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8" r:id="rId11"/>
    <p:sldId id="269" r:id="rId12"/>
    <p:sldId id="302" r:id="rId13"/>
    <p:sldId id="270" r:id="rId14"/>
    <p:sldId id="272" r:id="rId15"/>
    <p:sldId id="273" r:id="rId16"/>
    <p:sldId id="274" r:id="rId17"/>
    <p:sldId id="277" r:id="rId18"/>
    <p:sldId id="278" r:id="rId19"/>
    <p:sldId id="299" r:id="rId20"/>
    <p:sldId id="279" r:id="rId21"/>
    <p:sldId id="308" r:id="rId22"/>
    <p:sldId id="281" r:id="rId23"/>
    <p:sldId id="282" r:id="rId24"/>
    <p:sldId id="309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2" r:id="rId34"/>
    <p:sldId id="293" r:id="rId35"/>
    <p:sldId id="294" r:id="rId36"/>
    <p:sldId id="295" r:id="rId37"/>
    <p:sldId id="296" r:id="rId38"/>
    <p:sldId id="312" r:id="rId39"/>
    <p:sldId id="313" r:id="rId40"/>
    <p:sldId id="314" r:id="rId41"/>
    <p:sldId id="307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15" autoAdjust="0"/>
    <p:restoredTop sz="94660"/>
  </p:normalViewPr>
  <p:slideViewPr>
    <p:cSldViewPr snapToGrid="0">
      <p:cViewPr varScale="1">
        <p:scale>
          <a:sx n="70" d="100"/>
          <a:sy n="70" d="100"/>
        </p:scale>
        <p:origin x="200" y="15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4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D3698E-B9FD-4CF6-9BDB-D8ED54AA6715}" type="datetimeFigureOut">
              <a:rPr lang="en-US" smtClean="0"/>
              <a:t>2/12/19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2A3B54-F4EC-4190-A4BA-13771752E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86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8559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9630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3810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3555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9760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521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If</a:t>
            </a:r>
            <a:r>
              <a:rPr lang="en-US" baseline="0" dirty="0"/>
              <a:t> A occurs, the agent wins $6. If A does not occur, the </a:t>
            </a:r>
            <a:r>
              <a:rPr lang="en-US" baseline="0" dirty="0" err="1"/>
              <a:t>agend</a:t>
            </a:r>
            <a:r>
              <a:rPr lang="en-US" baseline="0" dirty="0"/>
              <a:t> loses $4. EU(bet) = 0.4 * 6 – 0.6 * 4 = 0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9749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4512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5621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1492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6112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8900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7814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0726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1377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3143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8890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6965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3954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9420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3628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5287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7032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4488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19263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49417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>
                <a:solidFill>
                  <a:prstClr val="black"/>
                </a:solidFill>
              </a:rPr>
              <a:pPr/>
              <a:t>35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7356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>
                <a:solidFill>
                  <a:prstClr val="black"/>
                </a:solidFill>
              </a:rPr>
              <a:pPr/>
              <a:t>36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66688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>
                <a:solidFill>
                  <a:prstClr val="black"/>
                </a:solidFill>
              </a:rPr>
              <a:pPr/>
              <a:t>37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3419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>
                <a:solidFill>
                  <a:prstClr val="black"/>
                </a:solidFill>
              </a:rPr>
              <a:pPr/>
              <a:t>38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25898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>
                <a:solidFill>
                  <a:prstClr val="black"/>
                </a:solidFill>
              </a:rPr>
              <a:pPr/>
              <a:t>39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76145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>
                <a:solidFill>
                  <a:prstClr val="black"/>
                </a:solidFill>
              </a:rPr>
              <a:pPr/>
              <a:t>40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570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9169B-AD0A-4DAB-B452-EF75C06D6B00}" type="datetimeFigureOut">
              <a:rPr lang="en-US" smtClean="0"/>
              <a:t>2/12/19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16A08-2A40-46B2-BCBF-20B4C3F60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413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9169B-AD0A-4DAB-B452-EF75C06D6B00}" type="datetimeFigureOut">
              <a:rPr lang="en-US" smtClean="0"/>
              <a:t>2/12/19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16A08-2A40-46B2-BCBF-20B4C3F60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699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9169B-AD0A-4DAB-B452-EF75C06D6B00}" type="datetimeFigureOut">
              <a:rPr lang="en-US" smtClean="0"/>
              <a:t>2/12/19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16A08-2A40-46B2-BCBF-20B4C3F60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047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9169B-AD0A-4DAB-B452-EF75C06D6B00}" type="datetimeFigureOut">
              <a:rPr lang="en-US" smtClean="0"/>
              <a:t>2/12/19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16A08-2A40-46B2-BCBF-20B4C3F60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642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9169B-AD0A-4DAB-B452-EF75C06D6B00}" type="datetimeFigureOut">
              <a:rPr lang="en-US" smtClean="0"/>
              <a:t>2/12/19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16A08-2A40-46B2-BCBF-20B4C3F60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34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9169B-AD0A-4DAB-B452-EF75C06D6B00}" type="datetimeFigureOut">
              <a:rPr lang="en-US" smtClean="0"/>
              <a:t>2/12/19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16A08-2A40-46B2-BCBF-20B4C3F60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715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9169B-AD0A-4DAB-B452-EF75C06D6B00}" type="datetimeFigureOut">
              <a:rPr lang="en-US" smtClean="0"/>
              <a:t>2/12/19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16A08-2A40-46B2-BCBF-20B4C3F60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707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9169B-AD0A-4DAB-B452-EF75C06D6B00}" type="datetimeFigureOut">
              <a:rPr lang="en-US" smtClean="0"/>
              <a:t>2/12/19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16A08-2A40-46B2-BCBF-20B4C3F60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277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9169B-AD0A-4DAB-B452-EF75C06D6B00}" type="datetimeFigureOut">
              <a:rPr lang="en-US" smtClean="0"/>
              <a:t>2/12/19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16A08-2A40-46B2-BCBF-20B4C3F60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86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9169B-AD0A-4DAB-B452-EF75C06D6B00}" type="datetimeFigureOut">
              <a:rPr lang="en-US" smtClean="0"/>
              <a:t>2/12/19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16A08-2A40-46B2-BCBF-20B4C3F60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426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9169B-AD0A-4DAB-B452-EF75C06D6B00}" type="datetimeFigureOut">
              <a:rPr lang="en-US" smtClean="0"/>
              <a:t>2/12/19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16A08-2A40-46B2-BCBF-20B4C3F60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704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29169B-AD0A-4DAB-B452-EF75C06D6B00}" type="datetimeFigureOut">
              <a:rPr lang="en-US" smtClean="0"/>
              <a:t>2/12/19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16A08-2A40-46B2-BCBF-20B4C3F60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70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1.bin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2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8.w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10.w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11.wmf"/><Relationship Id="rId5" Type="http://schemas.openxmlformats.org/officeDocument/2006/relationships/image" Target="../media/image8.wmf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6.bin"/><Relationship Id="rId9" Type="http://schemas.openxmlformats.org/officeDocument/2006/relationships/image" Target="../media/image10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n.wikipedia.org/wiki/Birthday_problem" TargetMode="Externa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5.jpg"/><Relationship Id="rId4" Type="http://schemas.openxmlformats.org/officeDocument/2006/relationships/image" Target="../media/image14.g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5.jpg"/><Relationship Id="rId4" Type="http://schemas.openxmlformats.org/officeDocument/2006/relationships/image" Target="../media/image14.gi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5.jpg"/><Relationship Id="rId4" Type="http://schemas.openxmlformats.org/officeDocument/2006/relationships/image" Target="../media/image14.gi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002"/>
            <a:ext cx="9144000" cy="1847080"/>
          </a:xfrm>
        </p:spPr>
        <p:txBody>
          <a:bodyPr/>
          <a:lstStyle/>
          <a:p>
            <a:r>
              <a:rPr lang="en-US" dirty="0"/>
              <a:t>CS 440/ECE 448 Lecture 10:</a:t>
            </a:r>
            <a:br>
              <a:rPr lang="en-US" dirty="0"/>
            </a:br>
            <a:r>
              <a:rPr lang="en-US" dirty="0"/>
              <a:t>Probability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421" y="1810947"/>
            <a:ext cx="5178458" cy="866267"/>
          </a:xfrm>
        </p:spPr>
        <p:txBody>
          <a:bodyPr>
            <a:normAutofit/>
          </a:bodyPr>
          <a:lstStyle/>
          <a:p>
            <a:pPr algn="l"/>
            <a:r>
              <a:rPr lang="en-US" sz="2000" dirty="0"/>
              <a:t>Slides by Svetlana Lazebnik, 9/2016</a:t>
            </a:r>
          </a:p>
          <a:p>
            <a:pPr algn="l"/>
            <a:r>
              <a:rPr lang="en-US" sz="2000" dirty="0"/>
              <a:t>Modified by Mark Hasegawa-Johnson, 2/2019</a:t>
            </a: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2360" y="2725559"/>
            <a:ext cx="490728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54384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Motivation: Why use probability?</a:t>
            </a:r>
          </a:p>
          <a:p>
            <a:pPr lvl="1"/>
            <a:r>
              <a:rPr lang="en-US" dirty="0"/>
              <a:t>Laziness, Ignorance, and Randomness</a:t>
            </a:r>
          </a:p>
          <a:p>
            <a:pPr lvl="1"/>
            <a:r>
              <a:rPr lang="en-US" dirty="0"/>
              <a:t>Rational Bettor Theorem</a:t>
            </a:r>
          </a:p>
          <a:p>
            <a:r>
              <a:rPr lang="en-US" dirty="0"/>
              <a:t>Review of Key Concepts</a:t>
            </a:r>
          </a:p>
          <a:p>
            <a:pPr lvl="1"/>
            <a:r>
              <a:rPr lang="en-US" dirty="0"/>
              <a:t>Outcomes, Events</a:t>
            </a:r>
          </a:p>
          <a:p>
            <a:pPr lvl="1"/>
            <a:r>
              <a:rPr lang="en-US" dirty="0"/>
              <a:t>Random Variables; probability mass function (</a:t>
            </a:r>
            <a:r>
              <a:rPr lang="en-US" dirty="0" err="1"/>
              <a:t>pmf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Jointly random variables: Joint, Marginal, and Conditional </a:t>
            </a:r>
            <a:r>
              <a:rPr lang="en-US" dirty="0" err="1"/>
              <a:t>pmf</a:t>
            </a:r>
            <a:endParaRPr lang="en-US" dirty="0"/>
          </a:p>
          <a:p>
            <a:pPr lvl="1"/>
            <a:r>
              <a:rPr lang="en-US" dirty="0"/>
              <a:t>Independent vs. Conditionally Independent events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17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Motivation: Why use probability?</a:t>
            </a:r>
          </a:p>
          <a:p>
            <a:pPr lvl="1"/>
            <a:r>
              <a:rPr lang="en-US" dirty="0"/>
              <a:t>Laziness, Ignorance, and Randomness</a:t>
            </a:r>
          </a:p>
          <a:p>
            <a:pPr lvl="1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Rational Bettor Theorem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Review of Key Concepts</a:t>
            </a:r>
          </a:p>
          <a:p>
            <a:pPr lvl="1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Outcomes, Events</a:t>
            </a:r>
          </a:p>
          <a:p>
            <a:pPr lvl="1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Joint, Marginal, and Conditional</a:t>
            </a:r>
          </a:p>
          <a:p>
            <a:pPr lvl="1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Independence and Conditional Independence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831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Motivation: Planning under uncertainty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676400" y="1981200"/>
                <a:ext cx="8915400" cy="4648200"/>
              </a:xfrm>
            </p:spPr>
            <p:txBody>
              <a:bodyPr/>
              <a:lstStyle/>
              <a:p>
                <a:r>
                  <a:rPr lang="en-US" sz="2400" dirty="0"/>
                  <a:t>Recall: representation for planning</a:t>
                </a:r>
              </a:p>
              <a:p>
                <a:r>
                  <a:rPr lang="en-US" sz="2400" b="1" dirty="0"/>
                  <a:t>States </a:t>
                </a:r>
                <a:r>
                  <a:rPr lang="en-US" sz="2400" dirty="0"/>
                  <a:t>are specified as conjunctions of predicates</a:t>
                </a:r>
              </a:p>
              <a:p>
                <a:pPr lvl="1"/>
                <a:r>
                  <a:rPr lang="en-US" sz="2000" dirty="0"/>
                  <a:t>Start state: </a:t>
                </a:r>
                <a:r>
                  <a:rPr lang="en-US" sz="2000" dirty="0">
                    <a:solidFill>
                      <a:srgbClr val="0000FF"/>
                    </a:solidFill>
                  </a:rPr>
                  <a:t>At(Me, UIUC) </a:t>
                </a:r>
                <a:r>
                  <a:rPr lang="en-US" sz="2000" dirty="0">
                    <a:solidFill>
                      <a:srgbClr val="0000FF"/>
                    </a:solidFill>
                    <a:sym typeface="Symbol"/>
                  </a:rPr>
                  <a:t> </a:t>
                </a:r>
                <a:r>
                  <a:rPr lang="en-US" sz="2000" dirty="0" err="1">
                    <a:solidFill>
                      <a:srgbClr val="0000FF"/>
                    </a:solidFill>
                    <a:sym typeface="Symbol"/>
                  </a:rPr>
                  <a:t>TravelTime</a:t>
                </a:r>
                <a:r>
                  <a:rPr lang="en-US" sz="2000" dirty="0">
                    <a:solidFill>
                      <a:srgbClr val="0000FF"/>
                    </a:solidFill>
                    <a:sym typeface="Symbol"/>
                  </a:rPr>
                  <a:t>(35min,UIUC,CMI)  Now(12:45)</a:t>
                </a:r>
                <a:endParaRPr lang="en-US" sz="2000" dirty="0">
                  <a:sym typeface="Symbol"/>
                </a:endParaRPr>
              </a:p>
              <a:p>
                <a:pPr lvl="1"/>
                <a:r>
                  <a:rPr lang="en-US" sz="2000" dirty="0">
                    <a:sym typeface="Symbol"/>
                  </a:rPr>
                  <a:t>G</a:t>
                </a:r>
                <a:r>
                  <a:rPr lang="en-US" sz="2000" dirty="0"/>
                  <a:t>oal state: </a:t>
                </a:r>
                <a:r>
                  <a:rPr lang="en-US" sz="2000" dirty="0">
                    <a:solidFill>
                      <a:srgbClr val="0000FF"/>
                    </a:solidFill>
                  </a:rPr>
                  <a:t>At(Me, CMI, 15:30)</a:t>
                </a:r>
              </a:p>
              <a:p>
                <a:r>
                  <a:rPr lang="en-US" sz="2400" b="1" dirty="0"/>
                  <a:t>Actions</a:t>
                </a:r>
                <a:r>
                  <a:rPr lang="en-US" sz="2400" dirty="0"/>
                  <a:t> are described in terms of preconditions and effects:</a:t>
                </a:r>
              </a:p>
              <a:p>
                <a:pPr lvl="1"/>
                <a:r>
                  <a:rPr lang="en-US" sz="2000" dirty="0">
                    <a:solidFill>
                      <a:srgbClr val="0000FF"/>
                    </a:solidFill>
                  </a:rPr>
                  <a:t>Go(t, </a:t>
                </a:r>
                <a:r>
                  <a:rPr lang="en-US" sz="2000" dirty="0" err="1">
                    <a:solidFill>
                      <a:srgbClr val="0000FF"/>
                    </a:solidFill>
                  </a:rPr>
                  <a:t>src</a:t>
                </a:r>
                <a:r>
                  <a:rPr lang="en-US" sz="2000" dirty="0">
                    <a:solidFill>
                      <a:srgbClr val="0000FF"/>
                    </a:solidFill>
                  </a:rPr>
                  <a:t>, </a:t>
                </a:r>
                <a:r>
                  <a:rPr lang="en-US" sz="2000" dirty="0" err="1">
                    <a:solidFill>
                      <a:srgbClr val="0000FF"/>
                    </a:solidFill>
                  </a:rPr>
                  <a:t>dst</a:t>
                </a:r>
                <a:r>
                  <a:rPr lang="en-US" sz="2000" dirty="0">
                    <a:solidFill>
                      <a:srgbClr val="0000FF"/>
                    </a:solidFill>
                  </a:rPr>
                  <a:t>)</a:t>
                </a:r>
              </a:p>
              <a:p>
                <a:pPr lvl="2"/>
                <a:r>
                  <a:rPr lang="en-US" b="1" dirty="0" err="1">
                    <a:solidFill>
                      <a:srgbClr val="0000FF"/>
                    </a:solidFill>
                  </a:rPr>
                  <a:t>Precond</a:t>
                </a:r>
                <a:r>
                  <a:rPr lang="en-US" b="1" dirty="0">
                    <a:solidFill>
                      <a:srgbClr val="0000FF"/>
                    </a:solidFill>
                  </a:rPr>
                  <a:t>:</a:t>
                </a:r>
                <a:r>
                  <a:rPr lang="en-US" dirty="0">
                    <a:solidFill>
                      <a:srgbClr val="0000FF"/>
                    </a:solidFill>
                  </a:rPr>
                  <a:t> At(</a:t>
                </a:r>
                <a:r>
                  <a:rPr lang="en-US" dirty="0" err="1">
                    <a:solidFill>
                      <a:srgbClr val="0000FF"/>
                    </a:solidFill>
                  </a:rPr>
                  <a:t>Me,src</a:t>
                </a:r>
                <a:r>
                  <a:rPr lang="en-US" dirty="0">
                    <a:solidFill>
                      <a:srgbClr val="0000FF"/>
                    </a:solidFill>
                  </a:rPr>
                  <a:t>) </a:t>
                </a:r>
                <a:r>
                  <a:rPr lang="en-US" dirty="0">
                    <a:solidFill>
                      <a:srgbClr val="0000FF"/>
                    </a:solidFill>
                    <a:sym typeface="Symbol"/>
                  </a:rPr>
                  <a:t> </a:t>
                </a:r>
                <a:r>
                  <a:rPr lang="en-US" dirty="0" err="1">
                    <a:solidFill>
                      <a:srgbClr val="0000FF"/>
                    </a:solidFill>
                    <a:sym typeface="Symbol"/>
                  </a:rPr>
                  <a:t>TravelTime</a:t>
                </a:r>
                <a:r>
                  <a:rPr lang="en-US" dirty="0">
                    <a:solidFill>
                      <a:srgbClr val="0000FF"/>
                    </a:solidFill>
                    <a:sym typeface="Symbol"/>
                  </a:rPr>
                  <a:t>(</a:t>
                </a:r>
                <a:r>
                  <a:rPr lang="en-US" dirty="0" err="1">
                    <a:solidFill>
                      <a:srgbClr val="0000FF"/>
                    </a:solidFill>
                    <a:sym typeface="Symbol"/>
                  </a:rPr>
                  <a:t>dt,src,dst</a:t>
                </a:r>
                <a:r>
                  <a:rPr lang="en-US" dirty="0">
                    <a:solidFill>
                      <a:srgbClr val="0000FF"/>
                    </a:solidFill>
                    <a:sym typeface="Symbol"/>
                  </a:rPr>
                  <a:t>)  Now(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/>
                      </a:rPr>
                      <m:t>≤</m:t>
                    </m:r>
                  </m:oMath>
                </a14:m>
                <a:r>
                  <a:rPr lang="en-US" dirty="0">
                    <a:solidFill>
                      <a:srgbClr val="0000FF"/>
                    </a:solidFill>
                    <a:sym typeface="Symbol"/>
                  </a:rPr>
                  <a:t>t)</a:t>
                </a:r>
              </a:p>
              <a:p>
                <a:pPr lvl="2"/>
                <a:r>
                  <a:rPr lang="en-US" b="1" dirty="0">
                    <a:solidFill>
                      <a:srgbClr val="0000FF"/>
                    </a:solidFill>
                    <a:sym typeface="Symbol"/>
                  </a:rPr>
                  <a:t>Effect:</a:t>
                </a:r>
                <a:r>
                  <a:rPr lang="en-US" dirty="0">
                    <a:solidFill>
                      <a:srgbClr val="0000FF"/>
                    </a:solidFill>
                    <a:sym typeface="Symbol"/>
                  </a:rPr>
                  <a:t> At(Me, </a:t>
                </a:r>
                <a:r>
                  <a:rPr lang="en-US" dirty="0" err="1">
                    <a:solidFill>
                      <a:srgbClr val="0000FF"/>
                    </a:solidFill>
                    <a:sym typeface="Symbol"/>
                  </a:rPr>
                  <a:t>dst</a:t>
                </a:r>
                <a:r>
                  <a:rPr lang="en-US" dirty="0">
                    <a:solidFill>
                      <a:srgbClr val="0000FF"/>
                    </a:solidFill>
                    <a:sym typeface="Symbol"/>
                  </a:rPr>
                  <a:t>, </a:t>
                </a:r>
                <a:r>
                  <a:rPr lang="en-US" dirty="0" err="1">
                    <a:solidFill>
                      <a:srgbClr val="0000FF"/>
                    </a:solidFill>
                    <a:sym typeface="Symbol"/>
                  </a:rPr>
                  <a:t>t+dt</a:t>
                </a:r>
                <a:r>
                  <a:rPr lang="en-US" dirty="0">
                    <a:solidFill>
                      <a:srgbClr val="0000FF"/>
                    </a:solidFill>
                    <a:sym typeface="Symbol"/>
                  </a:rPr>
                  <a:t>)</a:t>
                </a:r>
              </a:p>
            </p:txBody>
          </p:sp>
        </mc:Choice>
        <mc:Fallback xmlns="">
          <p:sp>
            <p:nvSpPr>
              <p:cNvPr id="4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76400" y="1981200"/>
                <a:ext cx="8915400" cy="4648200"/>
              </a:xfrm>
              <a:blipFill>
                <a:blip r:embed="rId3"/>
                <a:stretch>
                  <a:fillRect l="-997" t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Motivation: Planning under uncertainty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6075" indent="-346075"/>
            <a:r>
              <a:rPr lang="en-US" sz="2400" dirty="0"/>
              <a:t>Let action </a:t>
            </a:r>
            <a:r>
              <a:rPr lang="en-US" sz="2400" i="1" dirty="0">
                <a:solidFill>
                  <a:srgbClr val="0066FF"/>
                </a:solidFill>
              </a:rPr>
              <a:t>Go(t)</a:t>
            </a:r>
            <a:r>
              <a:rPr lang="en-US" sz="2400" dirty="0">
                <a:solidFill>
                  <a:srgbClr val="0066FF"/>
                </a:solidFill>
              </a:rPr>
              <a:t> = leave for airport at time </a:t>
            </a:r>
            <a:r>
              <a:rPr lang="en-US" sz="2400" i="1" dirty="0">
                <a:solidFill>
                  <a:srgbClr val="0066FF"/>
                </a:solidFill>
              </a:rPr>
              <a:t>t</a:t>
            </a:r>
            <a:endParaRPr lang="en-US" sz="2400" dirty="0">
              <a:solidFill>
                <a:srgbClr val="0066FF"/>
              </a:solidFill>
            </a:endParaRPr>
          </a:p>
          <a:p>
            <a:pPr marL="746125" lvl="1" indent="-346075"/>
            <a:r>
              <a:rPr lang="en-US" sz="2000" dirty="0"/>
              <a:t>Will </a:t>
            </a:r>
            <a:r>
              <a:rPr lang="en-US" sz="2000" i="1" dirty="0"/>
              <a:t>Go(t)</a:t>
            </a:r>
            <a:r>
              <a:rPr lang="en-US" sz="2000" dirty="0"/>
              <a:t> succeed, i.e., get me to the airport in time for the flight?</a:t>
            </a:r>
            <a:endParaRPr lang="en-US" dirty="0"/>
          </a:p>
          <a:p>
            <a:pPr marL="346075" indent="-346075"/>
            <a:r>
              <a:rPr lang="en-US" sz="2400" dirty="0"/>
              <a:t>Problems:</a:t>
            </a:r>
          </a:p>
          <a:p>
            <a:pPr marL="746125" lvl="2" indent="-346075"/>
            <a:r>
              <a:rPr lang="en-US" dirty="0"/>
              <a:t>Partial </a:t>
            </a:r>
            <a:r>
              <a:rPr lang="en-US" dirty="0" err="1"/>
              <a:t>observability</a:t>
            </a:r>
            <a:r>
              <a:rPr lang="en-US" dirty="0"/>
              <a:t> (road state, other drivers' plans, etc.)</a:t>
            </a:r>
          </a:p>
          <a:p>
            <a:pPr marL="746125" lvl="2" indent="-346075"/>
            <a:r>
              <a:rPr lang="en-US" dirty="0"/>
              <a:t>Noisy sensors (traffic reports)</a:t>
            </a:r>
          </a:p>
          <a:p>
            <a:pPr marL="746125" lvl="2" indent="-346075"/>
            <a:r>
              <a:rPr lang="en-US" dirty="0"/>
              <a:t>Uncertainty in action outcomes (flat tire, etc.)</a:t>
            </a:r>
          </a:p>
          <a:p>
            <a:pPr marL="746125" lvl="2" indent="-346075"/>
            <a:r>
              <a:rPr lang="en-US" dirty="0"/>
              <a:t>Complexity of modeling and predicting traffic</a:t>
            </a:r>
            <a:endParaRPr lang="en-US" sz="2400" dirty="0"/>
          </a:p>
          <a:p>
            <a:pPr marL="346075" indent="-346075"/>
            <a:r>
              <a:rPr lang="en-US" sz="2400" dirty="0"/>
              <a:t>Hence a purely logical approach either</a:t>
            </a:r>
          </a:p>
          <a:p>
            <a:pPr marL="746125" lvl="2" indent="-346075"/>
            <a:r>
              <a:rPr lang="en-US" dirty="0"/>
              <a:t>Risks falsehood: “</a:t>
            </a:r>
            <a:r>
              <a:rPr lang="en-US" i="1" dirty="0"/>
              <a:t>Go(14:30)</a:t>
            </a:r>
            <a:r>
              <a:rPr lang="en-US" dirty="0"/>
              <a:t> will get me there on time,” or </a:t>
            </a:r>
          </a:p>
          <a:p>
            <a:pPr marL="746125" lvl="2" indent="-346075"/>
            <a:r>
              <a:rPr lang="en-US" dirty="0"/>
              <a:t>Leads to conclusions that are too weak for decision making:</a:t>
            </a:r>
            <a:endParaRPr lang="en-US" sz="2400" dirty="0"/>
          </a:p>
          <a:p>
            <a:pPr marL="1146175" lvl="2" indent="-346075"/>
            <a:r>
              <a:rPr lang="en-US" sz="1600" i="1" dirty="0"/>
              <a:t>Go(14:30)</a:t>
            </a:r>
            <a:r>
              <a:rPr lang="en-US" sz="1600" dirty="0"/>
              <a:t> will get me there on time if there's no accident, it doesn't rain, my tires remain intact, etc., etc.</a:t>
            </a:r>
          </a:p>
          <a:p>
            <a:pPr marL="1146175" lvl="2" indent="-346075"/>
            <a:r>
              <a:rPr lang="en-US" sz="1600" i="1" dirty="0"/>
              <a:t>Go(04:30)</a:t>
            </a:r>
            <a:r>
              <a:rPr lang="en-US" sz="1600" dirty="0"/>
              <a:t> will get me there on time</a:t>
            </a:r>
          </a:p>
        </p:txBody>
      </p:sp>
    </p:spTree>
    <p:extLst>
      <p:ext uri="{BB962C8B-B14F-4D97-AF65-F5344CB8AC3E}">
        <p14:creationId xmlns:p14="http://schemas.microsoft.com/office/powerpoint/2010/main" val="2238182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Probability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/>
              <a:t>Probabilistic assertions summarize effects of</a:t>
            </a:r>
          </a:p>
          <a:p>
            <a:pPr lvl="1"/>
            <a:r>
              <a:rPr lang="en-US" dirty="0"/>
              <a:t>Laziness: reluctance to enumerate exceptions, qualifications, etc.  --- possibly a deterministic and known environment, but with </a:t>
            </a:r>
            <a:r>
              <a:rPr lang="en-US" b="1" dirty="0"/>
              <a:t>computational complexity limitations</a:t>
            </a:r>
          </a:p>
          <a:p>
            <a:pPr lvl="1"/>
            <a:r>
              <a:rPr lang="en-US" dirty="0"/>
              <a:t>Ignorance: lack of explicit theories, relevant facts, initial conditions, etc. --- environment that is </a:t>
            </a:r>
            <a:r>
              <a:rPr lang="en-US" b="1" dirty="0"/>
              <a:t>unknown</a:t>
            </a:r>
            <a:r>
              <a:rPr lang="en-US" dirty="0"/>
              <a:t> (we don’t know the transition function) or </a:t>
            </a:r>
            <a:r>
              <a:rPr lang="en-US" b="1" dirty="0"/>
              <a:t>partially observable</a:t>
            </a:r>
            <a:r>
              <a:rPr lang="en-US" dirty="0"/>
              <a:t> (we can’t measure the current state)</a:t>
            </a:r>
            <a:endParaRPr lang="en-US" b="1" dirty="0"/>
          </a:p>
          <a:p>
            <a:pPr lvl="1"/>
            <a:r>
              <a:rPr lang="en-US" dirty="0"/>
              <a:t>Intrinsically random phenomena – environment is </a:t>
            </a:r>
            <a:r>
              <a:rPr lang="en-US" b="1" dirty="0"/>
              <a:t>stochastic</a:t>
            </a:r>
            <a:r>
              <a:rPr lang="en-US" dirty="0"/>
              <a:t>, i.e., given a particular (</a:t>
            </a:r>
            <a:r>
              <a:rPr lang="en-US" dirty="0" err="1"/>
              <a:t>action,current</a:t>
            </a:r>
            <a:r>
              <a:rPr lang="en-US" dirty="0"/>
              <a:t> state), the (next state) is drawn at random with a particular probability distribution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Motivation: Why use probability?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Laziness, Ignorance, and Randomness</a:t>
            </a:r>
          </a:p>
          <a:p>
            <a:pPr lvl="1"/>
            <a:r>
              <a:rPr lang="en-US" dirty="0"/>
              <a:t>Rational Bettor Theorem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Review of Key Concepts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Outcomes, Events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Joint, Marginal, and Conditional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Independence and Conditional Independence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6995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0"/>
            <a:ext cx="8991600" cy="1143000"/>
          </a:xfrm>
        </p:spPr>
        <p:txBody>
          <a:bodyPr/>
          <a:lstStyle/>
          <a:p>
            <a:r>
              <a:rPr lang="en-US" dirty="0"/>
              <a:t>Making decisions under uncertainty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95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545690" y="1066801"/>
                <a:ext cx="11253020" cy="5437238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Suppose the agent believes the following:</a:t>
                </a:r>
              </a:p>
              <a:p>
                <a:pPr lvl="1">
                  <a:buNone/>
                </a:pPr>
                <a:r>
                  <a:rPr lang="en-US" sz="2800" dirty="0"/>
                  <a:t>	</a:t>
                </a:r>
                <a:r>
                  <a:rPr lang="en-US" sz="2800" dirty="0">
                    <a:solidFill>
                      <a:srgbClr val="0066FF"/>
                    </a:solidFill>
                  </a:rPr>
                  <a:t>P(Go(deadline-25) gets me there on time) = 0.04 </a:t>
                </a:r>
              </a:p>
              <a:p>
                <a:pPr lvl="1">
                  <a:buNone/>
                </a:pPr>
                <a:r>
                  <a:rPr lang="en-US" sz="2800" dirty="0">
                    <a:solidFill>
                      <a:srgbClr val="0066FF"/>
                    </a:solidFill>
                  </a:rPr>
                  <a:t>	P(Go(deadline-90) gets me there on time) = 0.70 </a:t>
                </a:r>
              </a:p>
              <a:p>
                <a:pPr lvl="1">
                  <a:buNone/>
                </a:pPr>
                <a:r>
                  <a:rPr lang="en-US" sz="2800" dirty="0">
                    <a:solidFill>
                      <a:srgbClr val="0066FF"/>
                    </a:solidFill>
                  </a:rPr>
                  <a:t>	P(Go(deadline-120)</a:t>
                </a:r>
                <a:r>
                  <a:rPr lang="en-US" sz="2800" baseline="-25000" dirty="0">
                    <a:solidFill>
                      <a:srgbClr val="0066FF"/>
                    </a:solidFill>
                  </a:rPr>
                  <a:t> </a:t>
                </a:r>
                <a:r>
                  <a:rPr lang="en-US" sz="2800" dirty="0">
                    <a:solidFill>
                      <a:srgbClr val="0066FF"/>
                    </a:solidFill>
                  </a:rPr>
                  <a:t>gets me there on time) = 0.95 </a:t>
                </a:r>
              </a:p>
              <a:p>
                <a:pPr lvl="1">
                  <a:buNone/>
                </a:pPr>
                <a:r>
                  <a:rPr lang="en-US" sz="2800" dirty="0">
                    <a:solidFill>
                      <a:srgbClr val="0066FF"/>
                    </a:solidFill>
                  </a:rPr>
                  <a:t>	P(Go(deadline-180) gets me there on time) = 0.9999 </a:t>
                </a:r>
              </a:p>
              <a:p>
                <a:r>
                  <a:rPr lang="en-US" dirty="0"/>
                  <a:t>Which action should the agent choose?</a:t>
                </a:r>
              </a:p>
              <a:p>
                <a:pPr lvl="1"/>
                <a:r>
                  <a:rPr lang="en-US" sz="2800" dirty="0"/>
                  <a:t>Depends on preferences for missing flight vs. time spent waiting</a:t>
                </a:r>
              </a:p>
              <a:p>
                <a:pPr lvl="1"/>
                <a:r>
                  <a:rPr lang="en-US" sz="2800" dirty="0"/>
                  <a:t>Encapsulated by a </a:t>
                </a:r>
                <a:r>
                  <a:rPr lang="en-US" sz="2800" i="1" dirty="0"/>
                  <a:t>utility function</a:t>
                </a:r>
              </a:p>
              <a:p>
                <a:r>
                  <a:rPr lang="en-US" dirty="0"/>
                  <a:t>The agent should choose the action that maximizes the </a:t>
                </a:r>
                <a:r>
                  <a:rPr lang="en-US" i="1" dirty="0"/>
                  <a:t>expected utility</a:t>
                </a:r>
                <a:r>
                  <a:rPr lang="en-US" dirty="0"/>
                  <a:t>: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lvl="1">
                  <a:buNone/>
                </a:pPr>
                <a:r>
                  <a:rPr lang="en-US" sz="2800" dirty="0" err="1">
                    <a:solidFill>
                      <a:srgbClr val="0066FF"/>
                    </a:solidFill>
                  </a:rPr>
                  <a:t>Prob</a:t>
                </a:r>
                <a:r>
                  <a:rPr lang="en-US" sz="2800" dirty="0">
                    <a:solidFill>
                      <a:srgbClr val="0066FF"/>
                    </a:solidFill>
                  </a:rPr>
                  <a:t>(A succeeds)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rgbClr val="0066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800" dirty="0">
                    <a:solidFill>
                      <a:srgbClr val="0066FF"/>
                    </a:solidFill>
                  </a:rPr>
                  <a:t> Utility(A succeeds) + </a:t>
                </a:r>
                <a:r>
                  <a:rPr lang="en-US" sz="2800" dirty="0" err="1">
                    <a:solidFill>
                      <a:srgbClr val="0066FF"/>
                    </a:solidFill>
                  </a:rPr>
                  <a:t>Prob</a:t>
                </a:r>
                <a:r>
                  <a:rPr lang="en-US" sz="2800" dirty="0">
                    <a:solidFill>
                      <a:srgbClr val="0066FF"/>
                    </a:solidFill>
                  </a:rPr>
                  <a:t>(A fails) </a:t>
                </a:r>
                <a14:m>
                  <m:oMath xmlns:m="http://schemas.openxmlformats.org/officeDocument/2006/math">
                    <m:r>
                      <a:rPr lang="en-US" sz="2800" i="1" dirty="0">
                        <a:solidFill>
                          <a:srgbClr val="0066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800" dirty="0">
                    <a:solidFill>
                      <a:srgbClr val="0066FF"/>
                    </a:solidFill>
                  </a:rPr>
                  <a:t> Utility(A fails)</a:t>
                </a:r>
              </a:p>
              <a:p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819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545690" y="1066801"/>
                <a:ext cx="11253020" cy="5437238"/>
              </a:xfrm>
              <a:blipFill>
                <a:blip r:embed="rId3"/>
                <a:stretch>
                  <a:fillRect l="-902" t="-21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05244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0"/>
            <a:ext cx="8991600" cy="1143000"/>
          </a:xfrm>
        </p:spPr>
        <p:txBody>
          <a:bodyPr/>
          <a:lstStyle/>
          <a:p>
            <a:r>
              <a:rPr lang="en-US" dirty="0"/>
              <a:t>Making decisions under uncertainty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95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545691" y="1066801"/>
                <a:ext cx="11149780" cy="4525963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/>
                  <a:t>More generally: the </a:t>
                </a:r>
                <a:r>
                  <a:rPr lang="en-US" sz="2400" u="sng" dirty="0"/>
                  <a:t>expected utility </a:t>
                </a:r>
                <a:r>
                  <a:rPr lang="en-US" sz="2400" dirty="0"/>
                  <a:t>of an action is defined as:</a:t>
                </a:r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>
                    <a:solidFill>
                      <a:schemeClr val="accent2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E</m:t>
                    </m:r>
                    <m:r>
                      <a:rPr lang="en-US" sz="2400" b="0" i="0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[</m:t>
                    </m:r>
                    <m:r>
                      <m:rPr>
                        <m:sty m:val="p"/>
                      </m:rPr>
                      <a:rPr lang="en-US" sz="2400" b="0" i="0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Utility</m:t>
                    </m:r>
                    <m:r>
                      <a:rPr lang="en-US" sz="2400" b="0" i="0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m:rPr>
                        <m:sty m:val="p"/>
                      </m:rPr>
                      <a:rPr lang="en-US" sz="2400" b="0" i="0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Action</m:t>
                    </m:r>
                    <m:r>
                      <a:rPr lang="en-US" sz="2400" b="0" i="0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]</m:t>
                    </m:r>
                    <m:r>
                      <a:rPr lang="en-US" sz="240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 </m:t>
                    </m:r>
                    <m:nary>
                      <m:naryPr>
                        <m:chr m:val="∑"/>
                        <m:supHide m:val="on"/>
                        <m:ctrlPr>
                          <a:rPr lang="en-US" sz="2400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400" b="0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  <m:r>
                          <a:rPr lang="en-US" sz="2400" b="0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𝑢𝑡𝑐𝑜𝑚𝑒𝑠</m:t>
                        </m:r>
                      </m:sub>
                      <m:sup/>
                      <m:e>
                        <m:r>
                          <a:rPr lang="en-US" sz="2400" b="0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400" b="0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𝑜𝑢𝑡𝑐𝑜𝑚𝑒</m:t>
                            </m:r>
                          </m:e>
                          <m:e>
                            <m:r>
                              <a:rPr lang="en-US" sz="2400" b="0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𝑎𝑐𝑡𝑖𝑜𝑛</m:t>
                            </m:r>
                          </m:e>
                        </m:d>
                        <m:r>
                          <a:rPr lang="en-US" sz="2400" b="0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𝑈𝑡𝑖𝑙𝑖𝑡𝑦</m:t>
                        </m:r>
                        <m:r>
                          <a:rPr lang="en-US" sz="2400" b="0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𝑜𝑢𝑡𝑐𝑜𝑚𝑒</m:t>
                        </m:r>
                        <m:r>
                          <a:rPr lang="en-US" sz="2400" b="0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br>
                  <a:rPr lang="en-US" sz="2400" dirty="0">
                    <a:solidFill>
                      <a:srgbClr val="002060"/>
                    </a:solidFill>
                  </a:rPr>
                </a:br>
                <a:endParaRPr lang="en-US" sz="2400" dirty="0">
                  <a:solidFill>
                    <a:srgbClr val="002060"/>
                  </a:solidFill>
                </a:endParaRPr>
              </a:p>
              <a:p>
                <a:r>
                  <a:rPr lang="en-US" sz="2400" b="1" dirty="0">
                    <a:solidFill>
                      <a:schemeClr val="accent2"/>
                    </a:solidFill>
                  </a:rPr>
                  <a:t>Utility theory</a:t>
                </a:r>
                <a:r>
                  <a:rPr lang="en-US" sz="2400" b="1" dirty="0"/>
                  <a:t> </a:t>
                </a:r>
                <a:r>
                  <a:rPr lang="en-US" sz="2400" dirty="0"/>
                  <a:t>is used to represent and infer preferences</a:t>
                </a:r>
              </a:p>
              <a:p>
                <a:r>
                  <a:rPr lang="en-US" sz="2400" b="1" dirty="0">
                    <a:solidFill>
                      <a:schemeClr val="accent2"/>
                    </a:solidFill>
                  </a:rPr>
                  <a:t>Decision theory</a:t>
                </a:r>
                <a:r>
                  <a:rPr lang="en-US" sz="2400" b="1" dirty="0"/>
                  <a:t> </a:t>
                </a:r>
                <a:r>
                  <a:rPr lang="en-US" sz="2400" dirty="0"/>
                  <a:t>= probability theory + utility theory</a:t>
                </a:r>
              </a:p>
              <a:p>
                <a:pPr lvl="1"/>
                <a:endParaRPr lang="en-US" sz="2000" dirty="0"/>
              </a:p>
            </p:txBody>
          </p:sp>
        </mc:Choice>
        <mc:Fallback xmlns="">
          <p:sp>
            <p:nvSpPr>
              <p:cNvPr id="819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545691" y="1066801"/>
                <a:ext cx="11149780" cy="4525963"/>
              </a:xfrm>
              <a:blipFill>
                <a:blip r:embed="rId3"/>
                <a:stretch>
                  <a:fillRect l="-683" t="-16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760469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do probabilities come from?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6129" y="1600201"/>
            <a:ext cx="9807677" cy="4892674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err="1">
                <a:solidFill>
                  <a:srgbClr val="0066FF"/>
                </a:solidFill>
              </a:rPr>
              <a:t>Frequentism</a:t>
            </a:r>
            <a:endParaRPr lang="en-US" b="1" dirty="0">
              <a:solidFill>
                <a:srgbClr val="0066FF"/>
              </a:solidFill>
            </a:endParaRPr>
          </a:p>
          <a:p>
            <a:pPr lvl="1"/>
            <a:r>
              <a:rPr lang="en-US" sz="2800" dirty="0"/>
              <a:t>Probabilities are relative frequencies</a:t>
            </a:r>
          </a:p>
          <a:p>
            <a:pPr lvl="1"/>
            <a:r>
              <a:rPr lang="en-US" sz="2800" dirty="0"/>
              <a:t>For example, if we toss a coin many times, </a:t>
            </a:r>
            <a:r>
              <a:rPr lang="en-US" sz="2800" dirty="0">
                <a:solidFill>
                  <a:srgbClr val="0066FF"/>
                </a:solidFill>
              </a:rPr>
              <a:t>P(heads)</a:t>
            </a:r>
            <a:r>
              <a:rPr lang="en-US" sz="2800" dirty="0"/>
              <a:t> is the proportion of the time the coin will come up heads</a:t>
            </a:r>
          </a:p>
          <a:p>
            <a:pPr lvl="1"/>
            <a:r>
              <a:rPr lang="en-US" sz="2800" dirty="0"/>
              <a:t>But what if we’re dealing with an event that has never happened before?</a:t>
            </a:r>
          </a:p>
          <a:p>
            <a:pPr lvl="2"/>
            <a:r>
              <a:rPr lang="en-US" sz="2800" dirty="0"/>
              <a:t>What is the probability that the Earth will warm by 0.15 degrees this year?</a:t>
            </a:r>
          </a:p>
          <a:p>
            <a:r>
              <a:rPr lang="en-US" b="1" dirty="0">
                <a:solidFill>
                  <a:srgbClr val="0066FF"/>
                </a:solidFill>
              </a:rPr>
              <a:t>Subjectivism</a:t>
            </a:r>
          </a:p>
          <a:p>
            <a:pPr lvl="1"/>
            <a:r>
              <a:rPr lang="en-US" sz="2800" dirty="0"/>
              <a:t>Probabilities are degrees of belief </a:t>
            </a:r>
          </a:p>
          <a:p>
            <a:pPr lvl="1"/>
            <a:r>
              <a:rPr lang="en-US" sz="2800" dirty="0"/>
              <a:t>But then, how do we assign belief values to statements?</a:t>
            </a:r>
          </a:p>
          <a:p>
            <a:pPr lvl="1"/>
            <a:r>
              <a:rPr lang="en-US" sz="2800" dirty="0"/>
              <a:t>In practice: models.  Represent an </a:t>
            </a:r>
            <a:r>
              <a:rPr lang="en-US" sz="2800" i="1" dirty="0"/>
              <a:t>unknown event</a:t>
            </a:r>
            <a:r>
              <a:rPr lang="en-US" sz="2800" dirty="0"/>
              <a:t> as a series of </a:t>
            </a:r>
            <a:r>
              <a:rPr lang="en-US" sz="2800" i="1" dirty="0"/>
              <a:t>better-known events</a:t>
            </a:r>
          </a:p>
          <a:p>
            <a:r>
              <a:rPr lang="en-US" dirty="0"/>
              <a:t>A theoretical problem with Subjectivism: </a:t>
            </a:r>
          </a:p>
          <a:p>
            <a:pPr marL="0" indent="0" algn="ctr">
              <a:buNone/>
            </a:pPr>
            <a:r>
              <a:rPr lang="en-US" dirty="0"/>
              <a:t>Why do “beliefs” need to follow the laws of probability?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Rational Bettor Theorem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621" y="1600201"/>
            <a:ext cx="11076494" cy="4525963"/>
          </a:xfrm>
        </p:spPr>
        <p:txBody>
          <a:bodyPr>
            <a:noAutofit/>
          </a:bodyPr>
          <a:lstStyle/>
          <a:p>
            <a:r>
              <a:rPr lang="en-US" sz="2400" dirty="0"/>
              <a:t>Why should a rational agent hold beliefs that are consistent with axioms of probability?</a:t>
            </a:r>
          </a:p>
          <a:p>
            <a:pPr lvl="1"/>
            <a:r>
              <a:rPr lang="en-US" dirty="0"/>
              <a:t>For example, </a:t>
            </a:r>
            <a:r>
              <a:rPr lang="en-US" dirty="0">
                <a:solidFill>
                  <a:srgbClr val="0066FF"/>
                </a:solidFill>
              </a:rPr>
              <a:t>P(A) + P(</a:t>
            </a:r>
            <a:r>
              <a:rPr lang="en-US" dirty="0">
                <a:solidFill>
                  <a:srgbClr val="0066FF"/>
                </a:solidFill>
                <a:cs typeface="Times New Roman"/>
              </a:rPr>
              <a:t>¬</a:t>
            </a:r>
            <a:r>
              <a:rPr lang="en-US" dirty="0">
                <a:solidFill>
                  <a:srgbClr val="0066FF"/>
                </a:solidFill>
              </a:rPr>
              <a:t>A) = 1</a:t>
            </a:r>
          </a:p>
          <a:p>
            <a:endParaRPr lang="en-US" sz="2400" dirty="0"/>
          </a:p>
          <a:p>
            <a:r>
              <a:rPr lang="en-US" sz="2400" dirty="0"/>
              <a:t>Suppose an agent believes that P(A)=0.7, and P(</a:t>
            </a:r>
            <a:r>
              <a:rPr lang="en-US" sz="2400" dirty="0">
                <a:cs typeface="Times New Roman"/>
              </a:rPr>
              <a:t>¬</a:t>
            </a:r>
            <a:r>
              <a:rPr lang="en-US" sz="2400" dirty="0"/>
              <a:t>A)=0.7</a:t>
            </a:r>
          </a:p>
          <a:p>
            <a:r>
              <a:rPr lang="en-US" sz="2400" u="sng" dirty="0"/>
              <a:t>Offer the following bet</a:t>
            </a:r>
            <a:r>
              <a:rPr lang="en-US" sz="2400" dirty="0"/>
              <a:t>: if A occurs, agent wins $100.  If A doesn’t occur, agent loses $105.  Agent believes P(A)&gt;100/(100+105), so agent accepts the bet.</a:t>
            </a:r>
            <a:r>
              <a:rPr lang="en-US" sz="2400" dirty="0">
                <a:solidFill>
                  <a:srgbClr val="0066FF"/>
                </a:solidFill>
              </a:rPr>
              <a:t> </a:t>
            </a:r>
          </a:p>
          <a:p>
            <a:r>
              <a:rPr lang="en-US" sz="2400" u="sng" dirty="0"/>
              <a:t>Offer another bet</a:t>
            </a:r>
            <a:r>
              <a:rPr lang="en-US" sz="2400" dirty="0"/>
              <a:t>: if </a:t>
            </a:r>
            <a:r>
              <a:rPr lang="en-US" sz="2400" dirty="0">
                <a:cs typeface="Times New Roman"/>
              </a:rPr>
              <a:t>¬</a:t>
            </a:r>
            <a:r>
              <a:rPr lang="en-US" sz="2400" dirty="0"/>
              <a:t>A occurs, agent wins $100.  If </a:t>
            </a:r>
            <a:r>
              <a:rPr lang="en-US" sz="2400" dirty="0">
                <a:cs typeface="Times New Roman"/>
              </a:rPr>
              <a:t>¬</a:t>
            </a:r>
            <a:r>
              <a:rPr lang="en-US" sz="2400" dirty="0"/>
              <a:t>A doesn’t occur, agent loses $105.  Agent believes P(</a:t>
            </a:r>
            <a:r>
              <a:rPr lang="en-US" sz="2400" dirty="0">
                <a:cs typeface="Times New Roman"/>
              </a:rPr>
              <a:t>¬</a:t>
            </a:r>
            <a:r>
              <a:rPr lang="en-US" sz="2400" dirty="0"/>
              <a:t>A)&gt;100/(100+105), so agent accepts the bet.</a:t>
            </a:r>
            <a:r>
              <a:rPr lang="en-US" sz="2400" dirty="0">
                <a:solidFill>
                  <a:srgbClr val="0066FF"/>
                </a:solidFill>
              </a:rPr>
              <a:t>   Oops…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sz="2400" b="1" dirty="0"/>
              <a:t>Theorem:</a:t>
            </a:r>
            <a:r>
              <a:rPr lang="en-US" sz="2400" dirty="0"/>
              <a:t> An agent who holds beliefs inconsistent with axioms of probability can be convinced to accept a combination of bets that is guaranteed to lose them money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 humans “rational bettors”?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71101"/>
            <a:ext cx="10515600" cy="4351338"/>
          </a:xfrm>
        </p:spPr>
        <p:txBody>
          <a:bodyPr>
            <a:noAutofit/>
          </a:bodyPr>
          <a:lstStyle/>
          <a:p>
            <a:r>
              <a:rPr lang="en-US" sz="2000" dirty="0"/>
              <a:t>Humans are pretty good at estimating some probabilities, and pretty bad at estimating others.  What might cause humans to mis-estimate the probability of an event?</a:t>
            </a:r>
          </a:p>
          <a:p>
            <a:pPr lvl="1"/>
            <a:endParaRPr lang="en-US" sz="1600" dirty="0"/>
          </a:p>
          <a:p>
            <a:r>
              <a:rPr lang="en-US" sz="2000" dirty="0"/>
              <a:t>What are some of the ways in which a “rational bettor” might take advantage of humans who mis-estimate probabilities?</a:t>
            </a:r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591718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Motivation: Why use probability?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Laziness, Ignorance, and Randomness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Rational Bettor Theorem</a:t>
            </a:r>
          </a:p>
          <a:p>
            <a:r>
              <a:rPr lang="en-US" dirty="0"/>
              <a:t>Review of Key Concepts</a:t>
            </a:r>
          </a:p>
          <a:p>
            <a:pPr lvl="1"/>
            <a:r>
              <a:rPr lang="en-US" dirty="0"/>
              <a:t>Outcomes, Events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Joint, Marginal, and Conditional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Independence and Conditional Independence</a:t>
            </a:r>
          </a:p>
          <a:p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04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/>
              <a:t>Events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5406" y="1112838"/>
            <a:ext cx="9355394" cy="5317459"/>
          </a:xfrm>
        </p:spPr>
        <p:txBody>
          <a:bodyPr>
            <a:normAutofit/>
          </a:bodyPr>
          <a:lstStyle/>
          <a:p>
            <a:r>
              <a:rPr lang="en-US" dirty="0"/>
              <a:t>Probabilistic statements are defined over </a:t>
            </a:r>
            <a:r>
              <a:rPr lang="en-US" i="1" dirty="0"/>
              <a:t>events</a:t>
            </a:r>
            <a:r>
              <a:rPr lang="en-US" dirty="0"/>
              <a:t>, or sets of world states</a:t>
            </a:r>
          </a:p>
          <a:p>
            <a:pPr lvl="1">
              <a:buFont typeface="Wingdings" pitchFamily="2" charset="2"/>
              <a:buChar char="§"/>
            </a:pPr>
            <a:r>
              <a:rPr lang="en-US" sz="2800" i="1" dirty="0">
                <a:solidFill>
                  <a:srgbClr val="0066FF"/>
                </a:solidFill>
              </a:rPr>
              <a:t>A = “It is raining”</a:t>
            </a:r>
          </a:p>
          <a:p>
            <a:pPr lvl="1">
              <a:buFont typeface="Wingdings" pitchFamily="2" charset="2"/>
              <a:buChar char="§"/>
            </a:pPr>
            <a:r>
              <a:rPr lang="en-US" sz="2800" i="1" dirty="0">
                <a:solidFill>
                  <a:srgbClr val="0066FF"/>
                </a:solidFill>
              </a:rPr>
              <a:t>B = “The weather is either cloudy or snowy”</a:t>
            </a:r>
          </a:p>
          <a:p>
            <a:pPr lvl="1">
              <a:buFont typeface="Wingdings" pitchFamily="2" charset="2"/>
              <a:buChar char="§"/>
            </a:pPr>
            <a:r>
              <a:rPr lang="en-US" sz="2800" i="1" dirty="0">
                <a:solidFill>
                  <a:srgbClr val="0066FF"/>
                </a:solidFill>
              </a:rPr>
              <a:t>C = “I roll two dice, and the result is 11”</a:t>
            </a:r>
          </a:p>
          <a:p>
            <a:pPr lvl="1">
              <a:buFont typeface="Wingdings" pitchFamily="2" charset="2"/>
              <a:buChar char="§"/>
            </a:pPr>
            <a:r>
              <a:rPr lang="en-US" sz="2800" i="1" dirty="0">
                <a:solidFill>
                  <a:srgbClr val="0066FF"/>
                </a:solidFill>
              </a:rPr>
              <a:t>D = “My car is going between 30 and 50 miles per hour”</a:t>
            </a:r>
          </a:p>
          <a:p>
            <a:r>
              <a:rPr lang="en-US" dirty="0"/>
              <a:t>An EVENT is a SET of OUTCOMES</a:t>
            </a:r>
          </a:p>
          <a:p>
            <a:pPr lvl="1">
              <a:buFont typeface="Wingdings" pitchFamily="2" charset="2"/>
              <a:buChar char="§"/>
            </a:pPr>
            <a:r>
              <a:rPr lang="en-US" sz="2800" dirty="0">
                <a:solidFill>
                  <a:srgbClr val="0066FF"/>
                </a:solidFill>
              </a:rPr>
              <a:t>B = { outcomes : cloudy OR snowy }</a:t>
            </a:r>
          </a:p>
          <a:p>
            <a:pPr lvl="1">
              <a:buFont typeface="Wingdings" pitchFamily="2" charset="2"/>
              <a:buChar char="§"/>
            </a:pPr>
            <a:r>
              <a:rPr lang="en-US" sz="2800" dirty="0">
                <a:solidFill>
                  <a:srgbClr val="0066FF"/>
                </a:solidFill>
              </a:rPr>
              <a:t>C = { outcome tuples (d1,d2) such that d1+d2 = 11 }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solidFill>
                  <a:srgbClr val="0066FF"/>
                </a:solidFill>
              </a:rPr>
              <a:t> </a:t>
            </a:r>
            <a:r>
              <a:rPr lang="en-US" dirty="0"/>
              <a:t>Notation: </a:t>
            </a:r>
            <a:r>
              <a:rPr lang="en-US" dirty="0">
                <a:solidFill>
                  <a:srgbClr val="0066FF"/>
                </a:solidFill>
              </a:rPr>
              <a:t>P(</a:t>
            </a:r>
            <a:r>
              <a:rPr lang="en-US" dirty="0">
                <a:solidFill>
                  <a:srgbClr val="0066FF"/>
                </a:solidFill>
                <a:cs typeface="Times New Roman" pitchFamily="18" charset="0"/>
                <a:sym typeface="Symbol"/>
              </a:rPr>
              <a:t>A</a:t>
            </a:r>
            <a:r>
              <a:rPr lang="en-US" dirty="0">
                <a:solidFill>
                  <a:srgbClr val="0066FF"/>
                </a:solidFill>
              </a:rPr>
              <a:t>) </a:t>
            </a:r>
            <a:r>
              <a:rPr lang="en-US" dirty="0"/>
              <a:t>is the probability of the set of world states (outcomes) in which proposition </a:t>
            </a:r>
            <a:r>
              <a:rPr lang="en-US" dirty="0">
                <a:cs typeface="Times New Roman" pitchFamily="18" charset="0"/>
                <a:sym typeface="Symbol"/>
              </a:rPr>
              <a:t>A</a:t>
            </a:r>
            <a:r>
              <a:rPr lang="en-US" dirty="0"/>
              <a:t> holds</a:t>
            </a:r>
          </a:p>
        </p:txBody>
      </p:sp>
    </p:spTree>
    <p:extLst>
      <p:ext uri="{BB962C8B-B14F-4D97-AF65-F5344CB8AC3E}">
        <p14:creationId xmlns:p14="http://schemas.microsoft.com/office/powerpoint/2010/main" val="7978783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Kolmogorov’s</a:t>
            </a:r>
            <a:r>
              <a:rPr lang="en-US" dirty="0"/>
              <a:t> axioms of probability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For any propositions (events) </a:t>
            </a:r>
            <a:r>
              <a:rPr lang="en-US" sz="2400" dirty="0">
                <a:cs typeface="Times New Roman" pitchFamily="18" charset="0"/>
                <a:sym typeface="Symbol"/>
              </a:rPr>
              <a:t>A</a:t>
            </a:r>
            <a:r>
              <a:rPr lang="en-US" sz="2400" dirty="0"/>
              <a:t>, </a:t>
            </a:r>
            <a:r>
              <a:rPr lang="en-US" sz="2400" dirty="0">
                <a:sym typeface="Symbol"/>
              </a:rPr>
              <a:t>B</a:t>
            </a:r>
            <a:endParaRPr lang="en-US" sz="2400" dirty="0"/>
          </a:p>
          <a:p>
            <a:pPr lvl="1">
              <a:buFont typeface="Wingdings" pitchFamily="2" charset="2"/>
              <a:buChar char="§"/>
            </a:pPr>
            <a:r>
              <a:rPr lang="en-US" dirty="0">
                <a:solidFill>
                  <a:srgbClr val="0066FF"/>
                </a:solidFill>
              </a:rPr>
              <a:t>0 </a:t>
            </a:r>
            <a:r>
              <a:rPr lang="en-US" dirty="0">
                <a:solidFill>
                  <a:srgbClr val="0066FF"/>
                </a:solidFill>
                <a:cs typeface="Arial" charset="0"/>
              </a:rPr>
              <a:t>≤</a:t>
            </a:r>
            <a:r>
              <a:rPr lang="en-US" dirty="0">
                <a:solidFill>
                  <a:srgbClr val="0066FF"/>
                </a:solidFill>
              </a:rPr>
              <a:t> P(</a:t>
            </a:r>
            <a:r>
              <a:rPr lang="en-US" dirty="0">
                <a:solidFill>
                  <a:srgbClr val="0066FF"/>
                </a:solidFill>
                <a:cs typeface="Times New Roman" pitchFamily="18" charset="0"/>
                <a:sym typeface="Symbol"/>
              </a:rPr>
              <a:t>A</a:t>
            </a:r>
            <a:r>
              <a:rPr lang="en-US" dirty="0">
                <a:solidFill>
                  <a:srgbClr val="0066FF"/>
                </a:solidFill>
              </a:rPr>
              <a:t>) </a:t>
            </a:r>
            <a:r>
              <a:rPr lang="en-US" dirty="0">
                <a:solidFill>
                  <a:srgbClr val="0066FF"/>
                </a:solidFill>
                <a:cs typeface="Arial" charset="0"/>
              </a:rPr>
              <a:t>≤</a:t>
            </a:r>
            <a:r>
              <a:rPr lang="en-US" dirty="0">
                <a:solidFill>
                  <a:srgbClr val="0066FF"/>
                </a:solidFill>
              </a:rPr>
              <a:t> 1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>
                <a:solidFill>
                  <a:srgbClr val="0066FF"/>
                </a:solidFill>
              </a:rPr>
              <a:t>P(True) = 1 and P(False) = 0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>
                <a:solidFill>
                  <a:srgbClr val="0066FF"/>
                </a:solidFill>
              </a:rPr>
              <a:t>P(</a:t>
            </a:r>
            <a:r>
              <a:rPr lang="en-US" dirty="0">
                <a:solidFill>
                  <a:srgbClr val="0066FF"/>
                </a:solidFill>
                <a:cs typeface="Times New Roman" pitchFamily="18" charset="0"/>
                <a:sym typeface="Symbol"/>
              </a:rPr>
              <a:t>A</a:t>
            </a:r>
            <a:r>
              <a:rPr lang="en-US" dirty="0">
                <a:solidFill>
                  <a:srgbClr val="0066FF"/>
                </a:solidFill>
              </a:rPr>
              <a:t> </a:t>
            </a:r>
            <a:r>
              <a:rPr lang="en-US" dirty="0">
                <a:solidFill>
                  <a:srgbClr val="0066FF"/>
                </a:solidFill>
                <a:sym typeface="Symbol" pitchFamily="18" charset="2"/>
              </a:rPr>
              <a:t> </a:t>
            </a:r>
            <a:r>
              <a:rPr lang="en-US" dirty="0">
                <a:solidFill>
                  <a:srgbClr val="0066FF"/>
                </a:solidFill>
                <a:sym typeface="Symbol"/>
              </a:rPr>
              <a:t>B</a:t>
            </a:r>
            <a:r>
              <a:rPr lang="en-US" dirty="0">
                <a:solidFill>
                  <a:srgbClr val="0066FF"/>
                </a:solidFill>
              </a:rPr>
              <a:t>) = P(</a:t>
            </a:r>
            <a:r>
              <a:rPr lang="en-US" dirty="0">
                <a:solidFill>
                  <a:srgbClr val="0066FF"/>
                </a:solidFill>
                <a:cs typeface="Times New Roman" pitchFamily="18" charset="0"/>
                <a:sym typeface="Symbol"/>
              </a:rPr>
              <a:t>A</a:t>
            </a:r>
            <a:r>
              <a:rPr lang="en-US" dirty="0">
                <a:solidFill>
                  <a:srgbClr val="0066FF"/>
                </a:solidFill>
              </a:rPr>
              <a:t>) + P(</a:t>
            </a:r>
            <a:r>
              <a:rPr lang="en-US" dirty="0">
                <a:solidFill>
                  <a:srgbClr val="0066FF"/>
                </a:solidFill>
                <a:sym typeface="Symbol"/>
              </a:rPr>
              <a:t>B</a:t>
            </a:r>
            <a:r>
              <a:rPr lang="en-US" dirty="0">
                <a:solidFill>
                  <a:srgbClr val="0066FF"/>
                </a:solidFill>
              </a:rPr>
              <a:t>) – P(</a:t>
            </a:r>
            <a:r>
              <a:rPr lang="en-US" dirty="0">
                <a:solidFill>
                  <a:srgbClr val="0066FF"/>
                </a:solidFill>
                <a:cs typeface="Times New Roman" pitchFamily="18" charset="0"/>
                <a:sym typeface="Symbol"/>
              </a:rPr>
              <a:t>A</a:t>
            </a:r>
            <a:r>
              <a:rPr lang="en-US" dirty="0">
                <a:solidFill>
                  <a:srgbClr val="0066FF"/>
                </a:solidFill>
              </a:rPr>
              <a:t> </a:t>
            </a:r>
            <a:r>
              <a:rPr lang="en-US" dirty="0">
                <a:solidFill>
                  <a:srgbClr val="0066FF"/>
                </a:solidFill>
                <a:sym typeface="Symbol" pitchFamily="18" charset="2"/>
              </a:rPr>
              <a:t></a:t>
            </a:r>
            <a:r>
              <a:rPr lang="en-US" dirty="0">
                <a:solidFill>
                  <a:srgbClr val="0066FF"/>
                </a:solidFill>
              </a:rPr>
              <a:t> </a:t>
            </a:r>
            <a:r>
              <a:rPr lang="en-US" dirty="0">
                <a:solidFill>
                  <a:srgbClr val="0066FF"/>
                </a:solidFill>
                <a:sym typeface="Symbol"/>
              </a:rPr>
              <a:t>B</a:t>
            </a:r>
            <a:r>
              <a:rPr lang="en-US" dirty="0">
                <a:solidFill>
                  <a:srgbClr val="0066FF"/>
                </a:solidFill>
              </a:rPr>
              <a:t>)</a:t>
            </a:r>
          </a:p>
          <a:p>
            <a:pPr lvl="2">
              <a:buFont typeface="Arial" pitchFamily="34" charset="0"/>
              <a:buChar char="–"/>
            </a:pPr>
            <a:r>
              <a:rPr lang="en-US" dirty="0"/>
              <a:t>Subtraction accounts for double-counting</a:t>
            </a:r>
            <a:br>
              <a:rPr lang="en-US" dirty="0"/>
            </a:br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sz="2400" dirty="0"/>
              <a:t>Based on these axioms, what is </a:t>
            </a:r>
            <a:r>
              <a:rPr lang="en-US" sz="2400" dirty="0">
                <a:solidFill>
                  <a:srgbClr val="0066FF"/>
                </a:solidFill>
              </a:rPr>
              <a:t>P(</a:t>
            </a:r>
            <a:r>
              <a:rPr lang="en-US" sz="2400" dirty="0">
                <a:solidFill>
                  <a:srgbClr val="0066FF"/>
                </a:solidFill>
                <a:cs typeface="Times New Roman"/>
              </a:rPr>
              <a:t>¬</a:t>
            </a:r>
            <a:r>
              <a:rPr lang="en-US" sz="2400" dirty="0">
                <a:solidFill>
                  <a:srgbClr val="0066FF"/>
                </a:solidFill>
                <a:cs typeface="Times New Roman" pitchFamily="18" charset="0"/>
                <a:sym typeface="Symbol"/>
              </a:rPr>
              <a:t>A</a:t>
            </a:r>
            <a:r>
              <a:rPr lang="en-US" sz="2400" dirty="0">
                <a:solidFill>
                  <a:srgbClr val="0066FF"/>
                </a:solidFill>
                <a:cs typeface="Times New Roman"/>
              </a:rPr>
              <a:t>)</a:t>
            </a:r>
            <a:r>
              <a:rPr lang="en-US" sz="2400" dirty="0">
                <a:cs typeface="Times New Roman"/>
              </a:rPr>
              <a:t>?</a:t>
            </a:r>
          </a:p>
          <a:p>
            <a:pPr>
              <a:buFont typeface="Arial" pitchFamily="34" charset="0"/>
              <a:buChar char="•"/>
            </a:pPr>
            <a:endParaRPr lang="en-US" sz="2400" dirty="0">
              <a:cs typeface="Times New Roman"/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>
                <a:cs typeface="Times New Roman"/>
              </a:rPr>
              <a:t>These axioms are sufficient to completely specify probability theory for </a:t>
            </a:r>
            <a:r>
              <a:rPr lang="en-US" sz="2400" i="1" dirty="0">
                <a:cs typeface="Times New Roman"/>
              </a:rPr>
              <a:t>discrete</a:t>
            </a:r>
            <a:r>
              <a:rPr lang="en-US" sz="2400" dirty="0">
                <a:cs typeface="Times New Roman"/>
              </a:rPr>
              <a:t> random variables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>
                <a:cs typeface="Times New Roman"/>
              </a:rPr>
              <a:t>For continuous variables, need </a:t>
            </a:r>
            <a:r>
              <a:rPr lang="en-US" sz="2000" i="1" dirty="0">
                <a:cs typeface="Times New Roman"/>
              </a:rPr>
              <a:t>density functions</a:t>
            </a:r>
            <a:endParaRPr lang="en-US" sz="2000" i="1" dirty="0"/>
          </a:p>
        </p:txBody>
      </p:sp>
      <p:pic>
        <p:nvPicPr>
          <p:cNvPr id="6146" name="Picture 2" descr="https://upload.wikimedia.org/wikipedia/commons/thumb/9/99/Venn0001.svg/220px-Venn0001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6251" y="1690688"/>
            <a:ext cx="3585908" cy="2607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909090" y="2771480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35765" y="2735345"/>
            <a:ext cx="351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47518" y="2765195"/>
            <a:ext cx="7296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cs typeface="Times New Roman" pitchFamily="18" charset="0"/>
                <a:sym typeface="Symbol"/>
              </a:rPr>
              <a:t>A</a:t>
            </a:r>
            <a:r>
              <a:rPr lang="en-US" sz="2400" b="1" dirty="0">
                <a:solidFill>
                  <a:schemeClr val="bg1"/>
                </a:solidFill>
                <a:sym typeface="Symbol" pitchFamily="18" charset="2"/>
              </a:rPr>
              <a:t></a:t>
            </a:r>
            <a:r>
              <a:rPr lang="en-US" sz="2400" b="1" dirty="0">
                <a:solidFill>
                  <a:schemeClr val="bg1"/>
                </a:solidFill>
                <a:sym typeface="Symbol"/>
              </a:rPr>
              <a:t>B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Outcomes = Atomic events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825624"/>
            <a:ext cx="10515600" cy="4560427"/>
          </a:xfrm>
        </p:spPr>
        <p:txBody>
          <a:bodyPr>
            <a:noAutofit/>
          </a:bodyPr>
          <a:lstStyle/>
          <a:p>
            <a:r>
              <a:rPr lang="en-US" b="1" i="1" dirty="0">
                <a:solidFill>
                  <a:srgbClr val="C00000"/>
                </a:solidFill>
              </a:rPr>
              <a:t>OUTCOME or ATOMIC EVENT:</a:t>
            </a:r>
            <a:r>
              <a:rPr lang="en-US" dirty="0"/>
              <a:t> is a complete specification of the state of the world, or a complete assignment of domain values to all random variables</a:t>
            </a:r>
          </a:p>
          <a:p>
            <a:pPr lvl="1"/>
            <a:r>
              <a:rPr lang="en-US" sz="2800" dirty="0"/>
              <a:t>Atomic events are mutually exclusive and exhaustive</a:t>
            </a:r>
            <a:br>
              <a:rPr lang="en-US" sz="2800" dirty="0"/>
            </a:br>
            <a:endParaRPr lang="en-US" sz="2800" dirty="0"/>
          </a:p>
          <a:p>
            <a:r>
              <a:rPr lang="en-US" dirty="0"/>
              <a:t>E.g., if the world consists of only two Boolean variables </a:t>
            </a:r>
            <a:r>
              <a:rPr lang="en-US" i="1" dirty="0"/>
              <a:t>Cavity</a:t>
            </a:r>
            <a:r>
              <a:rPr lang="en-US" dirty="0"/>
              <a:t> and </a:t>
            </a:r>
            <a:r>
              <a:rPr lang="en-US" i="1" dirty="0"/>
              <a:t>Toothache</a:t>
            </a:r>
            <a:r>
              <a:rPr lang="en-US" dirty="0"/>
              <a:t>, then there are four outcomes:</a:t>
            </a:r>
            <a:br>
              <a:rPr lang="en-US" dirty="0"/>
            </a:br>
            <a:r>
              <a:rPr lang="en-US" dirty="0"/>
              <a:t>		Outcome #1: </a:t>
            </a:r>
            <a:r>
              <a:rPr lang="en-US" dirty="0">
                <a:solidFill>
                  <a:srgbClr val="0066FF"/>
                </a:solidFill>
                <a:cs typeface="Times New Roman"/>
              </a:rPr>
              <a:t>¬</a:t>
            </a:r>
            <a:r>
              <a:rPr lang="en-US" i="1" dirty="0">
                <a:solidFill>
                  <a:srgbClr val="0066FF"/>
                </a:solidFill>
              </a:rPr>
              <a:t>Cavity </a:t>
            </a:r>
            <a:r>
              <a:rPr lang="en-US" dirty="0">
                <a:solidFill>
                  <a:srgbClr val="0066FF"/>
                </a:solidFill>
                <a:sym typeface="Symbol" pitchFamily="18" charset="2"/>
              </a:rPr>
              <a:t> </a:t>
            </a:r>
            <a:r>
              <a:rPr lang="en-US" dirty="0">
                <a:solidFill>
                  <a:srgbClr val="0066FF"/>
                </a:solidFill>
                <a:cs typeface="Times New Roman"/>
              </a:rPr>
              <a:t>¬</a:t>
            </a:r>
            <a:r>
              <a:rPr lang="en-US" i="1" dirty="0">
                <a:solidFill>
                  <a:srgbClr val="0066FF"/>
                </a:solidFill>
              </a:rPr>
              <a:t>Toothache</a:t>
            </a:r>
            <a:br>
              <a:rPr lang="en-US" i="1" dirty="0">
                <a:solidFill>
                  <a:srgbClr val="0066FF"/>
                </a:solidFill>
              </a:rPr>
            </a:br>
            <a:r>
              <a:rPr lang="en-US" i="1" dirty="0">
                <a:solidFill>
                  <a:srgbClr val="0066FF"/>
                </a:solidFill>
              </a:rPr>
              <a:t>		</a:t>
            </a:r>
            <a:r>
              <a:rPr lang="en-US" dirty="0">
                <a:solidFill>
                  <a:srgbClr val="002060"/>
                </a:solidFill>
              </a:rPr>
              <a:t>Outcome #2: </a:t>
            </a:r>
            <a:r>
              <a:rPr lang="en-US" dirty="0">
                <a:solidFill>
                  <a:srgbClr val="0066FF"/>
                </a:solidFill>
                <a:cs typeface="Times New Roman"/>
              </a:rPr>
              <a:t>¬</a:t>
            </a:r>
            <a:r>
              <a:rPr lang="en-US" i="1" dirty="0">
                <a:solidFill>
                  <a:srgbClr val="0066FF"/>
                </a:solidFill>
              </a:rPr>
              <a:t>Cavity </a:t>
            </a:r>
            <a:r>
              <a:rPr lang="en-US" dirty="0">
                <a:solidFill>
                  <a:srgbClr val="0066FF"/>
                </a:solidFill>
                <a:sym typeface="Symbol" pitchFamily="18" charset="2"/>
              </a:rPr>
              <a:t></a:t>
            </a:r>
            <a:r>
              <a:rPr lang="en-US" i="1" dirty="0">
                <a:solidFill>
                  <a:srgbClr val="0066FF"/>
                </a:solidFill>
              </a:rPr>
              <a:t> Toothache</a:t>
            </a:r>
            <a:br>
              <a:rPr lang="en-US" i="1" dirty="0">
                <a:solidFill>
                  <a:srgbClr val="0066FF"/>
                </a:solidFill>
              </a:rPr>
            </a:br>
            <a:r>
              <a:rPr lang="en-US" i="1" dirty="0">
                <a:solidFill>
                  <a:srgbClr val="0066FF"/>
                </a:solidFill>
              </a:rPr>
              <a:t>		</a:t>
            </a:r>
            <a:r>
              <a:rPr lang="en-US" dirty="0">
                <a:solidFill>
                  <a:srgbClr val="002060"/>
                </a:solidFill>
              </a:rPr>
              <a:t>Outcome #3: </a:t>
            </a:r>
            <a:r>
              <a:rPr lang="en-US" i="1" dirty="0">
                <a:solidFill>
                  <a:srgbClr val="0066FF"/>
                </a:solidFill>
              </a:rPr>
              <a:t>Cavity </a:t>
            </a:r>
            <a:r>
              <a:rPr lang="en-US" dirty="0">
                <a:solidFill>
                  <a:srgbClr val="0066FF"/>
                </a:solidFill>
                <a:sym typeface="Symbol" pitchFamily="18" charset="2"/>
              </a:rPr>
              <a:t></a:t>
            </a:r>
            <a:r>
              <a:rPr lang="en-US" i="1" dirty="0">
                <a:solidFill>
                  <a:srgbClr val="0066FF"/>
                </a:solidFill>
              </a:rPr>
              <a:t>  </a:t>
            </a:r>
            <a:r>
              <a:rPr lang="en-US" dirty="0">
                <a:solidFill>
                  <a:srgbClr val="0066FF"/>
                </a:solidFill>
                <a:cs typeface="Times New Roman"/>
              </a:rPr>
              <a:t>¬</a:t>
            </a:r>
            <a:r>
              <a:rPr lang="en-US" i="1" dirty="0">
                <a:solidFill>
                  <a:srgbClr val="0066FF"/>
                </a:solidFill>
              </a:rPr>
              <a:t>Toothache</a:t>
            </a:r>
            <a:br>
              <a:rPr lang="en-US" i="1" dirty="0">
                <a:solidFill>
                  <a:srgbClr val="0066FF"/>
                </a:solidFill>
              </a:rPr>
            </a:br>
            <a:r>
              <a:rPr lang="en-US" i="1" dirty="0">
                <a:solidFill>
                  <a:srgbClr val="0066FF"/>
                </a:solidFill>
              </a:rPr>
              <a:t>		</a:t>
            </a:r>
            <a:r>
              <a:rPr lang="en-US" dirty="0">
                <a:solidFill>
                  <a:srgbClr val="002060"/>
                </a:solidFill>
              </a:rPr>
              <a:t>Outcome #4: </a:t>
            </a:r>
            <a:r>
              <a:rPr lang="en-US" i="1" dirty="0">
                <a:solidFill>
                  <a:srgbClr val="0066FF"/>
                </a:solidFill>
              </a:rPr>
              <a:t>Cavity </a:t>
            </a:r>
            <a:r>
              <a:rPr lang="en-US" dirty="0">
                <a:solidFill>
                  <a:srgbClr val="0066FF"/>
                </a:solidFill>
                <a:sym typeface="Symbol" pitchFamily="18" charset="2"/>
              </a:rPr>
              <a:t></a:t>
            </a:r>
            <a:r>
              <a:rPr lang="en-US" i="1" dirty="0">
                <a:solidFill>
                  <a:srgbClr val="0066FF"/>
                </a:solidFill>
              </a:rPr>
              <a:t> Toothache</a:t>
            </a:r>
            <a:br>
              <a:rPr lang="en-US" i="1" dirty="0">
                <a:solidFill>
                  <a:srgbClr val="0066FF"/>
                </a:solidFill>
              </a:rPr>
            </a:br>
            <a:endParaRPr lang="en-US" i="1" dirty="0">
              <a:solidFill>
                <a:srgbClr val="0066FF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Motivation: Why use probability?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Laziness, Ignorance, and Randomness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Rational Bettor Theorem</a:t>
            </a:r>
          </a:p>
          <a:p>
            <a:r>
              <a:rPr lang="en-US" dirty="0"/>
              <a:t>Review of Key Concepts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Outcomes, Events</a:t>
            </a:r>
          </a:p>
          <a:p>
            <a:pPr lvl="1"/>
            <a:r>
              <a:rPr lang="en-US" dirty="0"/>
              <a:t>Joint, Marginal, and Conditional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Independence and Conditional Independence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851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Joint probability distributions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b="1" i="1" dirty="0">
                <a:solidFill>
                  <a:srgbClr val="C00000"/>
                </a:solidFill>
              </a:rPr>
              <a:t>joint distribution </a:t>
            </a:r>
            <a:r>
              <a:rPr lang="en-US" dirty="0"/>
              <a:t>is an assignment of probabilities to every possible atomic event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Why does it follow from the axioms of probability that the probabilities of all possible atomic events must sum to 1?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5673040"/>
              </p:ext>
            </p:extLst>
          </p:nvPr>
        </p:nvGraphicFramePr>
        <p:xfrm>
          <a:off x="3048000" y="2870200"/>
          <a:ext cx="6096000" cy="18542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41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Atomic event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Cavity </a:t>
                      </a:r>
                      <a:r>
                        <a:rPr lang="en-US" sz="1800" dirty="0">
                          <a:solidFill>
                            <a:srgbClr val="0066FF"/>
                          </a:solidFill>
                          <a:sym typeface="Symbol" pitchFamily="18" charset="2"/>
                        </a:rPr>
                        <a:t> </a:t>
                      </a:r>
                      <a:r>
                        <a:rPr lang="en-US" sz="1800" dirty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Toothache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0.8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Cavity </a:t>
                      </a:r>
                      <a:r>
                        <a:rPr lang="en-US" sz="1800" dirty="0">
                          <a:solidFill>
                            <a:srgbClr val="0066FF"/>
                          </a:solidFill>
                          <a:sym typeface="Symbol" pitchFamily="18" charset="2"/>
                        </a:rPr>
                        <a:t></a:t>
                      </a:r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 Toothache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0.1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Cavity </a:t>
                      </a:r>
                      <a:r>
                        <a:rPr lang="en-US" sz="1800" dirty="0">
                          <a:solidFill>
                            <a:srgbClr val="0066FF"/>
                          </a:solidFill>
                          <a:sym typeface="Symbol" pitchFamily="18" charset="2"/>
                        </a:rPr>
                        <a:t></a:t>
                      </a:r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  </a:t>
                      </a:r>
                      <a:r>
                        <a:rPr lang="en-US" sz="1800" dirty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Toothache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0.05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Cavity </a:t>
                      </a:r>
                      <a:r>
                        <a:rPr lang="en-US" sz="1800" dirty="0">
                          <a:solidFill>
                            <a:srgbClr val="0066FF"/>
                          </a:solidFill>
                          <a:sym typeface="Symbol" pitchFamily="18" charset="2"/>
                        </a:rPr>
                        <a:t></a:t>
                      </a:r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 Toothache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0.05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/>
          <a:lstStyle/>
          <a:p>
            <a:r>
              <a:rPr lang="en-US" dirty="0"/>
              <a:t>Joint probability distributions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99653" y="1189038"/>
                <a:ext cx="10291916" cy="5199062"/>
              </a:xfrm>
            </p:spPr>
            <p:txBody>
              <a:bodyPr>
                <a:normAutofit/>
              </a:bodyPr>
              <a:lstStyle/>
              <a:p>
                <a:r>
                  <a:rPr lang="en-US" sz="3200" dirty="0">
                    <a:solidFill>
                      <a:srgbClr val="0066FF"/>
                    </a:solidFill>
                  </a:rPr>
                  <a:t>P(X</a:t>
                </a:r>
                <a:r>
                  <a:rPr lang="en-US" sz="3200" baseline="-25000" dirty="0">
                    <a:solidFill>
                      <a:srgbClr val="0066FF"/>
                    </a:solidFill>
                  </a:rPr>
                  <a:t>1</a:t>
                </a:r>
                <a:r>
                  <a:rPr lang="en-US" sz="3200" dirty="0">
                    <a:solidFill>
                      <a:srgbClr val="0066FF"/>
                    </a:solidFill>
                  </a:rPr>
                  <a:t>, X</a:t>
                </a:r>
                <a:r>
                  <a:rPr lang="en-US" sz="3200" baseline="-25000" dirty="0">
                    <a:solidFill>
                      <a:srgbClr val="0066FF"/>
                    </a:solidFill>
                  </a:rPr>
                  <a:t>2</a:t>
                </a:r>
                <a:r>
                  <a:rPr lang="en-US" sz="3200" dirty="0">
                    <a:solidFill>
                      <a:srgbClr val="0066FF"/>
                    </a:solidFill>
                  </a:rPr>
                  <a:t>, …, X</a:t>
                </a:r>
                <a:r>
                  <a:rPr lang="en-US" sz="3200" baseline="-25000" dirty="0">
                    <a:solidFill>
                      <a:srgbClr val="0066FF"/>
                    </a:solidFill>
                  </a:rPr>
                  <a:t>N</a:t>
                </a:r>
                <a:r>
                  <a:rPr lang="en-US" sz="3200" dirty="0">
                    <a:solidFill>
                      <a:srgbClr val="0066FF"/>
                    </a:solidFill>
                  </a:rPr>
                  <a:t>) </a:t>
                </a:r>
                <a:r>
                  <a:rPr lang="en-US" sz="3200" dirty="0"/>
                  <a:t>refers to the probability of a particular outcome (the outcome in which the events </a:t>
                </a:r>
                <a:r>
                  <a:rPr lang="en-US" sz="3200" dirty="0">
                    <a:solidFill>
                      <a:srgbClr val="0066FF"/>
                    </a:solidFill>
                  </a:rPr>
                  <a:t>X</a:t>
                </a:r>
                <a:r>
                  <a:rPr lang="en-US" sz="3200" baseline="-25000" dirty="0">
                    <a:solidFill>
                      <a:srgbClr val="0066FF"/>
                    </a:solidFill>
                  </a:rPr>
                  <a:t>1</a:t>
                </a:r>
                <a:r>
                  <a:rPr lang="en-US" sz="3200" dirty="0">
                    <a:solidFill>
                      <a:srgbClr val="0066FF"/>
                    </a:solidFill>
                  </a:rPr>
                  <a:t>, X</a:t>
                </a:r>
                <a:r>
                  <a:rPr lang="en-US" sz="3200" baseline="-25000" dirty="0">
                    <a:solidFill>
                      <a:srgbClr val="0066FF"/>
                    </a:solidFill>
                  </a:rPr>
                  <a:t>2</a:t>
                </a:r>
                <a:r>
                  <a:rPr lang="en-US" sz="3200" dirty="0">
                    <a:solidFill>
                      <a:srgbClr val="0066FF"/>
                    </a:solidFill>
                  </a:rPr>
                  <a:t>, …, </a:t>
                </a:r>
                <a:r>
                  <a:rPr lang="en-US" sz="3200" dirty="0"/>
                  <a:t>and </a:t>
                </a:r>
                <a:r>
                  <a:rPr lang="en-US" sz="3200" dirty="0">
                    <a:solidFill>
                      <a:srgbClr val="0066FF"/>
                    </a:solidFill>
                  </a:rPr>
                  <a:t>X</a:t>
                </a:r>
                <a:r>
                  <a:rPr lang="en-US" sz="3200" baseline="-25000" dirty="0">
                    <a:solidFill>
                      <a:srgbClr val="0066FF"/>
                    </a:solidFill>
                  </a:rPr>
                  <a:t>N</a:t>
                </a:r>
                <a:r>
                  <a:rPr lang="en-US" sz="3200" dirty="0"/>
                  <a:t> all occur at the same time) </a:t>
                </a:r>
              </a:p>
              <a:p>
                <a:r>
                  <a:rPr lang="en-US" sz="3200" dirty="0">
                    <a:solidFill>
                      <a:srgbClr val="0066FF"/>
                    </a:solidFill>
                  </a:rPr>
                  <a:t>P(X</a:t>
                </a:r>
                <a:r>
                  <a:rPr lang="en-US" sz="3200" baseline="-25000" dirty="0">
                    <a:solidFill>
                      <a:srgbClr val="0066FF"/>
                    </a:solidFill>
                  </a:rPr>
                  <a:t>1</a:t>
                </a:r>
                <a:r>
                  <a:rPr lang="en-US" sz="3200" dirty="0">
                    <a:solidFill>
                      <a:srgbClr val="0066FF"/>
                    </a:solidFill>
                  </a:rPr>
                  <a:t>, X</a:t>
                </a:r>
                <a:r>
                  <a:rPr lang="en-US" sz="3200" baseline="-25000" dirty="0">
                    <a:solidFill>
                      <a:srgbClr val="0066FF"/>
                    </a:solidFill>
                  </a:rPr>
                  <a:t>2</a:t>
                </a:r>
                <a:r>
                  <a:rPr lang="en-US" sz="3200" dirty="0">
                    <a:solidFill>
                      <a:srgbClr val="0066FF"/>
                    </a:solidFill>
                  </a:rPr>
                  <a:t>, …, X</a:t>
                </a:r>
                <a:r>
                  <a:rPr lang="en-US" sz="3200" baseline="-25000" dirty="0">
                    <a:solidFill>
                      <a:srgbClr val="0066FF"/>
                    </a:solidFill>
                  </a:rPr>
                  <a:t>N</a:t>
                </a:r>
                <a:r>
                  <a:rPr lang="en-US" sz="3200" dirty="0">
                    <a:solidFill>
                      <a:srgbClr val="0066FF"/>
                    </a:solidFill>
                  </a:rPr>
                  <a:t>) </a:t>
                </a:r>
                <a:r>
                  <a:rPr lang="en-US" sz="3200" dirty="0"/>
                  <a:t>can also refer to the complete TABLE, with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3200" b="0" i="1" dirty="0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p>
                  </m:oMath>
                </a14:m>
                <a:r>
                  <a:rPr lang="en-US" sz="3200" dirty="0"/>
                  <a:t> entries, listing the probabilities of </a:t>
                </a:r>
                <a:r>
                  <a:rPr lang="en-US" sz="3200" dirty="0">
                    <a:solidFill>
                      <a:srgbClr val="0066FF"/>
                    </a:solidFill>
                  </a:rPr>
                  <a:t>X</a:t>
                </a:r>
                <a:r>
                  <a:rPr lang="en-US" sz="3200" baseline="-25000" dirty="0">
                    <a:solidFill>
                      <a:srgbClr val="0066FF"/>
                    </a:solidFill>
                  </a:rPr>
                  <a:t>1 </a:t>
                </a:r>
                <a:r>
                  <a:rPr lang="en-US" sz="3200" dirty="0"/>
                  <a:t>either occurring or not occurring, </a:t>
                </a:r>
                <a:r>
                  <a:rPr lang="en-US" sz="3200" dirty="0">
                    <a:solidFill>
                      <a:srgbClr val="0066FF"/>
                    </a:solidFill>
                  </a:rPr>
                  <a:t>X</a:t>
                </a:r>
                <a:r>
                  <a:rPr lang="en-US" sz="3200" baseline="-25000" dirty="0">
                    <a:solidFill>
                      <a:srgbClr val="0066FF"/>
                    </a:solidFill>
                  </a:rPr>
                  <a:t>2</a:t>
                </a:r>
                <a:r>
                  <a:rPr lang="en-US" sz="3200" dirty="0"/>
                  <a:t> either occurring or not occurring, and so on.</a:t>
                </a:r>
              </a:p>
              <a:p>
                <a:r>
                  <a:rPr lang="en-US" sz="3200" dirty="0"/>
                  <a:t>This ambiguity, between the probability VALUE and the probability TABLE, will be eliminated next lecture, when we introduce random variables.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99653" y="1189038"/>
                <a:ext cx="10291916" cy="5199062"/>
              </a:xfrm>
              <a:blipFill>
                <a:blip r:embed="rId3"/>
                <a:stretch>
                  <a:fillRect l="-1233" t="-2439" r="-11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58297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Joint probability distributions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Suppose we have a joint distribution of </a:t>
            </a:r>
            <a:r>
              <a:rPr lang="en-US" sz="3200" i="1" dirty="0">
                <a:solidFill>
                  <a:srgbClr val="FF00FF"/>
                </a:solidFill>
              </a:rPr>
              <a:t>N</a:t>
            </a:r>
            <a:r>
              <a:rPr lang="en-US" sz="3200" dirty="0"/>
              <a:t> random variables, each of which takes values from a domain of size </a:t>
            </a:r>
            <a:r>
              <a:rPr lang="en-US" sz="3200" i="1" dirty="0">
                <a:solidFill>
                  <a:srgbClr val="FF00FF"/>
                </a:solidFill>
              </a:rPr>
              <a:t>D:</a:t>
            </a:r>
          </a:p>
          <a:p>
            <a:pPr lvl="1"/>
            <a:r>
              <a:rPr lang="en-US" sz="3200" dirty="0"/>
              <a:t>What is the size of the probability table?</a:t>
            </a:r>
          </a:p>
          <a:p>
            <a:pPr lvl="1"/>
            <a:r>
              <a:rPr lang="en-US" sz="3200" dirty="0"/>
              <a:t>Impossible to write out completely for all but the smallest distributions</a:t>
            </a:r>
            <a:br>
              <a:rPr lang="en-US" sz="3200" dirty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582273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Marginal distributions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The marginal distribution of event </a:t>
            </a:r>
            <a:r>
              <a:rPr lang="en-US" sz="3200" dirty="0" err="1">
                <a:solidFill>
                  <a:srgbClr val="0066FF"/>
                </a:solidFill>
              </a:rPr>
              <a:t>X</a:t>
            </a:r>
            <a:r>
              <a:rPr lang="en-US" sz="3200" baseline="-25000" dirty="0" err="1">
                <a:solidFill>
                  <a:srgbClr val="0066FF"/>
                </a:solidFill>
              </a:rPr>
              <a:t>k</a:t>
            </a:r>
            <a:r>
              <a:rPr lang="en-US" sz="3200" dirty="0"/>
              <a:t> is just its probability, </a:t>
            </a:r>
            <a:r>
              <a:rPr lang="en-US" sz="3200" dirty="0">
                <a:solidFill>
                  <a:srgbClr val="0066FF"/>
                </a:solidFill>
              </a:rPr>
              <a:t>P(</a:t>
            </a:r>
            <a:r>
              <a:rPr lang="en-US" sz="3200" dirty="0" err="1">
                <a:solidFill>
                  <a:srgbClr val="0066FF"/>
                </a:solidFill>
              </a:rPr>
              <a:t>X</a:t>
            </a:r>
            <a:r>
              <a:rPr lang="en-US" sz="3200" baseline="-25000" dirty="0" err="1">
                <a:solidFill>
                  <a:srgbClr val="0066FF"/>
                </a:solidFill>
              </a:rPr>
              <a:t>k</a:t>
            </a:r>
            <a:r>
              <a:rPr lang="en-US" sz="3200" dirty="0">
                <a:solidFill>
                  <a:srgbClr val="0066FF"/>
                </a:solidFill>
              </a:rPr>
              <a:t>). </a:t>
            </a:r>
          </a:p>
          <a:p>
            <a:r>
              <a:rPr lang="en-US" sz="3200" dirty="0"/>
              <a:t>To talk about marginal distributions only makes sense if you’re not given </a:t>
            </a:r>
            <a:r>
              <a:rPr lang="en-US" sz="3200" dirty="0">
                <a:solidFill>
                  <a:srgbClr val="0066FF"/>
                </a:solidFill>
              </a:rPr>
              <a:t>P(</a:t>
            </a:r>
            <a:r>
              <a:rPr lang="en-US" sz="3200" dirty="0" err="1">
                <a:solidFill>
                  <a:srgbClr val="0066FF"/>
                </a:solidFill>
              </a:rPr>
              <a:t>X</a:t>
            </a:r>
            <a:r>
              <a:rPr lang="en-US" sz="3200" baseline="-25000" dirty="0" err="1">
                <a:solidFill>
                  <a:srgbClr val="0066FF"/>
                </a:solidFill>
              </a:rPr>
              <a:t>k</a:t>
            </a:r>
            <a:r>
              <a:rPr lang="en-US" sz="3200" dirty="0">
                <a:solidFill>
                  <a:srgbClr val="0066FF"/>
                </a:solidFill>
              </a:rPr>
              <a:t>)</a:t>
            </a:r>
            <a:r>
              <a:rPr lang="en-US" sz="3200" dirty="0"/>
              <a:t>.  Instead, you’re given the joint distribution, </a:t>
            </a:r>
            <a:r>
              <a:rPr lang="en-US" sz="3200" dirty="0">
                <a:solidFill>
                  <a:srgbClr val="0066FF"/>
                </a:solidFill>
              </a:rPr>
              <a:t>P(X</a:t>
            </a:r>
            <a:r>
              <a:rPr lang="en-US" sz="3200" baseline="-25000" dirty="0">
                <a:solidFill>
                  <a:srgbClr val="0066FF"/>
                </a:solidFill>
              </a:rPr>
              <a:t>1</a:t>
            </a:r>
            <a:r>
              <a:rPr lang="en-US" sz="3200" dirty="0">
                <a:solidFill>
                  <a:srgbClr val="0066FF"/>
                </a:solidFill>
              </a:rPr>
              <a:t>, X</a:t>
            </a:r>
            <a:r>
              <a:rPr lang="en-US" sz="3200" baseline="-25000" dirty="0">
                <a:solidFill>
                  <a:srgbClr val="0066FF"/>
                </a:solidFill>
              </a:rPr>
              <a:t>2</a:t>
            </a:r>
            <a:r>
              <a:rPr lang="en-US" sz="3200" dirty="0">
                <a:solidFill>
                  <a:srgbClr val="0066FF"/>
                </a:solidFill>
              </a:rPr>
              <a:t>, …, X</a:t>
            </a:r>
            <a:r>
              <a:rPr lang="en-US" sz="3200" baseline="-25000" dirty="0">
                <a:solidFill>
                  <a:srgbClr val="0066FF"/>
                </a:solidFill>
              </a:rPr>
              <a:t>N</a:t>
            </a:r>
            <a:r>
              <a:rPr lang="en-US" sz="3200" dirty="0">
                <a:solidFill>
                  <a:srgbClr val="0066FF"/>
                </a:solidFill>
              </a:rPr>
              <a:t>) , </a:t>
            </a:r>
            <a:r>
              <a:rPr lang="en-US" sz="3200" dirty="0"/>
              <a:t>and from it, you need to calculate </a:t>
            </a:r>
            <a:r>
              <a:rPr lang="en-US" sz="3200" dirty="0">
                <a:solidFill>
                  <a:srgbClr val="0066FF"/>
                </a:solidFill>
              </a:rPr>
              <a:t>P(</a:t>
            </a:r>
            <a:r>
              <a:rPr lang="en-US" sz="3200" dirty="0" err="1">
                <a:solidFill>
                  <a:srgbClr val="0066FF"/>
                </a:solidFill>
              </a:rPr>
              <a:t>X</a:t>
            </a:r>
            <a:r>
              <a:rPr lang="en-US" sz="3200" baseline="-25000" dirty="0" err="1">
                <a:solidFill>
                  <a:srgbClr val="0066FF"/>
                </a:solidFill>
              </a:rPr>
              <a:t>k</a:t>
            </a:r>
            <a:r>
              <a:rPr lang="en-US" sz="3200" dirty="0">
                <a:solidFill>
                  <a:srgbClr val="0066FF"/>
                </a:solidFill>
              </a:rPr>
              <a:t>)</a:t>
            </a:r>
            <a:r>
              <a:rPr lang="en-US" sz="3200" dirty="0"/>
              <a:t>.</a:t>
            </a:r>
          </a:p>
          <a:p>
            <a:r>
              <a:rPr lang="en-US" sz="3200" dirty="0"/>
              <a:t>You calculate </a:t>
            </a:r>
            <a:r>
              <a:rPr lang="en-US" sz="3200" dirty="0">
                <a:solidFill>
                  <a:srgbClr val="0066FF"/>
                </a:solidFill>
              </a:rPr>
              <a:t>P(</a:t>
            </a:r>
            <a:r>
              <a:rPr lang="en-US" sz="3200" dirty="0" err="1">
                <a:solidFill>
                  <a:srgbClr val="0066FF"/>
                </a:solidFill>
              </a:rPr>
              <a:t>X</a:t>
            </a:r>
            <a:r>
              <a:rPr lang="en-US" sz="3200" baseline="-25000" dirty="0" err="1">
                <a:solidFill>
                  <a:srgbClr val="0066FF"/>
                </a:solidFill>
              </a:rPr>
              <a:t>k</a:t>
            </a:r>
            <a:r>
              <a:rPr lang="en-US" sz="3200" dirty="0">
                <a:solidFill>
                  <a:srgbClr val="0066FF"/>
                </a:solidFill>
              </a:rPr>
              <a:t>)</a:t>
            </a:r>
            <a:r>
              <a:rPr lang="en-US" sz="3200" dirty="0"/>
              <a:t> from </a:t>
            </a:r>
            <a:r>
              <a:rPr lang="en-US" sz="3200" dirty="0">
                <a:solidFill>
                  <a:srgbClr val="0066FF"/>
                </a:solidFill>
              </a:rPr>
              <a:t>P(X</a:t>
            </a:r>
            <a:r>
              <a:rPr lang="en-US" sz="3200" baseline="-25000" dirty="0">
                <a:solidFill>
                  <a:srgbClr val="0066FF"/>
                </a:solidFill>
              </a:rPr>
              <a:t>1</a:t>
            </a:r>
            <a:r>
              <a:rPr lang="en-US" sz="3200" dirty="0">
                <a:solidFill>
                  <a:srgbClr val="0066FF"/>
                </a:solidFill>
              </a:rPr>
              <a:t>, X</a:t>
            </a:r>
            <a:r>
              <a:rPr lang="en-US" sz="3200" baseline="-25000" dirty="0">
                <a:solidFill>
                  <a:srgbClr val="0066FF"/>
                </a:solidFill>
              </a:rPr>
              <a:t>2</a:t>
            </a:r>
            <a:r>
              <a:rPr lang="en-US" sz="3200" dirty="0">
                <a:solidFill>
                  <a:srgbClr val="0066FF"/>
                </a:solidFill>
              </a:rPr>
              <a:t>, …, X</a:t>
            </a:r>
            <a:r>
              <a:rPr lang="en-US" sz="3200" baseline="-25000" dirty="0">
                <a:solidFill>
                  <a:srgbClr val="0066FF"/>
                </a:solidFill>
              </a:rPr>
              <a:t>N</a:t>
            </a:r>
            <a:r>
              <a:rPr lang="en-US" sz="3200" dirty="0">
                <a:solidFill>
                  <a:srgbClr val="0066FF"/>
                </a:solidFill>
              </a:rPr>
              <a:t>)</a:t>
            </a:r>
            <a:r>
              <a:rPr lang="en-US" sz="3200" dirty="0"/>
              <a:t> by </a:t>
            </a:r>
            <a:r>
              <a:rPr lang="en-US" sz="3200" b="1" u="sng" dirty="0"/>
              <a:t>marginalizing</a:t>
            </a:r>
            <a:r>
              <a:rPr lang="en-US" sz="3200" dirty="0"/>
              <a:t>. </a:t>
            </a:r>
            <a:r>
              <a:rPr lang="en-US" sz="3200" dirty="0">
                <a:solidFill>
                  <a:srgbClr val="0066FF"/>
                </a:solidFill>
              </a:rPr>
              <a:t>P(</a:t>
            </a:r>
            <a:r>
              <a:rPr lang="en-US" sz="3200" dirty="0" err="1">
                <a:solidFill>
                  <a:srgbClr val="0066FF"/>
                </a:solidFill>
              </a:rPr>
              <a:t>X</a:t>
            </a:r>
            <a:r>
              <a:rPr lang="en-US" sz="3200" baseline="-25000" dirty="0" err="1">
                <a:solidFill>
                  <a:srgbClr val="0066FF"/>
                </a:solidFill>
              </a:rPr>
              <a:t>k</a:t>
            </a:r>
            <a:r>
              <a:rPr lang="en-US" sz="3200" dirty="0">
                <a:solidFill>
                  <a:srgbClr val="0066FF"/>
                </a:solidFill>
              </a:rPr>
              <a:t>)</a:t>
            </a:r>
            <a:r>
              <a:rPr lang="en-US" sz="3200" dirty="0"/>
              <a:t> is called the marginal distribution of event </a:t>
            </a:r>
            <a:r>
              <a:rPr lang="en-US" sz="3200" dirty="0" err="1">
                <a:solidFill>
                  <a:srgbClr val="0066FF"/>
                </a:solidFill>
              </a:rPr>
              <a:t>X</a:t>
            </a:r>
            <a:r>
              <a:rPr lang="en-US" sz="3200" baseline="-25000" dirty="0" err="1">
                <a:solidFill>
                  <a:srgbClr val="0066FF"/>
                </a:solidFill>
              </a:rPr>
              <a:t>k</a:t>
            </a:r>
            <a:r>
              <a:rPr lang="en-US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874800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Marginal probability distributions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0" y="1600201"/>
            <a:ext cx="8382000" cy="4525963"/>
          </a:xfrm>
        </p:spPr>
        <p:txBody>
          <a:bodyPr/>
          <a:lstStyle/>
          <a:p>
            <a:r>
              <a:rPr lang="en-US" dirty="0"/>
              <a:t>From the joint distribution </a:t>
            </a:r>
            <a:r>
              <a:rPr lang="en-US" dirty="0">
                <a:solidFill>
                  <a:srgbClr val="0066FF"/>
                </a:solidFill>
              </a:rPr>
              <a:t>p(X,Y)</a:t>
            </a:r>
            <a:r>
              <a:rPr lang="en-US" dirty="0"/>
              <a:t> we can find the </a:t>
            </a:r>
            <a:r>
              <a:rPr lang="en-US" b="1" i="1" dirty="0">
                <a:solidFill>
                  <a:srgbClr val="C00000"/>
                </a:solidFill>
              </a:rPr>
              <a:t>marginal distributions</a:t>
            </a:r>
            <a:r>
              <a:rPr lang="en-US" dirty="0"/>
              <a:t> </a:t>
            </a:r>
            <a:r>
              <a:rPr lang="en-US" dirty="0">
                <a:solidFill>
                  <a:srgbClr val="0066FF"/>
                </a:solidFill>
              </a:rPr>
              <a:t>p(X) </a:t>
            </a:r>
            <a:r>
              <a:rPr lang="en-US" dirty="0"/>
              <a:t>and</a:t>
            </a:r>
            <a:r>
              <a:rPr lang="en-US" dirty="0">
                <a:solidFill>
                  <a:srgbClr val="0066FF"/>
                </a:solidFill>
              </a:rPr>
              <a:t> p(Y)</a:t>
            </a:r>
            <a:br>
              <a:rPr lang="en-US" dirty="0"/>
            </a:br>
            <a:br>
              <a:rPr lang="en-US" dirty="0"/>
            </a:br>
            <a:endParaRPr lang="en-US" dirty="0"/>
          </a:p>
          <a:p>
            <a:endParaRPr lang="en-US" baseline="-25000" dirty="0"/>
          </a:p>
          <a:p>
            <a:endParaRPr lang="en-US" baseline="-25000" dirty="0"/>
          </a:p>
          <a:p>
            <a:pPr>
              <a:buNone/>
            </a:pPr>
            <a:endParaRPr lang="en-US" baseline="-250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048000" y="3175000"/>
          <a:ext cx="6096000" cy="18542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41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P(Cavity,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 Toothache)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Cavity </a:t>
                      </a:r>
                      <a:r>
                        <a:rPr lang="en-US" sz="1800" dirty="0">
                          <a:solidFill>
                            <a:srgbClr val="0066FF"/>
                          </a:solidFill>
                          <a:sym typeface="Symbol" pitchFamily="18" charset="2"/>
                        </a:rPr>
                        <a:t> </a:t>
                      </a:r>
                      <a:r>
                        <a:rPr lang="en-US" sz="1800" dirty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Toothache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0.8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Cavity </a:t>
                      </a:r>
                      <a:r>
                        <a:rPr lang="en-US" sz="1800" dirty="0">
                          <a:solidFill>
                            <a:srgbClr val="0066FF"/>
                          </a:solidFill>
                          <a:sym typeface="Symbol" pitchFamily="18" charset="2"/>
                        </a:rPr>
                        <a:t></a:t>
                      </a:r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 Toothache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0.1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Cavity </a:t>
                      </a:r>
                      <a:r>
                        <a:rPr lang="en-US" sz="1800" dirty="0">
                          <a:solidFill>
                            <a:srgbClr val="0066FF"/>
                          </a:solidFill>
                          <a:sym typeface="Symbol" pitchFamily="18" charset="2"/>
                        </a:rPr>
                        <a:t></a:t>
                      </a:r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  </a:t>
                      </a:r>
                      <a:r>
                        <a:rPr lang="en-US" sz="1800" dirty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Toothache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0.05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Cavity </a:t>
                      </a:r>
                      <a:r>
                        <a:rPr lang="en-US" sz="1800" dirty="0">
                          <a:solidFill>
                            <a:srgbClr val="0066FF"/>
                          </a:solidFill>
                          <a:sym typeface="Symbol" pitchFamily="18" charset="2"/>
                        </a:rPr>
                        <a:t></a:t>
                      </a:r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 Toothache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0.05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2311081"/>
              </p:ext>
            </p:extLst>
          </p:nvPr>
        </p:nvGraphicFramePr>
        <p:xfrm>
          <a:off x="2590800" y="5435600"/>
          <a:ext cx="3124200" cy="1112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981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P(Cavity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Cavity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Cavity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58468"/>
              </p:ext>
            </p:extLst>
          </p:nvPr>
        </p:nvGraphicFramePr>
        <p:xfrm>
          <a:off x="6172200" y="5435600"/>
          <a:ext cx="3657600" cy="1112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3194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81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P(Toothache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Toothache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i="1" dirty="0" err="1">
                          <a:solidFill>
                            <a:srgbClr val="0066FF"/>
                          </a:solidFill>
                        </a:rPr>
                        <a:t>Toochache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Joint -&gt; Marginal by adding the outcomes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0" y="1600201"/>
            <a:ext cx="8382000" cy="45259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From the joint distribution </a:t>
            </a:r>
            <a:r>
              <a:rPr lang="en-US" dirty="0">
                <a:solidFill>
                  <a:srgbClr val="0066FF"/>
                </a:solidFill>
              </a:rPr>
              <a:t>p(X,Y)</a:t>
            </a:r>
            <a:r>
              <a:rPr lang="en-US" dirty="0"/>
              <a:t> we can find the </a:t>
            </a:r>
            <a:r>
              <a:rPr lang="en-US" b="1" i="1" dirty="0">
                <a:solidFill>
                  <a:srgbClr val="C00000"/>
                </a:solidFill>
              </a:rPr>
              <a:t>marginal distributions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0066FF"/>
                </a:solidFill>
              </a:rPr>
              <a:t>p(X) </a:t>
            </a:r>
            <a:r>
              <a:rPr lang="en-US" dirty="0"/>
              <a:t>and</a:t>
            </a:r>
            <a:r>
              <a:rPr lang="en-US" dirty="0">
                <a:solidFill>
                  <a:srgbClr val="0066FF"/>
                </a:solidFill>
              </a:rPr>
              <a:t> p(Y)</a:t>
            </a:r>
            <a:endParaRPr lang="en-US" dirty="0"/>
          </a:p>
          <a:p>
            <a:r>
              <a:rPr lang="en-US" dirty="0"/>
              <a:t>To find </a:t>
            </a:r>
            <a:r>
              <a:rPr lang="en-US" dirty="0">
                <a:solidFill>
                  <a:srgbClr val="0066FF"/>
                </a:solidFill>
              </a:rPr>
              <a:t>p(X = x)</a:t>
            </a:r>
            <a:r>
              <a:rPr lang="en-US" dirty="0"/>
              <a:t>, sum the probabilities of all atomic events where </a:t>
            </a:r>
            <a:r>
              <a:rPr lang="en-US" dirty="0">
                <a:solidFill>
                  <a:srgbClr val="0066FF"/>
                </a:solidFill>
              </a:rPr>
              <a:t>X = x</a:t>
            </a:r>
            <a:r>
              <a:rPr lang="en-US" dirty="0"/>
              <a:t>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r>
              <a:rPr lang="en-US" dirty="0"/>
              <a:t>This is called </a:t>
            </a:r>
            <a:r>
              <a:rPr lang="en-US" b="1" i="1" dirty="0">
                <a:solidFill>
                  <a:srgbClr val="C00000"/>
                </a:solidFill>
              </a:rPr>
              <a:t>marginalization</a:t>
            </a:r>
            <a:r>
              <a:rPr lang="en-US" dirty="0"/>
              <a:t> (we are </a:t>
            </a:r>
            <a:r>
              <a:rPr lang="en-US" i="1" dirty="0"/>
              <a:t>marginalizing out</a:t>
            </a:r>
            <a:r>
              <a:rPr lang="en-US" dirty="0"/>
              <a:t> all the variables except X)</a:t>
            </a:r>
          </a:p>
          <a:p>
            <a:endParaRPr lang="en-US" baseline="-25000" dirty="0"/>
          </a:p>
          <a:p>
            <a:endParaRPr lang="en-US" baseline="-25000" dirty="0"/>
          </a:p>
          <a:p>
            <a:pPr marL="0" indent="0">
              <a:buNone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828794" y="4025245"/>
                <a:ext cx="956723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=2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=3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+…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794" y="4025245"/>
                <a:ext cx="9567234" cy="46166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distributions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000" y="1524000"/>
            <a:ext cx="10718800" cy="4652963"/>
          </a:xfrm>
        </p:spPr>
        <p:txBody>
          <a:bodyPr>
            <a:normAutofit fontScale="85000" lnSpcReduction="10000"/>
          </a:bodyPr>
          <a:lstStyle/>
          <a:p>
            <a:r>
              <a:rPr lang="en-US" sz="3200" dirty="0"/>
              <a:t>The conditional probability of event </a:t>
            </a:r>
            <a:r>
              <a:rPr lang="en-US" sz="3200" dirty="0" err="1">
                <a:solidFill>
                  <a:srgbClr val="0066FF"/>
                </a:solidFill>
              </a:rPr>
              <a:t>X</a:t>
            </a:r>
            <a:r>
              <a:rPr lang="en-US" sz="3200" baseline="-25000" dirty="0" err="1">
                <a:solidFill>
                  <a:srgbClr val="0066FF"/>
                </a:solidFill>
              </a:rPr>
              <a:t>k</a:t>
            </a:r>
            <a:r>
              <a:rPr lang="en-US" sz="3200" dirty="0"/>
              <a:t>, given event </a:t>
            </a:r>
            <a:r>
              <a:rPr lang="en-US" sz="3200" dirty="0" err="1">
                <a:solidFill>
                  <a:srgbClr val="0066FF"/>
                </a:solidFill>
              </a:rPr>
              <a:t>X</a:t>
            </a:r>
            <a:r>
              <a:rPr lang="en-US" sz="3200" baseline="-25000" dirty="0" err="1">
                <a:solidFill>
                  <a:srgbClr val="0066FF"/>
                </a:solidFill>
              </a:rPr>
              <a:t>j</a:t>
            </a:r>
            <a:r>
              <a:rPr lang="en-US" sz="3200" dirty="0"/>
              <a:t>, is the probability that </a:t>
            </a:r>
            <a:r>
              <a:rPr lang="en-US" sz="3200" dirty="0" err="1">
                <a:solidFill>
                  <a:srgbClr val="0066FF"/>
                </a:solidFill>
              </a:rPr>
              <a:t>X</a:t>
            </a:r>
            <a:r>
              <a:rPr lang="en-US" sz="3200" baseline="-25000" dirty="0" err="1">
                <a:solidFill>
                  <a:srgbClr val="0066FF"/>
                </a:solidFill>
              </a:rPr>
              <a:t>k</a:t>
            </a:r>
            <a:r>
              <a:rPr lang="en-US" sz="3200" dirty="0"/>
              <a:t> has occurred if you already know that </a:t>
            </a:r>
            <a:r>
              <a:rPr lang="en-US" sz="3200" dirty="0" err="1">
                <a:solidFill>
                  <a:srgbClr val="0066FF"/>
                </a:solidFill>
              </a:rPr>
              <a:t>X</a:t>
            </a:r>
            <a:r>
              <a:rPr lang="en-US" sz="3200" baseline="-25000" dirty="0" err="1">
                <a:solidFill>
                  <a:srgbClr val="0066FF"/>
                </a:solidFill>
              </a:rPr>
              <a:t>j</a:t>
            </a:r>
            <a:r>
              <a:rPr lang="en-US" sz="3200" dirty="0"/>
              <a:t> has occurred.</a:t>
            </a:r>
          </a:p>
          <a:p>
            <a:r>
              <a:rPr lang="en-US" sz="3200" dirty="0"/>
              <a:t>The conditional distribution is written </a:t>
            </a:r>
            <a:r>
              <a:rPr lang="en-US" sz="3200" dirty="0">
                <a:solidFill>
                  <a:srgbClr val="0066FF"/>
                </a:solidFill>
              </a:rPr>
              <a:t>P(</a:t>
            </a:r>
            <a:r>
              <a:rPr lang="en-US" sz="3200" dirty="0" err="1">
                <a:solidFill>
                  <a:srgbClr val="0066FF"/>
                </a:solidFill>
              </a:rPr>
              <a:t>X</a:t>
            </a:r>
            <a:r>
              <a:rPr lang="en-US" sz="3200" baseline="-25000" dirty="0" err="1">
                <a:solidFill>
                  <a:srgbClr val="0066FF"/>
                </a:solidFill>
              </a:rPr>
              <a:t>k</a:t>
            </a:r>
            <a:r>
              <a:rPr lang="en-US" sz="3200" dirty="0">
                <a:solidFill>
                  <a:srgbClr val="0066FF"/>
                </a:solidFill>
              </a:rPr>
              <a:t>| </a:t>
            </a:r>
            <a:r>
              <a:rPr lang="en-US" sz="3200" dirty="0" err="1">
                <a:solidFill>
                  <a:srgbClr val="0066FF"/>
                </a:solidFill>
              </a:rPr>
              <a:t>X</a:t>
            </a:r>
            <a:r>
              <a:rPr lang="en-US" sz="3200" baseline="-25000" dirty="0" err="1">
                <a:solidFill>
                  <a:srgbClr val="0066FF"/>
                </a:solidFill>
              </a:rPr>
              <a:t>j</a:t>
            </a:r>
            <a:r>
              <a:rPr lang="en-US" sz="3200" dirty="0">
                <a:solidFill>
                  <a:srgbClr val="0066FF"/>
                </a:solidFill>
              </a:rPr>
              <a:t>). </a:t>
            </a:r>
          </a:p>
          <a:p>
            <a:r>
              <a:rPr lang="en-US" sz="3200" dirty="0"/>
              <a:t>The probability that both </a:t>
            </a:r>
            <a:r>
              <a:rPr lang="en-US" sz="3200" dirty="0" err="1">
                <a:solidFill>
                  <a:srgbClr val="0066FF"/>
                </a:solidFill>
              </a:rPr>
              <a:t>X</a:t>
            </a:r>
            <a:r>
              <a:rPr lang="en-US" sz="3200" baseline="-25000" dirty="0" err="1">
                <a:solidFill>
                  <a:srgbClr val="0066FF"/>
                </a:solidFill>
              </a:rPr>
              <a:t>j</a:t>
            </a:r>
            <a:r>
              <a:rPr lang="en-US" sz="3200" dirty="0"/>
              <a:t> and </a:t>
            </a:r>
            <a:r>
              <a:rPr lang="en-US" sz="3200" dirty="0" err="1">
                <a:solidFill>
                  <a:srgbClr val="0066FF"/>
                </a:solidFill>
              </a:rPr>
              <a:t>X</a:t>
            </a:r>
            <a:r>
              <a:rPr lang="en-US" sz="3200" baseline="-25000" dirty="0" err="1">
                <a:solidFill>
                  <a:srgbClr val="0066FF"/>
                </a:solidFill>
              </a:rPr>
              <a:t>k</a:t>
            </a:r>
            <a:r>
              <a:rPr lang="en-US" sz="3200" dirty="0"/>
              <a:t> occurred was, originally, </a:t>
            </a:r>
            <a:r>
              <a:rPr lang="en-US" sz="3200" dirty="0">
                <a:solidFill>
                  <a:srgbClr val="0066FF"/>
                </a:solidFill>
              </a:rPr>
              <a:t>P(</a:t>
            </a:r>
            <a:r>
              <a:rPr lang="en-US" sz="3200" dirty="0" err="1">
                <a:solidFill>
                  <a:srgbClr val="0066FF"/>
                </a:solidFill>
              </a:rPr>
              <a:t>X</a:t>
            </a:r>
            <a:r>
              <a:rPr lang="en-US" sz="3200" baseline="-25000" dirty="0" err="1">
                <a:solidFill>
                  <a:srgbClr val="0066FF"/>
                </a:solidFill>
              </a:rPr>
              <a:t>j</a:t>
            </a:r>
            <a:r>
              <a:rPr lang="en-US" sz="3200" dirty="0">
                <a:solidFill>
                  <a:srgbClr val="0066FF"/>
                </a:solidFill>
              </a:rPr>
              <a:t>, </a:t>
            </a:r>
            <a:r>
              <a:rPr lang="en-US" sz="3200" dirty="0" err="1">
                <a:solidFill>
                  <a:srgbClr val="0066FF"/>
                </a:solidFill>
              </a:rPr>
              <a:t>X</a:t>
            </a:r>
            <a:r>
              <a:rPr lang="en-US" sz="3200" baseline="-25000" dirty="0" err="1">
                <a:solidFill>
                  <a:srgbClr val="0066FF"/>
                </a:solidFill>
              </a:rPr>
              <a:t>k</a:t>
            </a:r>
            <a:r>
              <a:rPr lang="en-US" sz="3200" dirty="0">
                <a:solidFill>
                  <a:srgbClr val="0066FF"/>
                </a:solidFill>
              </a:rPr>
              <a:t>).</a:t>
            </a:r>
          </a:p>
          <a:p>
            <a:r>
              <a:rPr lang="en-US" sz="3200" dirty="0"/>
              <a:t>But now you know that </a:t>
            </a:r>
            <a:r>
              <a:rPr lang="en-US" sz="3200" dirty="0" err="1">
                <a:solidFill>
                  <a:srgbClr val="0066FF"/>
                </a:solidFill>
              </a:rPr>
              <a:t>X</a:t>
            </a:r>
            <a:r>
              <a:rPr lang="en-US" sz="3200" baseline="-25000" dirty="0" err="1">
                <a:solidFill>
                  <a:srgbClr val="0066FF"/>
                </a:solidFill>
              </a:rPr>
              <a:t>j</a:t>
            </a:r>
            <a:r>
              <a:rPr lang="en-US" sz="3200" baseline="-25000" dirty="0">
                <a:solidFill>
                  <a:srgbClr val="0066FF"/>
                </a:solidFill>
              </a:rPr>
              <a:t> </a:t>
            </a:r>
            <a:r>
              <a:rPr lang="en-US" sz="3200" dirty="0"/>
              <a:t>has occurred.  So all of the other events are no longer possible.</a:t>
            </a:r>
          </a:p>
          <a:p>
            <a:pPr lvl="1"/>
            <a:r>
              <a:rPr lang="en-US" sz="2800" dirty="0"/>
              <a:t>Other events: probability used to be </a:t>
            </a:r>
            <a:r>
              <a:rPr lang="en-US" sz="2800" dirty="0">
                <a:solidFill>
                  <a:srgbClr val="0066FF"/>
                </a:solidFill>
              </a:rPr>
              <a:t>P(</a:t>
            </a:r>
            <a:r>
              <a:rPr lang="en-US" sz="2800" dirty="0">
                <a:solidFill>
                  <a:srgbClr val="0066FF"/>
                </a:solidFill>
                <a:cs typeface="Times New Roman"/>
              </a:rPr>
              <a:t>¬</a:t>
            </a:r>
            <a:r>
              <a:rPr lang="en-US" sz="2800" dirty="0" err="1">
                <a:solidFill>
                  <a:srgbClr val="0066FF"/>
                </a:solidFill>
              </a:rPr>
              <a:t>X</a:t>
            </a:r>
            <a:r>
              <a:rPr lang="en-US" sz="2800" baseline="-25000" dirty="0" err="1">
                <a:solidFill>
                  <a:srgbClr val="0066FF"/>
                </a:solidFill>
              </a:rPr>
              <a:t>j</a:t>
            </a:r>
            <a:r>
              <a:rPr lang="en-US" sz="2800" dirty="0">
                <a:solidFill>
                  <a:srgbClr val="0066FF"/>
                </a:solidFill>
              </a:rPr>
              <a:t>)</a:t>
            </a:r>
            <a:r>
              <a:rPr lang="en-US" sz="2800" dirty="0"/>
              <a:t>, but now their probability is </a:t>
            </a:r>
            <a:r>
              <a:rPr lang="en-US" sz="2800" dirty="0">
                <a:solidFill>
                  <a:srgbClr val="0066FF"/>
                </a:solidFill>
              </a:rPr>
              <a:t>0</a:t>
            </a:r>
            <a:r>
              <a:rPr lang="en-US" sz="2800" dirty="0"/>
              <a:t>.</a:t>
            </a:r>
          </a:p>
          <a:p>
            <a:pPr lvl="1"/>
            <a:r>
              <a:rPr lang="en-US" sz="2800" dirty="0"/>
              <a:t>Events in which </a:t>
            </a:r>
            <a:r>
              <a:rPr lang="en-US" sz="2800" dirty="0" err="1">
                <a:solidFill>
                  <a:srgbClr val="0066FF"/>
                </a:solidFill>
              </a:rPr>
              <a:t>X</a:t>
            </a:r>
            <a:r>
              <a:rPr lang="en-US" sz="2800" baseline="-25000" dirty="0" err="1">
                <a:solidFill>
                  <a:srgbClr val="0066FF"/>
                </a:solidFill>
              </a:rPr>
              <a:t>j</a:t>
            </a:r>
            <a:r>
              <a:rPr lang="en-US" sz="2800" dirty="0"/>
              <a:t> occurred: probability used to be </a:t>
            </a:r>
            <a:r>
              <a:rPr lang="en-US" sz="2800" dirty="0">
                <a:solidFill>
                  <a:srgbClr val="0066FF"/>
                </a:solidFill>
              </a:rPr>
              <a:t>P(</a:t>
            </a:r>
            <a:r>
              <a:rPr lang="en-US" sz="2800" dirty="0" err="1">
                <a:solidFill>
                  <a:srgbClr val="0066FF"/>
                </a:solidFill>
              </a:rPr>
              <a:t>X</a:t>
            </a:r>
            <a:r>
              <a:rPr lang="en-US" sz="2800" baseline="-25000" dirty="0" err="1">
                <a:solidFill>
                  <a:srgbClr val="0066FF"/>
                </a:solidFill>
              </a:rPr>
              <a:t>j</a:t>
            </a:r>
            <a:r>
              <a:rPr lang="en-US" sz="2800" dirty="0">
                <a:solidFill>
                  <a:srgbClr val="0066FF"/>
                </a:solidFill>
              </a:rPr>
              <a:t>)</a:t>
            </a:r>
            <a:r>
              <a:rPr lang="en-US" sz="2800" dirty="0"/>
              <a:t>, but now their probability is </a:t>
            </a:r>
            <a:r>
              <a:rPr lang="en-US" sz="2800" dirty="0">
                <a:solidFill>
                  <a:srgbClr val="0066FF"/>
                </a:solidFill>
              </a:rPr>
              <a:t>1</a:t>
            </a:r>
            <a:r>
              <a:rPr lang="en-US" sz="2800" dirty="0"/>
              <a:t>.</a:t>
            </a:r>
          </a:p>
          <a:p>
            <a:r>
              <a:rPr lang="en-US" sz="3200" dirty="0"/>
              <a:t>So we need to renormalize: the probability that both </a:t>
            </a:r>
            <a:r>
              <a:rPr lang="en-US" sz="3200" dirty="0" err="1">
                <a:solidFill>
                  <a:srgbClr val="0066FF"/>
                </a:solidFill>
              </a:rPr>
              <a:t>X</a:t>
            </a:r>
            <a:r>
              <a:rPr lang="en-US" sz="3200" baseline="-25000" dirty="0" err="1">
                <a:solidFill>
                  <a:srgbClr val="0066FF"/>
                </a:solidFill>
              </a:rPr>
              <a:t>j</a:t>
            </a:r>
            <a:r>
              <a:rPr lang="en-US" sz="3200" dirty="0"/>
              <a:t> and </a:t>
            </a:r>
            <a:r>
              <a:rPr lang="en-US" sz="3200" dirty="0" err="1">
                <a:solidFill>
                  <a:srgbClr val="0066FF"/>
                </a:solidFill>
              </a:rPr>
              <a:t>X</a:t>
            </a:r>
            <a:r>
              <a:rPr lang="en-US" sz="3200" baseline="-25000" dirty="0" err="1">
                <a:solidFill>
                  <a:srgbClr val="0066FF"/>
                </a:solidFill>
              </a:rPr>
              <a:t>k</a:t>
            </a:r>
            <a:r>
              <a:rPr lang="en-US" sz="3200" dirty="0"/>
              <a:t> occurred, GIVEN that </a:t>
            </a:r>
            <a:r>
              <a:rPr lang="en-US" sz="3200" dirty="0" err="1">
                <a:solidFill>
                  <a:srgbClr val="0066FF"/>
                </a:solidFill>
              </a:rPr>
              <a:t>X</a:t>
            </a:r>
            <a:r>
              <a:rPr lang="en-US" sz="3200" baseline="-25000" dirty="0" err="1">
                <a:solidFill>
                  <a:srgbClr val="0066FF"/>
                </a:solidFill>
              </a:rPr>
              <a:t>j</a:t>
            </a:r>
            <a:r>
              <a:rPr lang="en-US" sz="3200" baseline="-25000" dirty="0">
                <a:solidFill>
                  <a:srgbClr val="0066FF"/>
                </a:solidFill>
              </a:rPr>
              <a:t> </a:t>
            </a:r>
            <a:r>
              <a:rPr lang="en-US" sz="3200" dirty="0"/>
              <a:t>has occurred, is </a:t>
            </a:r>
            <a:r>
              <a:rPr lang="en-US" sz="3200" dirty="0">
                <a:solidFill>
                  <a:srgbClr val="0066FF"/>
                </a:solidFill>
              </a:rPr>
              <a:t>P(</a:t>
            </a:r>
            <a:r>
              <a:rPr lang="en-US" sz="3200" dirty="0" err="1">
                <a:solidFill>
                  <a:srgbClr val="0066FF"/>
                </a:solidFill>
              </a:rPr>
              <a:t>X</a:t>
            </a:r>
            <a:r>
              <a:rPr lang="en-US" sz="3200" baseline="-25000" dirty="0" err="1">
                <a:solidFill>
                  <a:srgbClr val="0066FF"/>
                </a:solidFill>
              </a:rPr>
              <a:t>k</a:t>
            </a:r>
            <a:r>
              <a:rPr lang="en-US" sz="3200" dirty="0">
                <a:solidFill>
                  <a:srgbClr val="0066FF"/>
                </a:solidFill>
              </a:rPr>
              <a:t>| </a:t>
            </a:r>
            <a:r>
              <a:rPr lang="en-US" sz="3200" dirty="0" err="1">
                <a:solidFill>
                  <a:srgbClr val="0066FF"/>
                </a:solidFill>
              </a:rPr>
              <a:t>X</a:t>
            </a:r>
            <a:r>
              <a:rPr lang="en-US" sz="3200" baseline="-25000" dirty="0" err="1">
                <a:solidFill>
                  <a:srgbClr val="0066FF"/>
                </a:solidFill>
              </a:rPr>
              <a:t>j</a:t>
            </a:r>
            <a:r>
              <a:rPr lang="en-US" sz="3200" dirty="0">
                <a:solidFill>
                  <a:srgbClr val="0066FF"/>
                </a:solidFill>
              </a:rPr>
              <a:t>)=P(</a:t>
            </a:r>
            <a:r>
              <a:rPr lang="en-US" sz="3200" dirty="0" err="1">
                <a:solidFill>
                  <a:srgbClr val="0066FF"/>
                </a:solidFill>
              </a:rPr>
              <a:t>X</a:t>
            </a:r>
            <a:r>
              <a:rPr lang="en-US" sz="3200" baseline="-25000" dirty="0" err="1">
                <a:solidFill>
                  <a:srgbClr val="0066FF"/>
                </a:solidFill>
              </a:rPr>
              <a:t>j</a:t>
            </a:r>
            <a:r>
              <a:rPr lang="en-US" sz="3200" dirty="0">
                <a:solidFill>
                  <a:srgbClr val="0066FF"/>
                </a:solidFill>
              </a:rPr>
              <a:t>, </a:t>
            </a:r>
            <a:r>
              <a:rPr lang="en-US" sz="3200" dirty="0" err="1">
                <a:solidFill>
                  <a:srgbClr val="0066FF"/>
                </a:solidFill>
              </a:rPr>
              <a:t>X</a:t>
            </a:r>
            <a:r>
              <a:rPr lang="en-US" sz="3200" baseline="-25000" dirty="0" err="1">
                <a:solidFill>
                  <a:srgbClr val="0066FF"/>
                </a:solidFill>
              </a:rPr>
              <a:t>k</a:t>
            </a:r>
            <a:r>
              <a:rPr lang="en-US" sz="3200" dirty="0">
                <a:solidFill>
                  <a:srgbClr val="0066FF"/>
                </a:solidFill>
              </a:rPr>
              <a:t>)/P(</a:t>
            </a:r>
            <a:r>
              <a:rPr lang="en-US" sz="3200" dirty="0" err="1">
                <a:solidFill>
                  <a:srgbClr val="0066FF"/>
                </a:solidFill>
              </a:rPr>
              <a:t>X</a:t>
            </a:r>
            <a:r>
              <a:rPr lang="en-US" sz="3200" baseline="-25000" dirty="0" err="1">
                <a:solidFill>
                  <a:srgbClr val="0066FF"/>
                </a:solidFill>
              </a:rPr>
              <a:t>j</a:t>
            </a:r>
            <a:r>
              <a:rPr lang="en-US" sz="3200" dirty="0">
                <a:solidFill>
                  <a:srgbClr val="0066FF"/>
                </a:solidFill>
              </a:rPr>
              <a:t>).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787496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04887" y="228600"/>
            <a:ext cx="10820400" cy="944562"/>
          </a:xfrm>
        </p:spPr>
        <p:txBody>
          <a:bodyPr>
            <a:normAutofit/>
          </a:bodyPr>
          <a:lstStyle/>
          <a:p>
            <a:r>
              <a:rPr lang="en-US" dirty="0"/>
              <a:t>Conditional Probability: renormalize (divide)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1295401"/>
            <a:ext cx="8458200" cy="4525963"/>
          </a:xfrm>
        </p:spPr>
        <p:txBody>
          <a:bodyPr/>
          <a:lstStyle/>
          <a:p>
            <a:r>
              <a:rPr lang="en-US" sz="2400" dirty="0"/>
              <a:t>Probability of cavity given toothache: </a:t>
            </a:r>
            <a:br>
              <a:rPr lang="en-US" sz="2400" dirty="0"/>
            </a:br>
            <a:r>
              <a:rPr lang="en-US" sz="2400" dirty="0"/>
              <a:t>	</a:t>
            </a:r>
            <a:r>
              <a:rPr lang="en-US" sz="2400" dirty="0">
                <a:solidFill>
                  <a:srgbClr val="0066FF"/>
                </a:solidFill>
              </a:rPr>
              <a:t>P(</a:t>
            </a:r>
            <a:r>
              <a:rPr lang="en-US" sz="2400" i="1" dirty="0">
                <a:solidFill>
                  <a:srgbClr val="0066FF"/>
                </a:solidFill>
              </a:rPr>
              <a:t>Cavity = true</a:t>
            </a:r>
            <a:r>
              <a:rPr lang="en-US" sz="2400" dirty="0">
                <a:solidFill>
                  <a:srgbClr val="0066FF"/>
                </a:solidFill>
              </a:rPr>
              <a:t> | </a:t>
            </a:r>
            <a:r>
              <a:rPr lang="en-US" sz="2400" i="1" dirty="0">
                <a:solidFill>
                  <a:srgbClr val="0066FF"/>
                </a:solidFill>
              </a:rPr>
              <a:t>Toothache = true</a:t>
            </a:r>
            <a:r>
              <a:rPr lang="en-US" sz="2400" dirty="0">
                <a:solidFill>
                  <a:srgbClr val="0066FF"/>
                </a:solidFill>
              </a:rPr>
              <a:t>)</a:t>
            </a:r>
            <a:br>
              <a:rPr lang="en-US" sz="2400" dirty="0">
                <a:solidFill>
                  <a:srgbClr val="0066FF"/>
                </a:solidFill>
              </a:rPr>
            </a:br>
            <a:endParaRPr lang="en-US" sz="2400" dirty="0">
              <a:solidFill>
                <a:srgbClr val="0066FF"/>
              </a:solidFill>
            </a:endParaRPr>
          </a:p>
          <a:p>
            <a:r>
              <a:rPr lang="en-US" sz="2400" dirty="0"/>
              <a:t>For any two events A and B,  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9420647"/>
              </p:ext>
            </p:extLst>
          </p:nvPr>
        </p:nvGraphicFramePr>
        <p:xfrm>
          <a:off x="6172199" y="2285999"/>
          <a:ext cx="4934143" cy="10712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0" name="Equation" r:id="rId4" imgW="1930320" imgH="419040" progId="Equation.3">
                  <p:embed/>
                </p:oleObj>
              </mc:Choice>
              <mc:Fallback>
                <p:oleObj name="Equation" r:id="rId4" imgW="193032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199" y="2285999"/>
                        <a:ext cx="4934143" cy="107126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3951318" y="3733800"/>
            <a:ext cx="4136107" cy="2819400"/>
            <a:chOff x="2427317" y="3733800"/>
            <a:chExt cx="4136107" cy="2819400"/>
          </a:xfrm>
        </p:grpSpPr>
        <p:sp>
          <p:nvSpPr>
            <p:cNvPr id="8" name="Oval 7"/>
            <p:cNvSpPr/>
            <p:nvPr/>
          </p:nvSpPr>
          <p:spPr>
            <a:xfrm>
              <a:off x="2895600" y="4572000"/>
              <a:ext cx="1981200" cy="1981200"/>
            </a:xfrm>
            <a:prstGeom prst="ellipse">
              <a:avLst/>
            </a:prstGeom>
            <a:solidFill>
              <a:srgbClr val="FF0000">
                <a:alpha val="5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3962400" y="4572000"/>
              <a:ext cx="1981200" cy="1981200"/>
            </a:xfrm>
            <a:prstGeom prst="ellipse">
              <a:avLst/>
            </a:prstGeom>
            <a:solidFill>
              <a:srgbClr val="0066FF">
                <a:alpha val="5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427317" y="4495800"/>
              <a:ext cx="70724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P(A)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867400" y="4495800"/>
              <a:ext cx="6960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P(B)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886200" y="3733800"/>
              <a:ext cx="119776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P(A </a:t>
              </a:r>
              <a:r>
                <a:rPr lang="en-US" sz="2400" dirty="0">
                  <a:sym typeface="Symbol"/>
                </a:rPr>
                <a:t> B</a:t>
              </a:r>
              <a:r>
                <a:rPr lang="en-US" sz="2400" dirty="0"/>
                <a:t>)</a:t>
              </a:r>
            </a:p>
          </p:txBody>
        </p:sp>
        <p:cxnSp>
          <p:nvCxnSpPr>
            <p:cNvPr id="14" name="Straight Arrow Connector 13"/>
            <p:cNvCxnSpPr>
              <a:stCxn id="12" idx="2"/>
            </p:cNvCxnSpPr>
            <p:nvPr/>
          </p:nvCxnSpPr>
          <p:spPr>
            <a:xfrm flipH="1">
              <a:off x="4267203" y="4195465"/>
              <a:ext cx="217879" cy="144333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A56F3C10-59EF-FF46-96E7-38BD8E06B38E}"/>
              </a:ext>
            </a:extLst>
          </p:cNvPr>
          <p:cNvSpPr/>
          <p:nvPr/>
        </p:nvSpPr>
        <p:spPr>
          <a:xfrm>
            <a:off x="3594100" y="4195465"/>
            <a:ext cx="4610100" cy="26164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E354B3-13F2-8342-A068-065F9CC122CB}"/>
              </a:ext>
            </a:extLst>
          </p:cNvPr>
          <p:cNvSpPr txBox="1"/>
          <p:nvPr/>
        </p:nvSpPr>
        <p:spPr>
          <a:xfrm>
            <a:off x="128017" y="4195464"/>
            <a:ext cx="29621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set of all possible events used to be this rectangle, so the whole rectangle used to have probability=1.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2F671ED-5117-1743-9649-53ED0237EF10}"/>
              </a:ext>
            </a:extLst>
          </p:cNvPr>
          <p:cNvCxnSpPr>
            <a:cxnSpLocks/>
          </p:cNvCxnSpPr>
          <p:nvPr/>
        </p:nvCxnSpPr>
        <p:spPr>
          <a:xfrm>
            <a:off x="3017520" y="4957465"/>
            <a:ext cx="576580" cy="0"/>
          </a:xfrm>
          <a:prstGeom prst="straightConnector1">
            <a:avLst/>
          </a:prstGeom>
          <a:ln w="127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28C3B61C-ABDE-DE4C-BE13-6AECD24826DC}"/>
              </a:ext>
            </a:extLst>
          </p:cNvPr>
          <p:cNvSpPr txBox="1"/>
          <p:nvPr/>
        </p:nvSpPr>
        <p:spPr>
          <a:xfrm>
            <a:off x="9058657" y="3488328"/>
            <a:ext cx="29621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Now that we know B has occurred, the set of all possible events = the set of events in which B occurred. So we renormalize to make the area of this circle = 1.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F7CABA6-5B72-724B-8BBA-D6C4563376B9}"/>
              </a:ext>
            </a:extLst>
          </p:cNvPr>
          <p:cNvCxnSpPr>
            <a:cxnSpLocks/>
            <a:endCxn id="9" idx="6"/>
          </p:cNvCxnSpPr>
          <p:nvPr/>
        </p:nvCxnSpPr>
        <p:spPr>
          <a:xfrm flipH="1" flipV="1">
            <a:off x="7467601" y="5562600"/>
            <a:ext cx="1591058" cy="571858"/>
          </a:xfrm>
          <a:prstGeom prst="straightConnector1">
            <a:avLst/>
          </a:prstGeom>
          <a:ln w="127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76200"/>
            <a:ext cx="8229600" cy="868362"/>
          </a:xfrm>
        </p:spPr>
        <p:txBody>
          <a:bodyPr/>
          <a:lstStyle/>
          <a:p>
            <a:r>
              <a:rPr lang="en-US" dirty="0"/>
              <a:t>Conditional probability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199" y="4724401"/>
            <a:ext cx="9197083" cy="1922979"/>
          </a:xfrm>
        </p:spPr>
        <p:txBody>
          <a:bodyPr>
            <a:normAutofit/>
          </a:bodyPr>
          <a:lstStyle/>
          <a:p>
            <a:r>
              <a:rPr lang="en-US" sz="2400" dirty="0"/>
              <a:t>What is </a:t>
            </a:r>
            <a:r>
              <a:rPr lang="en-US" sz="2400" dirty="0">
                <a:solidFill>
                  <a:srgbClr val="0066FF"/>
                </a:solidFill>
              </a:rPr>
              <a:t>p(</a:t>
            </a:r>
            <a:r>
              <a:rPr lang="en-US" sz="2400" i="1" dirty="0">
                <a:solidFill>
                  <a:srgbClr val="0066FF"/>
                </a:solidFill>
              </a:rPr>
              <a:t>Cavity = true</a:t>
            </a:r>
            <a:r>
              <a:rPr lang="en-US" sz="2400" dirty="0">
                <a:solidFill>
                  <a:srgbClr val="0066FF"/>
                </a:solidFill>
              </a:rPr>
              <a:t> | </a:t>
            </a:r>
            <a:r>
              <a:rPr lang="en-US" sz="2400" i="1" dirty="0">
                <a:solidFill>
                  <a:srgbClr val="0066FF"/>
                </a:solidFill>
              </a:rPr>
              <a:t>Toothache = false</a:t>
            </a:r>
            <a:r>
              <a:rPr lang="en-US" sz="2400" dirty="0">
                <a:solidFill>
                  <a:srgbClr val="0066FF"/>
                </a:solidFill>
              </a:rPr>
              <a:t>)</a:t>
            </a:r>
            <a:r>
              <a:rPr lang="en-US" sz="2400" dirty="0"/>
              <a:t>?</a:t>
            </a:r>
          </a:p>
          <a:p>
            <a:pPr lvl="1">
              <a:buNone/>
            </a:pPr>
            <a:r>
              <a:rPr lang="en-US" sz="2000" dirty="0"/>
              <a:t>p(</a:t>
            </a:r>
            <a:r>
              <a:rPr lang="en-US" sz="2000" i="1" dirty="0"/>
              <a:t>Cavity</a:t>
            </a:r>
            <a:r>
              <a:rPr lang="en-US" sz="2000" dirty="0"/>
              <a:t>|</a:t>
            </a:r>
            <a:r>
              <a:rPr lang="en-US" sz="2000" dirty="0">
                <a:cs typeface="Times New Roman"/>
              </a:rPr>
              <a:t>¬</a:t>
            </a:r>
            <a:r>
              <a:rPr lang="en-US" sz="2000" i="1" dirty="0"/>
              <a:t>Toothache</a:t>
            </a:r>
            <a:r>
              <a:rPr lang="en-US" sz="2000" dirty="0"/>
              <a:t>) = 0.05/0.85 = 1/17</a:t>
            </a:r>
          </a:p>
          <a:p>
            <a:r>
              <a:rPr lang="en-US" sz="2400" dirty="0"/>
              <a:t>What is </a:t>
            </a:r>
            <a:r>
              <a:rPr lang="en-US" sz="2400" dirty="0">
                <a:solidFill>
                  <a:srgbClr val="0066FF"/>
                </a:solidFill>
              </a:rPr>
              <a:t>p(</a:t>
            </a:r>
            <a:r>
              <a:rPr lang="en-US" sz="2400" i="1" dirty="0">
                <a:solidFill>
                  <a:srgbClr val="0066FF"/>
                </a:solidFill>
              </a:rPr>
              <a:t>Cavity = false</a:t>
            </a:r>
            <a:r>
              <a:rPr lang="en-US" sz="2400" dirty="0">
                <a:solidFill>
                  <a:srgbClr val="0066FF"/>
                </a:solidFill>
              </a:rPr>
              <a:t> | </a:t>
            </a:r>
            <a:r>
              <a:rPr lang="en-US" sz="2400" i="1" dirty="0">
                <a:solidFill>
                  <a:srgbClr val="0066FF"/>
                </a:solidFill>
              </a:rPr>
              <a:t>Toothache = true</a:t>
            </a:r>
            <a:r>
              <a:rPr lang="en-US" sz="2400" dirty="0">
                <a:solidFill>
                  <a:srgbClr val="0066FF"/>
                </a:solidFill>
              </a:rPr>
              <a:t>)</a:t>
            </a:r>
            <a:r>
              <a:rPr lang="en-US" sz="2400" dirty="0"/>
              <a:t>?</a:t>
            </a:r>
          </a:p>
          <a:p>
            <a:pPr lvl="1">
              <a:buNone/>
            </a:pPr>
            <a:r>
              <a:rPr lang="en-US" sz="2000" dirty="0"/>
              <a:t>p(</a:t>
            </a:r>
            <a:r>
              <a:rPr lang="en-US" sz="2000" dirty="0">
                <a:cs typeface="Times New Roman"/>
              </a:rPr>
              <a:t>¬</a:t>
            </a:r>
            <a:r>
              <a:rPr lang="en-US" sz="2000" i="1" dirty="0" err="1"/>
              <a:t>Cavity</a:t>
            </a:r>
            <a:r>
              <a:rPr lang="en-US" sz="2000" dirty="0" err="1"/>
              <a:t>|</a:t>
            </a:r>
            <a:r>
              <a:rPr lang="en-US" sz="2000" i="1" dirty="0" err="1"/>
              <a:t>Toothache</a:t>
            </a:r>
            <a:r>
              <a:rPr lang="en-US" sz="2000" dirty="0"/>
              <a:t>) = 0.1/0.15 = 2/3</a:t>
            </a:r>
          </a:p>
          <a:p>
            <a:pPr lvl="1">
              <a:buNone/>
            </a:pPr>
            <a:endParaRPr lang="en-US"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48000" y="1219200"/>
          <a:ext cx="6096000" cy="18542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41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P(Cavity,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 Toothache)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Cavity </a:t>
                      </a:r>
                      <a:r>
                        <a:rPr lang="en-US" sz="1800" dirty="0">
                          <a:solidFill>
                            <a:srgbClr val="0066FF"/>
                          </a:solidFill>
                          <a:sym typeface="Symbol" pitchFamily="18" charset="2"/>
                        </a:rPr>
                        <a:t> </a:t>
                      </a:r>
                      <a:r>
                        <a:rPr lang="en-US" sz="1800" dirty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Toothache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0.8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Cavity </a:t>
                      </a:r>
                      <a:r>
                        <a:rPr lang="en-US" sz="1800" dirty="0">
                          <a:solidFill>
                            <a:srgbClr val="0066FF"/>
                          </a:solidFill>
                          <a:sym typeface="Symbol" pitchFamily="18" charset="2"/>
                        </a:rPr>
                        <a:t></a:t>
                      </a:r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 Toothache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0.1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Cavity </a:t>
                      </a:r>
                      <a:r>
                        <a:rPr lang="en-US" sz="1800" dirty="0">
                          <a:solidFill>
                            <a:srgbClr val="0066FF"/>
                          </a:solidFill>
                          <a:sym typeface="Symbol" pitchFamily="18" charset="2"/>
                        </a:rPr>
                        <a:t></a:t>
                      </a:r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  </a:t>
                      </a:r>
                      <a:r>
                        <a:rPr lang="en-US" sz="1800" dirty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Toothache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0.05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Cavity </a:t>
                      </a:r>
                      <a:r>
                        <a:rPr lang="en-US" sz="1800" dirty="0">
                          <a:solidFill>
                            <a:srgbClr val="0066FF"/>
                          </a:solidFill>
                          <a:sym typeface="Symbol" pitchFamily="18" charset="2"/>
                        </a:rPr>
                        <a:t></a:t>
                      </a:r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 Toothache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0.05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590800" y="3276600"/>
          <a:ext cx="3124200" cy="1112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981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P(Cavity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Cavity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0.9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Cavity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0.1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172200" y="3276600"/>
          <a:ext cx="3657600" cy="1112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3194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81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P(Toothache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Toothache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0.85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i="1" dirty="0" err="1">
                          <a:solidFill>
                            <a:srgbClr val="0066FF"/>
                          </a:solidFill>
                        </a:rPr>
                        <a:t>Toochache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0.15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76200"/>
            <a:ext cx="8229600" cy="868362"/>
          </a:xfrm>
        </p:spPr>
        <p:txBody>
          <a:bodyPr/>
          <a:lstStyle/>
          <a:p>
            <a:r>
              <a:rPr lang="en-US" dirty="0"/>
              <a:t>Conditional distributions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036638"/>
            <a:ext cx="8229600" cy="1401763"/>
          </a:xfrm>
        </p:spPr>
        <p:txBody>
          <a:bodyPr/>
          <a:lstStyle/>
          <a:p>
            <a:r>
              <a:rPr lang="en-US" sz="2400" dirty="0"/>
              <a:t>A conditional distribution is a distribution over the values of one variable given fixed values of other variables</a:t>
            </a:r>
            <a:endParaRPr lang="en-US"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48000" y="1981200"/>
          <a:ext cx="6096000" cy="18542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41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P(Cavity,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 Toothache)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Cavity </a:t>
                      </a:r>
                      <a:r>
                        <a:rPr lang="en-US" sz="1800" dirty="0">
                          <a:solidFill>
                            <a:srgbClr val="0066FF"/>
                          </a:solidFill>
                          <a:sym typeface="Symbol" pitchFamily="18" charset="2"/>
                        </a:rPr>
                        <a:t> </a:t>
                      </a:r>
                      <a:r>
                        <a:rPr lang="en-US" sz="1800" dirty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Toothache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0.8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Cavity </a:t>
                      </a:r>
                      <a:r>
                        <a:rPr lang="en-US" sz="1800" dirty="0">
                          <a:solidFill>
                            <a:srgbClr val="0066FF"/>
                          </a:solidFill>
                          <a:sym typeface="Symbol" pitchFamily="18" charset="2"/>
                        </a:rPr>
                        <a:t></a:t>
                      </a:r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 Toothache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0.1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Cavity </a:t>
                      </a:r>
                      <a:r>
                        <a:rPr lang="en-US" sz="1800" dirty="0">
                          <a:solidFill>
                            <a:srgbClr val="0066FF"/>
                          </a:solidFill>
                          <a:sym typeface="Symbol" pitchFamily="18" charset="2"/>
                        </a:rPr>
                        <a:t></a:t>
                      </a:r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  </a:t>
                      </a:r>
                      <a:r>
                        <a:rPr lang="en-US" sz="1800" dirty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Toothache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0.05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Cavity </a:t>
                      </a:r>
                      <a:r>
                        <a:rPr lang="en-US" sz="1800" dirty="0">
                          <a:solidFill>
                            <a:srgbClr val="0066FF"/>
                          </a:solidFill>
                          <a:sym typeface="Symbol" pitchFamily="18" charset="2"/>
                        </a:rPr>
                        <a:t></a:t>
                      </a:r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 Toothache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0.05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828800" y="4038600"/>
          <a:ext cx="4114800" cy="1112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3492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P(Cavity | Toothache = true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Cavity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0.667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Cavity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0.333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248400" y="4038600"/>
          <a:ext cx="4114800" cy="1112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3492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P(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Cavity|Toothache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= false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Cavity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0.941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Cavity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0.059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828800" y="5410200"/>
          <a:ext cx="4114800" cy="1112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3492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P(Toothache | Cavity = true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Toothache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0.5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i="1" dirty="0" err="1">
                          <a:solidFill>
                            <a:srgbClr val="0066FF"/>
                          </a:solidFill>
                        </a:rPr>
                        <a:t>Toochache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0.5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248400" y="5410200"/>
          <a:ext cx="4114800" cy="1112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3492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P(Toothache | Cavity = false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Toothache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0.889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i="1" dirty="0" err="1">
                          <a:solidFill>
                            <a:srgbClr val="0066FF"/>
                          </a:solidFill>
                        </a:rPr>
                        <a:t>Toochache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0.111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5240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/>
              <a:t>Normalization trick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9800" y="1036638"/>
            <a:ext cx="7696200" cy="4525963"/>
          </a:xfrm>
        </p:spPr>
        <p:txBody>
          <a:bodyPr/>
          <a:lstStyle/>
          <a:p>
            <a:r>
              <a:rPr lang="en-US" sz="2400" dirty="0"/>
              <a:t>To get the whole conditional distribution </a:t>
            </a:r>
            <a:r>
              <a:rPr lang="en-US" sz="2400" dirty="0">
                <a:solidFill>
                  <a:srgbClr val="0066FF"/>
                </a:solidFill>
              </a:rPr>
              <a:t>p(X | Y = y)</a:t>
            </a:r>
            <a:r>
              <a:rPr lang="en-US" sz="2400" dirty="0"/>
              <a:t> at once, select all entries in the joint distribution table matching </a:t>
            </a:r>
            <a:r>
              <a:rPr lang="en-US" sz="2400" dirty="0">
                <a:solidFill>
                  <a:srgbClr val="0066FF"/>
                </a:solidFill>
              </a:rPr>
              <a:t>Y = y</a:t>
            </a:r>
            <a:r>
              <a:rPr lang="en-US" sz="2400" dirty="0"/>
              <a:t> and renormalize them to sum to one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48000" y="2362200"/>
          <a:ext cx="6096000" cy="1767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41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P(Cavity,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 Toothache)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Cavity </a:t>
                      </a:r>
                      <a:r>
                        <a:rPr lang="en-US" sz="1800" dirty="0">
                          <a:solidFill>
                            <a:srgbClr val="0066FF"/>
                          </a:solidFill>
                          <a:sym typeface="Symbol" pitchFamily="18" charset="2"/>
                        </a:rPr>
                        <a:t> </a:t>
                      </a:r>
                      <a:r>
                        <a:rPr lang="en-US" sz="1800" dirty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Toothache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0.8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Cavity </a:t>
                      </a:r>
                      <a:r>
                        <a:rPr lang="en-US" sz="1800" dirty="0">
                          <a:solidFill>
                            <a:srgbClr val="0066FF"/>
                          </a:solidFill>
                          <a:sym typeface="Symbol" pitchFamily="18" charset="2"/>
                        </a:rPr>
                        <a:t></a:t>
                      </a:r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 Toothache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0.1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Cavity </a:t>
                      </a:r>
                      <a:r>
                        <a:rPr lang="en-US" sz="1800" dirty="0">
                          <a:solidFill>
                            <a:srgbClr val="0066FF"/>
                          </a:solidFill>
                          <a:sym typeface="Symbol" pitchFamily="18" charset="2"/>
                        </a:rPr>
                        <a:t></a:t>
                      </a:r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  </a:t>
                      </a:r>
                      <a:r>
                        <a:rPr lang="en-US" sz="1800" dirty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Toothache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0.05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Cavity </a:t>
                      </a:r>
                      <a:r>
                        <a:rPr lang="en-US" sz="1800" dirty="0">
                          <a:solidFill>
                            <a:srgbClr val="0066FF"/>
                          </a:solidFill>
                          <a:sym typeface="Symbol" pitchFamily="18" charset="2"/>
                        </a:rPr>
                        <a:t></a:t>
                      </a:r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 Toothache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0.05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114800" y="4343400"/>
          <a:ext cx="4114800" cy="10363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3492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400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Toothache, Cavity = false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Toothache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0.8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r>
                        <a:rPr lang="en-US" sz="1800" i="1" dirty="0" err="1">
                          <a:solidFill>
                            <a:srgbClr val="0066FF"/>
                          </a:solidFill>
                        </a:rPr>
                        <a:t>Toochache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0.1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114800" y="5715000"/>
          <a:ext cx="4114800" cy="10363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3492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P(Toothache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 |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Cavity = false)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>
                          <a:solidFill>
                            <a:srgbClr val="0066FF"/>
                          </a:solidFill>
                        </a:rPr>
                        <a:t>Toothache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0.889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r>
                        <a:rPr lang="en-US" sz="1800" i="1" dirty="0" err="1">
                          <a:solidFill>
                            <a:srgbClr val="0066FF"/>
                          </a:solidFill>
                        </a:rPr>
                        <a:t>Toochache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0.111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Down Arrow 6"/>
          <p:cNvSpPr/>
          <p:nvPr/>
        </p:nvSpPr>
        <p:spPr>
          <a:xfrm>
            <a:off x="5943600" y="3962400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5943600" y="5334000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324601" y="3897868"/>
            <a:ext cx="7489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Select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24600" y="5269468"/>
            <a:ext cx="13472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Renormalize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5240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/>
              <a:t>Normalization trick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9800" y="1036638"/>
            <a:ext cx="7696200" cy="4525963"/>
          </a:xfrm>
        </p:spPr>
        <p:txBody>
          <a:bodyPr/>
          <a:lstStyle/>
          <a:p>
            <a:r>
              <a:rPr lang="en-US" sz="2400" dirty="0"/>
              <a:t>To get the whole conditional distribution </a:t>
            </a:r>
            <a:r>
              <a:rPr lang="en-US" sz="2400" dirty="0">
                <a:solidFill>
                  <a:srgbClr val="0066FF"/>
                </a:solidFill>
              </a:rPr>
              <a:t>p(X | Y = y)</a:t>
            </a:r>
            <a:r>
              <a:rPr lang="en-US" sz="2400" dirty="0"/>
              <a:t> at once, select all entries in the joint distribution table matching </a:t>
            </a:r>
            <a:r>
              <a:rPr lang="en-US" sz="2400" dirty="0">
                <a:solidFill>
                  <a:srgbClr val="0066FF"/>
                </a:solidFill>
              </a:rPr>
              <a:t>Y = y</a:t>
            </a:r>
            <a:r>
              <a:rPr lang="en-US" sz="2400" dirty="0"/>
              <a:t> and renormalize them to sum to one</a:t>
            </a:r>
          </a:p>
          <a:p>
            <a:r>
              <a:rPr lang="en-US" sz="2400" dirty="0"/>
              <a:t>Why does it work?</a:t>
            </a:r>
          </a:p>
        </p:txBody>
      </p:sp>
      <p:graphicFrame>
        <p:nvGraphicFramePr>
          <p:cNvPr id="3584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1650549"/>
              </p:ext>
            </p:extLst>
          </p:nvPr>
        </p:nvGraphicFramePr>
        <p:xfrm>
          <a:off x="3165476" y="2847976"/>
          <a:ext cx="3738563" cy="149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Equation" r:id="rId4" imgW="1333440" imgH="533160" progId="Equation.3">
                  <p:embed/>
                </p:oleObj>
              </mc:Choice>
              <mc:Fallback>
                <p:oleObj name="Equation" r:id="rId4" imgW="1333440" imgH="533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5476" y="2847976"/>
                        <a:ext cx="3738563" cy="1495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/>
          <p:nvPr/>
        </p:nvSpPr>
        <p:spPr>
          <a:xfrm>
            <a:off x="7162800" y="3200401"/>
            <a:ext cx="24728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by marginalization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8668" y="3082567"/>
            <a:ext cx="1553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P(</a:t>
            </a:r>
            <a:r>
              <a:rPr lang="en-US" sz="3600" dirty="0" err="1"/>
              <a:t>x|y</a:t>
            </a:r>
            <a:r>
              <a:rPr lang="en-US" sz="3600" dirty="0"/>
              <a:t>)=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28600"/>
            <a:ext cx="8229600" cy="944562"/>
          </a:xfrm>
        </p:spPr>
        <p:txBody>
          <a:bodyPr/>
          <a:lstStyle/>
          <a:p>
            <a:r>
              <a:rPr lang="en-US" dirty="0"/>
              <a:t>Product rule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295401"/>
            <a:ext cx="8229600" cy="4525963"/>
          </a:xfrm>
        </p:spPr>
        <p:txBody>
          <a:bodyPr/>
          <a:lstStyle/>
          <a:p>
            <a:r>
              <a:rPr lang="en-US" sz="2400" dirty="0"/>
              <a:t>Definition of conditional probability: </a:t>
            </a:r>
          </a:p>
          <a:p>
            <a:endParaRPr lang="en-US" sz="2400" dirty="0"/>
          </a:p>
          <a:p>
            <a:r>
              <a:rPr lang="en-US" sz="2400" dirty="0"/>
              <a:t>Sometimes we have the conditional probability and want to obtain the joint:</a:t>
            </a:r>
          </a:p>
          <a:p>
            <a:endParaRPr lang="en-US" sz="2400" dirty="0"/>
          </a:p>
          <a:p>
            <a:endParaRPr lang="en-US" sz="240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7356475" y="1066800"/>
          <a:ext cx="2605088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8" name="Equation" r:id="rId4" imgW="1193760" imgH="419040" progId="Equation.3">
                  <p:embed/>
                </p:oleObj>
              </mc:Choice>
              <mc:Fallback>
                <p:oleObj name="Equation" r:id="rId4" imgW="119376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56475" y="1066800"/>
                        <a:ext cx="2605088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3409951" y="3200400"/>
          <a:ext cx="55149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9" name="Equation" r:id="rId6" imgW="2450880" imgH="203040" progId="Equation.3">
                  <p:embed/>
                </p:oleObj>
              </mc:Choice>
              <mc:Fallback>
                <p:oleObj name="Equation" r:id="rId6" imgW="24508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9951" y="3200400"/>
                        <a:ext cx="551497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5638800" y="3321050"/>
          <a:ext cx="9144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0" name="Equation" r:id="rId8" imgW="914400" imgH="215640" progId="Equation.3">
                  <p:embed/>
                </p:oleObj>
              </mc:Choice>
              <mc:Fallback>
                <p:oleObj name="Equation" r:id="rId8" imgW="9144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3321050"/>
                        <a:ext cx="9144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28600"/>
            <a:ext cx="8229600" cy="944562"/>
          </a:xfrm>
        </p:spPr>
        <p:txBody>
          <a:bodyPr/>
          <a:lstStyle/>
          <a:p>
            <a:r>
              <a:rPr lang="en-US" dirty="0"/>
              <a:t>Product rule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295401"/>
            <a:ext cx="8229600" cy="4525963"/>
          </a:xfrm>
        </p:spPr>
        <p:txBody>
          <a:bodyPr/>
          <a:lstStyle/>
          <a:p>
            <a:r>
              <a:rPr lang="en-US" sz="2400" dirty="0"/>
              <a:t>Definition of conditional probability: </a:t>
            </a:r>
          </a:p>
          <a:p>
            <a:endParaRPr lang="en-US" sz="2400" dirty="0"/>
          </a:p>
          <a:p>
            <a:r>
              <a:rPr lang="en-US" sz="2400" dirty="0"/>
              <a:t>Sometimes we have the conditional probability and want to obtain the joint: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The chain rule: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7356475" y="1066800"/>
          <a:ext cx="2605088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82" name="Equation" r:id="rId4" imgW="1193760" imgH="419040" progId="Equation.3">
                  <p:embed/>
                </p:oleObj>
              </mc:Choice>
              <mc:Fallback>
                <p:oleObj name="Equation" r:id="rId4" imgW="119376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56475" y="1066800"/>
                        <a:ext cx="2605088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3409951" y="3200400"/>
          <a:ext cx="55149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83" name="Equation" r:id="rId6" imgW="2450880" imgH="203040" progId="Equation.3">
                  <p:embed/>
                </p:oleObj>
              </mc:Choice>
              <mc:Fallback>
                <p:oleObj name="Equation" r:id="rId6" imgW="24508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9951" y="3200400"/>
                        <a:ext cx="551497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5638800" y="3321050"/>
          <a:ext cx="9144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84" name="Equation" r:id="rId8" imgW="914400" imgH="215640" progId="Equation.3">
                  <p:embed/>
                </p:oleObj>
              </mc:Choice>
              <mc:Fallback>
                <p:oleObj name="Equation" r:id="rId8" imgW="9144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3321050"/>
                        <a:ext cx="9144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1" name="Object 5"/>
          <p:cNvGraphicFramePr>
            <a:graphicFrameLocks noChangeAspect="1"/>
          </p:cNvGraphicFramePr>
          <p:nvPr/>
        </p:nvGraphicFramePr>
        <p:xfrm>
          <a:off x="2133601" y="4656138"/>
          <a:ext cx="8189913" cy="1363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85" name="Equation" r:id="rId10" imgW="3962160" imgH="660240" progId="Equation.3">
                  <p:embed/>
                </p:oleObj>
              </mc:Choice>
              <mc:Fallback>
                <p:oleObj name="Equation" r:id="rId10" imgW="3962160" imgH="660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1" y="4656138"/>
                        <a:ext cx="8189913" cy="1363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291" y="0"/>
            <a:ext cx="9475509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Product Rule Example: The Birthday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036638"/>
            <a:ext cx="8229600" cy="4525963"/>
          </a:xfrm>
        </p:spPr>
        <p:txBody>
          <a:bodyPr/>
          <a:lstStyle/>
          <a:p>
            <a:r>
              <a:rPr lang="en-US" sz="2400" dirty="0"/>
              <a:t>We have a set of </a:t>
            </a:r>
            <a:r>
              <a:rPr lang="en-US" sz="2400" i="1" dirty="0"/>
              <a:t>n</a:t>
            </a:r>
            <a:r>
              <a:rPr lang="en-US" sz="2400" dirty="0"/>
              <a:t> people. What is the probability that two of them share the same birthday?</a:t>
            </a:r>
          </a:p>
          <a:p>
            <a:r>
              <a:rPr lang="en-US" sz="2400" dirty="0"/>
              <a:t>Easier to calculate the probability that </a:t>
            </a:r>
            <a:r>
              <a:rPr lang="en-US" sz="2400" i="1" dirty="0"/>
              <a:t>n</a:t>
            </a:r>
            <a:r>
              <a:rPr lang="en-US" sz="2400" dirty="0"/>
              <a:t> people </a:t>
            </a:r>
            <a:r>
              <a:rPr lang="en-US" sz="2400" i="1" dirty="0"/>
              <a:t>do</a:t>
            </a:r>
            <a:r>
              <a:rPr lang="en-US" sz="2400" dirty="0"/>
              <a:t> </a:t>
            </a:r>
            <a:r>
              <a:rPr lang="en-US" sz="2400" i="1" dirty="0"/>
              <a:t>not</a:t>
            </a:r>
            <a:r>
              <a:rPr lang="en-US" sz="2400" dirty="0"/>
              <a:t> share the same birthday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45098" y="3374794"/>
                <a:ext cx="9945279" cy="17415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sz="3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3600" b="0" i="0" smtClean="0">
                              <a:latin typeface="Cambria Math" panose="02040503050406030204" pitchFamily="18" charset="0"/>
                            </a:rPr>
                            <m:t>distinct</m:t>
                          </m:r>
                        </m:e>
                      </m:d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3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36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3600">
                              <a:latin typeface="Cambria Math" panose="02040503050406030204" pitchFamily="18" charset="0"/>
                            </a:rPr>
                            <m:t>distinct</m:t>
                          </m:r>
                        </m:e>
                      </m:d>
                      <m:r>
                        <a:rPr lang="en-US" sz="36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3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36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36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n-US" sz="3600">
                              <a:latin typeface="Cambria Math" panose="02040503050406030204" pitchFamily="18" charset="0"/>
                            </a:rPr>
                            <m:t>distinct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sz="3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36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36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3600">
                              <a:latin typeface="Cambria Math" panose="02040503050406030204" pitchFamily="18" charset="0"/>
                            </a:rPr>
                            <m:t>distinct</m:t>
                          </m:r>
                        </m:e>
                      </m:d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sz="36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3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36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36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n-US" sz="3600">
                              <a:latin typeface="Cambria Math" panose="02040503050406030204" pitchFamily="18" charset="0"/>
                            </a:rPr>
                            <m:t>distinct</m:t>
                          </m:r>
                          <m:r>
                            <a:rPr lang="en-US" sz="3600" i="1">
                              <a:latin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sz="3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36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…</m:t>
                          </m:r>
                          <m:sSub>
                            <m:sSubPr>
                              <m:ctrlPr>
                                <a:rPr lang="en-US" sz="3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en-US" sz="36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3600">
                              <a:latin typeface="Cambria Math" panose="02040503050406030204" pitchFamily="18" charset="0"/>
                            </a:rPr>
                            <m:t>distinct</m:t>
                          </m:r>
                        </m:e>
                      </m:d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098" y="3374794"/>
                <a:ext cx="9945279" cy="1741567"/>
              </a:xfrm>
              <a:prstGeom prst="rect">
                <a:avLst/>
              </a:prstGeom>
              <a:blipFill rotWithShape="0">
                <a:blip r:embed="rId3"/>
                <a:stretch>
                  <a:fillRect r="-12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282045" y="5250735"/>
                <a:ext cx="9937424" cy="9214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3600" b="0" i="0" smtClean="0">
                        <a:latin typeface="Cambria Math" panose="02040503050406030204" pitchFamily="18" charset="0"/>
                      </a:rPr>
                      <m:t>distinct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)=</m:t>
                    </m:r>
                    <m:d>
                      <m:dPr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3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364</m:t>
                            </m:r>
                          </m:num>
                          <m:den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365</m:t>
                            </m:r>
                          </m:den>
                        </m:f>
                      </m:e>
                    </m:d>
                    <m:d>
                      <m:dPr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3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600" i="1">
                                <a:latin typeface="Cambria Math" panose="02040503050406030204" pitchFamily="18" charset="0"/>
                              </a:rPr>
                              <m:t>36</m:t>
                            </m:r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US" sz="3600" i="1">
                                <a:latin typeface="Cambria Math" panose="02040503050406030204" pitchFamily="18" charset="0"/>
                              </a:rPr>
                              <m:t>36</m:t>
                            </m:r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3600" dirty="0"/>
                  <a:t>…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3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600" i="1">
                                <a:latin typeface="Cambria Math" panose="02040503050406030204" pitchFamily="18" charset="0"/>
                              </a:rPr>
                              <m:t>36</m:t>
                            </m:r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5−</m:t>
                            </m:r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num>
                          <m:den>
                            <m:r>
                              <a:rPr lang="en-US" sz="3600" i="1">
                                <a:latin typeface="Cambria Math" panose="02040503050406030204" pitchFamily="18" charset="0"/>
                              </a:rPr>
                              <m:t>365</m:t>
                            </m:r>
                          </m:den>
                        </m:f>
                      </m:e>
                    </m:d>
                  </m:oMath>
                </a14:m>
                <a:endParaRPr lang="en-US" sz="3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2045" y="5250735"/>
                <a:ext cx="9937424" cy="921471"/>
              </a:xfrm>
              <a:prstGeom prst="rect">
                <a:avLst/>
              </a:prstGeom>
              <a:blipFill>
                <a:blip r:embed="rId4"/>
                <a:stretch>
                  <a:fillRect l="-511" b="-8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/>
          <a:lstStyle/>
          <a:p>
            <a:r>
              <a:rPr lang="en-US" dirty="0"/>
              <a:t>The Birthday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265238"/>
            <a:ext cx="8229600" cy="4525963"/>
          </a:xfrm>
        </p:spPr>
        <p:txBody>
          <a:bodyPr/>
          <a:lstStyle/>
          <a:p>
            <a:r>
              <a:rPr lang="en-US" dirty="0"/>
              <a:t>For 23 people, the probability of sharing a birthday is above 0.5!</a:t>
            </a:r>
          </a:p>
        </p:txBody>
      </p:sp>
      <p:pic>
        <p:nvPicPr>
          <p:cNvPr id="1085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2514600"/>
            <a:ext cx="5524500" cy="349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3962400" y="6260068"/>
            <a:ext cx="5181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http://en.wikipedia.org/wiki/Birthday_problem</a:t>
            </a:r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Motivation: Why use probability?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Laziness, Ignorance, and Randomness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Rational Bettor Theorem</a:t>
            </a:r>
          </a:p>
          <a:p>
            <a:r>
              <a:rPr lang="en-US" dirty="0"/>
              <a:t>Review of Key Concepts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Outcomes, Events, and Random Variables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Joint, Marginal, and Conditional</a:t>
            </a:r>
          </a:p>
          <a:p>
            <a:pPr lvl="1"/>
            <a:r>
              <a:rPr lang="en-US" dirty="0"/>
              <a:t>Independence and Conditional Independence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695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76200"/>
            <a:ext cx="8229600" cy="944562"/>
          </a:xfrm>
        </p:spPr>
        <p:txBody>
          <a:bodyPr/>
          <a:lstStyle/>
          <a:p>
            <a:r>
              <a:rPr lang="en-US" dirty="0"/>
              <a:t>Independence ≠ Mutually Exclusive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265238"/>
            <a:ext cx="8229600" cy="4525963"/>
          </a:xfrm>
        </p:spPr>
        <p:txBody>
          <a:bodyPr/>
          <a:lstStyle/>
          <a:p>
            <a:r>
              <a:rPr lang="en-US" sz="2400" dirty="0"/>
              <a:t>Two events A and B are </a:t>
            </a:r>
            <a:r>
              <a:rPr lang="en-US" sz="2400" i="1" dirty="0">
                <a:solidFill>
                  <a:srgbClr val="FF0000"/>
                </a:solidFill>
              </a:rPr>
              <a:t>independent</a:t>
            </a:r>
            <a:r>
              <a:rPr lang="en-US" sz="2400" dirty="0"/>
              <a:t> if and only if </a:t>
            </a:r>
            <a:br>
              <a:rPr lang="en-US" sz="2400" dirty="0"/>
            </a:br>
            <a:r>
              <a:rPr lang="en-US" sz="2400" dirty="0">
                <a:solidFill>
                  <a:srgbClr val="0066FF"/>
                </a:solidFill>
              </a:rPr>
              <a:t>p(A </a:t>
            </a:r>
            <a:r>
              <a:rPr lang="en-US" sz="2400" dirty="0">
                <a:solidFill>
                  <a:srgbClr val="0066FF"/>
                </a:solidFill>
                <a:sym typeface="Symbol"/>
              </a:rPr>
              <a:t> B) = p(A, B) = p(A) p(B)</a:t>
            </a:r>
          </a:p>
          <a:p>
            <a:pPr lvl="1"/>
            <a:r>
              <a:rPr lang="en-US" dirty="0">
                <a:sym typeface="Symbol"/>
              </a:rPr>
              <a:t>In other words, </a:t>
            </a:r>
            <a:r>
              <a:rPr lang="en-US" dirty="0">
                <a:solidFill>
                  <a:srgbClr val="0066FF"/>
                </a:solidFill>
                <a:sym typeface="Symbol"/>
              </a:rPr>
              <a:t>p(A | B) = p(A) </a:t>
            </a:r>
            <a:r>
              <a:rPr lang="en-US" dirty="0">
                <a:sym typeface="Symbol"/>
              </a:rPr>
              <a:t>and </a:t>
            </a:r>
            <a:r>
              <a:rPr lang="en-US" dirty="0">
                <a:solidFill>
                  <a:srgbClr val="0066FF"/>
                </a:solidFill>
                <a:sym typeface="Symbol"/>
              </a:rPr>
              <a:t>p(B | A) = p(B)</a:t>
            </a:r>
          </a:p>
          <a:p>
            <a:pPr lvl="1"/>
            <a:r>
              <a:rPr lang="en-US" dirty="0">
                <a:sym typeface="Symbol"/>
              </a:rPr>
              <a:t>This is an important simplifying assumption for modeling, e.g., </a:t>
            </a:r>
            <a:r>
              <a:rPr lang="en-US" i="1" dirty="0">
                <a:solidFill>
                  <a:srgbClr val="0070C0"/>
                </a:solidFill>
                <a:sym typeface="Symbol"/>
              </a:rPr>
              <a:t>Toothache</a:t>
            </a:r>
            <a:r>
              <a:rPr lang="en-US" dirty="0">
                <a:sym typeface="Symbol"/>
              </a:rPr>
              <a:t> and </a:t>
            </a:r>
            <a:r>
              <a:rPr lang="en-US" i="1" dirty="0">
                <a:solidFill>
                  <a:srgbClr val="0070C0"/>
                </a:solidFill>
                <a:sym typeface="Symbol"/>
              </a:rPr>
              <a:t>Weather</a:t>
            </a:r>
            <a:r>
              <a:rPr lang="en-US" dirty="0">
                <a:sym typeface="Symbol"/>
              </a:rPr>
              <a:t> can be assumed to be independent?</a:t>
            </a:r>
            <a:br>
              <a:rPr lang="en-US" dirty="0">
                <a:sym typeface="Symbol"/>
              </a:rPr>
            </a:br>
            <a:endParaRPr lang="en-US" sz="1000" dirty="0">
              <a:sym typeface="Symbol"/>
            </a:endParaRPr>
          </a:p>
          <a:p>
            <a:r>
              <a:rPr lang="en-US" sz="2400" dirty="0">
                <a:sym typeface="Symbol"/>
              </a:rPr>
              <a:t>Are two </a:t>
            </a:r>
            <a:r>
              <a:rPr lang="en-US" sz="2400" i="1" dirty="0">
                <a:solidFill>
                  <a:srgbClr val="FF0000"/>
                </a:solidFill>
                <a:sym typeface="Symbol"/>
              </a:rPr>
              <a:t>mutually exclusive </a:t>
            </a:r>
            <a:r>
              <a:rPr lang="en-US" sz="2400" dirty="0">
                <a:sym typeface="Symbol"/>
              </a:rPr>
              <a:t>events independent?</a:t>
            </a:r>
          </a:p>
          <a:p>
            <a:pPr lvl="1"/>
            <a:r>
              <a:rPr lang="en-US" dirty="0">
                <a:sym typeface="Symbol"/>
              </a:rPr>
              <a:t>No!  Quite the opposite!  If you know A happened, then you know that B _didn’t_ happen!! </a:t>
            </a:r>
            <a:br>
              <a:rPr lang="en-US" dirty="0">
                <a:sym typeface="Symbol"/>
              </a:rPr>
            </a:br>
            <a:r>
              <a:rPr lang="en-US" dirty="0">
                <a:solidFill>
                  <a:srgbClr val="0066FF"/>
                </a:solidFill>
                <a:sym typeface="Symbol"/>
              </a:rPr>
              <a:t>p(A  B) = p(A) + p(B)</a:t>
            </a:r>
            <a:br>
              <a:rPr lang="en-US" dirty="0">
                <a:solidFill>
                  <a:srgbClr val="0066FF"/>
                </a:solidFill>
                <a:sym typeface="Symbol"/>
              </a:rPr>
            </a:br>
            <a:endParaRPr lang="en-US" sz="1000" dirty="0">
              <a:sym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30839706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199" y="76200"/>
            <a:ext cx="9330965" cy="944562"/>
          </a:xfrm>
        </p:spPr>
        <p:txBody>
          <a:bodyPr>
            <a:normAutofit fontScale="90000"/>
          </a:bodyPr>
          <a:lstStyle/>
          <a:p>
            <a:r>
              <a:rPr lang="en-US" dirty="0"/>
              <a:t>Independence ≠ Conditional Independence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199" y="1265238"/>
            <a:ext cx="9032697" cy="5433513"/>
          </a:xfrm>
        </p:spPr>
        <p:txBody>
          <a:bodyPr/>
          <a:lstStyle/>
          <a:p>
            <a:r>
              <a:rPr lang="en-US" sz="2400" dirty="0"/>
              <a:t>Two events A and B are </a:t>
            </a:r>
            <a:r>
              <a:rPr lang="en-US" sz="2400" i="1" dirty="0">
                <a:solidFill>
                  <a:srgbClr val="FF0000"/>
                </a:solidFill>
              </a:rPr>
              <a:t>independent</a:t>
            </a:r>
            <a:r>
              <a:rPr lang="en-US" sz="2400" dirty="0"/>
              <a:t> if and only if </a:t>
            </a:r>
            <a:br>
              <a:rPr lang="en-US" sz="2400" dirty="0"/>
            </a:br>
            <a:r>
              <a:rPr lang="en-US" sz="2400" dirty="0">
                <a:solidFill>
                  <a:srgbClr val="0066FF"/>
                </a:solidFill>
              </a:rPr>
              <a:t>p(A </a:t>
            </a:r>
            <a:r>
              <a:rPr lang="en-US" sz="2400" dirty="0">
                <a:solidFill>
                  <a:srgbClr val="0066FF"/>
                </a:solidFill>
                <a:sym typeface="Symbol"/>
              </a:rPr>
              <a:t> B) = p(A) p(B)</a:t>
            </a:r>
          </a:p>
          <a:p>
            <a:pPr lvl="1"/>
            <a:r>
              <a:rPr lang="en-US" dirty="0">
                <a:sym typeface="Symbol"/>
              </a:rPr>
              <a:t>In other words, </a:t>
            </a:r>
            <a:r>
              <a:rPr lang="en-US" dirty="0">
                <a:solidFill>
                  <a:srgbClr val="0066FF"/>
                </a:solidFill>
                <a:sym typeface="Symbol"/>
              </a:rPr>
              <a:t>p(A | B) = p(A) </a:t>
            </a:r>
            <a:r>
              <a:rPr lang="en-US" dirty="0">
                <a:sym typeface="Symbol"/>
              </a:rPr>
              <a:t>and </a:t>
            </a:r>
            <a:r>
              <a:rPr lang="en-US" dirty="0">
                <a:solidFill>
                  <a:srgbClr val="0066FF"/>
                </a:solidFill>
                <a:sym typeface="Symbol"/>
              </a:rPr>
              <a:t>p(B | A) = p(B)</a:t>
            </a:r>
          </a:p>
          <a:p>
            <a:pPr lvl="1"/>
            <a:r>
              <a:rPr lang="en-US" dirty="0">
                <a:sym typeface="Symbol"/>
              </a:rPr>
              <a:t>This is an important simplifying assumption for modeling, e.g., </a:t>
            </a:r>
            <a:r>
              <a:rPr lang="en-US" i="1" dirty="0">
                <a:solidFill>
                  <a:srgbClr val="0070C0"/>
                </a:solidFill>
                <a:sym typeface="Symbol"/>
              </a:rPr>
              <a:t>Toothache</a:t>
            </a:r>
            <a:r>
              <a:rPr lang="en-US" dirty="0">
                <a:sym typeface="Symbol"/>
              </a:rPr>
              <a:t> and </a:t>
            </a:r>
            <a:r>
              <a:rPr lang="en-US" i="1" dirty="0">
                <a:solidFill>
                  <a:srgbClr val="0070C0"/>
                </a:solidFill>
                <a:sym typeface="Symbol"/>
              </a:rPr>
              <a:t>Weather</a:t>
            </a:r>
            <a:r>
              <a:rPr lang="en-US" dirty="0">
                <a:sym typeface="Symbol"/>
              </a:rPr>
              <a:t> can be assumed to be independent</a:t>
            </a:r>
            <a:br>
              <a:rPr lang="en-US" dirty="0">
                <a:sym typeface="Symbol"/>
              </a:rPr>
            </a:br>
            <a:endParaRPr lang="en-US" sz="1000" dirty="0">
              <a:sym typeface="Symbol"/>
            </a:endParaRPr>
          </a:p>
          <a:p>
            <a:r>
              <a:rPr lang="en-US" sz="2400" b="1" dirty="0">
                <a:sym typeface="Symbol"/>
              </a:rPr>
              <a:t>Conditional independence</a:t>
            </a:r>
            <a:r>
              <a:rPr lang="en-US" sz="2400" dirty="0">
                <a:sym typeface="Symbol"/>
              </a:rPr>
              <a:t>: A and B are </a:t>
            </a:r>
            <a:r>
              <a:rPr lang="en-US" sz="2400" i="1" dirty="0">
                <a:solidFill>
                  <a:srgbClr val="FF0000"/>
                </a:solidFill>
                <a:sym typeface="Symbol"/>
              </a:rPr>
              <a:t>conditionally independent</a:t>
            </a:r>
            <a:r>
              <a:rPr lang="en-US" sz="2400" dirty="0">
                <a:sym typeface="Symbol"/>
              </a:rPr>
              <a:t> given C </a:t>
            </a:r>
            <a:r>
              <a:rPr lang="en-US" sz="2400" dirty="0" err="1">
                <a:sym typeface="Symbol"/>
              </a:rPr>
              <a:t>iff</a:t>
            </a:r>
            <a:r>
              <a:rPr lang="en-US" sz="2400" dirty="0">
                <a:sym typeface="Symbol"/>
              </a:rPr>
              <a:t>  </a:t>
            </a:r>
            <a:br>
              <a:rPr lang="en-US" sz="2400" dirty="0">
                <a:sym typeface="Symbol"/>
              </a:rPr>
            </a:br>
            <a:r>
              <a:rPr lang="en-US" sz="2400" dirty="0">
                <a:solidFill>
                  <a:srgbClr val="0066FF"/>
                </a:solidFill>
                <a:sym typeface="Symbol"/>
              </a:rPr>
              <a:t>p(A  B | C) = p(A | C) p(B | C) </a:t>
            </a:r>
          </a:p>
          <a:p>
            <a:pPr lvl="1"/>
            <a:r>
              <a:rPr lang="en-US" dirty="0">
                <a:sym typeface="Symbol"/>
              </a:rPr>
              <a:t>Equivalent:</a:t>
            </a:r>
            <a:br>
              <a:rPr lang="en-US" dirty="0">
                <a:sym typeface="Symbol"/>
              </a:rPr>
            </a:br>
            <a:r>
              <a:rPr lang="en-US" dirty="0">
                <a:solidFill>
                  <a:srgbClr val="0066FF"/>
                </a:solidFill>
                <a:sym typeface="Symbol"/>
              </a:rPr>
              <a:t>p(A | B, C) = p(A | C) </a:t>
            </a:r>
          </a:p>
          <a:p>
            <a:pPr lvl="1"/>
            <a:r>
              <a:rPr lang="en-US" dirty="0">
                <a:sym typeface="Symbol"/>
              </a:rPr>
              <a:t>Equivalent:</a:t>
            </a:r>
            <a:br>
              <a:rPr lang="en-US" dirty="0">
                <a:sym typeface="Symbol"/>
              </a:rPr>
            </a:br>
            <a:r>
              <a:rPr lang="en-US" dirty="0">
                <a:solidFill>
                  <a:srgbClr val="0066FF"/>
                </a:solidFill>
                <a:sym typeface="Symbol"/>
              </a:rPr>
              <a:t>p(B | A, C) = p(B | C) </a:t>
            </a:r>
            <a:br>
              <a:rPr lang="en-US" dirty="0">
                <a:solidFill>
                  <a:srgbClr val="0066FF"/>
                </a:solidFill>
                <a:sym typeface="Symbol"/>
              </a:rPr>
            </a:br>
            <a:br>
              <a:rPr lang="en-US" dirty="0">
                <a:solidFill>
                  <a:srgbClr val="0066FF"/>
                </a:solidFill>
                <a:sym typeface="Symbol"/>
              </a:rPr>
            </a:br>
            <a:r>
              <a:rPr lang="en-US" dirty="0">
                <a:solidFill>
                  <a:srgbClr val="0066FF"/>
                </a:solidFill>
                <a:sym typeface="Symbol"/>
              </a:rPr>
              <a:t> </a:t>
            </a:r>
          </a:p>
          <a:p>
            <a:pPr lvl="1"/>
            <a:endParaRPr lang="en-US" dirty="0">
              <a:solidFill>
                <a:srgbClr val="0066FF"/>
              </a:solidFill>
              <a:sym typeface="Symbol"/>
            </a:endParaRPr>
          </a:p>
          <a:p>
            <a:endParaRPr lang="en-US" sz="1000" dirty="0">
              <a:sym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10873610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3576" y="1526859"/>
            <a:ext cx="3024124" cy="1686241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3200" i="1" dirty="0">
                <a:solidFill>
                  <a:srgbClr val="0066FF"/>
                </a:solidFill>
              </a:rPr>
              <a:t>Toothache</a:t>
            </a:r>
            <a:r>
              <a:rPr lang="en-US" sz="3200" dirty="0">
                <a:solidFill>
                  <a:srgbClr val="0066FF"/>
                </a:solidFill>
              </a:rPr>
              <a:t>:</a:t>
            </a:r>
            <a:r>
              <a:rPr lang="en-US" sz="3200" dirty="0"/>
              <a:t> Boolean variable indicating whether the patient has a toothache</a:t>
            </a:r>
          </a:p>
        </p:txBody>
      </p:sp>
      <p:pic>
        <p:nvPicPr>
          <p:cNvPr id="3" name="Picture 2" descr="A picture containing text, book&#10;&#10;Description automatically generated">
            <a:extLst>
              <a:ext uri="{FF2B5EF4-FFF2-40B4-BE49-F238E27FC236}">
                <a16:creationId xmlns:a16="http://schemas.microsoft.com/office/drawing/2014/main" id="{52A49B72-1985-704C-8FC2-D2EA97D475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52" y="2913888"/>
            <a:ext cx="2773720" cy="36115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156BC15-B419-2742-AE0F-481D67FE2798}"/>
              </a:ext>
            </a:extLst>
          </p:cNvPr>
          <p:cNvSpPr txBox="1"/>
          <p:nvPr/>
        </p:nvSpPr>
        <p:spPr>
          <a:xfrm>
            <a:off x="203200" y="6464300"/>
            <a:ext cx="287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By William Brassey Hole(Died:1917)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51534651-F4B5-524C-BB5B-EEC94826D73D}"/>
              </a:ext>
            </a:extLst>
          </p:cNvPr>
          <p:cNvSpPr txBox="1">
            <a:spLocks noChangeArrowheads="1"/>
          </p:cNvSpPr>
          <p:nvPr/>
        </p:nvSpPr>
        <p:spPr>
          <a:xfrm>
            <a:off x="4173220" y="1126047"/>
            <a:ext cx="3278124" cy="143224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i="1" dirty="0">
                <a:solidFill>
                  <a:srgbClr val="0066FF"/>
                </a:solidFill>
              </a:rPr>
              <a:t>Cavity</a:t>
            </a:r>
            <a:r>
              <a:rPr lang="en-US" sz="3200" dirty="0">
                <a:solidFill>
                  <a:srgbClr val="0066FF"/>
                </a:solidFill>
              </a:rPr>
              <a:t>:</a:t>
            </a:r>
            <a:r>
              <a:rPr lang="en-US" sz="3200" dirty="0"/>
              <a:t> Boolean variable indicating whether the patient has a cavity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6AD2D521-D621-8042-A05B-E23219307D96}"/>
              </a:ext>
            </a:extLst>
          </p:cNvPr>
          <p:cNvSpPr txBox="1">
            <a:spLocks noChangeArrowheads="1"/>
          </p:cNvSpPr>
          <p:nvPr/>
        </p:nvSpPr>
        <p:spPr>
          <a:xfrm>
            <a:off x="8316976" y="1882459"/>
            <a:ext cx="3278124" cy="134334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i="1" dirty="0">
                <a:solidFill>
                  <a:srgbClr val="0066FF"/>
                </a:solidFill>
              </a:rPr>
              <a:t>Catch</a:t>
            </a:r>
            <a:r>
              <a:rPr lang="en-US" sz="3200" dirty="0">
                <a:solidFill>
                  <a:srgbClr val="0066FF"/>
                </a:solidFill>
              </a:rPr>
              <a:t>:</a:t>
            </a:r>
            <a:r>
              <a:rPr lang="en-US" sz="3200" dirty="0"/>
              <a:t> whether the dentist’s probe catches in the cavity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FDC023-BAFE-3844-B37A-C216E0877D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680" y="2634489"/>
            <a:ext cx="1778000" cy="3225800"/>
          </a:xfrm>
          <a:prstGeom prst="rect">
            <a:avLst/>
          </a:prstGeom>
        </p:spPr>
      </p:pic>
      <p:pic>
        <p:nvPicPr>
          <p:cNvPr id="10" name="Picture 9" descr="A picture containing wall, indoor, table&#10;&#10;Description automatically generated">
            <a:extLst>
              <a:ext uri="{FF2B5EF4-FFF2-40B4-BE49-F238E27FC236}">
                <a16:creationId xmlns:a16="http://schemas.microsoft.com/office/drawing/2014/main" id="{7B8FB157-6E70-DA47-9267-61F91FD7B3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427" y="2913888"/>
            <a:ext cx="2590489" cy="3624461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C27E7A8-3A06-2B43-9CC8-E7FA63C8174F}"/>
              </a:ext>
            </a:extLst>
          </p:cNvPr>
          <p:cNvCxnSpPr>
            <a:cxnSpLocks/>
            <a:stCxn id="7" idx="1"/>
            <a:endCxn id="22531" idx="3"/>
          </p:cNvCxnSpPr>
          <p:nvPr/>
        </p:nvCxnSpPr>
        <p:spPr>
          <a:xfrm flipH="1">
            <a:off x="3187700" y="1842168"/>
            <a:ext cx="985520" cy="527812"/>
          </a:xfrm>
          <a:prstGeom prst="straightConnector1">
            <a:avLst/>
          </a:prstGeom>
          <a:ln w="190500">
            <a:solidFill>
              <a:schemeClr val="tx1"/>
            </a:solidFill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C1D7314-4C2F-204A-A4DA-2A9B73EA28DF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7451344" y="1842168"/>
            <a:ext cx="646176" cy="792321"/>
          </a:xfrm>
          <a:prstGeom prst="straightConnector1">
            <a:avLst/>
          </a:prstGeom>
          <a:ln w="190500">
            <a:solidFill>
              <a:schemeClr val="tx1"/>
            </a:solidFill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68FE8CB2-40D4-C944-9D98-486587680E46}"/>
              </a:ext>
            </a:extLst>
          </p:cNvPr>
          <p:cNvSpPr txBox="1">
            <a:spLocks/>
          </p:cNvSpPr>
          <p:nvPr/>
        </p:nvSpPr>
        <p:spPr>
          <a:xfrm>
            <a:off x="1981199" y="76200"/>
            <a:ext cx="9330965" cy="944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Independence ≠ Conditional Independence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007C277-4931-3243-8310-2B928F0B4009}"/>
              </a:ext>
            </a:extLst>
          </p:cNvPr>
          <p:cNvSpPr txBox="1"/>
          <p:nvPr/>
        </p:nvSpPr>
        <p:spPr>
          <a:xfrm>
            <a:off x="4927600" y="5720588"/>
            <a:ext cx="177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By </a:t>
            </a:r>
            <a:r>
              <a:rPr lang="en-US" sz="1400" dirty="0" err="1"/>
              <a:t>Aduran</a:t>
            </a:r>
            <a:r>
              <a:rPr lang="en-US" sz="1400" dirty="0"/>
              <a:t>, CC-SA 3.0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48F08F9-2717-6A40-8DAC-94404A52911A}"/>
              </a:ext>
            </a:extLst>
          </p:cNvPr>
          <p:cNvSpPr txBox="1"/>
          <p:nvPr/>
        </p:nvSpPr>
        <p:spPr>
          <a:xfrm>
            <a:off x="8957056" y="6513068"/>
            <a:ext cx="20157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By </a:t>
            </a:r>
            <a:r>
              <a:rPr lang="en-US" sz="1400" dirty="0" err="1"/>
              <a:t>Dozenist</a:t>
            </a:r>
            <a:r>
              <a:rPr lang="en-US" sz="1400" dirty="0"/>
              <a:t>, CC-SA 3.0</a:t>
            </a:r>
          </a:p>
        </p:txBody>
      </p:sp>
    </p:spTree>
    <p:extLst>
      <p:ext uri="{BB962C8B-B14F-4D97-AF65-F5344CB8AC3E}">
        <p14:creationId xmlns:p14="http://schemas.microsoft.com/office/powerpoint/2010/main" val="19987916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ook&#10;&#10;Description automatically generated">
            <a:extLst>
              <a:ext uri="{FF2B5EF4-FFF2-40B4-BE49-F238E27FC236}">
                <a16:creationId xmlns:a16="http://schemas.microsoft.com/office/drawing/2014/main" id="{52A49B72-1985-704C-8FC2-D2EA97D475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448" y="865632"/>
            <a:ext cx="1277350" cy="16631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8FDC023-BAFE-3844-B37A-C216E0877D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1048" y="951993"/>
            <a:ext cx="916719" cy="1663191"/>
          </a:xfrm>
          <a:prstGeom prst="rect">
            <a:avLst/>
          </a:prstGeom>
        </p:spPr>
      </p:pic>
      <p:pic>
        <p:nvPicPr>
          <p:cNvPr id="10" name="Picture 9" descr="A picture containing wall, indoor, table&#10;&#10;Description automatically generated">
            <a:extLst>
              <a:ext uri="{FF2B5EF4-FFF2-40B4-BE49-F238E27FC236}">
                <a16:creationId xmlns:a16="http://schemas.microsoft.com/office/drawing/2014/main" id="{7B8FB157-6E70-DA47-9267-61F91FD7B3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6336" y="957074"/>
            <a:ext cx="1203804" cy="1684292"/>
          </a:xfrm>
          <a:prstGeom prst="rect">
            <a:avLst/>
          </a:pr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68FE8CB2-40D4-C944-9D98-486587680E46}"/>
              </a:ext>
            </a:extLst>
          </p:cNvPr>
          <p:cNvSpPr txBox="1">
            <a:spLocks/>
          </p:cNvSpPr>
          <p:nvPr/>
        </p:nvSpPr>
        <p:spPr>
          <a:xfrm>
            <a:off x="1414271" y="76200"/>
            <a:ext cx="9330965" cy="944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These Events are not Independent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D34D83C2-6EB7-5F41-87CB-31BD242E5E9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57656" y="2868041"/>
                <a:ext cx="10515600" cy="3596259"/>
              </a:xfrm>
            </p:spPr>
            <p:txBody>
              <a:bodyPr>
                <a:normAutofit fontScale="85000" lnSpcReduction="20000"/>
              </a:bodyPr>
              <a:lstStyle/>
              <a:p>
                <a:pPr>
                  <a:lnSpc>
                    <a:spcPct val="140000"/>
                  </a:lnSpc>
                </a:pPr>
                <a:r>
                  <a:rPr lang="en-US" dirty="0"/>
                  <a:t>If the patient has a toothache, then it’s likely he has a cavity.  Having a cavity makes it more likely that the probe will catch on something.</a:t>
                </a:r>
              </a:p>
              <a:p>
                <a:pPr marL="0" indent="0">
                  <a:lnSpc>
                    <a:spcPct val="14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 err="1" smtClean="0">
                          <a:latin typeface="Cambria Math" panose="02040503050406030204" pitchFamily="18" charset="0"/>
                        </a:rPr>
                        <m:t>𝐶𝑎𝑡𝑐h</m:t>
                      </m:r>
                      <m:r>
                        <a:rPr lang="en-US" i="1" dirty="0" err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i="1" dirty="0" err="1" smtClean="0">
                          <a:latin typeface="Cambria Math" panose="02040503050406030204" pitchFamily="18" charset="0"/>
                        </a:rPr>
                        <m:t>𝑇𝑜𝑜𝑡h𝑎𝑐h𝑒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) &gt;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𝐶𝑎𝑡𝑐h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>
                  <a:lnSpc>
                    <a:spcPct val="140000"/>
                  </a:lnSpc>
                </a:pPr>
                <a:r>
                  <a:rPr lang="en-US" dirty="0"/>
                  <a:t>If the probe catches on something, then it’s likely that the patient has a cavity.  If he has a cavity, then he might also have a toothache.</a:t>
                </a:r>
              </a:p>
              <a:p>
                <a:pPr marL="0" indent="0">
                  <a:lnSpc>
                    <a:spcPct val="14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 err="1" smtClean="0">
                          <a:latin typeface="Cambria Math" panose="02040503050406030204" pitchFamily="18" charset="0"/>
                        </a:rPr>
                        <m:t>𝑇𝑜𝑜𝑡h𝑎𝑐h𝑒</m:t>
                      </m:r>
                      <m:r>
                        <a:rPr lang="en-US" i="1" dirty="0" err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i="1" dirty="0" err="1" smtClean="0">
                          <a:latin typeface="Cambria Math" panose="02040503050406030204" pitchFamily="18" charset="0"/>
                        </a:rPr>
                        <m:t>𝐶𝑎𝑡𝑐h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) &gt;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𝑇𝑜𝑜𝑡h𝑎𝑐h𝑒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>
                  <a:lnSpc>
                    <a:spcPct val="140000"/>
                  </a:lnSpc>
                </a:pPr>
                <a:r>
                  <a:rPr lang="en-US" dirty="0"/>
                  <a:t>So Catch and Toothache are not independent</a:t>
                </a:r>
              </a:p>
            </p:txBody>
          </p:sp>
        </mc:Choice>
        <mc:Fallback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D34D83C2-6EB7-5F41-87CB-31BD242E5E9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57656" y="2868041"/>
                <a:ext cx="10515600" cy="3596259"/>
              </a:xfrm>
              <a:blipFill>
                <a:blip r:embed="rId6"/>
                <a:stretch>
                  <a:fillRect l="-724" b="-21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03513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ook&#10;&#10;Description automatically generated">
            <a:extLst>
              <a:ext uri="{FF2B5EF4-FFF2-40B4-BE49-F238E27FC236}">
                <a16:creationId xmlns:a16="http://schemas.microsoft.com/office/drawing/2014/main" id="{52A49B72-1985-704C-8FC2-D2EA97D475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448" y="957072"/>
            <a:ext cx="1277350" cy="16631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8FDC023-BAFE-3844-B37A-C216E0877D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1048" y="951993"/>
            <a:ext cx="916719" cy="1663191"/>
          </a:xfrm>
          <a:prstGeom prst="rect">
            <a:avLst/>
          </a:prstGeom>
        </p:spPr>
      </p:pic>
      <p:pic>
        <p:nvPicPr>
          <p:cNvPr id="10" name="Picture 9" descr="A picture containing wall, indoor, table&#10;&#10;Description automatically generated">
            <a:extLst>
              <a:ext uri="{FF2B5EF4-FFF2-40B4-BE49-F238E27FC236}">
                <a16:creationId xmlns:a16="http://schemas.microsoft.com/office/drawing/2014/main" id="{7B8FB157-6E70-DA47-9267-61F91FD7B3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6336" y="957074"/>
            <a:ext cx="1203804" cy="1684292"/>
          </a:xfrm>
          <a:prstGeom prst="rect">
            <a:avLst/>
          </a:pr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68FE8CB2-40D4-C944-9D98-486587680E46}"/>
              </a:ext>
            </a:extLst>
          </p:cNvPr>
          <p:cNvSpPr txBox="1">
            <a:spLocks/>
          </p:cNvSpPr>
          <p:nvPr/>
        </p:nvSpPr>
        <p:spPr>
          <a:xfrm>
            <a:off x="1414271" y="76200"/>
            <a:ext cx="9330965" cy="944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…but they are Conditionally Independent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D34D83C2-6EB7-5F41-87CB-31BD242E5E9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57656" y="3069209"/>
                <a:ext cx="10515600" cy="3596259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140000"/>
                  </a:lnSpc>
                </a:pPr>
                <a:r>
                  <a:rPr lang="en-US" sz="2400" dirty="0"/>
                  <a:t>Here are some reasons the probe might not catch, despite having a cavity:</a:t>
                </a:r>
              </a:p>
              <a:p>
                <a:pPr lvl="1">
                  <a:lnSpc>
                    <a:spcPct val="140000"/>
                  </a:lnSpc>
                </a:pPr>
                <a:r>
                  <a:rPr lang="en-US" dirty="0"/>
                  <a:t>The dentist might be really careless</a:t>
                </a:r>
              </a:p>
              <a:p>
                <a:pPr lvl="1">
                  <a:lnSpc>
                    <a:spcPct val="140000"/>
                  </a:lnSpc>
                </a:pPr>
                <a:r>
                  <a:rPr lang="en-US" dirty="0"/>
                  <a:t>The cavity might be really small</a:t>
                </a:r>
              </a:p>
              <a:p>
                <a:pPr>
                  <a:lnSpc>
                    <a:spcPct val="140000"/>
                  </a:lnSpc>
                </a:pPr>
                <a:r>
                  <a:rPr lang="en-US" sz="2400" dirty="0"/>
                  <a:t>Those reasons have nothing to do with the toothache!</a:t>
                </a:r>
              </a:p>
              <a:p>
                <a:pPr marL="0" indent="0">
                  <a:lnSpc>
                    <a:spcPct val="14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 err="1" smtClean="0">
                              <a:latin typeface="Cambria Math" panose="02040503050406030204" pitchFamily="18" charset="0"/>
                            </a:rPr>
                            <m:t>𝐶𝑎𝑡𝑐h</m:t>
                          </m:r>
                        </m:e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𝐶𝑎𝑣𝑖𝑡𝑦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 dirty="0" err="1" smtClean="0">
                              <a:latin typeface="Cambria Math" panose="02040503050406030204" pitchFamily="18" charset="0"/>
                            </a:rPr>
                            <m:t>𝑇𝑜𝑜𝑡h𝑎𝑐h𝑒</m:t>
                          </m:r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𝐶𝑎𝑡𝑐h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𝐶𝑎𝑣𝑖𝑡𝑦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pPr>
                  <a:lnSpc>
                    <a:spcPct val="140000"/>
                  </a:lnSpc>
                </a:pP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</a:rPr>
                  <a:t>Catch</a:t>
                </a:r>
                <a:r>
                  <a:rPr lang="en-US" sz="2400" dirty="0"/>
                  <a:t> and 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</a:rPr>
                  <a:t>Toothache</a:t>
                </a:r>
                <a:r>
                  <a:rPr lang="en-US" sz="2400" dirty="0"/>
                  <a:t> are </a:t>
                </a:r>
                <a:r>
                  <a:rPr lang="en-US" sz="2400" b="1" u="sng" dirty="0"/>
                  <a:t>conditionally independent </a:t>
                </a:r>
                <a:r>
                  <a:rPr lang="en-US" sz="2400" dirty="0"/>
                  <a:t>given knowledge of </a:t>
                </a:r>
                <a:r>
                  <a:rPr lang="en-US" sz="2400" b="1" dirty="0">
                    <a:solidFill>
                      <a:schemeClr val="accent1">
                        <a:lumMod val="75000"/>
                      </a:schemeClr>
                    </a:solidFill>
                  </a:rPr>
                  <a:t>Cavity</a:t>
                </a:r>
              </a:p>
            </p:txBody>
          </p:sp>
        </mc:Choice>
        <mc:Fallback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D34D83C2-6EB7-5F41-87CB-31BD242E5E9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57656" y="3069209"/>
                <a:ext cx="10515600" cy="3596259"/>
              </a:xfrm>
              <a:blipFill>
                <a:blip r:embed="rId6"/>
                <a:stretch>
                  <a:fillRect l="-724" b="-10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E07CEF1-DA47-7748-B73A-008B3D531654}"/>
              </a:ext>
            </a:extLst>
          </p:cNvPr>
          <p:cNvCxnSpPr>
            <a:cxnSpLocks/>
            <a:stCxn id="6" idx="1"/>
          </p:cNvCxnSpPr>
          <p:nvPr/>
        </p:nvCxnSpPr>
        <p:spPr>
          <a:xfrm flipH="1">
            <a:off x="2978798" y="1783589"/>
            <a:ext cx="2612250" cy="0"/>
          </a:xfrm>
          <a:prstGeom prst="straightConnector1">
            <a:avLst/>
          </a:prstGeom>
          <a:ln w="190500">
            <a:solidFill>
              <a:schemeClr val="tx1"/>
            </a:solidFill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B33AA39-0D00-2844-B45E-580EC26E461B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6507767" y="1783589"/>
            <a:ext cx="3038569" cy="0"/>
          </a:xfrm>
          <a:prstGeom prst="straightConnector1">
            <a:avLst/>
          </a:prstGeom>
          <a:ln w="190500">
            <a:solidFill>
              <a:schemeClr val="tx1"/>
            </a:solidFill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CD0871A-3BB4-9740-A117-6A9D7D99EB51}"/>
              </a:ext>
            </a:extLst>
          </p:cNvPr>
          <p:cNvSpPr txBox="1"/>
          <p:nvPr/>
        </p:nvSpPr>
        <p:spPr>
          <a:xfrm>
            <a:off x="3767328" y="1810512"/>
            <a:ext cx="1235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Dependent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296BD1F-224C-FE46-81C7-421203B5FDF4}"/>
              </a:ext>
            </a:extLst>
          </p:cNvPr>
          <p:cNvSpPr txBox="1"/>
          <p:nvPr/>
        </p:nvSpPr>
        <p:spPr>
          <a:xfrm>
            <a:off x="7211568" y="1816608"/>
            <a:ext cx="1235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Dependent</a:t>
            </a: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A42C4D1B-C5C4-C349-B098-61E552EA5BA8}"/>
              </a:ext>
            </a:extLst>
          </p:cNvPr>
          <p:cNvSpPr/>
          <p:nvPr/>
        </p:nvSpPr>
        <p:spPr>
          <a:xfrm>
            <a:off x="2980944" y="2084833"/>
            <a:ext cx="6565392" cy="530352"/>
          </a:xfrm>
          <a:custGeom>
            <a:avLst/>
            <a:gdLst>
              <a:gd name="connsiteX0" fmla="*/ 0 w 6565392"/>
              <a:gd name="connsiteY0" fmla="*/ 109728 h 714001"/>
              <a:gd name="connsiteX1" fmla="*/ 2980944 w 6565392"/>
              <a:gd name="connsiteY1" fmla="*/ 713232 h 714001"/>
              <a:gd name="connsiteX2" fmla="*/ 6565392 w 6565392"/>
              <a:gd name="connsiteY2" fmla="*/ 0 h 714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65392" h="714001">
                <a:moveTo>
                  <a:pt x="0" y="109728"/>
                </a:moveTo>
                <a:cubicBezTo>
                  <a:pt x="943356" y="420624"/>
                  <a:pt x="1886712" y="731520"/>
                  <a:pt x="2980944" y="713232"/>
                </a:cubicBezTo>
                <a:cubicBezTo>
                  <a:pt x="4075176" y="694944"/>
                  <a:pt x="5320284" y="347472"/>
                  <a:pt x="6565392" y="0"/>
                </a:cubicBezTo>
              </a:path>
            </a:pathLst>
          </a:custGeom>
          <a:noFill/>
          <a:ln w="63500">
            <a:solidFill>
              <a:schemeClr val="tx1"/>
            </a:solidFill>
            <a:prstDash val="sysDot"/>
            <a:headEnd type="stealth"/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E2015B6-1D06-BF48-8C50-F6A25A5847B2}"/>
              </a:ext>
            </a:extLst>
          </p:cNvPr>
          <p:cNvSpPr txBox="1"/>
          <p:nvPr/>
        </p:nvSpPr>
        <p:spPr>
          <a:xfrm>
            <a:off x="3614928" y="2554224"/>
            <a:ext cx="50227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Conditionally Dependent given knowledge of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Cavity</a:t>
            </a:r>
          </a:p>
        </p:txBody>
      </p:sp>
    </p:spTree>
    <p:extLst>
      <p:ext uri="{BB962C8B-B14F-4D97-AF65-F5344CB8AC3E}">
        <p14:creationId xmlns:p14="http://schemas.microsoft.com/office/powerpoint/2010/main" val="25334193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ook&#10;&#10;Description automatically generated">
            <a:extLst>
              <a:ext uri="{FF2B5EF4-FFF2-40B4-BE49-F238E27FC236}">
                <a16:creationId xmlns:a16="http://schemas.microsoft.com/office/drawing/2014/main" id="{52A49B72-1985-704C-8FC2-D2EA97D475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448" y="957072"/>
            <a:ext cx="1277350" cy="16631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8FDC023-BAFE-3844-B37A-C216E0877D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1048" y="951993"/>
            <a:ext cx="916719" cy="1663191"/>
          </a:xfrm>
          <a:prstGeom prst="rect">
            <a:avLst/>
          </a:prstGeom>
        </p:spPr>
      </p:pic>
      <p:pic>
        <p:nvPicPr>
          <p:cNvPr id="10" name="Picture 9" descr="A picture containing wall, indoor, table&#10;&#10;Description automatically generated">
            <a:extLst>
              <a:ext uri="{FF2B5EF4-FFF2-40B4-BE49-F238E27FC236}">
                <a16:creationId xmlns:a16="http://schemas.microsoft.com/office/drawing/2014/main" id="{7B8FB157-6E70-DA47-9267-61F91FD7B3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6336" y="957074"/>
            <a:ext cx="1203804" cy="1684292"/>
          </a:xfrm>
          <a:prstGeom prst="rect">
            <a:avLst/>
          </a:pr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68FE8CB2-40D4-C944-9D98-486587680E46}"/>
              </a:ext>
            </a:extLst>
          </p:cNvPr>
          <p:cNvSpPr txBox="1">
            <a:spLocks/>
          </p:cNvSpPr>
          <p:nvPr/>
        </p:nvSpPr>
        <p:spPr>
          <a:xfrm>
            <a:off x="1414271" y="76200"/>
            <a:ext cx="9330965" cy="944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…but they are Conditionally Independent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D34D83C2-6EB7-5F41-87CB-31BD242E5E9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28016" y="3142361"/>
                <a:ext cx="12063984" cy="3596259"/>
              </a:xfrm>
            </p:spPr>
            <p:txBody>
              <a:bodyPr>
                <a:noAutofit/>
              </a:bodyPr>
              <a:lstStyle/>
              <a:p>
                <a:pPr marL="0" indent="0">
                  <a:lnSpc>
                    <a:spcPct val="100000"/>
                  </a:lnSpc>
                  <a:spcAft>
                    <a:spcPts val="600"/>
                  </a:spcAft>
                  <a:buNone/>
                </a:pPr>
                <a:r>
                  <a:rPr lang="en-US" dirty="0">
                    <a:latin typeface="Cambria Math" panose="02040503050406030204" pitchFamily="18" charset="0"/>
                  </a:rPr>
                  <a:t>These statements are all equivalent:</a:t>
                </a:r>
              </a:p>
              <a:p>
                <a:pPr marL="0" indent="0" algn="ctr">
                  <a:lnSpc>
                    <a:spcPct val="100000"/>
                  </a:lnSpc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err="1" smtClean="0">
                              <a:latin typeface="Cambria Math" panose="02040503050406030204" pitchFamily="18" charset="0"/>
                            </a:rPr>
                            <m:t>𝐶𝑎𝑡𝑐h</m:t>
                          </m:r>
                        </m:e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𝐶𝑎𝑣𝑖𝑡𝑦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 dirty="0" err="1" smtClean="0">
                              <a:latin typeface="Cambria Math" panose="02040503050406030204" pitchFamily="18" charset="0"/>
                            </a:rPr>
                            <m:t>𝑇𝑜𝑜𝑡h𝑎𝑐h𝑒</m:t>
                          </m:r>
                        </m:e>
                      </m:d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𝐶𝑎𝑡𝑐h</m:t>
                          </m:r>
                        </m:e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𝐶𝑎𝑣𝑖𝑡𝑦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 algn="ctr">
                  <a:lnSpc>
                    <a:spcPct val="100000"/>
                  </a:lnSpc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𝑇𝑜𝑜𝑡h𝑎𝑐h𝑒</m:t>
                          </m:r>
                        </m:e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𝐶𝑎𝑣𝑖𝑡𝑦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𝐶𝑎𝑡𝑐h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𝑇𝑜𝑜𝑡h𝑎𝑐h𝑒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𝐶𝑎𝑣𝑖𝑡𝑦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marL="0" indent="0" algn="ctr">
                  <a:lnSpc>
                    <a:spcPct val="100000"/>
                  </a:lnSpc>
                  <a:spcAft>
                    <a:spcPts val="6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𝑇𝑜𝑜𝑡h𝑎𝑐h𝑒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𝐶𝑎𝑡𝑐h</m:t>
                        </m:r>
                      </m:e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𝐶𝑎𝑣𝑖𝑡𝑦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𝑇𝑜𝑜𝑡h𝑎𝑐h𝑒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𝐶𝑎𝑣𝑖𝑡𝑦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𝐶𝑎𝑡𝑐h</m:t>
                        </m:r>
                      </m:e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𝐶𝑎𝑣𝑖𝑡𝑦</m:t>
                        </m:r>
                      </m:e>
                    </m:d>
                  </m:oMath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spcAft>
                    <a:spcPts val="600"/>
                  </a:spcAft>
                  <a:buNone/>
                </a:pPr>
                <a:r>
                  <a:rPr lang="en-US" dirty="0"/>
                  <a:t>…and they all mean that </a:t>
                </a:r>
                <a:r>
                  <a:rPr lang="en-US" b="1" dirty="0">
                    <a:solidFill>
                      <a:schemeClr val="accent1">
                        <a:lumMod val="75000"/>
                      </a:schemeClr>
                    </a:solidFill>
                  </a:rPr>
                  <a:t>Catch</a:t>
                </a:r>
                <a:r>
                  <a:rPr lang="en-US" dirty="0"/>
                  <a:t> and </a:t>
                </a:r>
                <a:r>
                  <a:rPr lang="en-US" b="1" dirty="0">
                    <a:solidFill>
                      <a:schemeClr val="accent1">
                        <a:lumMod val="75000"/>
                      </a:schemeClr>
                    </a:solidFill>
                  </a:rPr>
                  <a:t>Toothache</a:t>
                </a:r>
                <a:r>
                  <a:rPr lang="en-US" dirty="0"/>
                  <a:t> are </a:t>
                </a:r>
                <a:r>
                  <a:rPr lang="en-US" b="1" u="sng" dirty="0"/>
                  <a:t>conditionally independent </a:t>
                </a:r>
                <a:r>
                  <a:rPr lang="en-US" dirty="0"/>
                  <a:t>given knowledge of </a:t>
                </a:r>
                <a:r>
                  <a:rPr lang="en-US" b="1" dirty="0">
                    <a:solidFill>
                      <a:schemeClr val="accent1">
                        <a:lumMod val="75000"/>
                      </a:schemeClr>
                    </a:solidFill>
                  </a:rPr>
                  <a:t>Cavity</a:t>
                </a:r>
              </a:p>
              <a:p>
                <a:pPr marL="0" indent="0">
                  <a:lnSpc>
                    <a:spcPct val="100000"/>
                  </a:lnSpc>
                  <a:spcAft>
                    <a:spcPts val="600"/>
                  </a:spcAft>
                  <a:buNone/>
                </a:pPr>
                <a:endParaRPr lang="en-US" dirty="0"/>
              </a:p>
              <a:p>
                <a:pPr marL="0" indent="0">
                  <a:lnSpc>
                    <a:spcPct val="140000"/>
                  </a:lnSpc>
                  <a:buNone/>
                </a:pPr>
                <a:endParaRPr lang="en-US" sz="2400" dirty="0"/>
              </a:p>
            </p:txBody>
          </p:sp>
        </mc:Choice>
        <mc:Fallback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D34D83C2-6EB7-5F41-87CB-31BD242E5E9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8016" y="3142361"/>
                <a:ext cx="12063984" cy="3596259"/>
              </a:xfrm>
              <a:blipFill>
                <a:blip r:embed="rId6"/>
                <a:stretch>
                  <a:fillRect l="-946" t="-1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E07CEF1-DA47-7748-B73A-008B3D531654}"/>
              </a:ext>
            </a:extLst>
          </p:cNvPr>
          <p:cNvCxnSpPr>
            <a:cxnSpLocks/>
            <a:stCxn id="6" idx="1"/>
          </p:cNvCxnSpPr>
          <p:nvPr/>
        </p:nvCxnSpPr>
        <p:spPr>
          <a:xfrm flipH="1">
            <a:off x="2978798" y="1783589"/>
            <a:ext cx="2612250" cy="0"/>
          </a:xfrm>
          <a:prstGeom prst="straightConnector1">
            <a:avLst/>
          </a:prstGeom>
          <a:ln w="190500">
            <a:solidFill>
              <a:schemeClr val="tx1"/>
            </a:solidFill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B33AA39-0D00-2844-B45E-580EC26E461B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6507767" y="1783589"/>
            <a:ext cx="3038569" cy="0"/>
          </a:xfrm>
          <a:prstGeom prst="straightConnector1">
            <a:avLst/>
          </a:prstGeom>
          <a:ln w="190500">
            <a:solidFill>
              <a:schemeClr val="tx1"/>
            </a:solidFill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CD0871A-3BB4-9740-A117-6A9D7D99EB51}"/>
              </a:ext>
            </a:extLst>
          </p:cNvPr>
          <p:cNvSpPr txBox="1"/>
          <p:nvPr/>
        </p:nvSpPr>
        <p:spPr>
          <a:xfrm>
            <a:off x="3767328" y="1810512"/>
            <a:ext cx="1235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Dependent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296BD1F-224C-FE46-81C7-421203B5FDF4}"/>
              </a:ext>
            </a:extLst>
          </p:cNvPr>
          <p:cNvSpPr txBox="1"/>
          <p:nvPr/>
        </p:nvSpPr>
        <p:spPr>
          <a:xfrm>
            <a:off x="7211568" y="1816608"/>
            <a:ext cx="1235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Dependent</a:t>
            </a: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A42C4D1B-C5C4-C349-B098-61E552EA5BA8}"/>
              </a:ext>
            </a:extLst>
          </p:cNvPr>
          <p:cNvSpPr/>
          <p:nvPr/>
        </p:nvSpPr>
        <p:spPr>
          <a:xfrm>
            <a:off x="2980944" y="2084833"/>
            <a:ext cx="6565392" cy="530352"/>
          </a:xfrm>
          <a:custGeom>
            <a:avLst/>
            <a:gdLst>
              <a:gd name="connsiteX0" fmla="*/ 0 w 6565392"/>
              <a:gd name="connsiteY0" fmla="*/ 109728 h 714001"/>
              <a:gd name="connsiteX1" fmla="*/ 2980944 w 6565392"/>
              <a:gd name="connsiteY1" fmla="*/ 713232 h 714001"/>
              <a:gd name="connsiteX2" fmla="*/ 6565392 w 6565392"/>
              <a:gd name="connsiteY2" fmla="*/ 0 h 714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65392" h="714001">
                <a:moveTo>
                  <a:pt x="0" y="109728"/>
                </a:moveTo>
                <a:cubicBezTo>
                  <a:pt x="943356" y="420624"/>
                  <a:pt x="1886712" y="731520"/>
                  <a:pt x="2980944" y="713232"/>
                </a:cubicBezTo>
                <a:cubicBezTo>
                  <a:pt x="4075176" y="694944"/>
                  <a:pt x="5320284" y="347472"/>
                  <a:pt x="6565392" y="0"/>
                </a:cubicBezTo>
              </a:path>
            </a:pathLst>
          </a:custGeom>
          <a:noFill/>
          <a:ln w="63500">
            <a:solidFill>
              <a:schemeClr val="tx1"/>
            </a:solidFill>
            <a:prstDash val="sysDot"/>
            <a:headEnd type="stealth"/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E2015B6-1D06-BF48-8C50-F6A25A5847B2}"/>
              </a:ext>
            </a:extLst>
          </p:cNvPr>
          <p:cNvSpPr txBox="1"/>
          <p:nvPr/>
        </p:nvSpPr>
        <p:spPr>
          <a:xfrm>
            <a:off x="3614928" y="2554224"/>
            <a:ext cx="50227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Conditionally Dependent given knowledge of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Cavity</a:t>
            </a:r>
          </a:p>
        </p:txBody>
      </p:sp>
    </p:spTree>
    <p:extLst>
      <p:ext uri="{BB962C8B-B14F-4D97-AF65-F5344CB8AC3E}">
        <p14:creationId xmlns:p14="http://schemas.microsoft.com/office/powerpoint/2010/main" val="165720606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Motivation: Why use probability?</a:t>
            </a:r>
          </a:p>
          <a:p>
            <a:pPr lvl="1"/>
            <a:r>
              <a:rPr lang="en-US" dirty="0"/>
              <a:t>Laziness, Ignorance, and Randomness</a:t>
            </a:r>
          </a:p>
          <a:p>
            <a:pPr lvl="1"/>
            <a:r>
              <a:rPr lang="en-US" dirty="0"/>
              <a:t>Rational Bettor Theorem</a:t>
            </a:r>
          </a:p>
          <a:p>
            <a:r>
              <a:rPr lang="en-US" dirty="0"/>
              <a:t>Review of Key Concepts</a:t>
            </a:r>
          </a:p>
          <a:p>
            <a:pPr lvl="1"/>
            <a:r>
              <a:rPr lang="en-US" dirty="0"/>
              <a:t>Outcomes, Events</a:t>
            </a:r>
          </a:p>
          <a:p>
            <a:pPr lvl="1"/>
            <a:r>
              <a:rPr lang="en-US" dirty="0"/>
              <a:t>Random Variables; probability mass function (</a:t>
            </a:r>
            <a:r>
              <a:rPr lang="en-US" dirty="0" err="1"/>
              <a:t>pmf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Jointly random variables: Joint, Marginal, and Conditional </a:t>
            </a:r>
            <a:r>
              <a:rPr lang="en-US" dirty="0" err="1"/>
              <a:t>pmf</a:t>
            </a:r>
            <a:endParaRPr lang="en-US" dirty="0"/>
          </a:p>
          <a:p>
            <a:pPr lvl="1"/>
            <a:r>
              <a:rPr lang="en-US" dirty="0"/>
              <a:t>Independent vs. Conditionally Independent events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3994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</TotalTime>
  <Words>2779</Words>
  <Application>Microsoft Macintosh PowerPoint</Application>
  <PresentationFormat>Widescreen</PresentationFormat>
  <Paragraphs>412</Paragraphs>
  <Slides>41</Slides>
  <Notes>32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0" baseType="lpstr">
      <vt:lpstr>Arial</vt:lpstr>
      <vt:lpstr>Calibri</vt:lpstr>
      <vt:lpstr>Calibri Light</vt:lpstr>
      <vt:lpstr>Cambria Math</vt:lpstr>
      <vt:lpstr>Symbol</vt:lpstr>
      <vt:lpstr>Times New Roman</vt:lpstr>
      <vt:lpstr>Wingdings</vt:lpstr>
      <vt:lpstr>Office Theme</vt:lpstr>
      <vt:lpstr>Equation</vt:lpstr>
      <vt:lpstr>CS 440/ECE 448 Lecture 10: Probability</vt:lpstr>
      <vt:lpstr>Outline</vt:lpstr>
      <vt:lpstr>Outline</vt:lpstr>
      <vt:lpstr>Motivation: Planning under uncertainty</vt:lpstr>
      <vt:lpstr>Motivation: Planning under uncertainty</vt:lpstr>
      <vt:lpstr>Probability</vt:lpstr>
      <vt:lpstr>Outline</vt:lpstr>
      <vt:lpstr>Making decisions under uncertainty</vt:lpstr>
      <vt:lpstr>Making decisions under uncertainty</vt:lpstr>
      <vt:lpstr>Where do probabilities come from?</vt:lpstr>
      <vt:lpstr>The Rational Bettor Theorem</vt:lpstr>
      <vt:lpstr>Are humans “rational bettors”?</vt:lpstr>
      <vt:lpstr>Outline</vt:lpstr>
      <vt:lpstr>Events</vt:lpstr>
      <vt:lpstr>Kolmogorov’s axioms of probability</vt:lpstr>
      <vt:lpstr>Outcomes = Atomic events</vt:lpstr>
      <vt:lpstr>Outline</vt:lpstr>
      <vt:lpstr>Joint probability distributions</vt:lpstr>
      <vt:lpstr>Joint probability distributions</vt:lpstr>
      <vt:lpstr>Joint probability distributions</vt:lpstr>
      <vt:lpstr>Marginal distributions</vt:lpstr>
      <vt:lpstr>Marginal probability distributions</vt:lpstr>
      <vt:lpstr>Joint -&gt; Marginal by adding the outcomes</vt:lpstr>
      <vt:lpstr>Conditional distributions</vt:lpstr>
      <vt:lpstr>Conditional Probability: renormalize (divide)</vt:lpstr>
      <vt:lpstr>Conditional probability</vt:lpstr>
      <vt:lpstr>Conditional distributions</vt:lpstr>
      <vt:lpstr>Normalization trick</vt:lpstr>
      <vt:lpstr>Normalization trick</vt:lpstr>
      <vt:lpstr>Product rule</vt:lpstr>
      <vt:lpstr>Product rule</vt:lpstr>
      <vt:lpstr>Product Rule Example: The Birthday problem</vt:lpstr>
      <vt:lpstr>The Birthday problem</vt:lpstr>
      <vt:lpstr>Outline</vt:lpstr>
      <vt:lpstr>Independence ≠ Mutually Exclusive</vt:lpstr>
      <vt:lpstr>Independence ≠ Conditional Independence</vt:lpstr>
      <vt:lpstr>PowerPoint Presentation</vt:lpstr>
      <vt:lpstr>PowerPoint Presentation</vt:lpstr>
      <vt:lpstr>PowerPoint Presentation</vt:lpstr>
      <vt:lpstr>PowerPoint Presentation</vt:lpstr>
      <vt:lpstr>Outline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 448 Lecture 12: Probability</dc:title>
  <dc:creator>Mark Hasegawa-Johnson</dc:creator>
  <cp:lastModifiedBy>Hasegawa-Johnson, Mark Allan</cp:lastModifiedBy>
  <cp:revision>49</cp:revision>
  <dcterms:created xsi:type="dcterms:W3CDTF">2017-10-10T01:55:43Z</dcterms:created>
  <dcterms:modified xsi:type="dcterms:W3CDTF">2019-02-12T23:50:39Z</dcterms:modified>
</cp:coreProperties>
</file>