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11" r:id="rId3"/>
    <p:sldId id="312" r:id="rId4"/>
    <p:sldId id="313" r:id="rId5"/>
    <p:sldId id="314" r:id="rId6"/>
    <p:sldId id="287" r:id="rId7"/>
    <p:sldId id="288" r:id="rId8"/>
    <p:sldId id="319" r:id="rId9"/>
    <p:sldId id="290" r:id="rId10"/>
    <p:sldId id="291" r:id="rId11"/>
    <p:sldId id="292" r:id="rId12"/>
    <p:sldId id="293" r:id="rId13"/>
    <p:sldId id="294" r:id="rId14"/>
    <p:sldId id="318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6" r:id="rId30"/>
    <p:sldId id="315" r:id="rId31"/>
    <p:sldId id="271" r:id="rId32"/>
    <p:sldId id="272" r:id="rId33"/>
    <p:sldId id="286" r:id="rId34"/>
    <p:sldId id="310" r:id="rId35"/>
    <p:sldId id="317" r:id="rId36"/>
    <p:sldId id="275" r:id="rId37"/>
    <p:sldId id="276" r:id="rId38"/>
    <p:sldId id="320" r:id="rId39"/>
    <p:sldId id="277" r:id="rId40"/>
    <p:sldId id="321" r:id="rId41"/>
    <p:sldId id="322" r:id="rId42"/>
    <p:sldId id="323" r:id="rId43"/>
    <p:sldId id="324" r:id="rId44"/>
    <p:sldId id="325" r:id="rId45"/>
    <p:sldId id="283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1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B3DD2-61C0-4361-B384-E39ED315966A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A1CB19-055B-43EC-A681-FE98791A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4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2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37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84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24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89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44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36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36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20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66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53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78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91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59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3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72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0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4B22E-B456-4BB1-9503-CB4F643AF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977C4-2E03-4FDB-95B8-A09C6CB9F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36F3-C812-4FBF-8DA8-812343A2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CD5-4AF6-4803-9505-406BC0D1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3605-2B88-442D-AF4A-AD537A5A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6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4FFEB-0536-4017-99D5-F3F10B0C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32627-3F75-49F3-804E-FC22BFC60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59A97-940C-44F3-BEEC-5DD690E1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4BF1F-7BDE-4D7A-A5EA-83E3E71FF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F426B-DAC0-491C-B63A-49D9DEE8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5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B61A-F884-4ABC-8CD2-4572AB31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31433-CD9B-4704-8927-1A243C137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6896C-C8E2-4A70-B4E0-331F1FFB4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9C2F2-B4FD-4863-B002-7749787F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20BBB-909D-4C5D-A76A-BFDB9EB9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6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C18A7-1D8A-4379-BB0A-98806D97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CC955-C554-4749-B79F-6422354EE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FC9D6-1388-4D80-A5BB-AEEAA8A0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EF11F-55DB-4390-BF25-0ECB3E993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F5D29-320E-4240-99B1-71A22130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4C5CC-561A-4F17-81D5-0D7680BB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5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6FD75-106B-4531-B472-098DFC34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9B998-4F65-4CCC-B79B-14C7B71FD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56521-1513-4A84-916B-F24C9653E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A9D7D-3BD3-41E6-8E42-CD914380C9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CD961-817D-40F7-B2E3-C7E9BA4E0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EB1A14-D3C9-4C18-B314-AB7FDDA9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4A086F-D957-4967-BF49-83B20F6E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F2DE1-8A6D-4549-9F8A-C1EDF39A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2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4B42-12ED-4908-AA67-A818DC22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5C218-3F1D-4D43-BC2D-D36E26BD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13796-F094-491F-9B22-016456CC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7C3EFF-0591-467E-8F8F-3A2929F2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74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114BCF-DD91-42E3-997E-91CC4EAD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493929-F1A0-4961-B3FB-6B00A39B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E78A6-1E64-4C06-9AF7-658199BA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5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EFBBE-F532-4CD9-AD2C-53AAF9895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13955-1921-4A9E-A86F-6FCDE680A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30169-E09F-4F08-BED7-B29A4FF2C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51ADA-70CA-4DFF-934D-5985D094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07697-A1F7-4DA6-B644-F894FD239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DD7F0-9729-4350-993A-0BE28495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0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2EDEA-C9CD-42B3-9DFD-AFF3E7580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FC7ABC-63F6-4369-A709-366C7A1DE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04E12-68F1-453D-BEB7-5A9A1566B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4F778-8420-4B6A-A900-1711274C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12A73-8B92-4D40-AF90-8ED019CA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E00EC-2EC8-4FB3-BC7E-93C80843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E8AF6-C392-43B1-BF06-0C1AAAA4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42E92-C115-4312-8CB0-066BA9243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A1D43-67F8-4E5F-950C-91BB487C2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D4800-5472-4430-87D1-96FBF3FDE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43EC3-CA8D-4B19-923F-D25741D9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4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0A536A-27CA-4C5D-968E-A0CD80B61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D4B90C-D241-4A7A-A3B8-B389F7C4C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20C97-68F7-453E-8BDB-10FD5EFF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0CF0A-9E3E-4426-A219-9059EA9BF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96759-3847-48E9-961A-52D1FE60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BDFC88-92A9-40B4-952C-194F9180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F270B-1E66-47CE-A1E8-53A422C51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F16BA-1231-484D-A19B-18D64307B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28187-88A6-4E77-8070-06BC54FF7FF0}" type="datetimeFigureOut">
              <a:rPr lang="en-US" smtClean="0"/>
              <a:t>4/22/19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36212-1758-42D2-A967-B587AA44C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4FD76-DD7E-48B0-B942-BD8D4BBD3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16FC-5B2E-4927-90F9-738ED8F34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4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4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5DA3-13AA-4C1B-9203-19BDD91B6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9971"/>
            <a:ext cx="9144000" cy="1512682"/>
          </a:xfrm>
        </p:spPr>
        <p:txBody>
          <a:bodyPr>
            <a:normAutofit fontScale="90000"/>
          </a:bodyPr>
          <a:lstStyle/>
          <a:p>
            <a:r>
              <a:rPr lang="en-US" dirty="0"/>
              <a:t>CS 440/ECE448 Lecture 19:</a:t>
            </a:r>
            <a:br>
              <a:rPr lang="en-US" dirty="0"/>
            </a:br>
            <a:r>
              <a:rPr lang="en-US" dirty="0"/>
              <a:t>Bayes Net Inference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8C198-22CB-42E4-9B23-AD7A29C89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89" y="1625748"/>
            <a:ext cx="5338916" cy="773317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Mark Hasegawa-Johnson, 3/2019</a:t>
            </a:r>
          </a:p>
          <a:p>
            <a:pPr algn="l"/>
            <a:r>
              <a:rPr lang="en-US" sz="2000" dirty="0"/>
              <a:t>Including slides by Svetlana Lazebnik, 11/2016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77" y="1669948"/>
            <a:ext cx="3714750" cy="493395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457" y="2756493"/>
            <a:ext cx="6413899" cy="3536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652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868363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Bayes Network Inference &amp; Learning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828800" y="914400"/>
            <a:ext cx="8686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587" indent="0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Bayes net is a </a:t>
            </a:r>
            <a:r>
              <a:rPr lang="en-US" altLang="en-US" sz="2400" b="1" dirty="0">
                <a:solidFill>
                  <a:srgbClr val="000000"/>
                </a:solidFill>
                <a:latin typeface="+mn-lt"/>
              </a:rPr>
              <a:t>memory-efficient model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 of dependencies among: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Query </a:t>
            </a:r>
            <a:r>
              <a:rPr lang="en-US" altLang="en-US" sz="2400" i="1" dirty="0">
                <a:solidFill>
                  <a:srgbClr val="000000"/>
                </a:solidFill>
                <a:latin typeface="+mn-lt"/>
              </a:rPr>
              <a:t>variables: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X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i="1" dirty="0">
                <a:solidFill>
                  <a:srgbClr val="000000"/>
                </a:solidFill>
                <a:latin typeface="+mn-lt"/>
              </a:rPr>
              <a:t>Evidence 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(</a:t>
            </a:r>
            <a:r>
              <a:rPr lang="en-US" altLang="en-US" sz="2400" i="1" dirty="0">
                <a:solidFill>
                  <a:srgbClr val="000000"/>
                </a:solidFill>
                <a:latin typeface="+mn-lt"/>
              </a:rPr>
              <a:t>observed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) variables and their values: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E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 =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e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 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i="1" dirty="0">
                <a:solidFill>
                  <a:srgbClr val="000000"/>
                </a:solidFill>
                <a:latin typeface="+mn-lt"/>
              </a:rPr>
              <a:t>Unobserved 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variables: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Y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  </a:t>
            </a:r>
          </a:p>
          <a:p>
            <a:pPr marL="1587" indent="0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</a:pPr>
            <a:r>
              <a:rPr lang="en-US" altLang="en-US" sz="2400" b="1" dirty="0">
                <a:solidFill>
                  <a:srgbClr val="000000"/>
                </a:solidFill>
                <a:latin typeface="+mn-lt"/>
              </a:rPr>
              <a:t>Inference problem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: answer questions about the query variables given the evidence variables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This can be done using the posterior distribution 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P(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 |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E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 =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e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)</a:t>
            </a:r>
            <a:endParaRPr lang="en-US" altLang="en-US" sz="2400" dirty="0">
              <a:solidFill>
                <a:srgbClr val="000000"/>
              </a:solidFill>
              <a:latin typeface="+mn-lt"/>
            </a:endParaRP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The posterior can be derived from the full joint 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P(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X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,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E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, </a:t>
            </a:r>
            <a:r>
              <a:rPr lang="en-US" altLang="en-US" sz="2400" b="1" dirty="0">
                <a:solidFill>
                  <a:srgbClr val="0000FF"/>
                </a:solidFill>
                <a:latin typeface="+mn-lt"/>
              </a:rPr>
              <a:t>Y</a:t>
            </a:r>
            <a:r>
              <a:rPr lang="en-US" altLang="en-US" sz="2400" dirty="0">
                <a:solidFill>
                  <a:srgbClr val="0000FF"/>
                </a:solidFill>
                <a:latin typeface="+mn-lt"/>
              </a:rPr>
              <a:t>)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How do we make this </a:t>
            </a:r>
            <a:r>
              <a:rPr lang="en-US" altLang="en-US" sz="2400" b="1" dirty="0">
                <a:solidFill>
                  <a:srgbClr val="000000"/>
                </a:solidFill>
                <a:latin typeface="+mn-lt"/>
              </a:rPr>
              <a:t>computationally efficient?</a:t>
            </a:r>
          </a:p>
          <a:p>
            <a:pPr marL="1587" indent="0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</a:pPr>
            <a:r>
              <a:rPr lang="en-US" altLang="en-US" sz="2400" b="1" dirty="0">
                <a:solidFill>
                  <a:srgbClr val="000000"/>
                </a:solidFill>
                <a:latin typeface="+mn-lt"/>
              </a:rPr>
              <a:t>Learning problem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: given some training examples, how do we learn the parameters of the model?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Parameters = p(</a:t>
            </a:r>
            <a:r>
              <a:rPr lang="en-US" altLang="en-US" sz="2400" dirty="0" err="1">
                <a:solidFill>
                  <a:srgbClr val="000000"/>
                </a:solidFill>
                <a:latin typeface="+mn-lt"/>
              </a:rPr>
              <a:t>variable|parents</a:t>
            </a:r>
            <a:r>
              <a:rPr lang="en-US" altLang="en-US" sz="2400" dirty="0">
                <a:solidFill>
                  <a:srgbClr val="000000"/>
                </a:solidFill>
                <a:latin typeface="+mn-lt"/>
              </a:rPr>
              <a:t>), for each variable in the net</a:t>
            </a:r>
          </a:p>
        </p:txBody>
      </p:sp>
    </p:spTree>
    <p:extLst>
      <p:ext uri="{BB962C8B-B14F-4D97-AF65-F5344CB8AC3E}">
        <p14:creationId xmlns:p14="http://schemas.microsoft.com/office/powerpoint/2010/main" val="123702086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Inference Examples</a:t>
            </a:r>
          </a:p>
          <a:p>
            <a:r>
              <a:rPr lang="en-US" dirty="0"/>
              <a:t>Inference Algorithms</a:t>
            </a:r>
          </a:p>
          <a:p>
            <a:pPr lvl="1"/>
            <a:r>
              <a:rPr lang="en-US" dirty="0"/>
              <a:t>Trees: Sum-product algorithm</a:t>
            </a:r>
          </a:p>
          <a:p>
            <a:pPr lvl="1"/>
            <a:r>
              <a:rPr lang="en-US" dirty="0"/>
              <a:t>Poly-trees: Junction </a:t>
            </a:r>
            <a:r>
              <a:rPr lang="en-US"/>
              <a:t>tree algorithm</a:t>
            </a:r>
            <a:endParaRPr lang="en-US" dirty="0"/>
          </a:p>
          <a:p>
            <a:pPr lvl="1"/>
            <a:r>
              <a:rPr lang="en-US" dirty="0"/>
              <a:t>Graphs: No polynomial-time algorithm</a:t>
            </a:r>
          </a:p>
          <a:p>
            <a:r>
              <a:rPr lang="en-US" dirty="0"/>
              <a:t>Parameter Learning</a:t>
            </a:r>
          </a:p>
        </p:txBody>
      </p:sp>
    </p:spTree>
    <p:extLst>
      <p:ext uri="{BB962C8B-B14F-4D97-AF65-F5344CB8AC3E}">
        <p14:creationId xmlns:p14="http://schemas.microsoft.com/office/powerpoint/2010/main" val="3903317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0"/>
            <a:ext cx="8229600" cy="1143000"/>
          </a:xfrm>
        </p:spPr>
        <p:txBody>
          <a:bodyPr/>
          <a:lstStyle/>
          <a:p>
            <a:r>
              <a:rPr lang="en-US" dirty="0"/>
              <a:t>Practice 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/>
          <a:lstStyle/>
          <a:p>
            <a:r>
              <a:rPr lang="en-US" dirty="0"/>
              <a:t>Variables: </a:t>
            </a:r>
            <a:r>
              <a:rPr lang="en-US" i="1" dirty="0">
                <a:solidFill>
                  <a:srgbClr val="0000FF"/>
                </a:solidFill>
              </a:rPr>
              <a:t>Cloudy, Sprinkler, Rain, Wet Grass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6255" t="16248" r="16243" b="13751"/>
          <a:stretch/>
        </p:blipFill>
        <p:spPr bwMode="auto">
          <a:xfrm>
            <a:off x="3048001" y="1828801"/>
            <a:ext cx="5931801" cy="461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222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31068" t="27305" r="31474" b="39397"/>
          <a:stretch/>
        </p:blipFill>
        <p:spPr bwMode="auto">
          <a:xfrm>
            <a:off x="504967" y="3014471"/>
            <a:ext cx="3774425" cy="251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0"/>
            <a:ext cx="8229600" cy="1143000"/>
          </a:xfrm>
        </p:spPr>
        <p:txBody>
          <a:bodyPr/>
          <a:lstStyle/>
          <a:p>
            <a:r>
              <a:rPr lang="en-US" dirty="0"/>
              <a:t>Practice 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/>
          <a:lstStyle/>
          <a:p>
            <a:r>
              <a:rPr lang="en-US" dirty="0"/>
              <a:t>Given that the grass is wet, what is the probability that it has rained?</a:t>
            </a:r>
            <a:endParaRPr lang="en-US" i="1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495801" y="2362200"/>
          <a:ext cx="5989637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5" imgW="2413000" imgH="1473200" progId="Equation.3">
                  <p:embed/>
                </p:oleObj>
              </mc:Choice>
              <mc:Fallback>
                <p:oleObj name="Equation" r:id="rId5" imgW="2413000" imgH="147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95801" y="2362200"/>
                        <a:ext cx="5989637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62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Example #2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Suppose you have an observation, for example, “Jack called” (J=1)</a:t>
                </a:r>
              </a:p>
              <a:p>
                <a:r>
                  <a:rPr lang="en-US" dirty="0"/>
                  <a:t>You want to know: was there a burglary?</a:t>
                </a:r>
              </a:p>
              <a:p>
                <a:r>
                  <a:rPr lang="en-US" dirty="0"/>
                  <a:t>You need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So you need to compute the table P(B,J) for all possible settings of (B,J)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89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2" y="188146"/>
            <a:ext cx="4884176" cy="1198202"/>
          </a:xfrm>
        </p:spPr>
        <p:txBody>
          <a:bodyPr>
            <a:normAutofit fontScale="90000"/>
          </a:bodyPr>
          <a:lstStyle/>
          <a:p>
            <a:r>
              <a:rPr lang="en-US" dirty="0"/>
              <a:t>Bayes Net Inference: </a:t>
            </a:r>
            <a:br>
              <a:rPr lang="en-US" dirty="0"/>
            </a:br>
            <a:r>
              <a:rPr lang="en-US" dirty="0"/>
              <a:t>The Hard Way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09596" y="4198361"/>
                <a:ext cx="11019503" cy="2497394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P(B,E,A,J,M)=P(B)P(E)P(A|B,E)P(J|A)P(M|A)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Exponential complexity (#P-hard, actually): N variables, each of which has K possible values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time complexity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09596" y="4198361"/>
                <a:ext cx="11019503" cy="2497394"/>
              </a:xfrm>
              <a:blipFill rotWithShape="0">
                <a:blip r:embed="rId2"/>
                <a:stretch>
                  <a:fillRect l="-1162" t="-4401" b="-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7675" y="188145"/>
            <a:ext cx="6571424" cy="362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125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an easier way?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Tree-structured Bayes nets: the sum-product algorithm</a:t>
                </a:r>
              </a:p>
              <a:p>
                <a:pPr lvl="2"/>
                <a:r>
                  <a:rPr lang="en-US" sz="3200" dirty="0">
                    <a:solidFill>
                      <a:schemeClr val="tx1"/>
                    </a:solidFill>
                  </a:rPr>
                  <a:t>Quadratic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Polytrees: the junction tree algorithm</a:t>
                </a:r>
              </a:p>
              <a:p>
                <a:pPr lvl="2"/>
                <a:r>
                  <a:rPr lang="en-US" sz="3200" dirty="0">
                    <a:solidFill>
                      <a:schemeClr val="tx1"/>
                    </a:solidFill>
                  </a:rPr>
                  <a:t>Pseudo-polynomial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, for M&lt;N</a:t>
                </a:r>
              </a:p>
              <a:p>
                <a:r>
                  <a:rPr lang="en-US" sz="3200" dirty="0"/>
                  <a:t>Arbitrary Bayes nets: #P complete,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3200" dirty="0"/>
              </a:p>
              <a:p>
                <a:pPr lvl="2"/>
                <a:r>
                  <a:rPr lang="en-US" sz="3200" dirty="0"/>
                  <a:t>The SAT problem is a Bayes net!</a:t>
                </a:r>
              </a:p>
              <a:p>
                <a:r>
                  <a:rPr lang="en-US" sz="3200" dirty="0"/>
                  <a:t>Parameter Learning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127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Tree-Structured Bayes Nets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9" y="2094271"/>
            <a:ext cx="3860776" cy="329920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</p:spPr>
            <p:txBody>
              <a:bodyPr/>
              <a:lstStyle/>
              <a:p>
                <a:r>
                  <a:rPr lang="en-US" dirty="0"/>
                  <a:t>Suppose these are all binary variables.</a:t>
                </a:r>
              </a:p>
              <a:p>
                <a:r>
                  <a:rPr lang="en-US" dirty="0"/>
                  <a:t>We observe E=1</a:t>
                </a:r>
              </a:p>
              <a:p>
                <a:r>
                  <a:rPr lang="en-US" dirty="0"/>
                  <a:t>We want to find P(H=1|E=1)</a:t>
                </a:r>
              </a:p>
              <a:p>
                <a:r>
                  <a:rPr lang="en-US" dirty="0"/>
                  <a:t>Means that we need to find both P(H=0,E=1) and P(H=1,E=1) because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  <a:blipFill rotWithShape="0">
                <a:blip r:embed="rId3"/>
                <a:stretch>
                  <a:fillRect l="-1629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205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0342" cy="1325563"/>
          </a:xfrm>
        </p:spPr>
        <p:txBody>
          <a:bodyPr/>
          <a:lstStyle/>
          <a:p>
            <a:r>
              <a:rPr lang="en-US" dirty="0"/>
              <a:t>The Sum-Product Algorithm (Belief Propagation)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9" y="2094271"/>
            <a:ext cx="3860776" cy="329920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1161" y="1825625"/>
            <a:ext cx="6732639" cy="4351338"/>
          </a:xfrm>
        </p:spPr>
        <p:txBody>
          <a:bodyPr/>
          <a:lstStyle/>
          <a:p>
            <a:r>
              <a:rPr lang="en-US" dirty="0"/>
              <a:t>Find the only undirected path from the evidence variable to the query variable (EDBFGIH)</a:t>
            </a:r>
          </a:p>
          <a:p>
            <a:r>
              <a:rPr lang="en-US" dirty="0"/>
              <a:t>Find the directed root of this path P(F)</a:t>
            </a:r>
          </a:p>
          <a:p>
            <a:r>
              <a:rPr lang="en-US" dirty="0"/>
              <a:t>Find the joint probabilities of root and evidence: P(F=0,E=1) and P(F=1,E=1)</a:t>
            </a:r>
          </a:p>
          <a:p>
            <a:r>
              <a:rPr lang="en-US" dirty="0"/>
              <a:t>Find the joint probabilities of query and evidence: P(H=0,E=1) and P(H=1,E=1)</a:t>
            </a:r>
          </a:p>
          <a:p>
            <a:r>
              <a:rPr lang="en-US" dirty="0"/>
              <a:t>Find the conditional probability P(H=1|E=1)</a:t>
            </a:r>
          </a:p>
        </p:txBody>
      </p:sp>
    </p:spTree>
    <p:extLst>
      <p:ext uri="{BB962C8B-B14F-4D97-AF65-F5344CB8AC3E}">
        <p14:creationId xmlns:p14="http://schemas.microsoft.com/office/powerpoint/2010/main" val="27916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Sum-Product Algorithm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9" y="2094271"/>
            <a:ext cx="3860776" cy="329920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Starting with the root P(F), we find P(F,E) by alternating product steps and sum steps: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P(B,D,F)=P(F)P(B|F)P(D|B)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P(D,E,F)=P(D,F)P(E|D)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  <a:blipFill>
                <a:blip r:embed="rId3"/>
                <a:stretch>
                  <a:fillRect l="-1883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838200" y="365125"/>
            <a:ext cx="109703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Sum-Product Algorithm (Belief Propagation)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13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Sum-Product Algorithm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9" y="2094271"/>
            <a:ext cx="3860776" cy="329920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Starting with the root P(E,F), we find P(E,H) by alternating product steps and sum steps: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P(E,F,G)=P(E,F)P(G|F)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P(E,G,I)=P(E,G)P(I|G)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P(E,H,I)=P(E,I)P(I|G)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  <a:blipFill>
                <a:blip r:embed="rId3"/>
                <a:stretch>
                  <a:fillRect l="-1883" t="-2632" b="-1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838200" y="365125"/>
            <a:ext cx="109703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Sum-Product Algorithm (Belief Propagation)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20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9" y="2094271"/>
            <a:ext cx="3860776" cy="329920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</p:spPr>
            <p:txBody>
              <a:bodyPr/>
              <a:lstStyle/>
              <a:p>
                <a:r>
                  <a:rPr lang="en-US" dirty="0"/>
                  <a:t>Each product step generates a table with 3 variables</a:t>
                </a:r>
              </a:p>
              <a:p>
                <a:r>
                  <a:rPr lang="en-US" dirty="0"/>
                  <a:t>Each sum step reduces that to a table with 2 variables</a:t>
                </a:r>
              </a:p>
              <a:p>
                <a:r>
                  <a:rPr lang="en-US" dirty="0"/>
                  <a:t>If each variable has K values, and if there are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variables on the path from evidence to query, then time complexity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1161" y="1825625"/>
                <a:ext cx="6732639" cy="4351338"/>
              </a:xfrm>
              <a:blipFill rotWithShape="0">
                <a:blip r:embed="rId3"/>
                <a:stretch>
                  <a:fillRect l="-1629" t="-2241" r="-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838200" y="365125"/>
            <a:ext cx="109703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Time Complexity of Belief Propagation</a:t>
            </a:r>
          </a:p>
        </p:txBody>
      </p:sp>
    </p:spTree>
    <p:extLst>
      <p:ext uri="{BB962C8B-B14F-4D97-AF65-F5344CB8AC3E}">
        <p14:creationId xmlns:p14="http://schemas.microsoft.com/office/powerpoint/2010/main" val="2073758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of Bayes Net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Tree-structured Bayes nets: the sum-product algorithm</a:t>
                </a: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Quadratic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Polytrees: the junction tree algorithm</a:t>
                </a:r>
              </a:p>
              <a:p>
                <a:pPr lvl="2"/>
                <a:r>
                  <a:rPr lang="en-US" sz="3200" dirty="0">
                    <a:solidFill>
                      <a:schemeClr val="tx1"/>
                    </a:solidFill>
                  </a:rPr>
                  <a:t>Pseudo-polynomial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, for M&lt;N</a:t>
                </a:r>
              </a:p>
              <a:p>
                <a:r>
                  <a:rPr lang="en-US" sz="3200" dirty="0"/>
                  <a:t>Arbitrary Bayes nets: #P complete,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3200" dirty="0"/>
              </a:p>
              <a:p>
                <a:pPr lvl="2"/>
                <a:r>
                  <a:rPr lang="en-US" sz="3200" dirty="0"/>
                  <a:t>The SAT problem is a Bayes net!</a:t>
                </a:r>
              </a:p>
              <a:p>
                <a:r>
                  <a:rPr lang="en-US" sz="3200" dirty="0"/>
                  <a:t>Parameter Learning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898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The Junction Tree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dirty="0"/>
              <a:t>Moralize the graph (identify each variable’s Markov blanket)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Triangulate the graph (eliminate undirected cycles)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Create the junction tree (form cliques)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Run the sum-product algorithm on the junction tree</a:t>
            </a:r>
          </a:p>
        </p:txBody>
      </p:sp>
    </p:spTree>
    <p:extLst>
      <p:ext uri="{BB962C8B-B14F-4D97-AF65-F5344CB8AC3E}">
        <p14:creationId xmlns:p14="http://schemas.microsoft.com/office/powerpoint/2010/main" val="1049536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2.a. 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Suppose there is a Bayes net with variables A,B,C,D,E,F,G,H</a:t>
            </a:r>
          </a:p>
          <a:p>
            <a:r>
              <a:rPr lang="en-US" dirty="0"/>
              <a:t>The “Markov blanket” of variable F is D,E,G if</a:t>
            </a:r>
          </a:p>
          <a:p>
            <a:pPr marL="0" indent="0" algn="ctr">
              <a:buNone/>
            </a:pPr>
            <a:r>
              <a:rPr lang="en-US" dirty="0"/>
              <a:t>P(F|A,B,C,D,E,G,H) </a:t>
            </a:r>
          </a:p>
          <a:p>
            <a:pPr marL="0" indent="0" algn="ctr">
              <a:buNone/>
            </a:pPr>
            <a:r>
              <a:rPr lang="en-US" dirty="0"/>
              <a:t>= P(F|D,E,G)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2394744"/>
            <a:ext cx="4191000" cy="3213100"/>
          </a:xfrm>
        </p:spPr>
      </p:pic>
    </p:spTree>
    <p:extLst>
      <p:ext uri="{BB962C8B-B14F-4D97-AF65-F5344CB8AC3E}">
        <p14:creationId xmlns:p14="http://schemas.microsoft.com/office/powerpoint/2010/main" val="4250449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2.a. 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Suppose there is a Bayes net with variables A,B,C,D,E,F,G,H</a:t>
            </a:r>
          </a:p>
          <a:p>
            <a:r>
              <a:rPr lang="en-US" dirty="0"/>
              <a:t>The “Markov blanket” of variable F is D,E,G if</a:t>
            </a:r>
          </a:p>
          <a:p>
            <a:pPr marL="0" indent="0" algn="ctr">
              <a:buNone/>
            </a:pPr>
            <a:r>
              <a:rPr lang="en-US" dirty="0"/>
              <a:t>P(F|A,B,C,D,E,G,H) </a:t>
            </a:r>
          </a:p>
          <a:p>
            <a:pPr marL="0" indent="0" algn="ctr">
              <a:buNone/>
            </a:pPr>
            <a:r>
              <a:rPr lang="en-US" dirty="0"/>
              <a:t>= P(F|D,E,G)</a:t>
            </a:r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87198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813307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7760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62269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60227"/>
            <a:ext cx="334943" cy="43442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175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2.a. 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88156" cy="4351338"/>
          </a:xfrm>
        </p:spPr>
        <p:txBody>
          <a:bodyPr/>
          <a:lstStyle/>
          <a:p>
            <a:r>
              <a:rPr lang="en-US" dirty="0"/>
              <a:t>The “Markov blanket” of variable F is D,E,G if</a:t>
            </a:r>
          </a:p>
          <a:p>
            <a:pPr marL="0" indent="0" algn="ctr">
              <a:buNone/>
            </a:pPr>
            <a:r>
              <a:rPr lang="en-US" dirty="0"/>
              <a:t>P(F|A,B,C,D,E,G,H) </a:t>
            </a:r>
          </a:p>
          <a:p>
            <a:pPr marL="0" indent="0" algn="ctr">
              <a:buNone/>
            </a:pPr>
            <a:r>
              <a:rPr lang="en-US" dirty="0"/>
              <a:t>= P(F|D,E,G)</a:t>
            </a:r>
          </a:p>
          <a:p>
            <a:r>
              <a:rPr lang="en-US" dirty="0"/>
              <a:t>How can we prove that?</a:t>
            </a:r>
          </a:p>
          <a:p>
            <a:r>
              <a:rPr lang="en-US" dirty="0"/>
              <a:t>P(A,…,H) = P(A)P(B|A) …</a:t>
            </a:r>
          </a:p>
          <a:p>
            <a:r>
              <a:rPr lang="en-US" dirty="0"/>
              <a:t>Which of those terms include F?</a:t>
            </a:r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87198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813307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7760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62269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60227"/>
            <a:ext cx="334943" cy="43442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12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2.a. 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88156" cy="4351338"/>
          </a:xfrm>
        </p:spPr>
        <p:txBody>
          <a:bodyPr/>
          <a:lstStyle/>
          <a:p>
            <a:r>
              <a:rPr lang="en-US" dirty="0"/>
              <a:t>Which of those terms include F?</a:t>
            </a:r>
          </a:p>
          <a:p>
            <a:r>
              <a:rPr lang="en-US" dirty="0"/>
              <a:t>Only these two:</a:t>
            </a:r>
          </a:p>
          <a:p>
            <a:pPr marL="0" indent="0" algn="ctr">
              <a:buNone/>
            </a:pPr>
            <a:r>
              <a:rPr lang="en-US" dirty="0"/>
              <a:t>P(F|D)</a:t>
            </a:r>
          </a:p>
          <a:p>
            <a:pPr marL="0" indent="0" algn="ctr">
              <a:buNone/>
            </a:pPr>
            <a:r>
              <a:rPr lang="en-US" dirty="0"/>
              <a:t>and</a:t>
            </a:r>
          </a:p>
          <a:p>
            <a:pPr marL="0" indent="0" algn="ctr">
              <a:buNone/>
            </a:pPr>
            <a:r>
              <a:rPr lang="en-US" dirty="0"/>
              <a:t>P(G|E,F)</a:t>
            </a:r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87198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813307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7760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62269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60227"/>
            <a:ext cx="334943" cy="43442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289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2.a. 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88156" cy="4850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Markov Blanket of variable F includes only its immediate family members: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Its parent, D</a:t>
            </a:r>
          </a:p>
          <a:p>
            <a:r>
              <a:rPr lang="en-US" dirty="0"/>
              <a:t>Its child, G</a:t>
            </a:r>
          </a:p>
          <a:p>
            <a:r>
              <a:rPr lang="en-US" dirty="0"/>
              <a:t>The other parent of its child, E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Because P(F|A,B,C,D,E,G,H) </a:t>
            </a:r>
          </a:p>
          <a:p>
            <a:pPr marL="0" indent="0" algn="ctr">
              <a:buNone/>
            </a:pPr>
            <a:r>
              <a:rPr lang="en-US" dirty="0"/>
              <a:t>= P(F|D,E,G)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87198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79965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7760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62269"/>
            <a:ext cx="15920" cy="43739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46579"/>
            <a:ext cx="334943" cy="44806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11" idx="2"/>
          </p:cNvCxnSpPr>
          <p:nvPr/>
        </p:nvCxnSpPr>
        <p:spPr>
          <a:xfrm>
            <a:off x="8418098" y="4221275"/>
            <a:ext cx="1345775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27" y="2828078"/>
            <a:ext cx="1999653" cy="1533067"/>
          </a:xfrm>
        </p:spPr>
      </p:pic>
    </p:spTree>
    <p:extLst>
      <p:ext uri="{BB962C8B-B14F-4D97-AF65-F5344CB8AC3E}">
        <p14:creationId xmlns:p14="http://schemas.microsoft.com/office/powerpoint/2010/main" val="3042946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2.a. Moralization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88156" cy="4850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“Moralization” =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two variables have a child together, force them to get married.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Get rid of the arrows (not necessary any more).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Result: Markov blanket = the set of variables to which a variable is connected.</a:t>
            </a:r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87198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79965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7760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62269"/>
            <a:ext cx="15920" cy="43739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46579"/>
            <a:ext cx="334943" cy="44806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11" idx="2"/>
          </p:cNvCxnSpPr>
          <p:nvPr/>
        </p:nvCxnSpPr>
        <p:spPr>
          <a:xfrm>
            <a:off x="8418098" y="4221275"/>
            <a:ext cx="1345775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983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2.b. Triangulation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031612" cy="4850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Triangulation = draw edges so that there is no unbroken cycle of length &gt; 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are usually many different ways to do this.  For example, here’s one:</a:t>
            </a:r>
          </a:p>
        </p:txBody>
      </p:sp>
      <p:sp>
        <p:nvSpPr>
          <p:cNvPr id="6" name="Oval 5"/>
          <p:cNvSpPr/>
          <p:nvPr/>
        </p:nvSpPr>
        <p:spPr>
          <a:xfrm>
            <a:off x="8662954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8665227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7521091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9747953" y="247355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7523363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763873" y="379965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8665226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8667499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9110322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8284795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9428931" y="2137746"/>
            <a:ext cx="450053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7968459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0195321" y="3348621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8287067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9559961" y="4546579"/>
            <a:ext cx="334943" cy="44806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9112594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11" idx="2"/>
          </p:cNvCxnSpPr>
          <p:nvPr/>
        </p:nvCxnSpPr>
        <p:spPr>
          <a:xfrm>
            <a:off x="8418098" y="4221275"/>
            <a:ext cx="1345775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5"/>
            <a:endCxn id="11" idx="1"/>
          </p:cNvCxnSpPr>
          <p:nvPr/>
        </p:nvCxnSpPr>
        <p:spPr>
          <a:xfrm>
            <a:off x="8284795" y="3204550"/>
            <a:ext cx="1610109" cy="72326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  <a:endCxn id="9" idx="2"/>
          </p:cNvCxnSpPr>
          <p:nvPr/>
        </p:nvCxnSpPr>
        <p:spPr>
          <a:xfrm>
            <a:off x="8415826" y="2895166"/>
            <a:ext cx="1332127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462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2.c. Form Cliques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501330" cy="4850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Clique = a group of variables, all of whom are members of each other’s immediate family.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Junction Tree = a tree in which</a:t>
            </a:r>
          </a:p>
          <a:p>
            <a:r>
              <a:rPr lang="en-US" dirty="0"/>
              <a:t>Each node is a clique from the original graph,</a:t>
            </a:r>
          </a:p>
          <a:p>
            <a:r>
              <a:rPr lang="en-US" dirty="0"/>
              <a:t>Each edge is an “intersection set,” naming the variables that overlap between the two cliques.</a:t>
            </a:r>
          </a:p>
        </p:txBody>
      </p:sp>
      <p:sp>
        <p:nvSpPr>
          <p:cNvPr id="6" name="Oval 5"/>
          <p:cNvSpPr/>
          <p:nvPr/>
        </p:nvSpPr>
        <p:spPr>
          <a:xfrm>
            <a:off x="7434653" y="14660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7436926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6292790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8519652" y="247355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6295062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8535572" y="379965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7436925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sp>
        <p:nvSpPr>
          <p:cNvPr id="13" name="Oval 12"/>
          <p:cNvSpPr/>
          <p:nvPr/>
        </p:nvSpPr>
        <p:spPr>
          <a:xfrm>
            <a:off x="7439198" y="58013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</a:t>
            </a:r>
          </a:p>
        </p:txBody>
      </p:sp>
      <p:cxnSp>
        <p:nvCxnSpPr>
          <p:cNvPr id="15" name="Straight Arrow Connector 14"/>
          <p:cNvCxnSpPr>
            <a:stCxn id="6" idx="4"/>
            <a:endCxn id="7" idx="0"/>
          </p:cNvCxnSpPr>
          <p:nvPr/>
        </p:nvCxnSpPr>
        <p:spPr>
          <a:xfrm>
            <a:off x="7882021" y="102167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7056494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8200630" y="2137746"/>
            <a:ext cx="450053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6740158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8967020" y="3348621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7058766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8331660" y="4546579"/>
            <a:ext cx="334943" cy="44806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4"/>
            <a:endCxn id="13" idx="0"/>
          </p:cNvCxnSpPr>
          <p:nvPr/>
        </p:nvCxnSpPr>
        <p:spPr>
          <a:xfrm>
            <a:off x="7884293" y="5432183"/>
            <a:ext cx="2273" cy="36915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11" idx="2"/>
          </p:cNvCxnSpPr>
          <p:nvPr/>
        </p:nvCxnSpPr>
        <p:spPr>
          <a:xfrm>
            <a:off x="7189797" y="4221275"/>
            <a:ext cx="1345775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5"/>
            <a:endCxn id="11" idx="1"/>
          </p:cNvCxnSpPr>
          <p:nvPr/>
        </p:nvCxnSpPr>
        <p:spPr>
          <a:xfrm>
            <a:off x="7056494" y="3204550"/>
            <a:ext cx="1610109" cy="72326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  <a:endCxn id="9" idx="2"/>
          </p:cNvCxnSpPr>
          <p:nvPr/>
        </p:nvCxnSpPr>
        <p:spPr>
          <a:xfrm>
            <a:off x="7187525" y="2895166"/>
            <a:ext cx="1332127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9826388" y="230759"/>
            <a:ext cx="2101755" cy="7369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AB</a:t>
            </a:r>
          </a:p>
        </p:txBody>
      </p:sp>
      <p:sp>
        <p:nvSpPr>
          <p:cNvPr id="25" name="Oval 24"/>
          <p:cNvSpPr/>
          <p:nvPr/>
        </p:nvSpPr>
        <p:spPr>
          <a:xfrm>
            <a:off x="9828660" y="1375245"/>
            <a:ext cx="2101755" cy="7564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BCD</a:t>
            </a:r>
          </a:p>
        </p:txBody>
      </p:sp>
      <p:sp>
        <p:nvSpPr>
          <p:cNvPr id="27" name="Oval 26"/>
          <p:cNvSpPr/>
          <p:nvPr/>
        </p:nvSpPr>
        <p:spPr>
          <a:xfrm>
            <a:off x="9833209" y="2519217"/>
            <a:ext cx="2101755" cy="7564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CDF</a:t>
            </a:r>
          </a:p>
        </p:txBody>
      </p:sp>
      <p:sp>
        <p:nvSpPr>
          <p:cNvPr id="28" name="Oval 27"/>
          <p:cNvSpPr/>
          <p:nvPr/>
        </p:nvSpPr>
        <p:spPr>
          <a:xfrm>
            <a:off x="9833207" y="3645328"/>
            <a:ext cx="2101755" cy="7564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CEF</a:t>
            </a:r>
          </a:p>
        </p:txBody>
      </p:sp>
      <p:sp>
        <p:nvSpPr>
          <p:cNvPr id="29" name="Oval 28"/>
          <p:cNvSpPr/>
          <p:nvPr/>
        </p:nvSpPr>
        <p:spPr>
          <a:xfrm>
            <a:off x="9817288" y="4794017"/>
            <a:ext cx="2133598" cy="80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EFG</a:t>
            </a:r>
          </a:p>
        </p:txBody>
      </p:sp>
      <p:sp>
        <p:nvSpPr>
          <p:cNvPr id="31" name="Oval 30"/>
          <p:cNvSpPr/>
          <p:nvPr/>
        </p:nvSpPr>
        <p:spPr>
          <a:xfrm>
            <a:off x="9819561" y="5929062"/>
            <a:ext cx="2133598" cy="80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GH</a:t>
            </a:r>
          </a:p>
        </p:txBody>
      </p:sp>
      <p:cxnSp>
        <p:nvCxnSpPr>
          <p:cNvPr id="32" name="Straight Arrow Connector 31"/>
          <p:cNvCxnSpPr>
            <a:stCxn id="23" idx="4"/>
            <a:endCxn id="25" idx="0"/>
          </p:cNvCxnSpPr>
          <p:nvPr/>
        </p:nvCxnSpPr>
        <p:spPr>
          <a:xfrm>
            <a:off x="10877266" y="967742"/>
            <a:ext cx="2272" cy="407503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4"/>
            <a:endCxn id="27" idx="0"/>
          </p:cNvCxnSpPr>
          <p:nvPr/>
        </p:nvCxnSpPr>
        <p:spPr>
          <a:xfrm>
            <a:off x="10879538" y="2131687"/>
            <a:ext cx="4549" cy="38753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7" idx="4"/>
            <a:endCxn id="28" idx="0"/>
          </p:cNvCxnSpPr>
          <p:nvPr/>
        </p:nvCxnSpPr>
        <p:spPr>
          <a:xfrm flipH="1">
            <a:off x="10884085" y="3275659"/>
            <a:ext cx="2" cy="36966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8" idx="4"/>
            <a:endCxn id="29" idx="0"/>
          </p:cNvCxnSpPr>
          <p:nvPr/>
        </p:nvCxnSpPr>
        <p:spPr>
          <a:xfrm>
            <a:off x="10884085" y="4401770"/>
            <a:ext cx="2" cy="392247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9" idx="4"/>
            <a:endCxn id="31" idx="0"/>
          </p:cNvCxnSpPr>
          <p:nvPr/>
        </p:nvCxnSpPr>
        <p:spPr>
          <a:xfrm>
            <a:off x="10884087" y="5596617"/>
            <a:ext cx="2273" cy="33244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863617" y="878703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20481" y="2041043"/>
            <a:ext cx="657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936401" y="3162437"/>
            <a:ext cx="593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CF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952321" y="4297482"/>
            <a:ext cx="574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EF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954595" y="5473468"/>
            <a:ext cx="444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300466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4236" cy="1325563"/>
          </a:xfrm>
        </p:spPr>
        <p:txBody>
          <a:bodyPr/>
          <a:lstStyle/>
          <a:p>
            <a:r>
              <a:rPr lang="en-US" dirty="0"/>
              <a:t>2.d. Sum-Product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5935" y="1429836"/>
                <a:ext cx="7829139" cy="542816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Suppose we need P(B,G):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P(B,C,D,F)=P(B)P(C|B)P(D|B)P(F|D)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P(B,C,E,F)=P(B,C,F)P(E|C)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Product: P(B,E,F,G) = P(B,E,F)P(G|E,F)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Sum: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Complexity: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where N=# cliques,</a:t>
                </a:r>
              </a:p>
              <a:p>
                <a:pPr marL="0" indent="0">
                  <a:buNone/>
                </a:pPr>
                <a:r>
                  <a:rPr lang="en-US" dirty="0"/>
                  <a:t>K = # values for each variable, </a:t>
                </a:r>
              </a:p>
              <a:p>
                <a:pPr marL="0" indent="0">
                  <a:buNone/>
                </a:pPr>
                <a:r>
                  <a:rPr lang="en-US" dirty="0"/>
                  <a:t>M = 1 + # variables in the largest clique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5935" y="1429836"/>
                <a:ext cx="7829139" cy="5428164"/>
              </a:xfrm>
              <a:blipFill rotWithShape="0">
                <a:blip r:embed="rId2"/>
                <a:stretch>
                  <a:fillRect l="-1636" t="-2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9579628" y="139082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8435492" y="245763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10662354" y="247355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8437764" y="378373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10678274" y="3799659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9579627" y="4557112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</a:t>
            </a:r>
          </a:p>
        </p:txBody>
      </p:sp>
      <p:cxnSp>
        <p:nvCxnSpPr>
          <p:cNvPr id="16" name="Straight Arrow Connector 15"/>
          <p:cNvCxnSpPr>
            <a:stCxn id="7" idx="3"/>
            <a:endCxn id="8" idx="7"/>
          </p:cNvCxnSpPr>
          <p:nvPr/>
        </p:nvCxnSpPr>
        <p:spPr>
          <a:xfrm flipH="1">
            <a:off x="9199196" y="213774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1"/>
          </p:cNvCxnSpPr>
          <p:nvPr/>
        </p:nvCxnSpPr>
        <p:spPr>
          <a:xfrm>
            <a:off x="10343332" y="2137746"/>
            <a:ext cx="450053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4"/>
            <a:endCxn id="10" idx="0"/>
          </p:cNvCxnSpPr>
          <p:nvPr/>
        </p:nvCxnSpPr>
        <p:spPr>
          <a:xfrm>
            <a:off x="8882860" y="3332701"/>
            <a:ext cx="2272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11" idx="0"/>
          </p:cNvCxnSpPr>
          <p:nvPr/>
        </p:nvCxnSpPr>
        <p:spPr>
          <a:xfrm>
            <a:off x="11109722" y="3348621"/>
            <a:ext cx="15920" cy="451038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5"/>
            <a:endCxn id="12" idx="2"/>
          </p:cNvCxnSpPr>
          <p:nvPr/>
        </p:nvCxnSpPr>
        <p:spPr>
          <a:xfrm>
            <a:off x="9201468" y="4530659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3"/>
            <a:endCxn id="12" idx="6"/>
          </p:cNvCxnSpPr>
          <p:nvPr/>
        </p:nvCxnSpPr>
        <p:spPr>
          <a:xfrm flipH="1">
            <a:off x="10474362" y="4546579"/>
            <a:ext cx="334943" cy="44806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6"/>
            <a:endCxn id="11" idx="2"/>
          </p:cNvCxnSpPr>
          <p:nvPr/>
        </p:nvCxnSpPr>
        <p:spPr>
          <a:xfrm>
            <a:off x="9332499" y="4221275"/>
            <a:ext cx="1345775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5"/>
            <a:endCxn id="11" idx="1"/>
          </p:cNvCxnSpPr>
          <p:nvPr/>
        </p:nvCxnSpPr>
        <p:spPr>
          <a:xfrm>
            <a:off x="9199196" y="3204550"/>
            <a:ext cx="1610109" cy="72326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6"/>
            <a:endCxn id="9" idx="2"/>
          </p:cNvCxnSpPr>
          <p:nvPr/>
        </p:nvCxnSpPr>
        <p:spPr>
          <a:xfrm>
            <a:off x="9330227" y="2895166"/>
            <a:ext cx="1332127" cy="1592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554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457" y="2552131"/>
            <a:ext cx="6784572" cy="374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Tree: Sample Test Question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68028" y="1825625"/>
            <a:ext cx="48954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Consider the burglar alarm example.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Moralize this graph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Is it already triangulated?  If not, triangulate it.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Draw the junction tree</a:t>
            </a:r>
          </a:p>
        </p:txBody>
      </p:sp>
    </p:spTree>
    <p:extLst>
      <p:ext uri="{BB962C8B-B14F-4D97-AF65-F5344CB8AC3E}">
        <p14:creationId xmlns:p14="http://schemas.microsoft.com/office/powerpoint/2010/main" val="3893977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1886" y="1825625"/>
            <a:ext cx="5181600" cy="4351338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dirty="0"/>
              <a:t>Moralize this graph</a:t>
            </a:r>
          </a:p>
        </p:txBody>
      </p:sp>
      <p:sp>
        <p:nvSpPr>
          <p:cNvPr id="7" name="Oval 6"/>
          <p:cNvSpPr/>
          <p:nvPr/>
        </p:nvSpPr>
        <p:spPr>
          <a:xfrm>
            <a:off x="2077894" y="1791163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4332052" y="1793435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9" name="Oval 8"/>
          <p:cNvSpPr/>
          <p:nvPr/>
        </p:nvSpPr>
        <p:spPr>
          <a:xfrm>
            <a:off x="3219757" y="25645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cxnSp>
        <p:nvCxnSpPr>
          <p:cNvPr id="10" name="Straight Arrow Connector 9"/>
          <p:cNvCxnSpPr>
            <a:stCxn id="7" idx="5"/>
            <a:endCxn id="9" idx="2"/>
          </p:cNvCxnSpPr>
          <p:nvPr/>
        </p:nvCxnSpPr>
        <p:spPr>
          <a:xfrm>
            <a:off x="2841598" y="2538083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3"/>
            <a:endCxn id="9" idx="6"/>
          </p:cNvCxnSpPr>
          <p:nvPr/>
        </p:nvCxnSpPr>
        <p:spPr>
          <a:xfrm flipH="1">
            <a:off x="4114492" y="2540355"/>
            <a:ext cx="348591" cy="461717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6"/>
            <a:endCxn id="8" idx="2"/>
          </p:cNvCxnSpPr>
          <p:nvPr/>
        </p:nvCxnSpPr>
        <p:spPr>
          <a:xfrm>
            <a:off x="2972629" y="2228699"/>
            <a:ext cx="1359423" cy="2272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061974" y="364499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J</a:t>
            </a:r>
          </a:p>
        </p:txBody>
      </p:sp>
      <p:sp>
        <p:nvSpPr>
          <p:cNvPr id="15" name="Oval 14"/>
          <p:cNvSpPr/>
          <p:nvPr/>
        </p:nvSpPr>
        <p:spPr>
          <a:xfrm>
            <a:off x="4288836" y="366091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M</a:t>
            </a:r>
          </a:p>
        </p:txBody>
      </p:sp>
      <p:cxnSp>
        <p:nvCxnSpPr>
          <p:cNvPr id="17" name="Straight Arrow Connector 16"/>
          <p:cNvCxnSpPr>
            <a:endCxn id="14" idx="7"/>
          </p:cNvCxnSpPr>
          <p:nvPr/>
        </p:nvCxnSpPr>
        <p:spPr>
          <a:xfrm flipH="1">
            <a:off x="2825678" y="332510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5" idx="1"/>
          </p:cNvCxnSpPr>
          <p:nvPr/>
        </p:nvCxnSpPr>
        <p:spPr>
          <a:xfrm>
            <a:off x="3969814" y="3325106"/>
            <a:ext cx="450053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207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1886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b. Is it already triangulated?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yes.  There is no unbroken cycle of length &gt; 3.</a:t>
            </a:r>
          </a:p>
        </p:txBody>
      </p:sp>
      <p:sp>
        <p:nvSpPr>
          <p:cNvPr id="7" name="Oval 6"/>
          <p:cNvSpPr/>
          <p:nvPr/>
        </p:nvSpPr>
        <p:spPr>
          <a:xfrm>
            <a:off x="2077894" y="1791163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4332052" y="1793435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</a:t>
            </a:r>
          </a:p>
        </p:txBody>
      </p:sp>
      <p:sp>
        <p:nvSpPr>
          <p:cNvPr id="9" name="Oval 8"/>
          <p:cNvSpPr/>
          <p:nvPr/>
        </p:nvSpPr>
        <p:spPr>
          <a:xfrm>
            <a:off x="3219757" y="2564536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</a:t>
            </a:r>
          </a:p>
        </p:txBody>
      </p:sp>
      <p:cxnSp>
        <p:nvCxnSpPr>
          <p:cNvPr id="10" name="Straight Arrow Connector 9"/>
          <p:cNvCxnSpPr>
            <a:stCxn id="7" idx="5"/>
            <a:endCxn id="9" idx="2"/>
          </p:cNvCxnSpPr>
          <p:nvPr/>
        </p:nvCxnSpPr>
        <p:spPr>
          <a:xfrm>
            <a:off x="2841598" y="2538083"/>
            <a:ext cx="378159" cy="463989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3"/>
            <a:endCxn id="9" idx="6"/>
          </p:cNvCxnSpPr>
          <p:nvPr/>
        </p:nvCxnSpPr>
        <p:spPr>
          <a:xfrm flipH="1">
            <a:off x="4114492" y="2540355"/>
            <a:ext cx="348591" cy="461717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6"/>
            <a:endCxn id="8" idx="2"/>
          </p:cNvCxnSpPr>
          <p:nvPr/>
        </p:nvCxnSpPr>
        <p:spPr>
          <a:xfrm>
            <a:off x="2972629" y="2228699"/>
            <a:ext cx="1359423" cy="2272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061974" y="364499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J</a:t>
            </a:r>
          </a:p>
        </p:txBody>
      </p:sp>
      <p:sp>
        <p:nvSpPr>
          <p:cNvPr id="15" name="Oval 14"/>
          <p:cNvSpPr/>
          <p:nvPr/>
        </p:nvSpPr>
        <p:spPr>
          <a:xfrm>
            <a:off x="4288836" y="3660910"/>
            <a:ext cx="894735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M</a:t>
            </a:r>
          </a:p>
        </p:txBody>
      </p:sp>
      <p:cxnSp>
        <p:nvCxnSpPr>
          <p:cNvPr id="17" name="Straight Arrow Connector 16"/>
          <p:cNvCxnSpPr>
            <a:endCxn id="14" idx="7"/>
          </p:cNvCxnSpPr>
          <p:nvPr/>
        </p:nvCxnSpPr>
        <p:spPr>
          <a:xfrm flipH="1">
            <a:off x="2825678" y="3325106"/>
            <a:ext cx="511463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5" idx="1"/>
          </p:cNvCxnSpPr>
          <p:nvPr/>
        </p:nvCxnSpPr>
        <p:spPr>
          <a:xfrm>
            <a:off x="3969814" y="3325106"/>
            <a:ext cx="450053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656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1886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c. Draw the junction tree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755733" y="2469001"/>
            <a:ext cx="1815699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ABE</a:t>
            </a:r>
          </a:p>
        </p:txBody>
      </p:sp>
      <p:sp>
        <p:nvSpPr>
          <p:cNvPr id="14" name="Oval 13"/>
          <p:cNvSpPr/>
          <p:nvPr/>
        </p:nvSpPr>
        <p:spPr>
          <a:xfrm>
            <a:off x="1751440" y="3644990"/>
            <a:ext cx="1205270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AJ</a:t>
            </a:r>
          </a:p>
        </p:txBody>
      </p:sp>
      <p:sp>
        <p:nvSpPr>
          <p:cNvPr id="15" name="Oval 14"/>
          <p:cNvSpPr/>
          <p:nvPr/>
        </p:nvSpPr>
        <p:spPr>
          <a:xfrm>
            <a:off x="4371557" y="3660910"/>
            <a:ext cx="1428742" cy="8750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AM</a:t>
            </a:r>
          </a:p>
        </p:txBody>
      </p:sp>
      <p:cxnSp>
        <p:nvCxnSpPr>
          <p:cNvPr id="17" name="Straight Arrow Connector 16"/>
          <p:cNvCxnSpPr>
            <a:endCxn id="14" idx="7"/>
          </p:cNvCxnSpPr>
          <p:nvPr/>
        </p:nvCxnSpPr>
        <p:spPr>
          <a:xfrm flipH="1">
            <a:off x="2780202" y="3325106"/>
            <a:ext cx="556942" cy="44803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5" idx="1"/>
          </p:cNvCxnSpPr>
          <p:nvPr/>
        </p:nvCxnSpPr>
        <p:spPr>
          <a:xfrm>
            <a:off x="4052535" y="3325106"/>
            <a:ext cx="528256" cy="463955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3448" y="3379625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9556" y="3163534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91187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of Bayes Net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Tree-structured Bayes nets: the sum-product algorithm</a:t>
                </a: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Quadratic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Polytrees: the junction tree algorithm</a:t>
                </a: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Pseudo-polynomial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, for M&lt;N</a:t>
                </a:r>
              </a:p>
              <a:p>
                <a:r>
                  <a:rPr lang="en-US" sz="3200" dirty="0"/>
                  <a:t>Arbitrary Bayes nets: #P complete,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3200" dirty="0"/>
              </a:p>
              <a:p>
                <a:pPr lvl="2"/>
                <a:r>
                  <a:rPr lang="en-US" sz="3200" dirty="0"/>
                  <a:t>The SAT problem is a Bayes net!</a:t>
                </a:r>
              </a:p>
              <a:p>
                <a:r>
                  <a:rPr lang="en-US" sz="3200" dirty="0"/>
                  <a:t>Parameter Learning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956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715962"/>
          </a:xfrm>
        </p:spPr>
        <p:txBody>
          <a:bodyPr/>
          <a:lstStyle/>
          <a:p>
            <a:r>
              <a:rPr lang="en-US" dirty="0"/>
              <a:t>Bayesian network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1"/>
            <a:ext cx="8915400" cy="5287963"/>
          </a:xfrm>
        </p:spPr>
        <p:txBody>
          <a:bodyPr/>
          <a:lstStyle/>
          <a:p>
            <a:r>
              <a:rPr lang="en-US" sz="2400" dirty="0"/>
              <a:t>In full generality, NP-hard</a:t>
            </a:r>
          </a:p>
          <a:p>
            <a:pPr lvl="1"/>
            <a:r>
              <a:rPr lang="en-US" sz="2000" dirty="0"/>
              <a:t>More precisely, #P-hard: equivalent to counting satisfying assignments</a:t>
            </a:r>
          </a:p>
          <a:p>
            <a:r>
              <a:rPr lang="en-US" sz="2400" dirty="0"/>
              <a:t>We can reduce </a:t>
            </a:r>
            <a:r>
              <a:rPr lang="en-US" sz="2400" dirty="0" err="1">
                <a:solidFill>
                  <a:srgbClr val="0000FF"/>
                </a:solidFill>
              </a:rPr>
              <a:t>satisfiability</a:t>
            </a:r>
            <a:r>
              <a:rPr lang="en-US" sz="2400" dirty="0"/>
              <a:t> to Bayesian network inference</a:t>
            </a:r>
          </a:p>
          <a:p>
            <a:pPr lvl="1"/>
            <a:r>
              <a:rPr lang="en-US" sz="2000" dirty="0"/>
              <a:t>Decision problem: is P(Y) &gt; 0?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103438" y="2571751"/>
          <a:ext cx="81391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4" imgW="3302000" imgH="215900" progId="Equation.3">
                  <p:embed/>
                </p:oleObj>
              </mc:Choice>
              <mc:Fallback>
                <p:oleObj name="Equation" r:id="rId4" imgW="3302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438" y="2571751"/>
                        <a:ext cx="8139112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6189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715962"/>
          </a:xfrm>
        </p:spPr>
        <p:txBody>
          <a:bodyPr/>
          <a:lstStyle/>
          <a:p>
            <a:r>
              <a:rPr lang="en-US" dirty="0"/>
              <a:t>Bayesian network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1"/>
            <a:ext cx="8915400" cy="5287963"/>
          </a:xfrm>
        </p:spPr>
        <p:txBody>
          <a:bodyPr/>
          <a:lstStyle/>
          <a:p>
            <a:r>
              <a:rPr lang="en-US" sz="2400" dirty="0"/>
              <a:t>In full generality, NP-hard</a:t>
            </a:r>
          </a:p>
          <a:p>
            <a:pPr lvl="1"/>
            <a:r>
              <a:rPr lang="en-US" sz="2000" dirty="0"/>
              <a:t>More precisely, #P-hard: equivalent to counting satisfying assignments</a:t>
            </a:r>
          </a:p>
          <a:p>
            <a:r>
              <a:rPr lang="en-US" sz="2400" dirty="0"/>
              <a:t>We can reduce </a:t>
            </a:r>
            <a:r>
              <a:rPr lang="en-US" sz="2400" dirty="0" err="1">
                <a:solidFill>
                  <a:srgbClr val="0000FF"/>
                </a:solidFill>
              </a:rPr>
              <a:t>satisfiability</a:t>
            </a:r>
            <a:r>
              <a:rPr lang="en-US" sz="2400" dirty="0"/>
              <a:t> to Bayesian network inference</a:t>
            </a:r>
          </a:p>
          <a:p>
            <a:pPr lvl="1"/>
            <a:r>
              <a:rPr lang="en-US" sz="2000" dirty="0"/>
              <a:t>Decision problem: is P(Y) &gt; 0?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3150" y="38862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790498" y="6488668"/>
            <a:ext cx="16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G. Cooper, 1990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103438" y="2571751"/>
          <a:ext cx="81391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5" imgW="3302000" imgH="215900" progId="Equation.3">
                  <p:embed/>
                </p:oleObj>
              </mc:Choice>
              <mc:Fallback>
                <p:oleObj name="Equation" r:id="rId5" imgW="3302000" imgH="2159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438" y="2571751"/>
                        <a:ext cx="8139112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 rot="5400000">
            <a:off x="3579167" y="2283769"/>
            <a:ext cx="309267" cy="1828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5400000">
            <a:off x="6131867" y="1940869"/>
            <a:ext cx="309267" cy="2514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05201" y="33483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60758" y="33483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2" name="Right Brace 11"/>
          <p:cNvSpPr/>
          <p:nvPr/>
        </p:nvSpPr>
        <p:spPr>
          <a:xfrm rot="5400000">
            <a:off x="8875067" y="2093269"/>
            <a:ext cx="309267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803958" y="334833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67286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Bayesian network inference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3150" y="9144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530476" y="3967164"/>
          <a:ext cx="7185025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4" imgW="3048000" imgH="901700" progId="Equation.3">
                  <p:embed/>
                </p:oleObj>
              </mc:Choice>
              <mc:Fallback>
                <p:oleObj name="Equation" r:id="rId4" imgW="3048000" imgH="9017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0476" y="3967164"/>
                        <a:ext cx="7185025" cy="212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5485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Bayesian network inference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3150" y="9144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E72FF-5EAE-4E7F-8FFF-C61DD72AC3DA}"/>
              </a:ext>
            </a:extLst>
          </p:cNvPr>
          <p:cNvSpPr txBox="1"/>
          <p:nvPr/>
        </p:nvSpPr>
        <p:spPr>
          <a:xfrm>
            <a:off x="1075451" y="4060164"/>
            <a:ext cx="1031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can’t we use the junction tree algorithm to efficiently compute </a:t>
            </a:r>
            <a:r>
              <a:rPr lang="en-US" sz="3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</a:t>
            </a:r>
            <a:r>
              <a:rPr 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(Y)?</a:t>
            </a:r>
          </a:p>
        </p:txBody>
      </p:sp>
    </p:spTree>
    <p:extLst>
      <p:ext uri="{BB962C8B-B14F-4D97-AF65-F5344CB8AC3E}">
        <p14:creationId xmlns:p14="http://schemas.microsoft.com/office/powerpoint/2010/main" val="2300584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8200"/>
          </a:xfrm>
        </p:spPr>
        <p:txBody>
          <a:bodyPr/>
          <a:lstStyle/>
          <a:p>
            <a:r>
              <a:rPr lang="en-US" dirty="0"/>
              <a:t>Bayesian network inference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3150" y="9144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4EE72FF-5EAE-4E7F-8FFF-C61DD72AC3DA}"/>
                  </a:ext>
                </a:extLst>
              </p:cNvPr>
              <p:cNvSpPr txBox="1"/>
              <p:nvPr/>
            </p:nvSpPr>
            <p:spPr>
              <a:xfrm>
                <a:off x="1075451" y="4060164"/>
                <a:ext cx="10311417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Why can’t we use the junction tree algorithm to efficiently compute </a:t>
                </a:r>
                <a:r>
                  <a:rPr lang="en-US" sz="36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Pr</a:t>
                </a:r>
                <a:r>
                  <a:rPr lang="en-US" sz="36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(Y)?</a:t>
                </a:r>
              </a:p>
              <a:p>
                <a:r>
                  <a:rPr lang="en-US" sz="3600" dirty="0"/>
                  <a:t>Answer: after we moralize and triangulate, the size of the largest clique (u2u3c1c2c3) is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36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, same order of magnitude as the original problem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14EE72FF-5EAE-4E7F-8FFF-C61DD72AC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451" y="4060164"/>
                <a:ext cx="10311417" cy="2862322"/>
              </a:xfrm>
              <a:prstGeom prst="rect">
                <a:avLst/>
              </a:prstGeom>
              <a:blipFill rotWithShape="0">
                <a:blip r:embed="rId3"/>
                <a:stretch>
                  <a:fillRect l="-1773" t="-3191" r="-887" b="-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452884" y="2306472"/>
            <a:ext cx="750626" cy="272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28868" y="2349688"/>
            <a:ext cx="750626" cy="272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517409" y="2392903"/>
            <a:ext cx="837062" cy="90985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318677" y="2408823"/>
            <a:ext cx="837062" cy="90985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27357" y="1257867"/>
            <a:ext cx="750626" cy="272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44285" y="1301083"/>
            <a:ext cx="750626" cy="272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92977" y="1317003"/>
            <a:ext cx="750626" cy="2729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219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of Bayes Net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Tree-structured Bayes nets: the sum-product algorithm</a:t>
                </a: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Quadratic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</a:p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Polytrees: the junction tree algorithm</a:t>
                </a: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Pseudo-polynomial complexity,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, for M&lt;N</a:t>
                </a:r>
              </a:p>
              <a:p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Arbitrary Bayes nets: #P complete,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>
                      <a:rPr lang="en-US" sz="3200" i="1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3200" dirty="0">
                  <a:solidFill>
                    <a:schemeClr val="bg1">
                      <a:lumMod val="75000"/>
                    </a:schemeClr>
                  </a:solidFill>
                </a:endParaRPr>
              </a:p>
              <a:p>
                <a:pPr lvl="2"/>
                <a:r>
                  <a:rPr lang="en-US" sz="3200" dirty="0">
                    <a:solidFill>
                      <a:schemeClr val="bg1">
                        <a:lumMod val="75000"/>
                      </a:schemeClr>
                    </a:solidFill>
                  </a:rPr>
                  <a:t>The SAT problem is a Bayes net!</a:t>
                </a:r>
              </a:p>
              <a:p>
                <a:r>
                  <a:rPr lang="en-US" sz="3200" dirty="0"/>
                  <a:t>Parameter Learning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124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1600200" y="1"/>
            <a:ext cx="8991600" cy="868363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/>
              <a:t>Parameter learning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981200" y="1066800"/>
            <a:ext cx="8229600" cy="2571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lvl="1" indent="-341313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b="1" dirty="0">
                <a:solidFill>
                  <a:srgbClr val="000000"/>
                </a:solidFill>
              </a:rPr>
              <a:t>Inference problem</a:t>
            </a:r>
            <a:r>
              <a:rPr lang="en-US" altLang="en-US" sz="2400" dirty="0">
                <a:solidFill>
                  <a:srgbClr val="000000"/>
                </a:solidFill>
              </a:rPr>
              <a:t>: given values of evidence variables </a:t>
            </a:r>
            <a:r>
              <a:rPr lang="en-US" altLang="en-US" sz="2400" b="1" dirty="0">
                <a:solidFill>
                  <a:srgbClr val="0000FF"/>
                </a:solidFill>
              </a:rPr>
              <a:t>E</a:t>
            </a:r>
            <a:r>
              <a:rPr lang="en-US" altLang="en-US" sz="2400" dirty="0">
                <a:solidFill>
                  <a:srgbClr val="0000FF"/>
                </a:solidFill>
              </a:rPr>
              <a:t> = </a:t>
            </a:r>
            <a:r>
              <a:rPr lang="en-US" altLang="en-US" sz="2400" b="1" dirty="0">
                <a:solidFill>
                  <a:srgbClr val="0000FF"/>
                </a:solidFill>
              </a:rPr>
              <a:t>e</a:t>
            </a:r>
            <a:r>
              <a:rPr lang="en-US" altLang="en-US" sz="2400" dirty="0"/>
              <a:t>, answer questions about qu</a:t>
            </a:r>
            <a:r>
              <a:rPr lang="en-US" altLang="en-US" sz="2400" dirty="0">
                <a:solidFill>
                  <a:srgbClr val="000000"/>
                </a:solidFill>
              </a:rPr>
              <a:t>ery </a:t>
            </a:r>
            <a:r>
              <a:rPr lang="en-US" altLang="en-US" sz="2400" i="1" dirty="0">
                <a:solidFill>
                  <a:srgbClr val="000000"/>
                </a:solidFill>
              </a:rPr>
              <a:t>variables</a:t>
            </a:r>
            <a:r>
              <a:rPr lang="en-US" altLang="en-US" sz="2400" dirty="0">
                <a:solidFill>
                  <a:srgbClr val="000000"/>
                </a:solidFill>
              </a:rPr>
              <a:t> </a:t>
            </a:r>
            <a:r>
              <a:rPr lang="en-US" altLang="en-US" sz="2400" b="1" dirty="0">
                <a:solidFill>
                  <a:srgbClr val="0000FF"/>
                </a:solidFill>
              </a:rPr>
              <a:t>X </a:t>
            </a:r>
            <a:r>
              <a:rPr lang="en-US" altLang="en-US" sz="2400" dirty="0"/>
              <a:t>using the posterior </a:t>
            </a:r>
            <a:r>
              <a:rPr lang="en-US" altLang="en-US" sz="2400" dirty="0">
                <a:solidFill>
                  <a:srgbClr val="0000FF"/>
                </a:solidFill>
              </a:rPr>
              <a:t>P(</a:t>
            </a:r>
            <a:r>
              <a:rPr lang="en-US" altLang="en-US" sz="2400" b="1" dirty="0">
                <a:solidFill>
                  <a:srgbClr val="0000FF"/>
                </a:solidFill>
              </a:rPr>
              <a:t>X</a:t>
            </a:r>
            <a:r>
              <a:rPr lang="en-US" altLang="en-US" sz="2400" dirty="0">
                <a:solidFill>
                  <a:srgbClr val="0000FF"/>
                </a:solidFill>
              </a:rPr>
              <a:t> | </a:t>
            </a:r>
            <a:r>
              <a:rPr lang="en-US" altLang="en-US" sz="2400" b="1" dirty="0">
                <a:solidFill>
                  <a:srgbClr val="0000FF"/>
                </a:solidFill>
              </a:rPr>
              <a:t>E</a:t>
            </a:r>
            <a:r>
              <a:rPr lang="en-US" altLang="en-US" sz="2400" dirty="0">
                <a:solidFill>
                  <a:srgbClr val="0000FF"/>
                </a:solidFill>
              </a:rPr>
              <a:t> = </a:t>
            </a:r>
            <a:r>
              <a:rPr lang="en-US" altLang="en-US" sz="2400" b="1" dirty="0">
                <a:solidFill>
                  <a:srgbClr val="0000FF"/>
                </a:solidFill>
              </a:rPr>
              <a:t>e</a:t>
            </a:r>
            <a:r>
              <a:rPr lang="en-US" altLang="en-US" sz="2400" dirty="0">
                <a:solidFill>
                  <a:srgbClr val="0000FF"/>
                </a:solidFill>
              </a:rPr>
              <a:t>)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sz="2400" b="1" dirty="0"/>
              <a:t>Learning problem: </a:t>
            </a:r>
            <a:r>
              <a:rPr lang="en-US" sz="2400" dirty="0"/>
              <a:t>estimate the parameters of the probabilistic model </a:t>
            </a:r>
            <a:r>
              <a:rPr lang="en-US" sz="2400" dirty="0">
                <a:solidFill>
                  <a:srgbClr val="0000FF"/>
                </a:solidFill>
              </a:rPr>
              <a:t>P(</a:t>
            </a:r>
            <a:r>
              <a:rPr lang="en-US" sz="2400" b="1" dirty="0">
                <a:solidFill>
                  <a:srgbClr val="0000FF"/>
                </a:solidFill>
              </a:rPr>
              <a:t>X</a:t>
            </a:r>
            <a:r>
              <a:rPr lang="en-US" sz="2400" dirty="0">
                <a:solidFill>
                  <a:srgbClr val="0000FF"/>
                </a:solidFill>
              </a:rPr>
              <a:t> | </a:t>
            </a:r>
            <a:r>
              <a:rPr lang="en-US" sz="2400" b="1" dirty="0">
                <a:solidFill>
                  <a:srgbClr val="0000FF"/>
                </a:solidFill>
              </a:rPr>
              <a:t>E</a:t>
            </a:r>
            <a:r>
              <a:rPr lang="en-US" sz="2400" dirty="0">
                <a:solidFill>
                  <a:srgbClr val="0000FF"/>
                </a:solidFill>
              </a:rPr>
              <a:t>) </a:t>
            </a:r>
            <a:r>
              <a:rPr lang="en-US" sz="2400" dirty="0"/>
              <a:t>given a </a:t>
            </a:r>
            <a:r>
              <a:rPr lang="en-US" sz="2400" i="1" dirty="0"/>
              <a:t>training sample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{(</a:t>
            </a:r>
            <a:r>
              <a:rPr lang="en-US" sz="2400" b="1" dirty="0">
                <a:solidFill>
                  <a:srgbClr val="0000FF"/>
                </a:solidFill>
              </a:rPr>
              <a:t>x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,</a:t>
            </a:r>
            <a:r>
              <a:rPr lang="en-US" sz="2400" b="1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), …, (</a:t>
            </a:r>
            <a:r>
              <a:rPr lang="en-US" sz="2400" b="1" dirty="0" err="1">
                <a:solidFill>
                  <a:srgbClr val="0000FF"/>
                </a:solidFill>
              </a:rPr>
              <a:t>x</a:t>
            </a:r>
            <a:r>
              <a:rPr 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sz="2400" dirty="0" err="1">
                <a:solidFill>
                  <a:srgbClr val="0000FF"/>
                </a:solidFill>
              </a:rPr>
              <a:t>,</a:t>
            </a:r>
            <a:r>
              <a:rPr lang="en-US" sz="2400" b="1" dirty="0" err="1">
                <a:solidFill>
                  <a:srgbClr val="0000FF"/>
                </a:solidFill>
              </a:rPr>
              <a:t>e</a:t>
            </a:r>
            <a:r>
              <a:rPr 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sz="2400" dirty="0">
                <a:solidFill>
                  <a:srgbClr val="0000FF"/>
                </a:solidFill>
              </a:rPr>
              <a:t>)}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60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9566366" cy="792162"/>
          </a:xfrm>
        </p:spPr>
        <p:txBody>
          <a:bodyPr/>
          <a:lstStyle/>
          <a:p>
            <a:r>
              <a:rPr lang="en-US" dirty="0"/>
              <a:t>Parameter learning: complete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8651967" cy="5287963"/>
          </a:xfrm>
        </p:spPr>
        <p:txBody>
          <a:bodyPr/>
          <a:lstStyle/>
          <a:p>
            <a:r>
              <a:rPr lang="en-US" dirty="0"/>
              <a:t>Suppose we know the network structure (but not the parameters), and have a training set of </a:t>
            </a:r>
            <a:r>
              <a:rPr lang="en-US" i="1" dirty="0"/>
              <a:t>complete</a:t>
            </a:r>
            <a:r>
              <a:rPr lang="en-US" dirty="0"/>
              <a:t> observations</a:t>
            </a:r>
            <a:endParaRPr lang="en-US" sz="2400" dirty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997027"/>
              </p:ext>
            </p:extLst>
          </p:nvPr>
        </p:nvGraphicFramePr>
        <p:xfrm>
          <a:off x="8651967" y="29768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372163" y="2971801"/>
            <a:ext cx="268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2751215" y="4160520"/>
            <a:ext cx="268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0958" y="4151376"/>
            <a:ext cx="268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8620" y="5404105"/>
            <a:ext cx="268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</p:spTree>
    <p:extLst>
      <p:ext uri="{BB962C8B-B14F-4D97-AF65-F5344CB8AC3E}">
        <p14:creationId xmlns:p14="http://schemas.microsoft.com/office/powerpoint/2010/main" val="1384074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Parameter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1"/>
                <a:ext cx="8651967" cy="5287963"/>
              </a:xfrm>
            </p:spPr>
            <p:txBody>
              <a:bodyPr/>
              <a:lstStyle/>
              <a:p>
                <a:r>
                  <a:rPr lang="en-US" dirty="0"/>
                  <a:t>Suppose we know the network structure (but not the parameters), and have a training set of </a:t>
                </a:r>
                <a:r>
                  <a:rPr lang="en-US" i="1" dirty="0"/>
                  <a:t>complete</a:t>
                </a:r>
                <a:r>
                  <a:rPr lang="en-US" dirty="0"/>
                  <a:t> observations</a:t>
                </a:r>
              </a:p>
              <a:p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samples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with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samples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with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1"/>
                <a:ext cx="8651967" cy="5287963"/>
              </a:xfrm>
              <a:blipFill>
                <a:blip r:embed="rId3"/>
                <a:stretch>
                  <a:fillRect l="-1175" t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651967" y="29768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</p:spTree>
    <p:extLst>
      <p:ext uri="{BB962C8B-B14F-4D97-AF65-F5344CB8AC3E}">
        <p14:creationId xmlns:p14="http://schemas.microsoft.com/office/powerpoint/2010/main" val="4018138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Parameter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5287963"/>
          </a:xfrm>
        </p:spPr>
        <p:txBody>
          <a:bodyPr/>
          <a:lstStyle/>
          <a:p>
            <a:r>
              <a:rPr lang="en-US" dirty="0"/>
              <a:t>Suppose we know the network structure (but not the parameters), and have a training set of </a:t>
            </a:r>
            <a:r>
              <a:rPr lang="en-US" i="1" dirty="0"/>
              <a:t>complete</a:t>
            </a:r>
            <a:r>
              <a:rPr lang="en-US" dirty="0"/>
              <a:t> observations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P(X | Parents(X))</a:t>
            </a:r>
            <a:r>
              <a:rPr lang="en-US" dirty="0"/>
              <a:t> is given by the observed frequencies of the different values of X for each combination of parent values</a:t>
            </a:r>
          </a:p>
        </p:txBody>
      </p:sp>
    </p:spTree>
    <p:extLst>
      <p:ext uri="{BB962C8B-B14F-4D97-AF65-F5344CB8AC3E}">
        <p14:creationId xmlns:p14="http://schemas.microsoft.com/office/powerpoint/2010/main" val="3890876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Parameter learning: missing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8651967" cy="5287963"/>
          </a:xfrm>
        </p:spPr>
        <p:txBody>
          <a:bodyPr/>
          <a:lstStyle/>
          <a:p>
            <a:r>
              <a:rPr lang="en-US" dirty="0"/>
              <a:t>Suppose we know the network structure (but not the parameters), and have a training set, but the training set is </a:t>
            </a:r>
            <a:r>
              <a:rPr lang="en-US" b="1" i="1" dirty="0"/>
              <a:t>missing some observations</a:t>
            </a:r>
            <a:r>
              <a:rPr lang="en-US" dirty="0"/>
              <a:t>.</a:t>
            </a:r>
            <a:endParaRPr lang="en-US" sz="2400" dirty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372163" y="2971801"/>
            <a:ext cx="268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2751215" y="4160520"/>
            <a:ext cx="268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0958" y="4151376"/>
            <a:ext cx="268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8620" y="5404105"/>
            <a:ext cx="268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A3BE92E-3C5F-0B41-8739-A9CF90C6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765637"/>
              </p:ext>
            </p:extLst>
          </p:nvPr>
        </p:nvGraphicFramePr>
        <p:xfrm>
          <a:off x="8730346" y="2924631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1276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Missing data: the EM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8651967" cy="5287963"/>
          </a:xfrm>
        </p:spPr>
        <p:txBody>
          <a:bodyPr/>
          <a:lstStyle/>
          <a:p>
            <a:r>
              <a:rPr lang="en-US" dirty="0"/>
              <a:t>The EM algorithm starts (“Expectation Maximization”) starts with an initial guess for each parameter value.</a:t>
            </a:r>
          </a:p>
          <a:p>
            <a:r>
              <a:rPr lang="en-US" sz="2400" dirty="0"/>
              <a:t>We try to improve the initial guess, using the algorithm on the next two slides:</a:t>
            </a:r>
          </a:p>
          <a:p>
            <a:pPr lvl="1"/>
            <a:r>
              <a:rPr lang="en-US" sz="2000" dirty="0"/>
              <a:t>E-step </a:t>
            </a:r>
          </a:p>
          <a:p>
            <a:pPr lvl="1"/>
            <a:r>
              <a:rPr lang="en-US" sz="2000" dirty="0"/>
              <a:t>M-step</a:t>
            </a:r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233567" y="2971801"/>
            <a:ext cx="5452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7401" y="4160520"/>
            <a:ext cx="49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37144" y="4151376"/>
            <a:ext cx="49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44806" y="5404105"/>
            <a:ext cx="49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A3BE92E-3C5F-0B41-8739-A9CF90C6DFBE}"/>
              </a:ext>
            </a:extLst>
          </p:cNvPr>
          <p:cNvGraphicFramePr>
            <a:graphicFrameLocks noGrp="1"/>
          </p:cNvGraphicFramePr>
          <p:nvPr/>
        </p:nvGraphicFramePr>
        <p:xfrm>
          <a:off x="8730346" y="2924631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220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Missing data: the 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1"/>
                <a:ext cx="11939451" cy="5287963"/>
              </a:xfrm>
            </p:spPr>
            <p:txBody>
              <a:bodyPr/>
              <a:lstStyle/>
              <a:p>
                <a:r>
                  <a:rPr lang="en-US" dirty="0"/>
                  <a:t>E-Step (Expectation): Given the model parameters, replace each of the missing numbers with a probability (a number between 0 and 1) using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1"/>
                <a:ext cx="11939451" cy="5287963"/>
              </a:xfrm>
              <a:blipFill>
                <a:blip r:embed="rId3"/>
                <a:stretch>
                  <a:fillRect l="-851" t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233567" y="2971801"/>
            <a:ext cx="5452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7401" y="4160520"/>
            <a:ext cx="49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37144" y="4151376"/>
            <a:ext cx="49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44806" y="5404105"/>
            <a:ext cx="4956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0.5?</a:t>
            </a:r>
          </a:p>
          <a:p>
            <a:pPr algn="ctr"/>
            <a:r>
              <a:rPr lang="en-US" sz="1400">
                <a:solidFill>
                  <a:srgbClr val="FF0000"/>
                </a:solidFill>
              </a:rPr>
              <a:t>0.5?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A3BE92E-3C5F-0B41-8739-A9CF90C6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301569"/>
              </p:ext>
            </p:extLst>
          </p:nvPr>
        </p:nvGraphicFramePr>
        <p:xfrm>
          <a:off x="8730346" y="2924631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ight Arrow 3">
            <a:extLst>
              <a:ext uri="{FF2B5EF4-FFF2-40B4-BE49-F238E27FC236}">
                <a16:creationId xmlns:a16="http://schemas.microsoft.com/office/drawing/2014/main" id="{51847BD8-962E-A941-923A-EDE35E6DBB85}"/>
              </a:ext>
            </a:extLst>
          </p:cNvPr>
          <p:cNvSpPr/>
          <p:nvPr/>
        </p:nvSpPr>
        <p:spPr>
          <a:xfrm>
            <a:off x="7262949" y="3559628"/>
            <a:ext cx="979714" cy="1352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485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Missing data: the EM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1"/>
                <a:ext cx="11939451" cy="5287963"/>
              </a:xfrm>
            </p:spPr>
            <p:txBody>
              <a:bodyPr/>
              <a:lstStyle/>
              <a:p>
                <a:r>
                  <a:rPr lang="en-US" dirty="0"/>
                  <a:t>M-Step (Maximization): Given the missing data estimates, replace each of the missing model parameters using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Variable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Parents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value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[# </m:t>
                          </m:r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times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Variable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Parents</m:t>
                          </m:r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value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[#</m:t>
                          </m:r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times</m:t>
                          </m:r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Parents</m:t>
                          </m:r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value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1"/>
                <a:ext cx="11939451" cy="5287963"/>
              </a:xfrm>
              <a:blipFill>
                <a:blip r:embed="rId3"/>
                <a:stretch>
                  <a:fillRect l="-851" t="-1679" r="-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300028" y="2971801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9" name="Rectangle 8"/>
          <p:cNvSpPr/>
          <p:nvPr/>
        </p:nvSpPr>
        <p:spPr>
          <a:xfrm>
            <a:off x="2679080" y="4160520"/>
            <a:ext cx="412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8823" y="4151376"/>
            <a:ext cx="412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86485" y="5404105"/>
            <a:ext cx="4122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1.0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1.0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A3BE92E-3C5F-0B41-8739-A9CF90C6DFBE}"/>
              </a:ext>
            </a:extLst>
          </p:cNvPr>
          <p:cNvGraphicFramePr>
            <a:graphicFrameLocks noGrp="1"/>
          </p:cNvGraphicFramePr>
          <p:nvPr/>
        </p:nvGraphicFramePr>
        <p:xfrm>
          <a:off x="8730346" y="2924631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</a:rPr>
                        <a:t>0.5?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ight Arrow 3">
            <a:extLst>
              <a:ext uri="{FF2B5EF4-FFF2-40B4-BE49-F238E27FC236}">
                <a16:creationId xmlns:a16="http://schemas.microsoft.com/office/drawing/2014/main" id="{51847BD8-962E-A941-923A-EDE35E6DBB85}"/>
              </a:ext>
            </a:extLst>
          </p:cNvPr>
          <p:cNvSpPr/>
          <p:nvPr/>
        </p:nvSpPr>
        <p:spPr>
          <a:xfrm rot="10800000">
            <a:off x="7262949" y="3559628"/>
            <a:ext cx="979714" cy="1352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164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Missing data: the EM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1"/>
            <a:ext cx="11939451" cy="5287963"/>
          </a:xfrm>
        </p:spPr>
        <p:txBody>
          <a:bodyPr/>
          <a:lstStyle/>
          <a:p>
            <a:r>
              <a:rPr lang="en-US" dirty="0"/>
              <a:t>Iterate back and forth between E-step and M-step until the model converges.</a:t>
            </a:r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300028" y="2971801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9" name="Rectangle 8"/>
          <p:cNvSpPr/>
          <p:nvPr/>
        </p:nvSpPr>
        <p:spPr>
          <a:xfrm>
            <a:off x="2679080" y="4160520"/>
            <a:ext cx="412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8823" y="4151376"/>
            <a:ext cx="412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86485" y="5404105"/>
            <a:ext cx="4122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1.0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1.0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0.5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0.0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6329" y="2438401"/>
            <a:ext cx="16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Training set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A3BE92E-3C5F-0B41-8739-A9CF90C6DFBE}"/>
              </a:ext>
            </a:extLst>
          </p:cNvPr>
          <p:cNvGraphicFramePr>
            <a:graphicFrameLocks noGrp="1"/>
          </p:cNvGraphicFramePr>
          <p:nvPr/>
        </p:nvGraphicFramePr>
        <p:xfrm>
          <a:off x="8730346" y="2924631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0.5?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</a:rPr>
                        <a:t>0.5?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AAB036A0-2D75-C341-9978-1C70C86C8C09}"/>
              </a:ext>
            </a:extLst>
          </p:cNvPr>
          <p:cNvSpPr/>
          <p:nvPr/>
        </p:nvSpPr>
        <p:spPr>
          <a:xfrm>
            <a:off x="7040881" y="3683724"/>
            <a:ext cx="1319349" cy="10580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27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Bayesian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  <a:p>
            <a:r>
              <a:rPr lang="en-US" dirty="0"/>
              <a:t>Parameters</a:t>
            </a:r>
          </a:p>
          <a:p>
            <a:r>
              <a:rPr lang="en-US" dirty="0"/>
              <a:t>Inference</a:t>
            </a:r>
          </a:p>
          <a:p>
            <a:r>
              <a:rPr lang="en-US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3158881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2700</Words>
  <Application>Microsoft Macintosh PowerPoint</Application>
  <PresentationFormat>Widescreen</PresentationFormat>
  <Paragraphs>676</Paragraphs>
  <Slides>45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Equation</vt:lpstr>
      <vt:lpstr>CS 440/ECE448 Lecture 19: Bayes Net Inference</vt:lpstr>
      <vt:lpstr>Bayes Network Inference &amp; Learning</vt:lpstr>
      <vt:lpstr>Outline</vt:lpstr>
      <vt:lpstr>Practice example 1</vt:lpstr>
      <vt:lpstr>Practice example 1</vt:lpstr>
      <vt:lpstr>Practice Example #2</vt:lpstr>
      <vt:lpstr>Bayes Net Inference:  The Hard Way</vt:lpstr>
      <vt:lpstr>Is there an easier way?</vt:lpstr>
      <vt:lpstr>1. Tree-Structured Bayes Nets</vt:lpstr>
      <vt:lpstr>The Sum-Product Algorithm (Belief Propagation)</vt:lpstr>
      <vt:lpstr>The Sum-Product Algorithm</vt:lpstr>
      <vt:lpstr>The Sum-Product Algorithm</vt:lpstr>
      <vt:lpstr>PowerPoint Presentation</vt:lpstr>
      <vt:lpstr>Time Complexity of Bayes Net Inference</vt:lpstr>
      <vt:lpstr>2. The Junction Tree Algorithm</vt:lpstr>
      <vt:lpstr>2.a. Markov Blanket</vt:lpstr>
      <vt:lpstr>2.a. Markov Blanket</vt:lpstr>
      <vt:lpstr>2.a. Markov Blanket</vt:lpstr>
      <vt:lpstr>2.a. Markov Blanket</vt:lpstr>
      <vt:lpstr>2.a. Markov Blanket</vt:lpstr>
      <vt:lpstr>2.a. Moralization</vt:lpstr>
      <vt:lpstr>2.b. Triangulation</vt:lpstr>
      <vt:lpstr>2.c. Form Cliques</vt:lpstr>
      <vt:lpstr>2.d. Sum-Product</vt:lpstr>
      <vt:lpstr>Junction Tree: Sample Test Question</vt:lpstr>
      <vt:lpstr>Solution</vt:lpstr>
      <vt:lpstr>Solution</vt:lpstr>
      <vt:lpstr>Solution</vt:lpstr>
      <vt:lpstr>Time Complexity of Bayes Net Inference</vt:lpstr>
      <vt:lpstr>Bayesian network inference</vt:lpstr>
      <vt:lpstr>Bayesian network inference</vt:lpstr>
      <vt:lpstr>Bayesian network inference</vt:lpstr>
      <vt:lpstr>Bayesian network inference</vt:lpstr>
      <vt:lpstr>Bayesian network inference</vt:lpstr>
      <vt:lpstr>Time Complexity of Bayes Net Inference</vt:lpstr>
      <vt:lpstr>Parameter learning</vt:lpstr>
      <vt:lpstr>Parameter learning: complete data</vt:lpstr>
      <vt:lpstr>Parameter learning</vt:lpstr>
      <vt:lpstr>Parameter learning</vt:lpstr>
      <vt:lpstr>Parameter learning: missing data</vt:lpstr>
      <vt:lpstr>Missing data: the EM algorithm</vt:lpstr>
      <vt:lpstr>Missing data: the EM algorithm</vt:lpstr>
      <vt:lpstr>Missing data: the EM algorithm</vt:lpstr>
      <vt:lpstr>Missing data: the EM algorithm</vt:lpstr>
      <vt:lpstr>Summary: Bayesian networks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440/ECE448 Lecture 20: Bayes Net Inference &amp; Learning</dc:title>
  <dc:creator>Hasegawa-Johnson, Mark Allan</dc:creator>
  <cp:lastModifiedBy>Hasegawa-Johnson, Mark Allan</cp:lastModifiedBy>
  <cp:revision>44</cp:revision>
  <cp:lastPrinted>2019-04-22T16:23:52Z</cp:lastPrinted>
  <dcterms:created xsi:type="dcterms:W3CDTF">2017-11-01T23:29:45Z</dcterms:created>
  <dcterms:modified xsi:type="dcterms:W3CDTF">2019-04-22T16:24:03Z</dcterms:modified>
</cp:coreProperties>
</file>