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347" r:id="rId2"/>
    <p:sldId id="355" r:id="rId3"/>
    <p:sldId id="387" r:id="rId4"/>
    <p:sldId id="394" r:id="rId5"/>
    <p:sldId id="356" r:id="rId6"/>
    <p:sldId id="354" r:id="rId7"/>
    <p:sldId id="381" r:id="rId8"/>
    <p:sldId id="380" r:id="rId9"/>
    <p:sldId id="408" r:id="rId10"/>
    <p:sldId id="410" r:id="rId11"/>
    <p:sldId id="411" r:id="rId12"/>
    <p:sldId id="272" r:id="rId13"/>
    <p:sldId id="412" r:id="rId14"/>
    <p:sldId id="413" r:id="rId15"/>
    <p:sldId id="414" r:id="rId16"/>
    <p:sldId id="357" r:id="rId17"/>
    <p:sldId id="358" r:id="rId18"/>
    <p:sldId id="359" r:id="rId19"/>
    <p:sldId id="360" r:id="rId20"/>
    <p:sldId id="361" r:id="rId21"/>
    <p:sldId id="362" r:id="rId22"/>
    <p:sldId id="415" r:id="rId23"/>
    <p:sldId id="365" r:id="rId24"/>
    <p:sldId id="405" r:id="rId25"/>
    <p:sldId id="406" r:id="rId26"/>
    <p:sldId id="366" r:id="rId27"/>
    <p:sldId id="369" r:id="rId28"/>
    <p:sldId id="370" r:id="rId29"/>
    <p:sldId id="372" r:id="rId30"/>
    <p:sldId id="416" r:id="rId31"/>
    <p:sldId id="385" r:id="rId32"/>
    <p:sldId id="382" r:id="rId33"/>
    <p:sldId id="383" r:id="rId34"/>
    <p:sldId id="417" r:id="rId35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FF"/>
    <a:srgbClr val="FF00FF"/>
    <a:srgbClr val="FF6600"/>
    <a:srgbClr val="FF99CC"/>
    <a:srgbClr val="00FF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54"/>
    <p:restoredTop sz="88707" autoAdjust="0"/>
  </p:normalViewPr>
  <p:slideViewPr>
    <p:cSldViewPr>
      <p:cViewPr varScale="1">
        <p:scale>
          <a:sx n="145" d="100"/>
          <a:sy n="145" d="100"/>
        </p:scale>
        <p:origin x="896" y="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71CA99E0-E95C-4F1B-B0F2-4565A2B40149}" type="datetimeFigureOut">
              <a:rPr lang="en-US" smtClean="0"/>
              <a:pPr/>
              <a:t>4/11/19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C6A2EA70-8A4C-40BF-A25E-4BD4BBF0DD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296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359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0500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141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7502A0-2A22-4053-87DB-A49A1760D2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7D7D2A-1BAE-400D-B4B6-AE94372DC02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9C1415-B1A8-492C-B7C6-94B7FBFAE2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5DF07F-76C4-454F-B8DD-1935FAB6C5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AFC8E3-4FC0-4047-B5D6-F758D3251C1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BC26D4-932C-478F-A230-EF4C62E6E8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9A9634-C294-488D-8DB4-6764EAD2AD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6CCE15-091A-4D6A-B3E0-FCFCC42F8F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1354DA-5701-411B-AE15-165F911C3A8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7ECFB2-8AE7-463F-BA78-3395A84F79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8AD993-E1A1-4830-9832-91AF7F474A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/>
            </a:lvl1pPr>
          </a:lstStyle>
          <a:p>
            <a:fld id="{D5899897-58A2-4F66-9561-F3C35773659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fontAlgn="base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7250" indent="-171450" algn="l" rtl="0" fontAlgn="base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200150" indent="-171450" algn="l" rtl="0" fontAlgn="base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30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hunch.net/~beygel/deep_rl_tutorial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11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ure.com/nature/journal/v518/n7540/pdf/nature14236.pdf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ture.com/nature/journal/v518/n7540/pdf/nature14236.pdf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hyperlink" Target="http://www.nature.com/nature/journal/v518/n7540/pdf/nature14236.pdf" TargetMode="External"/><Relationship Id="rId4" Type="http://schemas.openxmlformats.org/officeDocument/2006/relationships/image" Target="../media/image1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www.nature.com/nature/journal/v518/n7540/pdf/nature14236.pdf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www.nature.com/nature/journal/v518/n7540/pdf/nature14236.pdf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www.nature.com/nature/journal/v518/n7540/pdf/nature14236.pdf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0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2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21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24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arxiv.org/pdf/1602.01783.pdf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0xo1Ldx3L5Q" TargetMode="External"/><Relationship Id="rId2" Type="http://schemas.openxmlformats.org/officeDocument/2006/relationships/hyperlink" Target="https://arxiv.org/pdf/1602.01783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arxiv.org/pdf/1504.00702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4bMcUk6pcw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arxiv.org/pdf/1504.00702" TargetMode="External"/><Relationship Id="rId4" Type="http://schemas.openxmlformats.org/officeDocument/2006/relationships/hyperlink" Target="https://www.youtube.com/watch?v=JCjTQfy0h8w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14300"/>
            <a:ext cx="3962400" cy="3067050"/>
          </a:xfrm>
        </p:spPr>
        <p:txBody>
          <a:bodyPr/>
          <a:lstStyle/>
          <a:p>
            <a:r>
              <a:rPr lang="en-US" dirty="0"/>
              <a:t>Deep Reinforcement Learning</a:t>
            </a:r>
            <a:br>
              <a:rPr lang="en-US" dirty="0"/>
            </a:br>
            <a:br>
              <a:rPr lang="en-US" dirty="0"/>
            </a:br>
            <a:r>
              <a:rPr lang="en-US" dirty="0"/>
              <a:t>CS440/ECE448 Lecture 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9F889D-D416-4A4D-A9CA-2F4102F9EE83}"/>
              </a:ext>
            </a:extLst>
          </p:cNvPr>
          <p:cNvSpPr txBox="1"/>
          <p:nvPr/>
        </p:nvSpPr>
        <p:spPr>
          <a:xfrm>
            <a:off x="0" y="3809821"/>
            <a:ext cx="3143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Slides by Svetlana </a:t>
            </a:r>
            <a:r>
              <a:rPr lang="en-US" dirty="0" err="1"/>
              <a:t>Lazebnik</a:t>
            </a:r>
            <a:r>
              <a:rPr lang="en-US" dirty="0"/>
              <a:t>, 11/2017</a:t>
            </a:r>
          </a:p>
          <a:p>
            <a:r>
              <a:rPr lang="en-US" dirty="0"/>
              <a:t>Modified by Mark Hasegawa-Johnson, 4/2019</a:t>
            </a:r>
          </a:p>
        </p:txBody>
      </p:sp>
      <p:pic>
        <p:nvPicPr>
          <p:cNvPr id="128004" name="Picture 4" descr="https://upload.wikimedia.org/wikipedia/commons/thumb/1/1b/Reinforcement_learning_diagram.svg/1920px-Reinforcement_learning_diagram.svg.png">
            <a:extLst>
              <a:ext uri="{FF2B5EF4-FFF2-40B4-BE49-F238E27FC236}">
                <a16:creationId xmlns:a16="http://schemas.microsoft.com/office/drawing/2014/main" id="{89B32539-B4BE-3A42-9F51-2AFEB0FDA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987" y="-19050"/>
            <a:ext cx="531177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8F24425-FC20-4445-A55A-F25531C71860}"/>
              </a:ext>
            </a:extLst>
          </p:cNvPr>
          <p:cNvSpPr txBox="1"/>
          <p:nvPr/>
        </p:nvSpPr>
        <p:spPr>
          <a:xfrm>
            <a:off x="3562351" y="4400550"/>
            <a:ext cx="245744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/>
              <a:t>Image: </a:t>
            </a:r>
            <a:r>
              <a:rPr lang="en-US" sz="1100" dirty="0" err="1"/>
              <a:t>Megajuice</a:t>
            </a:r>
            <a:r>
              <a:rPr lang="en-US" sz="1100" dirty="0"/>
              <a:t>, CC0, </a:t>
            </a:r>
            <a:r>
              <a:rPr lang="en-US" sz="1100" dirty="0">
                <a:hlinkClick r:id="rId3"/>
              </a:rPr>
              <a:t>https://commons.wikimedia.org/</a:t>
            </a:r>
            <a:endParaRPr lang="en-US" sz="1100" dirty="0"/>
          </a:p>
          <a:p>
            <a:pPr algn="r"/>
            <a:r>
              <a:rPr lang="en-US" sz="1100" dirty="0"/>
              <a:t>w/</a:t>
            </a:r>
            <a:r>
              <a:rPr lang="en-US" sz="1100" dirty="0" err="1"/>
              <a:t>index.php?curid</a:t>
            </a:r>
            <a:r>
              <a:rPr lang="en-US" sz="1100" dirty="0"/>
              <a:t>=57895741</a:t>
            </a:r>
          </a:p>
        </p:txBody>
      </p:sp>
    </p:spTree>
    <p:extLst>
      <p:ext uri="{BB962C8B-B14F-4D97-AF65-F5344CB8AC3E}">
        <p14:creationId xmlns:p14="http://schemas.microsoft.com/office/powerpoint/2010/main" val="866639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week: Q-learning for discrete s, 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100" dirty="0"/>
              <a:t>So far, we’ve assumed a </a:t>
            </a:r>
            <a:r>
              <a:rPr lang="en-US" sz="2100" i="1" dirty="0"/>
              <a:t>lookup table </a:t>
            </a:r>
            <a:r>
              <a:rPr lang="en-US" sz="2100" dirty="0"/>
              <a:t>representation for utility function </a:t>
            </a:r>
            <a:r>
              <a:rPr lang="en-US" sz="2100" dirty="0">
                <a:solidFill>
                  <a:srgbClr val="0000FF"/>
                </a:solidFill>
              </a:rPr>
              <a:t>U(s)</a:t>
            </a:r>
            <a:r>
              <a:rPr lang="en-US" sz="2100" dirty="0"/>
              <a:t> or action-utility function </a:t>
            </a:r>
            <a:r>
              <a:rPr lang="en-US" sz="2100" dirty="0">
                <a:solidFill>
                  <a:srgbClr val="0000FF"/>
                </a:solidFill>
              </a:rPr>
              <a:t>Q(</a:t>
            </a:r>
            <a:r>
              <a:rPr lang="en-US" sz="2100" dirty="0" err="1">
                <a:solidFill>
                  <a:srgbClr val="0000FF"/>
                </a:solidFill>
              </a:rPr>
              <a:t>s,a</a:t>
            </a:r>
            <a:r>
              <a:rPr lang="en-US" sz="2100" dirty="0">
                <a:solidFill>
                  <a:srgbClr val="0000FF"/>
                </a:solidFill>
              </a:rPr>
              <a:t>)</a:t>
            </a:r>
          </a:p>
          <a:p>
            <a:r>
              <a:rPr lang="en-US" sz="2100" dirty="0"/>
              <a:t>This does not work if the state space is really large or continuous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957620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time: Function approximation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100" dirty="0"/>
                  <a:t>Approximate 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sz="2100" dirty="0"/>
                  <a:t> by a </a:t>
                </a:r>
                <a:r>
                  <a:rPr lang="en-US" sz="2100" b="1" i="1" dirty="0"/>
                  <a:t>parameterized function</a:t>
                </a:r>
                <a:r>
                  <a:rPr lang="en-US" sz="2100" dirty="0"/>
                  <a:t>, that is, by a function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1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</m:e>
                    </m:acc>
                    <m:r>
                      <a:rPr lang="en-US" sz="21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1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1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1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100" i="1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sz="2100" i="1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1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100" dirty="0"/>
                  <a:t> that depends on some matrix of trainable parameters, </a:t>
                </a:r>
                <a:r>
                  <a:rPr lang="en-US" sz="2100" i="1" dirty="0"/>
                  <a:t>W</a:t>
                </a:r>
                <a:r>
                  <a:rPr lang="en-US" sz="2100" dirty="0"/>
                  <a:t>.</a:t>
                </a:r>
              </a:p>
              <a:p>
                <a:r>
                  <a:rPr lang="en-US" sz="2100" dirty="0"/>
                  <a:t>Learn W by playing the game.</a:t>
                </a:r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772" t="-1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1236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8792F-E590-824B-B2F9-942AE515C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FD471-A791-3D4F-9A9E-DA6A331F1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On-line Q-learning</a:t>
            </a:r>
          </a:p>
          <a:p>
            <a:r>
              <a:rPr lang="en-US" dirty="0"/>
              <a:t>How to make Q-learning converge to the best answer</a:t>
            </a:r>
          </a:p>
          <a:p>
            <a:r>
              <a:rPr lang="en-US" dirty="0"/>
              <a:t>How to make it converge more smoothly</a:t>
            </a:r>
          </a:p>
          <a:p>
            <a:r>
              <a:rPr lang="en-US" dirty="0"/>
              <a:t>Policy learning and actor-critic networks</a:t>
            </a:r>
          </a:p>
          <a:p>
            <a:r>
              <a:rPr lang="en-US" dirty="0"/>
              <a:t>Imitation learning</a:t>
            </a:r>
          </a:p>
        </p:txBody>
      </p:sp>
    </p:spTree>
    <p:extLst>
      <p:ext uri="{BB962C8B-B14F-4D97-AF65-F5344CB8AC3E}">
        <p14:creationId xmlns:p14="http://schemas.microsoft.com/office/powerpoint/2010/main" val="921804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Q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200151"/>
            <a:ext cx="6858000" cy="3394472"/>
          </a:xfrm>
        </p:spPr>
        <p:txBody>
          <a:bodyPr/>
          <a:lstStyle/>
          <a:p>
            <a:r>
              <a:rPr lang="en-US" dirty="0"/>
              <a:t>Train a deep neural network to output Q values:</a:t>
            </a:r>
          </a:p>
        </p:txBody>
      </p:sp>
      <p:pic>
        <p:nvPicPr>
          <p:cNvPr id="4" name="Picture 3" descr="Screen Shot 2017-12-01 at 4.11.5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197" y="1870963"/>
            <a:ext cx="3796204" cy="30439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57950" y="4800600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>
                <a:hlinkClick r:id="rId3"/>
              </a:rPr>
              <a:t>D. Silver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833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4450" y="0"/>
            <a:ext cx="6515100" cy="857250"/>
          </a:xfrm>
        </p:spPr>
        <p:txBody>
          <a:bodyPr/>
          <a:lstStyle/>
          <a:p>
            <a:r>
              <a:rPr lang="en-US" dirty="0"/>
              <a:t>Deep Q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857251"/>
            <a:ext cx="6858000" cy="3737372"/>
          </a:xfrm>
        </p:spPr>
        <p:txBody>
          <a:bodyPr/>
          <a:lstStyle/>
          <a:p>
            <a:r>
              <a:rPr lang="en-US" sz="2100" dirty="0"/>
              <a:t>SARSA update: “nudge” Q(</a:t>
            </a:r>
            <a:r>
              <a:rPr lang="en-US" sz="2100" dirty="0" err="1"/>
              <a:t>s,a</a:t>
            </a:r>
            <a:r>
              <a:rPr lang="en-US" sz="2100" dirty="0"/>
              <a:t>) toward value we observe it to have in the most recent action:</a:t>
            </a:r>
          </a:p>
          <a:p>
            <a:endParaRPr lang="en-US" sz="2100" dirty="0"/>
          </a:p>
          <a:p>
            <a:pPr marL="0" indent="0">
              <a:buNone/>
            </a:pPr>
            <a:endParaRPr lang="en-US" sz="2100" dirty="0"/>
          </a:p>
          <a:p>
            <a:r>
              <a:rPr lang="en-US" sz="2100" dirty="0"/>
              <a:t>Deep Q learning: train neural network weights, </a:t>
            </a:r>
            <a:r>
              <a:rPr lang="en-US" sz="2100" b="1" i="1" dirty="0"/>
              <a:t>w</a:t>
            </a:r>
            <a:r>
              <a:rPr lang="en-US" sz="2100" dirty="0"/>
              <a:t>, in order to minimize a loss function that penalizes differences between Q(local) and Q(predicted):</a:t>
            </a:r>
          </a:p>
          <a:p>
            <a:endParaRPr lang="en-US" sz="2100" dirty="0"/>
          </a:p>
          <a:p>
            <a:endParaRPr lang="en-US" sz="21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5551073"/>
              </p:ext>
            </p:extLst>
          </p:nvPr>
        </p:nvGraphicFramePr>
        <p:xfrm>
          <a:off x="1543050" y="1695306"/>
          <a:ext cx="6172200" cy="4192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62" name="Equation" r:id="rId4" imgW="3365280" imgH="228600" progId="Equation.3">
                  <p:embed/>
                </p:oleObj>
              </mc:Choice>
              <mc:Fallback>
                <p:oleObj name="Equation" r:id="rId4" imgW="3365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3050" y="1695306"/>
                        <a:ext cx="6172200" cy="4192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4057650" y="1657350"/>
            <a:ext cx="2571750" cy="514350"/>
          </a:xfrm>
          <a:prstGeom prst="rect">
            <a:avLst/>
          </a:prstGeom>
          <a:noFill/>
          <a:ln w="317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6514549"/>
              </p:ext>
            </p:extLst>
          </p:nvPr>
        </p:nvGraphicFramePr>
        <p:xfrm>
          <a:off x="1828800" y="3642121"/>
          <a:ext cx="5192315" cy="5107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63" name="Equation" r:id="rId6" imgW="2832100" imgH="279400" progId="Equation.3">
                  <p:embed/>
                </p:oleObj>
              </mc:Choice>
              <mc:Fallback>
                <p:oleObj name="Equation" r:id="rId6" imgW="28321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642121"/>
                        <a:ext cx="5192315" cy="5107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2768202" y="3638550"/>
            <a:ext cx="2800350" cy="514350"/>
          </a:xfrm>
          <a:prstGeom prst="rect">
            <a:avLst/>
          </a:prstGeom>
          <a:noFill/>
          <a:ln w="317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740002" y="3638550"/>
            <a:ext cx="1028700" cy="514350"/>
          </a:xfrm>
          <a:prstGeom prst="rect">
            <a:avLst/>
          </a:prstGeom>
          <a:noFill/>
          <a:ln w="317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07116" y="4210050"/>
            <a:ext cx="50770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rgbClr val="FF0000"/>
                </a:solidFill>
              </a:rPr>
              <a:t>Q(local): </a:t>
            </a:r>
          </a:p>
          <a:p>
            <a:pPr algn="r"/>
            <a:r>
              <a:rPr lang="en-US" b="1" i="1" dirty="0">
                <a:solidFill>
                  <a:srgbClr val="FF0000"/>
                </a:solidFill>
              </a:rPr>
              <a:t>s’</a:t>
            </a:r>
            <a:r>
              <a:rPr lang="en-US" dirty="0">
                <a:solidFill>
                  <a:srgbClr val="FF0000"/>
                </a:solidFill>
              </a:rPr>
              <a:t>=state you actually reach by performing </a:t>
            </a:r>
            <a:r>
              <a:rPr lang="en-US" b="1" i="1" dirty="0">
                <a:solidFill>
                  <a:srgbClr val="FF0000"/>
                </a:solidFill>
              </a:rPr>
              <a:t>a</a:t>
            </a:r>
            <a:r>
              <a:rPr lang="en-US" dirty="0">
                <a:solidFill>
                  <a:srgbClr val="FF0000"/>
                </a:solidFill>
              </a:rPr>
              <a:t> in </a:t>
            </a:r>
            <a:r>
              <a:rPr lang="en-US" b="1" i="1" dirty="0">
                <a:solidFill>
                  <a:srgbClr val="FF0000"/>
                </a:solidFill>
              </a:rPr>
              <a:t>s</a:t>
            </a:r>
            <a:r>
              <a:rPr lang="en-US" dirty="0">
                <a:solidFill>
                  <a:srgbClr val="FF0000"/>
                </a:solidFill>
              </a:rPr>
              <a:t>,</a:t>
            </a:r>
          </a:p>
          <a:p>
            <a:pPr algn="r"/>
            <a:r>
              <a:rPr lang="en-US" b="1" i="1" dirty="0">
                <a:solidFill>
                  <a:srgbClr val="FF0000"/>
                </a:solidFill>
              </a:rPr>
              <a:t>a’</a:t>
            </a:r>
            <a:r>
              <a:rPr lang="en-US" dirty="0">
                <a:solidFill>
                  <a:srgbClr val="FF0000"/>
                </a:solidFill>
              </a:rPr>
              <a:t>=action you will actually perform there.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15000" y="4239220"/>
            <a:ext cx="28520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Q(predicted):</a:t>
            </a:r>
          </a:p>
          <a:p>
            <a:r>
              <a:rPr lang="en-US" dirty="0">
                <a:solidFill>
                  <a:srgbClr val="FF0000"/>
                </a:solidFill>
              </a:rPr>
              <a:t>What the network predicts</a:t>
            </a:r>
          </a:p>
          <a:p>
            <a:r>
              <a:rPr lang="en-US" dirty="0">
                <a:solidFill>
                  <a:srgbClr val="FF0000"/>
                </a:solidFill>
              </a:rPr>
              <a:t>for action </a:t>
            </a:r>
            <a:r>
              <a:rPr lang="en-US" b="1" i="1" dirty="0">
                <a:solidFill>
                  <a:srgbClr val="FF0000"/>
                </a:solidFill>
              </a:rPr>
              <a:t>a</a:t>
            </a:r>
            <a:r>
              <a:rPr lang="en-US" dirty="0">
                <a:solidFill>
                  <a:srgbClr val="FF0000"/>
                </a:solidFill>
              </a:rPr>
              <a:t> in state </a:t>
            </a:r>
            <a:r>
              <a:rPr lang="en-US" b="1" i="1" dirty="0">
                <a:solidFill>
                  <a:srgbClr val="FF0000"/>
                </a:solidFill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3956271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4450" y="0"/>
            <a:ext cx="6515100" cy="857250"/>
          </a:xfrm>
        </p:spPr>
        <p:txBody>
          <a:bodyPr/>
          <a:lstStyle/>
          <a:p>
            <a:r>
              <a:rPr lang="en-US" dirty="0"/>
              <a:t>Deep Q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742950"/>
            <a:ext cx="6858000" cy="3737372"/>
          </a:xfrm>
        </p:spPr>
        <p:txBody>
          <a:bodyPr/>
          <a:lstStyle/>
          <a:p>
            <a:r>
              <a:rPr lang="en-US" sz="2100" dirty="0"/>
              <a:t>Regular TD update: “nudge” Q(</a:t>
            </a:r>
            <a:r>
              <a:rPr lang="en-US" sz="2100" dirty="0" err="1"/>
              <a:t>s,a</a:t>
            </a:r>
            <a:r>
              <a:rPr lang="en-US" sz="2100" dirty="0"/>
              <a:t>) towards the target</a:t>
            </a:r>
          </a:p>
          <a:p>
            <a:endParaRPr lang="en-US" sz="2100" dirty="0"/>
          </a:p>
          <a:p>
            <a:pPr marL="0" indent="0">
              <a:buNone/>
            </a:pPr>
            <a:endParaRPr lang="en-US" sz="2100" dirty="0"/>
          </a:p>
          <a:p>
            <a:r>
              <a:rPr lang="en-US" sz="2100" dirty="0"/>
              <a:t>Deep Q learning: encourage estimate to match the target by minimizing squared error:</a:t>
            </a:r>
          </a:p>
          <a:p>
            <a:endParaRPr lang="en-US" sz="2100" dirty="0"/>
          </a:p>
          <a:p>
            <a:endParaRPr lang="en-US" sz="2100" dirty="0"/>
          </a:p>
          <a:p>
            <a:endParaRPr lang="en-US" sz="900" dirty="0"/>
          </a:p>
          <a:p>
            <a:r>
              <a:rPr lang="en-US" sz="2100" dirty="0"/>
              <a:t>Compare to supervised learning:</a:t>
            </a:r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endParaRPr lang="en-US" sz="900" dirty="0"/>
          </a:p>
          <a:p>
            <a:pPr lvl="1"/>
            <a:r>
              <a:rPr lang="en-US" sz="1800" b="1" u="sng" dirty="0"/>
              <a:t>Key difference</a:t>
            </a:r>
            <a:r>
              <a:rPr lang="en-US" sz="1800" dirty="0"/>
              <a:t>: the target in Q learning is not fixed – (</a:t>
            </a:r>
            <a:r>
              <a:rPr lang="en-US" sz="1800" dirty="0" err="1"/>
              <a:t>s’,a</a:t>
            </a:r>
            <a:r>
              <a:rPr lang="en-US" sz="1800" dirty="0"/>
              <a:t>’) is just one step ahead of (</a:t>
            </a:r>
            <a:r>
              <a:rPr lang="en-US" sz="1800" dirty="0" err="1"/>
              <a:t>s,a</a:t>
            </a:r>
            <a:r>
              <a:rPr lang="en-US" sz="1800" dirty="0"/>
              <a:t>)!</a:t>
            </a:r>
          </a:p>
          <a:p>
            <a:endParaRPr lang="en-US" sz="2100" dirty="0"/>
          </a:p>
          <a:p>
            <a:endParaRPr lang="en-US" sz="2100" dirty="0"/>
          </a:p>
          <a:p>
            <a:endParaRPr lang="en-US" sz="21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4481887"/>
              </p:ext>
            </p:extLst>
          </p:nvPr>
        </p:nvGraphicFramePr>
        <p:xfrm>
          <a:off x="1543050" y="1238106"/>
          <a:ext cx="6172200" cy="4192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15" name="Equation" r:id="rId4" imgW="3365280" imgH="228600" progId="Equation.3">
                  <p:embed/>
                </p:oleObj>
              </mc:Choice>
              <mc:Fallback>
                <p:oleObj name="Equation" r:id="rId4" imgW="3365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3050" y="1238106"/>
                        <a:ext cx="6172200" cy="4192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4057650" y="1200150"/>
            <a:ext cx="2571750" cy="514350"/>
          </a:xfrm>
          <a:prstGeom prst="rect">
            <a:avLst/>
          </a:prstGeom>
          <a:noFill/>
          <a:ln w="317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8194731"/>
              </p:ext>
            </p:extLst>
          </p:nvPr>
        </p:nvGraphicFramePr>
        <p:xfrm>
          <a:off x="2032398" y="2686050"/>
          <a:ext cx="5192315" cy="5107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16" name="Equation" r:id="rId6" imgW="2832100" imgH="279400" progId="Equation.3">
                  <p:embed/>
                </p:oleObj>
              </mc:Choice>
              <mc:Fallback>
                <p:oleObj name="Equation" r:id="rId6" imgW="28321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2398" y="2686050"/>
                        <a:ext cx="5192315" cy="5107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0135800"/>
              </p:ext>
            </p:extLst>
          </p:nvPr>
        </p:nvGraphicFramePr>
        <p:xfrm>
          <a:off x="3420666" y="3965971"/>
          <a:ext cx="2351484" cy="5107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17" name="Equation" r:id="rId8" imgW="1282700" imgH="279400" progId="Equation.3">
                  <p:embed/>
                </p:oleObj>
              </mc:Choice>
              <mc:Fallback>
                <p:oleObj name="Equation" r:id="rId8" imgW="12827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0666" y="3965971"/>
                        <a:ext cx="2351484" cy="5107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2971800" y="2686050"/>
            <a:ext cx="2800350" cy="514350"/>
          </a:xfrm>
          <a:prstGeom prst="rect">
            <a:avLst/>
          </a:prstGeom>
          <a:noFill/>
          <a:ln w="317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943600" y="2686050"/>
            <a:ext cx="1028700" cy="514350"/>
          </a:xfrm>
          <a:prstGeom prst="rect">
            <a:avLst/>
          </a:prstGeom>
          <a:noFill/>
          <a:ln w="317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162249" y="3257550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target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57900" y="3257550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estimate</a:t>
            </a:r>
          </a:p>
        </p:txBody>
      </p:sp>
    </p:spTree>
    <p:extLst>
      <p:ext uri="{BB962C8B-B14F-4D97-AF65-F5344CB8AC3E}">
        <p14:creationId xmlns:p14="http://schemas.microsoft.com/office/powerpoint/2010/main" val="2981196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4450" y="0"/>
            <a:ext cx="6515100" cy="857250"/>
          </a:xfrm>
        </p:spPr>
        <p:txBody>
          <a:bodyPr/>
          <a:lstStyle/>
          <a:p>
            <a:r>
              <a:rPr lang="en-US" dirty="0"/>
              <a:t>Online Q learning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33450" y="742950"/>
                <a:ext cx="7753350" cy="4286250"/>
              </a:xfrm>
            </p:spPr>
            <p:txBody>
              <a:bodyPr/>
              <a:lstStyle/>
              <a:p>
                <a:r>
                  <a:rPr lang="en-US" sz="2000" dirty="0"/>
                  <a:t>In state </a:t>
                </a:r>
                <a:r>
                  <a:rPr lang="en-US" sz="2000" b="1" i="1" dirty="0">
                    <a:solidFill>
                      <a:srgbClr val="0070C0"/>
                    </a:solidFill>
                  </a:rPr>
                  <a:t>s</a:t>
                </a:r>
                <a:r>
                  <a:rPr lang="en-US" sz="2000" dirty="0"/>
                  <a:t>, perform action </a:t>
                </a:r>
                <a:r>
                  <a:rPr lang="en-US" sz="2000" b="1" i="1" dirty="0">
                    <a:solidFill>
                      <a:srgbClr val="0070C0"/>
                    </a:solidFill>
                  </a:rPr>
                  <a:t>a</a:t>
                </a:r>
                <a:r>
                  <a:rPr lang="en-US" sz="2000" dirty="0"/>
                  <a:t>.  Environment sends you to state </a:t>
                </a:r>
                <a:r>
                  <a:rPr lang="en-US" sz="2000" b="1" i="1" dirty="0">
                    <a:solidFill>
                      <a:srgbClr val="0070C0"/>
                    </a:solidFill>
                  </a:rPr>
                  <a:t>s’</a:t>
                </a:r>
                <a:r>
                  <a:rPr lang="en-US" sz="2000" dirty="0"/>
                  <a:t>; choose the action </a:t>
                </a:r>
                <a:r>
                  <a:rPr lang="en-US" sz="2000" b="1" i="1" dirty="0">
                    <a:solidFill>
                      <a:srgbClr val="0070C0"/>
                    </a:solidFill>
                  </a:rPr>
                  <a:t>a’</a:t>
                </a:r>
                <a:r>
                  <a:rPr lang="en-US" sz="2000" dirty="0"/>
                  <a:t> that you’ll perform there.</a:t>
                </a:r>
                <a:endParaRPr lang="en-US" sz="2000" i="1" dirty="0"/>
              </a:p>
              <a:p>
                <a:r>
                  <a:rPr lang="en-US" sz="2000" dirty="0"/>
                  <a:t>Observe: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𝑙𝑜𝑐𝑎𝑙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func>
                      <m:func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lim>
                        </m:limLow>
                      </m:fName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;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𝑊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000" dirty="0"/>
                  <a:t> </a:t>
                </a:r>
              </a:p>
              <a:p>
                <a:r>
                  <a:rPr lang="en-US" sz="2000" dirty="0"/>
                  <a:t>Update weights to reduce the error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𝑙𝑜𝑐𝑎𝑙</m:t>
                                  </m:r>
                                </m:sup>
                              </m:s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  <a:p>
                <a:r>
                  <a:rPr lang="en-US" sz="2000" dirty="0"/>
                  <a:t>Gradient: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𝑙𝑜𝑐𝑎𝑙</m:t>
                              </m:r>
                            </m:sup>
                          </m:sSup>
                        </m:e>
                      </m:d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000" dirty="0"/>
              </a:p>
              <a:p>
                <a:r>
                  <a:rPr lang="en-US" sz="2000" dirty="0"/>
                  <a:t>Weight update: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⟵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  <m:r>
                            <m:rPr>
                              <m:sty m:val="p"/>
                            </m:r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2000" dirty="0"/>
              </a:p>
              <a:p>
                <a:r>
                  <a:rPr lang="en-US" sz="2000" dirty="0"/>
                  <a:t>This is called </a:t>
                </a:r>
                <a:r>
                  <a:rPr lang="en-US" sz="2000" i="1" dirty="0"/>
                  <a:t>stochastic gradient descent</a:t>
                </a:r>
                <a:r>
                  <a:rPr lang="en-US" sz="2000" dirty="0"/>
                  <a:t> (SGD)</a:t>
                </a:r>
              </a:p>
              <a:p>
                <a:r>
                  <a:rPr lang="en-US" sz="2000" dirty="0"/>
                  <a:t>“Stochastic” because the training sample (</a:t>
                </a:r>
                <a:r>
                  <a:rPr lang="en-US" sz="2000" dirty="0" err="1"/>
                  <a:t>s,a,s’,a</a:t>
                </a:r>
                <a:r>
                  <a:rPr lang="en-US" sz="2000" dirty="0"/>
                  <a:t>’) was chosen at random by our exploration function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33450" y="742950"/>
                <a:ext cx="7753350" cy="4286250"/>
              </a:xfrm>
              <a:blipFill>
                <a:blip r:embed="rId3"/>
                <a:stretch>
                  <a:fillRect l="-655" t="-888" b="-47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9800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8792F-E590-824B-B2F9-942AE515C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FD471-A791-3D4F-9A9E-DA6A331F1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On-line Q-learning</a:t>
            </a:r>
          </a:p>
          <a:p>
            <a:r>
              <a:rPr lang="en-US" dirty="0"/>
              <a:t>How to make Q-learning converge to the best answer</a:t>
            </a:r>
          </a:p>
          <a:p>
            <a:r>
              <a:rPr lang="en-US" dirty="0"/>
              <a:t>How to make it converge more smoothly</a:t>
            </a:r>
          </a:p>
          <a:p>
            <a:r>
              <a:rPr lang="en-US" dirty="0"/>
              <a:t>Policy learning and actor-critic networks</a:t>
            </a:r>
          </a:p>
          <a:p>
            <a:r>
              <a:rPr lang="en-US" dirty="0"/>
              <a:t>Imitation learning</a:t>
            </a:r>
          </a:p>
        </p:txBody>
      </p:sp>
    </p:spTree>
    <p:extLst>
      <p:ext uri="{BB962C8B-B14F-4D97-AF65-F5344CB8AC3E}">
        <p14:creationId xmlns:p14="http://schemas.microsoft.com/office/powerpoint/2010/main" val="3917852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FDA54-A31E-EF4C-AB21-E79E00F0D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Convergence of neural networks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1BD678FF-C165-A643-9ADF-09AF206880C7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648200" y="1200150"/>
                <a:ext cx="4191000" cy="3886199"/>
              </a:xfrm>
            </p:spPr>
            <p:txBody>
              <a:bodyPr/>
              <a:lstStyle/>
              <a:p>
                <a:r>
                  <a:rPr lang="en-US" dirty="0"/>
                  <a:t>A general neural net (e.g., a classifier) is trained to minimize the training corpus error.</a:t>
                </a:r>
              </a:p>
              <a:p>
                <a:r>
                  <a:rPr lang="en-US" dirty="0"/>
                  <a:t>Test corpus error might be very different!</a:t>
                </a:r>
              </a:p>
              <a:p>
                <a:r>
                  <a:rPr lang="en-US" dirty="0"/>
                  <a:t>Barron showed: generalization error is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&lt;</m:t>
                    </m:r>
                  </m:oMath>
                </a14:m>
                <a:r>
                  <a:rPr lang="en-US" dirty="0"/>
                  <a:t>(#</a:t>
                </a:r>
                <a:r>
                  <a:rPr lang="en-US"/>
                  <a:t>hidden nodes/#</a:t>
                </a:r>
                <a:r>
                  <a:rPr lang="en-US" dirty="0"/>
                  <a:t>training tokens)</a:t>
                </a:r>
              </a:p>
              <a:p>
                <a:r>
                  <a:rPr lang="en-US" dirty="0"/>
                  <a:t>As #training tokens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1BD678FF-C165-A643-9ADF-09AF206880C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648200" y="1200150"/>
                <a:ext cx="4191000" cy="3886199"/>
              </a:xfrm>
              <a:blipFill>
                <a:blip r:embed="rId2"/>
                <a:stretch>
                  <a:fillRect l="-1208" t="-980" r="-2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945D049-839D-5A4E-9CC7-2C41DD74FF5B}"/>
              </a:ext>
            </a:extLst>
          </p:cNvPr>
          <p:cNvCxnSpPr>
            <a:cxnSpLocks/>
          </p:cNvCxnSpPr>
          <p:nvPr/>
        </p:nvCxnSpPr>
        <p:spPr>
          <a:xfrm>
            <a:off x="4114800" y="1200150"/>
            <a:ext cx="0" cy="3200400"/>
          </a:xfrm>
          <a:prstGeom prst="straightConnector1">
            <a:avLst/>
          </a:prstGeom>
          <a:ln w="25400">
            <a:solidFill>
              <a:schemeClr val="tx1"/>
            </a:solidFill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85DB5BF-5FF6-7045-AC1C-42E293B4F281}"/>
              </a:ext>
            </a:extLst>
          </p:cNvPr>
          <p:cNvCxnSpPr>
            <a:cxnSpLocks/>
          </p:cNvCxnSpPr>
          <p:nvPr/>
        </p:nvCxnSpPr>
        <p:spPr>
          <a:xfrm>
            <a:off x="457200" y="4400550"/>
            <a:ext cx="4011105" cy="0"/>
          </a:xfrm>
          <a:prstGeom prst="straightConnector1">
            <a:avLst/>
          </a:prstGeom>
          <a:ln w="254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10">
            <a:extLst>
              <a:ext uri="{FF2B5EF4-FFF2-40B4-BE49-F238E27FC236}">
                <a16:creationId xmlns:a16="http://schemas.microsoft.com/office/drawing/2014/main" id="{52D01375-0027-144D-B9C6-6253F98FD34B}"/>
              </a:ext>
            </a:extLst>
          </p:cNvPr>
          <p:cNvSpPr/>
          <p:nvPr/>
        </p:nvSpPr>
        <p:spPr>
          <a:xfrm>
            <a:off x="914400" y="1357460"/>
            <a:ext cx="3553905" cy="2867496"/>
          </a:xfrm>
          <a:custGeom>
            <a:avLst/>
            <a:gdLst>
              <a:gd name="connsiteX0" fmla="*/ 0 w 3553905"/>
              <a:gd name="connsiteY0" fmla="*/ 0 h 2867496"/>
              <a:gd name="connsiteX1" fmla="*/ 961534 w 3553905"/>
              <a:gd name="connsiteY1" fmla="*/ 2300140 h 2867496"/>
              <a:gd name="connsiteX2" fmla="*/ 1998482 w 3553905"/>
              <a:gd name="connsiteY2" fmla="*/ 2865748 h 2867496"/>
              <a:gd name="connsiteX3" fmla="*/ 2846895 w 3553905"/>
              <a:gd name="connsiteY3" fmla="*/ 2196445 h 2867496"/>
              <a:gd name="connsiteX4" fmla="*/ 3553905 w 3553905"/>
              <a:gd name="connsiteY4" fmla="*/ 9427 h 2867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3905" h="2867496">
                <a:moveTo>
                  <a:pt x="0" y="0"/>
                </a:moveTo>
                <a:cubicBezTo>
                  <a:pt x="314227" y="911257"/>
                  <a:pt x="628454" y="1822515"/>
                  <a:pt x="961534" y="2300140"/>
                </a:cubicBezTo>
                <a:cubicBezTo>
                  <a:pt x="1294614" y="2777765"/>
                  <a:pt x="1684255" y="2883030"/>
                  <a:pt x="1998482" y="2865748"/>
                </a:cubicBezTo>
                <a:cubicBezTo>
                  <a:pt x="2312709" y="2848466"/>
                  <a:pt x="2587658" y="2672499"/>
                  <a:pt x="2846895" y="2196445"/>
                </a:cubicBezTo>
                <a:cubicBezTo>
                  <a:pt x="3106132" y="1720392"/>
                  <a:pt x="3330018" y="864909"/>
                  <a:pt x="3553905" y="9427"/>
                </a:cubicBezTo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B06100-872F-514C-94DA-DD2EE471C399}"/>
              </a:ext>
            </a:extLst>
          </p:cNvPr>
          <p:cNvSpPr txBox="1"/>
          <p:nvPr/>
        </p:nvSpPr>
        <p:spPr>
          <a:xfrm>
            <a:off x="990599" y="1239619"/>
            <a:ext cx="1676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Training Corpus Error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8734AEC7-BD8F-5548-83C2-C4736872EE5C}"/>
              </a:ext>
            </a:extLst>
          </p:cNvPr>
          <p:cNvSpPr/>
          <p:nvPr/>
        </p:nvSpPr>
        <p:spPr>
          <a:xfrm>
            <a:off x="103695" y="1593130"/>
            <a:ext cx="4440025" cy="2079207"/>
          </a:xfrm>
          <a:custGeom>
            <a:avLst/>
            <a:gdLst>
              <a:gd name="connsiteX0" fmla="*/ 0 w 4440025"/>
              <a:gd name="connsiteY0" fmla="*/ 0 h 2079207"/>
              <a:gd name="connsiteX1" fmla="*/ 556181 w 4440025"/>
              <a:gd name="connsiteY1" fmla="*/ 857839 h 2079207"/>
              <a:gd name="connsiteX2" fmla="*/ 1904214 w 4440025"/>
              <a:gd name="connsiteY2" fmla="*/ 1970202 h 2079207"/>
              <a:gd name="connsiteX3" fmla="*/ 2677212 w 4440025"/>
              <a:gd name="connsiteY3" fmla="*/ 1857080 h 2079207"/>
              <a:gd name="connsiteX4" fmla="*/ 4440025 w 4440025"/>
              <a:gd name="connsiteY4" fmla="*/ 377072 h 2079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40025" h="2079207">
                <a:moveTo>
                  <a:pt x="0" y="0"/>
                </a:moveTo>
                <a:cubicBezTo>
                  <a:pt x="119406" y="264736"/>
                  <a:pt x="238812" y="529472"/>
                  <a:pt x="556181" y="857839"/>
                </a:cubicBezTo>
                <a:cubicBezTo>
                  <a:pt x="873550" y="1186206"/>
                  <a:pt x="1550709" y="1803662"/>
                  <a:pt x="1904214" y="1970202"/>
                </a:cubicBezTo>
                <a:cubicBezTo>
                  <a:pt x="2257719" y="2136742"/>
                  <a:pt x="2254577" y="2122602"/>
                  <a:pt x="2677212" y="1857080"/>
                </a:cubicBezTo>
                <a:cubicBezTo>
                  <a:pt x="3099847" y="1591558"/>
                  <a:pt x="3769936" y="984315"/>
                  <a:pt x="4440025" y="377072"/>
                </a:cubicBezTo>
              </a:path>
            </a:pathLst>
          </a:cu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E8DA86E-96A4-814B-83D3-29C54FAFFA64}"/>
              </a:ext>
            </a:extLst>
          </p:cNvPr>
          <p:cNvSpPr txBox="1"/>
          <p:nvPr/>
        </p:nvSpPr>
        <p:spPr>
          <a:xfrm>
            <a:off x="0" y="2266950"/>
            <a:ext cx="11429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Test </a:t>
            </a:r>
          </a:p>
          <a:p>
            <a:r>
              <a:rPr lang="en-US" b="1" dirty="0">
                <a:solidFill>
                  <a:srgbClr val="7030A0"/>
                </a:solidFill>
              </a:rPr>
              <a:t>Corpus Error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D6B3BA2-D576-7144-84C1-59A21F4B6589}"/>
              </a:ext>
            </a:extLst>
          </p:cNvPr>
          <p:cNvCxnSpPr/>
          <p:nvPr/>
        </p:nvCxnSpPr>
        <p:spPr>
          <a:xfrm>
            <a:off x="1600200" y="3333750"/>
            <a:ext cx="2743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285D8C8-D0FE-3042-B157-4331B1A1EEB0}"/>
              </a:ext>
            </a:extLst>
          </p:cNvPr>
          <p:cNvCxnSpPr/>
          <p:nvPr/>
        </p:nvCxnSpPr>
        <p:spPr>
          <a:xfrm>
            <a:off x="1600200" y="4248150"/>
            <a:ext cx="2743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31DBD29-4A67-9943-8A52-A94D77FB283D}"/>
              </a:ext>
            </a:extLst>
          </p:cNvPr>
          <p:cNvCxnSpPr>
            <a:cxnSpLocks/>
          </p:cNvCxnSpPr>
          <p:nvPr/>
        </p:nvCxnSpPr>
        <p:spPr>
          <a:xfrm>
            <a:off x="4191000" y="3333750"/>
            <a:ext cx="0" cy="89120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4B21CD88-17D3-AD4B-A851-E3288D543D19}"/>
                  </a:ext>
                </a:extLst>
              </p:cNvPr>
              <p:cNvSpPr/>
              <p:nvPr/>
            </p:nvSpPr>
            <p:spPr>
              <a:xfrm>
                <a:off x="4091010" y="3574018"/>
                <a:ext cx="40479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4B21CD88-17D3-AD4B-A851-E3288D543D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1010" y="3574018"/>
                <a:ext cx="40479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85C4497-F9A2-B14D-BDF5-24FEEC95B79A}"/>
              </a:ext>
            </a:extLst>
          </p:cNvPr>
          <p:cNvCxnSpPr>
            <a:cxnSpLocks/>
          </p:cNvCxnSpPr>
          <p:nvPr/>
        </p:nvCxnSpPr>
        <p:spPr>
          <a:xfrm>
            <a:off x="2895600" y="2952750"/>
            <a:ext cx="0" cy="1600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611ACBF-EC9E-0B4E-8F53-59513E9AC216}"/>
                  </a:ext>
                </a:extLst>
              </p:cNvPr>
              <p:cNvSpPr/>
              <p:nvPr/>
            </p:nvSpPr>
            <p:spPr>
              <a:xfrm>
                <a:off x="4038600" y="895350"/>
                <a:ext cx="37696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611ACBF-EC9E-0B4E-8F53-59513E9AC2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895350"/>
                <a:ext cx="376963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E1ACD912-BD75-1E44-925F-3F9AFDCA3D4F}"/>
                  </a:ext>
                </a:extLst>
              </p:cNvPr>
              <p:cNvSpPr/>
              <p:nvPr/>
            </p:nvSpPr>
            <p:spPr>
              <a:xfrm>
                <a:off x="152400" y="4183618"/>
                <a:ext cx="47743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E1ACD912-BD75-1E44-925F-3F9AFDCA3D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4183618"/>
                <a:ext cx="477438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angle 29">
            <a:extLst>
              <a:ext uri="{FF2B5EF4-FFF2-40B4-BE49-F238E27FC236}">
                <a16:creationId xmlns:a16="http://schemas.microsoft.com/office/drawing/2014/main" id="{800C9121-72A4-5F42-B134-BC47BCB33426}"/>
              </a:ext>
            </a:extLst>
          </p:cNvPr>
          <p:cNvSpPr/>
          <p:nvPr/>
        </p:nvSpPr>
        <p:spPr>
          <a:xfrm>
            <a:off x="0" y="4563130"/>
            <a:ext cx="4952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Training the neural net finds this set of weights by minimizing the training corpus error.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7CE4119-30A7-184A-A162-33C52A3B4D98}"/>
              </a:ext>
            </a:extLst>
          </p:cNvPr>
          <p:cNvCxnSpPr>
            <a:cxnSpLocks/>
          </p:cNvCxnSpPr>
          <p:nvPr/>
        </p:nvCxnSpPr>
        <p:spPr>
          <a:xfrm>
            <a:off x="2895600" y="4400550"/>
            <a:ext cx="0" cy="228600"/>
          </a:xfrm>
          <a:prstGeom prst="line">
            <a:avLst/>
          </a:prstGeom>
          <a:ln>
            <a:solidFill>
              <a:schemeClr val="tx1"/>
            </a:solidFill>
            <a:head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0853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394E7-149E-E54F-93AE-754B1FD74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Does Q-learning Converge?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1BB6A6-1C66-AD40-B0F5-860077C87E3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No!</a:t>
                </a:r>
              </a:p>
              <a:p>
                <a:r>
                  <a:rPr lang="en-US" dirty="0"/>
                  <a:t>Because: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argmax</m:t>
                              </m:r>
                            </m:e>
                            <m:lim/>
                          </m:limLow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If we always choose the action that is best, according to our current estimate of the Q-function, then we can never learn anything about any of the other actions!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1BB6A6-1C66-AD40-B0F5-860077C87E3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0" t="-1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639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29778"/>
            <a:ext cx="8915400" cy="536972"/>
          </a:xfrm>
        </p:spPr>
        <p:txBody>
          <a:bodyPr/>
          <a:lstStyle/>
          <a:p>
            <a:r>
              <a:rPr lang="en-US" dirty="0"/>
              <a:t>Incorporating exploration (slide from last week)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5900" y="685801"/>
            <a:ext cx="6172200" cy="3908822"/>
          </a:xfrm>
        </p:spPr>
        <p:txBody>
          <a:bodyPr/>
          <a:lstStyle/>
          <a:p>
            <a:r>
              <a:rPr lang="en-US" sz="2000" b="1" dirty="0"/>
              <a:t>Idea:</a:t>
            </a:r>
            <a:r>
              <a:rPr lang="en-US" sz="2000" dirty="0"/>
              <a:t> explore more in the beginning, become more and more greedy over time</a:t>
            </a:r>
          </a:p>
          <a:p>
            <a:r>
              <a:rPr lang="en-US" sz="2000" dirty="0"/>
              <a:t>Standard (“greedy”) selection of optimal action: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Modified strategy:</a:t>
            </a:r>
          </a:p>
        </p:txBody>
      </p:sp>
      <p:graphicFrame>
        <p:nvGraphicFramePr>
          <p:cNvPr id="58370" name="Object 3"/>
          <p:cNvGraphicFramePr>
            <a:graphicFrameLocks noChangeAspect="1"/>
          </p:cNvGraphicFramePr>
          <p:nvPr/>
        </p:nvGraphicFramePr>
        <p:xfrm>
          <a:off x="2393156" y="2876550"/>
          <a:ext cx="4487466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37" name="Equation" r:id="rId4" imgW="2692080" imgH="457200" progId="Equation.3">
                  <p:embed/>
                </p:oleObj>
              </mc:Choice>
              <mc:Fallback>
                <p:oleObj name="Equation" r:id="rId4" imgW="2692080" imgH="457200" progId="Equation.3">
                  <p:embed/>
                  <p:pic>
                    <p:nvPicPr>
                      <p:cNvPr id="5837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3156" y="2876550"/>
                        <a:ext cx="4487466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343150" y="4343400"/>
          <a:ext cx="2571750" cy="788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38" name="Equation" r:id="rId6" imgW="1574640" imgH="482400" progId="Equation.3">
                  <p:embed/>
                </p:oleObj>
              </mc:Choice>
              <mc:Fallback>
                <p:oleObj name="Equation" r:id="rId6" imgW="1574640" imgH="48240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3150" y="4343400"/>
                        <a:ext cx="2571750" cy="78811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914650" y="37719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exploration function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72050" y="3714751"/>
            <a:ext cx="23431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Number of times we’ve taken action a’ in state s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5400000" flipH="1" flipV="1">
            <a:off x="3572474" y="3571877"/>
            <a:ext cx="285154" cy="596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 flipH="1" flipV="1">
            <a:off x="5972773" y="3514130"/>
            <a:ext cx="285749" cy="1191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8373" name="Object 5"/>
          <p:cNvGraphicFramePr>
            <a:graphicFrameLocks noChangeAspect="1"/>
          </p:cNvGraphicFramePr>
          <p:nvPr/>
        </p:nvGraphicFramePr>
        <p:xfrm>
          <a:off x="2822972" y="1885950"/>
          <a:ext cx="3175397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39" name="Equation" r:id="rId8" imgW="1904760" imgH="342720" progId="Equation.3">
                  <p:embed/>
                </p:oleObj>
              </mc:Choice>
              <mc:Fallback>
                <p:oleObj name="Equation" r:id="rId8" imgW="1904760" imgH="342720" progId="Equation.3">
                  <p:embed/>
                  <p:pic>
                    <p:nvPicPr>
                      <p:cNvPr id="5837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2972" y="1885950"/>
                        <a:ext cx="3175397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4800600" y="4409301"/>
            <a:ext cx="2343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(optimistic reward estimate)</a:t>
            </a:r>
          </a:p>
        </p:txBody>
      </p:sp>
    </p:spTree>
    <p:extLst>
      <p:ext uri="{BB962C8B-B14F-4D97-AF65-F5344CB8AC3E}">
        <p14:creationId xmlns:p14="http://schemas.microsoft.com/office/powerpoint/2010/main" val="18166524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29778"/>
            <a:ext cx="8915400" cy="536972"/>
          </a:xfrm>
        </p:spPr>
        <p:txBody>
          <a:bodyPr/>
          <a:lstStyle/>
          <a:p>
            <a:r>
              <a:rPr lang="en-US" dirty="0"/>
              <a:t>…but that doesn’t work either: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485900" y="2038349"/>
                <a:ext cx="6172200" cy="2556273"/>
              </a:xfrm>
            </p:spPr>
            <p:txBody>
              <a:bodyPr/>
              <a:lstStyle/>
              <a:p>
                <a:r>
                  <a:rPr lang="en-US" sz="2000" dirty="0"/>
                  <a:t>… which means that we get at least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sz="2000" dirty="0"/>
                  <a:t> samples of each action</a:t>
                </a:r>
              </a:p>
              <a:p>
                <a:r>
                  <a:rPr lang="en-US" sz="2000" dirty="0"/>
                  <a:t>We can estimate Q(</a:t>
                </a:r>
                <a:r>
                  <a:rPr lang="en-US" sz="2000" dirty="0" err="1"/>
                  <a:t>s,a</a:t>
                </a:r>
                <a:r>
                  <a:rPr lang="en-US" sz="2000" dirty="0"/>
                  <a:t>) based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sz="2000" dirty="0"/>
                  <a:t> samples</a:t>
                </a:r>
              </a:p>
              <a:p>
                <a:r>
                  <a:rPr lang="en-US" sz="2000" dirty="0"/>
                  <a:t>But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sz="2000" dirty="0"/>
                  <a:t> is a constant, so it never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→∞</m:t>
                    </m:r>
                  </m:oMath>
                </a14:m>
                <a:endParaRPr lang="en-US" sz="2000" dirty="0"/>
              </a:p>
              <a:p>
                <a:r>
                  <a:rPr lang="en-US" sz="2000" dirty="0"/>
                  <a:t>So Error never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85900" y="2038349"/>
                <a:ext cx="6172200" cy="2556273"/>
              </a:xfrm>
              <a:blipFill>
                <a:blip r:embed="rId4"/>
                <a:stretch>
                  <a:fillRect l="-821" t="-985" r="-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3747011"/>
              </p:ext>
            </p:extLst>
          </p:nvPr>
        </p:nvGraphicFramePr>
        <p:xfrm>
          <a:off x="3276600" y="869233"/>
          <a:ext cx="2571750" cy="788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53" name="Equation" r:id="rId5" imgW="1574640" imgH="482400" progId="Equation.3">
                  <p:embed/>
                </p:oleObj>
              </mc:Choice>
              <mc:Fallback>
                <p:oleObj name="Equation" r:id="rId5" imgW="1574640" imgH="48240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869233"/>
                        <a:ext cx="2571750" cy="78811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803647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E419F-01A1-794D-A2E9-5217325FA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/>
          <a:lstStyle/>
          <a:p>
            <a:r>
              <a:rPr lang="en-US" dirty="0"/>
              <a:t>Epsilon-greedy exploration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407946-CC26-A04D-B4CE-6156C7B7FDE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895350"/>
                <a:ext cx="8534400" cy="4114800"/>
              </a:xfrm>
            </p:spPr>
            <p:txBody>
              <a:bodyPr/>
              <a:lstStyle/>
              <a:p>
                <a:r>
                  <a:rPr lang="en-US" sz="2000" dirty="0"/>
                  <a:t>At each time step:</a:t>
                </a:r>
              </a:p>
              <a:p>
                <a:pPr lvl="1"/>
                <a:r>
                  <a:rPr lang="en-US" sz="2000" dirty="0"/>
                  <a:t>With probability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sz="2000" dirty="0"/>
                  <a:t>, choose an action at random</a:t>
                </a:r>
              </a:p>
              <a:p>
                <a:pPr lvl="1"/>
                <a:r>
                  <a:rPr lang="en-US" sz="2000" dirty="0"/>
                  <a:t>With probability </a:t>
                </a:r>
                <a14:m>
                  <m:oMath xmlns:m="http://schemas.openxmlformats.org/officeDocument/2006/math">
                    <m:r>
                      <a:rPr lang="en-US" sz="20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1−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sz="2000" dirty="0"/>
                  <a:t>, choose a=argmax Q(</a:t>
                </a:r>
                <a:r>
                  <a:rPr lang="en-US" sz="2000" dirty="0" err="1"/>
                  <a:t>s,a</a:t>
                </a:r>
                <a:r>
                  <a:rPr lang="en-US" sz="2000" dirty="0"/>
                  <a:t>)</a:t>
                </a:r>
              </a:p>
              <a:p>
                <a:pPr lvl="1"/>
                <a:r>
                  <a:rPr lang="en-US" sz="2000" dirty="0"/>
                  <a:t>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US" sz="2000" dirty="0"/>
                  <a:t>,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000" dirty="0"/>
                  <a:t>, for example,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=1/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000" dirty="0"/>
              </a:p>
              <a:p>
                <a:r>
                  <a:rPr lang="en-US" sz="2000" dirty="0"/>
                  <a:t>Result:</a:t>
                </a:r>
              </a:p>
              <a:p>
                <a:pPr lvl="1"/>
                <a:r>
                  <a:rPr lang="en-US" sz="2000" dirty="0"/>
                  <a:t>As you play the game infinite times, each action is sampled an infinite number of samples, so Q converges, but also,</a:t>
                </a:r>
              </a:p>
              <a:p>
                <a:pPr lvl="1"/>
                <a:r>
                  <a:rPr lang="en-US" sz="2000" dirty="0"/>
                  <a:t>As you play the game infinite times, you start to exploit your knowledge more and more frequently, so that you converge to the best possible policy.</a:t>
                </a:r>
              </a:p>
              <a:p>
                <a:pPr lvl="1"/>
                <a:r>
                  <a:rPr lang="en-US" sz="1800" dirty="0"/>
                  <a:t>… actually, it doesn’t always work in practice.  To guarantee success, you need a few more tweaks, e.g., Re-Trace algorithm, </a:t>
                </a:r>
                <a:r>
                  <a:rPr lang="en-US" sz="1800" dirty="0" err="1"/>
                  <a:t>Munos</a:t>
                </a:r>
                <a:r>
                  <a:rPr lang="en-US" sz="1800" dirty="0"/>
                  <a:t> et al., 2016.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407946-CC26-A04D-B4CE-6156C7B7FD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895350"/>
                <a:ext cx="8534400" cy="4114800"/>
              </a:xfrm>
              <a:blipFill>
                <a:blip r:embed="rId2"/>
                <a:stretch>
                  <a:fillRect l="-595" t="-923" b="-1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2266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8792F-E590-824B-B2F9-942AE515C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FD471-A791-3D4F-9A9E-DA6A331F1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On-line Q-learning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How to make Q-learning converge to the best answer</a:t>
            </a:r>
          </a:p>
          <a:p>
            <a:r>
              <a:rPr lang="en-US" dirty="0"/>
              <a:t>How to make it converge more smoothly</a:t>
            </a:r>
          </a:p>
          <a:p>
            <a:r>
              <a:rPr lang="en-US" dirty="0"/>
              <a:t>Policy learning and actor-critic networks</a:t>
            </a:r>
          </a:p>
          <a:p>
            <a:r>
              <a:rPr lang="en-US" dirty="0"/>
              <a:t>Imitation learning</a:t>
            </a:r>
          </a:p>
        </p:txBody>
      </p:sp>
    </p:spTree>
    <p:extLst>
      <p:ext uri="{BB962C8B-B14F-4D97-AF65-F5344CB8AC3E}">
        <p14:creationId xmlns:p14="http://schemas.microsoft.com/office/powerpoint/2010/main" val="34782900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Dealing with training instability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100" dirty="0"/>
              <a:t>Challenges</a:t>
            </a:r>
          </a:p>
          <a:p>
            <a:pPr lvl="1"/>
            <a:r>
              <a:rPr lang="en-US" sz="1800" dirty="0"/>
              <a:t>Target values are not fixed</a:t>
            </a:r>
          </a:p>
          <a:p>
            <a:pPr lvl="1"/>
            <a:r>
              <a:rPr lang="en-US" sz="1800" dirty="0"/>
              <a:t>Successive experiences are correlated and dependent on the policy</a:t>
            </a:r>
          </a:p>
          <a:p>
            <a:pPr lvl="1"/>
            <a:r>
              <a:rPr lang="en-US" sz="1800" dirty="0"/>
              <a:t>Policy may change rapidly with slight changes to parameters, leading to drastic change in data distribution</a:t>
            </a:r>
          </a:p>
          <a:p>
            <a:r>
              <a:rPr lang="en-US" sz="2100" dirty="0"/>
              <a:t>Solutions</a:t>
            </a:r>
          </a:p>
          <a:p>
            <a:pPr lvl="1"/>
            <a:r>
              <a:rPr lang="en-US" sz="1800" dirty="0"/>
              <a:t>Freeze target Q network</a:t>
            </a:r>
          </a:p>
          <a:p>
            <a:pPr lvl="1"/>
            <a:r>
              <a:rPr lang="en-US" sz="1800" dirty="0"/>
              <a:t>Use </a:t>
            </a:r>
            <a:r>
              <a:rPr lang="en-US" sz="1800" i="1" dirty="0"/>
              <a:t>experience replay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hape 278"/>
          <p:cNvSpPr txBox="1"/>
          <p:nvPr/>
        </p:nvSpPr>
        <p:spPr>
          <a:xfrm>
            <a:off x="1714500" y="4800600"/>
            <a:ext cx="5886450" cy="26482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200" dirty="0">
                <a:solidFill>
                  <a:srgbClr val="222222"/>
                </a:solidFill>
                <a:highlight>
                  <a:srgbClr val="FFFFFF"/>
                </a:highlight>
              </a:rPr>
              <a:t>Mnih et al. </a:t>
            </a:r>
            <a:r>
              <a:rPr lang="en" sz="1200" u="sng" dirty="0">
                <a:solidFill>
                  <a:schemeClr val="hlink"/>
                </a:solidFill>
                <a:highlight>
                  <a:srgbClr val="FFFFFF"/>
                </a:highlight>
                <a:hlinkClick r:id="rId2"/>
              </a:rPr>
              <a:t>Human-level control through deep reinforcement learning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,</a:t>
            </a:r>
            <a:r>
              <a:rPr lang="en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i="1" dirty="0">
                <a:solidFill>
                  <a:srgbClr val="222222"/>
                </a:solidFill>
                <a:highlight>
                  <a:srgbClr val="FFFFFF"/>
                </a:highlight>
              </a:rPr>
              <a:t>Nature 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2015</a:t>
            </a:r>
            <a:endParaRPr lang="en" sz="1200" dirty="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40336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7-12-04 at 11.17.0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050" y="2743200"/>
            <a:ext cx="6356703" cy="18859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Experience replay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485900" y="1200151"/>
            <a:ext cx="6572250" cy="3394472"/>
          </a:xfrm>
        </p:spPr>
        <p:txBody>
          <a:bodyPr/>
          <a:lstStyle/>
          <a:p>
            <a:r>
              <a:rPr lang="en-US" sz="2100" dirty="0"/>
              <a:t>At each time step:</a:t>
            </a:r>
          </a:p>
          <a:p>
            <a:pPr lvl="1"/>
            <a:r>
              <a:rPr lang="en-US" sz="1800" dirty="0"/>
              <a:t>Take action a</a:t>
            </a:r>
            <a:r>
              <a:rPr lang="en-US" sz="1800" baseline="-25000" dirty="0"/>
              <a:t>t</a:t>
            </a:r>
            <a:r>
              <a:rPr lang="en-US" sz="1800" dirty="0"/>
              <a:t> according to epsilon-greedy policy</a:t>
            </a:r>
          </a:p>
          <a:p>
            <a:pPr lvl="1"/>
            <a:r>
              <a:rPr lang="en-US" sz="1800" dirty="0"/>
              <a:t>Store experience (</a:t>
            </a:r>
            <a:r>
              <a:rPr lang="en-US" sz="1800" dirty="0" err="1"/>
              <a:t>s</a:t>
            </a:r>
            <a:r>
              <a:rPr lang="en-US" sz="1800" baseline="-25000" dirty="0" err="1"/>
              <a:t>t</a:t>
            </a:r>
            <a:r>
              <a:rPr lang="en-US" sz="1800" dirty="0"/>
              <a:t>, a</a:t>
            </a:r>
            <a:r>
              <a:rPr lang="en-US" sz="1800" baseline="-25000" dirty="0"/>
              <a:t>t</a:t>
            </a:r>
            <a:r>
              <a:rPr lang="en-US" sz="1800" dirty="0"/>
              <a:t>, r</a:t>
            </a:r>
            <a:r>
              <a:rPr lang="en-US" sz="1800" baseline="-25000" dirty="0"/>
              <a:t>t+1</a:t>
            </a:r>
            <a:r>
              <a:rPr lang="en-US" sz="1800" dirty="0"/>
              <a:t>, s</a:t>
            </a:r>
            <a:r>
              <a:rPr lang="en-US" sz="1800" baseline="-25000" dirty="0"/>
              <a:t>t+1</a:t>
            </a:r>
            <a:r>
              <a:rPr lang="en-US" sz="1800" dirty="0"/>
              <a:t>) in </a:t>
            </a:r>
            <a:r>
              <a:rPr lang="en-US" sz="1800" i="1" dirty="0"/>
              <a:t>replay memory buffer</a:t>
            </a:r>
          </a:p>
          <a:p>
            <a:pPr lvl="1"/>
            <a:r>
              <a:rPr lang="en-US" sz="1800" dirty="0"/>
              <a:t>Randomly sample </a:t>
            </a:r>
            <a:r>
              <a:rPr lang="en-US" sz="1800" i="1" dirty="0"/>
              <a:t>mini-batch </a:t>
            </a:r>
            <a:r>
              <a:rPr lang="en-US" sz="1800" dirty="0"/>
              <a:t>of experiences from the buffer </a:t>
            </a:r>
            <a:endParaRPr lang="en-US" sz="1800" i="1" dirty="0"/>
          </a:p>
        </p:txBody>
      </p:sp>
      <p:sp>
        <p:nvSpPr>
          <p:cNvPr id="3" name="Rectangle 2"/>
          <p:cNvSpPr/>
          <p:nvPr/>
        </p:nvSpPr>
        <p:spPr>
          <a:xfrm>
            <a:off x="6286500" y="2857500"/>
            <a:ext cx="165735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hape 278"/>
          <p:cNvSpPr txBox="1"/>
          <p:nvPr/>
        </p:nvSpPr>
        <p:spPr>
          <a:xfrm>
            <a:off x="1714500" y="4800600"/>
            <a:ext cx="5886450" cy="26482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200" dirty="0">
                <a:solidFill>
                  <a:srgbClr val="222222"/>
                </a:solidFill>
                <a:highlight>
                  <a:srgbClr val="FFFFFF"/>
                </a:highlight>
              </a:rPr>
              <a:t>Mnih et al. </a:t>
            </a:r>
            <a:r>
              <a:rPr lang="en" sz="1200" u="sng" dirty="0">
                <a:solidFill>
                  <a:schemeClr val="hlink"/>
                </a:solidFill>
                <a:highlight>
                  <a:srgbClr val="FFFFFF"/>
                </a:highlight>
                <a:hlinkClick r:id="rId3"/>
              </a:rPr>
              <a:t>Human-level control through deep reinforcement learning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,</a:t>
            </a:r>
            <a:r>
              <a:rPr lang="en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i="1" dirty="0">
                <a:solidFill>
                  <a:srgbClr val="222222"/>
                </a:solidFill>
                <a:highlight>
                  <a:srgbClr val="FFFFFF"/>
                </a:highlight>
              </a:rPr>
              <a:t>Nature 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2015</a:t>
            </a:r>
            <a:endParaRPr lang="en" sz="1200" dirty="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851501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Experience replay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485900" y="1200151"/>
            <a:ext cx="6572250" cy="3394472"/>
          </a:xfrm>
        </p:spPr>
        <p:txBody>
          <a:bodyPr/>
          <a:lstStyle/>
          <a:p>
            <a:pPr marL="0" indent="0">
              <a:buNone/>
            </a:pPr>
            <a:r>
              <a:rPr lang="en-US" sz="2100" dirty="0"/>
              <a:t>At each time step:</a:t>
            </a:r>
          </a:p>
          <a:p>
            <a:pPr lvl="1"/>
            <a:r>
              <a:rPr lang="en-US" sz="1800" dirty="0"/>
              <a:t>Take action a</a:t>
            </a:r>
            <a:r>
              <a:rPr lang="en-US" sz="1800" baseline="-25000" dirty="0"/>
              <a:t>t</a:t>
            </a:r>
            <a:r>
              <a:rPr lang="en-US" sz="1800" dirty="0"/>
              <a:t> according to epsilon-greedy policy</a:t>
            </a:r>
          </a:p>
          <a:p>
            <a:pPr lvl="1"/>
            <a:r>
              <a:rPr lang="en-US" sz="1800" dirty="0"/>
              <a:t>Store experience (</a:t>
            </a:r>
            <a:r>
              <a:rPr lang="en-US" sz="1800" dirty="0" err="1"/>
              <a:t>s</a:t>
            </a:r>
            <a:r>
              <a:rPr lang="en-US" sz="1800" baseline="-25000" dirty="0" err="1"/>
              <a:t>t</a:t>
            </a:r>
            <a:r>
              <a:rPr lang="en-US" sz="1800" dirty="0"/>
              <a:t>, a</a:t>
            </a:r>
            <a:r>
              <a:rPr lang="en-US" sz="1800" baseline="-25000" dirty="0"/>
              <a:t>t</a:t>
            </a:r>
            <a:r>
              <a:rPr lang="en-US" sz="1800" dirty="0"/>
              <a:t>, r</a:t>
            </a:r>
            <a:r>
              <a:rPr lang="en-US" sz="1800" baseline="-25000" dirty="0"/>
              <a:t>t+1</a:t>
            </a:r>
            <a:r>
              <a:rPr lang="en-US" sz="1800" dirty="0"/>
              <a:t>, s</a:t>
            </a:r>
            <a:r>
              <a:rPr lang="en-US" sz="1800" baseline="-25000" dirty="0"/>
              <a:t>t+1</a:t>
            </a:r>
            <a:r>
              <a:rPr lang="en-US" sz="1800" dirty="0"/>
              <a:t>) in </a:t>
            </a:r>
            <a:r>
              <a:rPr lang="en-US" sz="1800" i="1" dirty="0"/>
              <a:t>replay memory buffer</a:t>
            </a:r>
          </a:p>
          <a:p>
            <a:pPr lvl="1"/>
            <a:r>
              <a:rPr lang="en-US" sz="1800" dirty="0"/>
              <a:t>Randomly sample </a:t>
            </a:r>
            <a:r>
              <a:rPr lang="en-US" sz="1800" i="1" dirty="0"/>
              <a:t>mini-batch </a:t>
            </a:r>
            <a:r>
              <a:rPr lang="en-US" sz="1800" dirty="0"/>
              <a:t>of experiences from the buffer </a:t>
            </a:r>
          </a:p>
          <a:p>
            <a:pPr lvl="1"/>
            <a:r>
              <a:rPr lang="en-US" sz="1800" dirty="0"/>
              <a:t>Perform update to reduce objective function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2856612"/>
              </p:ext>
            </p:extLst>
          </p:nvPr>
        </p:nvGraphicFramePr>
        <p:xfrm>
          <a:off x="2057400" y="3386003"/>
          <a:ext cx="5286375" cy="6727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917" name="Equation" r:id="rId3" imgW="2882900" imgH="368300" progId="Equation.3">
                  <p:embed/>
                </p:oleObj>
              </mc:Choice>
              <mc:Fallback>
                <p:oleObj name="Equation" r:id="rId3" imgW="28829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3386003"/>
                        <a:ext cx="5286375" cy="6727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4400550" y="3443153"/>
            <a:ext cx="1371600" cy="514350"/>
          </a:xfrm>
          <a:prstGeom prst="rect">
            <a:avLst/>
          </a:prstGeom>
          <a:noFill/>
          <a:ln w="317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028950" y="3934420"/>
            <a:ext cx="42862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Keep parameters of </a:t>
            </a:r>
            <a:r>
              <a:rPr lang="en-US" i="1" dirty="0">
                <a:solidFill>
                  <a:srgbClr val="FF0000"/>
                </a:solidFill>
              </a:rPr>
              <a:t>target network </a:t>
            </a:r>
            <a:r>
              <a:rPr lang="en-US" dirty="0">
                <a:solidFill>
                  <a:srgbClr val="FF0000"/>
                </a:solidFill>
              </a:rPr>
              <a:t>fixed during the entire mini-batch; only update between mini-batches</a:t>
            </a:r>
          </a:p>
        </p:txBody>
      </p:sp>
      <p:sp>
        <p:nvSpPr>
          <p:cNvPr id="8" name="Shape 278"/>
          <p:cNvSpPr txBox="1"/>
          <p:nvPr/>
        </p:nvSpPr>
        <p:spPr>
          <a:xfrm>
            <a:off x="1543050" y="4800600"/>
            <a:ext cx="5886450" cy="26482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200" dirty="0">
                <a:solidFill>
                  <a:srgbClr val="222222"/>
                </a:solidFill>
                <a:highlight>
                  <a:srgbClr val="FFFFFF"/>
                </a:highlight>
              </a:rPr>
              <a:t>Mnih et al. </a:t>
            </a:r>
            <a:r>
              <a:rPr lang="en" sz="1200" u="sng" dirty="0">
                <a:solidFill>
                  <a:schemeClr val="hlink"/>
                </a:solidFill>
                <a:highlight>
                  <a:srgbClr val="FFFFFF"/>
                </a:highlight>
                <a:hlinkClick r:id="rId5"/>
              </a:rPr>
              <a:t>Human-level control through deep reinforcement learning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,</a:t>
            </a:r>
            <a:r>
              <a:rPr lang="en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i="1" dirty="0">
                <a:solidFill>
                  <a:srgbClr val="222222"/>
                </a:solidFill>
                <a:highlight>
                  <a:srgbClr val="FFFFFF"/>
                </a:highlight>
              </a:rPr>
              <a:t>Nature 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2015</a:t>
            </a:r>
            <a:endParaRPr lang="en" sz="1200" dirty="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5109037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0"/>
            <a:ext cx="6172200" cy="857250"/>
          </a:xfrm>
        </p:spPr>
        <p:txBody>
          <a:bodyPr/>
          <a:lstStyle/>
          <a:p>
            <a:r>
              <a:rPr lang="en-US" dirty="0"/>
              <a:t>Deep Q learning in Atari</a:t>
            </a:r>
          </a:p>
        </p:txBody>
      </p:sp>
      <p:sp>
        <p:nvSpPr>
          <p:cNvPr id="4" name="Shape 278"/>
          <p:cNvSpPr txBox="1"/>
          <p:nvPr/>
        </p:nvSpPr>
        <p:spPr>
          <a:xfrm>
            <a:off x="1543050" y="4800600"/>
            <a:ext cx="5886450" cy="26482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200" dirty="0">
                <a:solidFill>
                  <a:srgbClr val="222222"/>
                </a:solidFill>
                <a:highlight>
                  <a:srgbClr val="FFFFFF"/>
                </a:highlight>
              </a:rPr>
              <a:t>Mnih et al. </a:t>
            </a:r>
            <a:r>
              <a:rPr lang="en" sz="1200" u="sng" dirty="0">
                <a:solidFill>
                  <a:schemeClr val="hlink"/>
                </a:solidFill>
                <a:highlight>
                  <a:srgbClr val="FFFFFF"/>
                </a:highlight>
                <a:hlinkClick r:id="rId2"/>
              </a:rPr>
              <a:t>Human-level control through deep reinforcement learning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,</a:t>
            </a:r>
            <a:r>
              <a:rPr lang="en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i="1" dirty="0">
                <a:solidFill>
                  <a:srgbClr val="222222"/>
                </a:solidFill>
                <a:highlight>
                  <a:srgbClr val="FFFFFF"/>
                </a:highlight>
              </a:rPr>
              <a:t>Nature 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2015</a:t>
            </a:r>
            <a:endParaRPr lang="en" sz="1200" dirty="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  <p:pic>
        <p:nvPicPr>
          <p:cNvPr id="7" name="Picture 6" descr="Screen Shot 2017-12-04 at 11.32.29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971550"/>
            <a:ext cx="5029200" cy="3733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3562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0"/>
            <a:ext cx="6172200" cy="857250"/>
          </a:xfrm>
        </p:spPr>
        <p:txBody>
          <a:bodyPr/>
          <a:lstStyle/>
          <a:p>
            <a:r>
              <a:rPr lang="en-US" dirty="0"/>
              <a:t>Deep Q learning in Atari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485900" y="857251"/>
            <a:ext cx="6172200" cy="3737372"/>
          </a:xfrm>
        </p:spPr>
        <p:txBody>
          <a:bodyPr/>
          <a:lstStyle/>
          <a:p>
            <a:r>
              <a:rPr lang="en-US" sz="1800" dirty="0"/>
              <a:t>End-to-end learning of Q(</a:t>
            </a:r>
            <a:r>
              <a:rPr lang="en-US" sz="1800" dirty="0" err="1"/>
              <a:t>s,a</a:t>
            </a:r>
            <a:r>
              <a:rPr lang="en-US" sz="1800" dirty="0"/>
              <a:t>) from pixels s</a:t>
            </a:r>
          </a:p>
          <a:p>
            <a:r>
              <a:rPr lang="en-US" sz="1800" dirty="0"/>
              <a:t>Output is Q(</a:t>
            </a:r>
            <a:r>
              <a:rPr lang="en-US" sz="1800" dirty="0" err="1"/>
              <a:t>s,a</a:t>
            </a:r>
            <a:r>
              <a:rPr lang="en-US" sz="1800" dirty="0"/>
              <a:t>) for 18 joystick/button configurations</a:t>
            </a:r>
          </a:p>
          <a:p>
            <a:r>
              <a:rPr lang="en-US" sz="1800" dirty="0"/>
              <a:t>Reward is change in score for that step</a:t>
            </a:r>
          </a:p>
          <a:p>
            <a:endParaRPr lang="en-US" sz="1800" dirty="0"/>
          </a:p>
        </p:txBody>
      </p:sp>
      <p:sp>
        <p:nvSpPr>
          <p:cNvPr id="4" name="Shape 278"/>
          <p:cNvSpPr txBox="1"/>
          <p:nvPr/>
        </p:nvSpPr>
        <p:spPr>
          <a:xfrm>
            <a:off x="1543050" y="4800600"/>
            <a:ext cx="5886450" cy="26482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200" dirty="0">
                <a:solidFill>
                  <a:srgbClr val="222222"/>
                </a:solidFill>
                <a:highlight>
                  <a:srgbClr val="FFFFFF"/>
                </a:highlight>
              </a:rPr>
              <a:t>Mnih et al. </a:t>
            </a:r>
            <a:r>
              <a:rPr lang="en" sz="1200" u="sng" dirty="0">
                <a:solidFill>
                  <a:schemeClr val="hlink"/>
                </a:solidFill>
                <a:highlight>
                  <a:srgbClr val="FFFFFF"/>
                </a:highlight>
                <a:hlinkClick r:id="rId2"/>
              </a:rPr>
              <a:t>Human-level control through deep reinforcement learning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,</a:t>
            </a:r>
            <a:r>
              <a:rPr lang="en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i="1" dirty="0">
                <a:solidFill>
                  <a:srgbClr val="222222"/>
                </a:solidFill>
                <a:highlight>
                  <a:srgbClr val="FFFFFF"/>
                </a:highlight>
              </a:rPr>
              <a:t>Nature 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2015</a:t>
            </a:r>
            <a:endParaRPr lang="en" sz="1200" dirty="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  <p:pic>
        <p:nvPicPr>
          <p:cNvPr id="6" name="Shape 209"/>
          <p:cNvPicPr preferRelativeResize="0"/>
          <p:nvPr/>
        </p:nvPicPr>
        <p:blipFill rotWithShape="1">
          <a:blip r:embed="rId3">
            <a:alphaModFix/>
          </a:blip>
          <a:srcRect t="7222" r="13711" b="-7222"/>
          <a:stretch/>
        </p:blipFill>
        <p:spPr>
          <a:xfrm>
            <a:off x="2000250" y="1964829"/>
            <a:ext cx="4686300" cy="300722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hape 212"/>
          <p:cNvSpPr txBox="1"/>
          <p:nvPr/>
        </p:nvSpPr>
        <p:spPr>
          <a:xfrm>
            <a:off x="6686550" y="2090560"/>
            <a:ext cx="825975" cy="2424656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1050" dirty="0"/>
              <a:t>Q(s,a</a:t>
            </a:r>
            <a:r>
              <a:rPr lang="en" sz="1050" baseline="-25000" dirty="0"/>
              <a:t>1</a:t>
            </a:r>
            <a:r>
              <a:rPr lang="en" sz="1050" dirty="0"/>
              <a:t>)</a:t>
            </a:r>
          </a:p>
          <a:p>
            <a:pPr>
              <a:spcBef>
                <a:spcPts val="0"/>
              </a:spcBef>
            </a:pPr>
            <a:r>
              <a:rPr lang="en" sz="1050" dirty="0">
                <a:solidFill>
                  <a:schemeClr val="dk1"/>
                </a:solidFill>
              </a:rPr>
              <a:t>Q(s,a</a:t>
            </a:r>
            <a:r>
              <a:rPr lang="en" sz="1050" baseline="-25000" dirty="0">
                <a:solidFill>
                  <a:schemeClr val="dk1"/>
                </a:solidFill>
              </a:rPr>
              <a:t>2</a:t>
            </a:r>
            <a:r>
              <a:rPr lang="en" sz="1050" dirty="0">
                <a:solidFill>
                  <a:schemeClr val="dk1"/>
                </a:solidFill>
              </a:rPr>
              <a:t>)</a:t>
            </a:r>
          </a:p>
          <a:p>
            <a:pPr>
              <a:spcBef>
                <a:spcPts val="0"/>
              </a:spcBef>
            </a:pPr>
            <a:r>
              <a:rPr lang="en" sz="1050" dirty="0">
                <a:solidFill>
                  <a:schemeClr val="dk1"/>
                </a:solidFill>
              </a:rPr>
              <a:t>Q(s,a</a:t>
            </a:r>
            <a:r>
              <a:rPr lang="en" sz="1050" baseline="-25000" dirty="0">
                <a:solidFill>
                  <a:schemeClr val="dk1"/>
                </a:solidFill>
              </a:rPr>
              <a:t>3</a:t>
            </a:r>
            <a:r>
              <a:rPr lang="en" sz="1050" dirty="0">
                <a:solidFill>
                  <a:schemeClr val="dk1"/>
                </a:solidFill>
              </a:rPr>
              <a:t>)</a:t>
            </a:r>
          </a:p>
          <a:p>
            <a:pPr>
              <a:spcBef>
                <a:spcPts val="0"/>
              </a:spcBef>
            </a:pPr>
            <a:r>
              <a:rPr lang="en" sz="1050" dirty="0">
                <a:solidFill>
                  <a:schemeClr val="dk1"/>
                </a:solidFill>
              </a:rPr>
              <a:t>.</a:t>
            </a:r>
          </a:p>
          <a:p>
            <a:pPr>
              <a:spcBef>
                <a:spcPts val="0"/>
              </a:spcBef>
            </a:pPr>
            <a:r>
              <a:rPr lang="en" sz="1050" dirty="0">
                <a:solidFill>
                  <a:schemeClr val="dk1"/>
                </a:solidFill>
              </a:rPr>
              <a:t>.</a:t>
            </a:r>
          </a:p>
          <a:p>
            <a:pPr>
              <a:spcBef>
                <a:spcPts val="0"/>
              </a:spcBef>
            </a:pPr>
            <a:r>
              <a:rPr lang="en" sz="1050" dirty="0">
                <a:solidFill>
                  <a:schemeClr val="dk1"/>
                </a:solidFill>
              </a:rPr>
              <a:t>.</a:t>
            </a:r>
          </a:p>
          <a:p>
            <a:pPr>
              <a:spcBef>
                <a:spcPts val="0"/>
              </a:spcBef>
            </a:pPr>
            <a:r>
              <a:rPr lang="en" sz="1050" dirty="0">
                <a:solidFill>
                  <a:schemeClr val="dk1"/>
                </a:solidFill>
              </a:rPr>
              <a:t>.</a:t>
            </a:r>
          </a:p>
          <a:p>
            <a:pPr>
              <a:spcBef>
                <a:spcPts val="0"/>
              </a:spcBef>
            </a:pPr>
            <a:r>
              <a:rPr lang="en" sz="1050" dirty="0">
                <a:solidFill>
                  <a:schemeClr val="dk1"/>
                </a:solidFill>
              </a:rPr>
              <a:t>.</a:t>
            </a:r>
            <a:endParaRPr lang="en-US" sz="1050" dirty="0">
              <a:solidFill>
                <a:schemeClr val="dk1"/>
              </a:solidFill>
            </a:endParaRPr>
          </a:p>
          <a:p>
            <a:pPr>
              <a:spcBef>
                <a:spcPts val="0"/>
              </a:spcBef>
            </a:pPr>
            <a:r>
              <a:rPr lang="en-US" sz="1050" dirty="0">
                <a:solidFill>
                  <a:schemeClr val="dk1"/>
                </a:solidFill>
              </a:rPr>
              <a:t>.</a:t>
            </a:r>
          </a:p>
          <a:p>
            <a:pPr>
              <a:spcBef>
                <a:spcPts val="0"/>
              </a:spcBef>
            </a:pPr>
            <a:r>
              <a:rPr lang="en-US" sz="1050" dirty="0">
                <a:solidFill>
                  <a:schemeClr val="dk1"/>
                </a:solidFill>
              </a:rPr>
              <a:t>.</a:t>
            </a:r>
          </a:p>
          <a:p>
            <a:pPr>
              <a:spcBef>
                <a:spcPts val="0"/>
              </a:spcBef>
            </a:pPr>
            <a:r>
              <a:rPr lang="en-US" sz="1050" dirty="0">
                <a:solidFill>
                  <a:schemeClr val="dk1"/>
                </a:solidFill>
              </a:rPr>
              <a:t>.</a:t>
            </a:r>
          </a:p>
          <a:p>
            <a:pPr>
              <a:spcBef>
                <a:spcPts val="0"/>
              </a:spcBef>
            </a:pPr>
            <a:r>
              <a:rPr lang="en-US" sz="1050" dirty="0">
                <a:solidFill>
                  <a:schemeClr val="dk1"/>
                </a:solidFill>
              </a:rPr>
              <a:t>.</a:t>
            </a:r>
          </a:p>
          <a:p>
            <a:pPr>
              <a:spcBef>
                <a:spcPts val="0"/>
              </a:spcBef>
            </a:pPr>
            <a:r>
              <a:rPr lang="en-US" sz="1050" dirty="0">
                <a:solidFill>
                  <a:schemeClr val="dk1"/>
                </a:solidFill>
              </a:rPr>
              <a:t>.</a:t>
            </a:r>
          </a:p>
          <a:p>
            <a:pPr>
              <a:spcBef>
                <a:spcPts val="0"/>
              </a:spcBef>
            </a:pPr>
            <a:r>
              <a:rPr lang="en-US" sz="1050" dirty="0">
                <a:solidFill>
                  <a:schemeClr val="dk1"/>
                </a:solidFill>
              </a:rPr>
              <a:t>.</a:t>
            </a:r>
            <a:endParaRPr lang="en" sz="1050" dirty="0">
              <a:solidFill>
                <a:schemeClr val="dk1"/>
              </a:solidFill>
            </a:endParaRPr>
          </a:p>
          <a:p>
            <a:pPr>
              <a:spcBef>
                <a:spcPts val="0"/>
              </a:spcBef>
              <a:buClr>
                <a:schemeClr val="dk1"/>
              </a:buClr>
            </a:pPr>
            <a:r>
              <a:rPr lang="en" sz="1050" dirty="0">
                <a:solidFill>
                  <a:schemeClr val="dk1"/>
                </a:solidFill>
              </a:rPr>
              <a:t>Q(s,a</a:t>
            </a:r>
            <a:r>
              <a:rPr lang="en" sz="1050" baseline="-25000" dirty="0">
                <a:solidFill>
                  <a:schemeClr val="dk1"/>
                </a:solidFill>
              </a:rPr>
              <a:t>18</a:t>
            </a:r>
            <a:r>
              <a:rPr lang="en" sz="1050" dirty="0">
                <a:solidFill>
                  <a:schemeClr val="dk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126021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0"/>
            <a:ext cx="6172200" cy="857250"/>
          </a:xfrm>
        </p:spPr>
        <p:txBody>
          <a:bodyPr/>
          <a:lstStyle/>
          <a:p>
            <a:r>
              <a:rPr lang="en-US" dirty="0"/>
              <a:t>Deep Q learning in Atari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00150" y="1028701"/>
            <a:ext cx="6743700" cy="3165872"/>
          </a:xfrm>
        </p:spPr>
        <p:txBody>
          <a:bodyPr/>
          <a:lstStyle/>
          <a:p>
            <a:r>
              <a:rPr lang="en-US" sz="1800" dirty="0"/>
              <a:t>Input state s is stack of raw pixels from last 4 frames</a:t>
            </a:r>
          </a:p>
          <a:p>
            <a:r>
              <a:rPr lang="en-US" sz="1800" dirty="0"/>
              <a:t>Network architecture and </a:t>
            </a:r>
            <a:r>
              <a:rPr lang="en-US" sz="1800" dirty="0" err="1"/>
              <a:t>hyperparameters</a:t>
            </a:r>
            <a:r>
              <a:rPr lang="en-US" sz="1800" dirty="0"/>
              <a:t> fixed for all games</a:t>
            </a:r>
          </a:p>
        </p:txBody>
      </p:sp>
      <p:sp>
        <p:nvSpPr>
          <p:cNvPr id="4" name="Shape 278"/>
          <p:cNvSpPr txBox="1"/>
          <p:nvPr/>
        </p:nvSpPr>
        <p:spPr>
          <a:xfrm>
            <a:off x="1543050" y="4800600"/>
            <a:ext cx="5886450" cy="26482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200" dirty="0">
                <a:solidFill>
                  <a:srgbClr val="222222"/>
                </a:solidFill>
                <a:highlight>
                  <a:srgbClr val="FFFFFF"/>
                </a:highlight>
              </a:rPr>
              <a:t>Mnih et al. </a:t>
            </a:r>
            <a:r>
              <a:rPr lang="en" sz="1200" u="sng" dirty="0">
                <a:solidFill>
                  <a:schemeClr val="hlink"/>
                </a:solidFill>
                <a:highlight>
                  <a:srgbClr val="FFFFFF"/>
                </a:highlight>
                <a:hlinkClick r:id="rId2"/>
              </a:rPr>
              <a:t>Human-level control through deep reinforcement learning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,</a:t>
            </a:r>
            <a:r>
              <a:rPr lang="en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i="1" dirty="0">
                <a:solidFill>
                  <a:srgbClr val="222222"/>
                </a:solidFill>
                <a:highlight>
                  <a:srgbClr val="FFFFFF"/>
                </a:highlight>
              </a:rPr>
              <a:t>Nature 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2015</a:t>
            </a:r>
            <a:endParaRPr lang="en" sz="1200" dirty="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  <p:pic>
        <p:nvPicPr>
          <p:cNvPr id="3" name="Picture 2" descr="Screen Shot 2017-12-04 at 3.19.5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057400"/>
            <a:ext cx="6406748" cy="237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2402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8792F-E590-824B-B2F9-942AE515C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FD471-A791-3D4F-9A9E-DA6A331F1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On-line Q-learning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How to make Q-learning converge to the best answer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How to make it converge more smoothly</a:t>
            </a:r>
          </a:p>
          <a:p>
            <a:r>
              <a:rPr lang="en-US" dirty="0"/>
              <a:t>Policy learning and actor-critic networks</a:t>
            </a:r>
          </a:p>
          <a:p>
            <a:r>
              <a:rPr lang="en-US" dirty="0"/>
              <a:t>Imitation learning</a:t>
            </a:r>
          </a:p>
        </p:txBody>
      </p:sp>
    </p:spTree>
    <p:extLst>
      <p:ext uri="{BB962C8B-B14F-4D97-AF65-F5344CB8AC3E}">
        <p14:creationId xmlns:p14="http://schemas.microsoft.com/office/powerpoint/2010/main" val="30373469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gradient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100" dirty="0"/>
              <a:t>Learning the policy directly can be much simpler than learning Q values</a:t>
            </a:r>
          </a:p>
          <a:p>
            <a:r>
              <a:rPr lang="en-US" sz="2100" dirty="0"/>
              <a:t>We can train a neural network to output </a:t>
            </a:r>
            <a:r>
              <a:rPr lang="en-US" sz="2100" i="1" dirty="0"/>
              <a:t>stochastic policies</a:t>
            </a:r>
            <a:r>
              <a:rPr lang="en-US" sz="2100" dirty="0"/>
              <a:t>, or probabilities of taking each action in a given state</a:t>
            </a:r>
          </a:p>
          <a:p>
            <a:r>
              <a:rPr lang="en-US" sz="2100" i="1" dirty="0" err="1"/>
              <a:t>Softmax</a:t>
            </a:r>
            <a:r>
              <a:rPr lang="en-US" sz="2100" dirty="0"/>
              <a:t> policy:</a:t>
            </a:r>
            <a:endParaRPr lang="en-US" sz="1800" dirty="0"/>
          </a:p>
          <a:p>
            <a:endParaRPr lang="en-US" sz="21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879898"/>
              </p:ext>
            </p:extLst>
          </p:nvPr>
        </p:nvGraphicFramePr>
        <p:xfrm>
          <a:off x="2757487" y="3400425"/>
          <a:ext cx="3700463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934" name="Equation" r:id="rId3" imgW="1879600" imgH="508000" progId="Equation.3">
                  <p:embed/>
                </p:oleObj>
              </mc:Choice>
              <mc:Fallback>
                <p:oleObj name="Equation" r:id="rId3" imgW="1879600" imgH="508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57487" y="3400425"/>
                        <a:ext cx="3700463" cy="1000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449359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99F1C-D8E2-5245-9499-6A66EBCB8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gradient: the </a:t>
            </a:r>
            <a:r>
              <a:rPr lang="en-US" dirty="0" err="1"/>
              <a:t>softmax</a:t>
            </a:r>
            <a:r>
              <a:rPr lang="en-US" dirty="0"/>
              <a:t>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CBAA9A-8570-E74E-9DC9-14FB0E72111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00150"/>
                <a:ext cx="8229600" cy="3657599"/>
              </a:xfrm>
            </p:spPr>
            <p:txBody>
              <a:bodyPr/>
              <a:lstStyle/>
              <a:p>
                <a:r>
                  <a:rPr lang="en-US" sz="2000" dirty="0"/>
                  <a:t>Notice that the </a:t>
                </a:r>
                <a:r>
                  <a:rPr lang="en-US" sz="2000" dirty="0" err="1"/>
                  <a:t>softmax</a:t>
                </a:r>
                <a:r>
                  <a:rPr lang="en-US" sz="2000" dirty="0"/>
                  <a:t> is normalized so that </a:t>
                </a:r>
              </a:p>
              <a:p>
                <a:endParaRPr lang="en-US" sz="2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;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sz="2000" dirty="0"/>
                  <a:t>, and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  <m:sup/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</m:e>
                    </m:nary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000" dirty="0"/>
              </a:p>
              <a:p>
                <a:pPr marL="0" indent="0" algn="ctr">
                  <a:buNone/>
                </a:pPr>
                <a:endParaRPr lang="en-US" sz="2000" dirty="0"/>
              </a:p>
              <a:p>
                <a:r>
                  <a:rPr lang="en-US" sz="2000" dirty="0"/>
                  <a:t>So we can interpret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;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sz="2000" dirty="0"/>
                  <a:t> as some kind of probability.  Something like “the probability that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000" dirty="0"/>
                  <a:t> is the best action to take from state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/>
                  <a:t>.”</a:t>
                </a:r>
              </a:p>
              <a:p>
                <a:r>
                  <a:rPr lang="en-US" sz="2000" dirty="0"/>
                  <a:t>In reality, there is no such probability.  There is just one correct action.  But the agent doesn’t know what it is!  So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;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e>
                    </m:d>
                  </m:oMath>
                </a14:m>
                <a:r>
                  <a:rPr lang="en-US" sz="2000" dirty="0"/>
                  <a:t> is kind of like the agent’s “degree of belief” that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000" dirty="0"/>
                  <a:t> is the best action (determined by parameters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000" dirty="0"/>
                  <a:t>).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CBAA9A-8570-E74E-9DC9-14FB0E7211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00150"/>
                <a:ext cx="8229600" cy="3657599"/>
              </a:xfrm>
              <a:blipFill>
                <a:blip r:embed="rId2"/>
                <a:stretch>
                  <a:fillRect l="-617" t="-1042" r="-1543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13337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99F1C-D8E2-5245-9499-6A66EBCB8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Actor-critic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CBAA9A-8570-E74E-9DC9-14FB0E72111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000" dirty="0"/>
                  <a:t>Remember the relationship between the utility of a state, and the quality of an action: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sz="2000" dirty="0"/>
              </a:p>
              <a:p>
                <a:r>
                  <a:rPr lang="en-US" sz="2000" dirty="0"/>
                  <a:t>If we don’t know which action is best, then we could say that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)≈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sub>
                        <m:sup/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;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2000" dirty="0"/>
              </a:p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;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e>
                    </m:d>
                  </m:oMath>
                </a14:m>
                <a:r>
                  <a:rPr lang="en-US" sz="2000" dirty="0"/>
                  <a:t> is the “actor:” a neural net that tells the agent how to act.</a:t>
                </a:r>
              </a:p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;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is the “critic:” a neural net that tells the agent how good or bad that action was.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CBAA9A-8570-E74E-9DC9-14FB0E7211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17" t="-1119" b="-85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06324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Actor-critic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7300" y="1200151"/>
            <a:ext cx="6629400" cy="3394472"/>
          </a:xfrm>
        </p:spPr>
        <p:txBody>
          <a:bodyPr/>
          <a:lstStyle/>
          <a:p>
            <a:r>
              <a:rPr lang="en-US" sz="2100" dirty="0"/>
              <a:t>Define objective function as total discounted reward: </a:t>
            </a:r>
          </a:p>
          <a:p>
            <a:endParaRPr lang="en-US" sz="2100" dirty="0"/>
          </a:p>
          <a:p>
            <a:pPr marL="0" indent="0">
              <a:buNone/>
            </a:pPr>
            <a:endParaRPr lang="en-US" sz="2100" dirty="0"/>
          </a:p>
          <a:p>
            <a:r>
              <a:rPr lang="en-US" sz="2100" dirty="0"/>
              <a:t>The gradient for a stochastic policy is given by</a:t>
            </a:r>
          </a:p>
          <a:p>
            <a:endParaRPr lang="en-US" sz="2100" dirty="0"/>
          </a:p>
          <a:p>
            <a:endParaRPr lang="en-US" sz="2100" dirty="0"/>
          </a:p>
          <a:p>
            <a:endParaRPr lang="en-US" sz="2100" dirty="0"/>
          </a:p>
          <a:p>
            <a:r>
              <a:rPr lang="en-US" sz="2100" dirty="0"/>
              <a:t>Actor network update:</a:t>
            </a:r>
          </a:p>
          <a:p>
            <a:r>
              <a:rPr lang="en-US" sz="2100" dirty="0"/>
              <a:t>Critic network update: use Q learning (following actor’s policy)</a:t>
            </a:r>
            <a:endParaRPr lang="en-US" sz="1800" dirty="0"/>
          </a:p>
          <a:p>
            <a:endParaRPr lang="en-US" sz="2100" dirty="0"/>
          </a:p>
          <a:p>
            <a:endParaRPr lang="en-US" sz="21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8412291"/>
              </p:ext>
            </p:extLst>
          </p:nvPr>
        </p:nvGraphicFramePr>
        <p:xfrm>
          <a:off x="1857375" y="2800350"/>
          <a:ext cx="502920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122" name="Equation" r:id="rId3" imgW="2235200" imgH="279400" progId="Equation.3">
                  <p:embed/>
                </p:oleObj>
              </mc:Choice>
              <mc:Fallback>
                <p:oleObj name="Equation" r:id="rId3" imgW="22352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57375" y="2800350"/>
                        <a:ext cx="5029200" cy="628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5624263"/>
              </p:ext>
            </p:extLst>
          </p:nvPr>
        </p:nvGraphicFramePr>
        <p:xfrm>
          <a:off x="2371725" y="1657350"/>
          <a:ext cx="4029075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123" name="Equation" r:id="rId5" imgW="1790700" imgH="279400" progId="Equation.3">
                  <p:embed/>
                </p:oleObj>
              </mc:Choice>
              <mc:Fallback>
                <p:oleObj name="Equation" r:id="rId5" imgW="17907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371725" y="1657350"/>
                        <a:ext cx="4029075" cy="628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4057650" y="2857500"/>
            <a:ext cx="1200150" cy="514350"/>
          </a:xfrm>
          <a:prstGeom prst="rect">
            <a:avLst/>
          </a:prstGeom>
          <a:noFill/>
          <a:ln w="317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314950" y="2857500"/>
            <a:ext cx="1428750" cy="514350"/>
          </a:xfrm>
          <a:prstGeom prst="rect">
            <a:avLst/>
          </a:prstGeom>
          <a:noFill/>
          <a:ln w="317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057650" y="3429000"/>
            <a:ext cx="125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Actor network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14950" y="3429000"/>
            <a:ext cx="1543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Critic network 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0440369"/>
              </p:ext>
            </p:extLst>
          </p:nvPr>
        </p:nvGraphicFramePr>
        <p:xfrm>
          <a:off x="4286250" y="3886200"/>
          <a:ext cx="1828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124" name="Equation" r:id="rId7" imgW="863600" imgH="215900" progId="Equation.3">
                  <p:embed/>
                </p:oleObj>
              </mc:Choice>
              <mc:Fallback>
                <p:oleObj name="Equation" r:id="rId7" imgW="8636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86250" y="3886200"/>
                        <a:ext cx="1828800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974339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0"/>
            <a:ext cx="6172200" cy="857250"/>
          </a:xfrm>
        </p:spPr>
        <p:txBody>
          <a:bodyPr/>
          <a:lstStyle/>
          <a:p>
            <a:r>
              <a:rPr lang="en-US" dirty="0"/>
              <a:t>Advantage actor-critic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5900" y="777478"/>
            <a:ext cx="6172200" cy="3394472"/>
          </a:xfrm>
        </p:spPr>
        <p:txBody>
          <a:bodyPr/>
          <a:lstStyle/>
          <a:p>
            <a:r>
              <a:rPr lang="en-US" sz="2100" dirty="0"/>
              <a:t>The raw Q value is less meaningful than whether the reward is better or worse than what you expect to get</a:t>
            </a:r>
          </a:p>
          <a:p>
            <a:r>
              <a:rPr lang="en-US" sz="2100" dirty="0"/>
              <a:t>Introduce an </a:t>
            </a:r>
            <a:r>
              <a:rPr lang="en-US" sz="2100" i="1" dirty="0"/>
              <a:t>advantage function </a:t>
            </a:r>
            <a:r>
              <a:rPr lang="en-US" sz="2100" dirty="0"/>
              <a:t>that subtracts a baseline number from all Q values</a:t>
            </a:r>
          </a:p>
          <a:p>
            <a:endParaRPr lang="en-US" sz="2100" dirty="0"/>
          </a:p>
          <a:p>
            <a:endParaRPr lang="en-US" sz="2100" dirty="0"/>
          </a:p>
          <a:p>
            <a:endParaRPr lang="en-US" sz="2100" dirty="0"/>
          </a:p>
          <a:p>
            <a:pPr lvl="1"/>
            <a:r>
              <a:rPr lang="en-US" sz="1800" dirty="0"/>
              <a:t>Estimate </a:t>
            </a:r>
            <a:r>
              <a:rPr lang="en-US" sz="1800" i="1" dirty="0"/>
              <a:t>V</a:t>
            </a:r>
            <a:r>
              <a:rPr lang="en-US" sz="1800" dirty="0"/>
              <a:t> using a </a:t>
            </a:r>
            <a:r>
              <a:rPr lang="en-US" sz="1800" i="1" dirty="0"/>
              <a:t>value network</a:t>
            </a:r>
          </a:p>
          <a:p>
            <a:r>
              <a:rPr lang="en-US" sz="2100" dirty="0"/>
              <a:t>Advantage actor-critic: 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1825651"/>
              </p:ext>
            </p:extLst>
          </p:nvPr>
        </p:nvGraphicFramePr>
        <p:xfrm>
          <a:off x="2526506" y="4400550"/>
          <a:ext cx="4381500" cy="551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076" name="Equation" r:id="rId3" imgW="2222500" imgH="279400" progId="Equation.3">
                  <p:embed/>
                </p:oleObj>
              </mc:Choice>
              <mc:Fallback>
                <p:oleObj name="Equation" r:id="rId3" imgW="22225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26506" y="4400550"/>
                        <a:ext cx="4381500" cy="5512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0738555"/>
              </p:ext>
            </p:extLst>
          </p:nvPr>
        </p:nvGraphicFramePr>
        <p:xfrm>
          <a:off x="2800351" y="2571750"/>
          <a:ext cx="3631406" cy="8834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077" name="Equation" r:id="rId5" imgW="1981200" imgH="482600" progId="Equation.3">
                  <p:embed/>
                </p:oleObj>
              </mc:Choice>
              <mc:Fallback>
                <p:oleObj name="Equation" r:id="rId5" imgW="19812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0351" y="2571750"/>
                        <a:ext cx="3631406" cy="8834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3657600" y="3028950"/>
            <a:ext cx="2857500" cy="514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3799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Asynchronous advantage </a:t>
            </a:r>
            <a:br>
              <a:rPr lang="en-US" dirty="0"/>
            </a:br>
            <a:r>
              <a:rPr lang="en-US" dirty="0"/>
              <a:t>actor-critic (A3C)</a:t>
            </a:r>
          </a:p>
        </p:txBody>
      </p:sp>
      <p:sp>
        <p:nvSpPr>
          <p:cNvPr id="4" name="Rectangle 3"/>
          <p:cNvSpPr/>
          <p:nvPr/>
        </p:nvSpPr>
        <p:spPr>
          <a:xfrm>
            <a:off x="1371600" y="4516219"/>
            <a:ext cx="64579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Mnih</a:t>
            </a:r>
            <a:r>
              <a:rPr lang="en-US" dirty="0"/>
              <a:t> et al. </a:t>
            </a:r>
            <a:r>
              <a:rPr lang="en-US" dirty="0">
                <a:hlinkClick r:id="rId2"/>
              </a:rPr>
              <a:t>Asynchronous Methods for Deep Reinforcement Learning</a:t>
            </a:r>
            <a:r>
              <a:rPr lang="en-US" dirty="0"/>
              <a:t>. ICML 2016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2396951"/>
            <a:ext cx="70485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i="1" dirty="0"/>
              <a:t>U</a:t>
            </a:r>
            <a:r>
              <a:rPr lang="en-US" sz="2100" dirty="0"/>
              <a:t>, </a:t>
            </a:r>
            <a:r>
              <a:rPr lang="en-US" sz="2100" dirty="0">
                <a:latin typeface="Times New Roman"/>
                <a:cs typeface="Times New Roman"/>
              </a:rPr>
              <a:t>π</a:t>
            </a:r>
          </a:p>
        </p:txBody>
      </p:sp>
      <p:cxnSp>
        <p:nvCxnSpPr>
          <p:cNvPr id="7" name="Straight Arrow Connector 6"/>
          <p:cNvCxnSpPr>
            <a:cxnSpLocks/>
            <a:stCxn id="5" idx="3"/>
          </p:cNvCxnSpPr>
          <p:nvPr/>
        </p:nvCxnSpPr>
        <p:spPr>
          <a:xfrm flipV="1">
            <a:off x="1771650" y="1825456"/>
            <a:ext cx="971550" cy="779244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cxnSpLocks/>
            <a:stCxn id="5" idx="3"/>
          </p:cNvCxnSpPr>
          <p:nvPr/>
        </p:nvCxnSpPr>
        <p:spPr>
          <a:xfrm flipV="1">
            <a:off x="1771650" y="2225506"/>
            <a:ext cx="971550" cy="379194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cxnSpLocks/>
            <a:stCxn id="5" idx="3"/>
          </p:cNvCxnSpPr>
          <p:nvPr/>
        </p:nvCxnSpPr>
        <p:spPr>
          <a:xfrm>
            <a:off x="1771650" y="2604700"/>
            <a:ext cx="971550" cy="649502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613751" y="2339801"/>
            <a:ext cx="2487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.</a:t>
            </a:r>
          </a:p>
          <a:p>
            <a:r>
              <a:rPr lang="en-US" dirty="0"/>
              <a:t>.</a:t>
            </a:r>
          </a:p>
          <a:p>
            <a:r>
              <a:rPr lang="en-US" dirty="0"/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57501" y="1654001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Agent 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57501" y="2050703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Agent 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55527" y="3079403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Agent n</a:t>
            </a:r>
          </a:p>
        </p:txBody>
      </p:sp>
      <p:cxnSp>
        <p:nvCxnSpPr>
          <p:cNvPr id="35" name="Straight Arrow Connector 34"/>
          <p:cNvCxnSpPr>
            <a:stCxn id="16" idx="3"/>
          </p:cNvCxnSpPr>
          <p:nvPr/>
        </p:nvCxnSpPr>
        <p:spPr>
          <a:xfrm flipV="1">
            <a:off x="3837256" y="1825452"/>
            <a:ext cx="391845" cy="13215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3801358" y="2225501"/>
            <a:ext cx="427742" cy="1676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3801358" y="3254201"/>
            <a:ext cx="427742" cy="1676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288223" y="1654001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Experience 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288223" y="2050703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Experience 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286250" y="3079403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Experience n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 flipV="1">
            <a:off x="5772150" y="1825451"/>
            <a:ext cx="400050" cy="1676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772150" y="2225501"/>
            <a:ext cx="400050" cy="1676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5772150" y="3254201"/>
            <a:ext cx="400050" cy="1676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6229350" y="1650653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Local updates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229350" y="1996901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Local updates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229350" y="3025601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Local updates</a:t>
            </a:r>
          </a:p>
        </p:txBody>
      </p:sp>
      <p:sp>
        <p:nvSpPr>
          <p:cNvPr id="71" name="Freeform 70"/>
          <p:cNvSpPr/>
          <p:nvPr/>
        </p:nvSpPr>
        <p:spPr>
          <a:xfrm>
            <a:off x="1484671" y="2848658"/>
            <a:ext cx="5446021" cy="1097556"/>
          </a:xfrm>
          <a:custGeom>
            <a:avLst/>
            <a:gdLst>
              <a:gd name="connsiteX0" fmla="*/ 7261361 w 7261361"/>
              <a:gd name="connsiteY0" fmla="*/ 773122 h 1463408"/>
              <a:gd name="connsiteX1" fmla="*/ 7261361 w 7261361"/>
              <a:gd name="connsiteY1" fmla="*/ 1449603 h 1463408"/>
              <a:gd name="connsiteX2" fmla="*/ 0 w 7261361"/>
              <a:gd name="connsiteY2" fmla="*/ 1463408 h 1463408"/>
              <a:gd name="connsiteX3" fmla="*/ 13805 w 7261361"/>
              <a:gd name="connsiteY3" fmla="*/ 0 h 1463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61361" h="1463408">
                <a:moveTo>
                  <a:pt x="7261361" y="773122"/>
                </a:moveTo>
                <a:lnTo>
                  <a:pt x="7261361" y="1449603"/>
                </a:lnTo>
                <a:lnTo>
                  <a:pt x="0" y="1463408"/>
                </a:lnTo>
                <a:lnTo>
                  <a:pt x="13805" y="0"/>
                </a:lnTo>
              </a:path>
            </a:pathLst>
          </a:cu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/>
          <p:cNvSpPr txBox="1"/>
          <p:nvPr/>
        </p:nvSpPr>
        <p:spPr>
          <a:xfrm>
            <a:off x="2400300" y="3997151"/>
            <a:ext cx="4493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Asynchronously update global parameters</a:t>
            </a:r>
          </a:p>
        </p:txBody>
      </p:sp>
    </p:spTree>
    <p:extLst>
      <p:ext uri="{BB962C8B-B14F-4D97-AF65-F5344CB8AC3E}">
        <p14:creationId xmlns:p14="http://schemas.microsoft.com/office/powerpoint/2010/main" val="22468560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Asynchronous advantage </a:t>
            </a:r>
            <a:br>
              <a:rPr lang="en-US" dirty="0"/>
            </a:br>
            <a:r>
              <a:rPr lang="en-US" dirty="0"/>
              <a:t>actor-critic (A3C)</a:t>
            </a:r>
          </a:p>
        </p:txBody>
      </p:sp>
      <p:sp>
        <p:nvSpPr>
          <p:cNvPr id="4" name="Rectangle 3"/>
          <p:cNvSpPr/>
          <p:nvPr/>
        </p:nvSpPr>
        <p:spPr>
          <a:xfrm>
            <a:off x="1371600" y="4440019"/>
            <a:ext cx="64579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Mnih</a:t>
            </a:r>
            <a:r>
              <a:rPr lang="en-US" dirty="0"/>
              <a:t> et al. </a:t>
            </a:r>
            <a:r>
              <a:rPr lang="en-US" dirty="0">
                <a:hlinkClick r:id="rId2"/>
              </a:rPr>
              <a:t>Asynchronous Methods for Deep Reinforcement Learning</a:t>
            </a:r>
            <a:r>
              <a:rPr lang="en-US" dirty="0"/>
              <a:t>. ICML 2016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18780" y="4050935"/>
            <a:ext cx="3784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TORCS car racing simulation video</a:t>
            </a:r>
            <a:endParaRPr lang="en-US" dirty="0"/>
          </a:p>
        </p:txBody>
      </p:sp>
      <p:pic>
        <p:nvPicPr>
          <p:cNvPr id="5" name="Picture 4" descr="Screen Shot 2017-12-04 at 9.44.36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975" y="1123950"/>
            <a:ext cx="5114925" cy="293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8932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8792F-E590-824B-B2F9-942AE515C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FD471-A791-3D4F-9A9E-DA6A331F1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On-line Q-learning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How to make Q-learning converge to the best answer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How to make it converge more smoothly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Policy learning</a:t>
            </a:r>
            <a:r>
              <a:rPr lang="en-US" dirty="0"/>
              <a:t>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and actor-critic networks</a:t>
            </a:r>
          </a:p>
          <a:p>
            <a:r>
              <a:rPr lang="en-US" dirty="0"/>
              <a:t>Imitation learning</a:t>
            </a:r>
          </a:p>
        </p:txBody>
      </p:sp>
    </p:spTree>
    <p:extLst>
      <p:ext uri="{BB962C8B-B14F-4D97-AF65-F5344CB8AC3E}">
        <p14:creationId xmlns:p14="http://schemas.microsoft.com/office/powerpoint/2010/main" val="41603978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Imitation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5900" y="1863328"/>
            <a:ext cx="6172200" cy="2594372"/>
          </a:xfrm>
        </p:spPr>
        <p:txBody>
          <a:bodyPr/>
          <a:lstStyle/>
          <a:p>
            <a:r>
              <a:rPr lang="en-US" sz="2100" dirty="0"/>
              <a:t>In some applications, you cannot bootstrap yourself from random policies</a:t>
            </a:r>
          </a:p>
          <a:p>
            <a:pPr lvl="1"/>
            <a:r>
              <a:rPr lang="en-US" sz="1800" dirty="0"/>
              <a:t>High-dimensional state and action spaces where most random trajectories fail miserably</a:t>
            </a:r>
          </a:p>
          <a:p>
            <a:pPr lvl="1"/>
            <a:r>
              <a:rPr lang="en-US" sz="1800" dirty="0"/>
              <a:t>Expensive to evaluate policies in the physical world, especially in cases of failure</a:t>
            </a:r>
          </a:p>
          <a:p>
            <a:r>
              <a:rPr lang="en-US" sz="2100" b="1" dirty="0"/>
              <a:t>Solution:</a:t>
            </a:r>
            <a:r>
              <a:rPr lang="en-US" sz="2100" dirty="0"/>
              <a:t> learn to imitate sample trajectories or demonstrations</a:t>
            </a:r>
          </a:p>
          <a:p>
            <a:pPr lvl="1"/>
            <a:r>
              <a:rPr lang="en-US" sz="1800" dirty="0"/>
              <a:t>This is also helpful when there is no natural reward formulation</a:t>
            </a:r>
          </a:p>
        </p:txBody>
      </p:sp>
      <p:pic>
        <p:nvPicPr>
          <p:cNvPr id="4" name="Shape 18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93473" y="1028700"/>
            <a:ext cx="4035778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Shape 1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7850" y="1028700"/>
            <a:ext cx="2032187" cy="742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04912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</a:t>
            </a:r>
            <a:r>
              <a:rPr lang="en-US" dirty="0" err="1"/>
              <a:t>visuomotor</a:t>
            </a:r>
            <a:r>
              <a:rPr lang="en-US" dirty="0"/>
              <a:t> policies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457700" y="1143001"/>
            <a:ext cx="3543300" cy="3394472"/>
          </a:xfrm>
        </p:spPr>
        <p:txBody>
          <a:bodyPr/>
          <a:lstStyle/>
          <a:p>
            <a:r>
              <a:rPr lang="en-US" sz="1800" i="1" dirty="0"/>
              <a:t>Underlying state</a:t>
            </a:r>
            <a:r>
              <a:rPr lang="en-US" sz="1800" dirty="0"/>
              <a:t> x: true object position, robot configuration</a:t>
            </a:r>
          </a:p>
          <a:p>
            <a:r>
              <a:rPr lang="en-US" sz="1800" i="1" dirty="0"/>
              <a:t>Observations</a:t>
            </a:r>
            <a:r>
              <a:rPr lang="en-US" sz="1800" dirty="0"/>
              <a:t> o: image pixels</a:t>
            </a:r>
          </a:p>
          <a:p>
            <a:endParaRPr lang="en-US" sz="1800" dirty="0"/>
          </a:p>
          <a:p>
            <a:r>
              <a:rPr lang="en-US" sz="1800" dirty="0"/>
              <a:t>Two-part approach:</a:t>
            </a:r>
          </a:p>
          <a:p>
            <a:pPr lvl="1"/>
            <a:r>
              <a:rPr lang="en-US" dirty="0"/>
              <a:t>Learn</a:t>
            </a:r>
            <a:r>
              <a:rPr lang="en-US" i="1" dirty="0"/>
              <a:t> guiding policy</a:t>
            </a:r>
            <a:r>
              <a:rPr lang="en-US" dirty="0"/>
              <a:t> </a:t>
            </a:r>
            <a:r>
              <a:rPr lang="en-US" dirty="0">
                <a:latin typeface="Times New Roman"/>
                <a:cs typeface="Times New Roman"/>
              </a:rPr>
              <a:t>π</a:t>
            </a:r>
            <a:r>
              <a:rPr lang="en-US" dirty="0"/>
              <a:t>(</a:t>
            </a:r>
            <a:r>
              <a:rPr lang="en-US" dirty="0" err="1"/>
              <a:t>a|x</a:t>
            </a:r>
            <a:r>
              <a:rPr lang="en-US" dirty="0"/>
              <a:t>) using trajectory-centric RL and control techniques</a:t>
            </a:r>
          </a:p>
          <a:p>
            <a:pPr lvl="1"/>
            <a:r>
              <a:rPr lang="en-US" dirty="0"/>
              <a:t>Learn </a:t>
            </a:r>
            <a:r>
              <a:rPr lang="en-US" i="1" dirty="0" err="1"/>
              <a:t>visuomotor</a:t>
            </a:r>
            <a:r>
              <a:rPr lang="en-US" i="1" dirty="0"/>
              <a:t> policy </a:t>
            </a:r>
            <a:r>
              <a:rPr lang="en-US" dirty="0">
                <a:latin typeface="Times New Roman"/>
                <a:cs typeface="Times New Roman"/>
              </a:rPr>
              <a:t>π</a:t>
            </a:r>
            <a:r>
              <a:rPr lang="en-US" dirty="0"/>
              <a:t>(</a:t>
            </a:r>
            <a:r>
              <a:rPr lang="en-US" dirty="0" err="1"/>
              <a:t>a|o</a:t>
            </a:r>
            <a:r>
              <a:rPr lang="en-US" dirty="0"/>
              <a:t>) by imitating </a:t>
            </a:r>
            <a:r>
              <a:rPr lang="en-US" dirty="0">
                <a:latin typeface="Times New Roman"/>
                <a:cs typeface="Times New Roman"/>
              </a:rPr>
              <a:t>π</a:t>
            </a:r>
            <a:r>
              <a:rPr lang="en-US" dirty="0"/>
              <a:t>(</a:t>
            </a:r>
            <a:r>
              <a:rPr lang="en-US" dirty="0" err="1"/>
              <a:t>a|x</a:t>
            </a:r>
            <a:r>
              <a:rPr lang="en-US" dirty="0"/>
              <a:t>)</a:t>
            </a:r>
          </a:p>
          <a:p>
            <a:endParaRPr lang="en-US" sz="1800" dirty="0"/>
          </a:p>
        </p:txBody>
      </p:sp>
      <p:pic>
        <p:nvPicPr>
          <p:cNvPr id="8" name="Shape 48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71600" y="971551"/>
            <a:ext cx="2914650" cy="371512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543050" y="4743450"/>
            <a:ext cx="5943600" cy="285750"/>
          </a:xfrm>
        </p:spPr>
        <p:txBody>
          <a:bodyPr/>
          <a:lstStyle/>
          <a:p>
            <a:pPr marL="0" indent="0" algn="ctr">
              <a:buNone/>
            </a:pPr>
            <a:r>
              <a:rPr lang="en-US" sz="1350" dirty="0"/>
              <a:t>S. Levine et al. </a:t>
            </a:r>
            <a:r>
              <a:rPr lang="en-US" sz="1350" dirty="0">
                <a:hlinkClick r:id="rId3"/>
              </a:rPr>
              <a:t>End-to-end training of deep visuomotor policies</a:t>
            </a:r>
            <a:r>
              <a:rPr lang="en-US" sz="1350" dirty="0"/>
              <a:t>. JMLR 2016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4460165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</a:t>
            </a:r>
            <a:r>
              <a:rPr lang="en-US" dirty="0" err="1"/>
              <a:t>visuomotor</a:t>
            </a:r>
            <a:r>
              <a:rPr lang="en-US" dirty="0"/>
              <a:t> policies</a:t>
            </a:r>
          </a:p>
        </p:txBody>
      </p:sp>
      <p:pic>
        <p:nvPicPr>
          <p:cNvPr id="5" name="Picture 4" descr="Screen Shot 2016-08-22 at 12.34.5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071518"/>
            <a:ext cx="5922356" cy="30003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200401" y="4229100"/>
            <a:ext cx="275588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>
                <a:hlinkClick r:id="rId3"/>
              </a:rPr>
              <a:t>Overview video</a:t>
            </a:r>
            <a:r>
              <a:rPr lang="en-US" sz="1500" dirty="0"/>
              <a:t>, </a:t>
            </a:r>
            <a:r>
              <a:rPr lang="en-US" sz="1500" dirty="0">
                <a:hlinkClick r:id="rId4"/>
              </a:rPr>
              <a:t>training video</a:t>
            </a:r>
            <a:endParaRPr lang="en-US" sz="1500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543050" y="4743450"/>
            <a:ext cx="5943600" cy="285750"/>
          </a:xfrm>
        </p:spPr>
        <p:txBody>
          <a:bodyPr/>
          <a:lstStyle/>
          <a:p>
            <a:pPr marL="0" indent="0" algn="ctr">
              <a:buNone/>
            </a:pPr>
            <a:r>
              <a:rPr lang="en-US" sz="1350" dirty="0"/>
              <a:t>S. Levine et al. </a:t>
            </a:r>
            <a:r>
              <a:rPr lang="en-US" sz="1350" dirty="0">
                <a:hlinkClick r:id="rId5"/>
              </a:rPr>
              <a:t>End-to-end training of deep visuomotor policies</a:t>
            </a:r>
            <a:r>
              <a:rPr lang="en-US" sz="1350" dirty="0"/>
              <a:t>. JMLR 2016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4462802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8792F-E590-824B-B2F9-942AE515C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8229600" cy="536971"/>
          </a:xfrm>
        </p:spPr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FD471-A791-3D4F-9A9E-DA6A331F1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586980"/>
            <a:ext cx="4343400" cy="388977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What is deep Q-learning?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How to make Q-learning converge to the best answer?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How to make it converge more smoothly?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What are policy learning and actor-critic networks?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What is imitation learning?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42C612D5-7C76-B049-BF08-39B2303A363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495800" y="663180"/>
                <a:ext cx="4495800" cy="38897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257175" indent="-257175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57213" indent="-214313" algn="l" rtl="0" fontAlgn="base">
                  <a:spcBef>
                    <a:spcPct val="20000"/>
                  </a:spcBef>
                  <a:spcAft>
                    <a:spcPct val="0"/>
                  </a:spcAft>
                  <a:buChar char="–"/>
                  <a:defRPr sz="2100">
                    <a:solidFill>
                      <a:schemeClr val="tx1"/>
                    </a:solidFill>
                    <a:latin typeface="+mn-lt"/>
                  </a:defRPr>
                </a:lvl2pPr>
                <a:lvl3pPr marL="857250" indent="-17145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sz="1800">
                    <a:solidFill>
                      <a:schemeClr val="tx1"/>
                    </a:solidFill>
                    <a:latin typeface="+mn-lt"/>
                  </a:defRPr>
                </a:lvl3pPr>
                <a:lvl4pPr marL="1200150" indent="-171450" algn="l" rtl="0" fontAlgn="base">
                  <a:spcBef>
                    <a:spcPct val="20000"/>
                  </a:spcBef>
                  <a:spcAft>
                    <a:spcPct val="0"/>
                  </a:spcAft>
                  <a:buChar char="–"/>
                  <a:defRPr sz="1500">
                    <a:solidFill>
                      <a:schemeClr val="tx1"/>
                    </a:solidFill>
                    <a:latin typeface="+mn-lt"/>
                  </a:defRPr>
                </a:lvl4pPr>
                <a:lvl5pPr marL="1543050" indent="-17145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500">
                    <a:solidFill>
                      <a:schemeClr val="tx1"/>
                    </a:solidFill>
                    <a:latin typeface="+mn-lt"/>
                  </a:defRPr>
                </a:lvl5pPr>
                <a:lvl6pPr marL="1885950" indent="-17145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500">
                    <a:solidFill>
                      <a:schemeClr val="tx1"/>
                    </a:solidFill>
                    <a:latin typeface="+mn-lt"/>
                  </a:defRPr>
                </a:lvl6pPr>
                <a:lvl7pPr marL="2228850" indent="-17145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500">
                    <a:solidFill>
                      <a:schemeClr val="tx1"/>
                    </a:solidFill>
                    <a:latin typeface="+mn-lt"/>
                  </a:defRPr>
                </a:lvl7pPr>
                <a:lvl8pPr marL="2571750" indent="-17145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500">
                    <a:solidFill>
                      <a:schemeClr val="tx1"/>
                    </a:solidFill>
                    <a:latin typeface="+mn-lt"/>
                  </a:defRPr>
                </a:lvl8pPr>
                <a:lvl9pPr marL="2914650" indent="-17145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5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457200" indent="-457200">
                  <a:buFont typeface="+mj-lt"/>
                  <a:buAutoNum type="arabicPeriod"/>
                </a:pPr>
                <a:r>
                  <a:rPr lang="en-US" kern="0" dirty="0"/>
                  <a:t>Estimate Q(</a:t>
                </a:r>
                <a:r>
                  <a:rPr lang="en-US" kern="0" dirty="0" err="1"/>
                  <a:t>s,a</a:t>
                </a:r>
                <a:r>
                  <a:rPr lang="en-US" kern="0" dirty="0"/>
                  <a:t>) using a neural net.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kern="0" dirty="0"/>
                  <a:t>Epsilon-greedy usually works.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kern="0" dirty="0"/>
                  <a:t>Experience replay.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kern="0" dirty="0"/>
                  <a:t>Actor network: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Pr</m:t>
                    </m:r>
                    <m:r>
                      <a:rPr lang="en-US" b="0" i="1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⁡(</m:t>
                    </m:r>
                    <m:r>
                      <a:rPr lang="en-US" b="0" i="1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b="0" i="1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kern="0" dirty="0"/>
                  <a:t>.  Critic network: </a:t>
                </a:r>
                <a14:m>
                  <m:oMath xmlns:m="http://schemas.openxmlformats.org/officeDocument/2006/math">
                    <m:r>
                      <a:rPr lang="en-US" b="0" i="1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  <m:r>
                      <a:rPr lang="en-US" b="0" i="1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  <m:r>
                      <a:rPr lang="en-US" b="0" i="1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b="0" i="1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kern="0" dirty="0"/>
                  <a:t>, to train the actor.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kern="0" dirty="0"/>
                  <a:t>Learn to imitate an expert player</a:t>
                </a:r>
                <a:r>
                  <a:rPr lang="en-US" sz="1800" kern="0" dirty="0"/>
                  <a:t>.</a:t>
                </a: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42C612D5-7C76-B049-BF08-39B2303A36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95800" y="663180"/>
                <a:ext cx="4495800" cy="3889770"/>
              </a:xfrm>
              <a:prstGeom prst="rect">
                <a:avLst/>
              </a:prstGeom>
              <a:blipFill>
                <a:blip r:embed="rId2"/>
                <a:stretch>
                  <a:fillRect l="-1690" t="-974" r="-1408" b="-714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364170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28556</TotalTime>
  <Words>1854</Words>
  <Application>Microsoft Macintosh PowerPoint</Application>
  <PresentationFormat>On-screen Show (16:9)</PresentationFormat>
  <Paragraphs>262</Paragraphs>
  <Slides>34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Calibri</vt:lpstr>
      <vt:lpstr>Cambria Math</vt:lpstr>
      <vt:lpstr>Times New Roman</vt:lpstr>
      <vt:lpstr>Default Design</vt:lpstr>
      <vt:lpstr>Equation</vt:lpstr>
      <vt:lpstr>Deep Reinforcement Learning  CS440/ECE448 Lecture 24</vt:lpstr>
      <vt:lpstr>Last week: Q-learning for discrete s, a</vt:lpstr>
      <vt:lpstr>This time: Function approximation</vt:lpstr>
      <vt:lpstr>Outline</vt:lpstr>
      <vt:lpstr>Deep Q learning</vt:lpstr>
      <vt:lpstr>Deep Q learning</vt:lpstr>
      <vt:lpstr>Deep Q learning</vt:lpstr>
      <vt:lpstr>Online Q learning algorithm</vt:lpstr>
      <vt:lpstr>Outline</vt:lpstr>
      <vt:lpstr>Convergence of neural networks</vt:lpstr>
      <vt:lpstr>Does Q-learning Converge?</vt:lpstr>
      <vt:lpstr>Incorporating exploration (slide from last week)</vt:lpstr>
      <vt:lpstr>…but that doesn’t work either:</vt:lpstr>
      <vt:lpstr>Epsilon-greedy exploration</vt:lpstr>
      <vt:lpstr>Outline</vt:lpstr>
      <vt:lpstr>Dealing with training instability</vt:lpstr>
      <vt:lpstr>Experience replay</vt:lpstr>
      <vt:lpstr>Experience replay</vt:lpstr>
      <vt:lpstr>Deep Q learning in Atari</vt:lpstr>
      <vt:lpstr>Deep Q learning in Atari</vt:lpstr>
      <vt:lpstr>Deep Q learning in Atari</vt:lpstr>
      <vt:lpstr>Outline</vt:lpstr>
      <vt:lpstr>Policy gradient methods</vt:lpstr>
      <vt:lpstr>Policy gradient: the softmax function</vt:lpstr>
      <vt:lpstr>Actor-critic algorithm</vt:lpstr>
      <vt:lpstr>Actor-critic algorithm</vt:lpstr>
      <vt:lpstr>Advantage actor-critic</vt:lpstr>
      <vt:lpstr>Asynchronous advantage  actor-critic (A3C)</vt:lpstr>
      <vt:lpstr>Asynchronous advantage  actor-critic (A3C)</vt:lpstr>
      <vt:lpstr>Outline</vt:lpstr>
      <vt:lpstr>Imitation learning</vt:lpstr>
      <vt:lpstr>Learning visuomotor policies</vt:lpstr>
      <vt:lpstr>Learning visuomotor policies</vt:lpstr>
      <vt:lpstr>Conclusions</vt:lpstr>
    </vt:vector>
  </TitlesOfParts>
  <Company>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Bayesian networks </dc:title>
  <dc:creator>Min-Yen Kan</dc:creator>
  <cp:lastModifiedBy>Hasegawa-Johnson, Mark Allan</cp:lastModifiedBy>
  <cp:revision>733</cp:revision>
  <cp:lastPrinted>2019-04-11T15:12:58Z</cp:lastPrinted>
  <dcterms:created xsi:type="dcterms:W3CDTF">2003-12-17T16:38:09Z</dcterms:created>
  <dcterms:modified xsi:type="dcterms:W3CDTF">2019-04-11T15:14:12Z</dcterms:modified>
</cp:coreProperties>
</file>