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95" r:id="rId4"/>
    <p:sldId id="258" r:id="rId5"/>
    <p:sldId id="259" r:id="rId6"/>
    <p:sldId id="260" r:id="rId7"/>
    <p:sldId id="298" r:id="rId8"/>
    <p:sldId id="261" r:id="rId9"/>
    <p:sldId id="262" r:id="rId10"/>
    <p:sldId id="297" r:id="rId11"/>
    <p:sldId id="263" r:id="rId12"/>
    <p:sldId id="264" r:id="rId13"/>
    <p:sldId id="294" r:id="rId14"/>
    <p:sldId id="265" r:id="rId15"/>
    <p:sldId id="266" r:id="rId16"/>
    <p:sldId id="354" r:id="rId17"/>
    <p:sldId id="268" r:id="rId18"/>
    <p:sldId id="269" r:id="rId19"/>
    <p:sldId id="29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8" r:id="rId28"/>
    <p:sldId id="355" r:id="rId29"/>
    <p:sldId id="287" r:id="rId30"/>
    <p:sldId id="288" r:id="rId31"/>
    <p:sldId id="289" r:id="rId32"/>
    <p:sldId id="290" r:id="rId33"/>
    <p:sldId id="291" r:id="rId34"/>
    <p:sldId id="292" r:id="rId35"/>
    <p:sldId id="356" r:id="rId36"/>
    <p:sldId id="321" r:id="rId37"/>
    <p:sldId id="322" r:id="rId38"/>
    <p:sldId id="323" r:id="rId39"/>
    <p:sldId id="325" r:id="rId40"/>
    <p:sldId id="320" r:id="rId41"/>
    <p:sldId id="324" r:id="rId42"/>
    <p:sldId id="357" r:id="rId43"/>
    <p:sldId id="279" r:id="rId44"/>
    <p:sldId id="326" r:id="rId45"/>
    <p:sldId id="327" r:id="rId46"/>
    <p:sldId id="328" r:id="rId47"/>
    <p:sldId id="358" r:id="rId48"/>
    <p:sldId id="360" r:id="rId49"/>
    <p:sldId id="361" r:id="rId50"/>
    <p:sldId id="362" r:id="rId51"/>
    <p:sldId id="364" r:id="rId52"/>
    <p:sldId id="363" r:id="rId53"/>
  </p:sldIdLst>
  <p:sldSz cx="12192000" cy="6858000"/>
  <p:notesSz cx="7315200" cy="96012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00C8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1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8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5AD09AB-C10E-4E6A-8FA5-73A37DEF1085}" type="datetimeFigureOut">
              <a:rPr kumimoji="1" lang="ja-JP" altLang="en-US" smtClean="0"/>
              <a:t>2019/1/28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663C5F5-DF51-48BC-B2F7-9A8BEE715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43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</a:t>
            </a:r>
            <a:r>
              <a:rPr lang="en-US" baseline="0" dirty="0"/>
              <a:t> a reflex agent be rational?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73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7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059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32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93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71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140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79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162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10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956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518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865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3679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511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827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164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830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1697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10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6611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1636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8699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7892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6377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9552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324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741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313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7937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739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313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00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255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751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912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3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5637-4BF9-4D65-B307-46A76C7EB2C6}" type="datetimeFigureOut">
              <a:rPr kumimoji="1" lang="ja-JP" altLang="en-US" smtClean="0"/>
              <a:t>2019/1/28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642A9-7623-489E-8B0C-90A1187160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85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5637-4BF9-4D65-B307-46A76C7EB2C6}" type="datetimeFigureOut">
              <a:rPr kumimoji="1" lang="ja-JP" altLang="en-US" smtClean="0"/>
              <a:t>2019/1/28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642A9-7623-489E-8B0C-90A1187160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14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5637-4BF9-4D65-B307-46A76C7EB2C6}" type="datetimeFigureOut">
              <a:rPr kumimoji="1" lang="ja-JP" altLang="en-US" smtClean="0"/>
              <a:t>2019/1/28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642A9-7623-489E-8B0C-90A1187160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9109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5637-4BF9-4D65-B307-46A76C7EB2C6}" type="datetimeFigureOut">
              <a:rPr kumimoji="1" lang="ja-JP" altLang="en-US" smtClean="0"/>
              <a:t>2019/1/28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642A9-7623-489E-8B0C-90A1187160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9587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5637-4BF9-4D65-B307-46A76C7EB2C6}" type="datetimeFigureOut">
              <a:rPr kumimoji="1" lang="ja-JP" altLang="en-US" smtClean="0"/>
              <a:t>2019/1/28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642A9-7623-489E-8B0C-90A1187160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984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5637-4BF9-4D65-B307-46A76C7EB2C6}" type="datetimeFigureOut">
              <a:rPr kumimoji="1" lang="ja-JP" altLang="en-US" smtClean="0"/>
              <a:t>2019/1/28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642A9-7623-489E-8B0C-90A1187160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5679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5637-4BF9-4D65-B307-46A76C7EB2C6}" type="datetimeFigureOut">
              <a:rPr kumimoji="1" lang="ja-JP" altLang="en-US" smtClean="0"/>
              <a:t>2019/1/28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642A9-7623-489E-8B0C-90A1187160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623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5637-4BF9-4D65-B307-46A76C7EB2C6}" type="datetimeFigureOut">
              <a:rPr kumimoji="1" lang="ja-JP" altLang="en-US" smtClean="0"/>
              <a:t>2019/1/28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642A9-7623-489E-8B0C-90A1187160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797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5637-4BF9-4D65-B307-46A76C7EB2C6}" type="datetimeFigureOut">
              <a:rPr kumimoji="1" lang="ja-JP" altLang="en-US" smtClean="0"/>
              <a:t>2019/1/28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642A9-7623-489E-8B0C-90A1187160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428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5637-4BF9-4D65-B307-46A76C7EB2C6}" type="datetimeFigureOut">
              <a:rPr kumimoji="1" lang="ja-JP" altLang="en-US" smtClean="0"/>
              <a:t>2019/1/28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642A9-7623-489E-8B0C-90A1187160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989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5637-4BF9-4D65-B307-46A76C7EB2C6}" type="datetimeFigureOut">
              <a:rPr kumimoji="1" lang="ja-JP" altLang="en-US" smtClean="0"/>
              <a:t>2019/1/28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642A9-7623-489E-8B0C-90A1187160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742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C5637-4BF9-4D65-B307-46A76C7EB2C6}" type="datetimeFigureOut">
              <a:rPr kumimoji="1" lang="ja-JP" altLang="en-US" smtClean="0"/>
              <a:t>2019/1/28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642A9-7623-489E-8B0C-90A1187160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6828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aai.org/Papers/AAAI/1986/AAAI86-027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xkcd.com/761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809946"/>
          </a:xfrm>
        </p:spPr>
        <p:txBody>
          <a:bodyPr/>
          <a:lstStyle/>
          <a:p>
            <a:r>
              <a:rPr kumimoji="1" lang="en-US" altLang="ja-JP" dirty="0"/>
              <a:t>CS440/ECE 448 Lecture 4:</a:t>
            </a:r>
            <a:br>
              <a:rPr kumimoji="1" lang="en-US" altLang="ja-JP" dirty="0"/>
            </a:br>
            <a:r>
              <a:rPr lang="en-US" altLang="ja-JP" dirty="0"/>
              <a:t>Search Intro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94" y="1575276"/>
            <a:ext cx="4659984" cy="772000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sz="1800" dirty="0"/>
              <a:t>Slides by Svetlana Lazebnik, 9/2016</a:t>
            </a:r>
          </a:p>
          <a:p>
            <a:pPr algn="l"/>
            <a:r>
              <a:rPr lang="en-US" altLang="ja-JP" sz="1800" dirty="0"/>
              <a:t>Modified by Mark Hasegawa-Johnson, 1/2019</a:t>
            </a:r>
            <a:endParaRPr kumimoji="1" lang="ja-JP" alt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2347276"/>
            <a:ext cx="656272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11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Types of agents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981200" y="914400"/>
            <a:ext cx="4040188" cy="639762"/>
          </a:xfrm>
        </p:spPr>
        <p:txBody>
          <a:bodyPr/>
          <a:lstStyle/>
          <a:p>
            <a:r>
              <a:rPr lang="en-US" dirty="0"/>
              <a:t>Reflex agent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674812" y="4114800"/>
            <a:ext cx="4040188" cy="2514600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CC0099"/>
                </a:solidFill>
              </a:rPr>
              <a:t>Consider how the world IS</a:t>
            </a:r>
          </a:p>
          <a:p>
            <a:r>
              <a:rPr lang="en-US" dirty="0"/>
              <a:t>Choose action based on current percept </a:t>
            </a:r>
          </a:p>
          <a:p>
            <a:r>
              <a:rPr lang="en-US" dirty="0"/>
              <a:t>Do not consider the future consequences of actions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69026" y="914400"/>
            <a:ext cx="4041775" cy="639762"/>
          </a:xfrm>
        </p:spPr>
        <p:txBody>
          <a:bodyPr/>
          <a:lstStyle/>
          <a:p>
            <a:r>
              <a:rPr lang="en-US" dirty="0"/>
              <a:t>Goal-directed agent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791199" y="4114800"/>
            <a:ext cx="5211417" cy="217667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CC0099"/>
                </a:solidFill>
              </a:rPr>
              <a:t>Consider how the world WOULD BE</a:t>
            </a:r>
          </a:p>
          <a:p>
            <a:r>
              <a:rPr lang="en-US" dirty="0"/>
              <a:t>Decisions based on (hypothesized) consequences of actions</a:t>
            </a:r>
          </a:p>
          <a:p>
            <a:r>
              <a:rPr lang="en-US" dirty="0"/>
              <a:t>Must have a model of how the world evolves in response to actions</a:t>
            </a:r>
          </a:p>
          <a:p>
            <a:r>
              <a:rPr lang="en-US" dirty="0"/>
              <a:t>Must formulate a goal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79699" y="6553201"/>
            <a:ext cx="1807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D. Klein, P. </a:t>
            </a:r>
            <a:r>
              <a:rPr lang="en-US" sz="1200" dirty="0" err="1"/>
              <a:t>Abbeel</a:t>
            </a:r>
            <a:endParaRPr lang="en-US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752600"/>
            <a:ext cx="3136900" cy="21077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752601"/>
            <a:ext cx="3200400" cy="21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6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How to turn ANY problem into a SEARCH problem: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Initial state, goal state, transition model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Actions, path cost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General algorithm for solving search problems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First data structure: a frontier list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Second data structure: a search tree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Third data structure: a “visited states” list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Depth-first search: very fast, but not guaranteed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Breadth-first search: guaranteed optimal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Uniform cost search = Dijkstra’s algorithm = BFS with variable costs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139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265238"/>
            <a:ext cx="8915400" cy="4525963"/>
          </a:xfrm>
        </p:spPr>
        <p:txBody>
          <a:bodyPr/>
          <a:lstStyle/>
          <a:p>
            <a:r>
              <a:rPr lang="en-US" dirty="0"/>
              <a:t>We will consider the problem of designing </a:t>
            </a:r>
            <a:r>
              <a:rPr lang="en-US" b="1" dirty="0">
                <a:solidFill>
                  <a:srgbClr val="FF0000"/>
                </a:solidFill>
              </a:rPr>
              <a:t>goal-based agents</a:t>
            </a:r>
            <a:r>
              <a:rPr lang="en-US" dirty="0"/>
              <a:t> in </a:t>
            </a:r>
            <a:r>
              <a:rPr lang="en-US" b="1" dirty="0">
                <a:solidFill>
                  <a:srgbClr val="FF0000"/>
                </a:solidFill>
              </a:rPr>
              <a:t>fully observable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deterministic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discrete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static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known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environments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6331" y="3624944"/>
            <a:ext cx="2960528" cy="300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Down Arrow 10"/>
          <p:cNvSpPr/>
          <p:nvPr/>
        </p:nvSpPr>
        <p:spPr>
          <a:xfrm>
            <a:off x="4760805" y="3393871"/>
            <a:ext cx="164474" cy="2225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215950" y="3006929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state</a:t>
            </a:r>
          </a:p>
        </p:txBody>
      </p:sp>
      <p:sp>
        <p:nvSpPr>
          <p:cNvPr id="13" name="Down Arrow 12"/>
          <p:cNvSpPr/>
          <p:nvPr/>
        </p:nvSpPr>
        <p:spPr>
          <a:xfrm rot="5400000">
            <a:off x="7665288" y="6298408"/>
            <a:ext cx="166914" cy="2192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873549" y="6207329"/>
            <a:ext cx="112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 state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199" y="1265238"/>
            <a:ext cx="9740349" cy="51653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will consider the problem of designing </a:t>
            </a:r>
            <a:r>
              <a:rPr lang="en-US" b="1" dirty="0">
                <a:solidFill>
                  <a:srgbClr val="FF0000"/>
                </a:solidFill>
              </a:rPr>
              <a:t>goal-based agents</a:t>
            </a:r>
            <a:r>
              <a:rPr lang="en-US" dirty="0"/>
              <a:t> in </a:t>
            </a:r>
            <a:r>
              <a:rPr lang="en-US" b="1" dirty="0">
                <a:solidFill>
                  <a:srgbClr val="FF0000"/>
                </a:solidFill>
              </a:rPr>
              <a:t>fully observable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deterministic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discrete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known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environments </a:t>
            </a:r>
          </a:p>
          <a:p>
            <a:pPr lvl="1"/>
            <a:r>
              <a:rPr lang="en-US" dirty="0"/>
              <a:t>The agent must find a </a:t>
            </a:r>
            <a:r>
              <a:rPr lang="en-US" i="1" dirty="0"/>
              <a:t>sequence of actions </a:t>
            </a:r>
            <a:r>
              <a:rPr lang="en-US" dirty="0"/>
              <a:t>that reaches the goal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performance measure </a:t>
            </a:r>
            <a:r>
              <a:rPr lang="en-US" dirty="0"/>
              <a:t>is defined by (a) reaching the goal and (b) how “expensive” the path to the goal is</a:t>
            </a:r>
          </a:p>
          <a:p>
            <a:pPr lvl="2"/>
            <a:r>
              <a:rPr lang="en-US" sz="2400" dirty="0"/>
              <a:t>The </a:t>
            </a:r>
            <a:r>
              <a:rPr lang="en-US" sz="2400" b="1" dirty="0"/>
              <a:t>agent doesn’t know </a:t>
            </a:r>
            <a:r>
              <a:rPr lang="en-US" sz="2400" dirty="0"/>
              <a:t>the performance measure.  This is a goal-directed agent, not a utility-directed agent</a:t>
            </a:r>
          </a:p>
          <a:p>
            <a:pPr lvl="2"/>
            <a:r>
              <a:rPr lang="en-US" sz="2400" dirty="0"/>
              <a:t>The </a:t>
            </a:r>
            <a:r>
              <a:rPr lang="en-US" sz="2400" b="1" dirty="0"/>
              <a:t>programmer (you) DOES know </a:t>
            </a:r>
            <a:r>
              <a:rPr lang="en-US" sz="2400" dirty="0"/>
              <a:t>the performance measure.  So you design a goal-seeking strategy that minimizes cost.</a:t>
            </a:r>
          </a:p>
          <a:p>
            <a:pPr lvl="1"/>
            <a:r>
              <a:rPr lang="en-US" dirty="0"/>
              <a:t>We are focused on the process of finding the solution; while executing the solution, we assume that the agent can safely ignore its percepts (</a:t>
            </a:r>
            <a:r>
              <a:rPr lang="en-US" b="1" dirty="0"/>
              <a:t>static environment, open-loop system</a:t>
            </a:r>
            <a:r>
              <a:rPr lang="en-US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problem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371600"/>
            <a:ext cx="8229600" cy="51054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CC0099"/>
                </a:solidFill>
              </a:rPr>
              <a:t>Initial state</a:t>
            </a:r>
          </a:p>
          <a:p>
            <a:r>
              <a:rPr lang="en-US" sz="2400" b="1" dirty="0">
                <a:solidFill>
                  <a:srgbClr val="CC0099"/>
                </a:solidFill>
              </a:rPr>
              <a:t>Actions</a:t>
            </a:r>
          </a:p>
          <a:p>
            <a:r>
              <a:rPr lang="en-US" sz="2400" b="1" dirty="0">
                <a:solidFill>
                  <a:srgbClr val="CC0099"/>
                </a:solidFill>
              </a:rPr>
              <a:t>Transition model</a:t>
            </a:r>
          </a:p>
          <a:p>
            <a:pPr lvl="1"/>
            <a:r>
              <a:rPr lang="en-US" sz="2000" dirty="0"/>
              <a:t>What state results from</a:t>
            </a:r>
            <a:br>
              <a:rPr lang="en-US" sz="2000" dirty="0"/>
            </a:br>
            <a:r>
              <a:rPr lang="en-US" sz="2000" dirty="0"/>
              <a:t>performing a given action </a:t>
            </a:r>
            <a:br>
              <a:rPr lang="en-US" sz="2000" dirty="0"/>
            </a:br>
            <a:r>
              <a:rPr lang="en-US" sz="2000" dirty="0"/>
              <a:t>in a given state?</a:t>
            </a:r>
          </a:p>
          <a:p>
            <a:r>
              <a:rPr lang="en-US" sz="2400" b="1" dirty="0">
                <a:solidFill>
                  <a:srgbClr val="CC0099"/>
                </a:solidFill>
              </a:rPr>
              <a:t>Goal state</a:t>
            </a:r>
          </a:p>
          <a:p>
            <a:r>
              <a:rPr lang="en-US" sz="2400" b="1" dirty="0">
                <a:solidFill>
                  <a:srgbClr val="CC0099"/>
                </a:solidFill>
              </a:rPr>
              <a:t>Path cost</a:t>
            </a:r>
          </a:p>
          <a:p>
            <a:pPr lvl="1"/>
            <a:r>
              <a:rPr lang="en-US" sz="2000" dirty="0"/>
              <a:t>Assume that it is a sum of </a:t>
            </a:r>
            <a:br>
              <a:rPr lang="en-US" sz="2000" dirty="0"/>
            </a:br>
            <a:r>
              <a:rPr lang="en-US" sz="2000" dirty="0"/>
              <a:t>nonnegative </a:t>
            </a:r>
            <a:r>
              <a:rPr lang="en-US" sz="2000" i="1" dirty="0"/>
              <a:t>step costs</a:t>
            </a:r>
            <a:r>
              <a:rPr lang="en-US" sz="2000" dirty="0"/>
              <a:t> </a:t>
            </a:r>
            <a:br>
              <a:rPr lang="en-US" sz="2000" dirty="0"/>
            </a:br>
            <a:endParaRPr lang="en-US" sz="2000" dirty="0"/>
          </a:p>
          <a:p>
            <a:r>
              <a:rPr lang="en-US" sz="2400" dirty="0"/>
              <a:t>The </a:t>
            </a:r>
            <a:r>
              <a:rPr lang="en-US" sz="2400" b="1" dirty="0">
                <a:solidFill>
                  <a:srgbClr val="CC0099"/>
                </a:solidFill>
              </a:rPr>
              <a:t>optimal solution </a:t>
            </a:r>
            <a:r>
              <a:rPr lang="en-US" sz="2400" dirty="0"/>
              <a:t>is the sequence of actions that gives the </a:t>
            </a:r>
            <a:r>
              <a:rPr lang="en-US" sz="2400" i="1" dirty="0"/>
              <a:t>lowest </a:t>
            </a:r>
            <a:r>
              <a:rPr lang="en-US" sz="2400" dirty="0"/>
              <a:t>path cost for reaching the goal</a:t>
            </a:r>
          </a:p>
        </p:txBody>
      </p:sp>
      <p:sp>
        <p:nvSpPr>
          <p:cNvPr id="5" name="Down Arrow 4"/>
          <p:cNvSpPr/>
          <p:nvPr/>
        </p:nvSpPr>
        <p:spPr>
          <a:xfrm>
            <a:off x="6564469" y="205740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4601" y="1371601"/>
            <a:ext cx="7206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Initial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state</a:t>
            </a:r>
          </a:p>
        </p:txBody>
      </p:sp>
      <p:sp>
        <p:nvSpPr>
          <p:cNvPr id="7" name="Down Arrow 6"/>
          <p:cNvSpPr/>
          <p:nvPr/>
        </p:nvSpPr>
        <p:spPr>
          <a:xfrm rot="5400000">
            <a:off x="9252533" y="476250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561137" y="4572001"/>
            <a:ext cx="668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Goal 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state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1233" y="2438401"/>
            <a:ext cx="2667000" cy="2706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/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Representation: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 = description of the world</a:t>
            </a:r>
          </a:p>
          <a:p>
            <a:pPr lvl="1"/>
            <a:r>
              <a:rPr lang="en-US" dirty="0"/>
              <a:t>Must have enough detail to decide whether or not you’re currently in the </a:t>
            </a:r>
            <a:r>
              <a:rPr lang="en-US" b="1" u="sng" dirty="0">
                <a:solidFill>
                  <a:srgbClr val="7030A0"/>
                </a:solidFill>
              </a:rPr>
              <a:t>initial state</a:t>
            </a:r>
          </a:p>
          <a:p>
            <a:pPr lvl="1"/>
            <a:r>
              <a:rPr lang="en-US" dirty="0"/>
              <a:t>Must have enough detail to decide whether or not you’ve reached the </a:t>
            </a:r>
            <a:r>
              <a:rPr lang="en-US" b="1" u="sng" dirty="0">
                <a:solidFill>
                  <a:srgbClr val="7030A0"/>
                </a:solidFill>
              </a:rPr>
              <a:t>goal state</a:t>
            </a:r>
          </a:p>
          <a:p>
            <a:pPr lvl="1"/>
            <a:r>
              <a:rPr lang="en-US" dirty="0"/>
              <a:t>Often but not always: “defining the state” and “defining the transition model” are the same thing</a:t>
            </a:r>
          </a:p>
        </p:txBody>
      </p:sp>
    </p:spTree>
    <p:extLst>
      <p:ext uri="{BB962C8B-B14F-4D97-AF65-F5344CB8AC3E}">
        <p14:creationId xmlns:p14="http://schemas.microsoft.com/office/powerpoint/2010/main" val="1673626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Example: Romania</a:t>
            </a:r>
          </a:p>
        </p:txBody>
      </p:sp>
      <p:pic>
        <p:nvPicPr>
          <p:cNvPr id="7" name="Picture 4" descr="romania-distanc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192540" y="2217182"/>
            <a:ext cx="7524038" cy="4521548"/>
          </a:xfrm>
          <a:prstGeom prst="rect">
            <a:avLst/>
          </a:prstGeom>
          <a:noFill/>
          <a:ln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45774" y="1143001"/>
            <a:ext cx="8610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sz="2400" dirty="0"/>
              <a:t>On vacation in Romania; currently in Arad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sz="2400" dirty="0"/>
              <a:t>Flight leaves tomorrow from Bucharest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46874" y="388381"/>
            <a:ext cx="233060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5593" y="2057401"/>
            <a:ext cx="4495800" cy="4525963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CC0099"/>
                </a:solidFill>
              </a:rPr>
              <a:t>Initial state</a:t>
            </a:r>
          </a:p>
          <a:p>
            <a:pPr lvl="1"/>
            <a:r>
              <a:rPr lang="en-US" sz="2000" dirty="0"/>
              <a:t>Arad</a:t>
            </a:r>
          </a:p>
          <a:p>
            <a:r>
              <a:rPr lang="en-US" sz="2400" b="1" dirty="0">
                <a:solidFill>
                  <a:srgbClr val="CC0099"/>
                </a:solidFill>
              </a:rPr>
              <a:t>Actions</a:t>
            </a:r>
          </a:p>
          <a:p>
            <a:pPr lvl="1"/>
            <a:r>
              <a:rPr lang="en-US" sz="2000" dirty="0"/>
              <a:t>Go from one city to another</a:t>
            </a:r>
          </a:p>
          <a:p>
            <a:r>
              <a:rPr lang="en-US" sz="2400" b="1" dirty="0">
                <a:solidFill>
                  <a:srgbClr val="CC0099"/>
                </a:solidFill>
              </a:rPr>
              <a:t>Transition model</a:t>
            </a:r>
          </a:p>
          <a:p>
            <a:pPr lvl="1"/>
            <a:r>
              <a:rPr lang="en-US" sz="2000" dirty="0"/>
              <a:t>If you go from city A to </a:t>
            </a:r>
            <a:br>
              <a:rPr lang="en-US" sz="2000" dirty="0"/>
            </a:br>
            <a:r>
              <a:rPr lang="en-US" sz="2000" dirty="0"/>
              <a:t>city B, you end up in city B</a:t>
            </a:r>
          </a:p>
          <a:p>
            <a:r>
              <a:rPr lang="en-US" sz="2400" b="1" dirty="0">
                <a:solidFill>
                  <a:srgbClr val="CC0099"/>
                </a:solidFill>
              </a:rPr>
              <a:t>Goal state</a:t>
            </a:r>
          </a:p>
          <a:p>
            <a:pPr lvl="1"/>
            <a:r>
              <a:rPr lang="en-US" sz="2000" dirty="0"/>
              <a:t>Bucharest</a:t>
            </a:r>
          </a:p>
          <a:p>
            <a:r>
              <a:rPr lang="en-US" sz="2400" b="1" dirty="0">
                <a:solidFill>
                  <a:srgbClr val="CC0099"/>
                </a:solidFill>
              </a:rPr>
              <a:t>Path cost</a:t>
            </a:r>
          </a:p>
          <a:p>
            <a:pPr lvl="1"/>
            <a:r>
              <a:rPr lang="en-US" sz="2000" dirty="0"/>
              <a:t>Sum of edge costs (total distance traveled)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426" y="1444486"/>
            <a:ext cx="5970104" cy="4525963"/>
          </a:xfrm>
        </p:spPr>
        <p:txBody>
          <a:bodyPr>
            <a:normAutofit/>
          </a:bodyPr>
          <a:lstStyle/>
          <a:p>
            <a:r>
              <a:rPr lang="en-US" dirty="0"/>
              <a:t>The initial state, actions, and transition model define the </a:t>
            </a:r>
            <a:r>
              <a:rPr lang="en-US" b="1" dirty="0">
                <a:solidFill>
                  <a:srgbClr val="CC0099"/>
                </a:solidFill>
              </a:rPr>
              <a:t>state space </a:t>
            </a:r>
            <a:r>
              <a:rPr lang="en-US" dirty="0"/>
              <a:t>of the problem</a:t>
            </a:r>
          </a:p>
          <a:p>
            <a:pPr lvl="1"/>
            <a:r>
              <a:rPr lang="en-US" dirty="0"/>
              <a:t>The set of all states reachable from initial state by any sequence of actions</a:t>
            </a:r>
          </a:p>
          <a:p>
            <a:pPr lvl="1"/>
            <a:r>
              <a:rPr lang="en-US" dirty="0"/>
              <a:t>Can be represented as a </a:t>
            </a:r>
            <a:r>
              <a:rPr lang="en-US" b="1" dirty="0">
                <a:solidFill>
                  <a:srgbClr val="CC0099"/>
                </a:solidFill>
              </a:rPr>
              <a:t>directed graph </a:t>
            </a:r>
            <a:r>
              <a:rPr lang="en-US" dirty="0"/>
              <a:t>where the nodes are states and links between nodes are actions</a:t>
            </a:r>
          </a:p>
          <a:p>
            <a:r>
              <a:rPr lang="en-US" dirty="0"/>
              <a:t>What is the state space for the Romania problem?</a:t>
            </a:r>
          </a:p>
          <a:p>
            <a:pPr lvl="1"/>
            <a:r>
              <a:rPr lang="en-US" dirty="0"/>
              <a:t>State Space = O{# cities}</a:t>
            </a:r>
          </a:p>
        </p:txBody>
      </p:sp>
      <p:pic>
        <p:nvPicPr>
          <p:cNvPr id="4" name="Picture 4" descr="romania-distanc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152322" y="2392018"/>
            <a:ext cx="5201477" cy="3125812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Traveling Salesman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750" y="1561674"/>
            <a:ext cx="3988833" cy="4678870"/>
          </a:xfrm>
        </p:spPr>
        <p:txBody>
          <a:bodyPr>
            <a:normAutofit fontScale="92500"/>
          </a:bodyPr>
          <a:lstStyle/>
          <a:p>
            <a:r>
              <a:rPr lang="en-US" dirty="0"/>
              <a:t>Goal: visit every city in the United States</a:t>
            </a:r>
          </a:p>
          <a:p>
            <a:r>
              <a:rPr lang="en-US" dirty="0"/>
              <a:t>Path cost: total miles traveled</a:t>
            </a:r>
          </a:p>
          <a:p>
            <a:r>
              <a:rPr lang="en-US" dirty="0"/>
              <a:t>Initial state: Champaign, IL</a:t>
            </a:r>
          </a:p>
          <a:p>
            <a:r>
              <a:rPr lang="en-US" dirty="0"/>
              <a:t>Action: travel from one city to another</a:t>
            </a:r>
          </a:p>
          <a:p>
            <a:r>
              <a:rPr lang="en-US" dirty="0"/>
              <a:t>Transition model: when you visit a city, mark it as “visited.”</a:t>
            </a:r>
          </a:p>
          <a:p>
            <a:pPr lvl="1"/>
            <a:r>
              <a:rPr lang="en-US" dirty="0"/>
              <a:t>State Space = O{2^#cities}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935" y="1395168"/>
            <a:ext cx="8593188" cy="538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24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Example: Vacuum world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2895600"/>
            <a:ext cx="7924800" cy="39624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CC0099"/>
                </a:solidFill>
              </a:rPr>
              <a:t>States</a:t>
            </a:r>
          </a:p>
          <a:p>
            <a:pPr lvl="1"/>
            <a:r>
              <a:rPr lang="en-US" dirty="0"/>
              <a:t>Agent location and dirt location</a:t>
            </a:r>
          </a:p>
          <a:p>
            <a:pPr lvl="1"/>
            <a:r>
              <a:rPr lang="en-US" dirty="0"/>
              <a:t>How many possible states?</a:t>
            </a:r>
          </a:p>
          <a:p>
            <a:pPr lvl="1"/>
            <a:r>
              <a:rPr lang="en-US" dirty="0"/>
              <a:t>What if there are </a:t>
            </a:r>
            <a:r>
              <a:rPr lang="en-US" i="1" dirty="0"/>
              <a:t>n</a:t>
            </a:r>
            <a:r>
              <a:rPr lang="en-US" dirty="0"/>
              <a:t> possible locations?</a:t>
            </a:r>
          </a:p>
          <a:p>
            <a:pPr lvl="2"/>
            <a:r>
              <a:rPr lang="en-US" dirty="0"/>
              <a:t>The size of the state space grows exponentially with the “size” of the world! </a:t>
            </a:r>
          </a:p>
          <a:p>
            <a:r>
              <a:rPr lang="en-US" sz="2400" b="1" dirty="0">
                <a:solidFill>
                  <a:srgbClr val="CC0099"/>
                </a:solidFill>
              </a:rPr>
              <a:t>Actions</a:t>
            </a:r>
          </a:p>
          <a:p>
            <a:pPr lvl="1"/>
            <a:r>
              <a:rPr lang="en-US" dirty="0"/>
              <a:t>Left, right, suck</a:t>
            </a:r>
          </a:p>
          <a:p>
            <a:r>
              <a:rPr lang="en-US" sz="2400" b="1" dirty="0">
                <a:solidFill>
                  <a:srgbClr val="CC0099"/>
                </a:solidFill>
              </a:rPr>
              <a:t>Transition model</a:t>
            </a:r>
          </a:p>
          <a:p>
            <a:endParaRPr lang="en-US" sz="2400" dirty="0"/>
          </a:p>
        </p:txBody>
      </p:sp>
      <p:pic>
        <p:nvPicPr>
          <p:cNvPr id="6" name="Picture 4" descr="vacuum2-environm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990600"/>
            <a:ext cx="327660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sz="4000" dirty="0"/>
              <a:t>Vacuum world state space graph</a:t>
            </a:r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008" y="1142999"/>
            <a:ext cx="11245106" cy="53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Complexity of the State Space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5291" y="1602557"/>
                <a:ext cx="10618509" cy="4574406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ja-JP" dirty="0"/>
                  <a:t>Many “video game” style problems can be subdivided:</a:t>
                </a:r>
              </a:p>
              <a:p>
                <a:pPr lvl="1"/>
                <a:r>
                  <a:rPr kumimoji="1" lang="en-US" altLang="ja-JP" dirty="0"/>
                  <a:t>There are M different </a:t>
                </a:r>
                <a:r>
                  <a:rPr lang="en-US" altLang="ja-JP" dirty="0"/>
                  <a:t>things your character needs to pick up: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altLang="ja-JP" dirty="0"/>
                  <a:t> different world states</a:t>
                </a:r>
              </a:p>
              <a:p>
                <a:pPr lvl="1"/>
                <a:r>
                  <a:rPr lang="en-US" altLang="ja-JP" dirty="0"/>
                  <a:t>There are N locations you can be in while carrying any subset of those M objects:  total number of world states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{2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ja-JP" dirty="0"/>
              </a:p>
              <a:p>
                <a:r>
                  <a:rPr kumimoji="1" lang="en-US" altLang="ja-JP" dirty="0"/>
                  <a:t>Why a maze is nice: you don’t need to pick anything up</a:t>
                </a:r>
              </a:p>
              <a:p>
                <a:pPr lvl="1"/>
                <a:r>
                  <a:rPr lang="en-US" altLang="ja-JP" dirty="0"/>
                  <a:t>Only N different world states to consider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5291" y="1602557"/>
                <a:ext cx="10618509" cy="4574406"/>
              </a:xfrm>
              <a:blipFill rotWithShape="0">
                <a:blip r:embed="rId2"/>
                <a:stretch>
                  <a:fillRect l="-1033" t="-22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0748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The 8-puzzle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>
          <a:xfrm>
            <a:off x="1905000" y="1143000"/>
            <a:ext cx="8458200" cy="5638800"/>
          </a:xfrm>
          <a:noFill/>
          <a:ln/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3100" b="1" dirty="0">
                <a:solidFill>
                  <a:srgbClr val="CC0099"/>
                </a:solidFill>
              </a:rPr>
              <a:t>States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Locations of tiles </a:t>
            </a:r>
          </a:p>
          <a:p>
            <a:pPr lvl="2">
              <a:lnSpc>
                <a:spcPct val="120000"/>
              </a:lnSpc>
            </a:pPr>
            <a:r>
              <a:rPr lang="en-US" dirty="0"/>
              <a:t>8-puzzle: 181,440 states (9!/2)</a:t>
            </a:r>
          </a:p>
          <a:p>
            <a:pPr lvl="2">
              <a:lnSpc>
                <a:spcPct val="120000"/>
              </a:lnSpc>
            </a:pPr>
            <a:r>
              <a:rPr lang="en-US" dirty="0"/>
              <a:t>15-puzzle: ~10 trillion states</a:t>
            </a:r>
          </a:p>
          <a:p>
            <a:pPr lvl="2">
              <a:lnSpc>
                <a:spcPct val="120000"/>
              </a:lnSpc>
            </a:pPr>
            <a:r>
              <a:rPr lang="en-US" dirty="0"/>
              <a:t>24-puzzle: ~10</a:t>
            </a:r>
            <a:r>
              <a:rPr lang="en-US" baseline="30000" dirty="0"/>
              <a:t>25</a:t>
            </a:r>
            <a:r>
              <a:rPr lang="en-US" dirty="0"/>
              <a:t> states</a:t>
            </a:r>
            <a:endParaRPr lang="en-US" dirty="0">
              <a:solidFill>
                <a:srgbClr val="CC0099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100" b="1" dirty="0">
                <a:solidFill>
                  <a:srgbClr val="CC0099"/>
                </a:solidFill>
              </a:rPr>
              <a:t>Actions</a:t>
            </a:r>
          </a:p>
          <a:p>
            <a:pPr lvl="1">
              <a:lnSpc>
                <a:spcPct val="120000"/>
              </a:lnSpc>
            </a:pPr>
            <a:r>
              <a:rPr lang="en-US" sz="3100" dirty="0"/>
              <a:t>Move blank left, right, up, down </a:t>
            </a:r>
            <a:endParaRPr lang="en-US" sz="3100" dirty="0">
              <a:solidFill>
                <a:srgbClr val="CC0099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100" b="1" dirty="0">
                <a:solidFill>
                  <a:srgbClr val="CC0099"/>
                </a:solidFill>
              </a:rPr>
              <a:t>Path cost </a:t>
            </a:r>
            <a:endParaRPr lang="en-US" sz="3100" b="1" dirty="0"/>
          </a:p>
          <a:p>
            <a:pPr lvl="1">
              <a:lnSpc>
                <a:spcPct val="120000"/>
              </a:lnSpc>
            </a:pPr>
            <a:r>
              <a:rPr lang="en-US" sz="3100" dirty="0"/>
              <a:t>1 per move</a:t>
            </a:r>
            <a:br>
              <a:rPr lang="en-US" sz="3100" dirty="0"/>
            </a:br>
            <a:endParaRPr lang="en-US" sz="3100" dirty="0"/>
          </a:p>
          <a:p>
            <a:pPr>
              <a:lnSpc>
                <a:spcPct val="120000"/>
              </a:lnSpc>
            </a:pPr>
            <a:r>
              <a:rPr lang="en-US" dirty="0">
                <a:hlinkClick r:id="rId3"/>
              </a:rPr>
              <a:t>Finding the optimal solution of n-Puzzle is NP-hard</a:t>
            </a:r>
            <a:endParaRPr lang="en-US" dirty="0"/>
          </a:p>
        </p:txBody>
      </p:sp>
      <p:pic>
        <p:nvPicPr>
          <p:cNvPr id="17414" name="Picture 6" descr="8puzzle"/>
          <p:cNvPicPr>
            <a:picLocks noChangeAspect="1" noChangeArrowheads="1"/>
          </p:cNvPicPr>
          <p:nvPr/>
        </p:nvPicPr>
        <p:blipFill>
          <a:blip r:embed="rId4" cstate="print"/>
          <a:srcRect r="49396"/>
          <a:stretch>
            <a:fillRect/>
          </a:stretch>
        </p:blipFill>
        <p:spPr bwMode="auto">
          <a:xfrm>
            <a:off x="8132446" y="1447801"/>
            <a:ext cx="2154555" cy="2162175"/>
          </a:xfrm>
          <a:prstGeom prst="rect">
            <a:avLst/>
          </a:prstGeom>
          <a:noFill/>
        </p:spPr>
      </p:pic>
      <p:pic>
        <p:nvPicPr>
          <p:cNvPr id="8" name="Picture 6" descr="8puzzle"/>
          <p:cNvPicPr>
            <a:picLocks noChangeAspect="1" noChangeArrowheads="1"/>
          </p:cNvPicPr>
          <p:nvPr/>
        </p:nvPicPr>
        <p:blipFill>
          <a:blip r:embed="rId4" cstate="print"/>
          <a:srcRect l="49396"/>
          <a:stretch>
            <a:fillRect/>
          </a:stretch>
        </p:blipFill>
        <p:spPr bwMode="auto">
          <a:xfrm>
            <a:off x="7848601" y="3810001"/>
            <a:ext cx="2154555" cy="2162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Robot motion planning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027238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b="1" dirty="0">
                <a:solidFill>
                  <a:srgbClr val="CC0099"/>
                </a:solidFill>
              </a:rPr>
              <a:t>States</a:t>
            </a:r>
            <a:r>
              <a:rPr lang="en-US" b="1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Real-valued joint parameters (angles, displacements)</a:t>
            </a:r>
          </a:p>
          <a:p>
            <a:pPr>
              <a:lnSpc>
                <a:spcPct val="80000"/>
              </a:lnSpc>
            </a:pPr>
            <a:r>
              <a:rPr lang="en-US" b="1" dirty="0">
                <a:solidFill>
                  <a:srgbClr val="CC0099"/>
                </a:solidFill>
              </a:rPr>
              <a:t>Actions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Continuous motions of robot joints</a:t>
            </a:r>
          </a:p>
          <a:p>
            <a:pPr>
              <a:lnSpc>
                <a:spcPct val="80000"/>
              </a:lnSpc>
            </a:pPr>
            <a:r>
              <a:rPr lang="en-US" b="1" dirty="0">
                <a:solidFill>
                  <a:srgbClr val="CC0099"/>
                </a:solidFill>
              </a:rPr>
              <a:t>Goal state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Configuration in which object is grasped</a:t>
            </a:r>
          </a:p>
          <a:p>
            <a:pPr>
              <a:lnSpc>
                <a:spcPct val="80000"/>
              </a:lnSpc>
            </a:pPr>
            <a:r>
              <a:rPr lang="en-US" b="1" dirty="0">
                <a:solidFill>
                  <a:srgbClr val="CC0099"/>
                </a:solidFill>
              </a:rPr>
              <a:t>Path cost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Time to execute, smoothness of path, etc.</a:t>
            </a:r>
          </a:p>
        </p:txBody>
      </p:sp>
      <p:pic>
        <p:nvPicPr>
          <p:cNvPr id="19460" name="Picture 4" descr="stanford-arm+block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1" y="1295400"/>
            <a:ext cx="5800725" cy="232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How to turn ANY problem into a SEARCH problem: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Initial state, goal state, transition model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Actions, path cost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General algorithm for solving search problems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First data structure: a frontier list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Second data structure: a search tree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Third data structure: a “visited states” list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Depth-first search: very fast, but not guaranteed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Breadth-first search: guaranteed optimal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Uniform cost search = Dijkstra’s algorithm = BFS with variable costs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653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lvl="1"/>
            <a:r>
              <a:rPr lang="en-US" sz="4000" dirty="0"/>
              <a:t>First data structure: a frontier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6948" y="1600201"/>
            <a:ext cx="9892749" cy="5049077"/>
          </a:xfrm>
        </p:spPr>
        <p:txBody>
          <a:bodyPr>
            <a:normAutofit/>
          </a:bodyPr>
          <a:lstStyle/>
          <a:p>
            <a:r>
              <a:rPr lang="en-US" dirty="0"/>
              <a:t>Let’s begin at the start state and </a:t>
            </a:r>
            <a:r>
              <a:rPr lang="en-US" b="1" dirty="0"/>
              <a:t>expand</a:t>
            </a:r>
            <a:r>
              <a:rPr lang="en-US" dirty="0"/>
              <a:t> it by making a list of all possible successor states</a:t>
            </a:r>
          </a:p>
          <a:p>
            <a:r>
              <a:rPr lang="en-US" dirty="0"/>
              <a:t>Maintain a </a:t>
            </a:r>
            <a:r>
              <a:rPr lang="en-US" b="1" dirty="0"/>
              <a:t>frontier</a:t>
            </a:r>
            <a:r>
              <a:rPr lang="en-US" dirty="0"/>
              <a:t> or a list of unexpanded states</a:t>
            </a:r>
          </a:p>
          <a:p>
            <a:r>
              <a:rPr lang="en-US" dirty="0"/>
              <a:t>At each step, pick a state from the frontier to expand:</a:t>
            </a:r>
          </a:p>
          <a:p>
            <a:pPr lvl="1"/>
            <a:r>
              <a:rPr lang="en-US" dirty="0"/>
              <a:t>Check to see if it’s a goal state</a:t>
            </a:r>
          </a:p>
          <a:p>
            <a:pPr lvl="1"/>
            <a:r>
              <a:rPr lang="en-US" dirty="0"/>
              <a:t>If not, find the other states that can be reached from this state, and add them to the frontier, if they’re not already there</a:t>
            </a:r>
          </a:p>
          <a:p>
            <a:r>
              <a:rPr lang="en-US" dirty="0"/>
              <a:t>Keep going until you reach a goal state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lvl="1"/>
            <a:r>
              <a:rPr lang="en-US" sz="4000" dirty="0"/>
              <a:t>Second data structure: a search tree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20615" y="1428655"/>
            <a:ext cx="5943603" cy="467320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“What if” tree of sequences of actions and outcomes</a:t>
            </a:r>
          </a:p>
          <a:p>
            <a:pPr>
              <a:lnSpc>
                <a:spcPct val="120000"/>
              </a:lnSpc>
            </a:pPr>
            <a:r>
              <a:rPr lang="en-US" dirty="0"/>
              <a:t>The root node corresponds to the starting state</a:t>
            </a:r>
          </a:p>
          <a:p>
            <a:pPr>
              <a:lnSpc>
                <a:spcPct val="120000"/>
              </a:lnSpc>
            </a:pPr>
            <a:r>
              <a:rPr lang="en-US" dirty="0"/>
              <a:t>The children of a node correspond to the </a:t>
            </a:r>
            <a:r>
              <a:rPr lang="en-US" b="1" dirty="0"/>
              <a:t>successor states</a:t>
            </a:r>
            <a:r>
              <a:rPr lang="en-US" dirty="0"/>
              <a:t> of that node’s state</a:t>
            </a:r>
          </a:p>
          <a:p>
            <a:pPr>
              <a:lnSpc>
                <a:spcPct val="120000"/>
              </a:lnSpc>
            </a:pPr>
            <a:r>
              <a:rPr lang="en-US" dirty="0"/>
              <a:t>A path through the tree corresponds to a sequence of actions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 solution is a path ending in the goal state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162801" y="1411070"/>
            <a:ext cx="3200403" cy="4380131"/>
            <a:chOff x="2362200" y="1792069"/>
            <a:chExt cx="3200403" cy="4380131"/>
          </a:xfrm>
        </p:grpSpPr>
        <p:sp>
          <p:nvSpPr>
            <p:cNvPr id="9" name="TextBox 8"/>
            <p:cNvSpPr txBox="1"/>
            <p:nvPr/>
          </p:nvSpPr>
          <p:spPr>
            <a:xfrm>
              <a:off x="2667000" y="4572000"/>
              <a:ext cx="67678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0070C0"/>
                  </a:solidFill>
                </a:rPr>
                <a:t>…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429000" y="4572000"/>
              <a:ext cx="67678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0070C0"/>
                  </a:solidFill>
                </a:rPr>
                <a:t>…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00012" y="4572000"/>
              <a:ext cx="67678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0070C0"/>
                  </a:solidFill>
                </a:rPr>
                <a:t>…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85812" y="3581400"/>
              <a:ext cx="67678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0070C0"/>
                  </a:solidFill>
                </a:rPr>
                <a:t>…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419600" y="2438400"/>
              <a:ext cx="304800" cy="3048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rot="5400000">
              <a:off x="3955863" y="2812863"/>
              <a:ext cx="654237" cy="42563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5400000">
              <a:off x="3346262" y="3771900"/>
              <a:ext cx="654237" cy="42563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5400000">
              <a:off x="2949480" y="4670517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2362200" y="5867400"/>
              <a:ext cx="304800" cy="3048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rot="5400000">
              <a:off x="2492283" y="5432517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6200000" flipH="1">
              <a:off x="4533900" y="2812863"/>
              <a:ext cx="654237" cy="42563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6200000" flipH="1">
              <a:off x="3924300" y="3771900"/>
              <a:ext cx="654237" cy="42563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16200000" flipH="1">
              <a:off x="3406680" y="4702080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5400000">
              <a:off x="4092484" y="4702080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6200000" flipH="1">
              <a:off x="4549683" y="4702080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5400000">
              <a:off x="4702084" y="3756118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16200000" flipH="1">
              <a:off x="5159283" y="3756118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008970" y="1792069"/>
              <a:ext cx="109643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Starting state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736088" y="3048000"/>
              <a:ext cx="122631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Successor state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505200" y="2590800"/>
              <a:ext cx="8114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Action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667000" y="5802868"/>
              <a:ext cx="11284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Goal state</a:t>
              </a:r>
            </a:p>
          </p:txBody>
        </p:sp>
        <p:sp>
          <p:nvSpPr>
            <p:cNvPr id="30" name="Oval 29"/>
            <p:cNvSpPr/>
            <p:nvPr/>
          </p:nvSpPr>
          <p:spPr>
            <a:xfrm>
              <a:off x="3810000" y="3352800"/>
              <a:ext cx="304800" cy="3048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276600" y="4311837"/>
              <a:ext cx="304800" cy="3048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5029200" y="3352800"/>
              <a:ext cx="304800" cy="3048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4419600" y="4311837"/>
              <a:ext cx="304800" cy="3048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Representation: States and Nodes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 = description of the world</a:t>
            </a:r>
          </a:p>
          <a:p>
            <a:pPr lvl="1"/>
            <a:r>
              <a:rPr lang="en-US" dirty="0"/>
              <a:t>Must have enough detail to decide whether or not you’re currently in the </a:t>
            </a:r>
            <a:r>
              <a:rPr lang="en-US" b="1" u="sng" dirty="0">
                <a:solidFill>
                  <a:srgbClr val="7030A0"/>
                </a:solidFill>
              </a:rPr>
              <a:t>initial state</a:t>
            </a:r>
          </a:p>
          <a:p>
            <a:pPr lvl="1"/>
            <a:r>
              <a:rPr lang="en-US" dirty="0"/>
              <a:t>Must have enough detail to decide whether or not you’ve reached the </a:t>
            </a:r>
            <a:r>
              <a:rPr lang="en-US" b="1" u="sng" dirty="0">
                <a:solidFill>
                  <a:srgbClr val="7030A0"/>
                </a:solidFill>
              </a:rPr>
              <a:t>goal state</a:t>
            </a:r>
          </a:p>
          <a:p>
            <a:pPr lvl="1"/>
            <a:r>
              <a:rPr lang="en-US" dirty="0"/>
              <a:t>Often but not always: “defining the state” and “defining the transition model” are the same thing</a:t>
            </a:r>
          </a:p>
          <a:p>
            <a:r>
              <a:rPr lang="en-US" dirty="0"/>
              <a:t>Node = a point in the search tree</a:t>
            </a:r>
          </a:p>
          <a:p>
            <a:pPr lvl="1"/>
            <a:r>
              <a:rPr lang="en-US" dirty="0"/>
              <a:t>Private data: ID of the state reached by this node</a:t>
            </a:r>
          </a:p>
          <a:p>
            <a:pPr lvl="1"/>
            <a:r>
              <a:rPr lang="en-US" dirty="0"/>
              <a:t>Private data: the ID of the parent node</a:t>
            </a:r>
          </a:p>
        </p:txBody>
      </p:sp>
    </p:spTree>
    <p:extLst>
      <p:ext uri="{BB962C8B-B14F-4D97-AF65-F5344CB8AC3E}">
        <p14:creationId xmlns:p14="http://schemas.microsoft.com/office/powerpoint/2010/main" val="1026823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Algorithm Outline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722438"/>
            <a:ext cx="9091246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Initialize</a:t>
            </a:r>
            <a:r>
              <a:rPr lang="en-US" sz="2400" b="1" dirty="0"/>
              <a:t> </a:t>
            </a:r>
            <a:r>
              <a:rPr lang="en-US" sz="2400" dirty="0"/>
              <a:t>the </a:t>
            </a:r>
            <a:r>
              <a:rPr lang="en-US" sz="2400" b="1" dirty="0">
                <a:solidFill>
                  <a:srgbClr val="CC0099"/>
                </a:solidFill>
              </a:rPr>
              <a:t>frontier </a:t>
            </a:r>
            <a:r>
              <a:rPr lang="en-US" sz="2400" dirty="0"/>
              <a:t>using the </a:t>
            </a:r>
            <a:r>
              <a:rPr lang="en-US" sz="2400" b="1" dirty="0">
                <a:solidFill>
                  <a:srgbClr val="CC0099"/>
                </a:solidFill>
              </a:rPr>
              <a:t>starting state</a:t>
            </a:r>
          </a:p>
          <a:p>
            <a:r>
              <a:rPr lang="en-US" sz="2400" dirty="0"/>
              <a:t>While the frontier is not empty</a:t>
            </a:r>
          </a:p>
          <a:p>
            <a:pPr lvl="1"/>
            <a:r>
              <a:rPr lang="en-US" dirty="0"/>
              <a:t>Choose a frontier node according to </a:t>
            </a:r>
            <a:r>
              <a:rPr lang="en-US" b="1" dirty="0">
                <a:solidFill>
                  <a:srgbClr val="CC0099"/>
                </a:solidFill>
              </a:rPr>
              <a:t>search strategy</a:t>
            </a:r>
            <a:r>
              <a:rPr lang="en-US" b="1" dirty="0"/>
              <a:t> </a:t>
            </a:r>
            <a:r>
              <a:rPr lang="en-US" dirty="0"/>
              <a:t>and take it off the frontier</a:t>
            </a:r>
          </a:p>
          <a:p>
            <a:pPr lvl="1"/>
            <a:r>
              <a:rPr lang="en-US" dirty="0"/>
              <a:t>If the node contains the </a:t>
            </a:r>
            <a:r>
              <a:rPr lang="en-US" b="1" dirty="0">
                <a:solidFill>
                  <a:srgbClr val="CC0099"/>
                </a:solidFill>
              </a:rPr>
              <a:t>goal state</a:t>
            </a:r>
            <a:r>
              <a:rPr lang="en-US" dirty="0"/>
              <a:t>, return solution</a:t>
            </a:r>
          </a:p>
          <a:p>
            <a:pPr lvl="1"/>
            <a:r>
              <a:rPr lang="en-US" dirty="0"/>
              <a:t>Else </a:t>
            </a:r>
            <a:r>
              <a:rPr lang="en-US" b="1" dirty="0">
                <a:solidFill>
                  <a:srgbClr val="CC0099"/>
                </a:solidFill>
              </a:rPr>
              <a:t>expand</a:t>
            </a:r>
            <a:r>
              <a:rPr lang="en-US" dirty="0"/>
              <a:t> the node and add its children to the frontier</a:t>
            </a:r>
          </a:p>
          <a:p>
            <a:r>
              <a:rPr lang="en-US" b="1" dirty="0">
                <a:solidFill>
                  <a:srgbClr val="CC0099"/>
                </a:solidFill>
              </a:rPr>
              <a:t>Search strategy</a:t>
            </a:r>
            <a:r>
              <a:rPr lang="en-US" dirty="0"/>
              <a:t> determines </a:t>
            </a:r>
          </a:p>
          <a:p>
            <a:pPr lvl="1"/>
            <a:r>
              <a:rPr lang="en-US" dirty="0"/>
              <a:t>Is this process guaranteed to return an optimal solution?</a:t>
            </a:r>
          </a:p>
          <a:p>
            <a:pPr lvl="1"/>
            <a:r>
              <a:rPr lang="en-US" dirty="0"/>
              <a:t>Is this process guaranteed to return ANY solution?</a:t>
            </a:r>
          </a:p>
          <a:p>
            <a:pPr lvl="1"/>
            <a:r>
              <a:rPr lang="en-US" dirty="0"/>
              <a:t>Time complexity: how much time does it take?</a:t>
            </a:r>
          </a:p>
          <a:p>
            <a:pPr lvl="1"/>
            <a:r>
              <a:rPr lang="en-US" dirty="0"/>
              <a:t>Space complexity: how much RAM is consumed by the frontier?</a:t>
            </a:r>
          </a:p>
          <a:p>
            <a:r>
              <a:rPr lang="en-US" dirty="0"/>
              <a:t>For now: assume that search strategy = random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example</a:t>
            </a:r>
          </a:p>
        </p:txBody>
      </p:sp>
      <p:pic>
        <p:nvPicPr>
          <p:cNvPr id="16388" name="Picture 4" descr="astar-progress0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8425" y="3317"/>
            <a:ext cx="5410200" cy="2219325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14330" y="2077279"/>
            <a:ext cx="9348641" cy="4582350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1947660" y="3230216"/>
            <a:ext cx="736325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5290" y="5029201"/>
            <a:ext cx="166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Start: Arad</a:t>
            </a:r>
          </a:p>
          <a:p>
            <a:r>
              <a:rPr lang="en-US" dirty="0"/>
              <a:t>Goal: Bucharest</a:t>
            </a:r>
          </a:p>
        </p:txBody>
      </p:sp>
    </p:spTree>
    <p:extLst>
      <p:ext uri="{BB962C8B-B14F-4D97-AF65-F5344CB8AC3E}">
        <p14:creationId xmlns:p14="http://schemas.microsoft.com/office/powerpoint/2010/main" val="1573722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astar-progress0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84057" y="-4344"/>
            <a:ext cx="8111255" cy="3327328"/>
          </a:xfrm>
          <a:prstGeom prst="rect">
            <a:avLst/>
          </a:prstGeom>
          <a:noFill/>
        </p:spPr>
      </p:pic>
      <p:pic>
        <p:nvPicPr>
          <p:cNvPr id="13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14330" y="2077279"/>
            <a:ext cx="9348641" cy="458235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25290" y="5029201"/>
            <a:ext cx="166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Start: Arad</a:t>
            </a:r>
          </a:p>
          <a:p>
            <a:r>
              <a:rPr lang="en-US" dirty="0"/>
              <a:t>Goal: Bucharest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example</a:t>
            </a:r>
          </a:p>
        </p:txBody>
      </p:sp>
      <p:sp>
        <p:nvSpPr>
          <p:cNvPr id="7" name="Oval 6"/>
          <p:cNvSpPr/>
          <p:nvPr/>
        </p:nvSpPr>
        <p:spPr>
          <a:xfrm>
            <a:off x="2100468" y="4267690"/>
            <a:ext cx="1469603" cy="3749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23613" y="274076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927613" y="3535016"/>
            <a:ext cx="813352" cy="351184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370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astar-progress0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051" y="3936"/>
            <a:ext cx="8338261" cy="3420449"/>
          </a:xfrm>
          <a:prstGeom prst="rect">
            <a:avLst/>
          </a:prstGeom>
          <a:noFill/>
        </p:spPr>
      </p:pic>
      <p:pic>
        <p:nvPicPr>
          <p:cNvPr id="25" name="Picture 4" descr="romania2">
            <a:extLst>
              <a:ext uri="{FF2B5EF4-FFF2-40B4-BE49-F238E27FC236}">
                <a16:creationId xmlns:a16="http://schemas.microsoft.com/office/drawing/2014/main" id="{E38CC53C-430A-AC46-B2D5-A213B2648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6730" y="2229679"/>
            <a:ext cx="9348641" cy="4582350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example</a:t>
            </a:r>
          </a:p>
        </p:txBody>
      </p:sp>
      <p:sp>
        <p:nvSpPr>
          <p:cNvPr id="16" name="Oval 15"/>
          <p:cNvSpPr/>
          <p:nvPr/>
        </p:nvSpPr>
        <p:spPr>
          <a:xfrm>
            <a:off x="2100060" y="3382616"/>
            <a:ext cx="736325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7690" y="5181601"/>
            <a:ext cx="166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Start: Arad</a:t>
            </a:r>
          </a:p>
          <a:p>
            <a:r>
              <a:rPr lang="en-US" dirty="0"/>
              <a:t>Goal: Bucharest</a:t>
            </a:r>
          </a:p>
        </p:txBody>
      </p:sp>
      <p:sp>
        <p:nvSpPr>
          <p:cNvPr id="18" name="Oval 17"/>
          <p:cNvSpPr/>
          <p:nvPr/>
        </p:nvSpPr>
        <p:spPr>
          <a:xfrm>
            <a:off x="2252868" y="4420090"/>
            <a:ext cx="1469603" cy="3749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4537213" y="4356654"/>
            <a:ext cx="1306995" cy="291545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2576013" y="289316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5226327" y="3733798"/>
            <a:ext cx="907774" cy="31344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3092731" y="2295940"/>
            <a:ext cx="907774" cy="31344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409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astar-progress0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8941" y="3316"/>
            <a:ext cx="7044775" cy="2889846"/>
          </a:xfrm>
          <a:prstGeom prst="rect">
            <a:avLst/>
          </a:prstGeom>
          <a:noFill/>
        </p:spPr>
      </p:pic>
      <p:pic>
        <p:nvPicPr>
          <p:cNvPr id="28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6730" y="2229679"/>
            <a:ext cx="9348641" cy="4582350"/>
          </a:xfrm>
          <a:prstGeom prst="rect">
            <a:avLst/>
          </a:prstGeom>
          <a:noFill/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example</a:t>
            </a:r>
          </a:p>
        </p:txBody>
      </p:sp>
      <p:sp>
        <p:nvSpPr>
          <p:cNvPr id="29" name="Oval 28"/>
          <p:cNvSpPr/>
          <p:nvPr/>
        </p:nvSpPr>
        <p:spPr>
          <a:xfrm>
            <a:off x="2100060" y="3382616"/>
            <a:ext cx="736325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7690" y="5181601"/>
            <a:ext cx="166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Start: Arad</a:t>
            </a:r>
          </a:p>
          <a:p>
            <a:r>
              <a:rPr lang="en-US" dirty="0"/>
              <a:t>Goal: Bucharest</a:t>
            </a:r>
          </a:p>
        </p:txBody>
      </p:sp>
      <p:sp>
        <p:nvSpPr>
          <p:cNvPr id="31" name="Oval 30"/>
          <p:cNvSpPr/>
          <p:nvPr/>
        </p:nvSpPr>
        <p:spPr>
          <a:xfrm>
            <a:off x="2252868" y="4420090"/>
            <a:ext cx="1469603" cy="3749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2576013" y="289316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4080013" y="3687416"/>
            <a:ext cx="813352" cy="351184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5226327" y="3733798"/>
            <a:ext cx="907774" cy="31344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3092731" y="2295940"/>
            <a:ext cx="907774" cy="31344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696356" y="6285714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5305956" y="488761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096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astar-progress05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9143" y="0"/>
            <a:ext cx="7052858" cy="2893162"/>
          </a:xfrm>
          <a:prstGeom prst="rect">
            <a:avLst/>
          </a:prstGeom>
          <a:noFill/>
        </p:spPr>
      </p:pic>
      <p:pic>
        <p:nvPicPr>
          <p:cNvPr id="39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5518" y="2229264"/>
            <a:ext cx="9348641" cy="4582350"/>
          </a:xfrm>
          <a:prstGeom prst="rect">
            <a:avLst/>
          </a:prstGeom>
          <a:noFill/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example</a:t>
            </a:r>
          </a:p>
        </p:txBody>
      </p:sp>
      <p:sp>
        <p:nvSpPr>
          <p:cNvPr id="40" name="Oval 39"/>
          <p:cNvSpPr/>
          <p:nvPr/>
        </p:nvSpPr>
        <p:spPr>
          <a:xfrm>
            <a:off x="2100060" y="3382616"/>
            <a:ext cx="736325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77690" y="5181601"/>
            <a:ext cx="166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Start: Arad</a:t>
            </a:r>
          </a:p>
          <a:p>
            <a:r>
              <a:rPr lang="en-US" dirty="0"/>
              <a:t>Goal: Bucharest</a:t>
            </a:r>
          </a:p>
        </p:txBody>
      </p:sp>
      <p:sp>
        <p:nvSpPr>
          <p:cNvPr id="42" name="Oval 41"/>
          <p:cNvSpPr/>
          <p:nvPr/>
        </p:nvSpPr>
        <p:spPr>
          <a:xfrm>
            <a:off x="2252868" y="4420090"/>
            <a:ext cx="1469603" cy="3749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2576013" y="289316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4080013" y="3687416"/>
            <a:ext cx="813352" cy="351184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3092731" y="2295940"/>
            <a:ext cx="907774" cy="31344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4696356" y="6285714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5335773" y="488761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6800139" y="5825204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e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3B213D4-7E2A-8C4C-BD67-E82F4A03E8F8}"/>
              </a:ext>
            </a:extLst>
          </p:cNvPr>
          <p:cNvSpPr/>
          <p:nvPr/>
        </p:nvSpPr>
        <p:spPr>
          <a:xfrm>
            <a:off x="3899647" y="3536576"/>
            <a:ext cx="1146118" cy="654424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536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example</a:t>
            </a:r>
          </a:p>
        </p:txBody>
      </p:sp>
      <p:pic>
        <p:nvPicPr>
          <p:cNvPr id="21508" name="Picture 4" descr="astar-progress06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4100" y="3936"/>
            <a:ext cx="6057900" cy="2485019"/>
          </a:xfrm>
          <a:prstGeom prst="rect">
            <a:avLst/>
          </a:prstGeom>
          <a:noFill/>
        </p:spPr>
      </p:pic>
      <p:pic>
        <p:nvPicPr>
          <p:cNvPr id="18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962401"/>
            <a:ext cx="5334000" cy="2614525"/>
          </a:xfrm>
          <a:prstGeom prst="rect">
            <a:avLst/>
          </a:prstGeom>
          <a:noFill/>
        </p:spPr>
      </p:pic>
      <p:sp>
        <p:nvSpPr>
          <p:cNvPr id="19" name="Oval 18"/>
          <p:cNvSpPr/>
          <p:nvPr/>
        </p:nvSpPr>
        <p:spPr>
          <a:xfrm>
            <a:off x="5029200" y="4572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5181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6134100" y="4800600"/>
            <a:ext cx="5715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391956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6819900" y="48006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6324600" y="5181600"/>
            <a:ext cx="9144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6515100" y="6195925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6915418" y="54864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819900" y="48006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5544356" y="39710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9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962401"/>
            <a:ext cx="5334000" cy="2614525"/>
          </a:xfrm>
          <a:prstGeom prst="rect">
            <a:avLst/>
          </a:prstGeom>
          <a:noFill/>
        </p:spPr>
      </p:pic>
      <p:sp>
        <p:nvSpPr>
          <p:cNvPr id="30" name="Oval 29"/>
          <p:cNvSpPr/>
          <p:nvPr/>
        </p:nvSpPr>
        <p:spPr>
          <a:xfrm>
            <a:off x="5029200" y="4572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5181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6134100" y="4800600"/>
            <a:ext cx="5715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5391956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6819900" y="48006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6324600" y="5181600"/>
            <a:ext cx="9144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5544356" y="39710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6324600" y="5181600"/>
            <a:ext cx="9144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8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6730" y="2229679"/>
            <a:ext cx="9348641" cy="4582350"/>
          </a:xfrm>
          <a:prstGeom prst="rect">
            <a:avLst/>
          </a:prstGeom>
          <a:noFill/>
        </p:spPr>
      </p:pic>
      <p:sp>
        <p:nvSpPr>
          <p:cNvPr id="39" name="Oval 38"/>
          <p:cNvSpPr/>
          <p:nvPr/>
        </p:nvSpPr>
        <p:spPr>
          <a:xfrm>
            <a:off x="2100060" y="3382616"/>
            <a:ext cx="736325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7690" y="5181601"/>
            <a:ext cx="166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Start: Arad</a:t>
            </a:r>
          </a:p>
          <a:p>
            <a:r>
              <a:rPr lang="en-US" dirty="0"/>
              <a:t>Goal: Bucharest</a:t>
            </a:r>
          </a:p>
        </p:txBody>
      </p:sp>
      <p:sp>
        <p:nvSpPr>
          <p:cNvPr id="41" name="Oval 40"/>
          <p:cNvSpPr/>
          <p:nvPr/>
        </p:nvSpPr>
        <p:spPr>
          <a:xfrm>
            <a:off x="2252868" y="4420090"/>
            <a:ext cx="1469603" cy="3749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4537213" y="4356654"/>
            <a:ext cx="1306995" cy="291545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2576013" y="289316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4080013" y="3687416"/>
            <a:ext cx="813352" cy="351184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3092731" y="2295940"/>
            <a:ext cx="907774" cy="31344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4696356" y="6285714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6800139" y="5825204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e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5706C1A-61C3-2A40-A64D-1FF3E6803DFC}"/>
              </a:ext>
            </a:extLst>
          </p:cNvPr>
          <p:cNvSpPr/>
          <p:nvPr/>
        </p:nvSpPr>
        <p:spPr>
          <a:xfrm>
            <a:off x="6705601" y="5720592"/>
            <a:ext cx="1272204" cy="6073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e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8ED44E3-E217-4243-9965-9824C5570A23}"/>
              </a:ext>
            </a:extLst>
          </p:cNvPr>
          <p:cNvSpPr/>
          <p:nvPr/>
        </p:nvSpPr>
        <p:spPr>
          <a:xfrm>
            <a:off x="4572003" y="6141932"/>
            <a:ext cx="1272204" cy="6073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e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03971D0-346E-2545-A6CE-5A88AE031C6C}"/>
              </a:ext>
            </a:extLst>
          </p:cNvPr>
          <p:cNvSpPr/>
          <p:nvPr/>
        </p:nvSpPr>
        <p:spPr>
          <a:xfrm>
            <a:off x="3810007" y="3551131"/>
            <a:ext cx="1272204" cy="6073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130352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Handling repeated states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92369" y="1447801"/>
            <a:ext cx="11183815" cy="5257800"/>
          </a:xfrm>
        </p:spPr>
        <p:txBody>
          <a:bodyPr>
            <a:normAutofit/>
          </a:bodyPr>
          <a:lstStyle/>
          <a:p>
            <a:r>
              <a:rPr lang="en-US" sz="2400" dirty="0"/>
              <a:t>Initialize</a:t>
            </a:r>
            <a:r>
              <a:rPr lang="en-US" sz="2400" b="1" dirty="0"/>
              <a:t> </a:t>
            </a:r>
            <a:r>
              <a:rPr lang="en-US" sz="2400" dirty="0"/>
              <a:t>the </a:t>
            </a:r>
            <a:r>
              <a:rPr lang="en-US" sz="2400" b="1" dirty="0">
                <a:solidFill>
                  <a:srgbClr val="CC0099"/>
                </a:solidFill>
              </a:rPr>
              <a:t>frontier </a:t>
            </a:r>
            <a:r>
              <a:rPr lang="en-US" sz="2400" dirty="0"/>
              <a:t>using the </a:t>
            </a:r>
            <a:r>
              <a:rPr lang="en-US" sz="2400" b="1" dirty="0">
                <a:solidFill>
                  <a:srgbClr val="CC0099"/>
                </a:solidFill>
              </a:rPr>
              <a:t>starting state</a:t>
            </a:r>
          </a:p>
          <a:p>
            <a:r>
              <a:rPr lang="en-US" sz="2400" dirty="0"/>
              <a:t>While the frontier is not empty</a:t>
            </a:r>
          </a:p>
          <a:p>
            <a:pPr lvl="1"/>
            <a:r>
              <a:rPr lang="en-US" dirty="0"/>
              <a:t>Choose a frontier node according to </a:t>
            </a:r>
            <a:r>
              <a:rPr lang="en-US" b="1" dirty="0">
                <a:solidFill>
                  <a:srgbClr val="CC0099"/>
                </a:solidFill>
              </a:rPr>
              <a:t>search strategy </a:t>
            </a:r>
            <a:r>
              <a:rPr lang="en-US" dirty="0"/>
              <a:t>and take it off the frontier</a:t>
            </a:r>
          </a:p>
          <a:p>
            <a:pPr lvl="1"/>
            <a:r>
              <a:rPr lang="en-US" dirty="0"/>
              <a:t>If the node contains the </a:t>
            </a:r>
            <a:r>
              <a:rPr lang="en-US" b="1" dirty="0">
                <a:solidFill>
                  <a:srgbClr val="CC0099"/>
                </a:solidFill>
              </a:rPr>
              <a:t>goal state</a:t>
            </a:r>
            <a:r>
              <a:rPr lang="en-US" dirty="0"/>
              <a:t>, return solution</a:t>
            </a:r>
          </a:p>
          <a:p>
            <a:pPr lvl="1"/>
            <a:r>
              <a:rPr lang="en-US" dirty="0"/>
              <a:t>Else </a:t>
            </a:r>
            <a:r>
              <a:rPr lang="en-US" b="1" dirty="0">
                <a:solidFill>
                  <a:srgbClr val="CC0099"/>
                </a:solidFill>
              </a:rPr>
              <a:t>expand</a:t>
            </a:r>
            <a:r>
              <a:rPr lang="en-US" dirty="0"/>
              <a:t> the node and add its children to the frontier</a:t>
            </a:r>
          </a:p>
          <a:p>
            <a:r>
              <a:rPr lang="en-US" sz="2400" dirty="0"/>
              <a:t>To handle repeated states:</a:t>
            </a:r>
          </a:p>
          <a:p>
            <a:pPr lvl="1"/>
            <a:r>
              <a:rPr lang="en-US" dirty="0"/>
              <a:t>Every time you expand a node, add that state to the </a:t>
            </a:r>
            <a:br>
              <a:rPr lang="en-US" dirty="0"/>
            </a:br>
            <a:r>
              <a:rPr lang="en-US" b="1" dirty="0">
                <a:solidFill>
                  <a:srgbClr val="CC0099"/>
                </a:solidFill>
              </a:rPr>
              <a:t>explored set</a:t>
            </a:r>
          </a:p>
          <a:p>
            <a:pPr lvl="1"/>
            <a:r>
              <a:rPr lang="en-US" dirty="0"/>
              <a:t>When adding nodes to the frontier, CHECK FIRST to see if they’ve already been explored</a:t>
            </a:r>
          </a:p>
        </p:txBody>
      </p:sp>
    </p:spTree>
    <p:extLst>
      <p:ext uri="{BB962C8B-B14F-4D97-AF65-F5344CB8AC3E}">
        <p14:creationId xmlns:p14="http://schemas.microsoft.com/office/powerpoint/2010/main" val="3651546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Complexity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92369" y="1447801"/>
                <a:ext cx="11183815" cy="52578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Without </a:t>
                </a:r>
                <a:r>
                  <a:rPr lang="en-US" b="1" dirty="0">
                    <a:solidFill>
                      <a:srgbClr val="CC0099"/>
                    </a:solidFill>
                  </a:rPr>
                  <a:t>explored set </a:t>
                </a:r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{1}</m:t>
                    </m:r>
                  </m:oMath>
                </a14:m>
                <a:r>
                  <a:rPr lang="en-US" sz="2800" dirty="0"/>
                  <a:t>/node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800" dirty="0"/>
                  <a:t> = # nodes expanded</a:t>
                </a:r>
              </a:p>
              <a:p>
                <a:pPr lvl="2"/>
                <a:r>
                  <a:rPr lang="en-US" sz="2800" dirty="0"/>
                  <a:t>b = branching factor (number of children each node might have)</a:t>
                </a:r>
              </a:p>
              <a:p>
                <a:pPr lvl="2"/>
                <a:r>
                  <a:rPr lang="en-US" sz="2800" dirty="0"/>
                  <a:t>m = length of the longest possible path </a:t>
                </a:r>
              </a:p>
              <a:p>
                <a:r>
                  <a:rPr lang="en-US" dirty="0"/>
                  <a:t>With </a:t>
                </a:r>
                <a:r>
                  <a:rPr lang="en-US" b="1" dirty="0">
                    <a:solidFill>
                      <a:srgbClr val="CC0099"/>
                    </a:solidFill>
                  </a:rPr>
                  <a:t>explored set </a:t>
                </a:r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{1}</m:t>
                    </m:r>
                  </m:oMath>
                </a14:m>
                <a:r>
                  <a:rPr lang="en-US" sz="2800" dirty="0"/>
                  <a:t>/node using a hash table to see if node is already in </a:t>
                </a:r>
                <a:r>
                  <a:rPr lang="en-US" sz="2800" b="1" dirty="0">
                    <a:solidFill>
                      <a:srgbClr val="CC0099"/>
                    </a:solidFill>
                  </a:rPr>
                  <a:t>explored set</a:t>
                </a:r>
                <a:r>
                  <a:rPr lang="en-US" sz="2800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{</m:t>
                    </m:r>
                    <m:d>
                      <m:dPr>
                        <m:begChr m:val="|"/>
                        <m:endChr m:val="|"/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sz="2800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800" dirty="0"/>
                  <a:t> = # nodes expanded</a:t>
                </a:r>
              </a:p>
              <a:p>
                <a:r>
                  <a:rPr lang="en-US" sz="3200" dirty="0"/>
                  <a:t>Usually,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begChr m:val="{"/>
                        <m:endChr m:val="}"/>
                        <m:ctrlPr>
                          <a:rPr lang="en-US" sz="3200" b="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32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dirty="0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</m:d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3200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/>
                  <a:t>.  I’ll continue to talk about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3200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/>
                  <a:t>, but remember that it’s upper-bounded by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begChr m:val="{"/>
                        <m:endChr m:val="}"/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32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3200" dirty="0"/>
                  <a:t>. </a:t>
                </a:r>
              </a:p>
            </p:txBody>
          </p:sp>
        </mc:Choice>
        <mc:Fallback xmlns="">
          <p:sp>
            <p:nvSpPr>
              <p:cNvPr id="2048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2369" y="1447801"/>
                <a:ext cx="11183815" cy="5257800"/>
              </a:xfrm>
              <a:blipFill>
                <a:blip r:embed="rId3"/>
                <a:stretch>
                  <a:fillRect l="-1249" t="-16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56040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astar-progress0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2194" y="3316"/>
            <a:ext cx="7866432" cy="3226899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14330" y="2077279"/>
            <a:ext cx="9348641" cy="4582350"/>
          </a:xfrm>
          <a:prstGeom prst="rect">
            <a:avLst/>
          </a:prstGeom>
          <a:noFill/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w/o repeats</a:t>
            </a:r>
          </a:p>
        </p:txBody>
      </p:sp>
      <p:sp>
        <p:nvSpPr>
          <p:cNvPr id="5" name="Oval 4"/>
          <p:cNvSpPr/>
          <p:nvPr/>
        </p:nvSpPr>
        <p:spPr>
          <a:xfrm>
            <a:off x="1947660" y="3230216"/>
            <a:ext cx="736325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5290" y="5029201"/>
            <a:ext cx="166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Start: Arad</a:t>
            </a:r>
          </a:p>
          <a:p>
            <a:r>
              <a:rPr lang="en-US" dirty="0"/>
              <a:t>Goal: Bucharest</a:t>
            </a:r>
          </a:p>
        </p:txBody>
      </p:sp>
    </p:spTree>
    <p:extLst>
      <p:ext uri="{BB962C8B-B14F-4D97-AF65-F5344CB8AC3E}">
        <p14:creationId xmlns:p14="http://schemas.microsoft.com/office/powerpoint/2010/main" val="3740967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astar-progress0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0163" y="-4344"/>
            <a:ext cx="7255149" cy="2976144"/>
          </a:xfrm>
          <a:prstGeom prst="rect">
            <a:avLst/>
          </a:prstGeom>
          <a:noFill/>
        </p:spPr>
      </p:pic>
      <p:pic>
        <p:nvPicPr>
          <p:cNvPr id="13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14330" y="2077279"/>
            <a:ext cx="9348641" cy="458235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25290" y="5029201"/>
            <a:ext cx="166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Start: Arad</a:t>
            </a:r>
          </a:p>
          <a:p>
            <a:r>
              <a:rPr lang="en-US" dirty="0"/>
              <a:t>Goal: Bucharest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w/o repeats</a:t>
            </a:r>
          </a:p>
        </p:txBody>
      </p:sp>
      <p:sp>
        <p:nvSpPr>
          <p:cNvPr id="7" name="Oval 6"/>
          <p:cNvSpPr/>
          <p:nvPr/>
        </p:nvSpPr>
        <p:spPr>
          <a:xfrm>
            <a:off x="2100468" y="4267690"/>
            <a:ext cx="1469603" cy="3749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23613" y="274076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927613" y="3535016"/>
            <a:ext cx="813352" cy="351184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2262814" y="3210339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17443" y="1690688"/>
            <a:ext cx="1069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Explored:</a:t>
            </a:r>
          </a:p>
          <a:p>
            <a:r>
              <a:rPr lang="en-US" altLang="ja-JP" dirty="0"/>
              <a:t>Arad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75134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astar-progress0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2049" y="3936"/>
            <a:ext cx="7043263" cy="2889226"/>
          </a:xfrm>
          <a:prstGeom prst="rect">
            <a:avLst/>
          </a:prstGeom>
          <a:noFill/>
        </p:spPr>
      </p:pic>
      <p:pic>
        <p:nvPicPr>
          <p:cNvPr id="15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6852" y="2199863"/>
            <a:ext cx="9348641" cy="4582350"/>
          </a:xfrm>
          <a:prstGeom prst="rect">
            <a:avLst/>
          </a:prstGeom>
          <a:noFill/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example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7690" y="5181601"/>
            <a:ext cx="166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Start: Arad</a:t>
            </a:r>
          </a:p>
          <a:p>
            <a:r>
              <a:rPr lang="en-US" dirty="0"/>
              <a:t>Goal: Bucharest</a:t>
            </a:r>
          </a:p>
        </p:txBody>
      </p:sp>
      <p:sp>
        <p:nvSpPr>
          <p:cNvPr id="18" name="Oval 17"/>
          <p:cNvSpPr/>
          <p:nvPr/>
        </p:nvSpPr>
        <p:spPr>
          <a:xfrm>
            <a:off x="2252868" y="4420090"/>
            <a:ext cx="1469603" cy="3749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4537213" y="4356654"/>
            <a:ext cx="1306995" cy="291545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2576013" y="289316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5226327" y="3733798"/>
            <a:ext cx="907774" cy="31344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3092731" y="2295940"/>
            <a:ext cx="907774" cy="31344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Multiply 21"/>
          <p:cNvSpPr/>
          <p:nvPr/>
        </p:nvSpPr>
        <p:spPr>
          <a:xfrm>
            <a:off x="2392022" y="3389245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ultiply 24"/>
          <p:cNvSpPr/>
          <p:nvPr/>
        </p:nvSpPr>
        <p:spPr>
          <a:xfrm>
            <a:off x="4031973" y="3806687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ultiply 25"/>
          <p:cNvSpPr/>
          <p:nvPr/>
        </p:nvSpPr>
        <p:spPr>
          <a:xfrm>
            <a:off x="5404748" y="1157623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17443" y="1690688"/>
            <a:ext cx="10697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Explored:</a:t>
            </a:r>
          </a:p>
          <a:p>
            <a:r>
              <a:rPr lang="en-US" altLang="ja-JP" dirty="0"/>
              <a:t>Arad</a:t>
            </a:r>
          </a:p>
          <a:p>
            <a:r>
              <a:rPr kumimoji="1" lang="en-US" altLang="ja-JP" dirty="0"/>
              <a:t>Sibiu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6936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astar-progress0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4171" y="3316"/>
            <a:ext cx="7039546" cy="2887701"/>
          </a:xfrm>
          <a:prstGeom prst="rect">
            <a:avLst/>
          </a:prstGeom>
          <a:noFill/>
        </p:spPr>
      </p:pic>
      <p:pic>
        <p:nvPicPr>
          <p:cNvPr id="28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6730" y="2229679"/>
            <a:ext cx="9348641" cy="4582350"/>
          </a:xfrm>
          <a:prstGeom prst="rect">
            <a:avLst/>
          </a:prstGeom>
          <a:noFill/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example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7690" y="5181601"/>
            <a:ext cx="166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Start: Arad</a:t>
            </a:r>
          </a:p>
          <a:p>
            <a:r>
              <a:rPr lang="en-US" dirty="0"/>
              <a:t>Goal: Bucharest</a:t>
            </a:r>
          </a:p>
        </p:txBody>
      </p:sp>
      <p:sp>
        <p:nvSpPr>
          <p:cNvPr id="31" name="Oval 30"/>
          <p:cNvSpPr/>
          <p:nvPr/>
        </p:nvSpPr>
        <p:spPr>
          <a:xfrm>
            <a:off x="2252868" y="4420090"/>
            <a:ext cx="1469603" cy="3749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2576013" y="289316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5226327" y="3733798"/>
            <a:ext cx="907774" cy="31344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3092731" y="2295940"/>
            <a:ext cx="907774" cy="31344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696356" y="6285714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5305956" y="488761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7443" y="1690688"/>
            <a:ext cx="15552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Explored:</a:t>
            </a:r>
          </a:p>
          <a:p>
            <a:r>
              <a:rPr lang="en-US" altLang="ja-JP" dirty="0"/>
              <a:t>Arad</a:t>
            </a:r>
          </a:p>
          <a:p>
            <a:r>
              <a:rPr kumimoji="1" lang="en-US" altLang="ja-JP" dirty="0"/>
              <a:t>Sibiu</a:t>
            </a:r>
          </a:p>
          <a:p>
            <a:r>
              <a:rPr lang="en-US" altLang="ja-JP" dirty="0" err="1"/>
              <a:t>Rimnicu</a:t>
            </a:r>
            <a:r>
              <a:rPr lang="en-US" altLang="ja-JP" dirty="0"/>
              <a:t> </a:t>
            </a:r>
            <a:r>
              <a:rPr lang="en-US" altLang="ja-JP" dirty="0" err="1"/>
              <a:t>Vilcea</a:t>
            </a:r>
            <a:endParaRPr kumimoji="1" lang="ja-JP" altLang="en-US" dirty="0"/>
          </a:p>
        </p:txBody>
      </p:sp>
      <p:sp>
        <p:nvSpPr>
          <p:cNvPr id="40" name="Multiply 39"/>
          <p:cNvSpPr/>
          <p:nvPr/>
        </p:nvSpPr>
        <p:spPr>
          <a:xfrm>
            <a:off x="2392022" y="3389245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Multiply 40"/>
          <p:cNvSpPr/>
          <p:nvPr/>
        </p:nvSpPr>
        <p:spPr>
          <a:xfrm>
            <a:off x="3995534" y="3859693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Multiply 41"/>
          <p:cNvSpPr/>
          <p:nvPr/>
        </p:nvSpPr>
        <p:spPr>
          <a:xfrm>
            <a:off x="4383161" y="453556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Multiply 42"/>
          <p:cNvSpPr/>
          <p:nvPr/>
        </p:nvSpPr>
        <p:spPr>
          <a:xfrm>
            <a:off x="5425016" y="1134041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Multiply 43"/>
          <p:cNvSpPr/>
          <p:nvPr/>
        </p:nvSpPr>
        <p:spPr>
          <a:xfrm>
            <a:off x="9736242" y="1725708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310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astar-progress05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2858" y="0"/>
            <a:ext cx="6989142" cy="2867025"/>
          </a:xfrm>
          <a:prstGeom prst="rect">
            <a:avLst/>
          </a:prstGeom>
          <a:noFill/>
        </p:spPr>
      </p:pic>
      <p:pic>
        <p:nvPicPr>
          <p:cNvPr id="39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5518" y="2229264"/>
            <a:ext cx="9348641" cy="4582350"/>
          </a:xfrm>
          <a:prstGeom prst="rect">
            <a:avLst/>
          </a:prstGeom>
          <a:noFill/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example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7690" y="5181601"/>
            <a:ext cx="166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Start: Arad</a:t>
            </a:r>
          </a:p>
          <a:p>
            <a:r>
              <a:rPr lang="en-US" dirty="0"/>
              <a:t>Goal: Bucharest</a:t>
            </a:r>
          </a:p>
        </p:txBody>
      </p:sp>
      <p:sp>
        <p:nvSpPr>
          <p:cNvPr id="42" name="Oval 41"/>
          <p:cNvSpPr/>
          <p:nvPr/>
        </p:nvSpPr>
        <p:spPr>
          <a:xfrm>
            <a:off x="2252868" y="4420090"/>
            <a:ext cx="1469603" cy="3749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2576013" y="289316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3092731" y="2295940"/>
            <a:ext cx="907774" cy="31344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4696356" y="6285714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5335773" y="488761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6800139" y="5825204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17443" y="1690688"/>
            <a:ext cx="153439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Explored:</a:t>
            </a:r>
          </a:p>
          <a:p>
            <a:r>
              <a:rPr lang="en-US" altLang="ja-JP" dirty="0"/>
              <a:t>Arad</a:t>
            </a:r>
          </a:p>
          <a:p>
            <a:r>
              <a:rPr kumimoji="1" lang="en-US" altLang="ja-JP" dirty="0"/>
              <a:t>Sibiu</a:t>
            </a:r>
          </a:p>
          <a:p>
            <a:r>
              <a:rPr lang="en-US" altLang="ja-JP" dirty="0" err="1"/>
              <a:t>Rimnicu</a:t>
            </a:r>
            <a:r>
              <a:rPr lang="en-US" altLang="ja-JP" dirty="0"/>
              <a:t> </a:t>
            </a:r>
            <a:r>
              <a:rPr lang="en-US" altLang="ja-JP" dirty="0" err="1"/>
              <a:t>Vilces</a:t>
            </a:r>
            <a:endParaRPr lang="en-US" altLang="ja-JP" dirty="0"/>
          </a:p>
          <a:p>
            <a:r>
              <a:rPr lang="en-US" altLang="ja-JP" dirty="0" err="1"/>
              <a:t>Fa</a:t>
            </a:r>
            <a:r>
              <a:rPr kumimoji="1" lang="en-US" altLang="ja-JP" dirty="0" err="1"/>
              <a:t>garas</a:t>
            </a:r>
            <a:endParaRPr kumimoji="1" lang="ja-JP" altLang="en-US" dirty="0"/>
          </a:p>
        </p:txBody>
      </p:sp>
      <p:sp>
        <p:nvSpPr>
          <p:cNvPr id="46" name="Multiply 45"/>
          <p:cNvSpPr/>
          <p:nvPr/>
        </p:nvSpPr>
        <p:spPr>
          <a:xfrm>
            <a:off x="2392022" y="3389245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Multiply 50"/>
          <p:cNvSpPr/>
          <p:nvPr/>
        </p:nvSpPr>
        <p:spPr>
          <a:xfrm>
            <a:off x="3995535" y="38100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Multiply 51"/>
          <p:cNvSpPr/>
          <p:nvPr/>
        </p:nvSpPr>
        <p:spPr>
          <a:xfrm>
            <a:off x="4343402" y="4465982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Multiply 52"/>
          <p:cNvSpPr/>
          <p:nvPr/>
        </p:nvSpPr>
        <p:spPr>
          <a:xfrm>
            <a:off x="5454830" y="1124101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Multiply 53"/>
          <p:cNvSpPr/>
          <p:nvPr/>
        </p:nvSpPr>
        <p:spPr>
          <a:xfrm>
            <a:off x="5903846" y="1708754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Multiply 54"/>
          <p:cNvSpPr/>
          <p:nvPr/>
        </p:nvSpPr>
        <p:spPr>
          <a:xfrm>
            <a:off x="9746183" y="1712262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Multiply 39"/>
          <p:cNvSpPr/>
          <p:nvPr/>
        </p:nvSpPr>
        <p:spPr>
          <a:xfrm>
            <a:off x="5405235" y="3990975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927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astar-progress06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3936"/>
            <a:ext cx="6096000" cy="2500648"/>
          </a:xfrm>
          <a:prstGeom prst="rect">
            <a:avLst/>
          </a:prstGeom>
          <a:noFill/>
        </p:spPr>
      </p:pic>
      <p:pic>
        <p:nvPicPr>
          <p:cNvPr id="38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6730" y="2229679"/>
            <a:ext cx="9348641" cy="4582350"/>
          </a:xfrm>
          <a:prstGeom prst="rect">
            <a:avLst/>
          </a:prstGeom>
          <a:noFill/>
        </p:spPr>
      </p:pic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example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7690" y="5181601"/>
            <a:ext cx="166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Start: Arad</a:t>
            </a:r>
          </a:p>
          <a:p>
            <a:r>
              <a:rPr lang="en-US" dirty="0"/>
              <a:t>Goal: Bucharest</a:t>
            </a:r>
          </a:p>
        </p:txBody>
      </p:sp>
      <p:sp>
        <p:nvSpPr>
          <p:cNvPr id="41" name="Oval 40"/>
          <p:cNvSpPr/>
          <p:nvPr/>
        </p:nvSpPr>
        <p:spPr>
          <a:xfrm>
            <a:off x="2252868" y="4420090"/>
            <a:ext cx="1469603" cy="37492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2576013" y="2893162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3092731" y="2295940"/>
            <a:ext cx="907774" cy="31344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4696356" y="6285714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6800139" y="5825204"/>
            <a:ext cx="1025265" cy="35030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7443" y="1690688"/>
            <a:ext cx="147187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Explored:</a:t>
            </a:r>
          </a:p>
          <a:p>
            <a:r>
              <a:rPr lang="en-US" altLang="ja-JP" dirty="0"/>
              <a:t>Arad</a:t>
            </a:r>
          </a:p>
          <a:p>
            <a:r>
              <a:rPr kumimoji="1" lang="en-US" altLang="ja-JP" dirty="0"/>
              <a:t>Sibiu</a:t>
            </a:r>
          </a:p>
          <a:p>
            <a:r>
              <a:rPr lang="en-US" altLang="ja-JP" dirty="0" err="1"/>
              <a:t>Rinnicu</a:t>
            </a:r>
            <a:r>
              <a:rPr lang="en-US" altLang="ja-JP" dirty="0"/>
              <a:t> </a:t>
            </a:r>
            <a:r>
              <a:rPr lang="en-US" altLang="ja-JP" dirty="0" err="1"/>
              <a:t>Vilces</a:t>
            </a:r>
            <a:endParaRPr lang="en-US" altLang="ja-JP" dirty="0"/>
          </a:p>
          <a:p>
            <a:r>
              <a:rPr lang="en-US" altLang="ja-JP" dirty="0" err="1"/>
              <a:t>Fa</a:t>
            </a:r>
            <a:r>
              <a:rPr kumimoji="1" lang="en-US" altLang="ja-JP" dirty="0" err="1"/>
              <a:t>garas</a:t>
            </a:r>
            <a:endParaRPr kumimoji="1" lang="en-US" altLang="ja-JP" dirty="0"/>
          </a:p>
          <a:p>
            <a:r>
              <a:rPr lang="en-US" altLang="ja-JP" dirty="0"/>
              <a:t>Pitesti</a:t>
            </a:r>
            <a:endParaRPr kumimoji="1" lang="ja-JP" altLang="en-US" dirty="0"/>
          </a:p>
        </p:txBody>
      </p:sp>
      <p:sp>
        <p:nvSpPr>
          <p:cNvPr id="53" name="Multiply 52"/>
          <p:cNvSpPr/>
          <p:nvPr/>
        </p:nvSpPr>
        <p:spPr>
          <a:xfrm>
            <a:off x="2392022" y="3389245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Multiply 53"/>
          <p:cNvSpPr/>
          <p:nvPr/>
        </p:nvSpPr>
        <p:spPr>
          <a:xfrm>
            <a:off x="3995535" y="38100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Multiply 54"/>
          <p:cNvSpPr/>
          <p:nvPr/>
        </p:nvSpPr>
        <p:spPr>
          <a:xfrm>
            <a:off x="4343402" y="4465982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Multiply 55"/>
          <p:cNvSpPr/>
          <p:nvPr/>
        </p:nvSpPr>
        <p:spPr>
          <a:xfrm>
            <a:off x="6288546" y="976184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Multiply 56"/>
          <p:cNvSpPr/>
          <p:nvPr/>
        </p:nvSpPr>
        <p:spPr>
          <a:xfrm>
            <a:off x="6683772" y="1453261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Multiply 57"/>
          <p:cNvSpPr/>
          <p:nvPr/>
        </p:nvSpPr>
        <p:spPr>
          <a:xfrm>
            <a:off x="10028570" y="1456769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Multiply 38"/>
          <p:cNvSpPr/>
          <p:nvPr/>
        </p:nvSpPr>
        <p:spPr>
          <a:xfrm>
            <a:off x="5357610" y="39624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Multiply 43"/>
          <p:cNvSpPr/>
          <p:nvPr/>
        </p:nvSpPr>
        <p:spPr>
          <a:xfrm>
            <a:off x="5557635" y="5076825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Multiply 47"/>
          <p:cNvSpPr/>
          <p:nvPr/>
        </p:nvSpPr>
        <p:spPr>
          <a:xfrm>
            <a:off x="10032705" y="1948702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FDABED2-4664-DF45-9FFE-A73765418308}"/>
              </a:ext>
            </a:extLst>
          </p:cNvPr>
          <p:cNvSpPr/>
          <p:nvPr/>
        </p:nvSpPr>
        <p:spPr>
          <a:xfrm>
            <a:off x="6683773" y="5728448"/>
            <a:ext cx="1294032" cy="599464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e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FFEF3E5-BE29-4C45-B073-6149EADAE2F9}"/>
              </a:ext>
            </a:extLst>
          </p:cNvPr>
          <p:cNvSpPr/>
          <p:nvPr/>
        </p:nvSpPr>
        <p:spPr>
          <a:xfrm>
            <a:off x="4550174" y="6136341"/>
            <a:ext cx="1294032" cy="599464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156066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How to turn ANY problem into a SEARCH problem: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Initial state, goal state, transition model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Actions, path cost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General algorithm for solving search problems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First data structure: a frontier list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Second data structure: a search tree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Third data structure: a “visited states” list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Depth-first search: very fast, but not guaranteed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Breadth-first search: guaranteed optimal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Uniform cost search = Dijkstra’s algorithm = BFS with variable costs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998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Depth-First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85" y="1349115"/>
            <a:ext cx="10874115" cy="4827848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Basic idea</a:t>
            </a:r>
          </a:p>
          <a:p>
            <a:pPr marL="0" indent="0" algn="ctr">
              <a:buNone/>
            </a:pPr>
            <a:r>
              <a:rPr lang="en-US" sz="2800" dirty="0"/>
              <a:t>try to find a solution as fast as possible</a:t>
            </a:r>
          </a:p>
          <a:p>
            <a:r>
              <a:rPr lang="en-US" sz="3200" dirty="0"/>
              <a:t>How: </a:t>
            </a:r>
          </a:p>
          <a:p>
            <a:pPr marL="0" indent="0" algn="ctr">
              <a:buNone/>
            </a:pPr>
            <a:r>
              <a:rPr lang="en-US" sz="3200" dirty="0"/>
              <a:t>From the frontier, always choose a node which is </a:t>
            </a:r>
          </a:p>
          <a:p>
            <a:pPr marL="0" indent="0" algn="ctr">
              <a:buNone/>
            </a:pPr>
            <a:r>
              <a:rPr lang="en-US" sz="3200" dirty="0"/>
              <a:t>AS FAR FROM THE STARTING POINT AS POSSIBLE</a:t>
            </a:r>
          </a:p>
          <a:p>
            <a:r>
              <a:rPr lang="en-US" sz="3200" dirty="0"/>
              <a:t>How: </a:t>
            </a:r>
          </a:p>
          <a:p>
            <a:pPr marL="0" indent="0" algn="ctr">
              <a:buNone/>
            </a:pPr>
            <a:r>
              <a:rPr lang="en-US" sz="3200" dirty="0"/>
              <a:t>Frontier is a LIFO queue.  </a:t>
            </a:r>
          </a:p>
          <a:p>
            <a:pPr marL="0" indent="0" algn="ctr">
              <a:buNone/>
            </a:pPr>
            <a:r>
              <a:rPr lang="en-US" sz="3200" dirty="0"/>
              <a:t>The node you expand = whichever node has been most recently placed on the queue.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0749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433146" y="2438400"/>
            <a:ext cx="6787054" cy="4343400"/>
            <a:chOff x="3671888" y="3301231"/>
            <a:chExt cx="5319712" cy="3404369"/>
          </a:xfrm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1888" y="3301231"/>
              <a:ext cx="5319712" cy="3404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Oval 25"/>
            <p:cNvSpPr/>
            <p:nvPr/>
          </p:nvSpPr>
          <p:spPr>
            <a:xfrm>
              <a:off x="3886200" y="5334000"/>
              <a:ext cx="533400" cy="533400"/>
            </a:xfrm>
            <a:prstGeom prst="ellipse">
              <a:avLst/>
            </a:prstGeom>
            <a:noFill/>
            <a:ln w="1016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8305800" y="3657600"/>
              <a:ext cx="533400" cy="533400"/>
            </a:xfrm>
            <a:prstGeom prst="ellipse">
              <a:avLst/>
            </a:prstGeom>
            <a:noFill/>
            <a:ln w="1016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Depth-first search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Expand deepest unexpanded node</a:t>
            </a:r>
          </a:p>
          <a:p>
            <a:r>
              <a:rPr lang="en-US" dirty="0"/>
              <a:t>Implementation: </a:t>
            </a:r>
            <a:r>
              <a:rPr lang="en-US" i="1" dirty="0"/>
              <a:t>frontier </a:t>
            </a:r>
            <a:r>
              <a:rPr lang="en-US" dirty="0"/>
              <a:t>is LIFO (a stack)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280" y="388697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Example state space graph for a tiny search problem</a:t>
            </a:r>
          </a:p>
        </p:txBody>
      </p:sp>
    </p:spTree>
    <p:extLst>
      <p:ext uri="{BB962C8B-B14F-4D97-AF65-F5344CB8AC3E}">
        <p14:creationId xmlns:p14="http://schemas.microsoft.com/office/powerpoint/2010/main" val="14561283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Depth-first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520" y="1600201"/>
            <a:ext cx="38862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Expansion order: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s,d,b,a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c,a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e,h,p,q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               q, </a:t>
            </a:r>
          </a:p>
          <a:p>
            <a:pPr marL="0" indent="0">
              <a:buNone/>
            </a:pPr>
            <a:r>
              <a:rPr lang="en-US" dirty="0"/>
              <a:t>            </a:t>
            </a:r>
            <a:r>
              <a:rPr lang="en-US" dirty="0" err="1"/>
              <a:t>r,f,c,a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              G)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1248918"/>
            <a:ext cx="3619500" cy="209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017" y="3429000"/>
            <a:ext cx="5844109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020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15974"/>
            <a:ext cx="7711896" cy="651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320123" y="5710536"/>
            <a:ext cx="2897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hlinkClick r:id="rId4"/>
              </a:rPr>
              <a:t>http://xkcd.com/761/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00081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search strategies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9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dirty="0"/>
                  <a:t>Strategies are evaluated along the following criteria:</a:t>
                </a:r>
              </a:p>
              <a:p>
                <a:pPr lvl="1"/>
                <a:r>
                  <a:rPr lang="en-US" sz="2800" b="1" dirty="0">
                    <a:solidFill>
                      <a:srgbClr val="FF0000"/>
                    </a:solidFill>
                  </a:rPr>
                  <a:t>Completeness:</a:t>
                </a:r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  <a:r>
                  <a:rPr lang="en-US" sz="2800" dirty="0"/>
                  <a:t>does it always find a solution if one exists?</a:t>
                </a:r>
              </a:p>
              <a:p>
                <a:pPr lvl="1"/>
                <a:r>
                  <a:rPr lang="en-US" sz="2800" b="1" dirty="0">
                    <a:solidFill>
                      <a:srgbClr val="FF0000"/>
                    </a:solidFill>
                  </a:rPr>
                  <a:t>Optimality:</a:t>
                </a:r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  <a:r>
                  <a:rPr lang="en-US" sz="2800" dirty="0"/>
                  <a:t>does it always find a least-cost solution?</a:t>
                </a:r>
              </a:p>
              <a:p>
                <a:pPr lvl="1"/>
                <a:r>
                  <a:rPr lang="en-US" sz="2800" b="1" dirty="0">
                    <a:solidFill>
                      <a:srgbClr val="FF0000"/>
                    </a:solidFill>
                  </a:rPr>
                  <a:t>Time complexity:</a:t>
                </a:r>
                <a:r>
                  <a:rPr lang="en-US" sz="2800" b="1" dirty="0"/>
                  <a:t> </a:t>
                </a:r>
                <a:r>
                  <a:rPr lang="en-US" sz="2800" dirty="0"/>
                  <a:t>number of nodes generated</a:t>
                </a:r>
              </a:p>
              <a:p>
                <a:pPr lvl="1"/>
                <a:r>
                  <a:rPr lang="en-US" sz="2800" b="1" dirty="0">
                    <a:solidFill>
                      <a:srgbClr val="FF0000"/>
                    </a:solidFill>
                  </a:rPr>
                  <a:t>Space complexity: </a:t>
                </a:r>
                <a:r>
                  <a:rPr lang="en-US" sz="2800" dirty="0"/>
                  <a:t>maximum number of nodes in memory</a:t>
                </a:r>
              </a:p>
              <a:p>
                <a:r>
                  <a:rPr lang="en-US" dirty="0"/>
                  <a:t>Time and space complexity are measured in terms of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2800" i="1" dirty="0"/>
                  <a:t>:</a:t>
                </a:r>
                <a:r>
                  <a:rPr lang="en-US" sz="2800" dirty="0"/>
                  <a:t> maximum branching factor of the search tree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sz="2800" i="1" dirty="0"/>
                  <a:t>: </a:t>
                </a:r>
                <a:r>
                  <a:rPr lang="en-US" sz="2800" dirty="0"/>
                  <a:t>depth of the optimal solution</a:t>
                </a:r>
              </a:p>
              <a:p>
                <a:pPr lvl="1"/>
                <a:r>
                  <a:rPr lang="en-US" sz="2800" b="1" i="1" dirty="0">
                    <a:solidFill>
                      <a:srgbClr val="CC0099"/>
                    </a:solidFill>
                  </a:rPr>
                  <a:t>m</a:t>
                </a:r>
                <a:r>
                  <a:rPr lang="en-US" sz="2800" dirty="0"/>
                  <a:t>: maximum length of any path in the state space (may be infinite)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800" b="1" i="1" dirty="0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800" b="1" i="1" dirty="0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800" b="1" i="1" dirty="0">
                    <a:solidFill>
                      <a:srgbClr val="CC0099"/>
                    </a:solidFill>
                  </a:rPr>
                  <a:t> </a:t>
                </a:r>
                <a:r>
                  <a:rPr lang="en-US" sz="2800" dirty="0"/>
                  <a:t>: number of distinct states</a:t>
                </a:r>
              </a:p>
            </p:txBody>
          </p:sp>
        </mc:Choice>
        <mc:Fallback xmlns="">
          <p:sp>
            <p:nvSpPr>
              <p:cNvPr id="2457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632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77134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Properties of depth-first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981200" y="1600200"/>
                <a:ext cx="8229600" cy="4800600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Complete? (always finds a solution if one exists?)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None/>
                </a:pPr>
                <a:r>
                  <a:rPr lang="en-US" dirty="0"/>
                  <a:t>Fails in infinite-depth spaces, spaces with loops</a:t>
                </a:r>
              </a:p>
              <a:p>
                <a:pPr lvl="1">
                  <a:buNone/>
                </a:pPr>
                <a:r>
                  <a:rPr lang="en-US" dirty="0"/>
                  <a:t>Modify to avoid repeated states along path</a:t>
                </a:r>
              </a:p>
              <a:p>
                <a:pPr lvl="2">
                  <a:buFont typeface="Wingdings" pitchFamily="2" charset="2"/>
                  <a:buNone/>
                </a:pPr>
                <a:r>
                  <a:rPr lang="en-US" dirty="0">
                    <a:sym typeface="Wingdings" pitchFamily="2" charset="2"/>
                  </a:rPr>
                  <a:t></a:t>
                </a:r>
                <a:r>
                  <a:rPr lang="en-US" dirty="0"/>
                  <a:t> complete in finite spaces</a:t>
                </a:r>
              </a:p>
              <a:p>
                <a:r>
                  <a:rPr lang="en-US" b="1" dirty="0">
                    <a:solidFill>
                      <a:srgbClr val="FF0000"/>
                    </a:solidFill>
                  </a:rPr>
                  <a:t>Optimal? (always finds an optimal solution?)</a:t>
                </a:r>
              </a:p>
              <a:p>
                <a:pPr lvl="1">
                  <a:buNone/>
                </a:pPr>
                <a:r>
                  <a:rPr lang="en-US" dirty="0"/>
                  <a:t>No – returns the first solution it finds</a:t>
                </a:r>
              </a:p>
              <a:p>
                <a:r>
                  <a:rPr lang="en-US" b="1" dirty="0">
                    <a:solidFill>
                      <a:srgbClr val="FF0000"/>
                    </a:solidFill>
                  </a:rPr>
                  <a:t>Time? (how long does it take, in terms of b, d, m?)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pPr lvl="1">
                  <a:buNone/>
                </a:pPr>
                <a:r>
                  <a:rPr lang="en-US" dirty="0"/>
                  <a:t>Could be the time to reach a solution at maximum depth </a:t>
                </a:r>
                <a:r>
                  <a:rPr lang="en-US" i="1" dirty="0">
                    <a:solidFill>
                      <a:srgbClr val="CC0099"/>
                    </a:solidFill>
                  </a:rPr>
                  <a:t>m</a:t>
                </a:r>
                <a:r>
                  <a:rPr lang="en-US" i="1" dirty="0"/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dirty="0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 dirty="0" err="1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baseline="30000" dirty="0" err="1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dirty="0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>
                  <a:solidFill>
                    <a:srgbClr val="CC0099"/>
                  </a:solidFill>
                </a:endParaRPr>
              </a:p>
              <a:p>
                <a:pPr lvl="1">
                  <a:buNone/>
                </a:pPr>
                <a:r>
                  <a:rPr lang="en-US" dirty="0"/>
                  <a:t>Terrible if </a:t>
                </a:r>
                <a:r>
                  <a:rPr lang="en-US" i="1" dirty="0">
                    <a:solidFill>
                      <a:srgbClr val="CC0099"/>
                    </a:solidFill>
                  </a:rPr>
                  <a:t>m</a:t>
                </a:r>
                <a:r>
                  <a:rPr lang="en-US" dirty="0"/>
                  <a:t> is much larger than </a:t>
                </a:r>
                <a:r>
                  <a:rPr lang="en-US" i="1" dirty="0">
                    <a:solidFill>
                      <a:srgbClr val="CC0099"/>
                    </a:solidFill>
                  </a:rPr>
                  <a:t>d</a:t>
                </a:r>
              </a:p>
              <a:p>
                <a:pPr lvl="1">
                  <a:buNone/>
                </a:pPr>
                <a:r>
                  <a:rPr lang="en-US" dirty="0"/>
                  <a:t>But VERY FAST if there are LOTS of solutions</a:t>
                </a:r>
              </a:p>
              <a:p>
                <a:r>
                  <a:rPr lang="en-US" b="1" dirty="0">
                    <a:solidFill>
                      <a:srgbClr val="FF0000"/>
                    </a:solidFill>
                  </a:rPr>
                  <a:t>Space? (how much storage space, in terms of b, d, m?)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pPr lvl="1">
                  <a:buNone/>
                </a:pPr>
                <a:r>
                  <a:rPr lang="en-US" i="1" dirty="0">
                    <a:solidFill>
                      <a:srgbClr val="CC0099"/>
                    </a:solidFill>
                  </a:rPr>
                  <a:t>O</a:t>
                </a:r>
                <a:r>
                  <a:rPr lang="en-US" dirty="0">
                    <a:solidFill>
                      <a:srgbClr val="CC0099"/>
                    </a:solidFill>
                  </a:rPr>
                  <a:t>(</a:t>
                </a:r>
                <a:r>
                  <a:rPr lang="en-US" i="1" dirty="0" err="1">
                    <a:solidFill>
                      <a:srgbClr val="CC0099"/>
                    </a:solidFill>
                  </a:rPr>
                  <a:t>bm</a:t>
                </a:r>
                <a:r>
                  <a:rPr lang="en-US" dirty="0">
                    <a:solidFill>
                      <a:srgbClr val="CC0099"/>
                    </a:solidFill>
                  </a:rPr>
                  <a:t>)</a:t>
                </a:r>
                <a:r>
                  <a:rPr lang="en-US" i="1" dirty="0"/>
                  <a:t>, </a:t>
                </a:r>
                <a:r>
                  <a:rPr lang="en-US" dirty="0"/>
                  <a:t>i.e., linear space!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00200"/>
                <a:ext cx="8229600" cy="4800600"/>
              </a:xfrm>
              <a:blipFill>
                <a:blip r:embed="rId3"/>
                <a:stretch>
                  <a:fillRect l="-1235" t="-1847" r="-154" b="-1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73580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How to turn ANY problem into a SEARCH problem: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Initial state, goal state, transition model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Actions, path cost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General algorithm for solving search problems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First data structure: a frontier list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Second data structure: a search tree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Third data structure: a “visited states” list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Depth-first search: very fast, but not guaranteed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Breadth-first search: guaranteed optimal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Uniform cost search = Dijkstra’s algorithm = BFS with variable costs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6314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Breadth-first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43" y="1615765"/>
            <a:ext cx="7436371" cy="5099828"/>
          </a:xfrm>
        </p:spPr>
        <p:txBody>
          <a:bodyPr>
            <a:noAutofit/>
          </a:bodyPr>
          <a:lstStyle/>
          <a:p>
            <a:r>
              <a:rPr lang="en-US" sz="2400" dirty="0"/>
              <a:t>Initialize</a:t>
            </a:r>
            <a:r>
              <a:rPr lang="en-US" sz="2400" b="1" dirty="0"/>
              <a:t> </a:t>
            </a:r>
            <a:r>
              <a:rPr lang="en-US" sz="2400" dirty="0"/>
              <a:t>the </a:t>
            </a:r>
            <a:r>
              <a:rPr lang="en-US" sz="2400" b="1" dirty="0">
                <a:solidFill>
                  <a:srgbClr val="CC0099"/>
                </a:solidFill>
              </a:rPr>
              <a:t>frontier </a:t>
            </a:r>
            <a:r>
              <a:rPr lang="en-US" sz="2400" dirty="0"/>
              <a:t>using the </a:t>
            </a:r>
            <a:r>
              <a:rPr lang="en-US" sz="2400" b="1" dirty="0">
                <a:solidFill>
                  <a:srgbClr val="CC0099"/>
                </a:solidFill>
              </a:rPr>
              <a:t>starting state</a:t>
            </a:r>
          </a:p>
          <a:p>
            <a:r>
              <a:rPr lang="en-US" sz="2400" dirty="0"/>
              <a:t>While the frontier is not empty</a:t>
            </a:r>
          </a:p>
          <a:p>
            <a:pPr lvl="1"/>
            <a:r>
              <a:rPr lang="en-US" b="1" dirty="0">
                <a:solidFill>
                  <a:srgbClr val="CC0099"/>
                </a:solidFill>
              </a:rPr>
              <a:t>Search strategy:</a:t>
            </a:r>
            <a:r>
              <a:rPr lang="en-US" b="1" dirty="0"/>
              <a:t> </a:t>
            </a:r>
            <a:r>
              <a:rPr lang="en-US" dirty="0"/>
              <a:t>choose one of the </a:t>
            </a:r>
            <a:r>
              <a:rPr lang="en-US" dirty="0" err="1"/>
              <a:t>hodes</a:t>
            </a:r>
            <a:r>
              <a:rPr lang="en-US" dirty="0"/>
              <a:t> which is CLOSEST to the starting state</a:t>
            </a:r>
          </a:p>
          <a:p>
            <a:pPr lvl="1"/>
            <a:r>
              <a:rPr lang="en-US" dirty="0"/>
              <a:t>If the node contains the </a:t>
            </a:r>
            <a:r>
              <a:rPr lang="en-US" b="1" dirty="0">
                <a:solidFill>
                  <a:srgbClr val="CC0099"/>
                </a:solidFill>
              </a:rPr>
              <a:t>goal state</a:t>
            </a:r>
            <a:r>
              <a:rPr lang="en-US" dirty="0"/>
              <a:t>, return solution</a:t>
            </a:r>
          </a:p>
          <a:p>
            <a:pPr lvl="1"/>
            <a:r>
              <a:rPr lang="en-US" dirty="0"/>
              <a:t>Else </a:t>
            </a:r>
            <a:r>
              <a:rPr lang="en-US" b="1" dirty="0">
                <a:solidFill>
                  <a:srgbClr val="CC0099"/>
                </a:solidFill>
              </a:rPr>
              <a:t>expand</a:t>
            </a:r>
            <a:r>
              <a:rPr lang="en-US" dirty="0"/>
              <a:t> the node and add its children to the frontier</a:t>
            </a:r>
            <a:r>
              <a:rPr lang="en-US" sz="3200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457" y="1499484"/>
            <a:ext cx="4526562" cy="452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533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Breadth-first search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600201"/>
            <a:ext cx="8915400" cy="4525963"/>
          </a:xfrm>
        </p:spPr>
        <p:txBody>
          <a:bodyPr/>
          <a:lstStyle/>
          <a:p>
            <a:r>
              <a:rPr lang="en-US" dirty="0"/>
              <a:t>Expand shallowest unexpanded node</a:t>
            </a:r>
          </a:p>
          <a:p>
            <a:r>
              <a:rPr lang="en-US" dirty="0"/>
              <a:t>Implementation: </a:t>
            </a:r>
            <a:r>
              <a:rPr lang="en-US" i="1" dirty="0"/>
              <a:t>frontier</a:t>
            </a:r>
            <a:r>
              <a:rPr lang="en-US" dirty="0"/>
              <a:t> is FIFO (a queue)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387924" y="2895600"/>
            <a:ext cx="5975277" cy="3823900"/>
            <a:chOff x="3671888" y="3301231"/>
            <a:chExt cx="5319712" cy="340436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1888" y="3301231"/>
              <a:ext cx="5319712" cy="3404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3886200" y="5334000"/>
              <a:ext cx="533400" cy="533400"/>
            </a:xfrm>
            <a:prstGeom prst="ellipse">
              <a:avLst/>
            </a:prstGeom>
            <a:noFill/>
            <a:ln w="1016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8305800" y="3657600"/>
              <a:ext cx="533400" cy="533400"/>
            </a:xfrm>
            <a:prstGeom prst="ellipse">
              <a:avLst/>
            </a:prstGeom>
            <a:noFill/>
            <a:ln w="1016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524000" y="6581002"/>
            <a:ext cx="24372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Example from P. </a:t>
            </a:r>
            <a:r>
              <a:rPr lang="en-US" sz="1200" dirty="0" err="1"/>
              <a:t>Abbeel</a:t>
            </a:r>
            <a:r>
              <a:rPr lang="en-US" sz="1200" dirty="0"/>
              <a:t> and D. Klein</a:t>
            </a:r>
          </a:p>
        </p:txBody>
      </p:sp>
    </p:spTree>
    <p:extLst>
      <p:ext uri="{BB962C8B-B14F-4D97-AF65-F5344CB8AC3E}">
        <p14:creationId xmlns:p14="http://schemas.microsoft.com/office/powerpoint/2010/main" val="35722554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Breadth-first search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93040" y="1615440"/>
            <a:ext cx="4272280" cy="451072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Expansion order: </a:t>
            </a:r>
          </a:p>
          <a:p>
            <a:pPr marL="0" indent="0">
              <a:buNone/>
            </a:pPr>
            <a:r>
              <a:rPr lang="en-US" dirty="0"/>
              <a:t>(s,</a:t>
            </a:r>
          </a:p>
          <a:p>
            <a:pPr marL="0" indent="0">
              <a:buNone/>
            </a:pPr>
            <a:r>
              <a:rPr lang="en-US" dirty="0" err="1"/>
              <a:t>d,e,p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 err="1"/>
              <a:t>b,c,e,h,r,q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 err="1"/>
              <a:t>a,a,h,r,p,q,f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 err="1"/>
              <a:t>p,q,f,q,c,G</a:t>
            </a:r>
            <a:r>
              <a:rPr lang="en-US" dirty="0"/>
              <a:t>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208617"/>
            <a:ext cx="3352800" cy="207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200400" y="3429001"/>
            <a:ext cx="5791200" cy="3310041"/>
            <a:chOff x="1676400" y="3429000"/>
            <a:chExt cx="5791200" cy="3310041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3429000"/>
              <a:ext cx="5791200" cy="3310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2651760" y="5029200"/>
              <a:ext cx="283464" cy="26517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3069336" y="5029200"/>
              <a:ext cx="283464" cy="26517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755136" y="5029200"/>
              <a:ext cx="283464" cy="26517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840736" y="5526024"/>
              <a:ext cx="283464" cy="26517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3297936" y="5526024"/>
              <a:ext cx="283464" cy="26517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3755136" y="5526024"/>
              <a:ext cx="283464" cy="26517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648200" y="5029200"/>
              <a:ext cx="283464" cy="26517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105400" y="5029200"/>
              <a:ext cx="283464" cy="26517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5562600" y="5029200"/>
              <a:ext cx="283464" cy="26517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4669536" y="5526024"/>
              <a:ext cx="283464" cy="26517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5355336" y="5526024"/>
              <a:ext cx="283464" cy="26517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5867400" y="5526024"/>
              <a:ext cx="283464" cy="26517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584480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Properties of breadth-first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981200" y="1600200"/>
                <a:ext cx="8229600" cy="4953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b="1" dirty="0">
                    <a:solidFill>
                      <a:srgbClr val="FF0000"/>
                    </a:solidFill>
                  </a:rPr>
                  <a:t>Complete?</a:t>
                </a:r>
                <a:r>
                  <a:rPr lang="en-US" b="1" dirty="0">
                    <a:solidFill>
                      <a:srgbClr val="CC0099"/>
                    </a:solidFill>
                  </a:rPr>
                  <a:t> </a:t>
                </a:r>
              </a:p>
              <a:p>
                <a:pPr lvl="1">
                  <a:lnSpc>
                    <a:spcPct val="90000"/>
                  </a:lnSpc>
                  <a:buNone/>
                </a:pPr>
                <a:r>
                  <a:rPr lang="en-US" dirty="0"/>
                  <a:t>Yes (if branching factor </a:t>
                </a:r>
                <a:r>
                  <a:rPr lang="en-US" i="1" dirty="0">
                    <a:solidFill>
                      <a:srgbClr val="CC0099"/>
                    </a:solidFill>
                  </a:rPr>
                  <a:t>b</a:t>
                </a:r>
                <a:r>
                  <a:rPr lang="en-US" dirty="0"/>
                  <a:t> is finite).</a:t>
                </a:r>
              </a:p>
              <a:p>
                <a:pPr lvl="1">
                  <a:lnSpc>
                    <a:spcPct val="90000"/>
                  </a:lnSpc>
                  <a:buNone/>
                </a:pPr>
                <a:r>
                  <a:rPr lang="en-US" dirty="0"/>
                  <a:t>Even w/o repeated-state checking, it still works!!!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b="1" dirty="0">
                    <a:solidFill>
                      <a:srgbClr val="FF0000"/>
                    </a:solidFill>
                  </a:rPr>
                  <a:t>Optimal? </a:t>
                </a:r>
              </a:p>
              <a:p>
                <a:pPr lvl="1">
                  <a:lnSpc>
                    <a:spcPct val="90000"/>
                  </a:lnSpc>
                  <a:buNone/>
                </a:pPr>
                <a:r>
                  <a:rPr lang="en-US" dirty="0"/>
                  <a:t>Yes – if cost = 1 per step (uniform cost search will fix this)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b="1" dirty="0">
                    <a:solidFill>
                      <a:srgbClr val="FF0000"/>
                    </a:solidFill>
                  </a:rPr>
                  <a:t>Time? </a:t>
                </a:r>
              </a:p>
              <a:p>
                <a:pPr lvl="1">
                  <a:lnSpc>
                    <a:spcPct val="90000"/>
                  </a:lnSpc>
                  <a:buNone/>
                </a:pPr>
                <a:r>
                  <a:rPr lang="en-US" dirty="0"/>
                  <a:t>Number of nodes in a </a:t>
                </a:r>
                <a:r>
                  <a:rPr lang="en-US" i="1" dirty="0">
                    <a:solidFill>
                      <a:srgbClr val="CC0099"/>
                    </a:solidFill>
                  </a:rPr>
                  <a:t>b</a:t>
                </a:r>
                <a:r>
                  <a:rPr lang="en-US" dirty="0"/>
                  <a:t>-</a:t>
                </a:r>
                <a:r>
                  <a:rPr lang="en-US" dirty="0" err="1"/>
                  <a:t>ary</a:t>
                </a:r>
                <a:r>
                  <a:rPr lang="en-US" dirty="0"/>
                  <a:t> tree of depth </a:t>
                </a:r>
                <a:r>
                  <a:rPr lang="en-US" i="1" dirty="0">
                    <a:solidFill>
                      <a:srgbClr val="CC0099"/>
                    </a:solidFill>
                  </a:rPr>
                  <a:t>d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dirty="0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 dirty="0" err="1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baseline="30000" dirty="0" err="1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>
                    <a:solidFill>
                      <a:srgbClr val="CC0099"/>
                    </a:solidFill>
                  </a:rPr>
                  <a:t>}</a:t>
                </a:r>
              </a:p>
              <a:p>
                <a:pPr lvl="1">
                  <a:lnSpc>
                    <a:spcPct val="90000"/>
                  </a:lnSpc>
                  <a:buNone/>
                </a:pPr>
                <a:r>
                  <a:rPr lang="en-US" dirty="0"/>
                  <a:t>(</a:t>
                </a:r>
                <a:r>
                  <a:rPr lang="en-US" i="1" dirty="0"/>
                  <a:t>d</a:t>
                </a:r>
                <a:r>
                  <a:rPr lang="en-US" dirty="0"/>
                  <a:t> is the depth of the optimal solution)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b="1" dirty="0">
                    <a:solidFill>
                      <a:srgbClr val="FF0000"/>
                    </a:solidFill>
                  </a:rPr>
                  <a:t>Space? </a:t>
                </a:r>
              </a:p>
              <a:p>
                <a:pPr lvl="1">
                  <a:buNone/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 dirty="0" err="1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baseline="30000" dirty="0" err="1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>
                    <a:solidFill>
                      <a:srgbClr val="CC0099"/>
                    </a:solidFill>
                  </a:rPr>
                  <a:t>}</a:t>
                </a:r>
                <a:r>
                  <a:rPr lang="en-US" dirty="0"/>
                  <a:t>.  --- much larger than DFS!</a:t>
                </a:r>
              </a:p>
            </p:txBody>
          </p:sp>
        </mc:Choice>
        <mc:Fallback xmlns="">
          <p:sp>
            <p:nvSpPr>
              <p:cNvPr id="3072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00200"/>
                <a:ext cx="8229600" cy="4953000"/>
              </a:xfrm>
              <a:blipFill>
                <a:blip r:embed="rId3"/>
                <a:stretch>
                  <a:fillRect l="-1389" t="-1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69114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How to turn ANY problem into a SEARCH problem: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Initial state, goal state, transition model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Actions, path cost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General algorithm for solving search problems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First data structure: a frontier list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Second data structure: a search tree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Third data structure: a “visited states” list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Depth-first search: very fast, but not guaranteed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Breadth-first search: guaranteed optimal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Uniform cost search = Dijkstra’s algorithm = BFS with variable costs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122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Uniform-cost search = Dijkstra’s algorithm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295400"/>
            <a:ext cx="8458200" cy="55626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For each frontier node, save the total cost of the path from the initial state to that node</a:t>
            </a:r>
          </a:p>
          <a:p>
            <a:pPr>
              <a:lnSpc>
                <a:spcPct val="110000"/>
              </a:lnSpc>
            </a:pPr>
            <a:r>
              <a:rPr lang="en-US" dirty="0"/>
              <a:t>Expand the frontier node with the lowest path cost</a:t>
            </a:r>
          </a:p>
          <a:p>
            <a:pPr>
              <a:lnSpc>
                <a:spcPct val="110000"/>
              </a:lnSpc>
            </a:pPr>
            <a:r>
              <a:rPr lang="en-US" dirty="0"/>
              <a:t>Implementation: </a:t>
            </a:r>
            <a:r>
              <a:rPr lang="en-US" i="1" dirty="0"/>
              <a:t>frontier</a:t>
            </a:r>
            <a:r>
              <a:rPr lang="en-US" dirty="0"/>
              <a:t> is a priority queue ordered by path cost </a:t>
            </a:r>
          </a:p>
          <a:p>
            <a:pPr>
              <a:lnSpc>
                <a:spcPct val="110000"/>
              </a:lnSpc>
            </a:pPr>
            <a:r>
              <a:rPr lang="en-US" dirty="0"/>
              <a:t>Equivalent to breadth-first if step costs all equal</a:t>
            </a:r>
          </a:p>
          <a:p>
            <a:pPr>
              <a:lnSpc>
                <a:spcPct val="110000"/>
              </a:lnSpc>
            </a:pPr>
            <a:r>
              <a:rPr lang="en-US" dirty="0"/>
              <a:t>Equivalent to Dijkstra’s algorithm, if Dijkstra’s algorithm is modified so that a node’s value is computed only when it </a:t>
            </a:r>
            <a:r>
              <a:rPr lang="en-US"/>
              <a:t>becomes nonzero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3608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Uniform-cost search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828800" y="1600200"/>
            <a:ext cx="8299012" cy="4648200"/>
            <a:chOff x="1219200" y="1371600"/>
            <a:chExt cx="6400800" cy="3585029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" y="1371600"/>
              <a:ext cx="6400800" cy="3585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Oval 4"/>
            <p:cNvSpPr/>
            <p:nvPr/>
          </p:nvSpPr>
          <p:spPr>
            <a:xfrm>
              <a:off x="1581912" y="3429000"/>
              <a:ext cx="533400" cy="533400"/>
            </a:xfrm>
            <a:prstGeom prst="ellipse">
              <a:avLst/>
            </a:prstGeom>
            <a:noFill/>
            <a:ln w="1016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6858000" y="1463040"/>
              <a:ext cx="533400" cy="533400"/>
            </a:xfrm>
            <a:prstGeom prst="ellipse">
              <a:avLst/>
            </a:prstGeom>
            <a:noFill/>
            <a:ln w="1016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421439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Uniform-cost search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720" y="160020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Expansion order:</a:t>
            </a:r>
            <a:br>
              <a:rPr lang="en-US" dirty="0"/>
            </a:br>
            <a:r>
              <a:rPr lang="en-US" dirty="0"/>
              <a:t>(s,</a:t>
            </a:r>
          </a:p>
          <a:p>
            <a:pPr marL="0" indent="0">
              <a:buNone/>
            </a:pPr>
            <a:r>
              <a:rPr lang="en-US" dirty="0"/>
              <a:t>p(1),d(3),b(4),e(5),a(6),</a:t>
            </a:r>
          </a:p>
          <a:p>
            <a:pPr marL="0" indent="0">
              <a:buNone/>
            </a:pPr>
            <a:r>
              <a:rPr lang="en-US" dirty="0"/>
              <a:t>r(7),f(8),e(9),</a:t>
            </a:r>
          </a:p>
          <a:p>
            <a:pPr marL="0" indent="0">
              <a:buNone/>
            </a:pPr>
            <a:r>
              <a:rPr lang="en-US" dirty="0"/>
              <a:t>G(10))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295400"/>
            <a:ext cx="476172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840" y="3942081"/>
            <a:ext cx="7010400" cy="27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7604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Properties of uniform-cost search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72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981200" y="1600200"/>
                <a:ext cx="8229600" cy="4953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b="1" dirty="0">
                    <a:solidFill>
                      <a:srgbClr val="FF0000"/>
                    </a:solidFill>
                  </a:rPr>
                  <a:t>Complete?</a:t>
                </a:r>
                <a:r>
                  <a:rPr lang="en-US" b="1" dirty="0">
                    <a:solidFill>
                      <a:srgbClr val="CC0099"/>
                    </a:solidFill>
                  </a:rPr>
                  <a:t> </a:t>
                </a:r>
              </a:p>
              <a:p>
                <a:pPr lvl="1">
                  <a:lnSpc>
                    <a:spcPct val="90000"/>
                  </a:lnSpc>
                  <a:buNone/>
                </a:pPr>
                <a:r>
                  <a:rPr lang="en-US" dirty="0"/>
                  <a:t>Yes (if branching factor </a:t>
                </a:r>
                <a:r>
                  <a:rPr lang="en-US" i="1" dirty="0">
                    <a:solidFill>
                      <a:srgbClr val="CC0099"/>
                    </a:solidFill>
                  </a:rPr>
                  <a:t>b</a:t>
                </a:r>
                <a:r>
                  <a:rPr lang="en-US" dirty="0"/>
                  <a:t> is finite).</a:t>
                </a:r>
              </a:p>
              <a:p>
                <a:pPr lvl="1">
                  <a:lnSpc>
                    <a:spcPct val="90000"/>
                  </a:lnSpc>
                  <a:buNone/>
                </a:pPr>
                <a:r>
                  <a:rPr lang="en-US" dirty="0"/>
                  <a:t>Even w/o repeated-state checking, it still works!!!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b="1" dirty="0">
                    <a:solidFill>
                      <a:srgbClr val="FF0000"/>
                    </a:solidFill>
                  </a:rPr>
                  <a:t>Optimal? </a:t>
                </a:r>
              </a:p>
              <a:p>
                <a:pPr lvl="1">
                  <a:lnSpc>
                    <a:spcPct val="90000"/>
                  </a:lnSpc>
                  <a:buNone/>
                </a:pPr>
                <a:r>
                  <a:rPr lang="en-US" dirty="0"/>
                  <a:t>Yes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b="1" dirty="0">
                    <a:solidFill>
                      <a:srgbClr val="FF0000"/>
                    </a:solidFill>
                  </a:rPr>
                  <a:t>Time? </a:t>
                </a:r>
              </a:p>
              <a:p>
                <a:pPr lvl="1">
                  <a:lnSpc>
                    <a:spcPct val="90000"/>
                  </a:lnSpc>
                  <a:buNone/>
                </a:pPr>
                <a:r>
                  <a:rPr lang="en-US" dirty="0"/>
                  <a:t>Number of nodes in a </a:t>
                </a:r>
                <a:r>
                  <a:rPr lang="en-US" i="1" dirty="0">
                    <a:solidFill>
                      <a:srgbClr val="CC0099"/>
                    </a:solidFill>
                  </a:rPr>
                  <a:t>b</a:t>
                </a:r>
                <a:r>
                  <a:rPr lang="en-US" dirty="0"/>
                  <a:t>-</a:t>
                </a:r>
                <a:r>
                  <a:rPr lang="en-US" dirty="0" err="1"/>
                  <a:t>ary</a:t>
                </a:r>
                <a:r>
                  <a:rPr lang="en-US" dirty="0"/>
                  <a:t> tree of depth </a:t>
                </a:r>
                <a:r>
                  <a:rPr lang="en-US" i="1" dirty="0">
                    <a:solidFill>
                      <a:srgbClr val="CC0099"/>
                    </a:solidFill>
                  </a:rPr>
                  <a:t>d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dirty="0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 dirty="0" err="1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baseline="30000" dirty="0" err="1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>
                    <a:solidFill>
                      <a:srgbClr val="CC0099"/>
                    </a:solidFill>
                  </a:rPr>
                  <a:t>}</a:t>
                </a:r>
              </a:p>
              <a:p>
                <a:pPr lvl="1">
                  <a:lnSpc>
                    <a:spcPct val="90000"/>
                  </a:lnSpc>
                  <a:buNone/>
                </a:pPr>
                <a:r>
                  <a:rPr lang="en-US" dirty="0"/>
                  <a:t>Priority queue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{</m:t>
                    </m:r>
                    <m:func>
                      <m:funcPr>
                        <m:ctrlPr>
                          <a:rPr lang="en-US" i="1" dirty="0" smtClean="0">
                            <a:solidFill>
                              <a:srgbClr val="EF00C8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EF00C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solidFill>
                                  <a:srgbClr val="EF00C8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EF00C8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b="0" i="1" dirty="0" smtClean="0">
                            <a:solidFill>
                              <a:srgbClr val="EF00C8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func>
                    <m:r>
                      <a:rPr lang="en-US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/node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b="1" dirty="0">
                    <a:solidFill>
                      <a:srgbClr val="FF0000"/>
                    </a:solidFill>
                  </a:rPr>
                  <a:t>Space? </a:t>
                </a:r>
              </a:p>
              <a:p>
                <a:pPr lvl="1">
                  <a:buNone/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 dirty="0" err="1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baseline="30000" dirty="0" err="1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>
                    <a:solidFill>
                      <a:srgbClr val="CC0099"/>
                    </a:solidFill>
                  </a:rPr>
                  <a:t>}</a:t>
                </a:r>
                <a:r>
                  <a:rPr lang="en-US" dirty="0"/>
                  <a:t> --- much larger than DFS!  This might be a reason to use DFS.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72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00200"/>
                <a:ext cx="8229600" cy="4953000"/>
              </a:xfrm>
              <a:blipFill>
                <a:blip r:embed="rId3"/>
                <a:stretch>
                  <a:fillRect l="-1389" t="-1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72687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52" y="148106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Search strategies so far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3098297"/>
                  </p:ext>
                </p:extLst>
              </p:nvPr>
            </p:nvGraphicFramePr>
            <p:xfrm>
              <a:off x="205819" y="1061302"/>
              <a:ext cx="11502270" cy="306093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170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91704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91704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91704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91704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91704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70285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Algorithm</a:t>
                          </a:r>
                        </a:p>
                      </a:txBody>
                      <a:tcPr anchor="ctr">
                        <a:lnR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Complete?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Optimal?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Time complexity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Space complexity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Implement</a:t>
                          </a:r>
                          <a:r>
                            <a:rPr lang="en-US" sz="2000" baseline="0" dirty="0"/>
                            <a:t> the Frontier as a…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4494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/>
                            <a:t>BFS</a:t>
                          </a:r>
                        </a:p>
                      </a:txBody>
                      <a:tcPr anchor="ctr">
                        <a:lnR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If</a:t>
                          </a:r>
                          <a:r>
                            <a:rPr lang="en-US" baseline="0" dirty="0"/>
                            <a:t> all step costs are equal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Queue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79915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/>
                            <a:t>DFS</a:t>
                          </a:r>
                        </a:p>
                      </a:txBody>
                      <a:tcPr anchor="ctr">
                        <a:lnR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No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No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sSup>
                                <m:sSup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dirty="0"/>
                            <a:t>}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𝑏𝑚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Stack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813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/>
                            <a:t>UCS</a:t>
                          </a:r>
                        </a:p>
                      </a:txBody>
                      <a:tcPr anchor="ctr">
                        <a:lnR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func>
                                  <m:func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i="0" dirty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e>
                                      <m: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fName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func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sSup>
                                  <m:sSup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p>
                                </m:s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Priority Queue</a:t>
                          </a:r>
                          <a:endParaRPr lang="en-US" dirty="0"/>
                        </a:p>
                      </a:txBody>
                      <a:tcPr anchor="ctr"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3098297"/>
                  </p:ext>
                </p:extLst>
              </p:nvPr>
            </p:nvGraphicFramePr>
            <p:xfrm>
              <a:off x="205819" y="1061302"/>
              <a:ext cx="11502270" cy="306093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170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91704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91704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91704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91704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91704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70285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Algorithm</a:t>
                          </a:r>
                        </a:p>
                      </a:txBody>
                      <a:tcPr anchor="ctr">
                        <a:lnR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Complete?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Optimal?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Time complexity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Space complexity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Implement</a:t>
                          </a:r>
                          <a:r>
                            <a:rPr lang="en-US" sz="2000" baseline="0" dirty="0"/>
                            <a:t> the Frontier as a…</a:t>
                          </a:r>
                          <a:endParaRPr lang="en-US" sz="20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4494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/>
                            <a:t>BFS</a:t>
                          </a:r>
                        </a:p>
                      </a:txBody>
                      <a:tcPr anchor="ctr">
                        <a:lnR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If</a:t>
                          </a:r>
                          <a:r>
                            <a:rPr lang="en-US" baseline="0" dirty="0"/>
                            <a:t> all step costs are equal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662" t="-100000" r="-201325" b="-2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0662" t="-100000" r="-101325" b="-2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Queue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79915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/>
                            <a:t>DFS</a:t>
                          </a:r>
                        </a:p>
                      </a:txBody>
                      <a:tcPr anchor="ctr">
                        <a:lnR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No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No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662" t="-181250" r="-201325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0662" t="-181250" r="-101325" b="-1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Stack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813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/>
                            <a:t>UCS</a:t>
                          </a:r>
                        </a:p>
                      </a:txBody>
                      <a:tcPr anchor="ctr">
                        <a:lnR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Yes</a:t>
                          </a:r>
                        </a:p>
                      </a:txBody>
                      <a:tcPr anchor="ctr"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662" t="-281250" r="-201325" b="-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0662" t="-281250" r="-101325" b="-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Priority Queue</a:t>
                          </a:r>
                          <a:endParaRPr lang="en-US" dirty="0"/>
                        </a:p>
                      </a:txBody>
                      <a:tcPr anchor="ctr"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Rectangle 2">
            <a:extLst>
              <a:ext uri="{FF2B5EF4-FFF2-40B4-BE49-F238E27FC236}">
                <a16:creationId xmlns:a16="http://schemas.microsoft.com/office/drawing/2014/main" id="{B68A5C17-D1EA-FE4F-9B34-817CC3FBA51B}"/>
              </a:ext>
            </a:extLst>
          </p:cNvPr>
          <p:cNvSpPr txBox="1">
            <a:spLocks noChangeArrowheads="1"/>
          </p:cNvSpPr>
          <p:nvPr/>
        </p:nvSpPr>
        <p:spPr>
          <a:xfrm>
            <a:off x="146537" y="4274631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Next time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D7495C-442E-C94A-BD3D-02EE11184678}"/>
              </a:ext>
            </a:extLst>
          </p:cNvPr>
          <p:cNvSpPr txBox="1"/>
          <p:nvPr/>
        </p:nvSpPr>
        <p:spPr>
          <a:xfrm>
            <a:off x="193431" y="4958860"/>
            <a:ext cx="116410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Already we know how far it is, from the start point, to each node on the frontier.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What if we also have an ESTIMATE of the distance from each node to the GOAL?</a:t>
            </a:r>
          </a:p>
        </p:txBody>
      </p:sp>
    </p:spTree>
    <p:extLst>
      <p:ext uri="{BB962C8B-B14F-4D97-AF65-F5344CB8AC3E}">
        <p14:creationId xmlns:p14="http://schemas.microsoft.com/office/powerpoint/2010/main" val="1522485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2605</Words>
  <Application>Microsoft Macintosh PowerPoint</Application>
  <PresentationFormat>Widescreen</PresentationFormat>
  <Paragraphs>451</Paragraphs>
  <Slides>52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Calibri</vt:lpstr>
      <vt:lpstr>Calibri Light</vt:lpstr>
      <vt:lpstr>Cambria Math</vt:lpstr>
      <vt:lpstr>Wingdings</vt:lpstr>
      <vt:lpstr>Office Theme</vt:lpstr>
      <vt:lpstr>CS440/ECE 448 Lecture 4: Search Intro</vt:lpstr>
      <vt:lpstr>Types of agents</vt:lpstr>
      <vt:lpstr>Outline of today’s lecture</vt:lpstr>
      <vt:lpstr>Search</vt:lpstr>
      <vt:lpstr>Search</vt:lpstr>
      <vt:lpstr>Search problem components</vt:lpstr>
      <vt:lpstr>Knowledge Representation: State</vt:lpstr>
      <vt:lpstr>Example: Romania</vt:lpstr>
      <vt:lpstr>State space</vt:lpstr>
      <vt:lpstr>Traveling Salesman Problem</vt:lpstr>
      <vt:lpstr>Example: Vacuum world</vt:lpstr>
      <vt:lpstr>Vacuum world state space graph</vt:lpstr>
      <vt:lpstr>Complexity of the State Space</vt:lpstr>
      <vt:lpstr>Example: The 8-puzzle</vt:lpstr>
      <vt:lpstr>Example: Robot motion planning</vt:lpstr>
      <vt:lpstr>Outline of today’s lecture</vt:lpstr>
      <vt:lpstr>First data structure: a frontier list</vt:lpstr>
      <vt:lpstr>Second data structure: a search tree</vt:lpstr>
      <vt:lpstr>Knowledge Representation: States and Nodes</vt:lpstr>
      <vt:lpstr>Tree Search Algorithm Outline</vt:lpstr>
      <vt:lpstr>Tree search example</vt:lpstr>
      <vt:lpstr>Tree search example</vt:lpstr>
      <vt:lpstr>Tree search example</vt:lpstr>
      <vt:lpstr>Tree search example</vt:lpstr>
      <vt:lpstr>Tree search example</vt:lpstr>
      <vt:lpstr>Tree search example</vt:lpstr>
      <vt:lpstr>Handling repeated states</vt:lpstr>
      <vt:lpstr>Time Complexity</vt:lpstr>
      <vt:lpstr>Tree search w/o repeats</vt:lpstr>
      <vt:lpstr>Tree search w/o repeats</vt:lpstr>
      <vt:lpstr>Tree search example</vt:lpstr>
      <vt:lpstr>Tree search example</vt:lpstr>
      <vt:lpstr>Tree search example</vt:lpstr>
      <vt:lpstr>Tree search example</vt:lpstr>
      <vt:lpstr>Outline of today’s lecture</vt:lpstr>
      <vt:lpstr>Depth-First Search</vt:lpstr>
      <vt:lpstr>Depth-first search</vt:lpstr>
      <vt:lpstr>Depth-first search</vt:lpstr>
      <vt:lpstr>PowerPoint Presentation</vt:lpstr>
      <vt:lpstr>Analysis of search strategies</vt:lpstr>
      <vt:lpstr>Properties of depth-first search</vt:lpstr>
      <vt:lpstr>Outline of today’s lecture</vt:lpstr>
      <vt:lpstr>Breadth-first search</vt:lpstr>
      <vt:lpstr>Breadth-first search</vt:lpstr>
      <vt:lpstr>Breadth-first search</vt:lpstr>
      <vt:lpstr>Properties of breadth-first search</vt:lpstr>
      <vt:lpstr>Outline of today’s lecture</vt:lpstr>
      <vt:lpstr>Uniform-cost search = Dijkstra’s algorithm</vt:lpstr>
      <vt:lpstr>Uniform-cost search example</vt:lpstr>
      <vt:lpstr>Uniform-cost search example</vt:lpstr>
      <vt:lpstr>Properties of uniform-cost search</vt:lpstr>
      <vt:lpstr>Search strategies so far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448 Lecture 4: Search Intro</dc:title>
  <dc:creator>Mark Hasegawa-Johnson</dc:creator>
  <cp:lastModifiedBy>Hasegawa-Johnson, Mark Allan</cp:lastModifiedBy>
  <cp:revision>36</cp:revision>
  <cp:lastPrinted>2019-01-29T00:45:29Z</cp:lastPrinted>
  <dcterms:created xsi:type="dcterms:W3CDTF">2017-09-07T01:18:28Z</dcterms:created>
  <dcterms:modified xsi:type="dcterms:W3CDTF">2019-01-29T00:46:40Z</dcterms:modified>
</cp:coreProperties>
</file>