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60" r:id="rId2"/>
    <p:sldId id="265" r:id="rId3"/>
    <p:sldId id="273" r:id="rId4"/>
    <p:sldId id="324" r:id="rId5"/>
    <p:sldId id="274" r:id="rId6"/>
    <p:sldId id="276" r:id="rId7"/>
    <p:sldId id="326" r:id="rId8"/>
    <p:sldId id="327" r:id="rId9"/>
    <p:sldId id="279" r:id="rId10"/>
    <p:sldId id="325" r:id="rId11"/>
    <p:sldId id="278" r:id="rId12"/>
    <p:sldId id="281" r:id="rId13"/>
    <p:sldId id="282" r:id="rId14"/>
    <p:sldId id="283" r:id="rId15"/>
    <p:sldId id="284" r:id="rId16"/>
    <p:sldId id="285" r:id="rId17"/>
    <p:sldId id="286" r:id="rId18"/>
    <p:sldId id="290" r:id="rId19"/>
    <p:sldId id="291" r:id="rId20"/>
    <p:sldId id="292" r:id="rId21"/>
    <p:sldId id="293" r:id="rId22"/>
    <p:sldId id="294" r:id="rId23"/>
    <p:sldId id="295" r:id="rId24"/>
    <p:sldId id="297" r:id="rId25"/>
    <p:sldId id="298" r:id="rId26"/>
    <p:sldId id="299" r:id="rId27"/>
    <p:sldId id="300" r:id="rId28"/>
    <p:sldId id="302" r:id="rId29"/>
    <p:sldId id="303" r:id="rId30"/>
    <p:sldId id="304" r:id="rId31"/>
    <p:sldId id="305" r:id="rId32"/>
    <p:sldId id="306" r:id="rId33"/>
    <p:sldId id="308" r:id="rId34"/>
    <p:sldId id="309" r:id="rId35"/>
    <p:sldId id="310" r:id="rId36"/>
    <p:sldId id="311" r:id="rId37"/>
    <p:sldId id="328" r:id="rId38"/>
    <p:sldId id="312" r:id="rId39"/>
    <p:sldId id="313" r:id="rId40"/>
    <p:sldId id="315" r:id="rId41"/>
    <p:sldId id="316" r:id="rId42"/>
    <p:sldId id="317" r:id="rId43"/>
    <p:sldId id="323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5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00"/>
    <p:restoredTop sz="94674"/>
  </p:normalViewPr>
  <p:slideViewPr>
    <p:cSldViewPr snapToGrid="0" snapToObjects="1">
      <p:cViewPr varScale="1">
        <p:scale>
          <a:sx n="54" d="100"/>
          <a:sy n="54" d="100"/>
        </p:scale>
        <p:origin x="84" y="5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D47DB4-5E26-44B5-9D80-0E321C32936E}" type="datetimeFigureOut">
              <a:rPr lang="en-US" smtClean="0"/>
              <a:t>8/26/2018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647FD-DDB5-41C3-80C9-690F3CFE3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32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redirect?event=video_description&amp;v=1ezL8nGo--I&amp;redir_token=WaFxipj6YNcI6ByQm80KQ1kq2rN8MTUxNjMwMjUxNEAxNTE2MjE2MTE0&amp;q=http://dx.doi.org/10.1038/nmeth.1468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edd7b4944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edd7b4944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ee41c2eb2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ee41c2eb2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ee41c2eb2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ee41c2eb2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ee41c2eb2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ee41c2eb2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ee41c2eb2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ee41c2eb2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Mouse in VR Maze. From "Intracellular dynamics of hippocampal place cells during virtual navigation." By Christopher D. Harvey, Forrest Collman, Daniel A. Dombeck &amp; David W. Tank. Nature, Vol. 461 No. 7266, October 14, 2009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ee41c2eb2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ee41c2eb2_1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Fruit fly tethered in a virtual reality system. The fly is tethered by its head with the brain exposed to a microscope. The upper left image shows a single fluorescing cell in the brain. This cell responds to motion in a single lateral direction in the visual field. The blue bars are a simulation of the virtual world that the animal sees. Work was published in 2010 in Nature Methods:</a:t>
            </a:r>
            <a:r>
              <a:rPr lang="en">
                <a:uFill>
                  <a:noFill/>
                </a:uFill>
                <a:hlinkClick r:id="rId3"/>
              </a:rPr>
              <a:t>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http://dx.doi.org/10.1038/nmeth.1468</a:t>
            </a:r>
            <a:r>
              <a:rPr lang="en"/>
              <a:t> It was also highlighted in June 2011 WIRED magazine article "Micro Machinist" Video uploaded by Gus Lott, designer of the high speed motion tracking system in this project.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ee41c2eb2_1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ee41c2eb2_1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2nd life wedding of Nickel Berrelly and Bara Jonson (2008)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Funeral of Stanley W (2008)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ee41c2eb2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ee41c2eb2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ee41c2eb2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ee41c2eb2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ee41c2eb2_1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ee41c2eb2_1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ee41c2eb2_1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ee41c2eb2_1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ef3ce6d7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ef3ce6d7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ee41c2eb2_1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ee41c2eb2_1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ee41c2eb2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2ee41c2eb2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ee41c2eb2_1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2ee41c2eb2_1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ee41c2eb2_1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ee41c2eb2_1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ee41c2eb2_1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2ee41c2eb2_1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ee41c2eb2_1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2ee41c2eb2_1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Cueva de El Castillo</a:t>
            </a:r>
            <a:r>
              <a:rPr lang="en"/>
              <a:t>, or the </a:t>
            </a:r>
            <a:r>
              <a:rPr lang="en" i="1"/>
              <a:t>Cave of the Castle</a:t>
            </a:r>
            <a:r>
              <a:rPr lang="en"/>
              <a:t>,Oldest known cave painting is in Spain 40.8K; possibly created by Neanderthals! Paint was blown onto the walls.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ee41c2eb2_1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ee41c2eb2_1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ee41c2eb2_1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2ee41c2eb2_1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ee41c2eb2_1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ee41c2eb2_1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Impressionism not realism; invoke an experience of movement and colors.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ee41c2eb2_1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2ee41c2eb2_1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 Race Horse was the first Film ever, filmed in 1878 by Edward Muybridge.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edd7b4944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edd7b4944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ee41c2eb2_1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ee41c2eb2_1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Gravity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ee41c2eb2_1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2ee41c2eb2_1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ee41c2eb2_1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2ee41c2eb2_1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ee41c2eb2_1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2ee41c2eb2_1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ee41c2eb2_1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2ee41c2eb2_1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11720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ee41c2eb2_1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2ee41c2eb2_1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ee41c2eb2_1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2ee41c2eb2_1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ee41c2eb2_1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2ee41c2eb2_1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ee41c2eb2_1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2ee41c2eb2_1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ee41c2eb2_1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2ee41c2eb2_1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edd7b494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edd7b494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2ef3ce6d75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2ef3ce6d75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edd7b494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edd7b494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2777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edd7b4944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edd7b4944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Steve and Anna were 6th and 7th employees.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edd7b494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edd7b494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1627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edd7b4944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edd7b4944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Animated to fade in each question individually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ee41c2eb2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ee41c2eb2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4A208-0694-964E-93B1-EAF2C4DF2BAD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4241-18B8-5046-A9FC-AB90B7CAF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14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4A208-0694-964E-93B1-EAF2C4DF2BAD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4241-18B8-5046-A9FC-AB90B7CAF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004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4A208-0694-964E-93B1-EAF2C4DF2BAD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4241-18B8-5046-A9FC-AB90B7CAF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39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72836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4A208-0694-964E-93B1-EAF2C4DF2BAD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4241-18B8-5046-A9FC-AB90B7CAF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28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4A208-0694-964E-93B1-EAF2C4DF2BAD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4241-18B8-5046-A9FC-AB90B7CAF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478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4A208-0694-964E-93B1-EAF2C4DF2BAD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4241-18B8-5046-A9FC-AB90B7CAF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031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4A208-0694-964E-93B1-EAF2C4DF2BAD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4241-18B8-5046-A9FC-AB90B7CAF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93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4A208-0694-964E-93B1-EAF2C4DF2BAD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4241-18B8-5046-A9FC-AB90B7CAF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92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4A208-0694-964E-93B1-EAF2C4DF2BAD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4241-18B8-5046-A9FC-AB90B7CAF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13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4A208-0694-964E-93B1-EAF2C4DF2BAD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4241-18B8-5046-A9FC-AB90B7CAF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19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4A208-0694-964E-93B1-EAF2C4DF2BAD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4241-18B8-5046-A9FC-AB90B7CAF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261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4A208-0694-964E-93B1-EAF2C4DF2BAD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4241-18B8-5046-A9FC-AB90B7CAF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51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fNVv0A8QvI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g"/><Relationship Id="rId4" Type="http://schemas.openxmlformats.org/officeDocument/2006/relationships/hyperlink" Target="http://drive.google.com/file/d/1fTPSh1K_3TuxCOW1viV6gfqg2VUVKqFF/view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1O8fZap3j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DJOTEDBA2c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ezL8nGo--I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g"/><Relationship Id="rId4" Type="http://schemas.openxmlformats.org/officeDocument/2006/relationships/hyperlink" Target="http://drive.google.com/file/d/1RvWfDPG_o5O3vlBCqdfGdN6tUuuWu-Bz/view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youtube.com/watch?v=JaEgu8NnJn8" TargetMode="External"/><Relationship Id="rId5" Type="http://schemas.openxmlformats.org/officeDocument/2006/relationships/image" Target="../media/image18.jpg"/><Relationship Id="rId4" Type="http://schemas.openxmlformats.org/officeDocument/2006/relationships/hyperlink" Target="http://www.youtube.com/watch?v=PMe-B7tvc7A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a64KpqKU-m0AP96r05xxMM0yx9IjQlxf/view" TargetMode="Externa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hyperlink" Target="https://www.youtube.com/watch?v=IEqccPhsqgA" TargetMode="External"/><Relationship Id="rId4" Type="http://schemas.openxmlformats.org/officeDocument/2006/relationships/image" Target="../media/image3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be.com/watch?v=vKW-Gd_S_xc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Qk7ZSXujRo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engr.illinois.edu/cs498vr3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hyperlink" Target="https://piazza.com/illinois/fall2018/cs498vr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24000" y="2479431"/>
            <a:ext cx="9144000" cy="8440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7592"/>
                </a:solidFill>
                <a:latin typeface="Lato" charset="0"/>
                <a:ea typeface="Lato" charset="0"/>
                <a:cs typeface="Lato" charset="0"/>
              </a:rPr>
              <a:t>Introduction to Virtual Reality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524000" y="3323491"/>
            <a:ext cx="9144000" cy="492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Lato Medium" charset="0"/>
                <a:ea typeface="Lato Medium" charset="0"/>
                <a:cs typeface="Lato Medium" charset="0"/>
              </a:rPr>
              <a:t>CS 498VR 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524000" y="4413735"/>
            <a:ext cx="9144000" cy="492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Lato Medium" charset="0"/>
                <a:ea typeface="Lato Medium" charset="0"/>
                <a:cs typeface="Lato Medium" charset="0"/>
              </a:rPr>
              <a:t>UNIVERSITY OF ILLINOIS AT URBANA-CHAMPAIGN</a:t>
            </a:r>
          </a:p>
        </p:txBody>
      </p:sp>
    </p:spTree>
    <p:extLst>
      <p:ext uri="{BB962C8B-B14F-4D97-AF65-F5344CB8AC3E}">
        <p14:creationId xmlns:p14="http://schemas.microsoft.com/office/powerpoint/2010/main" val="93217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“Prediction is Hard, Especially About the Future”</a:t>
            </a:r>
            <a:br>
              <a:rPr lang="en-US" dirty="0"/>
            </a:br>
            <a:r>
              <a:rPr lang="en-US" dirty="0"/>
              <a:t>- Niels Bohr</a:t>
            </a:r>
            <a:br>
              <a:rPr lang="en-US" dirty="0"/>
            </a:br>
            <a:br>
              <a:rPr lang="en-US" dirty="0"/>
            </a:b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811CD0-8CB0-4150-9603-0408D9738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44" y="2164153"/>
            <a:ext cx="5632795" cy="44948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85965B-6567-4370-9F33-CB05191B5DAB}"/>
              </a:ext>
            </a:extLst>
          </p:cNvPr>
          <p:cNvSpPr txBox="1"/>
          <p:nvPr/>
        </p:nvSpPr>
        <p:spPr>
          <a:xfrm>
            <a:off x="7368208" y="4013979"/>
            <a:ext cx="42539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Can anyone suggest some reasons why this might be happening?</a:t>
            </a:r>
          </a:p>
        </p:txBody>
      </p:sp>
    </p:spTree>
    <p:extLst>
      <p:ext uri="{BB962C8B-B14F-4D97-AF65-F5344CB8AC3E}">
        <p14:creationId xmlns:p14="http://schemas.microsoft.com/office/powerpoint/2010/main" val="1077799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Google Shape;140;p27"/>
          <p:cNvSpPr txBox="1">
            <a:spLocks noGrp="1"/>
          </p:cNvSpPr>
          <p:nvPr>
            <p:ph type="body" idx="1"/>
          </p:nvPr>
        </p:nvSpPr>
        <p:spPr>
          <a:xfrm>
            <a:off x="4976031" y="963877"/>
            <a:ext cx="6377769" cy="4930246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indent="-228600">
              <a:buFont typeface="Arial" panose="020B0604020202020204" pitchFamily="34" charset="0"/>
              <a:buChar char="•"/>
            </a:pPr>
            <a:r>
              <a:rPr lang="en-US" sz="2400" dirty="0"/>
              <a:t>A BIT ABOUT YOU</a:t>
            </a:r>
          </a:p>
          <a:p>
            <a:pPr marL="0" indent="-228600">
              <a:spcBef>
                <a:spcPts val="2133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Have you tried VR before?</a:t>
            </a:r>
          </a:p>
          <a:p>
            <a:pPr marL="0" indent="-228600">
              <a:spcBef>
                <a:spcPts val="2133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Do you own a VR headset?</a:t>
            </a:r>
          </a:p>
          <a:p>
            <a:pPr marL="0" indent="-228600">
              <a:spcBef>
                <a:spcPts val="2133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Do you like rollercoasters?</a:t>
            </a:r>
          </a:p>
          <a:p>
            <a:pPr marL="0" indent="-228600">
              <a:spcBef>
                <a:spcPts val="2133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Do you get motion sickness?</a:t>
            </a:r>
          </a:p>
          <a:p>
            <a:pPr marL="0" indent="-228600">
              <a:spcBef>
                <a:spcPts val="2133"/>
              </a:spcBef>
              <a:spcAft>
                <a:spcPts val="2133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0"/>
          <p:cNvSpPr txBox="1">
            <a:spLocks noGrp="1"/>
          </p:cNvSpPr>
          <p:nvPr>
            <p:ph type="title"/>
          </p:nvPr>
        </p:nvSpPr>
        <p:spPr>
          <a:xfrm>
            <a:off x="415600" y="2885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What is this course about?</a:t>
            </a:r>
            <a:endParaRPr/>
          </a:p>
        </p:txBody>
      </p:sp>
      <p:sp>
        <p:nvSpPr>
          <p:cNvPr id="160" name="Google Shape;160;p30"/>
          <p:cNvSpPr txBox="1">
            <a:spLocks noGrp="1"/>
          </p:cNvSpPr>
          <p:nvPr>
            <p:ph type="body" idx="1"/>
          </p:nvPr>
        </p:nvSpPr>
        <p:spPr>
          <a:xfrm>
            <a:off x="415600" y="1842327"/>
            <a:ext cx="11360800" cy="530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135464" indent="0">
              <a:buClr>
                <a:srgbClr val="FFFFFF"/>
              </a:buClr>
              <a:buSzPts val="2000"/>
              <a:buNone/>
            </a:pPr>
            <a:r>
              <a:rPr lang="en" sz="2667" dirty="0"/>
              <a:t>Learn how to build  </a:t>
            </a:r>
            <a:r>
              <a:rPr lang="en-US" sz="2667" dirty="0"/>
              <a:t>a</a:t>
            </a:r>
            <a:r>
              <a:rPr lang="en" sz="2667" dirty="0"/>
              <a:t>*good* VR experience </a:t>
            </a:r>
          </a:p>
          <a:p>
            <a:pPr marL="135464" indent="0">
              <a:buClr>
                <a:srgbClr val="FFFFFF"/>
              </a:buClr>
              <a:buSzPts val="2000"/>
              <a:buNone/>
            </a:pPr>
            <a:r>
              <a:rPr lang="en" sz="2667" dirty="0"/>
              <a:t>	Comfortable </a:t>
            </a:r>
          </a:p>
          <a:p>
            <a:pPr marL="135464" indent="0">
              <a:buClr>
                <a:srgbClr val="FFFFFF"/>
              </a:buClr>
              <a:buSzPts val="2000"/>
              <a:buNone/>
            </a:pPr>
            <a:r>
              <a:rPr lang="en" sz="2667" dirty="0"/>
              <a:t>	Adequate for the task</a:t>
            </a:r>
            <a:br>
              <a:rPr lang="en" sz="2667" dirty="0"/>
            </a:br>
            <a:endParaRPr sz="2667" dirty="0"/>
          </a:p>
          <a:p>
            <a:pPr marL="135464" indent="0">
              <a:buClr>
                <a:srgbClr val="FFFFFF"/>
              </a:buClr>
              <a:buSzPts val="2000"/>
              <a:buNone/>
            </a:pPr>
            <a:r>
              <a:rPr lang="en" sz="2667" dirty="0"/>
              <a:t>Learn how VR works (engineering + psychology)</a:t>
            </a:r>
            <a:br>
              <a:rPr lang="en" sz="2667" dirty="0"/>
            </a:br>
            <a:endParaRPr sz="2667" dirty="0"/>
          </a:p>
          <a:p>
            <a:pPr marL="135464" indent="0">
              <a:buClr>
                <a:srgbClr val="FFFFFF"/>
              </a:buClr>
              <a:buSzPts val="2000"/>
              <a:buNone/>
            </a:pPr>
            <a:r>
              <a:rPr lang="en" sz="2667" dirty="0"/>
              <a:t>Learn how to criticize VR</a:t>
            </a:r>
            <a:br>
              <a:rPr lang="en" sz="2667" dirty="0"/>
            </a:br>
            <a:endParaRPr sz="2667" dirty="0"/>
          </a:p>
          <a:p>
            <a:pPr marL="135464" indent="0">
              <a:buClr>
                <a:srgbClr val="FFFFFF"/>
              </a:buClr>
              <a:buSzPts val="2000"/>
              <a:buNone/>
            </a:pPr>
            <a:r>
              <a:rPr lang="en" sz="2667" dirty="0"/>
              <a:t>Learn fundamentals to shape future of VR</a:t>
            </a:r>
            <a:endParaRPr sz="2667" dirty="0"/>
          </a:p>
          <a:p>
            <a:pPr marL="0" indent="0">
              <a:spcBef>
                <a:spcPts val="2133"/>
              </a:spcBef>
              <a:buNone/>
            </a:pPr>
            <a:r>
              <a:rPr lang="en" sz="2667" dirty="0"/>
              <a:t>  Lecture, 4/5 MP’s, 2 exams, project</a:t>
            </a:r>
            <a:endParaRPr sz="2667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33CEC0-FDF4-4488-B95C-199690C96696}"/>
              </a:ext>
            </a:extLst>
          </p:cNvPr>
          <p:cNvSpPr txBox="1"/>
          <p:nvPr/>
        </p:nvSpPr>
        <p:spPr>
          <a:xfrm>
            <a:off x="7712766" y="2175696"/>
            <a:ext cx="365448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What are some examples of VR/AR tasks?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Definition of VR</a:t>
            </a:r>
            <a:endParaRPr/>
          </a:p>
        </p:txBody>
      </p:sp>
      <p:sp>
        <p:nvSpPr>
          <p:cNvPr id="166" name="Google Shape;166;p31"/>
          <p:cNvSpPr txBox="1">
            <a:spLocks noGrp="1"/>
          </p:cNvSpPr>
          <p:nvPr>
            <p:ph type="body" idx="1"/>
          </p:nvPr>
        </p:nvSpPr>
        <p:spPr>
          <a:xfrm>
            <a:off x="415600" y="1884767"/>
            <a:ext cx="11360800" cy="4207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en" sz="3200" dirty="0"/>
              <a:t>Inducing targeted behavior in an organism by using artificial sensory stimulation, while the organism has little or no awareness of the interference</a:t>
            </a:r>
            <a:endParaRPr sz="3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Awareness…</a:t>
            </a:r>
            <a:r>
              <a:rPr lang="en-US" dirty="0"/>
              <a:t>P</a:t>
            </a:r>
            <a:r>
              <a:rPr lang="en" dirty="0"/>
              <a:t>lace Cells?</a:t>
            </a:r>
            <a:endParaRPr dirty="0"/>
          </a:p>
        </p:txBody>
      </p:sp>
      <p:sp>
        <p:nvSpPr>
          <p:cNvPr id="172" name="Google Shape;172;p32"/>
          <p:cNvSpPr txBox="1"/>
          <p:nvPr/>
        </p:nvSpPr>
        <p:spPr>
          <a:xfrm>
            <a:off x="2332383" y="6264633"/>
            <a:ext cx="7186261" cy="4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 dirty="0">
                <a:hlinkClick r:id="rId3"/>
              </a:rPr>
              <a:t>https://www.youtube.com/watch?v=lfNVv0A8QvI</a:t>
            </a:r>
            <a:endParaRPr sz="2400" dirty="0"/>
          </a:p>
        </p:txBody>
      </p:sp>
      <p:pic>
        <p:nvPicPr>
          <p:cNvPr id="173" name="Google Shape;173;p32" title="02 - Second Video for Lecture 1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8000" y="1477433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Examples of VR: </a:t>
            </a:r>
            <a:r>
              <a:rPr lang="en-US" dirty="0"/>
              <a:t>Omni</a:t>
            </a:r>
            <a:endParaRPr dirty="0"/>
          </a:p>
        </p:txBody>
      </p:sp>
      <p:sp>
        <p:nvSpPr>
          <p:cNvPr id="179" name="Google Shape;179;p33"/>
          <p:cNvSpPr txBox="1"/>
          <p:nvPr/>
        </p:nvSpPr>
        <p:spPr>
          <a:xfrm>
            <a:off x="2747328" y="6230548"/>
            <a:ext cx="6947722" cy="4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 u="sng" dirty="0">
                <a:solidFill>
                  <a:schemeClr val="hlink"/>
                </a:solidFill>
                <a:hlinkClick r:id="rId3"/>
              </a:rPr>
              <a:t>https://www.youtube.com/watch?v=j1O8fZap3jM</a:t>
            </a:r>
            <a:endParaRPr sz="2400" dirty="0">
              <a:solidFill>
                <a:srgbClr val="D9D9D9"/>
              </a:solidFill>
            </a:endParaRPr>
          </a:p>
        </p:txBody>
      </p:sp>
      <p:pic>
        <p:nvPicPr>
          <p:cNvPr id="1026" name="Picture 2" descr="Image result for omni vr">
            <a:extLst>
              <a:ext uri="{FF2B5EF4-FFF2-40B4-BE49-F238E27FC236}">
                <a16:creationId xmlns:a16="http://schemas.microsoft.com/office/drawing/2014/main" id="{6A471D64-A76A-403B-930D-C02021E70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032345"/>
            <a:ext cx="8763000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4"/>
          <p:cNvSpPr txBox="1">
            <a:spLocks noGrp="1"/>
          </p:cNvSpPr>
          <p:nvPr>
            <p:ph type="title"/>
          </p:nvPr>
        </p:nvSpPr>
        <p:spPr>
          <a:xfrm>
            <a:off x="26918" y="10271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Examples of VR </a:t>
            </a:r>
            <a:endParaRPr dirty="0"/>
          </a:p>
        </p:txBody>
      </p:sp>
      <p:sp>
        <p:nvSpPr>
          <p:cNvPr id="186" name="Google Shape;186;p34"/>
          <p:cNvSpPr txBox="1"/>
          <p:nvPr/>
        </p:nvSpPr>
        <p:spPr>
          <a:xfrm>
            <a:off x="2981739" y="6042633"/>
            <a:ext cx="6615113" cy="4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 dirty="0">
                <a:solidFill>
                  <a:srgbClr val="D9D9D9"/>
                </a:solidFill>
                <a:hlinkClick r:id="rId3"/>
              </a:rPr>
              <a:t>https://www.youtube.com/watch?v=1DJOTEDBA2c</a:t>
            </a:r>
            <a:endParaRPr sz="2400" dirty="0">
              <a:solidFill>
                <a:srgbClr val="D9D9D9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288F91-4A40-45D6-87B5-5012D196B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675" y="704850"/>
            <a:ext cx="9010650" cy="54483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Examples of VR</a:t>
            </a:r>
            <a:endParaRPr/>
          </a:p>
        </p:txBody>
      </p:sp>
      <p:sp>
        <p:nvSpPr>
          <p:cNvPr id="193" name="Google Shape;193;p35"/>
          <p:cNvSpPr txBox="1"/>
          <p:nvPr/>
        </p:nvSpPr>
        <p:spPr>
          <a:xfrm>
            <a:off x="2464904" y="6169900"/>
            <a:ext cx="6864626" cy="4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 dirty="0">
                <a:solidFill>
                  <a:srgbClr val="D9D9D9"/>
                </a:solidFill>
                <a:hlinkClick r:id="rId3"/>
              </a:rPr>
              <a:t>https://www.youtube.com/watch?v=1ezL8nGo--I</a:t>
            </a:r>
            <a:endParaRPr sz="2400" dirty="0">
              <a:solidFill>
                <a:srgbClr val="D9D9D9"/>
              </a:solidFill>
            </a:endParaRPr>
          </a:p>
        </p:txBody>
      </p:sp>
      <p:pic>
        <p:nvPicPr>
          <p:cNvPr id="194" name="Google Shape;194;p35" title="05 - Fifth Video for Lecture 1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58318" y="1560167"/>
            <a:ext cx="5875377" cy="4406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9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Definitely VR… Socializing in Virtual Spaces</a:t>
            </a:r>
            <a:endParaRPr/>
          </a:p>
        </p:txBody>
      </p:sp>
      <p:pic>
        <p:nvPicPr>
          <p:cNvPr id="218" name="Google Shape;21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933" y="1243201"/>
            <a:ext cx="4887196" cy="3204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9" descr="2nd life wedding of Nickel Berrelly and Bara Jonson" title="Wedding of Nickel and Bara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97033" y="1092797"/>
            <a:ext cx="3894967" cy="292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9" descr="The v-funeral of &quot;Stanley W.&quot;, filmed with permission in Second Life. Forgive the handheld-camera feel here, this is the first time I've ever recorded machinima myself. &#10; &#10;See: http://www.calebbooker.com/blog/2008/01/13/v-funeral/" title="V-Funeral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97767" y="2917667"/>
            <a:ext cx="5253767" cy="3940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Definitely VR… Architecture and Real Estate</a:t>
            </a:r>
            <a:endParaRPr/>
          </a:p>
        </p:txBody>
      </p:sp>
      <p:pic>
        <p:nvPicPr>
          <p:cNvPr id="226" name="Google Shape;22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5584" y="1560200"/>
            <a:ext cx="7220835" cy="487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4000"/>
              <a:t>Welcome to CS 498 - Virtual Reality</a:t>
            </a:r>
            <a:endParaRPr sz="4000"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indent="-474121">
              <a:buClr>
                <a:srgbClr val="FFFFFF"/>
              </a:buClr>
              <a:buSzPts val="2000"/>
            </a:pPr>
            <a:r>
              <a:rPr lang="en" sz="2667" dirty="0">
                <a:solidFill>
                  <a:srgbClr val="FFFFFF"/>
                </a:solidFill>
              </a:rPr>
              <a:t>Prof</a:t>
            </a:r>
            <a:endParaRPr sz="2667" dirty="0"/>
          </a:p>
        </p:txBody>
      </p:sp>
      <p:sp>
        <p:nvSpPr>
          <p:cNvPr id="4" name="Google Shape;111;p22">
            <a:extLst>
              <a:ext uri="{FF2B5EF4-FFF2-40B4-BE49-F238E27FC236}">
                <a16:creationId xmlns:a16="http://schemas.microsoft.com/office/drawing/2014/main" id="{21D2E185-1A86-4A8F-B23D-C0470E55C92D}"/>
              </a:ext>
            </a:extLst>
          </p:cNvPr>
          <p:cNvSpPr txBox="1">
            <a:spLocks/>
          </p:cNvSpPr>
          <p:nvPr/>
        </p:nvSpPr>
        <p:spPr>
          <a:xfrm>
            <a:off x="568000" y="16890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609585" lvl="0" indent="-457189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/>
              <a:t>Lead Instructor: Eric Shaffer</a:t>
            </a:r>
            <a:br>
              <a:rPr lang="en-US" dirty="0"/>
            </a:br>
            <a:endParaRPr lang="en-US" dirty="0"/>
          </a:p>
          <a:p>
            <a:pPr marL="0" indent="0">
              <a:buFont typeface="Arial"/>
              <a:buNone/>
            </a:pPr>
            <a:r>
              <a:rPr lang="en-US" dirty="0"/>
              <a:t>Office: 2209 Siebel Center</a:t>
            </a:r>
          </a:p>
          <a:p>
            <a:pPr marL="0" indent="0">
              <a:buFont typeface="Arial"/>
              <a:buNone/>
            </a:pPr>
            <a:r>
              <a:rPr lang="en-US" dirty="0"/>
              <a:t>Office Hours: Tues 10AM-11AM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0" indent="0">
              <a:buFont typeface="Arial"/>
              <a:buNone/>
            </a:pPr>
            <a:endParaRPr lang="en-US" dirty="0"/>
          </a:p>
          <a:p>
            <a:pPr marL="0" indent="0">
              <a:buFont typeface="Arial"/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Definitely VR… Movies</a:t>
            </a:r>
            <a:endParaRPr/>
          </a:p>
        </p:txBody>
      </p:sp>
      <p:pic>
        <p:nvPicPr>
          <p:cNvPr id="232" name="Google Shape;23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7385" y="1480967"/>
            <a:ext cx="6697247" cy="5094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Definitely VR… Panoramas</a:t>
            </a:r>
            <a:endParaRPr/>
          </a:p>
        </p:txBody>
      </p:sp>
      <p:pic>
        <p:nvPicPr>
          <p:cNvPr id="238" name="Google Shape;23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5067" y="1452000"/>
            <a:ext cx="7101879" cy="5094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3"/>
          <p:cNvSpPr txBox="1">
            <a:spLocks noGrp="1"/>
          </p:cNvSpPr>
          <p:nvPr>
            <p:ph type="title"/>
          </p:nvPr>
        </p:nvSpPr>
        <p:spPr>
          <a:xfrm>
            <a:off x="415600" y="4917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Definitely VR… VR + Robots</a:t>
            </a:r>
            <a:endParaRPr/>
          </a:p>
        </p:txBody>
      </p:sp>
      <p:pic>
        <p:nvPicPr>
          <p:cNvPr id="244" name="Google Shape;24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3333" y="1423600"/>
            <a:ext cx="6485333" cy="4547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Definitely VR… First-Person Shooter Games</a:t>
            </a:r>
            <a:endParaRPr/>
          </a:p>
        </p:txBody>
      </p:sp>
      <p:pic>
        <p:nvPicPr>
          <p:cNvPr id="252" name="Google Shape;25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9951" y="1465133"/>
            <a:ext cx="6952109" cy="5094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Definitely VR… Thrill Seekers</a:t>
            </a:r>
            <a:endParaRPr/>
          </a:p>
        </p:txBody>
      </p:sp>
      <p:pic>
        <p:nvPicPr>
          <p:cNvPr id="264" name="Google Shape;26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8601" y="1528500"/>
            <a:ext cx="7554800" cy="4901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Definitely VR… Experiences</a:t>
            </a:r>
            <a:endParaRPr/>
          </a:p>
        </p:txBody>
      </p:sp>
      <p:pic>
        <p:nvPicPr>
          <p:cNvPr id="270" name="Google Shape;27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9767" y="1512668"/>
            <a:ext cx="6992635" cy="5094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Definitely VR… Body Swapping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004449-00CD-4A79-89D2-74FCC4436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00" y="5138376"/>
            <a:ext cx="7400925" cy="1095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030C09-6EE1-46EE-BCEA-ABE6482FC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7402" y="1709384"/>
            <a:ext cx="5543550" cy="307657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Definitely VR… Flying Like in Your Dreams</a:t>
            </a:r>
            <a:endParaRPr/>
          </a:p>
        </p:txBody>
      </p:sp>
      <p:pic>
        <p:nvPicPr>
          <p:cNvPr id="282" name="Google Shape;28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1767" y="1528500"/>
            <a:ext cx="7448453" cy="5094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When did VR start? Paintings?</a:t>
            </a:r>
            <a:endParaRPr/>
          </a:p>
        </p:txBody>
      </p:sp>
      <p:pic>
        <p:nvPicPr>
          <p:cNvPr id="294" name="Google Shape;29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530" y="1356968"/>
            <a:ext cx="5462801" cy="359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0530" y="1560167"/>
            <a:ext cx="2552700" cy="279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5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When did VR start?</a:t>
            </a:r>
            <a:endParaRPr/>
          </a:p>
        </p:txBody>
      </p:sp>
      <p:pic>
        <p:nvPicPr>
          <p:cNvPr id="301" name="Google Shape;30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500" y="1544334"/>
            <a:ext cx="6477000" cy="501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VR Lab - SC4107</a:t>
            </a:r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20 workstations with Oculus Rift CV1s</a:t>
            </a:r>
            <a:endParaRPr dirty="0"/>
          </a:p>
          <a:p>
            <a:pPr marL="0" indent="0">
              <a:spcBef>
                <a:spcPts val="2133"/>
              </a:spcBef>
              <a:buNone/>
            </a:pPr>
            <a:r>
              <a:rPr lang="en" dirty="0"/>
              <a:t>6GB RAM</a:t>
            </a:r>
            <a:endParaRPr dirty="0"/>
          </a:p>
          <a:p>
            <a:pPr marL="0" indent="0">
              <a:spcBef>
                <a:spcPts val="2133"/>
              </a:spcBef>
              <a:buNone/>
            </a:pPr>
            <a:r>
              <a:rPr lang="en" dirty="0"/>
              <a:t>NVidia GeForce Titan Blacks</a:t>
            </a:r>
            <a:endParaRPr dirty="0"/>
          </a:p>
          <a:p>
            <a:pPr marL="0" indent="0">
              <a:spcBef>
                <a:spcPts val="2133"/>
              </a:spcBef>
              <a:buNone/>
            </a:pPr>
            <a:r>
              <a:rPr lang="en" dirty="0"/>
              <a:t>Dual 27 inch monitors</a:t>
            </a:r>
            <a:endParaRPr dirty="0"/>
          </a:p>
          <a:p>
            <a:pPr marL="0" indent="0">
              <a:spcBef>
                <a:spcPts val="2133"/>
              </a:spcBef>
              <a:buNone/>
            </a:pPr>
            <a:r>
              <a:rPr lang="en" dirty="0"/>
              <a:t>Windows. Unity3d.</a:t>
            </a:r>
            <a:endParaRPr dirty="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n" dirty="0"/>
              <a:t>Work in pairs on 4 assignments + final project</a:t>
            </a:r>
            <a:endParaRPr dirty="0"/>
          </a:p>
        </p:txBody>
      </p:sp>
      <p:pic>
        <p:nvPicPr>
          <p:cNvPr id="112" name="Google Shape;11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87185" y="1986533"/>
            <a:ext cx="3289300" cy="246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3"/>
          <p:cNvSpPr txBox="1">
            <a:spLocks noGrp="1"/>
          </p:cNvSpPr>
          <p:nvPr>
            <p:ph type="title"/>
          </p:nvPr>
        </p:nvSpPr>
        <p:spPr>
          <a:xfrm>
            <a:off x="415600" y="4917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When did VR start?</a:t>
            </a:r>
            <a:endParaRPr/>
          </a:p>
        </p:txBody>
      </p:sp>
      <p:pic>
        <p:nvPicPr>
          <p:cNvPr id="307" name="Google Shape;30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8852" y="1458568"/>
            <a:ext cx="7214297" cy="5094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4"/>
          <p:cNvSpPr txBox="1">
            <a:spLocks noGrp="1"/>
          </p:cNvSpPr>
          <p:nvPr>
            <p:ph type="title"/>
          </p:nvPr>
        </p:nvSpPr>
        <p:spPr>
          <a:xfrm>
            <a:off x="415600" y="4917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When did VR start?</a:t>
            </a:r>
            <a:endParaRPr/>
          </a:p>
        </p:txBody>
      </p:sp>
      <p:pic>
        <p:nvPicPr>
          <p:cNvPr id="313" name="Google Shape;31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9134" y="1363534"/>
            <a:ext cx="6553717" cy="5094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5"/>
          <p:cNvSpPr txBox="1">
            <a:spLocks noGrp="1"/>
          </p:cNvSpPr>
          <p:nvPr>
            <p:ph type="title"/>
          </p:nvPr>
        </p:nvSpPr>
        <p:spPr>
          <a:xfrm>
            <a:off x="415600" y="4917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When did VR start? Motion pictures?</a:t>
            </a:r>
            <a:endParaRPr/>
          </a:p>
        </p:txBody>
      </p:sp>
      <p:pic>
        <p:nvPicPr>
          <p:cNvPr id="319" name="Google Shape;319;p55" title="07 - Seventh Video for Lecture 1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601" y="1426634"/>
            <a:ext cx="5657633" cy="4243233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55"/>
          <p:cNvSpPr txBox="1"/>
          <p:nvPr/>
        </p:nvSpPr>
        <p:spPr>
          <a:xfrm>
            <a:off x="0" y="6169900"/>
            <a:ext cx="6814702" cy="4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 dirty="0">
                <a:hlinkClick r:id="rId5"/>
              </a:rPr>
              <a:t>https://www.youtube.com/watch?v=IEqccPhsqgA</a:t>
            </a:r>
            <a:endParaRPr sz="2400" dirty="0"/>
          </a:p>
        </p:txBody>
      </p:sp>
      <p:pic>
        <p:nvPicPr>
          <p:cNvPr id="321" name="Google Shape;321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62368" y="1"/>
            <a:ext cx="3729633" cy="2737433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55"/>
          <p:cNvSpPr txBox="1"/>
          <p:nvPr/>
        </p:nvSpPr>
        <p:spPr>
          <a:xfrm>
            <a:off x="7520400" y="6168823"/>
            <a:ext cx="4782400" cy="6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dirty="0"/>
              <a:t>1878 Muybridge</a:t>
            </a:r>
            <a:endParaRPr sz="2400" dirty="0"/>
          </a:p>
        </p:txBody>
      </p:sp>
      <p:pic>
        <p:nvPicPr>
          <p:cNvPr id="323" name="Google Shape;323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10801" y="2737433"/>
            <a:ext cx="5295900" cy="355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7"/>
          <p:cNvSpPr txBox="1"/>
          <p:nvPr/>
        </p:nvSpPr>
        <p:spPr>
          <a:xfrm>
            <a:off x="2676939" y="5846800"/>
            <a:ext cx="7052435" cy="4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 dirty="0">
                <a:hlinkClick r:id="rId3"/>
              </a:rPr>
              <a:t>https://youtube.com/watch?v=vKW-Gd_S_xc</a:t>
            </a:r>
            <a:endParaRPr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1DEDEB-7AAC-4000-ABC8-61C619DAA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6862" y="1328737"/>
            <a:ext cx="9058275" cy="4200525"/>
          </a:xfrm>
          <a:prstGeom prst="rect">
            <a:avLst/>
          </a:prstGeom>
        </p:spPr>
      </p:pic>
      <p:sp>
        <p:nvSpPr>
          <p:cNvPr id="5" name="Google Shape;340;p58">
            <a:extLst>
              <a:ext uri="{FF2B5EF4-FFF2-40B4-BE49-F238E27FC236}">
                <a16:creationId xmlns:a16="http://schemas.microsoft.com/office/drawing/2014/main" id="{B61D8942-7952-46D9-843A-D57BE08665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1869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dirty="0"/>
              <a:t>Compare to Modern Cinema…</a:t>
            </a:r>
            <a:endParaRPr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8"/>
          <p:cNvSpPr txBox="1">
            <a:spLocks noGrp="1"/>
          </p:cNvSpPr>
          <p:nvPr>
            <p:ph type="title"/>
          </p:nvPr>
        </p:nvSpPr>
        <p:spPr>
          <a:xfrm>
            <a:off x="415600" y="1869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Realism vs Simplicity in Cartoons</a:t>
            </a:r>
            <a:endParaRPr dirty="0"/>
          </a:p>
        </p:txBody>
      </p:sp>
      <p:pic>
        <p:nvPicPr>
          <p:cNvPr id="341" name="Google Shape;34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2261" y="1052167"/>
            <a:ext cx="8187488" cy="5609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9"/>
          <p:cNvSpPr txBox="1">
            <a:spLocks noGrp="1"/>
          </p:cNvSpPr>
          <p:nvPr>
            <p:ph type="title"/>
          </p:nvPr>
        </p:nvSpPr>
        <p:spPr>
          <a:xfrm>
            <a:off x="415600" y="4917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Realism vs Lower Cost and Portability</a:t>
            </a:r>
            <a:endParaRPr/>
          </a:p>
        </p:txBody>
      </p:sp>
      <p:pic>
        <p:nvPicPr>
          <p:cNvPr id="347" name="Google Shape;347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0534" y="1616567"/>
            <a:ext cx="4665156" cy="460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4534" y="1616567"/>
            <a:ext cx="5017233" cy="460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60"/>
          <p:cNvSpPr txBox="1">
            <a:spLocks noGrp="1"/>
          </p:cNvSpPr>
          <p:nvPr>
            <p:ph type="title"/>
          </p:nvPr>
        </p:nvSpPr>
        <p:spPr>
          <a:xfrm>
            <a:off x="415600" y="4917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How many FPS are enough?</a:t>
            </a:r>
            <a:endParaRPr/>
          </a:p>
        </p:txBody>
      </p:sp>
      <p:sp>
        <p:nvSpPr>
          <p:cNvPr id="354" name="Google Shape;354;p60"/>
          <p:cNvSpPr txBox="1"/>
          <p:nvPr/>
        </p:nvSpPr>
        <p:spPr>
          <a:xfrm>
            <a:off x="2796209" y="6144233"/>
            <a:ext cx="6787391" cy="4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 dirty="0">
                <a:solidFill>
                  <a:srgbClr val="D9D9D9"/>
                </a:solidFill>
                <a:hlinkClick r:id="rId3"/>
              </a:rPr>
              <a:t>https://www.youtube.com/watch?v=-Qk7ZSXujRo</a:t>
            </a:r>
            <a:endParaRPr sz="2400" dirty="0">
              <a:solidFill>
                <a:srgbClr val="D9D9D9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50DF25-F4B7-4530-8D06-321B9FC40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779" y="1495314"/>
            <a:ext cx="7610250" cy="4653401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60"/>
          <p:cNvSpPr txBox="1">
            <a:spLocks noGrp="1"/>
          </p:cNvSpPr>
          <p:nvPr>
            <p:ph type="title"/>
          </p:nvPr>
        </p:nvSpPr>
        <p:spPr>
          <a:xfrm>
            <a:off x="415600" y="4917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How many FPS are enough?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50DF25-F4B7-4530-8D06-321B9FC40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11" y="1255367"/>
            <a:ext cx="4992723" cy="3052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7A7E08-7541-40E9-90FF-A02FC7AC1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9190" y="4281040"/>
            <a:ext cx="8712245" cy="253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446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61"/>
          <p:cNvSpPr txBox="1">
            <a:spLocks noGrp="1"/>
          </p:cNvSpPr>
          <p:nvPr>
            <p:ph type="title"/>
          </p:nvPr>
        </p:nvSpPr>
        <p:spPr>
          <a:xfrm>
            <a:off x="415600" y="85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Evolution of Computer Games</a:t>
            </a:r>
            <a:endParaRPr/>
          </a:p>
        </p:txBody>
      </p:sp>
      <p:pic>
        <p:nvPicPr>
          <p:cNvPr id="361" name="Google Shape;361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2467" y="950567"/>
            <a:ext cx="8827067" cy="5772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2"/>
          <p:cNvSpPr txBox="1">
            <a:spLocks noGrp="1"/>
          </p:cNvSpPr>
          <p:nvPr>
            <p:ph type="title"/>
          </p:nvPr>
        </p:nvSpPr>
        <p:spPr>
          <a:xfrm>
            <a:off x="415600" y="85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Realism vs Simplicity in Computer Games</a:t>
            </a:r>
            <a:endParaRPr/>
          </a:p>
        </p:txBody>
      </p:sp>
      <p:pic>
        <p:nvPicPr>
          <p:cNvPr id="367" name="Google Shape;367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4667" y="925468"/>
            <a:ext cx="8360500" cy="5704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B551C-17C2-49CE-B841-059F92AEF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Tremendous Course Staff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179AEF-2FBF-4395-9EB8-894C97403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00" y="1361018"/>
            <a:ext cx="10449339" cy="516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091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64"/>
          <p:cNvSpPr txBox="1">
            <a:spLocks noGrp="1"/>
          </p:cNvSpPr>
          <p:nvPr>
            <p:ph type="title"/>
          </p:nvPr>
        </p:nvSpPr>
        <p:spPr>
          <a:xfrm>
            <a:off x="212400" y="1869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/>
              <a:t>Headsets vs Cave</a:t>
            </a:r>
            <a:endParaRPr/>
          </a:p>
        </p:txBody>
      </p:sp>
      <p:pic>
        <p:nvPicPr>
          <p:cNvPr id="380" name="Google Shape;380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7100" y="271668"/>
            <a:ext cx="2868800" cy="3630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8267" y="1178867"/>
            <a:ext cx="2369667" cy="2462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8321" y="271667"/>
            <a:ext cx="3001281" cy="3630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25967" y="4023767"/>
            <a:ext cx="3424935" cy="2580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6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42103" y="4082867"/>
            <a:ext cx="3609863" cy="2462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65"/>
          <p:cNvSpPr txBox="1">
            <a:spLocks noGrp="1"/>
          </p:cNvSpPr>
          <p:nvPr>
            <p:ph type="title"/>
          </p:nvPr>
        </p:nvSpPr>
        <p:spPr>
          <a:xfrm>
            <a:off x="415600" y="1869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Birds-Eye View: Hardware</a:t>
            </a:r>
            <a:endParaRPr/>
          </a:p>
        </p:txBody>
      </p:sp>
      <p:sp>
        <p:nvSpPr>
          <p:cNvPr id="390" name="Google Shape;390;p65"/>
          <p:cNvSpPr txBox="1">
            <a:spLocks noGrp="1"/>
          </p:cNvSpPr>
          <p:nvPr>
            <p:ph type="body" idx="1"/>
          </p:nvPr>
        </p:nvSpPr>
        <p:spPr>
          <a:xfrm>
            <a:off x="415600" y="1052167"/>
            <a:ext cx="5872400" cy="543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" sz="2667" dirty="0"/>
              <a:t>Displays (Rendering):</a:t>
            </a:r>
            <a:endParaRPr sz="2667" dirty="0"/>
          </a:p>
          <a:p>
            <a:pPr indent="-474121">
              <a:lnSpc>
                <a:spcPct val="115000"/>
              </a:lnSpc>
              <a:buClr>
                <a:srgbClr val="FFFFFF"/>
              </a:buClr>
              <a:buSzPts val="2000"/>
            </a:pPr>
            <a:r>
              <a:rPr lang="en" sz="2667" dirty="0"/>
              <a:t>Visual:</a:t>
            </a:r>
            <a:endParaRPr sz="2667" dirty="0"/>
          </a:p>
          <a:p>
            <a:pPr indent="-474121">
              <a:lnSpc>
                <a:spcPct val="115000"/>
              </a:lnSpc>
              <a:buClr>
                <a:srgbClr val="FFFFFF"/>
              </a:buClr>
              <a:buSzPts val="2000"/>
            </a:pPr>
            <a:r>
              <a:rPr lang="en" sz="2667" dirty="0"/>
              <a:t>Audio:</a:t>
            </a:r>
            <a:endParaRPr sz="2667" dirty="0"/>
          </a:p>
          <a:p>
            <a:pPr indent="-474121">
              <a:lnSpc>
                <a:spcPct val="115000"/>
              </a:lnSpc>
              <a:buClr>
                <a:srgbClr val="FFFFFF"/>
              </a:buClr>
              <a:buSzPts val="2000"/>
            </a:pPr>
            <a:r>
              <a:rPr lang="en" sz="2667" dirty="0"/>
              <a:t>Touch:</a:t>
            </a:r>
            <a:endParaRPr sz="2667" dirty="0"/>
          </a:p>
          <a:p>
            <a:pPr indent="-474121">
              <a:lnSpc>
                <a:spcPct val="115000"/>
              </a:lnSpc>
              <a:buClr>
                <a:srgbClr val="FFFFFF"/>
              </a:buClr>
              <a:buSzPts val="2000"/>
            </a:pPr>
            <a:r>
              <a:rPr lang="en" sz="2667" dirty="0"/>
              <a:t>Smell? Taste? Vestibular?</a:t>
            </a:r>
            <a:endParaRPr sz="2667" dirty="0"/>
          </a:p>
          <a:p>
            <a:pPr marL="0" indent="0">
              <a:lnSpc>
                <a:spcPct val="115000"/>
              </a:lnSpc>
              <a:buNone/>
            </a:pPr>
            <a:endParaRPr sz="2667" dirty="0"/>
          </a:p>
          <a:p>
            <a:pPr marL="0" indent="0">
              <a:lnSpc>
                <a:spcPct val="115000"/>
              </a:lnSpc>
              <a:buNone/>
            </a:pPr>
            <a:r>
              <a:rPr lang="en" sz="2667" dirty="0"/>
              <a:t>Tracking Hardware Components:</a:t>
            </a:r>
            <a:endParaRPr sz="2667" dirty="0"/>
          </a:p>
          <a:p>
            <a:pPr indent="-474121">
              <a:lnSpc>
                <a:spcPct val="115000"/>
              </a:lnSpc>
              <a:buClr>
                <a:srgbClr val="FFFFFF"/>
              </a:buClr>
              <a:buSzPts val="2000"/>
            </a:pPr>
            <a:r>
              <a:rPr lang="en" sz="2667" dirty="0"/>
              <a:t>IMU’s:</a:t>
            </a:r>
            <a:endParaRPr sz="2667" dirty="0"/>
          </a:p>
          <a:p>
            <a:pPr indent="-474121">
              <a:lnSpc>
                <a:spcPct val="115000"/>
              </a:lnSpc>
              <a:buClr>
                <a:srgbClr val="FFFFFF"/>
              </a:buClr>
              <a:buSzPts val="2000"/>
            </a:pPr>
            <a:r>
              <a:rPr lang="en" sz="2667" dirty="0"/>
              <a:t>Magnetometers:</a:t>
            </a:r>
            <a:endParaRPr sz="2667" dirty="0"/>
          </a:p>
          <a:p>
            <a:pPr indent="-474121">
              <a:lnSpc>
                <a:spcPct val="115000"/>
              </a:lnSpc>
              <a:buClr>
                <a:srgbClr val="FFFFFF"/>
              </a:buClr>
              <a:buSzPts val="2000"/>
            </a:pPr>
            <a:r>
              <a:rPr lang="en" sz="2667" dirty="0"/>
              <a:t>Cameras</a:t>
            </a:r>
            <a:endParaRPr sz="2667" dirty="0"/>
          </a:p>
          <a:p>
            <a:pPr marL="0" indent="0">
              <a:lnSpc>
                <a:spcPct val="115000"/>
              </a:lnSpc>
              <a:buNone/>
            </a:pPr>
            <a:endParaRPr dirty="0">
              <a:solidFill>
                <a:srgbClr val="FFFFFF"/>
              </a:solidFill>
            </a:endParaRPr>
          </a:p>
        </p:txBody>
      </p:sp>
      <p:sp>
        <p:nvSpPr>
          <p:cNvPr id="391" name="Google Shape;391;p65"/>
          <p:cNvSpPr txBox="1">
            <a:spLocks noGrp="1"/>
          </p:cNvSpPr>
          <p:nvPr>
            <p:ph type="body" idx="1"/>
          </p:nvPr>
        </p:nvSpPr>
        <p:spPr>
          <a:xfrm>
            <a:off x="6498198" y="1097169"/>
            <a:ext cx="4472800" cy="553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" sz="2667" dirty="0"/>
              <a:t>Controllers:</a:t>
            </a:r>
            <a:endParaRPr sz="2667" dirty="0"/>
          </a:p>
          <a:p>
            <a:pPr indent="-474121">
              <a:lnSpc>
                <a:spcPct val="115000"/>
              </a:lnSpc>
              <a:buClr>
                <a:srgbClr val="FFFFFF"/>
              </a:buClr>
              <a:buSzPts val="2000"/>
            </a:pPr>
            <a:r>
              <a:rPr lang="en" sz="2667" dirty="0"/>
              <a:t> </a:t>
            </a:r>
            <a:endParaRPr sz="2667" dirty="0"/>
          </a:p>
          <a:p>
            <a:pPr marL="0" indent="0">
              <a:lnSpc>
                <a:spcPct val="115000"/>
              </a:lnSpc>
              <a:buNone/>
            </a:pPr>
            <a:r>
              <a:rPr lang="en" sz="2667" dirty="0"/>
              <a:t>Lens:</a:t>
            </a:r>
            <a:endParaRPr sz="2667" dirty="0"/>
          </a:p>
          <a:p>
            <a:pPr marL="0" indent="0">
              <a:lnSpc>
                <a:spcPct val="115000"/>
              </a:lnSpc>
              <a:buNone/>
            </a:pPr>
            <a:endParaRPr sz="2667" dirty="0"/>
          </a:p>
          <a:p>
            <a:pPr marL="0" indent="0">
              <a:lnSpc>
                <a:spcPct val="115000"/>
              </a:lnSpc>
              <a:buNone/>
            </a:pPr>
            <a:r>
              <a:rPr lang="en" sz="2667" dirty="0"/>
              <a:t>Computer:</a:t>
            </a:r>
            <a:endParaRPr sz="2667" dirty="0"/>
          </a:p>
          <a:p>
            <a:pPr indent="-474121">
              <a:lnSpc>
                <a:spcPct val="115000"/>
              </a:lnSpc>
              <a:buClr>
                <a:srgbClr val="FFFFFF"/>
              </a:buClr>
              <a:buSzPts val="2000"/>
            </a:pPr>
            <a:r>
              <a:rPr lang="en" sz="2667" dirty="0"/>
              <a:t>CPU:</a:t>
            </a:r>
            <a:endParaRPr sz="2667" dirty="0"/>
          </a:p>
          <a:p>
            <a:pPr indent="-474121">
              <a:lnSpc>
                <a:spcPct val="115000"/>
              </a:lnSpc>
              <a:buClr>
                <a:srgbClr val="FFFFFF"/>
              </a:buClr>
              <a:buSzPts val="2000"/>
            </a:pPr>
            <a:r>
              <a:rPr lang="en" sz="2667" dirty="0"/>
              <a:t>GPU:</a:t>
            </a:r>
            <a:endParaRPr sz="2667" dirty="0"/>
          </a:p>
          <a:p>
            <a:pPr marL="0" indent="0">
              <a:lnSpc>
                <a:spcPct val="115000"/>
              </a:lnSpc>
              <a:buNone/>
            </a:pPr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6"/>
          <p:cNvSpPr txBox="1">
            <a:spLocks noGrp="1"/>
          </p:cNvSpPr>
          <p:nvPr>
            <p:ph type="title"/>
          </p:nvPr>
        </p:nvSpPr>
        <p:spPr>
          <a:xfrm>
            <a:off x="415600" y="2885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Hardware: Senses vs Sensors</a:t>
            </a:r>
            <a:endParaRPr/>
          </a:p>
        </p:txBody>
      </p:sp>
      <p:sp>
        <p:nvSpPr>
          <p:cNvPr id="397" name="Google Shape;397;p66"/>
          <p:cNvSpPr txBox="1">
            <a:spLocks noGrp="1"/>
          </p:cNvSpPr>
          <p:nvPr>
            <p:ph type="body" idx="1"/>
          </p:nvPr>
        </p:nvSpPr>
        <p:spPr>
          <a:xfrm>
            <a:off x="2611600" y="5147467"/>
            <a:ext cx="6968800" cy="140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ctr">
              <a:spcAft>
                <a:spcPts val="2133"/>
              </a:spcAft>
              <a:buNone/>
            </a:pPr>
            <a:r>
              <a:rPr lang="en" sz="2667" dirty="0"/>
              <a:t>A sensor is a transducer that transforms the physical world energy into a signal</a:t>
            </a:r>
            <a:endParaRPr sz="2667" dirty="0"/>
          </a:p>
        </p:txBody>
      </p:sp>
      <p:pic>
        <p:nvPicPr>
          <p:cNvPr id="398" name="Google Shape;398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0334" y="1417618"/>
            <a:ext cx="4081300" cy="3539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5767" y="1417634"/>
            <a:ext cx="4677517" cy="3539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7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Homework</a:t>
            </a:r>
            <a:endParaRPr/>
          </a:p>
        </p:txBody>
      </p:sp>
      <p:sp>
        <p:nvSpPr>
          <p:cNvPr id="435" name="Google Shape;435;p7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Chapter 1 of Steve Lavalle’s VR online book</a:t>
            </a:r>
            <a:br>
              <a:rPr lang="en" dirty="0"/>
            </a:br>
            <a:r>
              <a:rPr lang="en" dirty="0"/>
              <a:t>Definition of VR, modern experiences, </a:t>
            </a:r>
            <a:br>
              <a:rPr lang="en" dirty="0"/>
            </a:br>
            <a:r>
              <a:rPr lang="en" dirty="0"/>
              <a:t>historical perspective.</a:t>
            </a:r>
            <a:endParaRPr dirty="0"/>
          </a:p>
          <a:p>
            <a:pPr marL="0" indent="0">
              <a:spcBef>
                <a:spcPts val="2133"/>
              </a:spcBef>
              <a:buNone/>
            </a:pPr>
            <a:r>
              <a:rPr lang="en" dirty="0"/>
              <a:t> </a:t>
            </a:r>
            <a:endParaRPr dirty="0"/>
          </a:p>
          <a:p>
            <a:pPr>
              <a:spcBef>
                <a:spcPts val="2133"/>
              </a:spcBef>
            </a:pPr>
            <a:r>
              <a:rPr lang="en" dirty="0"/>
              <a:t>Experiment on another student</a:t>
            </a:r>
            <a:br>
              <a:rPr lang="en" dirty="0"/>
            </a:br>
            <a:r>
              <a:rPr lang="en" dirty="0"/>
              <a:t>(not in this course):</a:t>
            </a:r>
            <a:br>
              <a:rPr lang="en" dirty="0"/>
            </a:br>
            <a:r>
              <a:rPr lang="en" dirty="0"/>
              <a:t>The Rubber Hand Illusion </a:t>
            </a:r>
            <a:endParaRPr dirty="0"/>
          </a:p>
        </p:txBody>
      </p:sp>
      <p:pic>
        <p:nvPicPr>
          <p:cNvPr id="436" name="Google Shape;436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66735" y="0"/>
            <a:ext cx="3645068" cy="4617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ectangle 122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Google Shape;117;p23"/>
          <p:cNvSpPr txBox="1">
            <a:spLocks noGrp="1"/>
          </p:cNvSpPr>
          <p:nvPr>
            <p:ph type="title"/>
          </p:nvPr>
        </p:nvSpPr>
        <p:spPr>
          <a:xfrm>
            <a:off x="281116" y="963877"/>
            <a:ext cx="3494362" cy="4930246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algn="r">
              <a:spcBef>
                <a:spcPct val="0"/>
              </a:spcBef>
            </a:pPr>
            <a:r>
              <a:rPr lang="en-US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Course Materials</a:t>
            </a:r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Google Shape;118;p23"/>
          <p:cNvSpPr txBox="1">
            <a:spLocks noGrp="1"/>
          </p:cNvSpPr>
          <p:nvPr>
            <p:ph type="body" idx="1"/>
          </p:nvPr>
        </p:nvSpPr>
        <p:spPr>
          <a:xfrm>
            <a:off x="4906617" y="1122903"/>
            <a:ext cx="7285383" cy="4930246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indent="-228600">
              <a:spcAft>
                <a:spcPts val="600"/>
              </a:spcAft>
              <a:buClr>
                <a:srgbClr val="FFFFFF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400" dirty="0"/>
              <a:t>Webpage: </a:t>
            </a:r>
            <a:r>
              <a:rPr lang="en-US" sz="2400" u="sng" dirty="0">
                <a:hlinkClick r:id="rId3"/>
              </a:rPr>
              <a:t>https://courses.engr.illinois.edu/cs498vr3/</a:t>
            </a:r>
            <a:br>
              <a:rPr lang="en-US" sz="2400" u="sng" dirty="0"/>
            </a:br>
            <a:endParaRPr lang="en-US" sz="2400" dirty="0"/>
          </a:p>
          <a:p>
            <a:pPr indent="-228600">
              <a:spcAft>
                <a:spcPts val="600"/>
              </a:spcAft>
              <a:buClr>
                <a:srgbClr val="FFFFFF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400" dirty="0"/>
              <a:t>Piazza:</a:t>
            </a:r>
            <a:br>
              <a:rPr lang="en-US" sz="2400" dirty="0"/>
            </a:br>
            <a:r>
              <a:rPr lang="en-US" sz="2000" dirty="0">
                <a:hlinkClick r:id="rId4"/>
              </a:rPr>
              <a:t>https://</a:t>
            </a:r>
            <a:r>
              <a:rPr lang="en-US" sz="2400" dirty="0">
                <a:hlinkClick r:id="rId4"/>
              </a:rPr>
              <a:t>piazza.com/illinois/fall2018/cs498vr</a:t>
            </a:r>
            <a:br>
              <a:rPr lang="en-US" sz="2400" dirty="0"/>
            </a:br>
            <a:endParaRPr lang="en-US" sz="2400" dirty="0"/>
          </a:p>
          <a:p>
            <a:pPr indent="-228600">
              <a:spcAft>
                <a:spcPts val="600"/>
              </a:spcAft>
              <a:buClr>
                <a:srgbClr val="FFFFFF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400" dirty="0"/>
              <a:t>Textbook: Virtual Reality, S.M. </a:t>
            </a:r>
            <a:r>
              <a:rPr lang="en-US" sz="2400" dirty="0" err="1"/>
              <a:t>Lavalle</a:t>
            </a:r>
            <a:r>
              <a:rPr lang="en-US" sz="2400" dirty="0"/>
              <a:t>, 2016 </a:t>
            </a:r>
            <a:br>
              <a:rPr lang="en-US" sz="2400" dirty="0"/>
            </a:br>
            <a:r>
              <a:rPr lang="en-US" sz="2400" dirty="0"/>
              <a:t>(free online)</a:t>
            </a:r>
            <a:br>
              <a:rPr lang="en-US" sz="2400" dirty="0"/>
            </a:br>
            <a:endParaRPr lang="en-US" sz="2400" dirty="0"/>
          </a:p>
          <a:p>
            <a:pPr indent="-228600">
              <a:spcAft>
                <a:spcPts val="600"/>
              </a:spcAft>
              <a:buClr>
                <a:srgbClr val="FFFFFF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400" dirty="0"/>
              <a:t>VR Lab: Siebel Center 4107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0E8452-C62E-49BA-AD56-2349E09810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1343" y="4105191"/>
            <a:ext cx="1537862" cy="194795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History Lessons: This is the Second Wave of VR</a:t>
            </a:r>
            <a:br>
              <a:rPr lang="en-US" dirty="0"/>
            </a:b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03B154-890B-4425-88DE-F3DD77FE4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62" y="1671016"/>
            <a:ext cx="10887075" cy="48291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History Lessons: The First Wave</a:t>
            </a:r>
            <a:br>
              <a:rPr lang="en-US" dirty="0"/>
            </a:b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2CA3CF-5129-4D41-8E10-53EA69A05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7226" y="496307"/>
            <a:ext cx="2424113" cy="63616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8DEC2D-997E-4F77-8888-4A4EB86791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256" y="1356967"/>
            <a:ext cx="3401563" cy="435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5FA61A-60B2-4E8A-A44F-41E2D336E331}"/>
              </a:ext>
            </a:extLst>
          </p:cNvPr>
          <p:cNvSpPr txBox="1"/>
          <p:nvPr/>
        </p:nvSpPr>
        <p:spPr>
          <a:xfrm>
            <a:off x="1795256" y="5934670"/>
            <a:ext cx="3818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dirty="0" err="1"/>
              <a:t>Sensorama</a:t>
            </a:r>
            <a:r>
              <a:rPr lang="en-US" dirty="0"/>
              <a:t> was released in the 1950s…it was a totally mechanical device.</a:t>
            </a:r>
          </a:p>
        </p:txBody>
      </p:sp>
    </p:spTree>
    <p:extLst>
      <p:ext uri="{BB962C8B-B14F-4D97-AF65-F5344CB8AC3E}">
        <p14:creationId xmlns:p14="http://schemas.microsoft.com/office/powerpoint/2010/main" val="1614868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7E524-C577-4188-A5F0-A1AE3DB2D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Little More About Me….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2EDD96-52BE-4BA8-8EC3-C39AE8F51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061" y="0"/>
            <a:ext cx="459393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A6A4E7-6A2A-4B75-80FB-375642261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379" y="4320989"/>
            <a:ext cx="3191433" cy="23935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AEF52C-2FBB-4614-A222-504998A25D07}"/>
              </a:ext>
            </a:extLst>
          </p:cNvPr>
          <p:cNvSpPr txBox="1"/>
          <p:nvPr/>
        </p:nvSpPr>
        <p:spPr>
          <a:xfrm>
            <a:off x="201235" y="1690690"/>
            <a:ext cx="7064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 turns out I actually wrote (part of) of VR-based info vis system in 1999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C2D4D2-5CFC-496B-98A6-3F6F956B5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37011"/>
            <a:ext cx="81438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898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 Bit About Oculus</a:t>
            </a:r>
          </a:p>
        </p:txBody>
      </p:sp>
      <p:sp>
        <p:nvSpPr>
          <p:cNvPr id="146" name="Google Shape;146;p28"/>
          <p:cNvSpPr txBox="1">
            <a:spLocks noGrp="1"/>
          </p:cNvSpPr>
          <p:nvPr>
            <p:ph type="body" idx="1"/>
          </p:nvPr>
        </p:nvSpPr>
        <p:spPr>
          <a:xfrm>
            <a:off x="207800" y="2964169"/>
            <a:ext cx="11776400" cy="45552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Early 2012, Palmer </a:t>
            </a:r>
            <a:r>
              <a:rPr lang="en-US" dirty="0" err="1">
                <a:solidFill>
                  <a:schemeClr val="bg1"/>
                </a:solidFill>
              </a:rPr>
              <a:t>Luckey</a:t>
            </a:r>
            <a:r>
              <a:rPr lang="en-US" dirty="0">
                <a:solidFill>
                  <a:schemeClr val="bg1"/>
                </a:solidFill>
              </a:rPr>
              <a:t> made a  prototype headset (duct taped!!)</a:t>
            </a:r>
          </a:p>
          <a:p>
            <a:r>
              <a:rPr lang="en-US" dirty="0">
                <a:solidFill>
                  <a:schemeClr val="bg1"/>
                </a:solidFill>
              </a:rPr>
              <a:t>Aug 2012, John Carmack improved it and showed at E3</a:t>
            </a:r>
          </a:p>
          <a:p>
            <a:r>
              <a:rPr lang="en-US" dirty="0">
                <a:solidFill>
                  <a:schemeClr val="bg1"/>
                </a:solidFill>
              </a:rPr>
              <a:t>Aug 2012, Oculus was founded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(Brendan </a:t>
            </a:r>
            <a:r>
              <a:rPr lang="en-US" dirty="0" err="1">
                <a:solidFill>
                  <a:schemeClr val="bg1"/>
                </a:solidFill>
              </a:rPr>
              <a:t>Iribe</a:t>
            </a:r>
            <a:r>
              <a:rPr lang="en-US" dirty="0">
                <a:solidFill>
                  <a:schemeClr val="bg1"/>
                </a:solidFill>
              </a:rPr>
              <a:t>, Michael Antonov, Nate Mitchell, and Jack McCauley)</a:t>
            </a:r>
          </a:p>
          <a:p>
            <a:r>
              <a:rPr lang="en-US" dirty="0">
                <a:solidFill>
                  <a:schemeClr val="bg1"/>
                </a:solidFill>
              </a:rPr>
              <a:t>Sept 2012, Kickstarter very successful</a:t>
            </a:r>
          </a:p>
          <a:p>
            <a:r>
              <a:rPr lang="en-US" dirty="0">
                <a:solidFill>
                  <a:schemeClr val="bg1"/>
                </a:solidFill>
              </a:rPr>
              <a:t>2012 - 2014, over 60,000 headsets sold</a:t>
            </a:r>
          </a:p>
          <a:p>
            <a:r>
              <a:rPr lang="en-US" dirty="0">
                <a:solidFill>
                  <a:schemeClr val="bg1"/>
                </a:solidFill>
              </a:rPr>
              <a:t>Mar 2014, Facebook acquires Oculus for $2 billion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61C9B0-5F65-4BAC-B98E-85D1BDA6F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955" y="40036"/>
            <a:ext cx="3038061" cy="292413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Sample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841</Words>
  <Application>Microsoft Office PowerPoint</Application>
  <PresentationFormat>Widescreen</PresentationFormat>
  <Paragraphs>120</Paragraphs>
  <Slides>43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Calibri</vt:lpstr>
      <vt:lpstr>Calibri Light</vt:lpstr>
      <vt:lpstr>Comic Sans MS</vt:lpstr>
      <vt:lpstr>Lato</vt:lpstr>
      <vt:lpstr>Lato Medium</vt:lpstr>
      <vt:lpstr>SampleSlides</vt:lpstr>
      <vt:lpstr>PowerPoint Presentation</vt:lpstr>
      <vt:lpstr>Welcome to CS 498 - Virtual Reality</vt:lpstr>
      <vt:lpstr>VR Lab - SC4107</vt:lpstr>
      <vt:lpstr>Tremendous Course Staff</vt:lpstr>
      <vt:lpstr>Course Materials</vt:lpstr>
      <vt:lpstr>History Lessons: This is the Second Wave of VR </vt:lpstr>
      <vt:lpstr>History Lessons: The First Wave </vt:lpstr>
      <vt:lpstr>A Little More About Me….</vt:lpstr>
      <vt:lpstr>A Bit About Oculus</vt:lpstr>
      <vt:lpstr>“Prediction is Hard, Especially About the Future” - Niels Bohr  </vt:lpstr>
      <vt:lpstr>PowerPoint Presentation</vt:lpstr>
      <vt:lpstr>What is this course about?</vt:lpstr>
      <vt:lpstr>Definition of VR</vt:lpstr>
      <vt:lpstr>Awareness…Place Cells?</vt:lpstr>
      <vt:lpstr>Examples of VR: Omni</vt:lpstr>
      <vt:lpstr>Examples of VR </vt:lpstr>
      <vt:lpstr>Examples of VR</vt:lpstr>
      <vt:lpstr>Definitely VR… Socializing in Virtual Spaces</vt:lpstr>
      <vt:lpstr>Definitely VR… Architecture and Real Estate</vt:lpstr>
      <vt:lpstr>Definitely VR… Movies</vt:lpstr>
      <vt:lpstr>Definitely VR… Panoramas</vt:lpstr>
      <vt:lpstr>Definitely VR… VR + Robots</vt:lpstr>
      <vt:lpstr>Definitely VR… First-Person Shooter Games</vt:lpstr>
      <vt:lpstr>Definitely VR… Thrill Seekers</vt:lpstr>
      <vt:lpstr>Definitely VR… Experiences</vt:lpstr>
      <vt:lpstr>Definitely VR… Body Swapping</vt:lpstr>
      <vt:lpstr>Definitely VR… Flying Like in Your Dreams</vt:lpstr>
      <vt:lpstr>When did VR start? Paintings?</vt:lpstr>
      <vt:lpstr>When did VR start?</vt:lpstr>
      <vt:lpstr>When did VR start?</vt:lpstr>
      <vt:lpstr>When did VR start?</vt:lpstr>
      <vt:lpstr>When did VR start? Motion pictures?</vt:lpstr>
      <vt:lpstr>Compare to Modern Cinema…</vt:lpstr>
      <vt:lpstr>Realism vs Simplicity in Cartoons</vt:lpstr>
      <vt:lpstr>Realism vs Lower Cost and Portability</vt:lpstr>
      <vt:lpstr>How many FPS are enough?</vt:lpstr>
      <vt:lpstr>How many FPS are enough?</vt:lpstr>
      <vt:lpstr>Evolution of Computer Games</vt:lpstr>
      <vt:lpstr>Realism vs Simplicity in Computer Games</vt:lpstr>
      <vt:lpstr>Headsets vs Cave</vt:lpstr>
      <vt:lpstr>Birds-Eye View: Hardware</vt:lpstr>
      <vt:lpstr>Hardware: Senses vs Sensors</vt:lpstr>
      <vt:lpstr>Homework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Shaffer</dc:creator>
  <cp:lastModifiedBy>Eric Shaffer</cp:lastModifiedBy>
  <cp:revision>9</cp:revision>
  <dcterms:created xsi:type="dcterms:W3CDTF">2018-08-27T00:43:36Z</dcterms:created>
  <dcterms:modified xsi:type="dcterms:W3CDTF">2018-08-27T02:01:24Z</dcterms:modified>
</cp:coreProperties>
</file>