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94" r:id="rId23"/>
    <p:sldId id="282" r:id="rId24"/>
    <p:sldId id="295" r:id="rId25"/>
    <p:sldId id="296" r:id="rId26"/>
    <p:sldId id="297" r:id="rId27"/>
    <p:sldId id="283" r:id="rId28"/>
    <p:sldId id="284" r:id="rId29"/>
    <p:sldId id="285" r:id="rId30"/>
    <p:sldId id="298" r:id="rId31"/>
    <p:sldId id="300" r:id="rId32"/>
    <p:sldId id="299" r:id="rId33"/>
    <p:sldId id="301" r:id="rId34"/>
    <p:sldId id="302" r:id="rId35"/>
    <p:sldId id="286" r:id="rId36"/>
    <p:sldId id="287" r:id="rId37"/>
    <p:sldId id="288" r:id="rId38"/>
    <p:sldId id="290" r:id="rId39"/>
    <p:sldId id="292" r:id="rId40"/>
    <p:sldId id="29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4" autoAdjust="0"/>
    <p:restoredTop sz="94674"/>
  </p:normalViewPr>
  <p:slideViewPr>
    <p:cSldViewPr snapToGrid="0" snapToObjects="1">
      <p:cViewPr varScale="1">
        <p:scale>
          <a:sx n="76" d="100"/>
          <a:sy n="76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OwzkND_oo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NhcpOIQC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Q0AfvHPZ7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KMWjRlIvrY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pd5txtGdG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Human Vision: Perception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498: Virtual Reality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CF42-C57C-4FEC-8213-886B5316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Monocular Cues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5BAB1-CD6C-406B-B42B-076CB3C5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Shadows</a:t>
            </a:r>
          </a:p>
          <a:p>
            <a:r>
              <a:rPr lang="en-US" dirty="0"/>
              <a:t>Interposition</a:t>
            </a:r>
          </a:p>
          <a:p>
            <a:r>
              <a:rPr lang="en-US" dirty="0"/>
              <a:t>Image blur </a:t>
            </a:r>
          </a:p>
          <a:p>
            <a:r>
              <a:rPr lang="en-US" dirty="0"/>
              <a:t>Atmospheric cues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B55B1-DD3E-4A79-8C2F-AD47536B5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616" y="1460031"/>
            <a:ext cx="5795346" cy="51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4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FC8A-8EB1-4198-90E6-4FBFBF57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 Depth Cue: </a:t>
            </a:r>
            <a:br>
              <a:rPr lang="en-US" dirty="0"/>
            </a:br>
            <a:r>
              <a:rPr lang="en-US" dirty="0"/>
              <a:t>Binocular Disparity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5F55-EADA-4C0A-9C06-2ACAA8119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58" y="5062581"/>
            <a:ext cx="10618573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shift in image position from left to right eye image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Greater the closer an object is </a:t>
            </a:r>
          </a:p>
        </p:txBody>
      </p:sp>
      <p:pic>
        <p:nvPicPr>
          <p:cNvPr id="2050" name="Picture 2" descr="https://qph.fs.quoracdn.net/main-qimg-77627b7f852fe0f5d07cf853f7a04c26">
            <a:extLst>
              <a:ext uri="{FF2B5EF4-FFF2-40B4-BE49-F238E27FC236}">
                <a16:creationId xmlns:a16="http://schemas.microsoft.com/office/drawing/2014/main" id="{F35C66F2-A980-42E5-89BD-0A2B6339F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27" y="2019902"/>
            <a:ext cx="5247034" cy="27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5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E203-999D-4A9B-80F3-8DCDE377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Misleading Depth Cues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3E049-7806-4E2D-8BAC-22AB1CF2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384" y="6258053"/>
            <a:ext cx="10515600" cy="5999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 depth talk is complete with the Ames room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069E3-2886-4118-90FD-1A7E5E6DA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22" y="1342406"/>
            <a:ext cx="9104998" cy="44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6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171D-028A-4BBC-BBA9-08DF801E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E9DA3-6161-4E35-B3AD-F3F338C4B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mess up viewers depth perception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the user’s pupils are 64mm apart in the real world but only 50mm apart in the virtual world, then the virtual world will seem much larger…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 tracking systems track the head orientation only. This makes it impossible to use motion parallax as a depth cue if the user moves from side to side without any rotation. To preserve most depth cues based on motion, it is important to track head position….</a:t>
            </a:r>
          </a:p>
        </p:txBody>
      </p:sp>
    </p:spTree>
    <p:extLst>
      <p:ext uri="{BB962C8B-B14F-4D97-AF65-F5344CB8AC3E}">
        <p14:creationId xmlns:p14="http://schemas.microsoft.com/office/powerpoint/2010/main" val="96827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70CFC-82C3-4F97-B4EE-4FA898CB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Monocular Cues are Powerful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DBA56-D17F-42B3-8B4F-5B502A49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4107"/>
            <a:ext cx="10515600" cy="10132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Depth perceived even when same image is presented to both eyes</a:t>
            </a:r>
          </a:p>
          <a:p>
            <a:pPr marL="0" indent="0">
              <a:buNone/>
            </a:pPr>
            <a:r>
              <a:rPr lang="en-US" dirty="0"/>
              <a:t>For VR, may not need stereo if it is too costly…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70BB5-C3D8-4AF5-BB64-68E3592BB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97" y="1388154"/>
            <a:ext cx="7748974" cy="374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7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0856-E9D6-4C87-8C43-4C61BD41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 Developer Advice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6C8A-1BE8-49BE-BD18-E935E6661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your world in meters</a:t>
            </a:r>
          </a:p>
          <a:p>
            <a:r>
              <a:rPr lang="en-US" dirty="0"/>
              <a:t>Do not place objects closer than 1 meter away from viewer</a:t>
            </a:r>
          </a:p>
          <a:p>
            <a:r>
              <a:rPr lang="en-US" dirty="0"/>
              <a:t>Match virtual inter-pupillary distance (IPD) to actual IPD </a:t>
            </a:r>
          </a:p>
        </p:txBody>
      </p:sp>
    </p:spTree>
    <p:extLst>
      <p:ext uri="{BB962C8B-B14F-4D97-AF65-F5344CB8AC3E}">
        <p14:creationId xmlns:p14="http://schemas.microsoft.com/office/powerpoint/2010/main" val="233843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68C9-90D4-426C-B6A9-F61B240A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Perception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FCF7E-6FB7-4DBD-9D1F-4C0481C93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7999"/>
            <a:ext cx="10515600" cy="588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don’t we notice the difference?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99C43-A3F8-4DA8-98F8-4F52414FE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690690"/>
            <a:ext cx="7562850" cy="3781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11ED84-1F51-41B1-A1D2-0ADB82B4FF8D}"/>
              </a:ext>
            </a:extLst>
          </p:cNvPr>
          <p:cNvSpPr txBox="1"/>
          <p:nvPr/>
        </p:nvSpPr>
        <p:spPr>
          <a:xfrm>
            <a:off x="8746435" y="2483070"/>
            <a:ext cx="2120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Apparent Motion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motion</a:t>
            </a:r>
            <a:r>
              <a:rPr lang="en-US" dirty="0"/>
              <a:t> percept resulting from rapid display of stationary images in different locations</a:t>
            </a:r>
          </a:p>
        </p:txBody>
      </p:sp>
    </p:spTree>
    <p:extLst>
      <p:ext uri="{BB962C8B-B14F-4D97-AF65-F5344CB8AC3E}">
        <p14:creationId xmlns:p14="http://schemas.microsoft.com/office/powerpoint/2010/main" val="3240790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4FAB-B28B-4AA3-9E36-670CB385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Reichardt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C430E-6404-412A-95BE-558A28AA4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825625"/>
            <a:ext cx="12103100" cy="4351338"/>
          </a:xfrm>
        </p:spPr>
        <p:txBody>
          <a:bodyPr/>
          <a:lstStyle/>
          <a:p>
            <a:r>
              <a:rPr lang="en-US" dirty="0"/>
              <a:t>A Reichardt Detector models the neural constructs that perceive motion</a:t>
            </a:r>
          </a:p>
          <a:p>
            <a:pPr lvl="1"/>
            <a:r>
              <a:rPr lang="en-US" dirty="0"/>
              <a:t>Not confirmed physiologically/anatomically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B68AA-D454-4EDD-960F-C8632B473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26" y="2867025"/>
            <a:ext cx="5029200" cy="2495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79C95-3FEA-4E4A-AA51-128BC167134E}"/>
              </a:ext>
            </a:extLst>
          </p:cNvPr>
          <p:cNvSpPr txBox="1"/>
          <p:nvPr/>
        </p:nvSpPr>
        <p:spPr>
          <a:xfrm>
            <a:off x="838200" y="6176963"/>
            <a:ext cx="704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Neuron C fires when B fires followed A firing…time differential is critical...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E81C5-60ED-4930-9F9D-047FF9A4A654}"/>
              </a:ext>
            </a:extLst>
          </p:cNvPr>
          <p:cNvSpPr txBox="1"/>
          <p:nvPr/>
        </p:nvSpPr>
        <p:spPr>
          <a:xfrm>
            <a:off x="7048743" y="3433825"/>
            <a:ext cx="4672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structure would detect either apparent motion (i.e. like a series of discrete images) or continuous motion</a:t>
            </a:r>
          </a:p>
        </p:txBody>
      </p:sp>
    </p:spTree>
    <p:extLst>
      <p:ext uri="{BB962C8B-B14F-4D97-AF65-F5344CB8AC3E}">
        <p14:creationId xmlns:p14="http://schemas.microsoft.com/office/powerpoint/2010/main" val="231300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D766-EACB-4C93-A8AB-027B94A1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Fooling a Reichardt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0DB9-D39F-4B85-B796-FA34C35F7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5625"/>
            <a:ext cx="11785600" cy="1031875"/>
          </a:xfrm>
        </p:spPr>
        <p:txBody>
          <a:bodyPr/>
          <a:lstStyle/>
          <a:p>
            <a:r>
              <a:rPr lang="en-US" dirty="0"/>
              <a:t>Based on speed and spacing of features detected, may fire inadvertently</a:t>
            </a:r>
          </a:p>
          <a:p>
            <a:pPr lvl="1"/>
            <a:r>
              <a:rPr lang="en-US" dirty="0"/>
              <a:t>wagon-wheel effect</a:t>
            </a:r>
          </a:p>
        </p:txBody>
      </p:sp>
      <p:pic>
        <p:nvPicPr>
          <p:cNvPr id="4" name="Online Media 3" title="Optical Illusion: The Wagon Wheel Effect (Aliasing)">
            <a:hlinkClick r:id="" action="ppaction://media"/>
            <a:extLst>
              <a:ext uri="{FF2B5EF4-FFF2-40B4-BE49-F238E27FC236}">
                <a16:creationId xmlns:a16="http://schemas.microsoft.com/office/drawing/2014/main" id="{E30C7902-D67B-4780-B8B5-7ADDD9AF09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86100" y="2857500"/>
            <a:ext cx="6604002" cy="3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2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256E-C0C1-429F-AC49-E336BB5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Adaptation: Waterfall Illusion</a:t>
            </a:r>
          </a:p>
        </p:txBody>
      </p:sp>
      <p:pic>
        <p:nvPicPr>
          <p:cNvPr id="4" name="Online Media 3" title="Motion Aftereffect Demo (Waterfall)">
            <a:hlinkClick r:id="" action="ppaction://media"/>
            <a:extLst>
              <a:ext uri="{FF2B5EF4-FFF2-40B4-BE49-F238E27FC236}">
                <a16:creationId xmlns:a16="http://schemas.microsoft.com/office/drawing/2014/main" id="{C87CFF19-8992-4451-9921-5AE050D53E0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1566" y="1690690"/>
            <a:ext cx="8288867" cy="46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9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E918-C67F-4DB7-8AB2-48A2F1F4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92" y="-13814"/>
            <a:ext cx="10515600" cy="1325563"/>
          </a:xfrm>
        </p:spPr>
        <p:txBody>
          <a:bodyPr/>
          <a:lstStyle/>
          <a:p>
            <a:r>
              <a:rPr lang="en-US" dirty="0"/>
              <a:t>Visual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6F23-1472-4654-8AD4-F2E8848E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87" y="1253331"/>
            <a:ext cx="10834816" cy="4351338"/>
          </a:xfrm>
        </p:spPr>
        <p:txBody>
          <a:bodyPr>
            <a:normAutofit/>
          </a:bodyPr>
          <a:lstStyle/>
          <a:p>
            <a:r>
              <a:rPr lang="en-US" dirty="0"/>
              <a:t>Transition from discussing physiology of vision to perception. </a:t>
            </a:r>
          </a:p>
          <a:p>
            <a:r>
              <a:rPr lang="en-US" dirty="0"/>
              <a:t>How do our brains interpret the world around us so effectively?</a:t>
            </a:r>
          </a:p>
          <a:p>
            <a:pPr lvl="1"/>
            <a:r>
              <a:rPr lang="en-US" dirty="0"/>
              <a:t>…in spite of our limited biological hardware</a:t>
            </a:r>
          </a:p>
          <a:p>
            <a:r>
              <a:rPr lang="en-US" dirty="0"/>
              <a:t>Not always clear what we will perceive…e.g. optical illusions.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“ VR itself can be considered as a grand optical illusion. </a:t>
            </a:r>
            <a:br>
              <a:rPr lang="en-US" dirty="0"/>
            </a:br>
            <a:r>
              <a:rPr lang="en-US" dirty="0"/>
              <a:t>   Under what conditions will it succeed or fail?”</a:t>
            </a:r>
            <a:br>
              <a:rPr lang="en-US" dirty="0"/>
            </a:br>
            <a:r>
              <a:rPr lang="en-US" dirty="0"/>
              <a:t> – Virtual Reality by LaValle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0C9FA-6A57-4BAC-ABDF-767DCE5E4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463" y="4127157"/>
            <a:ext cx="3092240" cy="25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77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3258-82DA-455C-B9AB-F8C27330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Spiral Aftereffect </a:t>
            </a:r>
          </a:p>
        </p:txBody>
      </p:sp>
      <p:pic>
        <p:nvPicPr>
          <p:cNvPr id="4" name="Online Media 3" title="Optical Illusion: Spiral Aftereffect">
            <a:hlinkClick r:id="" action="ppaction://media"/>
            <a:extLst>
              <a:ext uri="{FF2B5EF4-FFF2-40B4-BE49-F238E27FC236}">
                <a16:creationId xmlns:a16="http://schemas.microsoft.com/office/drawing/2014/main" id="{E6BBE02B-ED73-46FE-907D-45C582DC339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5115" y="1493044"/>
            <a:ext cx="8888585" cy="499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15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BD19-576E-46C1-873C-92BA6890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947400" cy="1325563"/>
          </a:xfrm>
        </p:spPr>
        <p:txBody>
          <a:bodyPr/>
          <a:lstStyle/>
          <a:p>
            <a:r>
              <a:rPr lang="en-US" dirty="0"/>
              <a:t>Distinguishing Observer and Object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5BAB2-1419-4CBE-B67E-E05B7F0F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785600" cy="739775"/>
          </a:xfrm>
        </p:spPr>
        <p:txBody>
          <a:bodyPr>
            <a:normAutofit fontScale="92500"/>
          </a:bodyPr>
          <a:lstStyle/>
          <a:p>
            <a:r>
              <a:rPr lang="en-US" dirty="0"/>
              <a:t>Observer and object motion can cause same movement of image on retina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7B4AC-C763-4F40-AF65-A8FFF24C9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" y="2700335"/>
            <a:ext cx="5467350" cy="2981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40969-672E-4EE2-98E9-0403891D0478}"/>
              </a:ext>
            </a:extLst>
          </p:cNvPr>
          <p:cNvSpPr txBox="1"/>
          <p:nvPr/>
        </p:nvSpPr>
        <p:spPr>
          <a:xfrm>
            <a:off x="6318251" y="3273287"/>
            <a:ext cx="546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two cues that help distinguish the situations?</a:t>
            </a:r>
          </a:p>
        </p:txBody>
      </p:sp>
    </p:spTree>
    <p:extLst>
      <p:ext uri="{BB962C8B-B14F-4D97-AF65-F5344CB8AC3E}">
        <p14:creationId xmlns:p14="http://schemas.microsoft.com/office/powerpoint/2010/main" val="586902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BD19-576E-46C1-873C-92BA6890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947400" cy="1325563"/>
          </a:xfrm>
        </p:spPr>
        <p:txBody>
          <a:bodyPr/>
          <a:lstStyle/>
          <a:p>
            <a:r>
              <a:rPr lang="en-US" dirty="0"/>
              <a:t>Distinguishing Observer and Object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5BAB2-1419-4CBE-B67E-E05B7F0F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785600" cy="739775"/>
          </a:xfrm>
        </p:spPr>
        <p:txBody>
          <a:bodyPr>
            <a:normAutofit fontScale="92500"/>
          </a:bodyPr>
          <a:lstStyle/>
          <a:p>
            <a:r>
              <a:rPr lang="en-US" dirty="0"/>
              <a:t>Observer and object motion can cause same movement of image on retina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7B4AC-C763-4F40-AF65-A8FFF24C9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" y="2700335"/>
            <a:ext cx="5467350" cy="2981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40969-672E-4EE2-98E9-0403891D0478}"/>
              </a:ext>
            </a:extLst>
          </p:cNvPr>
          <p:cNvSpPr txBox="1"/>
          <p:nvPr/>
        </p:nvSpPr>
        <p:spPr>
          <a:xfrm>
            <a:off x="6869043" y="3273287"/>
            <a:ext cx="4916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important cues to distinguish this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Proprioception (sense of body moving)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Global movement of scene</a:t>
            </a:r>
          </a:p>
        </p:txBody>
      </p:sp>
    </p:spTree>
    <p:extLst>
      <p:ext uri="{BB962C8B-B14F-4D97-AF65-F5344CB8AC3E}">
        <p14:creationId xmlns:p14="http://schemas.microsoft.com/office/powerpoint/2010/main" val="1726578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08FF-523F-4CB0-9CC6-0581A718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Stroboscopic Apparent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E7C8A-0352-4BB5-869D-76574F7F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252" y="2196686"/>
            <a:ext cx="11340548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The zoetrope was developed in the 1830s and provided stroboscopic</a:t>
            </a:r>
          </a:p>
          <a:p>
            <a:pPr marL="0" indent="0">
              <a:buNone/>
            </a:pPr>
            <a:r>
              <a:rPr lang="en-US" sz="1800" dirty="0"/>
              <a:t>apparent motion as images became visible through slits in a rotating disc.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C6376-45E7-46D9-9542-18119B36E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21" y="1690690"/>
            <a:ext cx="3000375" cy="2266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26E119-9BF7-44EB-B7E5-5076767DEF14}"/>
              </a:ext>
            </a:extLst>
          </p:cNvPr>
          <p:cNvSpPr txBox="1"/>
          <p:nvPr/>
        </p:nvSpPr>
        <p:spPr>
          <a:xfrm>
            <a:off x="596347" y="4967255"/>
            <a:ext cx="1265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Generally accepted that the phenomenon of apparent motion is a result of Reichardt Detector activation</a:t>
            </a:r>
          </a:p>
        </p:txBody>
      </p:sp>
    </p:spTree>
    <p:extLst>
      <p:ext uri="{BB962C8B-B14F-4D97-AF65-F5344CB8AC3E}">
        <p14:creationId xmlns:p14="http://schemas.microsoft.com/office/powerpoint/2010/main" val="384757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4022-A28E-4884-B714-309577AE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2" y="365127"/>
            <a:ext cx="11009243" cy="1325563"/>
          </a:xfrm>
        </p:spPr>
        <p:txBody>
          <a:bodyPr/>
          <a:lstStyle/>
          <a:p>
            <a:r>
              <a:rPr lang="en-US" dirty="0"/>
              <a:t>The Phi Phenomenon and Beta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E6E4-901D-4161-A513-FFF400ECE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4610099"/>
            <a:ext cx="11976100" cy="156686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Phi phenomenon and beta movement are physiologically distinct effects in which motion is perceived</a:t>
            </a:r>
          </a:p>
          <a:p>
            <a:r>
              <a:rPr lang="en-US" sz="2000" dirty="0"/>
              <a:t>In a sequence of dots, one is turned off at any give time. A different dot is turned off in each frame.</a:t>
            </a:r>
          </a:p>
          <a:p>
            <a:r>
              <a:rPr lang="en-US" sz="2000" dirty="0"/>
              <a:t>At (2 FPS), beta movement triggers a motion perception of each on dot directly behind the off dot</a:t>
            </a:r>
          </a:p>
          <a:p>
            <a:r>
              <a:rPr lang="en-US" sz="2000" dirty="0"/>
              <a:t>At a higher rate, 15 FPS, there appears to be a moving hole; this corresponds to the phi phenomenon.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2C328-433D-4AD9-B25B-7BCF08771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5" y="2103436"/>
            <a:ext cx="31813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2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EA28-75D9-4CE8-8473-546C39264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 </a:t>
            </a:r>
            <a:r>
              <a:rPr lang="en-US" dirty="0" err="1"/>
              <a:t>Penomenon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F000F6-9ABC-411D-ABF2-FE37BC1E4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500312"/>
            <a:ext cx="3048000" cy="2438400"/>
          </a:xfrm>
        </p:spPr>
      </p:pic>
    </p:spTree>
    <p:extLst>
      <p:ext uri="{BB962C8B-B14F-4D97-AF65-F5344CB8AC3E}">
        <p14:creationId xmlns:p14="http://schemas.microsoft.com/office/powerpoint/2010/main" val="742267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2BA4-0FCB-4565-AD7D-74A31F8F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Movement</a:t>
            </a:r>
          </a:p>
        </p:txBody>
      </p:sp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:a16="http://schemas.microsoft.com/office/drawing/2014/main" id="{0ACCAC52-6BBA-4937-AA39-339554809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782094"/>
            <a:ext cx="3048000" cy="2438400"/>
          </a:xfrm>
        </p:spPr>
      </p:pic>
    </p:spTree>
    <p:extLst>
      <p:ext uri="{BB962C8B-B14F-4D97-AF65-F5344CB8AC3E}">
        <p14:creationId xmlns:p14="http://schemas.microsoft.com/office/powerpoint/2010/main" val="748873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5678-6903-4407-850D-20110B7A2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Rate Thresholds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B50D36-0308-4673-895C-F4ADA695E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890919"/>
            <a:ext cx="76771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25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E772-DCE7-4AF7-A592-BBB49B60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161927"/>
            <a:ext cx="10515600" cy="1325563"/>
          </a:xfrm>
        </p:spPr>
        <p:txBody>
          <a:bodyPr/>
          <a:lstStyle/>
          <a:p>
            <a:r>
              <a:rPr lang="en-US" dirty="0"/>
              <a:t>Flicker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BDF35-F22A-4EC1-A26A-3C91930DF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085983" cy="54427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With a low enough framerate, jumps between frames are visible</a:t>
            </a:r>
          </a:p>
          <a:p>
            <a:pPr marL="0" indent="0">
              <a:buNone/>
            </a:pPr>
            <a:r>
              <a:rPr lang="en-US" dirty="0"/>
              <a:t>This is flicker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In ancient times, 3-Blade Shutters on projectors showed each frame 3 times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Reduced perceived flicker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F21C2-3041-4D64-A0BA-B3EEAE860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442" y="2925418"/>
            <a:ext cx="6030367" cy="33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13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9860-4A01-425D-ACB8-F55205E7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A3F6E-A0E8-4775-B053-56A8F27E4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825625"/>
            <a:ext cx="10995991" cy="4351338"/>
          </a:xfrm>
        </p:spPr>
        <p:txBody>
          <a:bodyPr/>
          <a:lstStyle/>
          <a:p>
            <a:r>
              <a:rPr lang="en-US" dirty="0"/>
              <a:t>NTSC and PAL were encodings for 20</a:t>
            </a:r>
            <a:r>
              <a:rPr lang="en-US" baseline="30000" dirty="0"/>
              <a:t>th</a:t>
            </a:r>
            <a:r>
              <a:rPr lang="en-US" dirty="0"/>
              <a:t> century analog television</a:t>
            </a:r>
          </a:p>
          <a:p>
            <a:pPr lvl="1"/>
            <a:r>
              <a:rPr lang="en-US" dirty="0"/>
              <a:t>Broadcast at 25 or 30 FPS</a:t>
            </a:r>
          </a:p>
          <a:p>
            <a:pPr lvl="1"/>
            <a:r>
              <a:rPr lang="en-US" dirty="0"/>
              <a:t>Displayed using x2 that rate by </a:t>
            </a:r>
            <a:r>
              <a:rPr lang="en-US" b="1" i="1" dirty="0"/>
              <a:t>interlacing</a:t>
            </a:r>
            <a:r>
              <a:rPr lang="en-US" dirty="0"/>
              <a:t> frames</a:t>
            </a:r>
          </a:p>
          <a:p>
            <a:r>
              <a:rPr lang="en-US" dirty="0"/>
              <a:t>Used interlacing to double perceived framerate and reduce flicker</a:t>
            </a:r>
          </a:p>
          <a:p>
            <a:pPr lvl="1"/>
            <a:r>
              <a:rPr lang="en-US" dirty="0"/>
              <a:t>Update half the lines on the display per refresh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9871C-F150-4A1F-A1E2-42A0429E9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3" y="4426227"/>
            <a:ext cx="10422702" cy="14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4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DE302-2B9C-48A4-8B8A-045C5DF9A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688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A99D-9470-4A50-B9AF-99D97647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5890" y="164068"/>
            <a:ext cx="2702011" cy="6763954"/>
          </a:xfrm>
          <a:solidFill>
            <a:srgbClr val="E7E6E6">
              <a:alpha val="25098"/>
            </a:srgb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This painting uses a monocular depth cue called texture gradient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The bricks become smaller and thinner as the depth increases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“Paris Street, Rainy Day,” Gustave Caillebotte, 1877.  Art Institute of Chicago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Comic Sans MS" panose="030F0702030302020204" pitchFamily="66" charset="0"/>
              </a:rPr>
              <a:t>…if you haven’t been, you should skip class and go sometime</a:t>
            </a:r>
          </a:p>
        </p:txBody>
      </p:sp>
    </p:spTree>
    <p:extLst>
      <p:ext uri="{BB962C8B-B14F-4D97-AF65-F5344CB8AC3E}">
        <p14:creationId xmlns:p14="http://schemas.microsoft.com/office/powerpoint/2010/main" val="1463141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B343-A41E-47BC-B895-9F392B5F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and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A47F-DF36-4336-A9CA-3F5F6CA4F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Progressive frames are whole frames (images)</a:t>
            </a:r>
          </a:p>
          <a:p>
            <a:pPr lvl="1"/>
            <a:r>
              <a:rPr lang="en-US" dirty="0"/>
              <a:t>Film is shot (usually) at 24 progressive frames per second</a:t>
            </a:r>
          </a:p>
          <a:p>
            <a:pPr lvl="1"/>
            <a:r>
              <a:rPr lang="en-US" dirty="0"/>
              <a:t>Called 24p</a:t>
            </a:r>
          </a:p>
          <a:p>
            <a:r>
              <a:rPr lang="en-US" dirty="0"/>
              <a:t>A field is an interlaced frame</a:t>
            </a:r>
          </a:p>
          <a:p>
            <a:pPr lvl="1"/>
            <a:r>
              <a:rPr lang="en-US" dirty="0"/>
              <a:t>60i means the framerate is 30 FPS at 60 fields per second</a:t>
            </a:r>
          </a:p>
          <a:p>
            <a:pPr lvl="1"/>
            <a:r>
              <a:rPr lang="en-US" dirty="0"/>
              <a:t>Meaning that the video plays using 60 fields per second</a:t>
            </a:r>
          </a:p>
          <a:p>
            <a:pPr lvl="1"/>
            <a:r>
              <a:rPr lang="en-US" dirty="0"/>
              <a:t>…but there are only 30 whole images used during that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9314B-9851-4F19-9F00-13C0943BB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37" y="5018657"/>
            <a:ext cx="9487798" cy="12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6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4F88-E023-41EE-ABC8-ED1302B4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Interlaced and Progressive Framerates</a:t>
            </a:r>
          </a:p>
        </p:txBody>
      </p:sp>
      <p:pic>
        <p:nvPicPr>
          <p:cNvPr id="4" name="Online Media 3" title="Interlaced and Progressive Frame Rates Explained! : FRIDAY 101">
            <a:hlinkClick r:id="" action="ppaction://media"/>
            <a:extLst>
              <a:ext uri="{FF2B5EF4-FFF2-40B4-BE49-F238E27FC236}">
                <a16:creationId xmlns:a16="http://schemas.microsoft.com/office/drawing/2014/main" id="{725B64A5-BDD7-409E-90BA-6DEDFAB53CB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5115" y="1664494"/>
            <a:ext cx="8583785" cy="482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33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894E-38CF-4BE1-BB2F-8476A4BC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Television in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FE1B6-A111-41D3-AC82-AF75A5BA4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five main ATSC formats of DTV currently broadcast in the U.S. are:</a:t>
            </a:r>
          </a:p>
          <a:p>
            <a:r>
              <a:rPr lang="en-US" dirty="0"/>
              <a:t>Standard definition—480i</a:t>
            </a:r>
            <a:br>
              <a:rPr lang="en-US" dirty="0"/>
            </a:br>
            <a:r>
              <a:rPr lang="en-US" dirty="0"/>
              <a:t>to maintain compatibility with existing NTSC sets when a digital television broadcast is converted back to an analog one</a:t>
            </a:r>
          </a:p>
          <a:p>
            <a:r>
              <a:rPr lang="en-US" dirty="0"/>
              <a:t>Enhanced definition—480p, about the same quality as current DVDs</a:t>
            </a:r>
          </a:p>
          <a:p>
            <a:r>
              <a:rPr lang="en-US" dirty="0"/>
              <a:t>High definition—720p</a:t>
            </a:r>
          </a:p>
          <a:p>
            <a:r>
              <a:rPr lang="en-US" dirty="0"/>
              <a:t>High definition—1080i</a:t>
            </a:r>
          </a:p>
          <a:p>
            <a:r>
              <a:rPr lang="en-US" dirty="0"/>
              <a:t>High definition—1080p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Most digital television sets sold in the U.S. use a display with a 16:9 aspect ratio to optimally display HDTV-formatted content</a:t>
            </a:r>
          </a:p>
        </p:txBody>
      </p:sp>
    </p:spTree>
    <p:extLst>
      <p:ext uri="{BB962C8B-B14F-4D97-AF65-F5344CB8AC3E}">
        <p14:creationId xmlns:p14="http://schemas.microsoft.com/office/powerpoint/2010/main" val="4211006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2E32F-4200-46A5-97C6-09A60E58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Flicker and Distance to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BD77C-5D7F-49A3-8B79-12506270D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Sensitivity to flicker increases the closer a display is to eyes</a:t>
            </a:r>
          </a:p>
          <a:p>
            <a:r>
              <a:rPr lang="en-US" dirty="0"/>
              <a:t>Even if flicker is not directly perceived, it can cause headaches</a:t>
            </a:r>
          </a:p>
          <a:p>
            <a:r>
              <a:rPr lang="en-US" dirty="0"/>
              <a:t>To solve this problem in the 1990s, CRTs had 72,85, or 90 FPS</a:t>
            </a:r>
          </a:p>
          <a:p>
            <a:r>
              <a:rPr lang="en-US" dirty="0"/>
              <a:t>Modern LCD and LED displays typically 120 FPS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3C2F3-3F84-4CF6-9A3E-CE04D2EC9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572"/>
          <a:stretch/>
        </p:blipFill>
        <p:spPr>
          <a:xfrm>
            <a:off x="3278776" y="3944990"/>
            <a:ext cx="4463219" cy="26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87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2C7B-00FB-48F5-9615-84411E50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Zipper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DD94-FC09-48D0-9AFC-C473D44D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25625"/>
            <a:ext cx="11836400" cy="2098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moving displays and artifact called zippering can occur</a:t>
            </a:r>
          </a:p>
          <a:p>
            <a:pPr marL="0" indent="0">
              <a:buNone/>
            </a:pPr>
            <a:r>
              <a:rPr lang="en-US" dirty="0"/>
              <a:t>Consider a moving LED at a 200 Hz pulse rate</a:t>
            </a:r>
          </a:p>
          <a:p>
            <a:pPr marL="0" indent="0">
              <a:buNone/>
            </a:pPr>
            <a:r>
              <a:rPr lang="en-US" dirty="0"/>
              <a:t>If it is moving fast enough in a dark room, it appears as an array of lights</a:t>
            </a:r>
          </a:p>
          <a:p>
            <a:pPr marL="0" indent="0">
              <a:buNone/>
            </a:pPr>
            <a:r>
              <a:rPr lang="en-US" dirty="0"/>
              <a:t>Result of imaging at different places on the retina due to 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0CDEE-B1A9-4DEB-AD7A-D0731B915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7" y="4139850"/>
            <a:ext cx="3009900" cy="23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65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7F5B-2024-464F-BDE1-25825F91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9ACA-0525-4128-AAF2-A1EE26B41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VR displays need higher frame rates than stationary displays</a:t>
            </a:r>
          </a:p>
          <a:p>
            <a:pPr marL="0" indent="0">
              <a:buNone/>
            </a:pPr>
            <a:r>
              <a:rPr lang="en-US" dirty="0"/>
              <a:t>Consider perception of stationarity:</a:t>
            </a:r>
          </a:p>
          <a:p>
            <a:r>
              <a:rPr lang="en-US" dirty="0"/>
              <a:t>Look at object while yawing head</a:t>
            </a:r>
          </a:p>
          <a:p>
            <a:r>
              <a:rPr lang="en-US" dirty="0"/>
              <a:t>In VR, object needs to shift across screen to appear motionless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51480-5D80-431E-A7C4-47278818A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04" y="3943350"/>
            <a:ext cx="67437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51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B8A7-42B2-437C-A016-6E4ABA50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D0C68-18EF-41ED-8914-1DFEBBB4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5"/>
            <a:ext cx="11939451" cy="4351338"/>
          </a:xfrm>
        </p:spPr>
        <p:txBody>
          <a:bodyPr/>
          <a:lstStyle/>
          <a:p>
            <a:r>
              <a:rPr lang="en-US" dirty="0"/>
              <a:t>The slip of the object across the retina between frames appears as </a:t>
            </a:r>
            <a:r>
              <a:rPr lang="en-US" i="1" dirty="0"/>
              <a:t>judder</a:t>
            </a:r>
          </a:p>
          <a:p>
            <a:r>
              <a:rPr lang="en-US" dirty="0"/>
              <a:t>Looks like a high frequency low-amplitude wobble</a:t>
            </a:r>
          </a:p>
          <a:p>
            <a:r>
              <a:rPr lang="en-US" dirty="0"/>
              <a:t>Similar effects like smearing and strobing also called judder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52F47-F507-4C88-A0B2-383EEE999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78" y="3429000"/>
            <a:ext cx="67437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51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D1CA-35E4-49A5-8CEB-2B270C3F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7" y="-170450"/>
            <a:ext cx="10515600" cy="1325563"/>
          </a:xfrm>
        </p:spPr>
        <p:txBody>
          <a:bodyPr/>
          <a:lstStyle/>
          <a:p>
            <a:r>
              <a:rPr lang="en-US" dirty="0"/>
              <a:t>Judder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9834E-1FE3-4821-A596-CB012E08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" y="872037"/>
            <a:ext cx="10515600" cy="4351338"/>
          </a:xfrm>
        </p:spPr>
        <p:txBody>
          <a:bodyPr/>
          <a:lstStyle/>
          <a:p>
            <a:r>
              <a:rPr lang="en-US" i="1" dirty="0"/>
              <a:t>Low persistence display </a:t>
            </a:r>
            <a:r>
              <a:rPr lang="en-US" dirty="0"/>
              <a:t>mode can alleviate judder (see (a) )</a:t>
            </a:r>
          </a:p>
          <a:p>
            <a:r>
              <a:rPr lang="en-US" dirty="0"/>
              <a:t>Screen is on for 1 or 2 milliseconds each frame</a:t>
            </a:r>
          </a:p>
          <a:p>
            <a:r>
              <a:rPr lang="en-US" dirty="0"/>
              <a:t>Black otherwise before next frame</a:t>
            </a:r>
          </a:p>
          <a:p>
            <a:pPr lvl="1"/>
            <a:r>
              <a:rPr lang="en-US" dirty="0"/>
              <a:t>Problem is that at 60 FPS you get flicker</a:t>
            </a:r>
          </a:p>
          <a:p>
            <a:pPr lvl="1"/>
            <a:r>
              <a:rPr lang="en-US" dirty="0"/>
              <a:t>Need +90 FPS</a:t>
            </a:r>
          </a:p>
          <a:p>
            <a:r>
              <a:rPr lang="en-US" dirty="0"/>
              <a:t>Or…at 500 FPS there is no judder (see (b)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070AC-30E6-40F7-B35E-164B57AA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59" y="3808912"/>
            <a:ext cx="78200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94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9A15-BFA2-4DBF-BFC2-8BBD0E60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69"/>
            <a:ext cx="10515600" cy="1325563"/>
          </a:xfrm>
        </p:spPr>
        <p:txBody>
          <a:bodyPr/>
          <a:lstStyle/>
          <a:p>
            <a:r>
              <a:rPr lang="en-US" dirty="0"/>
              <a:t>Combining Sources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7A51-B40F-4368-A5F7-FAEB8103A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433739"/>
            <a:ext cx="11403874" cy="4351338"/>
          </a:xfrm>
        </p:spPr>
        <p:txBody>
          <a:bodyPr/>
          <a:lstStyle/>
          <a:p>
            <a:r>
              <a:rPr lang="en-US" dirty="0"/>
              <a:t>Perception is very complicated</a:t>
            </a:r>
          </a:p>
          <a:p>
            <a:r>
              <a:rPr lang="en-US" dirty="0"/>
              <a:t>Often relies on combining multiple sensory cues</a:t>
            </a:r>
          </a:p>
          <a:p>
            <a:pPr lvl="1"/>
            <a:r>
              <a:rPr lang="en-US" dirty="0"/>
              <a:t>Plus long-term memory</a:t>
            </a:r>
          </a:p>
          <a:p>
            <a:pPr lvl="1"/>
            <a:r>
              <a:rPr lang="en-US" dirty="0"/>
              <a:t>Plus short-term memory</a:t>
            </a:r>
          </a:p>
          <a:p>
            <a:r>
              <a:rPr lang="en-US" dirty="0"/>
              <a:t>The ambiguity in perception is illustrated by multi-stable perception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EE03E-BC72-4A7C-ADDB-32162621A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598" y="3691389"/>
            <a:ext cx="7105650" cy="3162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0DA51-40D8-49B7-9525-4044FC6D1044}"/>
              </a:ext>
            </a:extLst>
          </p:cNvPr>
          <p:cNvSpPr txBox="1"/>
          <p:nvPr/>
        </p:nvSpPr>
        <p:spPr>
          <a:xfrm>
            <a:off x="9678341" y="504186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Duck or Rabbit?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11FF6-3E1B-49E1-9B2E-DB8E9C4227F7}"/>
              </a:ext>
            </a:extLst>
          </p:cNvPr>
          <p:cNvSpPr txBox="1"/>
          <p:nvPr/>
        </p:nvSpPr>
        <p:spPr>
          <a:xfrm>
            <a:off x="353638" y="4869877"/>
            <a:ext cx="1840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 front face of the cube higher or lower than the back?</a:t>
            </a:r>
          </a:p>
        </p:txBody>
      </p:sp>
    </p:spTree>
    <p:extLst>
      <p:ext uri="{BB962C8B-B14F-4D97-AF65-F5344CB8AC3E}">
        <p14:creationId xmlns:p14="http://schemas.microsoft.com/office/powerpoint/2010/main" val="94544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EA85-782A-428F-8B79-A2D162B8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McGurk Effect</a:t>
            </a:r>
          </a:p>
        </p:txBody>
      </p:sp>
      <p:pic>
        <p:nvPicPr>
          <p:cNvPr id="4" name="Online Media 3" title="The McGurk Effect - Horizon Is Seeing Believing?">
            <a:hlinkClick r:id="" action="ppaction://media"/>
            <a:extLst>
              <a:ext uri="{FF2B5EF4-FFF2-40B4-BE49-F238E27FC236}">
                <a16:creationId xmlns:a16="http://schemas.microsoft.com/office/drawing/2014/main" id="{66B6EE94-F6E3-42DF-8A47-3B6A068166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4691" y="1457325"/>
            <a:ext cx="8602617" cy="483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FED0-A267-4F0F-AB25-DBF25012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of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D4592-5ECB-4664-A356-3A66ACDF6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Depth perception relies on detecting cues in the image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Monocular depth cues</a:t>
            </a:r>
          </a:p>
          <a:p>
            <a:pPr lvl="1"/>
            <a:r>
              <a:rPr lang="en-US" dirty="0"/>
              <a:t>Require only one eye</a:t>
            </a:r>
          </a:p>
          <a:p>
            <a:pPr lvl="1"/>
            <a:r>
              <a:rPr lang="en-US" dirty="0"/>
              <a:t>Lots of them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Stereo depth cues</a:t>
            </a:r>
          </a:p>
          <a:p>
            <a:pPr lvl="1"/>
            <a:r>
              <a:rPr lang="en-US" dirty="0"/>
              <a:t>Fewer of them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D58E8-870A-411D-9C00-12651B131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421" y="2698407"/>
            <a:ext cx="39814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12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3F79-16E1-44D0-BD4F-7FAD3C22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60896-9A1D-48FB-A66F-DD15E5663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unintended perceptions may arise in a VR system</a:t>
            </a:r>
            <a:br>
              <a:rPr lang="en-US" dirty="0"/>
            </a:br>
            <a:r>
              <a:rPr lang="en-US" dirty="0"/>
              <a:t>Requires extensive testing to avoid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91D63-D91E-4EB5-9526-36A504D19DDA}"/>
              </a:ext>
            </a:extLst>
          </p:cNvPr>
          <p:cNvSpPr txBox="1"/>
          <p:nvPr/>
        </p:nvSpPr>
        <p:spPr>
          <a:xfrm>
            <a:off x="1530350" y="3746500"/>
            <a:ext cx="91313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“One example, which actually occurred in the VR industry, involved designing a popup</a:t>
            </a:r>
          </a:p>
          <a:p>
            <a:r>
              <a:rPr lang="en-US" dirty="0"/>
              <a:t>menu. Suppose that users are placed into a dark environment and a large menu</a:t>
            </a:r>
          </a:p>
          <a:p>
            <a:r>
              <a:rPr lang="en-US" dirty="0"/>
              <a:t>comes rushing up to them. A user may perceive one of two cases: 1) the menu</a:t>
            </a:r>
          </a:p>
          <a:p>
            <a:r>
              <a:rPr lang="en-US" dirty="0"/>
              <a:t>approaches the user, or 2) the user is rushing up to the menu. The vestibular sense</a:t>
            </a:r>
          </a:p>
          <a:p>
            <a:r>
              <a:rPr lang="en-US" dirty="0"/>
              <a:t>should be enough to resolve whether the user is moving, but the visual sense is</a:t>
            </a:r>
          </a:p>
          <a:p>
            <a:r>
              <a:rPr lang="en-US" dirty="0"/>
              <a:t>overpowering. Prior knowledge about which is happening helps yield the correct</a:t>
            </a:r>
          </a:p>
          <a:p>
            <a:r>
              <a:rPr lang="en-US" dirty="0"/>
              <a:t>perception. Unfortunately, if the wrong interpretation is made, then VR sickness</a:t>
            </a:r>
          </a:p>
          <a:p>
            <a:r>
              <a:rPr lang="en-US" dirty="0"/>
              <a:t>in increased due to the sensory conflict.”  -- Virtual Reality by LaValle</a:t>
            </a:r>
          </a:p>
        </p:txBody>
      </p:sp>
    </p:spTree>
    <p:extLst>
      <p:ext uri="{BB962C8B-B14F-4D97-AF65-F5344CB8AC3E}">
        <p14:creationId xmlns:p14="http://schemas.microsoft.com/office/powerpoint/2010/main" val="400000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9E3E-2A5A-4118-80DA-00645230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Retinal Image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BEF6A-D91B-4DEC-857A-CDCDBF28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3" y="4934465"/>
            <a:ext cx="11887200" cy="14333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Monocular cue</a:t>
            </a:r>
          </a:p>
          <a:p>
            <a:r>
              <a:rPr lang="en-US" dirty="0"/>
              <a:t>Requires knowing the size of an object in the scene</a:t>
            </a:r>
          </a:p>
          <a:p>
            <a:r>
              <a:rPr lang="en-US" dirty="0"/>
              <a:t>Size on the retina diminishes linearly with depth…we can infer depth from a known size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80E34-2972-4964-9E0E-FE20E6144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015" y="1690690"/>
            <a:ext cx="6254321" cy="2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978A-9910-4843-9541-3A73D26F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Ebbinghaus Illusion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6C771-54C4-4143-8DE6-8E3EBCF43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353" y="1690690"/>
            <a:ext cx="7534275" cy="3876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FE361-7004-4AE7-81BA-E329386F2F02}"/>
              </a:ext>
            </a:extLst>
          </p:cNvPr>
          <p:cNvSpPr txBox="1"/>
          <p:nvPr/>
        </p:nvSpPr>
        <p:spPr>
          <a:xfrm>
            <a:off x="1145059" y="5988908"/>
            <a:ext cx="981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a familiar object we perceive strange things</a:t>
            </a:r>
          </a:p>
        </p:txBody>
      </p:sp>
    </p:spTree>
    <p:extLst>
      <p:ext uri="{BB962C8B-B14F-4D97-AF65-F5344CB8AC3E}">
        <p14:creationId xmlns:p14="http://schemas.microsoft.com/office/powerpoint/2010/main" val="382936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3C844-4138-4491-B638-572DC15D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Cue: Height in Visual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51677-4CDB-472A-9BF9-0604ED88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2345"/>
            <a:ext cx="10515600" cy="10942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Closeness to horizon implies further away</a:t>
            </a:r>
          </a:p>
          <a:p>
            <a:pPr marL="0" indent="0">
              <a:buNone/>
            </a:pPr>
            <a:r>
              <a:rPr lang="en-US" dirty="0"/>
              <a:t>Monocular cue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7B873-6606-44B4-8F5D-05409A42C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966" y="1594279"/>
            <a:ext cx="4629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7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6EDF-7C96-4DCC-A3F8-C0E58485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672A2-392E-413A-A520-440728A2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1"/>
            <a:ext cx="4623486" cy="4486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can sense how much the ciliary muscles are contracting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Greater contraction yields an sense object is closer…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Does not rely on photoreceptors…at least not directly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67240-EE1F-49E2-9729-97F8D129F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42" y="599173"/>
            <a:ext cx="59055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E318-F1F6-473E-AAB4-1B541093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Parallax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413F-AC23-4B70-941A-22BE8463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43472"/>
            <a:ext cx="10515600" cy="6988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 distant objects shift visual position less as we move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3493F-E326-4398-B4E3-22459D3C3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139" y="1460284"/>
            <a:ext cx="62865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2409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9384</TotalTime>
  <Words>1106</Words>
  <Application>Microsoft Office PowerPoint</Application>
  <PresentationFormat>Widescreen</PresentationFormat>
  <Paragraphs>164</Paragraphs>
  <Slides>40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</vt:lpstr>
      <vt:lpstr>Comic Sans MS</vt:lpstr>
      <vt:lpstr>Lato</vt:lpstr>
      <vt:lpstr>Lato Medium</vt:lpstr>
      <vt:lpstr>SampleSlides</vt:lpstr>
      <vt:lpstr>PowerPoint Presentation</vt:lpstr>
      <vt:lpstr>Visual Perception</vt:lpstr>
      <vt:lpstr>PowerPoint Presentation</vt:lpstr>
      <vt:lpstr>Perception of Depth</vt:lpstr>
      <vt:lpstr>Retinal Image Size</vt:lpstr>
      <vt:lpstr>Ebbinghaus Illusion</vt:lpstr>
      <vt:lpstr>Cue: Height in Visual Field</vt:lpstr>
      <vt:lpstr>Accommodation </vt:lpstr>
      <vt:lpstr>Motion Parallax </vt:lpstr>
      <vt:lpstr>Other Monocular Cues</vt:lpstr>
      <vt:lpstr>Stereo Depth Cue:  Binocular Disparity</vt:lpstr>
      <vt:lpstr>Misleading Depth Cues</vt:lpstr>
      <vt:lpstr>Implications for VR</vt:lpstr>
      <vt:lpstr>Monocular Cues are Powerful</vt:lpstr>
      <vt:lpstr>VR Developer Advice </vt:lpstr>
      <vt:lpstr>Motion Perception </vt:lpstr>
      <vt:lpstr>Reichardt Detector</vt:lpstr>
      <vt:lpstr>Fooling a Reichardt Detector</vt:lpstr>
      <vt:lpstr>Adaptation: Waterfall Illusion</vt:lpstr>
      <vt:lpstr>Adaptation Spiral Aftereffect </vt:lpstr>
      <vt:lpstr>Distinguishing Observer and Object Motion</vt:lpstr>
      <vt:lpstr>Distinguishing Observer and Object Motion</vt:lpstr>
      <vt:lpstr>Stroboscopic Apparent Motion</vt:lpstr>
      <vt:lpstr>The Phi Phenomenon and Beta Movement</vt:lpstr>
      <vt:lpstr>Phi Penomenon</vt:lpstr>
      <vt:lpstr>Beta Movement</vt:lpstr>
      <vt:lpstr>Frame Rate Thresholds</vt:lpstr>
      <vt:lpstr>Flicker</vt:lpstr>
      <vt:lpstr>Flicker</vt:lpstr>
      <vt:lpstr>Frames and Fields</vt:lpstr>
      <vt:lpstr>Interlaced and Progressive Framerates</vt:lpstr>
      <vt:lpstr>Digital Television in the United States</vt:lpstr>
      <vt:lpstr>Flicker and Distance to Display</vt:lpstr>
      <vt:lpstr>Zipper Effect</vt:lpstr>
      <vt:lpstr>Implications for VR</vt:lpstr>
      <vt:lpstr>Judder</vt:lpstr>
      <vt:lpstr>Judder</vt:lpstr>
      <vt:lpstr>Combining Sources of Information</vt:lpstr>
      <vt:lpstr>McGurk Effect</vt:lpstr>
      <vt:lpstr>Implications for VR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Eric Shaffer</cp:lastModifiedBy>
  <cp:revision>141</cp:revision>
  <dcterms:created xsi:type="dcterms:W3CDTF">2017-05-11T14:02:37Z</dcterms:created>
  <dcterms:modified xsi:type="dcterms:W3CDTF">2018-10-17T16:51:13Z</dcterms:modified>
</cp:coreProperties>
</file>