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7.jpg" ContentType="image/jpg"/>
  <Override PartName="/ppt/media/image28.jpg" ContentType="image/jpg"/>
  <Override PartName="/ppt/media/image29.jpg" ContentType="image/jpg"/>
  <Override PartName="/ppt/notesSlides/notesSlide9.xml" ContentType="application/vnd.openxmlformats-officedocument.presentationml.notesSlide+xml"/>
  <Override PartName="/ppt/media/image31.jpg" ContentType="image/jpg"/>
  <Override PartName="/ppt/media/image32.jpg" ContentType="image/jpg"/>
  <Override PartName="/ppt/notesSlides/notesSlide10.xml" ContentType="application/vnd.openxmlformats-officedocument.presentationml.notesSlide+xml"/>
  <Override PartName="/ppt/media/image33.jpg" ContentType="image/jpg"/>
  <Override PartName="/ppt/media/image34.jpg" ContentType="image/jpg"/>
  <Override PartName="/ppt/media/image35.jpg" ContentType="image/jpg"/>
  <Override PartName="/ppt/notesSlides/notesSlide11.xml" ContentType="application/vnd.openxmlformats-officedocument.presentationml.notesSlide+xml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53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54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61.jpg" ContentType="image/jpg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94" r:id="rId9"/>
    <p:sldId id="268" r:id="rId10"/>
    <p:sldId id="269" r:id="rId11"/>
    <p:sldId id="293" r:id="rId12"/>
    <p:sldId id="270" r:id="rId13"/>
    <p:sldId id="271" r:id="rId14"/>
    <p:sldId id="272" r:id="rId15"/>
    <p:sldId id="273" r:id="rId16"/>
    <p:sldId id="29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7" r:id="rId35"/>
    <p:sldId id="298" r:id="rId36"/>
    <p:sldId id="292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02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22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06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2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23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7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16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53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04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611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6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471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33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BB9AF-3738-49BD-BC50-37CF56AB3C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88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04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70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09E2C-B967-6E4E-A37E-3E8A0673E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g"/><Relationship Id="rId7" Type="http://schemas.openxmlformats.org/officeDocument/2006/relationships/image" Target="../media/image28.jp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9.png"/><Relationship Id="rId5" Type="http://schemas.openxmlformats.org/officeDocument/2006/relationships/image" Target="../media/image35.jpg"/><Relationship Id="rId10" Type="http://schemas.openxmlformats.org/officeDocument/2006/relationships/image" Target="../media/image38.png"/><Relationship Id="rId4" Type="http://schemas.openxmlformats.org/officeDocument/2006/relationships/image" Target="../media/image34.jp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tiff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Color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498VR: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81312"/>
            <a:ext cx="6096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CMY Color Space: Subtractive Color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8100" y="1447800"/>
            <a:ext cx="9742508" cy="5257800"/>
          </a:xfrm>
        </p:spPr>
        <p:txBody>
          <a:bodyPr/>
          <a:lstStyle/>
          <a:p>
            <a:r>
              <a:rPr lang="en-US" sz="2000" dirty="0"/>
              <a:t>Cyan, Magenta, Yellow</a:t>
            </a:r>
          </a:p>
          <a:p>
            <a:r>
              <a:rPr lang="en-US" sz="2000" dirty="0"/>
              <a:t>Color model used in pigments and reflective materials (ink,   paint)</a:t>
            </a:r>
          </a:p>
          <a:p>
            <a:r>
              <a:rPr lang="en-US" sz="2000" dirty="0"/>
              <a:t>Grade school color rules</a:t>
            </a:r>
          </a:p>
          <a:p>
            <a:pPr lvl="1">
              <a:buNone/>
            </a:pPr>
            <a:r>
              <a:rPr lang="en-US" sz="2000" dirty="0"/>
              <a:t>Blue + Yellow = Green?</a:t>
            </a:r>
          </a:p>
          <a:p>
            <a:pPr lvl="1">
              <a:buNone/>
            </a:pPr>
            <a:r>
              <a:rPr lang="en-US" sz="2000" dirty="0"/>
              <a:t>Cyan + Yellow = Green</a:t>
            </a:r>
          </a:p>
          <a:p>
            <a:r>
              <a:rPr lang="en-US" sz="2000" dirty="0"/>
              <a:t>Also CMYK (</a:t>
            </a:r>
            <a:r>
              <a:rPr lang="en-US" sz="2000" dirty="0" err="1"/>
              <a:t>blacK</a:t>
            </a:r>
            <a:r>
              <a:rPr lang="en-US" sz="2000" dirty="0"/>
              <a:t>)</a:t>
            </a:r>
          </a:p>
          <a:p>
            <a:pPr lvl="1">
              <a:buNone/>
            </a:pPr>
            <a:r>
              <a:rPr lang="en-US" sz="2000" dirty="0"/>
              <a:t>C + M + Y = Brown?</a:t>
            </a:r>
          </a:p>
          <a:p>
            <a:pPr lvl="1">
              <a:buNone/>
            </a:pPr>
            <a:r>
              <a:rPr lang="en-US" sz="2000" dirty="0"/>
              <a:t>C + M + Y = Black (in theory)</a:t>
            </a:r>
          </a:p>
          <a:p>
            <a:pPr lvl="1">
              <a:buNone/>
            </a:pPr>
            <a:r>
              <a:rPr lang="en-US" sz="2000" dirty="0"/>
              <a:t>C + M + Y = Gray (in practice)</a:t>
            </a:r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477000" y="3581400"/>
          <a:ext cx="29845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2984400" imgH="1473120" progId="Equation.DSMT4">
                  <p:embed/>
                </p:oleObj>
              </mc:Choice>
              <mc:Fallback>
                <p:oleObj name="Equation" r:id="rId4" imgW="2984400" imgH="14731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581400"/>
                        <a:ext cx="29845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270" y="5334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F6FE1-65E3-4E5E-9810-49A501C95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0"/>
            <a:ext cx="4152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98BF-E19C-44D5-AF2D-4475961D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-11339"/>
            <a:ext cx="10515600" cy="1325563"/>
          </a:xfrm>
        </p:spPr>
        <p:txBody>
          <a:bodyPr/>
          <a:lstStyle/>
          <a:p>
            <a:r>
              <a:rPr lang="en-US" dirty="0"/>
              <a:t>Early Color Photography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09A25E-DD9D-431E-8111-F1D95BA01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9385" y="3945203"/>
            <a:ext cx="3267075" cy="278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E2238-B3CD-41BC-BA6C-4C5421A8E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635" y="134873"/>
            <a:ext cx="4346825" cy="3810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FA706-4B49-436C-81C6-2FF2D9A77F2C}"/>
              </a:ext>
            </a:extLst>
          </p:cNvPr>
          <p:cNvSpPr txBox="1"/>
          <p:nvPr/>
        </p:nvSpPr>
        <p:spPr>
          <a:xfrm>
            <a:off x="586451" y="1347541"/>
            <a:ext cx="5509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Sergei Mikhailovich Prokudin-Gorskii Collection features color photographic surveys of the vast Russian Empire made between ca. 1905 and 1915.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949BF-0A68-4721-BC02-A0930D65E438}"/>
              </a:ext>
            </a:extLst>
          </p:cNvPr>
          <p:cNvSpPr/>
          <p:nvPr/>
        </p:nvSpPr>
        <p:spPr>
          <a:xfrm>
            <a:off x="586451" y="23041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Prokudin-Gorskii</a:t>
            </a:r>
            <a:r>
              <a:rPr lang="en-US" dirty="0"/>
              <a:t> created his negatives by using a camera that exposed one oblong glass plate three times in rapid succession through three different color filters: blue, green, and red. For formal presentations, he printed positive glass slides of these negatives and projected them through a triple lens magic lantern. </a:t>
            </a:r>
            <a:r>
              <a:rPr lang="en-US" dirty="0" err="1"/>
              <a:t>Prokudin-Gorskii</a:t>
            </a:r>
            <a:r>
              <a:rPr lang="en-US" dirty="0"/>
              <a:t> would project the slide through the three lenses, and, with the use of color filters, superimpose the three exposures to form a full color image on a screen.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F2859-6497-402E-BA5F-82FDC28CE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303" y="5091414"/>
            <a:ext cx="11906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8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1" y="1143000"/>
            <a:ext cx="8795549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/>
              <a:t>HSV = Hue, Saturation, Value</a:t>
            </a:r>
          </a:p>
          <a:p>
            <a:r>
              <a:rPr lang="en-US" sz="2000" dirty="0"/>
              <a:t>1978, </a:t>
            </a:r>
            <a:r>
              <a:rPr lang="en-US" sz="2000" dirty="0" err="1"/>
              <a:t>Alvy</a:t>
            </a:r>
            <a:r>
              <a:rPr lang="en-US" sz="2000" dirty="0"/>
              <a:t> Ray Smith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Lato"/>
              </a:rPr>
              <a:t>three floating-point components in </a:t>
            </a:r>
            <a:r>
              <a:rPr lang="en-US" dirty="0">
                <a:latin typeface="Lato"/>
                <a:cs typeface="Times"/>
              </a:rPr>
              <a:t>[0,1]</a:t>
            </a: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7575D1"/>
                </a:solidFill>
                <a:latin typeface="Lato"/>
              </a:rPr>
              <a:t>hue:</a:t>
            </a:r>
            <a:r>
              <a:rPr lang="en-US" dirty="0">
                <a:latin typeface="Lato"/>
              </a:rPr>
              <a:t>		tint of the color (red, green, blue, yellow, cyan, magenta, yellow, …)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7575D1"/>
                </a:solidFill>
                <a:latin typeface="Lato"/>
              </a:rPr>
              <a:t>saturation:</a:t>
            </a:r>
            <a:r>
              <a:rPr lang="en-US" dirty="0">
                <a:latin typeface="Lato"/>
              </a:rPr>
              <a:t>	strong color (</a:t>
            </a:r>
            <a:r>
              <a:rPr lang="en-US" i="1" dirty="0">
                <a:latin typeface="Lato"/>
                <a:cs typeface="Times"/>
              </a:rPr>
              <a:t>s</a:t>
            </a:r>
            <a:r>
              <a:rPr lang="en-US" dirty="0">
                <a:latin typeface="Lato"/>
                <a:cs typeface="Times"/>
              </a:rPr>
              <a:t>=1</a:t>
            </a:r>
            <a:r>
              <a:rPr lang="en-US" dirty="0">
                <a:latin typeface="Lato"/>
              </a:rPr>
              <a:t>), grayish color (</a:t>
            </a:r>
            <a:r>
              <a:rPr lang="en-US" dirty="0">
                <a:latin typeface="Lato"/>
                <a:cs typeface="Times"/>
              </a:rPr>
              <a:t>0</a:t>
            </a:r>
            <a:r>
              <a:rPr lang="en-US" i="1" dirty="0">
                <a:latin typeface="Lato"/>
                <a:cs typeface="Times"/>
              </a:rPr>
              <a:t>&lt;s&lt;</a:t>
            </a:r>
            <a:r>
              <a:rPr lang="en-US" dirty="0">
                <a:latin typeface="Lato"/>
                <a:cs typeface="Times"/>
              </a:rPr>
              <a:t>1</a:t>
            </a:r>
            <a:r>
              <a:rPr lang="en-US" dirty="0">
                <a:latin typeface="Lato"/>
              </a:rPr>
              <a:t>) or gray (</a:t>
            </a:r>
            <a:r>
              <a:rPr lang="en-US" i="1" dirty="0">
                <a:latin typeface="Lato"/>
                <a:cs typeface="Times"/>
              </a:rPr>
              <a:t>s</a:t>
            </a:r>
            <a:r>
              <a:rPr lang="en-US" dirty="0">
                <a:latin typeface="Lato"/>
                <a:cs typeface="Times"/>
              </a:rPr>
              <a:t>=0</a:t>
            </a:r>
            <a:r>
              <a:rPr lang="en-US" dirty="0">
                <a:latin typeface="Lato"/>
              </a:rPr>
              <a:t>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7575D1"/>
                </a:solidFill>
                <a:latin typeface="Lato"/>
              </a:rPr>
              <a:t>value:	</a:t>
            </a:r>
            <a:r>
              <a:rPr lang="en-US" dirty="0">
                <a:latin typeface="Lato"/>
              </a:rPr>
              <a:t>	…luminance; white (</a:t>
            </a:r>
            <a:r>
              <a:rPr lang="en-US" i="1" dirty="0">
                <a:latin typeface="Lato"/>
                <a:cs typeface="Times"/>
              </a:rPr>
              <a:t>v</a:t>
            </a:r>
            <a:r>
              <a:rPr lang="en-US" dirty="0">
                <a:latin typeface="Lato"/>
                <a:cs typeface="Times"/>
              </a:rPr>
              <a:t>=1</a:t>
            </a:r>
            <a:r>
              <a:rPr lang="en-US" dirty="0">
                <a:latin typeface="Lato"/>
              </a:rPr>
              <a:t>), dark (</a:t>
            </a:r>
            <a:r>
              <a:rPr lang="en-US" dirty="0">
                <a:latin typeface="Lato"/>
                <a:cs typeface="Times"/>
              </a:rPr>
              <a:t>0</a:t>
            </a:r>
            <a:r>
              <a:rPr lang="en-US" i="1" dirty="0">
                <a:latin typeface="Lato"/>
                <a:cs typeface="Times"/>
              </a:rPr>
              <a:t>&lt;v&lt;</a:t>
            </a:r>
            <a:r>
              <a:rPr lang="en-US" dirty="0">
                <a:latin typeface="Lato"/>
                <a:cs typeface="Times"/>
              </a:rPr>
              <a:t>1</a:t>
            </a:r>
            <a:r>
              <a:rPr lang="en-US" dirty="0">
                <a:latin typeface="Lato"/>
              </a:rPr>
              <a:t>), or black (</a:t>
            </a:r>
            <a:r>
              <a:rPr lang="en-US" i="1" dirty="0">
                <a:latin typeface="Lato"/>
                <a:cs typeface="Times"/>
              </a:rPr>
              <a:t>v=</a:t>
            </a:r>
            <a:r>
              <a:rPr lang="en-US" dirty="0">
                <a:latin typeface="Lato"/>
                <a:cs typeface="Times"/>
              </a:rPr>
              <a:t>0</a:t>
            </a:r>
            <a:r>
              <a:rPr lang="en-US" dirty="0">
                <a:latin typeface="Lato"/>
              </a:rPr>
              <a:t>)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La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Lato"/>
              </a:rPr>
              <a:t>HSV widgets: typically specify </a:t>
            </a:r>
            <a:r>
              <a:rPr lang="en-US" i="1" dirty="0">
                <a:latin typeface="Lato"/>
                <a:cs typeface="Times"/>
              </a:rPr>
              <a:t>h</a:t>
            </a:r>
            <a:r>
              <a:rPr lang="en-US" dirty="0">
                <a:latin typeface="Lato"/>
              </a:rPr>
              <a:t> and </a:t>
            </a:r>
            <a:r>
              <a:rPr lang="en-US" i="1" dirty="0">
                <a:latin typeface="Lato"/>
                <a:cs typeface="Times"/>
              </a:rPr>
              <a:t>s</a:t>
            </a:r>
            <a:r>
              <a:rPr lang="en-US" dirty="0">
                <a:latin typeface="Lato"/>
              </a:rPr>
              <a:t> in a 2D canvas and </a:t>
            </a:r>
            <a:r>
              <a:rPr lang="en-US" i="1" dirty="0">
                <a:latin typeface="Lato"/>
                <a:cs typeface="Times"/>
              </a:rPr>
              <a:t>v</a:t>
            </a:r>
            <a:r>
              <a:rPr lang="en-US" dirty="0">
                <a:latin typeface="Lato"/>
              </a:rPr>
              <a:t> separately (slider)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Lato"/>
              </a:rPr>
              <a:t>show a ‘surface slice’ in the RGB cube</a:t>
            </a:r>
          </a:p>
        </p:txBody>
      </p:sp>
      <p:graphicFrame>
        <p:nvGraphicFramePr>
          <p:cNvPr id="47107" name="Object 6"/>
          <p:cNvGraphicFramePr>
            <a:graphicFrameLocks noChangeAspect="1"/>
          </p:cNvGraphicFramePr>
          <p:nvPr/>
        </p:nvGraphicFramePr>
        <p:xfrm>
          <a:off x="2154238" y="1905001"/>
          <a:ext cx="18843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471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905001"/>
                        <a:ext cx="18843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913188"/>
            <a:ext cx="1960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722689"/>
            <a:ext cx="2532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191000" y="4365625"/>
            <a:ext cx="6858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5181600" y="5257801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" charset="0"/>
                <a:cs typeface="Times" charset="0"/>
              </a:rPr>
              <a:t>v</a:t>
            </a:r>
            <a:r>
              <a:rPr lang="en-US" sz="1400">
                <a:latin typeface="Times" charset="0"/>
                <a:cs typeface="Times" charset="0"/>
              </a:rPr>
              <a:t>=0</a:t>
            </a:r>
            <a:endParaRPr lang="en-US" sz="1400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5168900" y="3771901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" charset="0"/>
                <a:cs typeface="Times" charset="0"/>
              </a:rPr>
              <a:t>v</a:t>
            </a:r>
            <a:r>
              <a:rPr lang="en-US" sz="1400">
                <a:latin typeface="Times" charset="0"/>
                <a:cs typeface="Times" charset="0"/>
              </a:rPr>
              <a:t>=1</a:t>
            </a:r>
            <a:endParaRPr lang="en-US" sz="1400"/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3733801" y="4591051"/>
            <a:ext cx="455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" charset="0"/>
                <a:cs typeface="Times" charset="0"/>
              </a:rPr>
              <a:t>s</a:t>
            </a:r>
            <a:r>
              <a:rPr lang="en-US" sz="1400">
                <a:latin typeface="Times" charset="0"/>
                <a:cs typeface="Times" charset="0"/>
              </a:rPr>
              <a:t>=0</a:t>
            </a:r>
            <a:endParaRPr lang="en-US" sz="1400"/>
          </a:p>
        </p:txBody>
      </p:sp>
      <p:sp>
        <p:nvSpPr>
          <p:cNvPr id="47114" name="Rectangle 14"/>
          <p:cNvSpPr>
            <a:spLocks noChangeArrowheads="1"/>
          </p:cNvSpPr>
          <p:nvPr/>
        </p:nvSpPr>
        <p:spPr bwMode="auto">
          <a:xfrm>
            <a:off x="4627563" y="4092575"/>
            <a:ext cx="4556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" charset="0"/>
                <a:cs typeface="Times" charset="0"/>
              </a:rPr>
              <a:t>s</a:t>
            </a:r>
            <a:r>
              <a:rPr lang="en-US" sz="1400">
                <a:latin typeface="Times" charset="0"/>
                <a:cs typeface="Times" charset="0"/>
              </a:rPr>
              <a:t>=1</a:t>
            </a:r>
            <a:endParaRPr lang="en-US" sz="1400"/>
          </a:p>
        </p:txBody>
      </p:sp>
      <p:sp>
        <p:nvSpPr>
          <p:cNvPr id="16" name="Arc 15"/>
          <p:cNvSpPr/>
          <p:nvPr/>
        </p:nvSpPr>
        <p:spPr>
          <a:xfrm rot="18640285">
            <a:off x="3157538" y="3916363"/>
            <a:ext cx="1824038" cy="1611313"/>
          </a:xfrm>
          <a:prstGeom prst="arc">
            <a:avLst/>
          </a:prstGeom>
          <a:ln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3851275" y="357981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" charset="0"/>
                <a:cs typeface="Times" charset="0"/>
              </a:rPr>
              <a:t>h</a:t>
            </a:r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>
            <a:off x="2074864" y="4559300"/>
            <a:ext cx="1159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color wheel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55089" y="4419601"/>
            <a:ext cx="1409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color wheel</a:t>
            </a:r>
          </a:p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stretched onto</a:t>
            </a:r>
          </a:p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square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Lato"/>
              </a:rPr>
              <a:t>HSV Color Space</a:t>
            </a:r>
          </a:p>
        </p:txBody>
      </p:sp>
    </p:spTree>
    <p:extLst>
      <p:ext uri="{BB962C8B-B14F-4D97-AF65-F5344CB8AC3E}">
        <p14:creationId xmlns:p14="http://schemas.microsoft.com/office/powerpoint/2010/main" val="247452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"/>
              </a:rPr>
              <a:t>Advantages and Disadvantages</a:t>
            </a:r>
          </a:p>
        </p:txBody>
      </p:sp>
      <p:pic>
        <p:nvPicPr>
          <p:cNvPr id="5" name="ClipArt Placeholder 4" descr="Unintuitive-rgb.png"/>
          <p:cNvPicPr>
            <a:picLocks noGrp="1" noChangeAspect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86" b="-37401"/>
          <a:stretch/>
        </p:blipFill>
        <p:spPr>
          <a:xfrm>
            <a:off x="3233622" y="2081657"/>
            <a:ext cx="4038600" cy="9879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7479" y="1600201"/>
            <a:ext cx="8563322" cy="4525963"/>
          </a:xfrm>
        </p:spPr>
        <p:txBody>
          <a:bodyPr/>
          <a:lstStyle/>
          <a:p>
            <a:r>
              <a:rPr lang="en-US" dirty="0">
                <a:latin typeface="Lato"/>
              </a:rPr>
              <a:t>More intuitive than RGB</a:t>
            </a:r>
          </a:p>
          <a:p>
            <a:endParaRPr lang="en-US" dirty="0">
              <a:latin typeface="Lato"/>
            </a:endParaRPr>
          </a:p>
          <a:p>
            <a:endParaRPr lang="en-US" dirty="0">
              <a:latin typeface="Lato"/>
            </a:endParaRPr>
          </a:p>
          <a:p>
            <a:endParaRPr lang="en-US" dirty="0">
              <a:latin typeface="Lato"/>
            </a:endParaRPr>
          </a:p>
          <a:p>
            <a:endParaRPr lang="en-US" dirty="0">
              <a:latin typeface="Lato"/>
            </a:endParaRPr>
          </a:p>
          <a:p>
            <a:r>
              <a:rPr lang="en-US" dirty="0">
                <a:latin typeface="Lato"/>
              </a:rPr>
              <a:t>On the other hand it’s still not perceptually defined</a:t>
            </a:r>
          </a:p>
          <a:p>
            <a:pPr marL="457200" lvl="1" indent="0">
              <a:buNone/>
            </a:pPr>
            <a:endParaRPr lang="en-US" dirty="0">
              <a:latin typeface="Lato"/>
            </a:endParaRPr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31" y="1902096"/>
            <a:ext cx="1960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5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7" y="357589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/>
              <a:t>RGB to HSV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8457"/>
            <a:ext cx="6977965" cy="526714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Hue [0,360] is angle about color wheel</a:t>
            </a:r>
          </a:p>
          <a:p>
            <a:pPr lvl="1">
              <a:buNone/>
            </a:pPr>
            <a:r>
              <a:rPr lang="en-US" sz="2000" dirty="0"/>
              <a:t>0</a:t>
            </a:r>
            <a:r>
              <a:rPr lang="en-US" sz="2000" dirty="0">
                <a:latin typeface="Times New Roman"/>
                <a:cs typeface="Times New Roman"/>
                <a:sym typeface="Symbol"/>
              </a:rPr>
              <a:t></a:t>
            </a:r>
            <a:r>
              <a:rPr lang="en-US" sz="2000" dirty="0"/>
              <a:t> = red, 60</a:t>
            </a:r>
            <a:r>
              <a:rPr lang="en-US" sz="2000" dirty="0">
                <a:cs typeface="Times New Roman"/>
                <a:sym typeface="Symbol"/>
              </a:rPr>
              <a:t></a:t>
            </a:r>
            <a:r>
              <a:rPr lang="en-US" sz="2000" dirty="0"/>
              <a:t> = yellow, 120</a:t>
            </a:r>
            <a:r>
              <a:rPr lang="en-US" sz="2000" dirty="0">
                <a:cs typeface="Times New Roman"/>
                <a:sym typeface="Symbol"/>
              </a:rPr>
              <a:t></a:t>
            </a:r>
            <a:r>
              <a:rPr lang="en-US" sz="2000" dirty="0"/>
              <a:t> = green,</a:t>
            </a:r>
          </a:p>
          <a:p>
            <a:pPr lvl="1">
              <a:buNone/>
            </a:pPr>
            <a:r>
              <a:rPr lang="en-US" sz="2000" dirty="0"/>
              <a:t>180</a:t>
            </a:r>
            <a:r>
              <a:rPr lang="en-US" sz="2000" dirty="0">
                <a:cs typeface="Times New Roman"/>
                <a:sym typeface="Symbol"/>
              </a:rPr>
              <a:t></a:t>
            </a:r>
            <a:r>
              <a:rPr lang="en-US" sz="2000" dirty="0"/>
              <a:t> = cyan, 240</a:t>
            </a:r>
            <a:r>
              <a:rPr lang="en-US" sz="2000" dirty="0">
                <a:cs typeface="Times New Roman"/>
                <a:sym typeface="Symbol"/>
              </a:rPr>
              <a:t></a:t>
            </a:r>
            <a:r>
              <a:rPr lang="en-US" sz="2000" dirty="0"/>
              <a:t> = blue, 300</a:t>
            </a:r>
            <a:r>
              <a:rPr lang="en-US" sz="2000" dirty="0">
                <a:cs typeface="Times New Roman"/>
                <a:sym typeface="Symbol"/>
              </a:rPr>
              <a:t></a:t>
            </a:r>
            <a:r>
              <a:rPr lang="en-US" sz="2000" dirty="0"/>
              <a:t> = magenta</a:t>
            </a:r>
            <a:br>
              <a:rPr lang="en-US" sz="2000" dirty="0"/>
            </a:br>
            <a:endParaRPr lang="en-US" dirty="0"/>
          </a:p>
          <a:p>
            <a:r>
              <a:rPr lang="en-US" dirty="0"/>
              <a:t>Saturation [0,1] is distance from gray</a:t>
            </a:r>
          </a:p>
          <a:p>
            <a:pPr marL="457200" lvl="1" indent="0">
              <a:buNone/>
            </a:pPr>
            <a:r>
              <a:rPr lang="en-US" dirty="0"/>
              <a:t>S = (</a:t>
            </a:r>
            <a:r>
              <a:rPr lang="en-US" dirty="0" err="1"/>
              <a:t>maxRGB</a:t>
            </a:r>
            <a:r>
              <a:rPr lang="en-US" dirty="0"/>
              <a:t> – </a:t>
            </a:r>
            <a:r>
              <a:rPr lang="en-US" dirty="0" err="1"/>
              <a:t>minRGB</a:t>
            </a:r>
            <a:r>
              <a:rPr lang="en-US" dirty="0"/>
              <a:t>)/</a:t>
            </a:r>
            <a:r>
              <a:rPr lang="en-US" dirty="0" err="1"/>
              <a:t>maxRGB</a:t>
            </a:r>
            <a:br>
              <a:rPr lang="en-US" dirty="0"/>
            </a:br>
            <a:endParaRPr lang="en-US" dirty="0"/>
          </a:p>
          <a:p>
            <a:r>
              <a:rPr lang="en-US" dirty="0"/>
              <a:t>Value [0,1] is distance from black</a:t>
            </a:r>
          </a:p>
          <a:p>
            <a:pPr marL="457200" lvl="1" indent="0">
              <a:buNone/>
            </a:pPr>
            <a:r>
              <a:rPr lang="en-US" dirty="0"/>
              <a:t>V = </a:t>
            </a:r>
            <a:r>
              <a:rPr lang="en-US" dirty="0" err="1"/>
              <a:t>maxRGB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1524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 flipH="1">
            <a:off x="6934200" y="2743200"/>
            <a:ext cx="40386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Symbol" pitchFamily="18" charset="2"/>
              </a:rPr>
              <a:t>D</a:t>
            </a:r>
            <a:r>
              <a:rPr lang="en-US" dirty="0">
                <a:latin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</a:rPr>
              <a:t>maxRGB</a:t>
            </a:r>
            <a:r>
              <a:rPr lang="en-US" dirty="0">
                <a:latin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</a:rPr>
              <a:t>minRGB</a:t>
            </a:r>
            <a:endParaRPr lang="en-US" dirty="0">
              <a:latin typeface="Times New Roman" pitchFamily="18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if </a:t>
            </a:r>
            <a:r>
              <a:rPr lang="en-US" dirty="0" err="1">
                <a:latin typeface="Times New Roman" pitchFamily="18" charset="0"/>
              </a:rPr>
              <a:t>maxRGB</a:t>
            </a:r>
            <a:r>
              <a:rPr lang="en-US" dirty="0">
                <a:latin typeface="Times New Roman" pitchFamily="18" charset="0"/>
              </a:rPr>
              <a:t> == R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itchFamily="18" charset="0"/>
              </a:rPr>
              <a:t> H = (G – B)/</a:t>
            </a:r>
            <a:r>
              <a:rPr lang="en-US" dirty="0">
                <a:latin typeface="Symbol" pitchFamily="18" charset="2"/>
              </a:rPr>
              <a:t>D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if </a:t>
            </a:r>
            <a:r>
              <a:rPr lang="en-US" dirty="0" err="1">
                <a:latin typeface="Times New Roman" pitchFamily="18" charset="0"/>
              </a:rPr>
              <a:t>maxRGB</a:t>
            </a:r>
            <a:r>
              <a:rPr lang="en-US" dirty="0">
                <a:latin typeface="Times New Roman" pitchFamily="18" charset="0"/>
              </a:rPr>
              <a:t> == G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itchFamily="18" charset="0"/>
              </a:rPr>
              <a:t> H = 2+(B – R)/</a:t>
            </a:r>
            <a:r>
              <a:rPr lang="en-US" dirty="0">
                <a:latin typeface="Symbol" pitchFamily="18" charset="2"/>
              </a:rPr>
              <a:t>D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If </a:t>
            </a:r>
            <a:r>
              <a:rPr lang="en-US" dirty="0" err="1">
                <a:latin typeface="Times New Roman" pitchFamily="18" charset="0"/>
              </a:rPr>
              <a:t>maxRGB</a:t>
            </a:r>
            <a:r>
              <a:rPr lang="en-US" dirty="0">
                <a:latin typeface="Times New Roman" pitchFamily="18" charset="0"/>
              </a:rPr>
              <a:t> == B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Times New Roman" pitchFamily="18" charset="0"/>
              </a:rPr>
              <a:t> H =4+ (R – G)/</a:t>
            </a:r>
            <a:r>
              <a:rPr lang="en-US" dirty="0">
                <a:latin typeface="Symbol" pitchFamily="18" charset="2"/>
              </a:rPr>
              <a:t>D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H = (60*H) mod 360</a:t>
            </a:r>
            <a:endParaRPr lang="en-US" dirty="0">
              <a:latin typeface="Symbol" pitchFamily="18" charset="2"/>
            </a:endParaRP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8056" y="2237602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Eric Pierce</a:t>
            </a:r>
          </a:p>
        </p:txBody>
      </p:sp>
    </p:spTree>
    <p:extLst>
      <p:ext uri="{BB962C8B-B14F-4D97-AF65-F5344CB8AC3E}">
        <p14:creationId xmlns:p14="http://schemas.microsoft.com/office/powerpoint/2010/main" val="400908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8" y="1481559"/>
            <a:ext cx="5861182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481559"/>
            <a:ext cx="5583479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52600" y="6400800"/>
            <a:ext cx="8686800" cy="46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4288"/>
            <a:ext cx="10972800" cy="1143000"/>
          </a:xfrm>
        </p:spPr>
        <p:txBody>
          <a:bodyPr/>
          <a:lstStyle/>
          <a:p>
            <a:r>
              <a:rPr lang="en-US" dirty="0">
                <a:latin typeface="Lato" panose="020F0502020204030203"/>
              </a:rPr>
              <a:t>HSV to RGB and back</a:t>
            </a: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8081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D275-8F2C-4343-B430-4FBC20AB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</a:rPr>
              <a:t>HSL Color Space</a:t>
            </a:r>
          </a:p>
        </p:txBody>
      </p:sp>
      <p:pic>
        <p:nvPicPr>
          <p:cNvPr id="5" name="Online Image Placeholder 4">
            <a:extLst>
              <a:ext uri="{FF2B5EF4-FFF2-40B4-BE49-F238E27FC236}">
                <a16:creationId xmlns:a16="http://schemas.microsoft.com/office/drawing/2014/main" id="{1E5B0101-CBF5-4387-BF24-F54BA218E1DB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43881"/>
            <a:ext cx="5384800" cy="40386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2B4F5-7EBD-433E-B310-246D61802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639266" cy="4525963"/>
          </a:xfrm>
        </p:spPr>
        <p:txBody>
          <a:bodyPr/>
          <a:lstStyle/>
          <a:p>
            <a:r>
              <a:rPr lang="en-US" dirty="0"/>
              <a:t>Hue, Saturation, and Lightness</a:t>
            </a:r>
          </a:p>
          <a:p>
            <a:r>
              <a:rPr lang="en-US" dirty="0"/>
              <a:t>Similar to HSV….but….</a:t>
            </a:r>
          </a:p>
          <a:p>
            <a:r>
              <a:rPr lang="en-US" dirty="0"/>
              <a:t>Saturated colors (S=1) occur at L = ½</a:t>
            </a:r>
          </a:p>
          <a:p>
            <a:r>
              <a:rPr lang="en-US" dirty="0"/>
              <a:t>Often uses with S and L in [0,100]</a:t>
            </a:r>
          </a:p>
          <a:p>
            <a:pPr lvl="1"/>
            <a:r>
              <a:rPr lang="en-US" dirty="0"/>
              <a:t>Saturation at L =50</a:t>
            </a:r>
          </a:p>
          <a:p>
            <a:r>
              <a:rPr lang="en-US" dirty="0"/>
              <a:t>Visualized as a double cone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0E11F-DD7C-4566-A5F8-C837A65D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27" y="4609357"/>
            <a:ext cx="1954460" cy="19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2191" y="473909"/>
            <a:ext cx="1345891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lang="en-US" sz="3600" dirty="0">
                <a:latin typeface="Century Gothic"/>
                <a:cs typeface="Century Gothic"/>
              </a:rPr>
              <a:t>More on Mixing Light: </a:t>
            </a:r>
            <a:r>
              <a:rPr sz="3600" dirty="0" err="1">
                <a:latin typeface="Century Gothic"/>
                <a:cs typeface="Century Gothic"/>
              </a:rPr>
              <a:t>Gras</a:t>
            </a:r>
            <a:r>
              <a:rPr sz="3600" spc="-15" dirty="0" err="1">
                <a:latin typeface="Century Gothic"/>
                <a:cs typeface="Century Gothic"/>
              </a:rPr>
              <a:t>s</a:t>
            </a:r>
            <a:r>
              <a:rPr sz="3600" dirty="0" err="1">
                <a:latin typeface="Century Gothic"/>
                <a:cs typeface="Century Gothic"/>
              </a:rPr>
              <a:t>mann</a:t>
            </a:r>
            <a:r>
              <a:rPr sz="3600" spc="-15" dirty="0" err="1">
                <a:latin typeface="Century Gothic"/>
                <a:cs typeface="Century Gothic"/>
              </a:rPr>
              <a:t>’</a:t>
            </a:r>
            <a:r>
              <a:rPr sz="3600" dirty="0" err="1">
                <a:latin typeface="Century Gothic"/>
                <a:cs typeface="Century Gothic"/>
              </a:rPr>
              <a:t>s</a:t>
            </a:r>
            <a:r>
              <a:rPr sz="3600" spc="40" dirty="0">
                <a:latin typeface="Century Gothic"/>
                <a:cs typeface="Century Gothic"/>
              </a:rPr>
              <a:t> </a:t>
            </a:r>
            <a:r>
              <a:rPr sz="3600" dirty="0"/>
              <a:t>Law</a:t>
            </a:r>
            <a:r>
              <a:rPr lang="en-US" sz="3600" dirty="0"/>
              <a:t> (one of…)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5747" y="2002420"/>
            <a:ext cx="11829326" cy="2608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latin typeface="Century Gothic"/>
                <a:cs typeface="Century Gothic"/>
              </a:rPr>
              <a:t>Chromat</a:t>
            </a: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s</a:t>
            </a:r>
            <a:r>
              <a:rPr sz="2800" spc="-35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nsation</a:t>
            </a:r>
            <a:r>
              <a:rPr sz="2800" spc="4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 l</a:t>
            </a: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ne</a:t>
            </a:r>
            <a:r>
              <a:rPr sz="2800" spc="-30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r</a:t>
            </a:r>
            <a:endParaRPr sz="2800" dirty="0">
              <a:latin typeface="Century Gothic"/>
              <a:cs typeface="Century Gothic"/>
            </a:endParaRPr>
          </a:p>
          <a:p>
            <a:pPr marL="361315">
              <a:buClr>
                <a:srgbClr val="E3C401"/>
              </a:buClr>
              <a:tabLst>
                <a:tab pos="699135" algn="l"/>
              </a:tabLst>
            </a:pPr>
            <a:br>
              <a:rPr lang="en-US" sz="3450" dirty="0">
                <a:latin typeface="Times New Roman"/>
                <a:cs typeface="Times New Roman"/>
              </a:rPr>
            </a:br>
            <a:r>
              <a:rPr sz="2400" dirty="0">
                <a:latin typeface="Century Gothic"/>
                <a:cs typeface="Century Gothic"/>
              </a:rPr>
              <a:t>L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g</a:t>
            </a:r>
            <a:r>
              <a:rPr sz="2400" spc="-10" dirty="0">
                <a:latin typeface="Century Gothic"/>
                <a:cs typeface="Century Gothic"/>
              </a:rPr>
              <a:t>ht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1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25" dirty="0">
                <a:latin typeface="Century Gothic"/>
                <a:cs typeface="Century Gothic"/>
              </a:rPr>
              <a:t>i</a:t>
            </a:r>
            <a:r>
              <a:rPr sz="2400" dirty="0">
                <a:latin typeface="Century Gothic"/>
                <a:cs typeface="Century Gothic"/>
              </a:rPr>
              <a:t>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(R</a:t>
            </a:r>
            <a:r>
              <a:rPr sz="2400" dirty="0">
                <a:latin typeface="Century Gothic"/>
                <a:cs typeface="Century Gothic"/>
              </a:rPr>
              <a:t>1</a:t>
            </a:r>
            <a:r>
              <a:rPr sz="2400" spc="-40" dirty="0">
                <a:latin typeface="Century Gothic"/>
                <a:cs typeface="Century Gothic"/>
              </a:rPr>
              <a:t>,</a:t>
            </a:r>
            <a:r>
              <a:rPr lang="en-US"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G1</a:t>
            </a:r>
            <a:r>
              <a:rPr sz="2400" spc="-25" dirty="0">
                <a:latin typeface="Century Gothic"/>
                <a:cs typeface="Century Gothic"/>
              </a:rPr>
              <a:t>,</a:t>
            </a:r>
            <a:r>
              <a:rPr lang="en-US"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</a:t>
            </a:r>
            <a:r>
              <a:rPr sz="2400" spc="15" dirty="0">
                <a:latin typeface="Century Gothic"/>
                <a:cs typeface="Century Gothic"/>
              </a:rPr>
              <a:t>1</a:t>
            </a:r>
            <a:r>
              <a:rPr sz="2400" dirty="0">
                <a:latin typeface="Century Gothic"/>
                <a:cs typeface="Century Gothic"/>
              </a:rPr>
              <a:t>)</a:t>
            </a:r>
          </a:p>
          <a:p>
            <a:pPr marL="361315">
              <a:spcBef>
                <a:spcPts val="600"/>
              </a:spcBef>
              <a:buClr>
                <a:srgbClr val="E3C401"/>
              </a:buClr>
              <a:tabLst>
                <a:tab pos="699135" algn="l"/>
              </a:tabLst>
            </a:pPr>
            <a:r>
              <a:rPr sz="2400" dirty="0">
                <a:latin typeface="Century Gothic"/>
                <a:cs typeface="Century Gothic"/>
              </a:rPr>
              <a:t>L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g</a:t>
            </a:r>
            <a:r>
              <a:rPr sz="2400" spc="-10" dirty="0">
                <a:latin typeface="Century Gothic"/>
                <a:cs typeface="Century Gothic"/>
              </a:rPr>
              <a:t>ht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2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25" dirty="0">
                <a:latin typeface="Century Gothic"/>
                <a:cs typeface="Century Gothic"/>
              </a:rPr>
              <a:t>i</a:t>
            </a:r>
            <a:r>
              <a:rPr sz="2400" dirty="0">
                <a:latin typeface="Century Gothic"/>
                <a:cs typeface="Century Gothic"/>
              </a:rPr>
              <a:t>s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(R</a:t>
            </a:r>
            <a:r>
              <a:rPr sz="2400" dirty="0">
                <a:latin typeface="Century Gothic"/>
                <a:cs typeface="Century Gothic"/>
              </a:rPr>
              <a:t>2</a:t>
            </a:r>
            <a:r>
              <a:rPr sz="2400" spc="-10" dirty="0">
                <a:latin typeface="Century Gothic"/>
                <a:cs typeface="Century Gothic"/>
              </a:rPr>
              <a:t>,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G2</a:t>
            </a:r>
            <a:r>
              <a:rPr sz="2400" dirty="0">
                <a:latin typeface="Century Gothic"/>
                <a:cs typeface="Century Gothic"/>
              </a:rPr>
              <a:t>,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</a:t>
            </a:r>
            <a:r>
              <a:rPr sz="2400" spc="5" dirty="0">
                <a:latin typeface="Century Gothic"/>
                <a:cs typeface="Century Gothic"/>
              </a:rPr>
              <a:t>2</a:t>
            </a:r>
            <a:r>
              <a:rPr sz="2400" dirty="0">
                <a:latin typeface="Century Gothic"/>
                <a:cs typeface="Century Gothic"/>
              </a:rPr>
              <a:t>)</a:t>
            </a:r>
          </a:p>
          <a:p>
            <a:pPr>
              <a:spcBef>
                <a:spcPts val="32"/>
              </a:spcBef>
              <a:buClr>
                <a:srgbClr val="E3C401"/>
              </a:buClr>
              <a:buFont typeface="Wingdings 2"/>
              <a:buChar char="□"/>
            </a:pPr>
            <a:endParaRPr sz="3000" dirty="0">
              <a:latin typeface="Times New Roman"/>
              <a:cs typeface="Times New Roman"/>
            </a:endParaRPr>
          </a:p>
          <a:p>
            <a:pPr marL="361315">
              <a:buClr>
                <a:srgbClr val="E3C401"/>
              </a:buClr>
              <a:tabLst>
                <a:tab pos="699135" algn="l"/>
              </a:tabLst>
            </a:pPr>
            <a:r>
              <a:rPr sz="2400" spc="-30" dirty="0">
                <a:latin typeface="Century Gothic"/>
                <a:cs typeface="Century Gothic"/>
              </a:rPr>
              <a:t>T</a:t>
            </a:r>
            <a:r>
              <a:rPr sz="2400" spc="-15" dirty="0">
                <a:latin typeface="Century Gothic"/>
                <a:cs typeface="Century Gothic"/>
              </a:rPr>
              <a:t>hen: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spc="-5" dirty="0">
                <a:latin typeface="Century Gothic"/>
                <a:cs typeface="Century Gothic"/>
              </a:rPr>
              <a:t>a</a:t>
            </a:r>
            <a:r>
              <a:rPr sz="2400" spc="-5" dirty="0">
                <a:latin typeface="Century Gothic"/>
                <a:cs typeface="Century Gothic"/>
              </a:rPr>
              <a:t>(L</a:t>
            </a:r>
            <a:r>
              <a:rPr sz="2400" spc="25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g</a:t>
            </a:r>
            <a:r>
              <a:rPr sz="2400" spc="-10" dirty="0">
                <a:latin typeface="Century Gothic"/>
                <a:cs typeface="Century Gothic"/>
              </a:rPr>
              <a:t>ht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1</a:t>
            </a:r>
            <a:r>
              <a:rPr sz="2400" dirty="0">
                <a:latin typeface="Century Gothic"/>
                <a:cs typeface="Century Gothic"/>
              </a:rPr>
              <a:t>) </a:t>
            </a:r>
            <a:r>
              <a:rPr sz="2400" spc="-15" dirty="0">
                <a:latin typeface="Century Gothic"/>
                <a:cs typeface="Century Gothic"/>
              </a:rPr>
              <a:t>+</a:t>
            </a:r>
            <a:r>
              <a:rPr sz="2400" spc="-5" dirty="0">
                <a:latin typeface="Century Gothic"/>
                <a:cs typeface="Century Gothic"/>
              </a:rPr>
              <a:t> b(L</a:t>
            </a:r>
            <a:r>
              <a:rPr sz="2400" spc="20" dirty="0">
                <a:latin typeface="Century Gothic"/>
                <a:cs typeface="Century Gothic"/>
              </a:rPr>
              <a:t>i</a:t>
            </a:r>
            <a:r>
              <a:rPr sz="2400" spc="-20" dirty="0">
                <a:latin typeface="Century Gothic"/>
                <a:cs typeface="Century Gothic"/>
              </a:rPr>
              <a:t>g</a:t>
            </a:r>
            <a:r>
              <a:rPr sz="2400" spc="-10" dirty="0">
                <a:latin typeface="Century Gothic"/>
                <a:cs typeface="Century Gothic"/>
              </a:rPr>
              <a:t>ht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2</a:t>
            </a:r>
            <a:r>
              <a:rPr sz="2400" dirty="0">
                <a:latin typeface="Century Gothic"/>
                <a:cs typeface="Century Gothic"/>
              </a:rPr>
              <a:t>) m</a:t>
            </a:r>
            <a:r>
              <a:rPr sz="2400" spc="10" dirty="0">
                <a:latin typeface="Century Gothic"/>
                <a:cs typeface="Century Gothic"/>
              </a:rPr>
              <a:t>a</a:t>
            </a:r>
            <a:r>
              <a:rPr sz="2400" spc="-15" dirty="0">
                <a:latin typeface="Century Gothic"/>
                <a:cs typeface="Century Gothic"/>
              </a:rPr>
              <a:t>tche</a:t>
            </a:r>
            <a:r>
              <a:rPr sz="2400" dirty="0">
                <a:latin typeface="Century Gothic"/>
                <a:cs typeface="Century Gothic"/>
              </a:rPr>
              <a:t>s </a:t>
            </a:r>
            <a:r>
              <a:rPr sz="2400" spc="-5" dirty="0">
                <a:latin typeface="Century Gothic"/>
                <a:cs typeface="Century Gothic"/>
              </a:rPr>
              <a:t>(</a:t>
            </a:r>
            <a:r>
              <a:rPr sz="2400" spc="5" dirty="0">
                <a:latin typeface="Century Gothic"/>
                <a:cs typeface="Century Gothic"/>
              </a:rPr>
              <a:t>a</a:t>
            </a:r>
            <a:r>
              <a:rPr sz="2400" dirty="0">
                <a:latin typeface="Century Gothic"/>
                <a:cs typeface="Century Gothic"/>
              </a:rPr>
              <a:t>R1</a:t>
            </a:r>
            <a:r>
              <a:rPr sz="2400" spc="20" dirty="0">
                <a:latin typeface="Century Gothic"/>
                <a:cs typeface="Century Gothic"/>
              </a:rPr>
              <a:t>+</a:t>
            </a:r>
            <a:r>
              <a:rPr lang="en-US" sz="2400" spc="-5" dirty="0">
                <a:latin typeface="Century Gothic"/>
                <a:cs typeface="Century Gothic"/>
              </a:rPr>
              <a:t>b</a:t>
            </a:r>
            <a:r>
              <a:rPr sz="2400" spc="-5" dirty="0">
                <a:latin typeface="Century Gothic"/>
                <a:cs typeface="Century Gothic"/>
              </a:rPr>
              <a:t>R2</a:t>
            </a:r>
            <a:r>
              <a:rPr sz="2400" dirty="0">
                <a:latin typeface="Century Gothic"/>
                <a:cs typeface="Century Gothic"/>
              </a:rPr>
              <a:t>,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5" dirty="0">
                <a:latin typeface="Century Gothic"/>
                <a:cs typeface="Century Gothic"/>
              </a:rPr>
              <a:t>G1</a:t>
            </a:r>
            <a:r>
              <a:rPr sz="2400" spc="10" dirty="0">
                <a:latin typeface="Century Gothic"/>
                <a:cs typeface="Century Gothic"/>
              </a:rPr>
              <a:t>+</a:t>
            </a:r>
            <a:r>
              <a:rPr sz="2400" spc="-5" dirty="0">
                <a:latin typeface="Century Gothic"/>
                <a:cs typeface="Century Gothic"/>
              </a:rPr>
              <a:t>bG2</a:t>
            </a:r>
            <a:r>
              <a:rPr sz="2400" dirty="0">
                <a:latin typeface="Century Gothic"/>
                <a:cs typeface="Century Gothic"/>
              </a:rPr>
              <a:t>,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lang="en-US" sz="2400" spc="-5" dirty="0">
                <a:latin typeface="Century Gothic"/>
                <a:cs typeface="Century Gothic"/>
              </a:rPr>
              <a:t>a</a:t>
            </a:r>
            <a:r>
              <a:rPr sz="2400" spc="5" dirty="0">
                <a:latin typeface="Century Gothic"/>
                <a:cs typeface="Century Gothic"/>
              </a:rPr>
              <a:t>B</a:t>
            </a:r>
            <a:r>
              <a:rPr sz="2400" dirty="0">
                <a:latin typeface="Century Gothic"/>
                <a:cs typeface="Century Gothic"/>
              </a:rPr>
              <a:t>1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+</a:t>
            </a:r>
            <a:r>
              <a:rPr sz="2400" spc="-5" dirty="0">
                <a:latin typeface="Century Gothic"/>
                <a:cs typeface="Century Gothic"/>
              </a:rPr>
              <a:t> bB2)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445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0019" y="1376153"/>
            <a:ext cx="23393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Adds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2333626"/>
            <a:ext cx="1714500" cy="231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333626"/>
            <a:ext cx="1714498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6848" y="1435480"/>
            <a:ext cx="33299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spc="-15" dirty="0">
                <a:latin typeface="Century Gothic"/>
                <a:cs typeface="Century Gothic"/>
              </a:rPr>
              <a:t>R</a:t>
            </a:r>
            <a:r>
              <a:rPr sz="2400" spc="-15" dirty="0">
                <a:latin typeface="Century Gothic"/>
                <a:cs typeface="Century Gothic"/>
              </a:rPr>
              <a:t>(</a:t>
            </a:r>
            <a:r>
              <a:rPr sz="2400" i="1" spc="-15" dirty="0">
                <a:latin typeface="Century Gothic"/>
                <a:cs typeface="Century Gothic"/>
              </a:rPr>
              <a:t>L</a:t>
            </a:r>
            <a:r>
              <a:rPr sz="2400" spc="-22" baseline="-20833" dirty="0">
                <a:latin typeface="Century Gothic"/>
                <a:cs typeface="Century Gothic"/>
              </a:rPr>
              <a:t>1</a:t>
            </a:r>
            <a:r>
              <a:rPr sz="2400" spc="-15" dirty="0">
                <a:latin typeface="Century Gothic"/>
                <a:cs typeface="Century Gothic"/>
              </a:rPr>
              <a:t>)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+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i="1" spc="-15" dirty="0">
                <a:latin typeface="Century Gothic"/>
                <a:cs typeface="Century Gothic"/>
              </a:rPr>
              <a:t>R</a:t>
            </a:r>
            <a:r>
              <a:rPr sz="2400" dirty="0">
                <a:latin typeface="Century Gothic"/>
                <a:cs typeface="Century Gothic"/>
              </a:rPr>
              <a:t>(</a:t>
            </a:r>
            <a:r>
              <a:rPr sz="2400" i="1" spc="-15" dirty="0">
                <a:latin typeface="Century Gothic"/>
                <a:cs typeface="Century Gothic"/>
              </a:rPr>
              <a:t>L</a:t>
            </a:r>
            <a:r>
              <a:rPr sz="2400" baseline="-20833" dirty="0">
                <a:latin typeface="Century Gothic"/>
                <a:cs typeface="Century Gothic"/>
              </a:rPr>
              <a:t>2</a:t>
            </a:r>
            <a:r>
              <a:rPr sz="2400" dirty="0">
                <a:latin typeface="Century Gothic"/>
                <a:cs typeface="Century Gothic"/>
              </a:rPr>
              <a:t>)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=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i="1" spc="-15" dirty="0">
                <a:latin typeface="Century Gothic"/>
                <a:cs typeface="Century Gothic"/>
              </a:rPr>
              <a:t>R</a:t>
            </a:r>
            <a:r>
              <a:rPr sz="2400" dirty="0">
                <a:latin typeface="Century Gothic"/>
                <a:cs typeface="Century Gothic"/>
              </a:rPr>
              <a:t>(</a:t>
            </a:r>
            <a:r>
              <a:rPr sz="2400" i="1" spc="-15" dirty="0">
                <a:latin typeface="Century Gothic"/>
                <a:cs typeface="Century Gothic"/>
              </a:rPr>
              <a:t>L</a:t>
            </a:r>
            <a:r>
              <a:rPr sz="2400" baseline="-20833" dirty="0">
                <a:latin typeface="Century Gothic"/>
                <a:cs typeface="Century Gothic"/>
              </a:rPr>
              <a:t>1</a:t>
            </a:r>
            <a:r>
              <a:rPr sz="2400" spc="330" baseline="-20833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+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i="1" spc="-15" dirty="0">
                <a:latin typeface="Century Gothic"/>
                <a:cs typeface="Century Gothic"/>
              </a:rPr>
              <a:t>L</a:t>
            </a:r>
            <a:r>
              <a:rPr sz="2400" baseline="-20833" dirty="0">
                <a:latin typeface="Century Gothic"/>
                <a:cs typeface="Century Gothic"/>
              </a:rPr>
              <a:t>2</a:t>
            </a:r>
            <a:r>
              <a:rPr sz="2400" dirty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1188" y="3278806"/>
            <a:ext cx="3003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latin typeface="Century Gothic"/>
                <a:cs typeface="Century Gothic"/>
              </a:rPr>
              <a:t>+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6788" y="3278806"/>
            <a:ext cx="3003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latin typeface="Century Gothic"/>
                <a:cs typeface="Century Gothic"/>
              </a:rPr>
              <a:t>=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77198" y="2286000"/>
            <a:ext cx="1754776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7FCE9-2C4E-40C5-8C2F-A39C6EAA9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56" y="5471049"/>
            <a:ext cx="7651143" cy="768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914D2-E754-42EA-A311-129C038EBAD1}"/>
              </a:ext>
            </a:extLst>
          </p:cNvPr>
          <p:cNvSpPr txBox="1"/>
          <p:nvPr/>
        </p:nvSpPr>
        <p:spPr>
          <a:xfrm>
            <a:off x="1919381" y="371618"/>
            <a:ext cx="747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ato"/>
              </a:rPr>
              <a:t>Fun with the Additive Property of Light</a:t>
            </a:r>
          </a:p>
        </p:txBody>
      </p:sp>
    </p:spTree>
    <p:extLst>
      <p:ext uri="{BB962C8B-B14F-4D97-AF65-F5344CB8AC3E}">
        <p14:creationId xmlns:p14="http://schemas.microsoft.com/office/powerpoint/2010/main" val="100544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0021" y="461754"/>
            <a:ext cx="2496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-25" dirty="0">
                <a:solidFill>
                  <a:srgbClr val="FFFFFF"/>
                </a:solidFill>
                <a:latin typeface="Century Gothic"/>
                <a:cs typeface="Century Gothic"/>
              </a:rPr>
              <a:t>ge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1682337"/>
            <a:ext cx="4348130" cy="509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140887"/>
            <a:ext cx="4495798" cy="664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39140-FC28-429F-A3A6-C62E5A97E073}"/>
              </a:ext>
            </a:extLst>
          </p:cNvPr>
          <p:cNvSpPr txBox="1"/>
          <p:nvPr/>
        </p:nvSpPr>
        <p:spPr>
          <a:xfrm>
            <a:off x="787078" y="461754"/>
            <a:ext cx="503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Light Stage</a:t>
            </a:r>
          </a:p>
        </p:txBody>
      </p:sp>
    </p:spTree>
    <p:extLst>
      <p:ext uri="{BB962C8B-B14F-4D97-AF65-F5344CB8AC3E}">
        <p14:creationId xmlns:p14="http://schemas.microsoft.com/office/powerpoint/2010/main" val="211971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325992"/>
            <a:ext cx="8913813" cy="914400"/>
          </a:xfrm>
        </p:spPr>
        <p:txBody>
          <a:bodyPr/>
          <a:lstStyle/>
          <a:p>
            <a:r>
              <a:rPr lang="en-US" dirty="0"/>
              <a:t>Color is Weird</a:t>
            </a:r>
          </a:p>
        </p:txBody>
      </p:sp>
      <p:pic>
        <p:nvPicPr>
          <p:cNvPr id="4" name="Picture 3" descr="ch9309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95" y="1258371"/>
            <a:ext cx="7111881" cy="50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59200"/>
            <a:ext cx="10515600" cy="737419"/>
          </a:xfrm>
          <a:prstGeom prst="rect">
            <a:avLst/>
          </a:prstGeom>
        </p:spPr>
        <p:txBody>
          <a:bodyPr vert="horz" wrap="square" lIns="0" tIns="59727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Poi</a:t>
            </a:r>
            <a:r>
              <a:rPr spc="-20" dirty="0"/>
              <a:t>nt</a:t>
            </a:r>
            <a:r>
              <a:rPr spc="-5" dirty="0"/>
              <a:t> </a:t>
            </a:r>
            <a:r>
              <a:rPr spc="-20" dirty="0"/>
              <a:t>L</a:t>
            </a:r>
            <a:r>
              <a:rPr dirty="0"/>
              <a:t>i</a:t>
            </a:r>
            <a:r>
              <a:rPr spc="-20" dirty="0"/>
              <a:t>ght</a:t>
            </a:r>
            <a:r>
              <a:rPr spc="-5" dirty="0"/>
              <a:t> </a:t>
            </a:r>
            <a:r>
              <a:rPr spc="-25" dirty="0"/>
              <a:t>Sou</a:t>
            </a:r>
            <a:r>
              <a:rPr spc="-40" dirty="0"/>
              <a:t>r</a:t>
            </a:r>
            <a:r>
              <a:rPr spc="-25" dirty="0"/>
              <a:t>ce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1600201"/>
            <a:ext cx="1714500" cy="231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7100" y="1600201"/>
            <a:ext cx="1714500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1600201"/>
            <a:ext cx="1714498" cy="2314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8500" y="1600201"/>
            <a:ext cx="1714498" cy="2314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9200" y="1600201"/>
            <a:ext cx="1714498" cy="2314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3962400"/>
            <a:ext cx="16764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3962400"/>
            <a:ext cx="1676398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90" y="3962400"/>
            <a:ext cx="1676398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600" y="3962400"/>
            <a:ext cx="1676398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39200" y="3962400"/>
            <a:ext cx="1676398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5181" y="4962548"/>
            <a:ext cx="73787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>
                <a:latin typeface="Century Gothic"/>
                <a:cs typeface="Century Gothic"/>
              </a:rPr>
              <a:t>D</a:t>
            </a:r>
            <a:r>
              <a:rPr spc="-15" dirty="0">
                <a:latin typeface="Century Gothic"/>
                <a:cs typeface="Century Gothic"/>
              </a:rPr>
              <a:t>ebevec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et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al</a:t>
            </a:r>
            <a:r>
              <a:rPr spc="-5" dirty="0">
                <a:latin typeface="Century Gothic"/>
                <a:cs typeface="Century Gothic"/>
              </a:rPr>
              <a:t>.,</a:t>
            </a:r>
            <a:r>
              <a:rPr dirty="0">
                <a:latin typeface="Century Gothic"/>
                <a:cs typeface="Century Gothic"/>
              </a:rPr>
              <a:t> </a:t>
            </a:r>
            <a:r>
              <a:rPr spc="-1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cq</a:t>
            </a:r>
            <a:r>
              <a:rPr spc="-15" dirty="0">
                <a:latin typeface="Century Gothic"/>
                <a:cs typeface="Century Gothic"/>
              </a:rPr>
              <a:t>u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5" dirty="0">
                <a:latin typeface="Century Gothic"/>
                <a:cs typeface="Century Gothic"/>
              </a:rPr>
              <a:t>ng</a:t>
            </a:r>
            <a:r>
              <a:rPr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the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5" dirty="0">
                <a:latin typeface="Century Gothic"/>
                <a:cs typeface="Century Gothic"/>
              </a:rPr>
              <a:t>Re</a:t>
            </a:r>
            <a:r>
              <a:rPr dirty="0">
                <a:latin typeface="Century Gothic"/>
                <a:cs typeface="Century Gothic"/>
              </a:rPr>
              <a:t>fl</a:t>
            </a:r>
            <a:r>
              <a:rPr spc="-10" dirty="0">
                <a:latin typeface="Century Gothic"/>
                <a:cs typeface="Century Gothic"/>
              </a:rPr>
              <a:t>ect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15" dirty="0">
                <a:latin typeface="Century Gothic"/>
                <a:cs typeface="Century Gothic"/>
              </a:rPr>
              <a:t>nce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F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5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ld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of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15" dirty="0">
                <a:latin typeface="Century Gothic"/>
                <a:cs typeface="Century Gothic"/>
              </a:rPr>
              <a:t>u</a:t>
            </a:r>
            <a:r>
              <a:rPr dirty="0">
                <a:latin typeface="Century Gothic"/>
                <a:cs typeface="Century Gothic"/>
              </a:rPr>
              <a:t>ma</a:t>
            </a:r>
            <a:r>
              <a:rPr spc="-15"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F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10" dirty="0">
                <a:latin typeface="Century Gothic"/>
                <a:cs typeface="Century Gothic"/>
              </a:rPr>
              <a:t>ce, P</a:t>
            </a:r>
            <a:r>
              <a:rPr spc="-20"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oc.</a:t>
            </a:r>
            <a:r>
              <a:rPr dirty="0">
                <a:latin typeface="Century Gothic"/>
                <a:cs typeface="Century Gothic"/>
              </a:rPr>
              <a:t> SIGG</a:t>
            </a:r>
            <a:r>
              <a:rPr spc="-15" dirty="0">
                <a:latin typeface="Century Gothic"/>
                <a:cs typeface="Century Gothic"/>
              </a:rPr>
              <a:t>RAP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2000</a:t>
            </a: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85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52420" y="464154"/>
            <a:ext cx="41071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vi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ronment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ght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1524000"/>
            <a:ext cx="1693334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1524000"/>
            <a:ext cx="1693332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1524000"/>
            <a:ext cx="1693332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4200" y="1524000"/>
            <a:ext cx="1693332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86800" y="1524000"/>
            <a:ext cx="1693332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3810000"/>
            <a:ext cx="16764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3810000"/>
            <a:ext cx="1676400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3810000"/>
            <a:ext cx="1676398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200" y="3810000"/>
            <a:ext cx="1676398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6800" y="3810000"/>
            <a:ext cx="1676398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15181" y="4798479"/>
            <a:ext cx="73787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>
                <a:latin typeface="Century Gothic"/>
                <a:cs typeface="Century Gothic"/>
              </a:rPr>
              <a:t>D</a:t>
            </a:r>
            <a:r>
              <a:rPr spc="-15" dirty="0">
                <a:latin typeface="Century Gothic"/>
                <a:cs typeface="Century Gothic"/>
              </a:rPr>
              <a:t>ebevec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et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al</a:t>
            </a:r>
            <a:r>
              <a:rPr spc="-5" dirty="0">
                <a:latin typeface="Century Gothic"/>
                <a:cs typeface="Century Gothic"/>
              </a:rPr>
              <a:t>.,</a:t>
            </a:r>
            <a:r>
              <a:rPr dirty="0">
                <a:latin typeface="Century Gothic"/>
                <a:cs typeface="Century Gothic"/>
              </a:rPr>
              <a:t> </a:t>
            </a:r>
            <a:r>
              <a:rPr spc="-1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cq</a:t>
            </a:r>
            <a:r>
              <a:rPr spc="-15" dirty="0">
                <a:latin typeface="Century Gothic"/>
                <a:cs typeface="Century Gothic"/>
              </a:rPr>
              <a:t>u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5" dirty="0">
                <a:latin typeface="Century Gothic"/>
                <a:cs typeface="Century Gothic"/>
              </a:rPr>
              <a:t>ng</a:t>
            </a:r>
            <a:r>
              <a:rPr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the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5" dirty="0">
                <a:latin typeface="Century Gothic"/>
                <a:cs typeface="Century Gothic"/>
              </a:rPr>
              <a:t>Re</a:t>
            </a:r>
            <a:r>
              <a:rPr dirty="0">
                <a:latin typeface="Century Gothic"/>
                <a:cs typeface="Century Gothic"/>
              </a:rPr>
              <a:t>fl</a:t>
            </a:r>
            <a:r>
              <a:rPr spc="-10" dirty="0">
                <a:latin typeface="Century Gothic"/>
                <a:cs typeface="Century Gothic"/>
              </a:rPr>
              <a:t>ect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15" dirty="0">
                <a:latin typeface="Century Gothic"/>
                <a:cs typeface="Century Gothic"/>
              </a:rPr>
              <a:t>nce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F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-15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ld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of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15" dirty="0">
                <a:latin typeface="Century Gothic"/>
                <a:cs typeface="Century Gothic"/>
              </a:rPr>
              <a:t>u</a:t>
            </a:r>
            <a:r>
              <a:rPr dirty="0">
                <a:latin typeface="Century Gothic"/>
                <a:cs typeface="Century Gothic"/>
              </a:rPr>
              <a:t>ma</a:t>
            </a:r>
            <a:r>
              <a:rPr spc="-15"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F</a:t>
            </a:r>
            <a:r>
              <a:rPr dirty="0">
                <a:latin typeface="Century Gothic"/>
                <a:cs typeface="Century Gothic"/>
              </a:rPr>
              <a:t>a</a:t>
            </a:r>
            <a:r>
              <a:rPr spc="-10" dirty="0">
                <a:latin typeface="Century Gothic"/>
                <a:cs typeface="Century Gothic"/>
              </a:rPr>
              <a:t>ce, P</a:t>
            </a:r>
            <a:r>
              <a:rPr spc="-20"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oc.</a:t>
            </a:r>
            <a:r>
              <a:rPr dirty="0">
                <a:latin typeface="Century Gothic"/>
                <a:cs typeface="Century Gothic"/>
              </a:rPr>
              <a:t> SIGG</a:t>
            </a:r>
            <a:r>
              <a:rPr spc="-15" dirty="0">
                <a:latin typeface="Century Gothic"/>
                <a:cs typeface="Century Gothic"/>
              </a:rPr>
              <a:t>RAP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2000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8A40218-E576-4924-95F8-9E6A32580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581263"/>
            <a:ext cx="10515600" cy="737419"/>
          </a:xfrm>
          <a:prstGeom prst="rect">
            <a:avLst/>
          </a:prstGeom>
        </p:spPr>
        <p:txBody>
          <a:bodyPr vert="horz" wrap="square" lIns="0" tIns="59727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Environment Lighting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18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914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dirty="0"/>
              <a:t>Col</a:t>
            </a:r>
            <a:r>
              <a:rPr spc="-20" dirty="0"/>
              <a:t>o</a:t>
            </a:r>
            <a:r>
              <a:rPr spc="-15" dirty="0"/>
              <a:t>r</a:t>
            </a:r>
            <a:r>
              <a:rPr spc="25" dirty="0"/>
              <a:t> </a:t>
            </a:r>
            <a:r>
              <a:rPr dirty="0"/>
              <a:t>Matching</a:t>
            </a:r>
            <a:r>
              <a:rPr spc="-5" dirty="0"/>
              <a:t> Experiments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0494" y="2069956"/>
            <a:ext cx="6323965" cy="3575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DF7601"/>
              </a:buClr>
              <a:buFont typeface="Wingdings 2"/>
              <a:buChar char="□"/>
              <a:tabLst>
                <a:tab pos="356235" algn="l"/>
              </a:tabLst>
            </a:pPr>
            <a:r>
              <a:rPr sz="2000" spc="-65" dirty="0">
                <a:latin typeface="Lato" panose="020F0502020204030203"/>
                <a:cs typeface="Century Gothic"/>
              </a:rPr>
              <a:t>W</a:t>
            </a:r>
            <a:r>
              <a:rPr sz="2000" spc="5" dirty="0">
                <a:latin typeface="Lato" panose="020F0502020204030203"/>
                <a:cs typeface="Century Gothic"/>
              </a:rPr>
              <a:t>r</a:t>
            </a:r>
            <a:r>
              <a:rPr sz="2000" spc="-5" dirty="0">
                <a:latin typeface="Lato" panose="020F0502020204030203"/>
                <a:cs typeface="Century Gothic"/>
              </a:rPr>
              <a:t>i</a:t>
            </a:r>
            <a:r>
              <a:rPr sz="2000" spc="-10" dirty="0">
                <a:latin typeface="Lato" panose="020F0502020204030203"/>
                <a:cs typeface="Century Gothic"/>
              </a:rPr>
              <a:t>g</a:t>
            </a:r>
            <a:r>
              <a:rPr sz="2000" dirty="0">
                <a:latin typeface="Lato" panose="020F0502020204030203"/>
                <a:cs typeface="Century Gothic"/>
              </a:rPr>
              <a:t>ht</a:t>
            </a:r>
            <a:r>
              <a:rPr sz="2000" spc="4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an</a:t>
            </a:r>
            <a:r>
              <a:rPr sz="2000" dirty="0">
                <a:latin typeface="Lato" panose="020F0502020204030203"/>
                <a:cs typeface="Century Gothic"/>
              </a:rPr>
              <a:t>d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G</a:t>
            </a:r>
            <a:r>
              <a:rPr sz="2000" spc="5" dirty="0">
                <a:latin typeface="Lato" panose="020F0502020204030203"/>
                <a:cs typeface="Century Gothic"/>
              </a:rPr>
              <a:t>u</a:t>
            </a:r>
            <a:r>
              <a:rPr sz="2000" spc="-5" dirty="0">
                <a:latin typeface="Lato" panose="020F0502020204030203"/>
                <a:cs typeface="Century Gothic"/>
              </a:rPr>
              <a:t>il</a:t>
            </a:r>
            <a:r>
              <a:rPr sz="2000" dirty="0">
                <a:latin typeface="Lato" panose="020F0502020204030203"/>
                <a:cs typeface="Century Gothic"/>
              </a:rPr>
              <a:t>d</a:t>
            </a:r>
            <a:r>
              <a:rPr sz="2000" spc="-20" dirty="0">
                <a:latin typeface="Lato" panose="020F0502020204030203"/>
                <a:cs typeface="Century Gothic"/>
              </a:rPr>
              <a:t> </a:t>
            </a:r>
            <a:r>
              <a:rPr sz="2000" spc="-45" dirty="0">
                <a:latin typeface="Lato" panose="020F0502020204030203"/>
                <a:cs typeface="Century Gothic"/>
              </a:rPr>
              <a:t>(</a:t>
            </a:r>
            <a:r>
              <a:rPr sz="2000" spc="-5" dirty="0">
                <a:latin typeface="Lato" panose="020F0502020204030203"/>
                <a:cs typeface="Century Gothic"/>
              </a:rPr>
              <a:t>1</a:t>
            </a:r>
            <a:r>
              <a:rPr sz="2000" spc="5" dirty="0">
                <a:latin typeface="Lato" panose="020F0502020204030203"/>
                <a:cs typeface="Century Gothic"/>
              </a:rPr>
              <a:t>9</a:t>
            </a:r>
            <a:r>
              <a:rPr sz="2000" spc="-5" dirty="0">
                <a:latin typeface="Lato" panose="020F0502020204030203"/>
                <a:cs typeface="Century Gothic"/>
              </a:rPr>
              <a:t>2</a:t>
            </a:r>
            <a:r>
              <a:rPr sz="2000" spc="5" dirty="0">
                <a:latin typeface="Lato" panose="020F0502020204030203"/>
                <a:cs typeface="Century Gothic"/>
              </a:rPr>
              <a:t>0</a:t>
            </a:r>
            <a:r>
              <a:rPr sz="2000" spc="-5" dirty="0">
                <a:latin typeface="Lato" panose="020F0502020204030203"/>
                <a:cs typeface="Century Gothic"/>
              </a:rPr>
              <a:t>s)</a:t>
            </a:r>
            <a:endParaRPr sz="2000" dirty="0"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spc="-15" dirty="0">
                <a:latin typeface="Lato" panose="020F0502020204030203"/>
                <a:cs typeface="Century Gothic"/>
              </a:rPr>
              <a:t>C</a:t>
            </a:r>
            <a:r>
              <a:rPr spc="-25" dirty="0">
                <a:latin typeface="Lato" panose="020F0502020204030203"/>
                <a:cs typeface="Century Gothic"/>
              </a:rPr>
              <a:t>h</a:t>
            </a:r>
            <a:r>
              <a:rPr spc="-15" dirty="0">
                <a:latin typeface="Lato" panose="020F0502020204030203"/>
                <a:cs typeface="Century Gothic"/>
              </a:rPr>
              <a:t>o</a:t>
            </a:r>
            <a:r>
              <a:rPr spc="-20" dirty="0">
                <a:latin typeface="Lato" panose="020F0502020204030203"/>
                <a:cs typeface="Century Gothic"/>
              </a:rPr>
              <a:t>o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dirty="0">
                <a:latin typeface="Lato" panose="020F0502020204030203"/>
                <a:cs typeface="Century Gothic"/>
              </a:rPr>
              <a:t>e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g</a:t>
            </a:r>
            <a:r>
              <a:rPr spc="-25" dirty="0">
                <a:latin typeface="Lato" panose="020F0502020204030203"/>
                <a:cs typeface="Century Gothic"/>
              </a:rPr>
              <a:t>ht</a:t>
            </a:r>
            <a:r>
              <a:rPr dirty="0">
                <a:latin typeface="Lato" panose="020F0502020204030203"/>
                <a:cs typeface="Century Gothic"/>
              </a:rPr>
              <a:t>s</a:t>
            </a:r>
            <a:r>
              <a:rPr spc="-10" dirty="0">
                <a:latin typeface="Lato" panose="020F0502020204030203"/>
                <a:cs typeface="Century Gothic"/>
              </a:rPr>
              <a:t> of</a:t>
            </a:r>
            <a:r>
              <a:rPr spc="-5" dirty="0">
                <a:latin typeface="Lato" panose="020F0502020204030203"/>
                <a:cs typeface="Century Gothic"/>
              </a:rPr>
              <a:t> </a:t>
            </a:r>
            <a:r>
              <a:rPr dirty="0">
                <a:latin typeface="Lato" panose="020F0502020204030203"/>
                <a:cs typeface="Century Gothic"/>
              </a:rPr>
              <a:t>3</a:t>
            </a:r>
            <a:r>
              <a:rPr spc="-5" dirty="0">
                <a:latin typeface="Lato" panose="020F0502020204030203"/>
                <a:cs typeface="Century Gothic"/>
              </a:rPr>
              <a:t> </a:t>
            </a:r>
            <a:r>
              <a:rPr spc="5" dirty="0">
                <a:latin typeface="Lato" panose="020F0502020204030203"/>
                <a:cs typeface="Century Gothic"/>
              </a:rPr>
              <a:t>d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0" dirty="0">
                <a:latin typeface="Lato" panose="020F0502020204030203"/>
                <a:cs typeface="Century Gothic"/>
              </a:rPr>
              <a:t>ff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spc="-10" dirty="0">
                <a:latin typeface="Lato" panose="020F0502020204030203"/>
                <a:cs typeface="Century Gothic"/>
              </a:rPr>
              <a:t>r</a:t>
            </a:r>
            <a:r>
              <a:rPr spc="-25" dirty="0">
                <a:latin typeface="Lato" panose="020F0502020204030203"/>
                <a:cs typeface="Century Gothic"/>
              </a:rPr>
              <a:t>en</a:t>
            </a:r>
            <a:r>
              <a:rPr spc="-10" dirty="0">
                <a:latin typeface="Lato" panose="020F0502020204030203"/>
                <a:cs typeface="Century Gothic"/>
              </a:rPr>
              <a:t>t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pr</a:t>
            </a:r>
            <a:r>
              <a:rPr spc="15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mary</a:t>
            </a:r>
            <a:r>
              <a:rPr spc="-40" dirty="0">
                <a:latin typeface="Lato" panose="020F0502020204030203"/>
                <a:cs typeface="Century Gothic"/>
              </a:rPr>
              <a:t> </a:t>
            </a:r>
            <a:r>
              <a:rPr spc="-15" dirty="0">
                <a:latin typeface="Lato" panose="020F0502020204030203"/>
                <a:cs typeface="Century Gothic"/>
              </a:rPr>
              <a:t>co</a:t>
            </a:r>
            <a:r>
              <a:rPr dirty="0">
                <a:latin typeface="Lato" panose="020F0502020204030203"/>
                <a:cs typeface="Century Gothic"/>
              </a:rPr>
              <a:t>l</a:t>
            </a:r>
            <a:r>
              <a:rPr spc="-10" dirty="0">
                <a:latin typeface="Lato" panose="020F0502020204030203"/>
                <a:cs typeface="Century Gothic"/>
              </a:rPr>
              <a:t>ors</a:t>
            </a:r>
            <a:endParaRPr dirty="0"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spc="-10" dirty="0">
                <a:latin typeface="Lato" panose="020F0502020204030203"/>
                <a:cs typeface="Century Gothic"/>
              </a:rPr>
              <a:t>Sh</a:t>
            </a:r>
            <a:r>
              <a:rPr spc="-20" dirty="0">
                <a:latin typeface="Lato" panose="020F0502020204030203"/>
                <a:cs typeface="Century Gothic"/>
              </a:rPr>
              <a:t>o</a:t>
            </a:r>
            <a:r>
              <a:rPr dirty="0">
                <a:latin typeface="Lato" panose="020F0502020204030203"/>
                <a:cs typeface="Century Gothic"/>
              </a:rPr>
              <a:t>w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spc="-25" dirty="0">
                <a:latin typeface="Lato" panose="020F0502020204030203"/>
                <a:cs typeface="Century Gothic"/>
              </a:rPr>
              <a:t>h</a:t>
            </a:r>
            <a:r>
              <a:rPr spc="-15" dirty="0">
                <a:latin typeface="Lato" panose="020F0502020204030203"/>
                <a:cs typeface="Century Gothic"/>
              </a:rPr>
              <a:t>uman</a:t>
            </a:r>
            <a:r>
              <a:rPr spc="15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su</a:t>
            </a:r>
            <a:r>
              <a:rPr spc="-10" dirty="0">
                <a:latin typeface="Lato" panose="020F0502020204030203"/>
                <a:cs typeface="Century Gothic"/>
              </a:rPr>
              <a:t>b</a:t>
            </a:r>
            <a:r>
              <a:rPr spc="5" dirty="0">
                <a:latin typeface="Lato" panose="020F0502020204030203"/>
                <a:cs typeface="Century Gothic"/>
              </a:rPr>
              <a:t>j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spc="-10" dirty="0">
                <a:latin typeface="Lato" panose="020F0502020204030203"/>
                <a:cs typeface="Century Gothic"/>
              </a:rPr>
              <a:t>ct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dirty="0">
                <a:latin typeface="Lato" panose="020F0502020204030203"/>
                <a:cs typeface="Century Gothic"/>
              </a:rPr>
              <a:t>a</a:t>
            </a:r>
            <a:r>
              <a:rPr spc="-10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dirty="0">
                <a:latin typeface="Lato" panose="020F0502020204030203"/>
                <a:cs typeface="Century Gothic"/>
              </a:rPr>
              <a:t>g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spc="-10" dirty="0">
                <a:latin typeface="Lato" panose="020F0502020204030203"/>
                <a:cs typeface="Century Gothic"/>
              </a:rPr>
              <a:t>e</a:t>
            </a:r>
            <a:r>
              <a:rPr dirty="0">
                <a:latin typeface="Lato" panose="020F0502020204030203"/>
                <a:cs typeface="Century Gothic"/>
              </a:rPr>
              <a:t>-</a:t>
            </a:r>
            <a:r>
              <a:rPr spc="-35" dirty="0">
                <a:latin typeface="Lato" panose="020F0502020204030203"/>
                <a:cs typeface="Century Gothic"/>
              </a:rPr>
              <a:t>w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20" dirty="0">
                <a:latin typeface="Lato" panose="020F0502020204030203"/>
                <a:cs typeface="Century Gothic"/>
              </a:rPr>
              <a:t>v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spc="-25" dirty="0">
                <a:latin typeface="Lato" panose="020F0502020204030203"/>
                <a:cs typeface="Century Gothic"/>
              </a:rPr>
              <a:t>en</a:t>
            </a:r>
            <a:r>
              <a:rPr spc="-15" dirty="0">
                <a:latin typeface="Lato" panose="020F0502020204030203"/>
                <a:cs typeface="Century Gothic"/>
              </a:rPr>
              <a:t>g</a:t>
            </a:r>
            <a:r>
              <a:rPr spc="-20" dirty="0">
                <a:latin typeface="Lato" panose="020F0502020204030203"/>
                <a:cs typeface="Century Gothic"/>
              </a:rPr>
              <a:t>t</a:t>
            </a:r>
            <a:r>
              <a:rPr spc="-15" dirty="0">
                <a:latin typeface="Lato" panose="020F0502020204030203"/>
                <a:cs typeface="Century Gothic"/>
              </a:rPr>
              <a:t>h</a:t>
            </a:r>
            <a:r>
              <a:rPr spc="45" dirty="0">
                <a:latin typeface="Lato" panose="020F0502020204030203"/>
                <a:cs typeface="Century Gothic"/>
              </a:rPr>
              <a:t> </a:t>
            </a:r>
            <a:r>
              <a:rPr spc="-25" dirty="0">
                <a:latin typeface="Lato" panose="020F0502020204030203"/>
                <a:cs typeface="Century Gothic"/>
              </a:rPr>
              <a:t>te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dirty="0">
                <a:latin typeface="Lato" panose="020F0502020204030203"/>
                <a:cs typeface="Century Gothic"/>
              </a:rPr>
              <a:t>t</a:t>
            </a:r>
            <a:r>
              <a:rPr spc="25" dirty="0">
                <a:latin typeface="Lato" panose="020F0502020204030203"/>
                <a:cs typeface="Century Gothic"/>
              </a:rPr>
              <a:t> 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g</a:t>
            </a:r>
            <a:r>
              <a:rPr spc="-25" dirty="0">
                <a:latin typeface="Lato" panose="020F0502020204030203"/>
                <a:cs typeface="Century Gothic"/>
              </a:rPr>
              <a:t>h</a:t>
            </a:r>
            <a:r>
              <a:rPr spc="-10" dirty="0">
                <a:latin typeface="Lato" panose="020F0502020204030203"/>
                <a:cs typeface="Century Gothic"/>
              </a:rPr>
              <a:t>t</a:t>
            </a:r>
            <a:endParaRPr dirty="0"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spc="-10" dirty="0">
                <a:latin typeface="Lato" panose="020F0502020204030203"/>
                <a:cs typeface="Century Gothic"/>
              </a:rPr>
              <a:t>Ha</a:t>
            </a:r>
            <a:r>
              <a:rPr spc="15" dirty="0">
                <a:latin typeface="Lato" panose="020F0502020204030203"/>
                <a:cs typeface="Century Gothic"/>
              </a:rPr>
              <a:t>v</a:t>
            </a:r>
            <a:r>
              <a:rPr dirty="0">
                <a:latin typeface="Lato" panose="020F0502020204030203"/>
                <a:cs typeface="Century Gothic"/>
              </a:rPr>
              <a:t>e</a:t>
            </a:r>
            <a:r>
              <a:rPr spc="-15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spc="-10" dirty="0">
                <a:latin typeface="Lato" panose="020F0502020204030203"/>
                <a:cs typeface="Century Gothic"/>
              </a:rPr>
              <a:t>u</a:t>
            </a:r>
            <a:r>
              <a:rPr spc="-5" dirty="0">
                <a:latin typeface="Lato" panose="020F0502020204030203"/>
                <a:cs typeface="Century Gothic"/>
              </a:rPr>
              <a:t>bj</a:t>
            </a:r>
            <a:r>
              <a:rPr spc="-10" dirty="0">
                <a:latin typeface="Lato" panose="020F0502020204030203"/>
                <a:cs typeface="Century Gothic"/>
              </a:rPr>
              <a:t>e</a:t>
            </a:r>
            <a:r>
              <a:rPr dirty="0">
                <a:latin typeface="Lato" panose="020F0502020204030203"/>
                <a:cs typeface="Century Gothic"/>
              </a:rPr>
              <a:t>ct</a:t>
            </a:r>
            <a:r>
              <a:rPr spc="15" dirty="0">
                <a:latin typeface="Lato" panose="020F0502020204030203"/>
                <a:cs typeface="Century Gothic"/>
              </a:rPr>
              <a:t> </a:t>
            </a:r>
            <a:r>
              <a:rPr dirty="0">
                <a:latin typeface="Lato" panose="020F0502020204030203"/>
                <a:cs typeface="Century Gothic"/>
              </a:rPr>
              <a:t>m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-15" dirty="0">
                <a:latin typeface="Lato" panose="020F0502020204030203"/>
                <a:cs typeface="Century Gothic"/>
              </a:rPr>
              <a:t>t</a:t>
            </a:r>
            <a:r>
              <a:rPr dirty="0">
                <a:latin typeface="Lato" panose="020F0502020204030203"/>
                <a:cs typeface="Century Gothic"/>
              </a:rPr>
              <a:t>ch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spc="-15" dirty="0">
                <a:latin typeface="Lato" panose="020F0502020204030203"/>
                <a:cs typeface="Century Gothic"/>
              </a:rPr>
              <a:t>t</a:t>
            </a:r>
            <a:r>
              <a:rPr spc="-10" dirty="0">
                <a:latin typeface="Lato" panose="020F0502020204030203"/>
                <a:cs typeface="Century Gothic"/>
              </a:rPr>
              <a:t>e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dirty="0">
                <a:latin typeface="Lato" panose="020F0502020204030203"/>
                <a:cs typeface="Century Gothic"/>
              </a:rPr>
              <a:t>t</a:t>
            </a:r>
            <a:r>
              <a:rPr spc="25" dirty="0">
                <a:latin typeface="Lato" panose="020F0502020204030203"/>
                <a:cs typeface="Century Gothic"/>
              </a:rPr>
              <a:t> </a:t>
            </a:r>
            <a:r>
              <a:rPr spc="5" dirty="0">
                <a:latin typeface="Lato" panose="020F0502020204030203"/>
                <a:cs typeface="Century Gothic"/>
              </a:rPr>
              <a:t>l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g</a:t>
            </a:r>
            <a:r>
              <a:rPr spc="-10" dirty="0">
                <a:latin typeface="Lato" panose="020F0502020204030203"/>
                <a:cs typeface="Century Gothic"/>
              </a:rPr>
              <a:t>h</a:t>
            </a:r>
            <a:r>
              <a:rPr dirty="0">
                <a:latin typeface="Lato" panose="020F0502020204030203"/>
                <a:cs typeface="Century Gothic"/>
              </a:rPr>
              <a:t>t</a:t>
            </a:r>
          </a:p>
          <a:p>
            <a:pPr marL="1047750" lvl="2" indent="-349250">
              <a:spcBef>
                <a:spcPts val="600"/>
              </a:spcBef>
              <a:buClr>
                <a:srgbClr val="333333"/>
              </a:buClr>
              <a:buFont typeface="Wingdings 2"/>
              <a:buChar char="□"/>
              <a:tabLst>
                <a:tab pos="1048385" algn="l"/>
              </a:tabLst>
            </a:pPr>
            <a:r>
              <a:rPr spc="-45" dirty="0">
                <a:latin typeface="Lato" panose="020F0502020204030203"/>
                <a:cs typeface="Century Gothic"/>
              </a:rPr>
              <a:t>U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dirty="0">
                <a:latin typeface="Lato" panose="020F0502020204030203"/>
                <a:cs typeface="Century Gothic"/>
              </a:rPr>
              <a:t>e</a:t>
            </a:r>
            <a:r>
              <a:rPr spc="30" dirty="0">
                <a:latin typeface="Lato" panose="020F0502020204030203"/>
                <a:cs typeface="Century Gothic"/>
              </a:rPr>
              <a:t> </a:t>
            </a:r>
            <a:r>
              <a:rPr dirty="0">
                <a:latin typeface="Lato" panose="020F0502020204030203"/>
                <a:cs typeface="Century Gothic"/>
              </a:rPr>
              <a:t>a</a:t>
            </a:r>
            <a:r>
              <a:rPr spc="-10" dirty="0">
                <a:latin typeface="Lato" panose="020F0502020204030203"/>
                <a:cs typeface="Century Gothic"/>
              </a:rPr>
              <a:t> </a:t>
            </a:r>
            <a:r>
              <a:rPr spc="-30" dirty="0">
                <a:latin typeface="Lato" panose="020F0502020204030203"/>
                <a:cs typeface="Century Gothic"/>
              </a:rPr>
              <a:t>w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g</a:t>
            </a:r>
            <a:r>
              <a:rPr spc="-25" dirty="0">
                <a:latin typeface="Lato" panose="020F0502020204030203"/>
                <a:cs typeface="Century Gothic"/>
              </a:rPr>
              <a:t>hte</a:t>
            </a:r>
            <a:r>
              <a:rPr dirty="0">
                <a:latin typeface="Lato" panose="020F0502020204030203"/>
                <a:cs typeface="Century Gothic"/>
              </a:rPr>
              <a:t>d</a:t>
            </a:r>
            <a:r>
              <a:rPr spc="50" dirty="0">
                <a:latin typeface="Lato" panose="020F0502020204030203"/>
                <a:cs typeface="Century Gothic"/>
              </a:rPr>
              <a:t> </a:t>
            </a:r>
            <a:r>
              <a:rPr dirty="0">
                <a:latin typeface="Lato" panose="020F0502020204030203"/>
                <a:cs typeface="Century Gothic"/>
              </a:rPr>
              <a:t>comb</a:t>
            </a:r>
            <a:r>
              <a:rPr spc="15" dirty="0">
                <a:latin typeface="Lato" panose="020F0502020204030203"/>
                <a:cs typeface="Century Gothic"/>
              </a:rPr>
              <a:t>i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-25" dirty="0">
                <a:latin typeface="Lato" panose="020F0502020204030203"/>
                <a:cs typeface="Century Gothic"/>
              </a:rPr>
              <a:t>t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on</a:t>
            </a:r>
            <a:r>
              <a:rPr spc="-30" dirty="0">
                <a:latin typeface="Lato" panose="020F0502020204030203"/>
                <a:cs typeface="Century Gothic"/>
              </a:rPr>
              <a:t> </a:t>
            </a:r>
            <a:r>
              <a:rPr spc="-10" dirty="0">
                <a:latin typeface="Lato" panose="020F0502020204030203"/>
                <a:cs typeface="Century Gothic"/>
              </a:rPr>
              <a:t>of</a:t>
            </a:r>
            <a:r>
              <a:rPr spc="-5" dirty="0">
                <a:latin typeface="Lato" panose="020F0502020204030203"/>
                <a:cs typeface="Century Gothic"/>
              </a:rPr>
              <a:t> pr</a:t>
            </a:r>
            <a:r>
              <a:rPr spc="15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ma</a:t>
            </a:r>
            <a:r>
              <a:rPr spc="-30" dirty="0">
                <a:latin typeface="Lato" panose="020F0502020204030203"/>
                <a:cs typeface="Century Gothic"/>
              </a:rPr>
              <a:t>r</a:t>
            </a:r>
            <a:r>
              <a:rPr spc="10" dirty="0">
                <a:latin typeface="Lato" panose="020F0502020204030203"/>
                <a:cs typeface="Century Gothic"/>
              </a:rPr>
              <a:t>i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dirty="0">
                <a:latin typeface="Lato" panose="020F0502020204030203"/>
                <a:cs typeface="Century Gothic"/>
              </a:rPr>
              <a:t>s</a:t>
            </a:r>
          </a:p>
          <a:p>
            <a:pPr marL="1047750" lvl="2" indent="-349250">
              <a:spcBef>
                <a:spcPts val="600"/>
              </a:spcBef>
              <a:buClr>
                <a:srgbClr val="333333"/>
              </a:buClr>
              <a:buFont typeface="Wingdings 2"/>
              <a:buChar char="□"/>
              <a:tabLst>
                <a:tab pos="1048385" algn="l"/>
              </a:tabLst>
            </a:pPr>
            <a:r>
              <a:rPr spc="-70" dirty="0">
                <a:latin typeface="Lato" panose="020F0502020204030203"/>
                <a:cs typeface="Century Gothic"/>
              </a:rPr>
              <a:t>W</a:t>
            </a:r>
            <a:r>
              <a:rPr spc="-25" dirty="0">
                <a:latin typeface="Lato" panose="020F0502020204030203"/>
                <a:cs typeface="Century Gothic"/>
              </a:rPr>
              <a:t>e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g</a:t>
            </a:r>
            <a:r>
              <a:rPr spc="-25" dirty="0">
                <a:latin typeface="Lato" panose="020F0502020204030203"/>
                <a:cs typeface="Century Gothic"/>
              </a:rPr>
              <a:t>h</a:t>
            </a:r>
            <a:r>
              <a:rPr spc="-10" dirty="0">
                <a:latin typeface="Lato" panose="020F0502020204030203"/>
                <a:cs typeface="Century Gothic"/>
              </a:rPr>
              <a:t>t</a:t>
            </a:r>
            <a:r>
              <a:rPr spc="40" dirty="0">
                <a:latin typeface="Lato" panose="020F0502020204030203"/>
                <a:cs typeface="Century Gothic"/>
              </a:rPr>
              <a:t> 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s</a:t>
            </a:r>
            <a:r>
              <a:rPr spc="-15" dirty="0">
                <a:latin typeface="Lato" panose="020F0502020204030203"/>
                <a:cs typeface="Century Gothic"/>
              </a:rPr>
              <a:t> 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dirty="0">
                <a:latin typeface="Lato" panose="020F0502020204030203"/>
                <a:cs typeface="Century Gothic"/>
              </a:rPr>
              <a:t>um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lang="en-US" spc="-25" dirty="0">
                <a:latin typeface="Lato" panose="020F0502020204030203"/>
                <a:cs typeface="Century Gothic"/>
              </a:rPr>
              <a:t>a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spc="-15" dirty="0">
                <a:latin typeface="Lato" panose="020F0502020204030203"/>
                <a:cs typeface="Century Gothic"/>
              </a:rPr>
              <a:t>ce</a:t>
            </a:r>
            <a:endParaRPr dirty="0">
              <a:latin typeface="Lato" panose="020F0502020204030203"/>
              <a:cs typeface="Century Gothic"/>
            </a:endParaRPr>
          </a:p>
          <a:p>
            <a:pPr marL="355600" indent="-342900">
              <a:spcBef>
                <a:spcPts val="985"/>
              </a:spcBef>
              <a:buClr>
                <a:srgbClr val="DF7601"/>
              </a:buClr>
              <a:buFont typeface="Wingdings 2"/>
              <a:buChar char="□"/>
              <a:tabLst>
                <a:tab pos="356235" algn="l"/>
              </a:tabLst>
            </a:pPr>
            <a:r>
              <a:rPr sz="2000" dirty="0">
                <a:latin typeface="Lato" panose="020F0502020204030203"/>
                <a:cs typeface="Century Gothic"/>
              </a:rPr>
              <a:t>C</a:t>
            </a:r>
            <a:r>
              <a:rPr sz="2000" spc="15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s</a:t>
            </a:r>
            <a:r>
              <a:rPr sz="2000" spc="15" dirty="0">
                <a:latin typeface="Lato" panose="020F0502020204030203"/>
                <a:cs typeface="Century Gothic"/>
              </a:rPr>
              <a:t>t</a:t>
            </a:r>
            <a:r>
              <a:rPr sz="2000" spc="-5" dirty="0">
                <a:latin typeface="Lato" panose="020F0502020204030203"/>
                <a:cs typeface="Century Gothic"/>
              </a:rPr>
              <a:t>anda</a:t>
            </a:r>
            <a:r>
              <a:rPr sz="2000" spc="-10" dirty="0">
                <a:latin typeface="Lato" panose="020F0502020204030203"/>
                <a:cs typeface="Century Gothic"/>
              </a:rPr>
              <a:t>r</a:t>
            </a:r>
            <a:r>
              <a:rPr sz="2000" dirty="0">
                <a:latin typeface="Lato" panose="020F0502020204030203"/>
                <a:cs typeface="Century Gothic"/>
              </a:rPr>
              <a:t>d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pr</a:t>
            </a:r>
            <a:r>
              <a:rPr sz="2000" spc="-10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maries</a:t>
            </a:r>
          </a:p>
          <a:p>
            <a:pPr marL="698500" lvl="1" indent="-337185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R</a:t>
            </a:r>
            <a:r>
              <a:rPr spc="-10"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e</a:t>
            </a:r>
            <a:r>
              <a:rPr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d </a:t>
            </a:r>
            <a:r>
              <a:rPr spc="-45"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(</a:t>
            </a:r>
            <a:r>
              <a:rPr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R</a:t>
            </a:r>
            <a:r>
              <a:rPr spc="-20"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)</a:t>
            </a:r>
            <a:r>
              <a:rPr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:</a:t>
            </a:r>
            <a:r>
              <a:rPr spc="60" dirty="0">
                <a:solidFill>
                  <a:srgbClr val="FF0000"/>
                </a:solidFill>
                <a:latin typeface="Lato" panose="020F0502020204030203"/>
                <a:cs typeface="Century Gothic"/>
              </a:rPr>
              <a:t> </a:t>
            </a:r>
            <a:r>
              <a:rPr spc="-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70</a:t>
            </a:r>
            <a:r>
              <a:rPr spc="-10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0n</a:t>
            </a:r>
            <a:r>
              <a:rPr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m</a:t>
            </a:r>
            <a:endParaRPr dirty="0"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spc="-2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Gre</a:t>
            </a:r>
            <a:r>
              <a:rPr spc="-25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e</a:t>
            </a:r>
            <a:r>
              <a:rPr spc="-15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n</a:t>
            </a:r>
            <a:r>
              <a:rPr spc="2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 </a:t>
            </a:r>
            <a:r>
              <a:rPr spc="-4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(</a:t>
            </a:r>
            <a:r>
              <a:rPr spc="1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G</a:t>
            </a:r>
            <a:r>
              <a:rPr spc="-2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)</a:t>
            </a:r>
            <a:r>
              <a:rPr spc="-5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:</a:t>
            </a:r>
            <a:r>
              <a:rPr spc="50" dirty="0">
                <a:solidFill>
                  <a:srgbClr val="00AF50"/>
                </a:solidFill>
                <a:latin typeface="Lato" panose="020F0502020204030203"/>
                <a:cs typeface="Century Gothic"/>
              </a:rPr>
              <a:t> </a:t>
            </a:r>
            <a:r>
              <a:rPr spc="-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546</a:t>
            </a:r>
            <a:r>
              <a:rPr spc="-2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.</a:t>
            </a:r>
            <a:r>
              <a:rPr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1</a:t>
            </a:r>
            <a:r>
              <a:rPr spc="3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 </a:t>
            </a:r>
            <a:r>
              <a:rPr spc="-2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n</a:t>
            </a:r>
            <a:r>
              <a:rPr spc="-20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m</a:t>
            </a:r>
            <a:endParaRPr lang="en-US" spc="-20" dirty="0">
              <a:solidFill>
                <a:srgbClr val="585858"/>
              </a:solidFill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lang="en-US" spc="-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B</a:t>
            </a:r>
            <a:r>
              <a:rPr lang="en-US" spc="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l</a:t>
            </a:r>
            <a:r>
              <a:rPr lang="en-US" spc="-1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u</a:t>
            </a:r>
            <a:r>
              <a:rPr lang="en-US" spc="-2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e</a:t>
            </a:r>
            <a:r>
              <a:rPr lang="en-US" spc="-40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(</a:t>
            </a:r>
            <a:r>
              <a:rPr lang="en-US" spc="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B</a:t>
            </a:r>
            <a:r>
              <a:rPr lang="en-US" spc="-1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)</a:t>
            </a:r>
            <a:r>
              <a:rPr lang="en-US" spc="-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:</a:t>
            </a:r>
            <a:r>
              <a:rPr lang="en-US" spc="45" dirty="0">
                <a:solidFill>
                  <a:srgbClr val="20449B"/>
                </a:solidFill>
                <a:latin typeface="Lato" panose="020F0502020204030203"/>
                <a:cs typeface="Century Gothic"/>
              </a:rPr>
              <a:t> </a:t>
            </a:r>
            <a:r>
              <a:rPr lang="en-US" spc="-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435</a:t>
            </a:r>
            <a:r>
              <a:rPr lang="en-US" spc="-2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.</a:t>
            </a:r>
            <a:r>
              <a:rPr lang="en-US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8</a:t>
            </a:r>
            <a:r>
              <a:rPr lang="en-US" spc="3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 </a:t>
            </a:r>
            <a:r>
              <a:rPr lang="en-US" spc="-25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n</a:t>
            </a:r>
            <a:r>
              <a:rPr lang="en-US" spc="-20" dirty="0">
                <a:solidFill>
                  <a:srgbClr val="585858"/>
                </a:solidFill>
                <a:latin typeface="Lato" panose="020F0502020204030203"/>
                <a:cs typeface="Century Gothic"/>
              </a:rPr>
              <a:t>m</a:t>
            </a:r>
            <a:endParaRPr dirty="0">
              <a:latin typeface="Lato" panose="020F0502020204030203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76745-A858-42CA-9AF8-9A140B5B450D}"/>
              </a:ext>
            </a:extLst>
          </p:cNvPr>
          <p:cNvSpPr txBox="1"/>
          <p:nvPr/>
        </p:nvSpPr>
        <p:spPr>
          <a:xfrm>
            <a:off x="277911" y="2223533"/>
            <a:ext cx="337860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Can three single-wavelength colors generate all the colors humans can see? How can we find out?</a:t>
            </a:r>
          </a:p>
        </p:txBody>
      </p:sp>
    </p:spTree>
    <p:extLst>
      <p:ext uri="{BB962C8B-B14F-4D97-AF65-F5344CB8AC3E}">
        <p14:creationId xmlns:p14="http://schemas.microsoft.com/office/powerpoint/2010/main" val="115621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Response to </a:t>
            </a:r>
            <a:r>
              <a:rPr lang="en-US" dirty="0" err="1"/>
              <a:t>Monospectral</a:t>
            </a:r>
            <a:r>
              <a:rPr lang="en-US" dirty="0"/>
              <a:t> Light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30" y="2397443"/>
            <a:ext cx="3793464" cy="3670300"/>
          </a:xfrm>
        </p:spPr>
      </p:pic>
      <p:sp>
        <p:nvSpPr>
          <p:cNvPr id="5" name="TextBox 4"/>
          <p:cNvSpPr txBox="1"/>
          <p:nvPr/>
        </p:nvSpPr>
        <p:spPr>
          <a:xfrm>
            <a:off x="5921057" y="3429000"/>
            <a:ext cx="679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Points on red curve are wavelengths</a:t>
            </a:r>
          </a:p>
          <a:p>
            <a:endParaRPr lang="en-US" dirty="0"/>
          </a:p>
          <a:p>
            <a:r>
              <a:rPr lang="en-US" dirty="0"/>
              <a:t>Curve position in space shows the response</a:t>
            </a:r>
          </a:p>
          <a:p>
            <a:r>
              <a:rPr lang="en-US" dirty="0"/>
              <a:t>of the the L, M, and S cones</a:t>
            </a:r>
          </a:p>
        </p:txBody>
      </p:sp>
    </p:spTree>
    <p:extLst>
      <p:ext uri="{BB962C8B-B14F-4D97-AF65-F5344CB8AC3E}">
        <p14:creationId xmlns:p14="http://schemas.microsoft.com/office/powerpoint/2010/main" val="56310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Response to </a:t>
            </a:r>
            <a:r>
              <a:rPr lang="en-US" dirty="0" err="1"/>
              <a:t>Monospectral</a:t>
            </a:r>
            <a:r>
              <a:rPr lang="en-US" dirty="0"/>
              <a:t> Light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4" y="2488884"/>
            <a:ext cx="3564445" cy="2464117"/>
          </a:xfrm>
        </p:spPr>
      </p:pic>
      <p:sp>
        <p:nvSpPr>
          <p:cNvPr id="5" name="TextBox 4"/>
          <p:cNvSpPr txBox="1"/>
          <p:nvPr/>
        </p:nvSpPr>
        <p:spPr>
          <a:xfrm>
            <a:off x="5974081" y="2788921"/>
            <a:ext cx="4463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responses to all combinations of </a:t>
            </a:r>
            <a:r>
              <a:rPr lang="en-US" dirty="0" err="1"/>
              <a:t>monospectral</a:t>
            </a:r>
            <a:r>
              <a:rPr lang="en-US" dirty="0"/>
              <a:t> light forms a cone…shaped a little like a horseshoe.</a:t>
            </a:r>
          </a:p>
          <a:p>
            <a:endParaRPr lang="en-US" dirty="0"/>
          </a:p>
          <a:p>
            <a:r>
              <a:rPr lang="en-US" dirty="0"/>
              <a:t>A slice through the cone is shown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3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781688"/>
            <a:ext cx="105156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sz="3200" dirty="0"/>
              <a:t>Color</a:t>
            </a:r>
            <a:r>
              <a:rPr sz="3200" spc="-10" dirty="0"/>
              <a:t> </a:t>
            </a:r>
            <a:r>
              <a:rPr sz="3200" dirty="0"/>
              <a:t>M</a:t>
            </a:r>
            <a:r>
              <a:rPr sz="3200" spc="-15" dirty="0"/>
              <a:t>a</a:t>
            </a:r>
            <a:r>
              <a:rPr sz="3200" dirty="0"/>
              <a:t>tch</a:t>
            </a:r>
            <a:r>
              <a:rPr sz="3200" spc="-15" dirty="0"/>
              <a:t>i</a:t>
            </a:r>
            <a:r>
              <a:rPr sz="3200" dirty="0"/>
              <a:t>ng</a:t>
            </a:r>
            <a:r>
              <a:rPr sz="3200" spc="-10" dirty="0"/>
              <a:t> </a:t>
            </a:r>
            <a:r>
              <a:rPr sz="3200" dirty="0"/>
              <a:t>F</a:t>
            </a:r>
            <a:r>
              <a:rPr sz="3200" spc="-15" dirty="0"/>
              <a:t>u</a:t>
            </a:r>
            <a:r>
              <a:rPr sz="3200" dirty="0"/>
              <a:t>nct</a:t>
            </a:r>
            <a:r>
              <a:rPr sz="3200" spc="-15" dirty="0"/>
              <a:t>i</a:t>
            </a:r>
            <a:r>
              <a:rPr sz="3200" dirty="0"/>
              <a:t>on for C</a:t>
            </a:r>
            <a:r>
              <a:rPr sz="3200" spc="-15" dirty="0"/>
              <a:t>I</a:t>
            </a:r>
            <a:r>
              <a:rPr sz="3200" dirty="0"/>
              <a:t>E</a:t>
            </a:r>
            <a:r>
              <a:rPr sz="3200" spc="-15" dirty="0"/>
              <a:t> </a:t>
            </a:r>
            <a:r>
              <a:rPr sz="3200" dirty="0"/>
              <a:t>RGB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773621" y="1547935"/>
            <a:ext cx="6644758" cy="432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58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dirty="0"/>
              <a:t>CIE</a:t>
            </a:r>
            <a:r>
              <a:rPr spc="-15" dirty="0"/>
              <a:t> </a:t>
            </a:r>
            <a:r>
              <a:rPr dirty="0"/>
              <a:t>RGB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o</a:t>
            </a:r>
            <a:r>
              <a:rPr spc="-5" dirty="0"/>
              <a:t>lo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Space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6712" y="2595373"/>
            <a:ext cx="8551545" cy="326756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9259" indent="-342900">
              <a:buClr>
                <a:srgbClr val="DF7601"/>
              </a:buClr>
              <a:buFont typeface="Wingdings 2"/>
              <a:buChar char="□"/>
              <a:tabLst>
                <a:tab pos="429895" algn="l"/>
              </a:tabLst>
            </a:pPr>
            <a:r>
              <a:rPr sz="2000" spc="-5" dirty="0">
                <a:latin typeface="Lato" panose="020F0502020204030203"/>
                <a:cs typeface="Century Gothic"/>
              </a:rPr>
              <a:t>Exp</a:t>
            </a:r>
            <a:r>
              <a:rPr sz="2000" spc="5" dirty="0">
                <a:latin typeface="Lato" panose="020F0502020204030203"/>
                <a:cs typeface="Century Gothic"/>
              </a:rPr>
              <a:t>e</a:t>
            </a:r>
            <a:r>
              <a:rPr sz="2000" dirty="0">
                <a:latin typeface="Lato" panose="020F0502020204030203"/>
                <a:cs typeface="Century Gothic"/>
              </a:rPr>
              <a:t>r</a:t>
            </a:r>
            <a:r>
              <a:rPr sz="2000" spc="-10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m</a:t>
            </a:r>
            <a:r>
              <a:rPr sz="2000" spc="5" dirty="0">
                <a:latin typeface="Lato" panose="020F0502020204030203"/>
                <a:cs typeface="Century Gothic"/>
              </a:rPr>
              <a:t>e</a:t>
            </a:r>
            <a:r>
              <a:rPr sz="2000" dirty="0">
                <a:latin typeface="Lato" panose="020F0502020204030203"/>
                <a:cs typeface="Century Gothic"/>
              </a:rPr>
              <a:t>nts</a:t>
            </a:r>
            <a:r>
              <a:rPr sz="2000" spc="-50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b</a:t>
            </a:r>
            <a:r>
              <a:rPr sz="2000" dirty="0">
                <a:latin typeface="Lato" panose="020F0502020204030203"/>
                <a:cs typeface="Century Gothic"/>
              </a:rPr>
              <a:t>y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he</a:t>
            </a:r>
            <a:r>
              <a:rPr sz="2000" spc="-25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n</a:t>
            </a:r>
            <a:r>
              <a:rPr sz="2000" spc="15" dirty="0">
                <a:latin typeface="Lato" panose="020F0502020204030203"/>
                <a:cs typeface="Century Gothic"/>
              </a:rPr>
              <a:t>t</a:t>
            </a:r>
            <a:r>
              <a:rPr sz="2000" spc="-10" dirty="0">
                <a:latin typeface="Lato" panose="020F0502020204030203"/>
                <a:cs typeface="Century Gothic"/>
              </a:rPr>
              <a:t>e</a:t>
            </a:r>
            <a:r>
              <a:rPr sz="2000" dirty="0">
                <a:latin typeface="Lato" panose="020F0502020204030203"/>
                <a:cs typeface="Century Gothic"/>
              </a:rPr>
              <a:t>rn</a:t>
            </a:r>
            <a:r>
              <a:rPr sz="2000" spc="-15" dirty="0">
                <a:latin typeface="Lato" panose="020F0502020204030203"/>
                <a:cs typeface="Century Gothic"/>
              </a:rPr>
              <a:t>a</a:t>
            </a:r>
            <a:r>
              <a:rPr sz="2000" dirty="0">
                <a:latin typeface="Lato" panose="020F0502020204030203"/>
                <a:cs typeface="Century Gothic"/>
              </a:rPr>
              <a:t>tional</a:t>
            </a:r>
            <a:r>
              <a:rPr sz="2000" spc="-50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Comm</a:t>
            </a:r>
            <a:r>
              <a:rPr sz="2000" spc="-5" dirty="0">
                <a:latin typeface="Lato" panose="020F0502020204030203"/>
                <a:cs typeface="Century Gothic"/>
              </a:rPr>
              <a:t>issi</a:t>
            </a:r>
            <a:r>
              <a:rPr sz="2000" spc="-10" dirty="0">
                <a:latin typeface="Lato" panose="020F0502020204030203"/>
                <a:cs typeface="Century Gothic"/>
              </a:rPr>
              <a:t>o</a:t>
            </a:r>
            <a:r>
              <a:rPr sz="2000" dirty="0">
                <a:latin typeface="Lato" panose="020F0502020204030203"/>
                <a:cs typeface="Century Gothic"/>
              </a:rPr>
              <a:t>n</a:t>
            </a:r>
            <a:r>
              <a:rPr sz="2000" spc="-1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on</a:t>
            </a:r>
            <a:r>
              <a:rPr sz="2000" spc="-5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I</a:t>
            </a:r>
            <a:r>
              <a:rPr sz="2000" spc="5" dirty="0">
                <a:latin typeface="Lato" panose="020F0502020204030203"/>
                <a:cs typeface="Century Gothic"/>
              </a:rPr>
              <a:t>ll</a:t>
            </a:r>
            <a:r>
              <a:rPr sz="2000" spc="-10" dirty="0">
                <a:latin typeface="Lato" panose="020F0502020204030203"/>
                <a:cs typeface="Century Gothic"/>
              </a:rPr>
              <a:t>u</a:t>
            </a:r>
            <a:r>
              <a:rPr sz="2000" dirty="0">
                <a:latin typeface="Lato" panose="020F0502020204030203"/>
                <a:cs typeface="Century Gothic"/>
              </a:rPr>
              <a:t>min</a:t>
            </a:r>
            <a:r>
              <a:rPr sz="2000" spc="-15" dirty="0">
                <a:latin typeface="Lato" panose="020F0502020204030203"/>
                <a:cs typeface="Century Gothic"/>
              </a:rPr>
              <a:t>a</a:t>
            </a:r>
            <a:r>
              <a:rPr sz="2000" dirty="0">
                <a:latin typeface="Lato" panose="020F0502020204030203"/>
                <a:cs typeface="Century Gothic"/>
              </a:rPr>
              <a:t>tion</a:t>
            </a:r>
          </a:p>
          <a:p>
            <a:pPr marL="772160" lvl="1" indent="-336550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spc="-15" dirty="0">
                <a:latin typeface="Lato" panose="020F0502020204030203"/>
                <a:cs typeface="Century Gothic"/>
              </a:rPr>
              <a:t>Comm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5" dirty="0">
                <a:latin typeface="Lato" panose="020F0502020204030203"/>
                <a:cs typeface="Century Gothic"/>
              </a:rPr>
              <a:t>ss</a:t>
            </a:r>
            <a:r>
              <a:rPr spc="5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on</a:t>
            </a:r>
            <a:r>
              <a:rPr spc="-35" dirty="0">
                <a:latin typeface="Lato" panose="020F0502020204030203"/>
                <a:cs typeface="Century Gothic"/>
              </a:rPr>
              <a:t> 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25" dirty="0">
                <a:latin typeface="Lato" panose="020F0502020204030203"/>
                <a:cs typeface="Century Gothic"/>
              </a:rPr>
              <a:t>nte</a:t>
            </a:r>
            <a:r>
              <a:rPr spc="-10" dirty="0">
                <a:latin typeface="Lato" panose="020F0502020204030203"/>
                <a:cs typeface="Century Gothic"/>
              </a:rPr>
              <a:t>r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-25" dirty="0">
                <a:latin typeface="Lato" panose="020F0502020204030203"/>
                <a:cs typeface="Century Gothic"/>
              </a:rPr>
              <a:t>t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5" dirty="0">
                <a:latin typeface="Lato" panose="020F0502020204030203"/>
                <a:cs typeface="Century Gothic"/>
              </a:rPr>
              <a:t>o</a:t>
            </a:r>
            <a:r>
              <a:rPr spc="-25" dirty="0">
                <a:latin typeface="Lato" panose="020F0502020204030203"/>
                <a:cs typeface="Century Gothic"/>
              </a:rPr>
              <a:t>n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10" dirty="0">
                <a:latin typeface="Lato" panose="020F0502020204030203"/>
                <a:cs typeface="Century Gothic"/>
              </a:rPr>
              <a:t>l</a:t>
            </a:r>
            <a:r>
              <a:rPr spc="-15" dirty="0">
                <a:latin typeface="Lato" panose="020F0502020204030203"/>
                <a:cs typeface="Century Gothic"/>
              </a:rPr>
              <a:t>e</a:t>
            </a:r>
            <a:r>
              <a:rPr spc="20" dirty="0">
                <a:latin typeface="Lato" panose="020F0502020204030203"/>
                <a:cs typeface="Century Gothic"/>
              </a:rPr>
              <a:t> </a:t>
            </a:r>
            <a:r>
              <a:rPr spc="-20" dirty="0">
                <a:latin typeface="Lato" panose="020F0502020204030203"/>
                <a:cs typeface="Century Gothic"/>
              </a:rPr>
              <a:t>d</a:t>
            </a:r>
            <a:r>
              <a:rPr spc="-15" dirty="0">
                <a:latin typeface="Lato" panose="020F0502020204030203"/>
                <a:cs typeface="Century Gothic"/>
              </a:rPr>
              <a:t>e</a:t>
            </a:r>
            <a:r>
              <a:rPr spc="10" dirty="0">
                <a:latin typeface="Lato" panose="020F0502020204030203"/>
                <a:cs typeface="Century Gothic"/>
              </a:rPr>
              <a:t> l</a:t>
            </a:r>
            <a:r>
              <a:rPr spc="-10" dirty="0">
                <a:latin typeface="Lato" panose="020F0502020204030203"/>
                <a:cs typeface="Century Gothic"/>
              </a:rPr>
              <a:t>'éc</a:t>
            </a:r>
            <a:r>
              <a:rPr dirty="0">
                <a:latin typeface="Lato" panose="020F0502020204030203"/>
                <a:cs typeface="Century Gothic"/>
              </a:rPr>
              <a:t>l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spc="-10" dirty="0">
                <a:latin typeface="Lato" panose="020F0502020204030203"/>
                <a:cs typeface="Century Gothic"/>
              </a:rPr>
              <a:t>r</a:t>
            </a:r>
            <a:r>
              <a:rPr spc="-25" dirty="0">
                <a:latin typeface="Lato" panose="020F0502020204030203"/>
                <a:cs typeface="Century Gothic"/>
              </a:rPr>
              <a:t>a</a:t>
            </a:r>
            <a:r>
              <a:rPr spc="-15" dirty="0">
                <a:latin typeface="Lato" panose="020F0502020204030203"/>
                <a:cs typeface="Century Gothic"/>
              </a:rPr>
              <a:t>ge</a:t>
            </a:r>
            <a:endParaRPr dirty="0">
              <a:latin typeface="Lato" panose="020F0502020204030203"/>
              <a:cs typeface="Century Gothic"/>
            </a:endParaRPr>
          </a:p>
          <a:p>
            <a:pPr marL="429259" indent="-342900">
              <a:spcBef>
                <a:spcPts val="985"/>
              </a:spcBef>
              <a:buClr>
                <a:srgbClr val="DF7601"/>
              </a:buClr>
              <a:buFont typeface="Wingdings 2"/>
              <a:buChar char="□"/>
              <a:tabLst>
                <a:tab pos="429895" algn="l"/>
              </a:tabLst>
            </a:pPr>
            <a:r>
              <a:rPr sz="2000" dirty="0">
                <a:latin typeface="Lato" panose="020F0502020204030203"/>
                <a:cs typeface="Century Gothic"/>
              </a:rPr>
              <a:t>Def</a:t>
            </a:r>
            <a:r>
              <a:rPr sz="2000" spc="-10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ned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C</a:t>
            </a:r>
            <a:r>
              <a:rPr sz="2000" spc="15" dirty="0">
                <a:latin typeface="Lato" panose="020F0502020204030203"/>
                <a:cs typeface="Century Gothic"/>
              </a:rPr>
              <a:t>I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RGB…y</a:t>
            </a:r>
            <a:r>
              <a:rPr sz="2000" spc="-10" dirty="0">
                <a:latin typeface="Lato" panose="020F0502020204030203"/>
                <a:cs typeface="Century Gothic"/>
              </a:rPr>
              <a:t>o</a:t>
            </a:r>
            <a:r>
              <a:rPr sz="2000" dirty="0">
                <a:latin typeface="Lato" panose="020F0502020204030203"/>
                <a:cs typeface="Century Gothic"/>
              </a:rPr>
              <a:t>u</a:t>
            </a:r>
            <a:r>
              <a:rPr sz="2000" spc="5" dirty="0">
                <a:latin typeface="Lato" panose="020F0502020204030203"/>
                <a:cs typeface="Century Gothic"/>
              </a:rPr>
              <a:t>’l</a:t>
            </a:r>
            <a:r>
              <a:rPr sz="2000" dirty="0">
                <a:latin typeface="Lato" panose="020F0502020204030203"/>
                <a:cs typeface="Century Gothic"/>
              </a:rPr>
              <a:t>l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no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ice</a:t>
            </a:r>
            <a:r>
              <a:rPr sz="2000" spc="-15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he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nega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i</a:t>
            </a:r>
            <a:r>
              <a:rPr sz="2000" spc="10" dirty="0">
                <a:latin typeface="Lato" panose="020F0502020204030203"/>
                <a:cs typeface="Century Gothic"/>
              </a:rPr>
              <a:t>v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  <a:r>
              <a:rPr sz="2000" spc="-4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on</a:t>
            </a:r>
            <a:r>
              <a:rPr sz="2000" spc="-5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he</a:t>
            </a:r>
            <a:r>
              <a:rPr sz="2000" spc="-2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red </a:t>
            </a:r>
            <a:r>
              <a:rPr sz="2000" spc="-10" dirty="0">
                <a:latin typeface="Lato" panose="020F0502020204030203"/>
                <a:cs typeface="Century Gothic"/>
              </a:rPr>
              <a:t>c</a:t>
            </a:r>
            <a:r>
              <a:rPr sz="2000" dirty="0">
                <a:latin typeface="Lato" panose="020F0502020204030203"/>
                <a:cs typeface="Century Gothic"/>
              </a:rPr>
              <a:t>ur</a:t>
            </a:r>
            <a:r>
              <a:rPr sz="2000" spc="15" dirty="0">
                <a:latin typeface="Lato" panose="020F0502020204030203"/>
                <a:cs typeface="Century Gothic"/>
              </a:rPr>
              <a:t>v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</a:p>
          <a:p>
            <a:pPr marL="772160" lvl="1" indent="-336550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spc="-55" dirty="0">
                <a:latin typeface="Lato" panose="020F0502020204030203"/>
                <a:cs typeface="Century Gothic"/>
              </a:rPr>
              <a:t>W</a:t>
            </a:r>
            <a:r>
              <a:rPr spc="-10" dirty="0">
                <a:latin typeface="Lato" panose="020F0502020204030203"/>
                <a:cs typeface="Century Gothic"/>
              </a:rPr>
              <a:t>h</a:t>
            </a:r>
            <a:r>
              <a:rPr spc="-5" dirty="0">
                <a:latin typeface="Lato" panose="020F0502020204030203"/>
                <a:cs typeface="Century Gothic"/>
              </a:rPr>
              <a:t>a</a:t>
            </a:r>
            <a:r>
              <a:rPr dirty="0">
                <a:latin typeface="Lato" panose="020F0502020204030203"/>
                <a:cs typeface="Century Gothic"/>
              </a:rPr>
              <a:t>t</a:t>
            </a:r>
            <a:r>
              <a:rPr spc="45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do</a:t>
            </a:r>
            <a:r>
              <a:rPr spc="-15" dirty="0">
                <a:latin typeface="Lato" panose="020F0502020204030203"/>
                <a:cs typeface="Century Gothic"/>
              </a:rPr>
              <a:t>e</a:t>
            </a:r>
            <a:r>
              <a:rPr dirty="0">
                <a:latin typeface="Lato" panose="020F0502020204030203"/>
                <a:cs typeface="Century Gothic"/>
              </a:rPr>
              <a:t>s</a:t>
            </a:r>
            <a:r>
              <a:rPr spc="10" dirty="0">
                <a:latin typeface="Lato" panose="020F0502020204030203"/>
                <a:cs typeface="Century Gothic"/>
              </a:rPr>
              <a:t> </a:t>
            </a:r>
            <a:r>
              <a:rPr spc="-15" dirty="0">
                <a:latin typeface="Lato" panose="020F0502020204030203"/>
                <a:cs typeface="Century Gothic"/>
              </a:rPr>
              <a:t>t</a:t>
            </a:r>
            <a:r>
              <a:rPr spc="-10" dirty="0">
                <a:latin typeface="Lato" panose="020F0502020204030203"/>
                <a:cs typeface="Century Gothic"/>
              </a:rPr>
              <a:t>h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s me</a:t>
            </a:r>
            <a:r>
              <a:rPr spc="-15" dirty="0">
                <a:latin typeface="Lato" panose="020F0502020204030203"/>
                <a:cs typeface="Century Gothic"/>
              </a:rPr>
              <a:t>a</a:t>
            </a:r>
            <a:r>
              <a:rPr dirty="0">
                <a:latin typeface="Lato" panose="020F0502020204030203"/>
                <a:cs typeface="Century Gothic"/>
              </a:rPr>
              <a:t>n</a:t>
            </a:r>
            <a:r>
              <a:rPr spc="5" dirty="0">
                <a:latin typeface="Lato" panose="020F0502020204030203"/>
                <a:cs typeface="Century Gothic"/>
              </a:rPr>
              <a:t> </a:t>
            </a:r>
            <a:r>
              <a:rPr spc="-10" dirty="0">
                <a:latin typeface="Lato" panose="020F0502020204030203"/>
                <a:cs typeface="Century Gothic"/>
              </a:rPr>
              <a:t>ha</a:t>
            </a:r>
            <a:r>
              <a:rPr spc="-5" dirty="0">
                <a:latin typeface="Lato" panose="020F0502020204030203"/>
                <a:cs typeface="Century Gothic"/>
              </a:rPr>
              <a:t>p</a:t>
            </a:r>
            <a:r>
              <a:rPr spc="-15" dirty="0">
                <a:latin typeface="Lato" panose="020F0502020204030203"/>
                <a:cs typeface="Century Gothic"/>
              </a:rPr>
              <a:t>p</a:t>
            </a:r>
            <a:r>
              <a:rPr spc="-10" dirty="0">
                <a:latin typeface="Lato" panose="020F0502020204030203"/>
                <a:cs typeface="Century Gothic"/>
              </a:rPr>
              <a:t>ene</a:t>
            </a:r>
            <a:r>
              <a:rPr dirty="0">
                <a:latin typeface="Lato" panose="020F0502020204030203"/>
                <a:cs typeface="Century Gothic"/>
              </a:rPr>
              <a:t>d</a:t>
            </a:r>
            <a:r>
              <a:rPr spc="40" dirty="0">
                <a:latin typeface="Lato" panose="020F0502020204030203"/>
                <a:cs typeface="Century Gothic"/>
              </a:rPr>
              <a:t> </a:t>
            </a:r>
            <a:r>
              <a:rPr spc="-5" dirty="0">
                <a:latin typeface="Lato" panose="020F0502020204030203"/>
                <a:cs typeface="Century Gothic"/>
              </a:rPr>
              <a:t>p</a:t>
            </a:r>
            <a:r>
              <a:rPr spc="-15" dirty="0">
                <a:latin typeface="Lato" panose="020F0502020204030203"/>
                <a:cs typeface="Century Gothic"/>
              </a:rPr>
              <a:t>h</a:t>
            </a:r>
            <a:r>
              <a:rPr spc="-10" dirty="0">
                <a:latin typeface="Lato" panose="020F0502020204030203"/>
                <a:cs typeface="Century Gothic"/>
              </a:rPr>
              <a:t>y</a:t>
            </a:r>
            <a:r>
              <a:rPr spc="-5" dirty="0">
                <a:latin typeface="Lato" panose="020F0502020204030203"/>
                <a:cs typeface="Century Gothic"/>
              </a:rPr>
              <a:t>s</a:t>
            </a:r>
            <a:r>
              <a:rPr spc="15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c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5" dirty="0">
                <a:latin typeface="Lato" panose="020F0502020204030203"/>
                <a:cs typeface="Century Gothic"/>
              </a:rPr>
              <a:t>ll</a:t>
            </a:r>
            <a:r>
              <a:rPr dirty="0">
                <a:latin typeface="Lato" panose="020F0502020204030203"/>
                <a:cs typeface="Century Gothic"/>
              </a:rPr>
              <a:t>y</a:t>
            </a:r>
            <a:r>
              <a:rPr spc="-25" dirty="0">
                <a:latin typeface="Lato" panose="020F0502020204030203"/>
                <a:cs typeface="Century Gothic"/>
              </a:rPr>
              <a:t> </a:t>
            </a:r>
            <a:r>
              <a:rPr spc="20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n</a:t>
            </a:r>
            <a:r>
              <a:rPr spc="-15" dirty="0">
                <a:latin typeface="Lato" panose="020F0502020204030203"/>
                <a:cs typeface="Century Gothic"/>
              </a:rPr>
              <a:t> t</a:t>
            </a:r>
            <a:r>
              <a:rPr spc="-10" dirty="0">
                <a:latin typeface="Lato" panose="020F0502020204030203"/>
                <a:cs typeface="Century Gothic"/>
              </a:rPr>
              <a:t>h</a:t>
            </a:r>
            <a:r>
              <a:rPr dirty="0">
                <a:latin typeface="Lato" panose="020F0502020204030203"/>
                <a:cs typeface="Century Gothic"/>
              </a:rPr>
              <a:t>e</a:t>
            </a:r>
            <a:r>
              <a:rPr spc="20" dirty="0">
                <a:latin typeface="Lato" panose="020F0502020204030203"/>
                <a:cs typeface="Century Gothic"/>
              </a:rPr>
              <a:t> </a:t>
            </a:r>
            <a:r>
              <a:rPr spc="-10" dirty="0">
                <a:latin typeface="Lato" panose="020F0502020204030203"/>
                <a:cs typeface="Century Gothic"/>
              </a:rPr>
              <a:t>e</a:t>
            </a:r>
            <a:r>
              <a:rPr dirty="0">
                <a:latin typeface="Lato" panose="020F0502020204030203"/>
                <a:cs typeface="Century Gothic"/>
              </a:rPr>
              <a:t>x</a:t>
            </a:r>
            <a:r>
              <a:rPr spc="-10" dirty="0">
                <a:latin typeface="Lato" panose="020F0502020204030203"/>
                <a:cs typeface="Century Gothic"/>
              </a:rPr>
              <a:t>pe</a:t>
            </a:r>
            <a:r>
              <a:rPr dirty="0">
                <a:latin typeface="Lato" panose="020F0502020204030203"/>
                <a:cs typeface="Century Gothic"/>
              </a:rPr>
              <a:t>r</a:t>
            </a:r>
            <a:r>
              <a:rPr spc="15" dirty="0">
                <a:latin typeface="Lato" panose="020F0502020204030203"/>
                <a:cs typeface="Century Gothic"/>
              </a:rPr>
              <a:t>i</a:t>
            </a:r>
            <a:r>
              <a:rPr dirty="0">
                <a:latin typeface="Lato" panose="020F0502020204030203"/>
                <a:cs typeface="Century Gothic"/>
              </a:rPr>
              <a:t>m</a:t>
            </a:r>
            <a:r>
              <a:rPr spc="-10" dirty="0">
                <a:latin typeface="Lato" panose="020F0502020204030203"/>
                <a:cs typeface="Century Gothic"/>
              </a:rPr>
              <a:t>en</a:t>
            </a:r>
            <a:r>
              <a:rPr spc="-15" dirty="0">
                <a:latin typeface="Lato" panose="020F0502020204030203"/>
                <a:cs typeface="Century Gothic"/>
              </a:rPr>
              <a:t>t</a:t>
            </a:r>
            <a:r>
              <a:rPr dirty="0">
                <a:latin typeface="Lato" panose="020F0502020204030203"/>
                <a:cs typeface="Century Gothic"/>
              </a:rPr>
              <a:t>?</a:t>
            </a:r>
            <a:endParaRPr lang="en-US" dirty="0">
              <a:latin typeface="Lato" panose="020F0502020204030203"/>
              <a:cs typeface="Century Gothic"/>
            </a:endParaRPr>
          </a:p>
          <a:p>
            <a:pPr marL="772160" lvl="1" indent="-336550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lang="en-US" dirty="0">
                <a:latin typeface="Lato" panose="020F0502020204030203"/>
              </a:rPr>
              <a:t>Example: orange = 0.45 R + 0.45 G – 0.1B</a:t>
            </a:r>
          </a:p>
          <a:p>
            <a:pPr marL="772160" lvl="1" indent="-336550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lang="en-US" dirty="0">
                <a:latin typeface="Lato" panose="020F0502020204030203"/>
              </a:rPr>
              <a:t>We can empirically discover that by allowing test subject to add a primary to the test color:</a:t>
            </a:r>
            <a:br>
              <a:rPr lang="en-US" dirty="0">
                <a:latin typeface="Lato" panose="020F0502020204030203"/>
              </a:rPr>
            </a:br>
            <a:br>
              <a:rPr lang="en-US" dirty="0">
                <a:latin typeface="Lato" panose="020F0502020204030203"/>
              </a:rPr>
            </a:br>
            <a:r>
              <a:rPr lang="en-US" dirty="0">
                <a:latin typeface="Lato" panose="020F0502020204030203"/>
              </a:rPr>
              <a:t>orange+ 0.1B = 0.45 R + 0.45 G</a:t>
            </a:r>
            <a:endParaRPr dirty="0">
              <a:latin typeface="Lato" panose="020F0502020204030203"/>
              <a:cs typeface="Century Gothic"/>
            </a:endParaRPr>
          </a:p>
          <a:p>
            <a:pPr lvl="1">
              <a:lnSpc>
                <a:spcPct val="100000"/>
              </a:lnSpc>
              <a:buClr>
                <a:srgbClr val="E3C401"/>
              </a:buClr>
              <a:buFont typeface="Wingdings 2"/>
              <a:buChar char="□"/>
            </a:pP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34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781688"/>
            <a:ext cx="105156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sz="3200" dirty="0"/>
              <a:t>Color</a:t>
            </a:r>
            <a:r>
              <a:rPr sz="3200" spc="-10" dirty="0"/>
              <a:t> </a:t>
            </a:r>
            <a:r>
              <a:rPr sz="3200" dirty="0"/>
              <a:t>M</a:t>
            </a:r>
            <a:r>
              <a:rPr sz="3200" spc="-15" dirty="0"/>
              <a:t>a</a:t>
            </a:r>
            <a:r>
              <a:rPr sz="3200" dirty="0"/>
              <a:t>tch</a:t>
            </a:r>
            <a:r>
              <a:rPr sz="3200" spc="-15" dirty="0"/>
              <a:t>i</a:t>
            </a:r>
            <a:r>
              <a:rPr sz="3200" dirty="0"/>
              <a:t>ng</a:t>
            </a:r>
            <a:r>
              <a:rPr sz="3200" spc="-10" dirty="0"/>
              <a:t> </a:t>
            </a:r>
            <a:r>
              <a:rPr sz="3200" dirty="0"/>
              <a:t>F</a:t>
            </a:r>
            <a:r>
              <a:rPr sz="3200" spc="-15" dirty="0"/>
              <a:t>u</a:t>
            </a:r>
            <a:r>
              <a:rPr sz="3200" dirty="0"/>
              <a:t>nct</a:t>
            </a:r>
            <a:r>
              <a:rPr sz="3200" spc="-15" dirty="0"/>
              <a:t>i</a:t>
            </a:r>
            <a:r>
              <a:rPr sz="3200" dirty="0"/>
              <a:t>ons</a:t>
            </a:r>
            <a:r>
              <a:rPr sz="3200" spc="-5" dirty="0"/>
              <a:t> </a:t>
            </a:r>
            <a:r>
              <a:rPr sz="3200" dirty="0"/>
              <a:t>for</a:t>
            </a:r>
            <a:r>
              <a:rPr sz="3200" spc="-10" dirty="0"/>
              <a:t> </a:t>
            </a:r>
            <a:r>
              <a:rPr sz="3200" dirty="0"/>
              <a:t>CIE</a:t>
            </a:r>
            <a:r>
              <a:rPr sz="3200" spc="-10" dirty="0"/>
              <a:t> </a:t>
            </a:r>
            <a:r>
              <a:rPr sz="3200" dirty="0"/>
              <a:t>XYZ</a:t>
            </a:r>
          </a:p>
        </p:txBody>
      </p:sp>
      <p:sp>
        <p:nvSpPr>
          <p:cNvPr id="4" name="object 4"/>
          <p:cNvSpPr/>
          <p:nvPr/>
        </p:nvSpPr>
        <p:spPr>
          <a:xfrm>
            <a:off x="797339" y="2163762"/>
            <a:ext cx="5203412" cy="335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096000" y="2336393"/>
            <a:ext cx="601770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9259" indent="-342900">
              <a:spcBef>
                <a:spcPts val="1090"/>
              </a:spcBef>
              <a:buClr>
                <a:srgbClr val="DF7601"/>
              </a:buClr>
              <a:buFont typeface="Wingdings 2"/>
              <a:buChar char="□"/>
              <a:tabLst>
                <a:tab pos="429895" algn="l"/>
              </a:tabLst>
            </a:pPr>
            <a:r>
              <a:rPr lang="en-US" sz="2000" dirty="0">
                <a:solidFill>
                  <a:srgbClr val="585858"/>
                </a:solidFill>
                <a:cs typeface="Century Gothic"/>
              </a:rPr>
              <a:t>C</a:t>
            </a:r>
            <a:r>
              <a:rPr lang="en-US" sz="2000" spc="15" dirty="0">
                <a:solidFill>
                  <a:srgbClr val="585858"/>
                </a:solidFill>
                <a:cs typeface="Century Gothic"/>
              </a:rPr>
              <a:t>I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E</a:t>
            </a:r>
            <a:r>
              <a:rPr lang="en-US" sz="2000" spc="-35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X</a:t>
            </a:r>
            <a:r>
              <a:rPr lang="en-US" sz="2000" spc="15" dirty="0">
                <a:solidFill>
                  <a:srgbClr val="585858"/>
                </a:solidFill>
                <a:cs typeface="Century Gothic"/>
              </a:rPr>
              <a:t>Y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Z</a:t>
            </a:r>
            <a:r>
              <a:rPr lang="en-US" sz="2000" spc="-3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is </a:t>
            </a:r>
            <a:r>
              <a:rPr lang="en-US" sz="2000" spc="-10" dirty="0">
                <a:solidFill>
                  <a:srgbClr val="585858"/>
                </a:solidFill>
                <a:cs typeface="Century Gothic"/>
              </a:rPr>
              <a:t>a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no</a:t>
            </a:r>
            <a:r>
              <a:rPr lang="en-US" sz="2000" spc="10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her</a:t>
            </a:r>
            <a:r>
              <a:rPr lang="en-US" sz="2000" spc="-3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color</a:t>
            </a:r>
            <a:r>
              <a:rPr lang="en-US" sz="2000" spc="-1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space</a:t>
            </a:r>
            <a:r>
              <a:rPr lang="en-US" sz="2000" spc="-25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bas</a:t>
            </a:r>
            <a:r>
              <a:rPr lang="en-US" sz="2000" spc="5" dirty="0">
                <a:solidFill>
                  <a:srgbClr val="585858"/>
                </a:solidFill>
                <a:cs typeface="Century Gothic"/>
              </a:rPr>
              <a:t>e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d</a:t>
            </a:r>
            <a:r>
              <a:rPr lang="en-US" sz="2000" spc="-35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on </a:t>
            </a:r>
            <a:r>
              <a:rPr lang="en-US" sz="2000" spc="20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he</a:t>
            </a:r>
            <a:r>
              <a:rPr lang="en-US" sz="2000" spc="-35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exp</a:t>
            </a:r>
            <a:r>
              <a:rPr lang="en-US" sz="2000" spc="5" dirty="0">
                <a:solidFill>
                  <a:srgbClr val="585858"/>
                </a:solidFill>
                <a:cs typeface="Century Gothic"/>
              </a:rPr>
              <a:t>e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r</a:t>
            </a:r>
            <a:r>
              <a:rPr lang="en-US" sz="2000" spc="-10" dirty="0">
                <a:solidFill>
                  <a:srgbClr val="585858"/>
                </a:solidFill>
                <a:cs typeface="Century Gothic"/>
              </a:rPr>
              <a:t>i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m</a:t>
            </a:r>
            <a:r>
              <a:rPr lang="en-US" sz="2000" spc="5" dirty="0">
                <a:solidFill>
                  <a:srgbClr val="585858"/>
                </a:solidFill>
                <a:cs typeface="Century Gothic"/>
              </a:rPr>
              <a:t>e</a:t>
            </a:r>
            <a:r>
              <a:rPr lang="en-US" sz="2000" dirty="0">
                <a:solidFill>
                  <a:srgbClr val="585858"/>
                </a:solidFill>
                <a:cs typeface="Century Gothic"/>
              </a:rPr>
              <a:t>nts…</a:t>
            </a:r>
            <a:endParaRPr lang="en-US" sz="2000" dirty="0">
              <a:cs typeface="Century Gothic"/>
            </a:endParaRPr>
          </a:p>
          <a:p>
            <a:pPr marL="772160" lvl="1" indent="-336550">
              <a:spcBef>
                <a:spcPts val="59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lang="en-US" spc="-20" dirty="0">
                <a:solidFill>
                  <a:srgbClr val="585858"/>
                </a:solidFill>
                <a:cs typeface="Century Gothic"/>
              </a:rPr>
              <a:t>Bu</a:t>
            </a:r>
            <a:r>
              <a:rPr lang="en-US" spc="-10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pc="1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pc="-10" dirty="0">
                <a:solidFill>
                  <a:srgbClr val="585858"/>
                </a:solidFill>
                <a:cs typeface="Century Gothic"/>
              </a:rPr>
              <a:t>a</a:t>
            </a:r>
            <a:r>
              <a:rPr lang="en-US" spc="-5" dirty="0">
                <a:solidFill>
                  <a:srgbClr val="585858"/>
                </a:solidFill>
                <a:cs typeface="Century Gothic"/>
              </a:rPr>
              <a:t>d</a:t>
            </a:r>
            <a:r>
              <a:rPr lang="en-US" spc="5" dirty="0">
                <a:solidFill>
                  <a:srgbClr val="585858"/>
                </a:solidFill>
                <a:cs typeface="Century Gothic"/>
              </a:rPr>
              <a:t>j</a:t>
            </a:r>
            <a:r>
              <a:rPr lang="en-US" spc="-10" dirty="0">
                <a:solidFill>
                  <a:srgbClr val="585858"/>
                </a:solidFill>
                <a:cs typeface="Century Gothic"/>
              </a:rPr>
              <a:t>us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te</a:t>
            </a:r>
            <a:r>
              <a:rPr lang="en-US" dirty="0">
                <a:solidFill>
                  <a:srgbClr val="585858"/>
                </a:solidFill>
                <a:cs typeface="Century Gothic"/>
              </a:rPr>
              <a:t>d</a:t>
            </a:r>
            <a:r>
              <a:rPr lang="en-US" spc="3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o</a:t>
            </a:r>
            <a:r>
              <a:rPr lang="en-US" spc="1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h</a:t>
            </a:r>
            <a:r>
              <a:rPr lang="en-US" spc="-10" dirty="0">
                <a:solidFill>
                  <a:srgbClr val="585858"/>
                </a:solidFill>
                <a:cs typeface="Century Gothic"/>
              </a:rPr>
              <a:t>a</a:t>
            </a:r>
            <a:r>
              <a:rPr lang="en-US" spc="20" dirty="0">
                <a:solidFill>
                  <a:srgbClr val="585858"/>
                </a:solidFill>
                <a:cs typeface="Century Gothic"/>
              </a:rPr>
              <a:t>v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e 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n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on</a:t>
            </a:r>
            <a:r>
              <a:rPr lang="en-US" dirty="0">
                <a:solidFill>
                  <a:srgbClr val="585858"/>
                </a:solidFill>
                <a:cs typeface="Century Gothic"/>
              </a:rPr>
              <a:t>-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ne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ga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pc="20" dirty="0">
                <a:solidFill>
                  <a:srgbClr val="585858"/>
                </a:solidFill>
                <a:cs typeface="Century Gothic"/>
              </a:rPr>
              <a:t>iv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e</a:t>
            </a:r>
            <a:r>
              <a:rPr lang="en-US" spc="10" dirty="0">
                <a:solidFill>
                  <a:srgbClr val="585858"/>
                </a:solidFill>
                <a:cs typeface="Century Gothic"/>
              </a:rPr>
              <a:t> </a:t>
            </a:r>
            <a:r>
              <a:rPr lang="en-US" spc="-10" dirty="0">
                <a:solidFill>
                  <a:srgbClr val="585858"/>
                </a:solidFill>
                <a:cs typeface="Century Gothic"/>
              </a:rPr>
              <a:t>fu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n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c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t</a:t>
            </a:r>
            <a:r>
              <a:rPr lang="en-US" spc="20" dirty="0">
                <a:solidFill>
                  <a:srgbClr val="585858"/>
                </a:solidFill>
                <a:cs typeface="Century Gothic"/>
              </a:rPr>
              <a:t>i</a:t>
            </a:r>
            <a:r>
              <a:rPr lang="en-US" spc="-15" dirty="0">
                <a:solidFill>
                  <a:srgbClr val="585858"/>
                </a:solidFill>
                <a:cs typeface="Century Gothic"/>
              </a:rPr>
              <a:t>o</a:t>
            </a:r>
            <a:r>
              <a:rPr lang="en-US" spc="-25" dirty="0">
                <a:solidFill>
                  <a:srgbClr val="585858"/>
                </a:solidFill>
                <a:cs typeface="Century Gothic"/>
              </a:rPr>
              <a:t>n</a:t>
            </a:r>
            <a:r>
              <a:rPr lang="en-US" dirty="0">
                <a:solidFill>
                  <a:srgbClr val="585858"/>
                </a:solidFill>
                <a:cs typeface="Century Gothic"/>
              </a:rPr>
              <a:t>s</a:t>
            </a:r>
            <a:br>
              <a:rPr lang="en-US" dirty="0">
                <a:solidFill>
                  <a:srgbClr val="585858"/>
                </a:solidFill>
                <a:cs typeface="Century Gothic"/>
              </a:rPr>
            </a:br>
            <a:endParaRPr lang="en-US" dirty="0">
              <a:solidFill>
                <a:srgbClr val="585858"/>
              </a:solidFill>
              <a:cs typeface="Century Gothic"/>
            </a:endParaRPr>
          </a:p>
          <a:p>
            <a:pPr marL="314960" indent="-336550">
              <a:spcBef>
                <a:spcPts val="595"/>
              </a:spcBef>
              <a:buClr>
                <a:srgbClr val="E3C401"/>
              </a:buClr>
              <a:buFont typeface="Wingdings 2"/>
              <a:buChar char="□"/>
              <a:tabLst>
                <a:tab pos="772795" algn="l"/>
              </a:tabLst>
            </a:pPr>
            <a:r>
              <a:rPr lang="en-US" sz="1600" dirty="0">
                <a:solidFill>
                  <a:srgbClr val="585858"/>
                </a:solidFill>
                <a:cs typeface="Century Gothic"/>
              </a:rPr>
              <a:t>Think of X, Y, and Z being primary colors</a:t>
            </a:r>
            <a:br>
              <a:rPr lang="en-US" sz="1600" dirty="0">
                <a:solidFill>
                  <a:srgbClr val="585858"/>
                </a:solidFill>
                <a:cs typeface="Century Gothic"/>
              </a:rPr>
            </a:br>
            <a:r>
              <a:rPr lang="en-US" sz="1600" dirty="0">
                <a:solidFill>
                  <a:srgbClr val="585858"/>
                </a:solidFill>
                <a:cs typeface="Century Gothic"/>
              </a:rPr>
              <a:t>…but not physically realizable</a:t>
            </a:r>
            <a:endParaRPr lang="en-US" sz="16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634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1" y="720239"/>
            <a:ext cx="8913813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sz="3200" dirty="0"/>
              <a:t>CIE</a:t>
            </a:r>
            <a:r>
              <a:rPr sz="3200" spc="-10" dirty="0"/>
              <a:t> </a:t>
            </a:r>
            <a:r>
              <a:rPr sz="3200" dirty="0"/>
              <a:t>XYZ</a:t>
            </a:r>
            <a:r>
              <a:rPr lang="en-US" sz="3200" dirty="0"/>
              <a:t> Color Space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205672" y="1260844"/>
            <a:ext cx="5203412" cy="3352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4379" y="1244389"/>
                <a:ext cx="2827806" cy="421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light with spectral power distribution P can be expressed as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x</a:t>
                </a:r>
                <a:r>
                  <a:rPr lang="en-US" dirty="0" err="1"/>
                  <a:t>X</a:t>
                </a:r>
                <a:r>
                  <a:rPr lang="en-US" dirty="0"/>
                  <a:t> +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y</a:t>
                </a:r>
                <a:r>
                  <a:rPr lang="en-US" dirty="0" err="1"/>
                  <a:t>Y</a:t>
                </a:r>
                <a:r>
                  <a:rPr lang="en-US" dirty="0"/>
                  <a:t> +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z</a:t>
                </a:r>
                <a:r>
                  <a:rPr lang="en-US" dirty="0" err="1"/>
                  <a:t>Z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:pPr/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 is 680lmW</a:t>
                </a:r>
                <a:r>
                  <a:rPr lang="en-US" baseline="30000" dirty="0"/>
                  <a:t>-1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379" y="1244389"/>
                <a:ext cx="2827806" cy="4210961"/>
              </a:xfrm>
              <a:prstGeom prst="rect">
                <a:avLst/>
              </a:prstGeom>
              <a:blipFill>
                <a:blip r:embed="rId4"/>
                <a:stretch>
                  <a:fillRect l="-1940" t="-724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0820"/>
          <a:stretch/>
        </p:blipFill>
        <p:spPr>
          <a:xfrm>
            <a:off x="1524001" y="4786127"/>
            <a:ext cx="1916111" cy="146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46F26-C616-481F-88A4-5612344C0AB1}"/>
              </a:ext>
            </a:extLst>
          </p:cNvPr>
          <p:cNvSpPr txBox="1"/>
          <p:nvPr/>
        </p:nvSpPr>
        <p:spPr>
          <a:xfrm>
            <a:off x="9173110" y="2634729"/>
            <a:ext cx="2529408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integrals are computed numerically…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We sample the spectral distribution and wavelengths at regular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intervals and essentially compute a dot product</a:t>
            </a:r>
          </a:p>
        </p:txBody>
      </p:sp>
    </p:spTree>
    <p:extLst>
      <p:ext uri="{BB962C8B-B14F-4D97-AF65-F5344CB8AC3E}">
        <p14:creationId xmlns:p14="http://schemas.microsoft.com/office/powerpoint/2010/main" val="1997117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dirty="0"/>
              <a:t>CIE</a:t>
            </a:r>
            <a:r>
              <a:rPr spc="-15" dirty="0"/>
              <a:t> </a:t>
            </a:r>
            <a:r>
              <a:rPr dirty="0"/>
              <a:t>Col</a:t>
            </a:r>
            <a:r>
              <a:rPr spc="-20" dirty="0"/>
              <a:t>o</a:t>
            </a:r>
            <a:r>
              <a:rPr spc="-15" dirty="0"/>
              <a:t>r</a:t>
            </a:r>
            <a:r>
              <a:rPr spc="25" dirty="0"/>
              <a:t> </a:t>
            </a:r>
            <a:r>
              <a:rPr spc="-5" dirty="0"/>
              <a:t>Space</a:t>
            </a:r>
          </a:p>
        </p:txBody>
      </p:sp>
      <p:sp>
        <p:nvSpPr>
          <p:cNvPr id="4" name="object 4"/>
          <p:cNvSpPr/>
          <p:nvPr/>
        </p:nvSpPr>
        <p:spPr>
          <a:xfrm>
            <a:off x="1850136" y="2260092"/>
            <a:ext cx="6376416" cy="438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82814" y="2850172"/>
            <a:ext cx="24130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5" dirty="0">
                <a:latin typeface="Century Gothic"/>
                <a:cs typeface="Century Gothic"/>
              </a:rPr>
              <a:t>From</a:t>
            </a:r>
            <a:r>
              <a:rPr spc="-10" dirty="0">
                <a:latin typeface="Century Gothic"/>
                <a:cs typeface="Century Gothic"/>
              </a:rPr>
              <a:t> </a:t>
            </a:r>
            <a:r>
              <a:rPr i="1" spc="20" dirty="0">
                <a:latin typeface="Century Gothic"/>
                <a:cs typeface="Century Gothic"/>
              </a:rPr>
              <a:t>I</a:t>
            </a:r>
            <a:r>
              <a:rPr i="1" spc="-25" dirty="0">
                <a:latin typeface="Century Gothic"/>
                <a:cs typeface="Century Gothic"/>
              </a:rPr>
              <a:t>n</a:t>
            </a:r>
            <a:r>
              <a:rPr i="1" spc="-5" dirty="0">
                <a:latin typeface="Century Gothic"/>
                <a:cs typeface="Century Gothic"/>
              </a:rPr>
              <a:t>f</a:t>
            </a:r>
            <a:r>
              <a:rPr i="1" spc="-15" dirty="0">
                <a:latin typeface="Century Gothic"/>
                <a:cs typeface="Century Gothic"/>
              </a:rPr>
              <a:t>orm</a:t>
            </a:r>
            <a:r>
              <a:rPr i="1" spc="-25" dirty="0">
                <a:latin typeface="Century Gothic"/>
                <a:cs typeface="Century Gothic"/>
              </a:rPr>
              <a:t>a</a:t>
            </a:r>
            <a:r>
              <a:rPr i="1" dirty="0">
                <a:latin typeface="Century Gothic"/>
                <a:cs typeface="Century Gothic"/>
              </a:rPr>
              <a:t>t</a:t>
            </a:r>
            <a:r>
              <a:rPr i="1" spc="10" dirty="0">
                <a:latin typeface="Century Gothic"/>
                <a:cs typeface="Century Gothic"/>
              </a:rPr>
              <a:t>i</a:t>
            </a:r>
            <a:r>
              <a:rPr i="1" spc="-30" dirty="0">
                <a:latin typeface="Century Gothic"/>
                <a:cs typeface="Century Gothic"/>
              </a:rPr>
              <a:t>o</a:t>
            </a:r>
            <a:r>
              <a:rPr i="1" spc="-15" dirty="0">
                <a:latin typeface="Century Gothic"/>
                <a:cs typeface="Century Gothic"/>
              </a:rPr>
              <a:t>n</a:t>
            </a:r>
            <a:r>
              <a:rPr i="1" spc="-5" dirty="0">
                <a:latin typeface="Century Gothic"/>
                <a:cs typeface="Century Gothic"/>
              </a:rPr>
              <a:t> V</a:t>
            </a:r>
            <a:r>
              <a:rPr i="1" dirty="0">
                <a:latin typeface="Century Gothic"/>
                <a:cs typeface="Century Gothic"/>
              </a:rPr>
              <a:t>i</a:t>
            </a:r>
            <a:r>
              <a:rPr i="1" spc="-5" dirty="0">
                <a:latin typeface="Century Gothic"/>
                <a:cs typeface="Century Gothic"/>
              </a:rPr>
              <a:t>s</a:t>
            </a:r>
            <a:r>
              <a:rPr i="1" spc="-10" dirty="0">
                <a:latin typeface="Century Gothic"/>
                <a:cs typeface="Century Gothic"/>
              </a:rPr>
              <a:t>ua</a:t>
            </a:r>
            <a:r>
              <a:rPr i="1" spc="-5" dirty="0">
                <a:latin typeface="Century Gothic"/>
                <a:cs typeface="Century Gothic"/>
              </a:rPr>
              <a:t>l</a:t>
            </a:r>
            <a:r>
              <a:rPr i="1" spc="5" dirty="0">
                <a:latin typeface="Century Gothic"/>
                <a:cs typeface="Century Gothic"/>
              </a:rPr>
              <a:t>i</a:t>
            </a:r>
            <a:r>
              <a:rPr i="1" dirty="0">
                <a:latin typeface="Century Gothic"/>
                <a:cs typeface="Century Gothic"/>
              </a:rPr>
              <a:t>za</a:t>
            </a:r>
            <a:r>
              <a:rPr i="1" spc="5" dirty="0">
                <a:latin typeface="Century Gothic"/>
                <a:cs typeface="Century Gothic"/>
              </a:rPr>
              <a:t>ti</a:t>
            </a:r>
            <a:r>
              <a:rPr i="1" dirty="0">
                <a:latin typeface="Century Gothic"/>
                <a:cs typeface="Century Gothic"/>
              </a:rPr>
              <a:t>on</a:t>
            </a:r>
            <a:r>
              <a:rPr i="1" spc="-20" dirty="0">
                <a:latin typeface="Century Gothic"/>
                <a:cs typeface="Century Gothic"/>
              </a:rPr>
              <a:t> </a:t>
            </a:r>
            <a:r>
              <a:rPr spc="-5" dirty="0">
                <a:latin typeface="Century Gothic"/>
                <a:cs typeface="Century Gothic"/>
              </a:rPr>
              <a:t>b</a:t>
            </a:r>
            <a:r>
              <a:rPr dirty="0">
                <a:latin typeface="Century Gothic"/>
                <a:cs typeface="Century Gothic"/>
              </a:rPr>
              <a:t>y 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C</a:t>
            </a:r>
            <a:r>
              <a:rPr spc="-5" dirty="0">
                <a:latin typeface="Century Gothic"/>
                <a:cs typeface="Century Gothic"/>
              </a:rPr>
              <a:t>o</a:t>
            </a:r>
            <a:r>
              <a:rPr spc="5" dirty="0">
                <a:latin typeface="Century Gothic"/>
                <a:cs typeface="Century Gothic"/>
              </a:rPr>
              <a:t>l</a:t>
            </a:r>
            <a:r>
              <a:rPr spc="20" dirty="0">
                <a:latin typeface="Century Gothic"/>
                <a:cs typeface="Century Gothic"/>
              </a:rPr>
              <a:t>i</a:t>
            </a:r>
            <a:r>
              <a:rPr dirty="0">
                <a:latin typeface="Century Gothic"/>
                <a:cs typeface="Century Gothic"/>
              </a:rPr>
              <a:t>n </a:t>
            </a:r>
            <a:r>
              <a:rPr spc="-70" dirty="0">
                <a:latin typeface="Century Gothic"/>
                <a:cs typeface="Century Gothic"/>
              </a:rPr>
              <a:t>W</a:t>
            </a:r>
            <a:r>
              <a:rPr spc="-10" dirty="0">
                <a:latin typeface="Century Gothic"/>
                <a:cs typeface="Century Gothic"/>
              </a:rPr>
              <a:t>are</a:t>
            </a:r>
            <a:endParaRPr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40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9516B-52BA-449C-B2DB-1F9D39D80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5709930" y="119062"/>
            <a:ext cx="6482070" cy="661987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4" y="2266950"/>
            <a:ext cx="5614036" cy="3956870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en-US" sz="1800" dirty="0"/>
              <a:t>Color is a perceptual phenomenon</a:t>
            </a:r>
          </a:p>
          <a:p>
            <a:r>
              <a:rPr lang="en-US" sz="1800" dirty="0"/>
              <a:t>A frequency spectrum of light is a physical phenomenon</a:t>
            </a:r>
          </a:p>
          <a:p>
            <a:r>
              <a:rPr lang="en-US" sz="1800" dirty="0"/>
              <a:t>In computer graphics, we need to specify colors</a:t>
            </a:r>
          </a:p>
          <a:p>
            <a:pPr lvl="1"/>
            <a:r>
              <a:rPr lang="en-US" sz="1800" dirty="0"/>
              <a:t>We define “color spaces”</a:t>
            </a:r>
          </a:p>
          <a:p>
            <a:pPr lvl="2"/>
            <a:r>
              <a:rPr lang="en-US" sz="1600" dirty="0"/>
              <a:t>In a color space,  points correspond to colors</a:t>
            </a:r>
          </a:p>
          <a:p>
            <a:pPr lvl="1"/>
            <a:r>
              <a:rPr lang="en-US" sz="1800" dirty="0"/>
              <a:t>We can then work with colors mathematically</a:t>
            </a:r>
          </a:p>
          <a:p>
            <a:r>
              <a:rPr lang="en-US" sz="1800" dirty="0"/>
              <a:t>Ideally, a color space should allow us to specify </a:t>
            </a:r>
            <a:br>
              <a:rPr lang="en-US" sz="1800" dirty="0"/>
            </a:br>
            <a:r>
              <a:rPr lang="en-US" sz="1800" dirty="0"/>
              <a:t>any color humans can perceive… </a:t>
            </a:r>
          </a:p>
        </p:txBody>
      </p:sp>
    </p:spTree>
    <p:extLst>
      <p:ext uri="{BB962C8B-B14F-4D97-AF65-F5344CB8AC3E}">
        <p14:creationId xmlns:p14="http://schemas.microsoft.com/office/powerpoint/2010/main" val="732590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4501" y="1197764"/>
            <a:ext cx="78838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5" dirty="0" err="1">
                <a:latin typeface="Century Gothic"/>
                <a:cs typeface="Century Gothic"/>
              </a:rPr>
              <a:t>xy</a:t>
            </a:r>
            <a:r>
              <a:rPr sz="2800" spc="10" dirty="0" err="1">
                <a:latin typeface="Century Gothic"/>
                <a:cs typeface="Century Gothic"/>
              </a:rPr>
              <a:t>Y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Separ</a:t>
            </a:r>
            <a:r>
              <a:rPr sz="2800" spc="-30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tes</a:t>
            </a:r>
            <a:r>
              <a:rPr sz="2800" spc="3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Chromat</a:t>
            </a: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ty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Lu</a:t>
            </a:r>
            <a:r>
              <a:rPr sz="2800" spc="-10" dirty="0">
                <a:latin typeface="Century Gothic"/>
                <a:cs typeface="Century Gothic"/>
              </a:rPr>
              <a:t>mi</a:t>
            </a:r>
            <a:r>
              <a:rPr sz="2800" spc="-20" dirty="0">
                <a:latin typeface="Century Gothic"/>
                <a:cs typeface="Century Gothic"/>
              </a:rPr>
              <a:t>ne</a:t>
            </a:r>
            <a:r>
              <a:rPr sz="2800" spc="-3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ce</a:t>
            </a:r>
            <a:endParaRPr sz="2800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1628141" y="2159864"/>
                <a:ext cx="4352925" cy="35393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lang="en-US" dirty="0">
                    <a:latin typeface="Century Gothic"/>
                    <a:cs typeface="Century Gothic"/>
                  </a:rPr>
                  <a:t>Form</a:t>
                </a:r>
                <a:r>
                  <a:rPr lang="en-US" spc="-15" dirty="0">
                    <a:latin typeface="Century Gothic"/>
                    <a:cs typeface="Century Gothic"/>
                  </a:rPr>
                  <a:t>e</a:t>
                </a:r>
                <a:r>
                  <a:rPr lang="en-US" dirty="0">
                    <a:latin typeface="Century Gothic"/>
                    <a:cs typeface="Century Gothic"/>
                  </a:rPr>
                  <a:t>d fr</a:t>
                </a:r>
                <a:r>
                  <a:rPr lang="en-US" spc="-10" dirty="0">
                    <a:latin typeface="Century Gothic"/>
                    <a:cs typeface="Century Gothic"/>
                  </a:rPr>
                  <a:t>o</a:t>
                </a:r>
                <a:r>
                  <a:rPr lang="en-US" dirty="0">
                    <a:latin typeface="Century Gothic"/>
                    <a:cs typeface="Century Gothic"/>
                  </a:rPr>
                  <a:t>m</a:t>
                </a:r>
                <a:r>
                  <a:rPr lang="en-US" spc="-5" dirty="0">
                    <a:latin typeface="Century Gothic"/>
                    <a:cs typeface="Century Gothic"/>
                  </a:rPr>
                  <a:t> </a:t>
                </a:r>
                <a:r>
                  <a:rPr lang="en-US" spc="-10" dirty="0">
                    <a:latin typeface="Century Gothic"/>
                    <a:cs typeface="Century Gothic"/>
                  </a:rPr>
                  <a:t>X</a:t>
                </a:r>
                <a:r>
                  <a:rPr lang="en-US" spc="-20" dirty="0">
                    <a:latin typeface="Century Gothic"/>
                    <a:cs typeface="Century Gothic"/>
                  </a:rPr>
                  <a:t>,</a:t>
                </a:r>
                <a:r>
                  <a:rPr lang="en-US" spc="10" dirty="0">
                    <a:latin typeface="Century Gothic"/>
                    <a:cs typeface="Century Gothic"/>
                  </a:rPr>
                  <a:t>Y</a:t>
                </a:r>
                <a:r>
                  <a:rPr lang="en-US" spc="-20" dirty="0">
                    <a:latin typeface="Century Gothic"/>
                    <a:cs typeface="Century Gothic"/>
                  </a:rPr>
                  <a:t>,</a:t>
                </a:r>
                <a:r>
                  <a:rPr lang="en-US" dirty="0">
                    <a:latin typeface="Century Gothic"/>
                    <a:cs typeface="Century Gothic"/>
                  </a:rPr>
                  <a:t>Z</a:t>
                </a:r>
                <a:r>
                  <a:rPr lang="en-US" spc="25" dirty="0">
                    <a:latin typeface="Century Gothic"/>
                    <a:cs typeface="Century Gothic"/>
                  </a:rPr>
                  <a:t> </a:t>
                </a:r>
                <a:r>
                  <a:rPr lang="en-US" spc="-10" dirty="0">
                    <a:latin typeface="Century Gothic"/>
                    <a:cs typeface="Century Gothic"/>
                  </a:rPr>
                  <a:t>e</a:t>
                </a:r>
                <a:r>
                  <a:rPr lang="en-US" dirty="0">
                    <a:latin typeface="Century Gothic"/>
                    <a:cs typeface="Century Gothic"/>
                  </a:rPr>
                  <a:t>x</a:t>
                </a:r>
                <a:r>
                  <a:rPr lang="en-US" spc="-10" dirty="0">
                    <a:latin typeface="Century Gothic"/>
                    <a:cs typeface="Century Gothic"/>
                  </a:rPr>
                  <a:t>p</a:t>
                </a:r>
                <a:r>
                  <a:rPr lang="en-US" dirty="0">
                    <a:latin typeface="Century Gothic"/>
                    <a:cs typeface="Century Gothic"/>
                  </a:rPr>
                  <a:t>r</a:t>
                </a:r>
                <a:r>
                  <a:rPr lang="en-US" spc="-15" dirty="0">
                    <a:latin typeface="Century Gothic"/>
                    <a:cs typeface="Century Gothic"/>
                  </a:rPr>
                  <a:t>e</a:t>
                </a:r>
                <a:r>
                  <a:rPr lang="en-US" spc="-5" dirty="0">
                    <a:latin typeface="Century Gothic"/>
                    <a:cs typeface="Century Gothic"/>
                  </a:rPr>
                  <a:t>s</a:t>
                </a:r>
                <a:r>
                  <a:rPr lang="en-US" spc="-10" dirty="0">
                    <a:latin typeface="Century Gothic"/>
                    <a:cs typeface="Century Gothic"/>
                  </a:rPr>
                  <a:t>s</a:t>
                </a:r>
                <a:r>
                  <a:rPr lang="en-US" spc="20" dirty="0">
                    <a:latin typeface="Century Gothic"/>
                    <a:cs typeface="Century Gothic"/>
                  </a:rPr>
                  <a:t>i</a:t>
                </a:r>
                <a:r>
                  <a:rPr lang="en-US" dirty="0">
                    <a:latin typeface="Century Gothic"/>
                    <a:cs typeface="Century Gothic"/>
                  </a:rPr>
                  <a:t>on of</a:t>
                </a:r>
                <a:r>
                  <a:rPr lang="en-US" spc="-15" dirty="0">
                    <a:latin typeface="Century Gothic"/>
                    <a:cs typeface="Century Gothic"/>
                  </a:rPr>
                  <a:t> </a:t>
                </a:r>
                <a:r>
                  <a:rPr lang="en-US" dirty="0">
                    <a:latin typeface="Century Gothic"/>
                    <a:cs typeface="Century Gothic"/>
                  </a:rPr>
                  <a:t>a</a:t>
                </a:r>
                <a:r>
                  <a:rPr lang="en-US" spc="-10" dirty="0">
                    <a:latin typeface="Century Gothic"/>
                    <a:cs typeface="Century Gothic"/>
                  </a:rPr>
                  <a:t> </a:t>
                </a:r>
                <a:r>
                  <a:rPr lang="en-US" dirty="0">
                    <a:latin typeface="Century Gothic"/>
                    <a:cs typeface="Century Gothic"/>
                  </a:rPr>
                  <a:t>co</a:t>
                </a:r>
                <a:r>
                  <a:rPr lang="en-US" spc="5" dirty="0">
                    <a:latin typeface="Century Gothic"/>
                    <a:cs typeface="Century Gothic"/>
                  </a:rPr>
                  <a:t>l</a:t>
                </a:r>
                <a:r>
                  <a:rPr lang="en-US" dirty="0">
                    <a:latin typeface="Century Gothic"/>
                    <a:cs typeface="Century Gothic"/>
                  </a:rPr>
                  <a:t>or</a:t>
                </a:r>
              </a:p>
              <a:p>
                <a:pPr marL="12700"/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cs typeface="Century Gothic"/>
                        </a:rPr>
                        <m:t>𝑥</m:t>
                      </m:r>
                      <m:r>
                        <a:rPr lang="en-US" i="1">
                          <a:latin typeface="Cambria Math" charset="0"/>
                          <a:cs typeface="Century Goth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entury Gothic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𝑋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𝑌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latin typeface="Century Gothic"/>
                    <a:cs typeface="Century Gothic"/>
                  </a:rPr>
                </a:br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:br>
                  <a:rPr lang="en-US" i="1" dirty="0">
                    <a:latin typeface="Cambria Math" charset="0"/>
                    <a:cs typeface="Century Gothic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cs typeface="Century Gothic"/>
                        </a:rPr>
                        <m:t>𝑦</m:t>
                      </m:r>
                      <m:r>
                        <a:rPr lang="en-US" i="1">
                          <a:latin typeface="Cambria Math" charset="0"/>
                          <a:cs typeface="Century Gothic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entury Gothic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𝑋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𝑌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  <a:cs typeface="Century Gothic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:r>
                  <a:rPr lang="en-US" dirty="0">
                    <a:latin typeface="Century Gothic"/>
                    <a:cs typeface="Century Gothic"/>
                  </a:rPr>
                  <a:t>		</a:t>
                </a:r>
              </a:p>
              <a:p>
                <a:pPr marL="12700"/>
                <a:br>
                  <a:rPr lang="en-US" i="1" dirty="0">
                    <a:latin typeface="Cambria Math" charset="0"/>
                    <a:cs typeface="Century Gothic"/>
                  </a:rPr>
                </a:br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:endParaRPr lang="en-US" dirty="0">
                  <a:latin typeface="Century Gothic"/>
                  <a:cs typeface="Century Gothic"/>
                </a:endParaRPr>
              </a:p>
              <a:p>
                <a:pPr marL="12700"/>
                <a:endParaRPr dirty="0">
                  <a:latin typeface="Century Gothic"/>
                  <a:cs typeface="Century Gothic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41" y="2159864"/>
                <a:ext cx="4352925" cy="3539302"/>
              </a:xfrm>
              <a:prstGeom prst="rect">
                <a:avLst/>
              </a:prstGeom>
              <a:blipFill>
                <a:blip r:embed="rId3"/>
                <a:stretch>
                  <a:fillRect l="-2941" t="-2238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0196" y="2159864"/>
                <a:ext cx="314793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Used to specify intensity independent colors using just the </a:t>
                </a:r>
                <a:r>
                  <a:rPr lang="en-US" dirty="0" err="1"/>
                  <a:t>x,y</a:t>
                </a:r>
                <a:r>
                  <a:rPr lang="en-US" dirty="0"/>
                  <a:t> coordinates</a:t>
                </a:r>
              </a:p>
              <a:p>
                <a:endParaRPr lang="en-US" dirty="0"/>
              </a:p>
              <a:p>
                <a:r>
                  <a:rPr lang="en-US" dirty="0"/>
                  <a:t>Generates the CIE Chromaticity diagram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196" y="2159864"/>
                <a:ext cx="3147934" cy="2308324"/>
              </a:xfrm>
              <a:prstGeom prst="rect">
                <a:avLst/>
              </a:prstGeom>
              <a:blipFill>
                <a:blip r:embed="rId4"/>
                <a:stretch>
                  <a:fillRect l="-1744" t="-1319" r="-116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6" y="3492708"/>
            <a:ext cx="2984550" cy="31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6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exy193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630" y="1905000"/>
            <a:ext cx="4247371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09456"/>
            <a:ext cx="8913813" cy="914400"/>
          </a:xfrm>
        </p:spPr>
        <p:txBody>
          <a:bodyPr/>
          <a:lstStyle/>
          <a:p>
            <a:r>
              <a:rPr lang="en-US" dirty="0"/>
              <a:t>CIE Chromaticity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457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runs around the edge of the horseshoe?</a:t>
            </a:r>
          </a:p>
          <a:p>
            <a:r>
              <a:rPr lang="en-US" dirty="0"/>
              <a:t>What is inside the horseshoe?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Gamut</a:t>
            </a:r>
            <a:r>
              <a:rPr lang="en-US" dirty="0"/>
              <a:t>: Portion of the spectrum reproduced by a given color space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guess as to what the triangle represents?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Quick Quiz:</a:t>
            </a:r>
            <a:br>
              <a:rPr lang="en-US" b="1" dirty="0"/>
            </a:br>
            <a:r>
              <a:rPr lang="en-US" dirty="0"/>
              <a:t>Are the colors shown inside the diagram correct?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Why or why not?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7552199" y="3600450"/>
            <a:ext cx="2194560" cy="2457450"/>
          </a:xfrm>
          <a:custGeom>
            <a:avLst/>
            <a:gdLst>
              <a:gd name="connsiteX0" fmla="*/ 685800 w 2194560"/>
              <a:gd name="connsiteY0" fmla="*/ 0 h 2457450"/>
              <a:gd name="connsiteX1" fmla="*/ 2194560 w 2194560"/>
              <a:gd name="connsiteY1" fmla="*/ 1211580 h 2457450"/>
              <a:gd name="connsiteX2" fmla="*/ 0 w 2194560"/>
              <a:gd name="connsiteY2" fmla="*/ 2457450 h 2457450"/>
              <a:gd name="connsiteX3" fmla="*/ 685800 w 2194560"/>
              <a:gd name="connsiteY3" fmla="*/ 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457450">
                <a:moveTo>
                  <a:pt x="685800" y="0"/>
                </a:moveTo>
                <a:lnTo>
                  <a:pt x="2194560" y="1211580"/>
                </a:lnTo>
                <a:lnTo>
                  <a:pt x="0" y="2457450"/>
                </a:lnTo>
                <a:lnTo>
                  <a:pt x="685800" y="0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0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dirty="0"/>
              <a:t>CIE</a:t>
            </a:r>
            <a:r>
              <a:rPr spc="-15" dirty="0"/>
              <a:t> </a:t>
            </a:r>
            <a:r>
              <a:rPr dirty="0"/>
              <a:t>XYZ </a:t>
            </a:r>
            <a:r>
              <a:rPr spc="-5" dirty="0"/>
              <a:t>Ga</a:t>
            </a:r>
            <a:r>
              <a:rPr spc="-15" dirty="0"/>
              <a:t>m</a:t>
            </a:r>
            <a:r>
              <a:rPr dirty="0"/>
              <a:t>ut</a:t>
            </a:r>
          </a:p>
        </p:txBody>
      </p:sp>
      <p:sp>
        <p:nvSpPr>
          <p:cNvPr id="4" name="object 4"/>
          <p:cNvSpPr/>
          <p:nvPr/>
        </p:nvSpPr>
        <p:spPr>
          <a:xfrm>
            <a:off x="1897761" y="1819155"/>
            <a:ext cx="6119188" cy="4349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898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81000"/>
            <a:ext cx="8913813" cy="914400"/>
          </a:xfrm>
        </p:spPr>
        <p:txBody>
          <a:bodyPr/>
          <a:lstStyle/>
          <a:p>
            <a:r>
              <a:rPr lang="en-US" dirty="0"/>
              <a:t>Gamma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447800"/>
            <a:ext cx="1203357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Human visual response better at distinguishing darker shades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Greyscale bars that increase by a constant amount of luminosity: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Greyscale bars with luminosity increasing according to a power law: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47A74-C3B0-473A-99D6-BEEB8E0E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857500"/>
            <a:ext cx="97536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98434-8C01-4B19-83AE-BF5BB20A7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933950"/>
            <a:ext cx="97536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06FF3-865A-45DD-9B31-3C065FCBB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061" y="2857500"/>
            <a:ext cx="990599" cy="985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064B-0027-4225-849F-0272E3B0A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194" y="4933950"/>
            <a:ext cx="1000335" cy="985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A0A78-AE12-4388-A6E5-54D412432C19}"/>
              </a:ext>
            </a:extLst>
          </p:cNvPr>
          <p:cNvSpPr txBox="1"/>
          <p:nvPr/>
        </p:nvSpPr>
        <p:spPr>
          <a:xfrm>
            <a:off x="3451351" y="6068116"/>
            <a:ext cx="50591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smoother visual appearance of the second means it is more perceptually uniform</a:t>
            </a:r>
          </a:p>
        </p:txBody>
      </p:sp>
    </p:spTree>
    <p:extLst>
      <p:ext uri="{BB962C8B-B14F-4D97-AF65-F5344CB8AC3E}">
        <p14:creationId xmlns:p14="http://schemas.microsoft.com/office/powerpoint/2010/main" val="2148289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7E9E-71AC-4169-9B7E-2077C625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C272-88BE-4AC4-9D21-4F5C25B4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Imagine we can only store 5-bit greyscale colors</a:t>
            </a:r>
          </a:p>
          <a:p>
            <a:pPr lvl="1"/>
            <a:r>
              <a:rPr lang="en-US" dirty="0"/>
              <a:t>32 distinct colors</a:t>
            </a:r>
          </a:p>
          <a:p>
            <a:r>
              <a:rPr lang="en-US" dirty="0"/>
              <a:t>We could select 32 shades generated on the straight line (A)</a:t>
            </a:r>
          </a:p>
          <a:p>
            <a:r>
              <a:rPr lang="en-US" dirty="0"/>
              <a:t>We could select 32 shades generated on the power curve (B)</a:t>
            </a:r>
          </a:p>
          <a:p>
            <a:pPr marL="0" indent="0">
              <a:buNone/>
            </a:pPr>
            <a:r>
              <a:rPr lang="en-US" dirty="0"/>
              <a:t>Suppose we use our 32 shades to render a smooth gradient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</a:t>
            </a:r>
          </a:p>
          <a:p>
            <a:pPr marL="0" indent="0">
              <a:buNone/>
            </a:pPr>
            <a:r>
              <a:rPr lang="en-US" dirty="0"/>
              <a:t>B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0E479-0109-41F0-848E-4BF02CFE2914}"/>
              </a:ext>
            </a:extLst>
          </p:cNvPr>
          <p:cNvSpPr txBox="1"/>
          <p:nvPr/>
        </p:nvSpPr>
        <p:spPr>
          <a:xfrm>
            <a:off x="8866228" y="1914180"/>
            <a:ext cx="1952747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A degree in CS makes you ridiculously proficient in calculating powers of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930A7-7D77-418F-9A38-AA17B7B08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73"/>
          <a:stretch/>
        </p:blipFill>
        <p:spPr>
          <a:xfrm>
            <a:off x="940750" y="4204710"/>
            <a:ext cx="9753600" cy="469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5C923-726C-49F8-947C-B5CED89CB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1219200" y="4998474"/>
            <a:ext cx="97536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DCB87-503D-45CA-A162-93E96123D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73"/>
          <a:stretch/>
        </p:blipFill>
        <p:spPr>
          <a:xfrm>
            <a:off x="1219200" y="5609658"/>
            <a:ext cx="9753600" cy="4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9F53-2381-463B-9720-631C7B6B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Encoding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1CB6B-4E6F-4F3F-9838-342E6135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225" y="1825625"/>
                <a:ext cx="11468100" cy="4351338"/>
              </a:xfrm>
            </p:spPr>
            <p:txBody>
              <a:bodyPr/>
              <a:lstStyle/>
              <a:p>
                <a:r>
                  <a:rPr lang="en-US" dirty="0"/>
                  <a:t>So, to perceptually make the best use of 24-bit RGB color</a:t>
                </a:r>
              </a:p>
              <a:p>
                <a:r>
                  <a:rPr lang="en-US" dirty="0"/>
                  <a:t>We can gamma encode each 8-bit channel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𝑒𝑛𝑐𝑜𝑑𝑒𝑑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Divide up the y-axis evenly into 256 integers…mapped onto the curve</a:t>
                </a:r>
              </a:p>
              <a:p>
                <a:r>
                  <a:rPr lang="en-US" dirty="0"/>
                  <a:t>We sample the lower luminosities more densely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1CB6B-4E6F-4F3F-9838-342E6135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825625"/>
                <a:ext cx="11468100" cy="4351338"/>
              </a:xfrm>
              <a:blipFill>
                <a:blip r:embed="rId2"/>
                <a:stretch>
                  <a:fillRect l="-95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453DD03-061D-4737-913C-B2A55028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21" y="3349174"/>
            <a:ext cx="1465058" cy="15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852109"/>
                <a:ext cx="11895589" cy="41308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Modern display devices decode color channels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𝑑𝑒𝑐𝑜𝑑𝑒𝑑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𝑒𝑛𝑐𝑜𝑑𝑒𝑑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52109"/>
                <a:ext cx="11895589" cy="4130876"/>
              </a:xfrm>
              <a:blipFill>
                <a:blip r:embed="rId2"/>
                <a:stretch>
                  <a:fillRect l="-1025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D7598AD-B072-4927-882B-74D17D43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48" y="2977043"/>
            <a:ext cx="2933331" cy="2861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39353-1DF2-4F23-A33D-7CA13FDC026B}"/>
              </a:ext>
            </a:extLst>
          </p:cNvPr>
          <p:cNvSpPr txBox="1"/>
          <p:nvPr/>
        </p:nvSpPr>
        <p:spPr>
          <a:xfrm>
            <a:off x="5638801" y="37338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OK…a CRT isn’t exactly modern….</a:t>
            </a:r>
          </a:p>
        </p:txBody>
      </p:sp>
    </p:spTree>
    <p:extLst>
      <p:ext uri="{BB962C8B-B14F-4D97-AF65-F5344CB8AC3E}">
        <p14:creationId xmlns:p14="http://schemas.microsoft.com/office/powerpoint/2010/main" val="4209531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85" y="-6348"/>
            <a:ext cx="10515600" cy="1325563"/>
          </a:xfrm>
        </p:spPr>
        <p:txBody>
          <a:bodyPr/>
          <a:lstStyle/>
          <a:p>
            <a:r>
              <a:rPr lang="en-US" dirty="0" err="1"/>
              <a:t>sRGB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679" y="959945"/>
            <a:ext cx="10401300" cy="589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sRGB is specified as a gamut inside the </a:t>
            </a:r>
            <a:r>
              <a:rPr lang="en-US" dirty="0" err="1">
                <a:solidFill>
                  <a:schemeClr val="tx1"/>
                </a:solidFill>
              </a:rPr>
              <a:t>xyY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colorspace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with a specific gamma curve to use for encoding/decoding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sRGB is the standard RGB color space used almost everywhere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you use an image library (e.g. </a:t>
            </a:r>
            <a:r>
              <a:rPr lang="en-US" dirty="0" err="1">
                <a:solidFill>
                  <a:schemeClr val="tx1"/>
                </a:solidFill>
              </a:rPr>
              <a:t>libpng</a:t>
            </a:r>
            <a:r>
              <a:rPr lang="en-US" dirty="0">
                <a:solidFill>
                  <a:schemeClr val="tx1"/>
                </a:solidFill>
              </a:rPr>
              <a:t>) typically defaults to saving in sRGB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So…you do not need to gamma encode colors yourself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Supported directly on modern GPUs</a:t>
            </a:r>
          </a:p>
          <a:p>
            <a:r>
              <a:rPr lang="en-US" dirty="0">
                <a:solidFill>
                  <a:schemeClr val="tx1"/>
                </a:solidFill>
              </a:rPr>
              <a:t>You can generate a matrix to convert from sRGB to XYZ and back using its inverse…</a:t>
            </a:r>
          </a:p>
        </p:txBody>
      </p:sp>
      <p:pic>
        <p:nvPicPr>
          <p:cNvPr id="6" name="Picture 5" descr="Screen Shot 2015-02-02 at 1.0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3" y="1812593"/>
            <a:ext cx="4483931" cy="1616407"/>
          </a:xfrm>
          <a:prstGeom prst="rect">
            <a:avLst/>
          </a:prstGeom>
        </p:spPr>
      </p:pic>
      <p:pic>
        <p:nvPicPr>
          <p:cNvPr id="15" name="Picture 1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3347419-9EE4-4A48-AA96-115D8598E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35" y="1705967"/>
            <a:ext cx="2283770" cy="20645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C7D115-5393-4107-A027-AEFC8F90A7B6}"/>
              </a:ext>
            </a:extLst>
          </p:cNvPr>
          <p:cNvSpPr txBox="1"/>
          <p:nvPr/>
        </p:nvSpPr>
        <p:spPr>
          <a:xfrm>
            <a:off x="4846864" y="3863004"/>
            <a:ext cx="32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curve is sRGB gamma value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569775-0EE1-4FC1-99C1-409CFEBE9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216" y="35197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/>
          <a:stretch/>
        </p:blipFill>
        <p:spPr bwMode="auto">
          <a:xfrm>
            <a:off x="1827239" y="0"/>
            <a:ext cx="8480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0325" y="739088"/>
            <a:ext cx="3429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36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600" dirty="0">
                <a:solidFill>
                  <a:srgbClr val="FFFFFF"/>
                </a:solidFill>
                <a:latin typeface="Century Gothic"/>
                <a:cs typeface="Century Gothic"/>
              </a:rPr>
              <a:t>d </a:t>
            </a:r>
            <a:r>
              <a:rPr sz="3600" spc="-20" dirty="0">
                <a:solidFill>
                  <a:srgbClr val="FFFFFF"/>
                </a:solidFill>
                <a:latin typeface="Century Gothic"/>
                <a:cs typeface="Century Gothic"/>
              </a:rPr>
              <a:t>Color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25" y="1990725"/>
            <a:ext cx="8439150" cy="2159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71930" indent="-342900">
              <a:buClr>
                <a:srgbClr val="DF7601"/>
              </a:buClr>
              <a:buFont typeface="Wingdings 2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Color</a:t>
            </a:r>
            <a:r>
              <a:rPr sz="20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s a</a:t>
            </a:r>
            <a:r>
              <a:rPr sz="20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ercep</a:t>
            </a:r>
            <a:r>
              <a:rPr sz="2000" spc="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585858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l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ph</a:t>
            </a:r>
            <a:r>
              <a:rPr sz="2000" spc="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nomenon</a:t>
            </a:r>
            <a:endParaRPr sz="2000" dirty="0">
              <a:latin typeface="Century Gothic"/>
              <a:cs typeface="Century Gothic"/>
            </a:endParaRPr>
          </a:p>
          <a:p>
            <a:pPr marL="698500" marR="5080" lvl="1" indent="-337185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698500" algn="l"/>
              </a:tabLst>
            </a:pP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20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uman</a:t>
            </a:r>
            <a:r>
              <a:rPr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su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l s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y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m</a:t>
            </a:r>
            <a:r>
              <a:rPr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 l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…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he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f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ors</a:t>
            </a:r>
            <a:endParaRPr dirty="0">
              <a:latin typeface="Century Gothic"/>
              <a:cs typeface="Century Gothic"/>
            </a:endParaRPr>
          </a:p>
          <a:p>
            <a:pPr marL="355600" indent="-342900">
              <a:spcBef>
                <a:spcPts val="990"/>
              </a:spcBef>
              <a:buClr>
                <a:srgbClr val="DF7601"/>
              </a:buClr>
              <a:buFont typeface="Wingdings 2"/>
              <a:buChar char="□"/>
              <a:tabLst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2000" spc="-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ght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s a</a:t>
            </a:r>
            <a:r>
              <a:rPr sz="20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physi</a:t>
            </a:r>
            <a:r>
              <a:rPr sz="2000" spc="-10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z="20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entury Gothic"/>
                <a:cs typeface="Century Gothic"/>
              </a:rPr>
              <a:t>ph</a:t>
            </a:r>
            <a:r>
              <a:rPr sz="2000" spc="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nom</a:t>
            </a:r>
            <a:r>
              <a:rPr sz="2000" spc="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585858"/>
                </a:solidFill>
                <a:latin typeface="Century Gothic"/>
                <a:cs typeface="Century Gothic"/>
              </a:rPr>
              <a:t>non</a:t>
            </a:r>
            <a:endParaRPr sz="2000" dirty="0">
              <a:latin typeface="Century Gothic"/>
              <a:cs typeface="Century Gothic"/>
            </a:endParaRPr>
          </a:p>
          <a:p>
            <a:pPr marL="698500" marR="84455" lvl="1" indent="-337185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698500" algn="l"/>
              </a:tabLst>
            </a:pP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rom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net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r>
              <a:rPr spc="5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ble 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uman</a:t>
            </a:r>
            <a:r>
              <a:rPr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ye</a:t>
            </a:r>
            <a:endParaRPr dirty="0">
              <a:latin typeface="Century Gothic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8500" algn="l"/>
              </a:tabLst>
            </a:pP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tte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q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ua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nt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c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10" dirty="0">
                <a:solidFill>
                  <a:srgbClr val="585858"/>
                </a:solidFill>
                <a:latin typeface="Century Gothic"/>
                <a:cs typeface="Century Gothic"/>
              </a:rPr>
              <a:t>ll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d</a:t>
            </a:r>
            <a:r>
              <a:rPr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p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pc="-25" dirty="0">
                <a:solidFill>
                  <a:srgbClr val="585858"/>
                </a:solidFill>
                <a:latin typeface="Century Gothic"/>
                <a:cs typeface="Century Gothic"/>
              </a:rPr>
              <a:t>n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s</a:t>
            </a:r>
            <a:endParaRPr dirty="0">
              <a:latin typeface="Century Gothic"/>
              <a:cs typeface="Century Gothic"/>
            </a:endParaRPr>
          </a:p>
          <a:p>
            <a:pPr marL="698500" lvl="1" indent="-337185">
              <a:spcBef>
                <a:spcPts val="600"/>
              </a:spcBef>
              <a:buClr>
                <a:srgbClr val="E3C401"/>
              </a:buClr>
              <a:buFont typeface="Wingdings 2"/>
              <a:buChar char="□"/>
              <a:tabLst>
                <a:tab pos="698500" algn="l"/>
              </a:tabLst>
            </a:pP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Ha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s </a:t>
            </a:r>
            <a:r>
              <a:rPr spc="-35" dirty="0">
                <a:solidFill>
                  <a:srgbClr val="585858"/>
                </a:solidFill>
                <a:latin typeface="Century Gothic"/>
                <a:cs typeface="Century Gothic"/>
              </a:rPr>
              <a:t>w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pc="15" dirty="0">
                <a:solidFill>
                  <a:srgbClr val="585858"/>
                </a:solidFill>
                <a:latin typeface="Century Gothic"/>
                <a:cs typeface="Century Gothic"/>
              </a:rPr>
              <a:t>v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pc="5" dirty="0">
                <a:solidFill>
                  <a:srgbClr val="585858"/>
                </a:solidFill>
                <a:latin typeface="Century Gothic"/>
                <a:cs typeface="Century Gothic"/>
              </a:rPr>
              <a:t>l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en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g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h</a:t>
            </a:r>
            <a:r>
              <a:rPr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an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d </a:t>
            </a:r>
            <a:r>
              <a:rPr spc="-1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mpl</a:t>
            </a:r>
            <a:r>
              <a:rPr spc="20" dirty="0">
                <a:solidFill>
                  <a:srgbClr val="585858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585858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585858"/>
                </a:solidFill>
                <a:latin typeface="Century Gothic"/>
                <a:cs typeface="Century Gothic"/>
              </a:rPr>
              <a:t>ude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992" y="1016087"/>
            <a:ext cx="3471672" cy="527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3097" y="4692775"/>
            <a:ext cx="3238500" cy="169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777577-EADF-4A81-A072-13EAF83B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23" y="9574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Light and Color</a:t>
            </a:r>
          </a:p>
        </p:txBody>
      </p:sp>
    </p:spTree>
    <p:extLst>
      <p:ext uri="{BB962C8B-B14F-4D97-AF65-F5344CB8AC3E}">
        <p14:creationId xmlns:p14="http://schemas.microsoft.com/office/powerpoint/2010/main" val="109332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751244"/>
            <a:ext cx="9182100" cy="6106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82" y="204278"/>
            <a:ext cx="8913813" cy="914400"/>
          </a:xfrm>
        </p:spPr>
        <p:txBody>
          <a:bodyPr/>
          <a:lstStyle/>
          <a:p>
            <a:r>
              <a:rPr lang="en-US" dirty="0"/>
              <a:t>Cone Response</a:t>
            </a:r>
          </a:p>
        </p:txBody>
      </p:sp>
    </p:spTree>
    <p:extLst>
      <p:ext uri="{BB962C8B-B14F-4D97-AF65-F5344CB8AC3E}">
        <p14:creationId xmlns:p14="http://schemas.microsoft.com/office/powerpoint/2010/main" val="116387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9354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93090">
              <a:lnSpc>
                <a:spcPct val="100000"/>
              </a:lnSpc>
            </a:pPr>
            <a:r>
              <a:rPr dirty="0"/>
              <a:t>Tristi</a:t>
            </a:r>
            <a:r>
              <a:rPr spc="-20" dirty="0"/>
              <a:t>m</a:t>
            </a:r>
            <a:r>
              <a:rPr dirty="0"/>
              <a:t>ul</a:t>
            </a:r>
            <a:r>
              <a:rPr spc="-20" dirty="0"/>
              <a:t>u</a:t>
            </a:r>
            <a:r>
              <a:rPr dirty="0"/>
              <a:t>s</a:t>
            </a:r>
            <a:r>
              <a:rPr spc="55" dirty="0"/>
              <a:t> </a:t>
            </a:r>
            <a:r>
              <a:rPr dirty="0"/>
              <a:t>Theo</a:t>
            </a:r>
            <a:r>
              <a:rPr spc="-15" dirty="0"/>
              <a:t>r</a:t>
            </a:r>
            <a:r>
              <a:rPr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3324" y="1725922"/>
            <a:ext cx="7291705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DF7601"/>
              </a:buClr>
              <a:buFont typeface="Wingdings 2"/>
              <a:buChar char="□"/>
              <a:tabLst>
                <a:tab pos="356235" algn="l"/>
              </a:tabLst>
            </a:pPr>
            <a:r>
              <a:rPr sz="2000" dirty="0">
                <a:latin typeface="Lato" panose="020F0502020204030203"/>
                <a:cs typeface="Century Gothic"/>
              </a:rPr>
              <a:t>3 cone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spc="-10" dirty="0">
                <a:latin typeface="Lato" panose="020F0502020204030203"/>
                <a:cs typeface="Century Gothic"/>
              </a:rPr>
              <a:t>y</a:t>
            </a:r>
            <a:r>
              <a:rPr sz="2000" spc="-5" dirty="0">
                <a:latin typeface="Lato" panose="020F0502020204030203"/>
                <a:cs typeface="Century Gothic"/>
              </a:rPr>
              <a:t>p</a:t>
            </a:r>
            <a:r>
              <a:rPr sz="2000" dirty="0">
                <a:latin typeface="Lato" panose="020F0502020204030203"/>
                <a:cs typeface="Century Gothic"/>
              </a:rPr>
              <a:t>es</a:t>
            </a:r>
            <a:r>
              <a:rPr sz="2000" spc="-2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s</a:t>
            </a:r>
            <a:r>
              <a:rPr sz="2000" spc="5" dirty="0">
                <a:latin typeface="Lato" panose="020F0502020204030203"/>
                <a:cs typeface="Century Gothic"/>
              </a:rPr>
              <a:t>u</a:t>
            </a:r>
            <a:r>
              <a:rPr sz="2000" dirty="0">
                <a:latin typeface="Lato" panose="020F0502020204030203"/>
                <a:cs typeface="Century Gothic"/>
              </a:rPr>
              <a:t>g</a:t>
            </a:r>
            <a:r>
              <a:rPr sz="2000" spc="-10" dirty="0">
                <a:latin typeface="Lato" panose="020F0502020204030203"/>
                <a:cs typeface="Century Gothic"/>
              </a:rPr>
              <a:t>g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  <a:r>
              <a:rPr sz="2000" spc="5" dirty="0">
                <a:latin typeface="Lato" panose="020F0502020204030203"/>
                <a:cs typeface="Century Gothic"/>
              </a:rPr>
              <a:t>s</a:t>
            </a:r>
            <a:r>
              <a:rPr sz="2000" dirty="0">
                <a:latin typeface="Lato" panose="020F0502020204030203"/>
                <a:cs typeface="Century Gothic"/>
              </a:rPr>
              <a:t>t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3 </a:t>
            </a:r>
            <a:r>
              <a:rPr sz="2000" spc="-5" dirty="0">
                <a:latin typeface="Lato" panose="020F0502020204030203"/>
                <a:cs typeface="Century Gothic"/>
              </a:rPr>
              <a:t>paramet</a:t>
            </a:r>
            <a:r>
              <a:rPr sz="2000" spc="5" dirty="0">
                <a:latin typeface="Lato" panose="020F0502020204030203"/>
                <a:cs typeface="Century Gothic"/>
              </a:rPr>
              <a:t>e</a:t>
            </a:r>
            <a:r>
              <a:rPr sz="2000" dirty="0">
                <a:latin typeface="Lato" panose="020F0502020204030203"/>
                <a:cs typeface="Century Gothic"/>
              </a:rPr>
              <a:t>rs</a:t>
            </a:r>
            <a:r>
              <a:rPr sz="2000" spc="-5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describ</a:t>
            </a:r>
            <a:r>
              <a:rPr sz="2000" dirty="0">
                <a:latin typeface="Lato" panose="020F0502020204030203"/>
                <a:cs typeface="Century Gothic"/>
              </a:rPr>
              <a:t>e</a:t>
            </a:r>
            <a:r>
              <a:rPr sz="2000" spc="-1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a</a:t>
            </a:r>
            <a:r>
              <a:rPr sz="2000" dirty="0">
                <a:latin typeface="Lato" panose="020F0502020204030203"/>
                <a:cs typeface="Century Gothic"/>
              </a:rPr>
              <a:t>ll</a:t>
            </a:r>
            <a:r>
              <a:rPr sz="2000" spc="-2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colors</a:t>
            </a:r>
          </a:p>
          <a:p>
            <a:pPr marL="355600" indent="-342900">
              <a:spcBef>
                <a:spcPts val="994"/>
              </a:spcBef>
              <a:buClr>
                <a:srgbClr val="DF7601"/>
              </a:buClr>
              <a:buFont typeface="Wingdings 2"/>
              <a:buChar char="□"/>
              <a:tabLst>
                <a:tab pos="356235" algn="l"/>
              </a:tabLst>
            </a:pPr>
            <a:r>
              <a:rPr sz="2000" dirty="0">
                <a:latin typeface="Lato" panose="020F0502020204030203"/>
                <a:cs typeface="Century Gothic"/>
              </a:rPr>
              <a:t>Two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di</a:t>
            </a:r>
            <a:r>
              <a:rPr sz="2000" spc="-10" dirty="0">
                <a:latin typeface="Lato" panose="020F0502020204030203"/>
                <a:cs typeface="Century Gothic"/>
              </a:rPr>
              <a:t>f</a:t>
            </a:r>
            <a:r>
              <a:rPr sz="2000" dirty="0">
                <a:latin typeface="Lato" panose="020F0502020204030203"/>
                <a:cs typeface="Century Gothic"/>
              </a:rPr>
              <a:t>ferent</a:t>
            </a:r>
            <a:r>
              <a:rPr sz="2000" spc="-10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sp</a:t>
            </a:r>
            <a:r>
              <a:rPr sz="2000" spc="5" dirty="0">
                <a:latin typeface="Lato" panose="020F0502020204030203"/>
                <a:cs typeface="Century Gothic"/>
              </a:rPr>
              <a:t>e</a:t>
            </a:r>
            <a:r>
              <a:rPr sz="2000" dirty="0">
                <a:latin typeface="Lato" panose="020F0502020204030203"/>
                <a:cs typeface="Century Gothic"/>
              </a:rPr>
              <a:t>c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r</a:t>
            </a:r>
            <a:r>
              <a:rPr sz="2000" spc="-20" dirty="0">
                <a:latin typeface="Lato" panose="020F0502020204030203"/>
                <a:cs typeface="Century Gothic"/>
              </a:rPr>
              <a:t>a</a:t>
            </a:r>
            <a:r>
              <a:rPr sz="2000" dirty="0">
                <a:latin typeface="Lato" panose="020F0502020204030203"/>
                <a:cs typeface="Century Gothic"/>
              </a:rPr>
              <a:t>l</a:t>
            </a:r>
            <a:r>
              <a:rPr sz="2000" spc="-4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d</a:t>
            </a:r>
            <a:r>
              <a:rPr sz="2000" spc="-15" dirty="0">
                <a:latin typeface="Lato" panose="020F0502020204030203"/>
                <a:cs typeface="Century Gothic"/>
              </a:rPr>
              <a:t>i</a:t>
            </a:r>
            <a:r>
              <a:rPr sz="2000" spc="-5" dirty="0">
                <a:latin typeface="Lato" panose="020F0502020204030203"/>
                <a:cs typeface="Century Gothic"/>
              </a:rPr>
              <a:t>s</a:t>
            </a:r>
            <a:r>
              <a:rPr sz="2000" spc="15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r</a:t>
            </a:r>
            <a:r>
              <a:rPr sz="2000" spc="-10" dirty="0">
                <a:latin typeface="Lato" panose="020F0502020204030203"/>
                <a:cs typeface="Century Gothic"/>
              </a:rPr>
              <a:t>i</a:t>
            </a:r>
            <a:r>
              <a:rPr sz="2000" spc="-5" dirty="0">
                <a:latin typeface="Lato" panose="020F0502020204030203"/>
                <a:cs typeface="Century Gothic"/>
              </a:rPr>
              <a:t>b</a:t>
            </a:r>
            <a:r>
              <a:rPr sz="2000" dirty="0">
                <a:latin typeface="Lato" panose="020F0502020204030203"/>
                <a:cs typeface="Century Gothic"/>
              </a:rPr>
              <a:t>utions</a:t>
            </a:r>
            <a:r>
              <a:rPr sz="2000" spc="-45" dirty="0">
                <a:latin typeface="Lato" panose="020F0502020204030203"/>
                <a:cs typeface="Century Gothic"/>
              </a:rPr>
              <a:t> </a:t>
            </a:r>
            <a:r>
              <a:rPr sz="2000" dirty="0">
                <a:latin typeface="Lato" panose="020F0502020204030203"/>
                <a:cs typeface="Century Gothic"/>
              </a:rPr>
              <a:t>can </a:t>
            </a:r>
            <a:r>
              <a:rPr sz="2000" spc="-5" dirty="0">
                <a:latin typeface="Lato" panose="020F0502020204030203"/>
                <a:cs typeface="Century Gothic"/>
              </a:rPr>
              <a:t>appea</a:t>
            </a:r>
            <a:r>
              <a:rPr sz="2000" dirty="0">
                <a:latin typeface="Lato" panose="020F0502020204030203"/>
                <a:cs typeface="Century Gothic"/>
              </a:rPr>
              <a:t>r</a:t>
            </a:r>
            <a:r>
              <a:rPr sz="2000" spc="-25" dirty="0">
                <a:latin typeface="Lato" panose="020F0502020204030203"/>
                <a:cs typeface="Century Gothic"/>
              </a:rPr>
              <a:t> </a:t>
            </a:r>
            <a:r>
              <a:rPr sz="2000" spc="10" dirty="0">
                <a:latin typeface="Lato" panose="020F0502020204030203"/>
                <a:cs typeface="Century Gothic"/>
              </a:rPr>
              <a:t>t</a:t>
            </a:r>
            <a:r>
              <a:rPr sz="2000" dirty="0">
                <a:latin typeface="Lato" panose="020F0502020204030203"/>
                <a:cs typeface="Century Gothic"/>
              </a:rPr>
              <a:t>he</a:t>
            </a:r>
            <a:r>
              <a:rPr sz="2000" spc="-35" dirty="0">
                <a:latin typeface="Lato" panose="020F0502020204030203"/>
                <a:cs typeface="Century Gothic"/>
              </a:rPr>
              <a:t> </a:t>
            </a:r>
            <a:r>
              <a:rPr sz="2000" spc="-5" dirty="0">
                <a:latin typeface="Lato" panose="020F0502020204030203"/>
                <a:cs typeface="Century Gothic"/>
              </a:rPr>
              <a:t>same</a:t>
            </a:r>
            <a:endParaRPr sz="2000" dirty="0">
              <a:latin typeface="Lato" panose="020F0502020204030203"/>
              <a:cs typeface="Century Gothic"/>
            </a:endParaRPr>
          </a:p>
          <a:p>
            <a:pPr marL="698500" lvl="1" indent="-337185">
              <a:spcBef>
                <a:spcPts val="605"/>
              </a:spcBef>
              <a:buClr>
                <a:srgbClr val="E3C401"/>
              </a:buClr>
              <a:buFont typeface="Wingdings 2"/>
              <a:buChar char="□"/>
              <a:tabLst>
                <a:tab pos="699135" algn="l"/>
              </a:tabLst>
            </a:pPr>
            <a:r>
              <a:rPr spc="-15" dirty="0">
                <a:latin typeface="Lato" panose="020F0502020204030203"/>
                <a:cs typeface="Century Gothic"/>
              </a:rPr>
              <a:t>me</a:t>
            </a:r>
            <a:r>
              <a:rPr spc="-25" dirty="0">
                <a:latin typeface="Lato" panose="020F0502020204030203"/>
                <a:cs typeface="Century Gothic"/>
              </a:rPr>
              <a:t>t</a:t>
            </a:r>
            <a:r>
              <a:rPr spc="-10" dirty="0">
                <a:latin typeface="Lato" panose="020F0502020204030203"/>
                <a:cs typeface="Century Gothic"/>
              </a:rPr>
              <a:t>a</a:t>
            </a:r>
            <a:r>
              <a:rPr spc="-15" dirty="0">
                <a:latin typeface="Lato" panose="020F0502020204030203"/>
                <a:cs typeface="Century Gothic"/>
              </a:rPr>
              <a:t>mers</a:t>
            </a:r>
            <a:endParaRPr dirty="0">
              <a:latin typeface="Lato" panose="020F0502020204030203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6564" y="3183118"/>
            <a:ext cx="6785565" cy="2654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4812-21F6-4C30-AA96-AD096D30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Metamers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16DE-971E-42C6-A7BA-111DCBB1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22" y="2052642"/>
            <a:ext cx="10917572" cy="4351338"/>
          </a:xfrm>
        </p:spPr>
        <p:txBody>
          <a:bodyPr/>
          <a:lstStyle/>
          <a:p>
            <a:r>
              <a:rPr lang="en-US" dirty="0"/>
              <a:t>Imagine you see a yellow laser (580nm)</a:t>
            </a:r>
          </a:p>
          <a:p>
            <a:pPr lvl="1"/>
            <a:r>
              <a:rPr lang="en-US" dirty="0"/>
              <a:t>You do not have cone that senses just yellow</a:t>
            </a:r>
          </a:p>
          <a:p>
            <a:pPr lvl="1"/>
            <a:r>
              <a:rPr lang="en-US" dirty="0"/>
              <a:t>Your perception is based on an activation of green(M) and red(L) cones</a:t>
            </a:r>
          </a:p>
          <a:p>
            <a:pPr lvl="1"/>
            <a:r>
              <a:rPr lang="en-US" dirty="0"/>
              <a:t>Both have sensitivity ranges including 580nm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would have the same response to a mix of 2 non-yellow lights</a:t>
            </a:r>
          </a:p>
          <a:p>
            <a:pPr lvl="1"/>
            <a:r>
              <a:rPr lang="en-US" dirty="0"/>
              <a:t>Maybe some green at 533nm and some red at 564nm</a:t>
            </a:r>
          </a:p>
          <a:p>
            <a:pPr lvl="1"/>
            <a:r>
              <a:rPr lang="en-US" dirty="0"/>
              <a:t>…and you would see yellow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blending is the principle behind RGB displays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E8AD6-681C-4E93-A676-84FCF796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568" y="159391"/>
            <a:ext cx="4146232" cy="2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60872"/>
            <a:ext cx="8913813" cy="914400"/>
          </a:xfrm>
        </p:spPr>
        <p:txBody>
          <a:bodyPr/>
          <a:lstStyle/>
          <a:p>
            <a:r>
              <a:rPr lang="en-US" dirty="0"/>
              <a:t>RGB Additive Color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152400" y="1575272"/>
            <a:ext cx="6972300" cy="5625628"/>
          </a:xfrm>
        </p:spPr>
        <p:txBody>
          <a:bodyPr>
            <a:normAutofit/>
          </a:bodyPr>
          <a:lstStyle/>
          <a:p>
            <a:r>
              <a:rPr lang="en-US" dirty="0"/>
              <a:t>Red, Green, Blue</a:t>
            </a:r>
          </a:p>
          <a:p>
            <a:r>
              <a:rPr lang="en-US" dirty="0"/>
              <a:t>Color model used in luminous displays (CRT, plasma, LCD)</a:t>
            </a:r>
          </a:p>
          <a:p>
            <a:r>
              <a:rPr lang="en-US" dirty="0"/>
              <a:t>Physically linear</a:t>
            </a:r>
          </a:p>
          <a:p>
            <a:pPr lvl="1"/>
            <a:r>
              <a:rPr lang="en-US" dirty="0"/>
              <a:t>Perceptually logarithmic</a:t>
            </a:r>
          </a:p>
          <a:p>
            <a:r>
              <a:rPr lang="en-US" dirty="0"/>
              <a:t>Additive</a:t>
            </a:r>
          </a:p>
          <a:p>
            <a:r>
              <a:rPr lang="en-US" dirty="0"/>
              <a:t>Designed to stimulate each kind of cone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8D86-B77E-43C1-98F6-2AB0B748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810" y="2861532"/>
            <a:ext cx="2853460" cy="3893182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982F81-4E15-417C-9286-4066B64C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12" y="303100"/>
            <a:ext cx="3355855" cy="2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8909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13673</TotalTime>
  <Words>1229</Words>
  <Application>Microsoft Office PowerPoint</Application>
  <PresentationFormat>Widescreen</PresentationFormat>
  <Paragraphs>249</Paragraphs>
  <Slides>37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ＭＳ Ｐゴシック</vt:lpstr>
      <vt:lpstr>Arial</vt:lpstr>
      <vt:lpstr>Calibri</vt:lpstr>
      <vt:lpstr>Cambria</vt:lpstr>
      <vt:lpstr>Cambria Math</vt:lpstr>
      <vt:lpstr>Century Gothic</vt:lpstr>
      <vt:lpstr>Comic Sans MS</vt:lpstr>
      <vt:lpstr>Lato</vt:lpstr>
      <vt:lpstr>Lato Medium</vt:lpstr>
      <vt:lpstr>Symbol</vt:lpstr>
      <vt:lpstr>Times</vt:lpstr>
      <vt:lpstr>Times New Roman</vt:lpstr>
      <vt:lpstr>Wingdings</vt:lpstr>
      <vt:lpstr>Wingdings 2</vt:lpstr>
      <vt:lpstr>SampleSlides</vt:lpstr>
      <vt:lpstr>Equation</vt:lpstr>
      <vt:lpstr>PowerPoint Presentation</vt:lpstr>
      <vt:lpstr>Color is Weird</vt:lpstr>
      <vt:lpstr>Color</vt:lpstr>
      <vt:lpstr>PowerPoint Presentation</vt:lpstr>
      <vt:lpstr>Light and Color</vt:lpstr>
      <vt:lpstr>Cone Response</vt:lpstr>
      <vt:lpstr>Tristimulus Theory</vt:lpstr>
      <vt:lpstr>More on Metamers</vt:lpstr>
      <vt:lpstr>RGB Additive Color</vt:lpstr>
      <vt:lpstr>CMY Color Space: Subtractive Color</vt:lpstr>
      <vt:lpstr>Early Color Photography</vt:lpstr>
      <vt:lpstr>HSV Color Space</vt:lpstr>
      <vt:lpstr>Advantages and Disadvantages</vt:lpstr>
      <vt:lpstr>RGB to HSV conversion</vt:lpstr>
      <vt:lpstr>HSV to RGB and back….</vt:lpstr>
      <vt:lpstr>HSL Color Space</vt:lpstr>
      <vt:lpstr>More on Mixing Light: Grassmann’s Law (one of…)</vt:lpstr>
      <vt:lpstr>PowerPoint Presentation</vt:lpstr>
      <vt:lpstr>PowerPoint Presentation</vt:lpstr>
      <vt:lpstr>Point Light Sources</vt:lpstr>
      <vt:lpstr>Environment Lighting</vt:lpstr>
      <vt:lpstr>Color Matching Experiments</vt:lpstr>
      <vt:lpstr>Human Response to Monospectral Light</vt:lpstr>
      <vt:lpstr>Human Response to Monospectral Light</vt:lpstr>
      <vt:lpstr>Color Matching Function for CIE RGB</vt:lpstr>
      <vt:lpstr>CIE RGB Color Space</vt:lpstr>
      <vt:lpstr>Color Matching Functions for CIE XYZ</vt:lpstr>
      <vt:lpstr>CIE XYZ Color Space</vt:lpstr>
      <vt:lpstr>CIE Color Space</vt:lpstr>
      <vt:lpstr>PowerPoint Presentation</vt:lpstr>
      <vt:lpstr>CIE Chromaticity Diagram</vt:lpstr>
      <vt:lpstr>CIE XYZ Gamut</vt:lpstr>
      <vt:lpstr>Gamma Correction</vt:lpstr>
      <vt:lpstr>Gamma Correction</vt:lpstr>
      <vt:lpstr>Gamma Encoding</vt:lpstr>
      <vt:lpstr>Gamma Decoding</vt:lpstr>
      <vt:lpstr>sRGB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139</cp:revision>
  <dcterms:created xsi:type="dcterms:W3CDTF">2017-05-11T14:02:37Z</dcterms:created>
  <dcterms:modified xsi:type="dcterms:W3CDTF">2018-10-22T20:13:38Z</dcterms:modified>
</cp:coreProperties>
</file>