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4"/>
  </p:notesMasterIdLst>
  <p:sldIdLst>
    <p:sldId id="260" r:id="rId2"/>
    <p:sldId id="319" r:id="rId3"/>
    <p:sldId id="322" r:id="rId4"/>
    <p:sldId id="321" r:id="rId5"/>
    <p:sldId id="355" r:id="rId6"/>
    <p:sldId id="400" r:id="rId7"/>
    <p:sldId id="393" r:id="rId8"/>
    <p:sldId id="357" r:id="rId9"/>
    <p:sldId id="358" r:id="rId10"/>
    <p:sldId id="359" r:id="rId11"/>
    <p:sldId id="263" r:id="rId12"/>
    <p:sldId id="264" r:id="rId13"/>
    <p:sldId id="313" r:id="rId14"/>
    <p:sldId id="312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315" r:id="rId28"/>
    <p:sldId id="316" r:id="rId29"/>
    <p:sldId id="277" r:id="rId30"/>
    <p:sldId id="281" r:id="rId31"/>
    <p:sldId id="282" r:id="rId32"/>
    <p:sldId id="283" r:id="rId33"/>
    <p:sldId id="284" r:id="rId34"/>
    <p:sldId id="311" r:id="rId35"/>
    <p:sldId id="292" r:id="rId36"/>
    <p:sldId id="293" r:id="rId37"/>
    <p:sldId id="294" r:id="rId38"/>
    <p:sldId id="295" r:id="rId39"/>
    <p:sldId id="306" r:id="rId40"/>
    <p:sldId id="307" r:id="rId41"/>
    <p:sldId id="360" r:id="rId42"/>
    <p:sldId id="261" r:id="rId43"/>
    <p:sldId id="262" r:id="rId44"/>
    <p:sldId id="286" r:id="rId45"/>
    <p:sldId id="401" r:id="rId46"/>
    <p:sldId id="402" r:id="rId47"/>
    <p:sldId id="403" r:id="rId48"/>
    <p:sldId id="404" r:id="rId49"/>
    <p:sldId id="405" r:id="rId50"/>
    <p:sldId id="406" r:id="rId51"/>
    <p:sldId id="287" r:id="rId52"/>
    <p:sldId id="289" r:id="rId53"/>
    <p:sldId id="290" r:id="rId54"/>
    <p:sldId id="408" r:id="rId55"/>
    <p:sldId id="409" r:id="rId56"/>
    <p:sldId id="410" r:id="rId57"/>
    <p:sldId id="291" r:id="rId58"/>
    <p:sldId id="422" r:id="rId59"/>
    <p:sldId id="423" r:id="rId60"/>
    <p:sldId id="412" r:id="rId61"/>
    <p:sldId id="413" r:id="rId62"/>
    <p:sldId id="419" r:id="rId63"/>
    <p:sldId id="420" r:id="rId64"/>
    <p:sldId id="421" r:id="rId65"/>
    <p:sldId id="323" r:id="rId66"/>
    <p:sldId id="327" r:id="rId67"/>
    <p:sldId id="328" r:id="rId68"/>
    <p:sldId id="329" r:id="rId69"/>
    <p:sldId id="330" r:id="rId70"/>
    <p:sldId id="326" r:id="rId71"/>
    <p:sldId id="324" r:id="rId72"/>
    <p:sldId id="325" r:id="rId7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5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3" autoAdjust="0"/>
    <p:restoredTop sz="94674"/>
  </p:normalViewPr>
  <p:slideViewPr>
    <p:cSldViewPr snapToGrid="0" snapToObjects="1">
      <p:cViewPr varScale="1">
        <p:scale>
          <a:sx n="85" d="100"/>
          <a:sy n="85" d="100"/>
        </p:scale>
        <p:origin x="23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4DAAA6-4117-4992-859F-BAA0EB4FC72C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86EC46-0A82-4490-B060-7233CBE14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662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C14A3D-3C3B-DE49-A718-2FFC0A4B9DB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167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2429301-B6D4-4543-8829-5A52CC7DE791}" type="slidenum">
              <a:rPr lang="en-US" sz="1200"/>
              <a:pPr/>
              <a:t>19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7234941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CD625D9-EDAB-F24C-B214-9435DC57856E}" type="slidenum">
              <a:rPr lang="en-US" sz="1200"/>
              <a:pPr/>
              <a:t>20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2145267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E4379EB-FA46-F647-98E2-BFA9F17067C7}" type="slidenum">
              <a:rPr lang="en-US" sz="1200"/>
              <a:pPr/>
              <a:t>21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5947927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BFE4CBB-16F7-C44C-BD1C-B9FB0BD24E8C}" type="slidenum">
              <a:rPr lang="en-US" sz="1200"/>
              <a:pPr/>
              <a:t>22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8933394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5169DB3-A705-DD43-9972-993B4C45001A}" type="slidenum">
              <a:rPr lang="en-US" sz="1200"/>
              <a:pPr/>
              <a:t>23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2408515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5126669-CFC9-294D-9931-7F0686207AA9}" type="slidenum">
              <a:rPr lang="en-US" sz="1200"/>
              <a:pPr/>
              <a:t>24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7979349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35683BF-E9FE-2A49-B881-1650B8905730}" type="slidenum">
              <a:rPr lang="en-US" sz="1200"/>
              <a:pPr/>
              <a:t>25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0797731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0A4910B-4825-A844-9180-BE6FCA0AFE8F}" type="slidenum">
              <a:rPr lang="en-US" sz="1200"/>
              <a:pPr/>
              <a:t>26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8945664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BB9905D-8D08-054C-A8D9-C53A0E03EFF7}" type="slidenum">
              <a:rPr lang="en-US" sz="1200"/>
              <a:pPr/>
              <a:t>29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433516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047B779-19EA-FF4D-B3BF-DEE305992A6D}" type="slidenum">
              <a:rPr lang="en-US" sz="1200"/>
              <a:pPr/>
              <a:t>30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094893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E82C6A-12DA-4252-BFBB-8C01634F873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9707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5214DDD-6CBB-AC4B-A750-6B0AAEEAE900}" type="slidenum">
              <a:rPr lang="en-US" sz="1200"/>
              <a:pPr/>
              <a:t>31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546785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5FA93E0-C402-7849-B7E0-A2CF865D7016}" type="slidenum">
              <a:rPr lang="en-US" sz="1200"/>
              <a:pPr/>
              <a:t>32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0375008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391BAE9-B563-2A4D-97BA-234243AAD606}" type="slidenum">
              <a:rPr lang="en-US" sz="1200"/>
              <a:pPr/>
              <a:t>33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5279098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683C0DD-A738-5F48-9B3C-39423847B08F}" type="slidenum">
              <a:rPr lang="en-US" sz="1200"/>
              <a:pPr/>
              <a:t>35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6724537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26B6BF0-C34C-FB43-8EA4-9C22DA985A28}" type="slidenum">
              <a:rPr lang="en-US" sz="1200"/>
              <a:pPr/>
              <a:t>36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7930885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7253DD6-58FC-BC4E-B3EE-88070AA9A9A6}" type="slidenum">
              <a:rPr lang="en-US" sz="1200"/>
              <a:pPr/>
              <a:t>37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9133490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FEBB313-6FAB-544C-B333-AA2C8AB14790}" type="slidenum">
              <a:rPr lang="en-US" sz="1200"/>
              <a:pPr/>
              <a:t>38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9222440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C14A3D-3C3B-DE49-A718-2FFC0A4B9DB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8701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C14A3D-3C3B-DE49-A718-2FFC0A4B9DB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3331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887BEC0-5F85-D34D-A698-5730A7AEDEE2}" type="slidenum">
              <a:rPr lang="en-US" sz="1200"/>
              <a:pPr/>
              <a:t>52</a:t>
            </a:fld>
            <a:endParaRPr lang="en-US" sz="1200"/>
          </a:p>
        </p:txBody>
      </p:sp>
      <p:sp>
        <p:nvSpPr>
          <p:cNvPr id="3379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4213"/>
            <a:ext cx="6096000" cy="3429000"/>
          </a:xfrm>
          <a:solidFill>
            <a:srgbClr val="FFFFFF"/>
          </a:solidFill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4988"/>
            <a:ext cx="5032375" cy="4114800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75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</a:t>
            </a:r>
            <a:r>
              <a:rPr lang="en-US" baseline="0" dirty="0"/>
              <a:t> you implement a ray-triangle intersection test?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C14A3D-3C3B-DE49-A718-2FFC0A4B9DB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1935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C14A3D-3C3B-DE49-A718-2FFC0A4B9DB3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048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7253DD6-58FC-BC4E-B3EE-88070AA9A9A6}" type="slidenum">
              <a:rPr lang="en-US" sz="1200"/>
              <a:pPr/>
              <a:t>11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514290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7181416-EEFA-F143-85FB-6011988C27AC}" type="slidenum">
              <a:rPr lang="en-US" sz="1200"/>
              <a:pPr/>
              <a:t>12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633584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DFC5E92-0E17-784B-B64E-D8A20D019D2C}" type="slidenum">
              <a:rPr lang="en-US" sz="1200"/>
              <a:pPr/>
              <a:t>15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10499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DFC5E92-0E17-784B-B64E-D8A20D019D2C}" type="slidenum">
              <a:rPr lang="en-US" sz="1200"/>
              <a:pPr/>
              <a:t>16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296441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39FD0C6-CD82-654A-878A-EB7C857A15AB}" type="slidenum">
              <a:rPr lang="en-US" sz="1200"/>
              <a:pPr/>
              <a:t>17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9452006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27103C3-AC28-5348-88E1-F93D98FBB5C9}" type="slidenum">
              <a:rPr lang="en-US" sz="1200"/>
              <a:pPr/>
              <a:t>18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30300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4A208-0694-964E-93B1-EAF2C4DF2BAD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4241-18B8-5046-A9FC-AB90B7CAF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414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</a:defRPr>
            </a:lvl1pPr>
          </a:lstStyle>
          <a:p>
            <a:fld id="{CF64A208-0694-964E-93B1-EAF2C4DF2BAD}" type="datetimeFigureOut">
              <a:rPr lang="en-US" smtClean="0"/>
              <a:pPr/>
              <a:t>10/31/2018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</a:defRPr>
            </a:lvl1pPr>
          </a:lstStyle>
          <a:p>
            <a:fld id="{1A7D4241-18B8-5046-A9FC-AB90B7CAF4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004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>
            <a:lvl1pPr>
              <a:defRPr>
                <a:latin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>
            <a:lvl1pPr>
              <a:defRPr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</a:defRPr>
            </a:lvl1pPr>
          </a:lstStyle>
          <a:p>
            <a:fld id="{CF64A208-0694-964E-93B1-EAF2C4DF2BAD}" type="datetimeFigureOut">
              <a:rPr lang="en-US" smtClean="0"/>
              <a:pPr/>
              <a:t>10/31/2018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</a:defRPr>
            </a:lvl1pPr>
          </a:lstStyle>
          <a:p>
            <a:fld id="{1A7D4241-18B8-5046-A9FC-AB90B7CAF4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539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4A208-0694-964E-93B1-EAF2C4DF2BAD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4241-18B8-5046-A9FC-AB90B7CAF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028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>
                <a:latin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</a:defRPr>
            </a:lvl1pPr>
          </a:lstStyle>
          <a:p>
            <a:fld id="{CF64A208-0694-964E-93B1-EAF2C4DF2BAD}" type="datetimeFigureOut">
              <a:rPr lang="en-US" smtClean="0"/>
              <a:pPr/>
              <a:t>10/31/2018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</a:defRPr>
            </a:lvl1pPr>
          </a:lstStyle>
          <a:p>
            <a:fld id="{1A7D4241-18B8-5046-A9FC-AB90B7CAF4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478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4A208-0694-964E-93B1-EAF2C4DF2BAD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4241-18B8-5046-A9FC-AB90B7CAF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031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>
            <a:lvl1pPr>
              <a:defRPr>
                <a:latin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Lato" panose="020F050202020403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Lato" panose="020F050202020403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>
            <a:lvl1pPr>
              <a:defRPr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</a:defRPr>
            </a:lvl1pPr>
          </a:lstStyle>
          <a:p>
            <a:fld id="{CF64A208-0694-964E-93B1-EAF2C4DF2BAD}" type="datetimeFigureOut">
              <a:rPr lang="en-US" smtClean="0"/>
              <a:pPr/>
              <a:t>10/31/2018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</a:defRPr>
            </a:lvl1pPr>
          </a:lstStyle>
          <a:p>
            <a:fld id="{1A7D4241-18B8-5046-A9FC-AB90B7CAF4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493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</a:defRPr>
            </a:lvl1pPr>
          </a:lstStyle>
          <a:p>
            <a:fld id="{CF64A208-0694-964E-93B1-EAF2C4DF2BAD}" type="datetimeFigureOut">
              <a:rPr lang="en-US" smtClean="0"/>
              <a:pPr/>
              <a:t>10/31/2018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</a:defRPr>
            </a:lvl1pPr>
          </a:lstStyle>
          <a:p>
            <a:fld id="{1A7D4241-18B8-5046-A9FC-AB90B7CAF4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492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</a:defRPr>
            </a:lvl1pPr>
          </a:lstStyle>
          <a:p>
            <a:fld id="{CF64A208-0694-964E-93B1-EAF2C4DF2BAD}" type="datetimeFigureOut">
              <a:rPr lang="en-US" smtClean="0"/>
              <a:pPr/>
              <a:t>10/31/2018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</a:defRPr>
            </a:lvl1pPr>
          </a:lstStyle>
          <a:p>
            <a:fld id="{1A7D4241-18B8-5046-A9FC-AB90B7CAF4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113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>
                <a:latin typeface="Lato" panose="020F0502020204030203" pitchFamily="34" charset="0"/>
              </a:defRPr>
            </a:lvl1pPr>
            <a:lvl2pPr>
              <a:defRPr sz="2800">
                <a:latin typeface="Lato" panose="020F0502020204030203" pitchFamily="34" charset="0"/>
              </a:defRPr>
            </a:lvl2pPr>
            <a:lvl3pPr>
              <a:defRPr sz="2400">
                <a:latin typeface="Lato" panose="020F0502020204030203" pitchFamily="34" charset="0"/>
              </a:defRPr>
            </a:lvl3pPr>
            <a:lvl4pPr>
              <a:defRPr sz="2000">
                <a:latin typeface="Lato" panose="020F0502020204030203" pitchFamily="34" charset="0"/>
              </a:defRPr>
            </a:lvl4pPr>
            <a:lvl5pPr>
              <a:defRPr sz="2000">
                <a:latin typeface="Lato" panose="020F050202020403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Lato" panose="020F050202020403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</a:defRPr>
            </a:lvl1pPr>
          </a:lstStyle>
          <a:p>
            <a:fld id="{CF64A208-0694-964E-93B1-EAF2C4DF2BAD}" type="datetimeFigureOut">
              <a:rPr lang="en-US" smtClean="0"/>
              <a:pPr/>
              <a:t>10/31/2018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</a:defRPr>
            </a:lvl1pPr>
          </a:lstStyle>
          <a:p>
            <a:fld id="{1A7D4241-18B8-5046-A9FC-AB90B7CAF4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219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Lato" panose="020F0502020204030203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Lato" panose="020F050202020403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</a:defRPr>
            </a:lvl1pPr>
          </a:lstStyle>
          <a:p>
            <a:fld id="{CF64A208-0694-964E-93B1-EAF2C4DF2BAD}" type="datetimeFigureOut">
              <a:rPr lang="en-US" smtClean="0"/>
              <a:pPr/>
              <a:t>10/31/2018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</a:defRPr>
            </a:lvl1pPr>
          </a:lstStyle>
          <a:p>
            <a:fld id="{1A7D4241-18B8-5046-A9FC-AB90B7CAF4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261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64A208-0694-964E-93B1-EAF2C4DF2BAD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4241-18B8-5046-A9FC-AB90B7CAF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513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1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0.PNG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4.w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1IIiQZw_p_E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524000" y="2479431"/>
            <a:ext cx="9144000" cy="8440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7592"/>
                </a:solidFill>
                <a:latin typeface="Lato" charset="0"/>
                <a:ea typeface="Lato" charset="0"/>
                <a:cs typeface="Lato" charset="0"/>
              </a:rPr>
              <a:t>Computer Graphics: Rendering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524000" y="3323491"/>
            <a:ext cx="9144000" cy="492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Lato Medium" charset="0"/>
                <a:ea typeface="Lato Medium" charset="0"/>
                <a:cs typeface="Lato Medium" charset="0"/>
              </a:rPr>
              <a:t>CS 498VR: Virtual Reality 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524000" y="3784275"/>
            <a:ext cx="9144000" cy="492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Lato Medium" charset="0"/>
                <a:ea typeface="Lato Medium" charset="0"/>
                <a:cs typeface="Lato Medium" charset="0"/>
              </a:rPr>
              <a:t>UNIVERSITY OF ILLINOIS AT URBANA-CHAMPAIGN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  <a:latin typeface="Lato Medium" charset="0"/>
              <a:ea typeface="Lato Medium" charset="0"/>
              <a:cs typeface="Lato Medium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F8BAB2-8017-4A69-9401-14F88601F81E}"/>
              </a:ext>
            </a:extLst>
          </p:cNvPr>
          <p:cNvSpPr txBox="1"/>
          <p:nvPr/>
        </p:nvSpPr>
        <p:spPr>
          <a:xfrm>
            <a:off x="2107096" y="5797952"/>
            <a:ext cx="526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Eric Shaffer</a:t>
            </a:r>
          </a:p>
        </p:txBody>
      </p:sp>
    </p:spTree>
    <p:extLst>
      <p:ext uri="{BB962C8B-B14F-4D97-AF65-F5344CB8AC3E}">
        <p14:creationId xmlns:p14="http://schemas.microsoft.com/office/powerpoint/2010/main" val="932174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E6CA6-CDAC-4A56-8BD0-60C3070F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597" y="-75406"/>
            <a:ext cx="10515600" cy="1325563"/>
          </a:xfrm>
        </p:spPr>
        <p:txBody>
          <a:bodyPr/>
          <a:lstStyle/>
          <a:p>
            <a:r>
              <a:rPr lang="en-US" dirty="0"/>
              <a:t>Hidden Surface Removal: Z-Buffer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96C41-F29E-4B18-9DF1-053AD9D21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194" y="975519"/>
            <a:ext cx="11737074" cy="4351338"/>
          </a:xfrm>
        </p:spPr>
        <p:txBody>
          <a:bodyPr/>
          <a:lstStyle/>
          <a:p>
            <a:r>
              <a:rPr lang="en-US" dirty="0"/>
              <a:t>In addition to the frame-buffer that stores pixel colors</a:t>
            </a:r>
          </a:p>
          <a:p>
            <a:r>
              <a:rPr lang="en-US" dirty="0"/>
              <a:t>Keep a Z-Buffer that stores pixel depth</a:t>
            </a:r>
          </a:p>
          <a:p>
            <a:pPr lvl="1"/>
            <a:r>
              <a:rPr lang="en-US" dirty="0"/>
              <a:t>For each fragment (</a:t>
            </a:r>
            <a:r>
              <a:rPr lang="en-US" dirty="0" err="1"/>
              <a:t>x,y</a:t>
            </a:r>
            <a:r>
              <a:rPr lang="en-US" dirty="0"/>
              <a:t>) we process check if it is closer than frame-buffer pixel</a:t>
            </a:r>
          </a:p>
          <a:p>
            <a:pPr lvl="1"/>
            <a:r>
              <a:rPr lang="en-US" dirty="0"/>
              <a:t>If so, update frame-buffer and Z-Buffer values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D0EA37-795C-4108-B09B-3457A3E31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597" y="2927137"/>
            <a:ext cx="1326012" cy="3450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E97A85-53F0-4428-91E3-CD596A5EA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4990" y="2878782"/>
            <a:ext cx="2207169" cy="34506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8EBC1E-CF91-4596-9510-3D446EAC3B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9540" y="2975490"/>
            <a:ext cx="2448906" cy="3353937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A17E7565-2927-46C1-B3C5-5D31D71DB112}"/>
              </a:ext>
            </a:extLst>
          </p:cNvPr>
          <p:cNvSpPr/>
          <p:nvPr/>
        </p:nvSpPr>
        <p:spPr>
          <a:xfrm>
            <a:off x="1760561" y="3944203"/>
            <a:ext cx="791570" cy="532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DC3FAA06-D384-408E-9508-322647F5118B}"/>
              </a:ext>
            </a:extLst>
          </p:cNvPr>
          <p:cNvSpPr/>
          <p:nvPr/>
        </p:nvSpPr>
        <p:spPr>
          <a:xfrm>
            <a:off x="5809397" y="3912169"/>
            <a:ext cx="791570" cy="532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227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152400"/>
            <a:ext cx="6248400" cy="1066800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Shading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8300" y="1529590"/>
            <a:ext cx="11645900" cy="4001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ea typeface="ＭＳ Ｐゴシック" charset="0"/>
                <a:cs typeface="ＭＳ Ｐゴシック" charset="0"/>
              </a:rPr>
              <a:t>Shading</a:t>
            </a:r>
            <a:r>
              <a:rPr lang="en-US" dirty="0">
                <a:ea typeface="ＭＳ Ｐゴシック" charset="0"/>
                <a:cs typeface="ＭＳ Ｐゴシック" charset="0"/>
              </a:rPr>
              <a:t> refers to the process of determining the color for a pixel (or vertex…or polygon) during the rendering process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103917-6107-45FA-A66B-43F769912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560" y="2370379"/>
            <a:ext cx="1335140" cy="13351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0363F5-BCB0-4CB6-8D18-9EB136535A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5920" y="2128774"/>
            <a:ext cx="2347163" cy="17618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77B19A-D7BD-4951-9E2F-62D02B28AF64}"/>
              </a:ext>
            </a:extLst>
          </p:cNvPr>
          <p:cNvSpPr txBox="1"/>
          <p:nvPr/>
        </p:nvSpPr>
        <p:spPr>
          <a:xfrm>
            <a:off x="711200" y="3890671"/>
            <a:ext cx="4051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we draw sphere using the same red for each pixel…we get something that is not realistic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DB8692-D948-4B88-BEEA-3E89998279FA}"/>
              </a:ext>
            </a:extLst>
          </p:cNvPr>
          <p:cNvSpPr txBox="1"/>
          <p:nvPr/>
        </p:nvSpPr>
        <p:spPr>
          <a:xfrm>
            <a:off x="5765800" y="3995678"/>
            <a:ext cx="40513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need to model how light is reflected from the surface in the real world….</a:t>
            </a:r>
          </a:p>
          <a:p>
            <a:endParaRPr lang="en-US" dirty="0"/>
          </a:p>
          <a:p>
            <a:r>
              <a:rPr lang="en-US" dirty="0"/>
              <a:t>The most common model is the </a:t>
            </a:r>
            <a:r>
              <a:rPr lang="en-US" dirty="0" err="1"/>
              <a:t>Phong</a:t>
            </a:r>
            <a:r>
              <a:rPr lang="en-US" dirty="0"/>
              <a:t> </a:t>
            </a:r>
            <a:r>
              <a:rPr lang="en-US" dirty="0" err="1"/>
              <a:t>Repflection</a:t>
            </a:r>
            <a:r>
              <a:rPr lang="en-US" dirty="0"/>
              <a:t> model</a:t>
            </a:r>
          </a:p>
          <a:p>
            <a:endParaRPr lang="en-US" dirty="0"/>
          </a:p>
          <a:p>
            <a:r>
              <a:rPr lang="en-US" dirty="0"/>
              <a:t>Created 40 years ago…still widely used</a:t>
            </a:r>
          </a:p>
          <a:p>
            <a:endParaRPr lang="en-US" dirty="0"/>
          </a:p>
          <a:p>
            <a:r>
              <a:rPr lang="en-US" dirty="0"/>
              <a:t>Though more physically correct reflection models are starting to be used more</a:t>
            </a:r>
          </a:p>
        </p:txBody>
      </p:sp>
    </p:spTree>
    <p:extLst>
      <p:ext uri="{BB962C8B-B14F-4D97-AF65-F5344CB8AC3E}">
        <p14:creationId xmlns:p14="http://schemas.microsoft.com/office/powerpoint/2010/main" val="10996701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601200" y="6324600"/>
            <a:ext cx="381000" cy="3810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4161750" indent="-24161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lvl="1"/>
            <a:fld id="{2066F3D3-86F2-8E4B-A822-AD25AA2E13E7}" type="slidenum">
              <a:rPr lang="es-ES" sz="1000">
                <a:latin typeface="Arial" charset="0"/>
              </a:rPr>
              <a:pPr lvl="1"/>
              <a:t>12</a:t>
            </a:fld>
            <a:endParaRPr lang="es-ES" sz="1000">
              <a:latin typeface="Arial" charset="0"/>
            </a:endParaRPr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Why we need shading</a:t>
            </a:r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76299" y="1513773"/>
            <a:ext cx="10798399" cy="4069978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Suppose we build a model of a sphere using many polygons.</a:t>
            </a:r>
            <a:br>
              <a:rPr lang="en-US" dirty="0">
                <a:ea typeface="ＭＳ Ｐゴシック" charset="0"/>
                <a:cs typeface="ＭＳ Ｐゴシック" charset="0"/>
              </a:rPr>
            </a:br>
            <a:r>
              <a:rPr lang="en-US" dirty="0">
                <a:ea typeface="ＭＳ Ｐゴシック" charset="0"/>
                <a:cs typeface="ＭＳ Ｐゴシック" charset="0"/>
              </a:rPr>
              <a:t>We color it with a single color as we have done so far.</a:t>
            </a:r>
            <a:br>
              <a:rPr lang="en-US" dirty="0">
                <a:ea typeface="ＭＳ Ｐゴシック" charset="0"/>
                <a:cs typeface="ＭＳ Ｐゴシック" charset="0"/>
              </a:rPr>
            </a:br>
            <a:r>
              <a:rPr lang="en-US" dirty="0">
                <a:ea typeface="ＭＳ Ｐゴシック" charset="0"/>
                <a:cs typeface="ＭＳ Ｐゴシック" charset="0"/>
              </a:rPr>
              <a:t>We get something like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But we want</a:t>
            </a:r>
          </a:p>
        </p:txBody>
      </p:sp>
    </p:spTree>
    <p:extLst>
      <p:ext uri="{BB962C8B-B14F-4D97-AF65-F5344CB8AC3E}">
        <p14:creationId xmlns:p14="http://schemas.microsoft.com/office/powerpoint/2010/main" val="10345526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 </a:t>
            </a:r>
            <a:r>
              <a:rPr lang="en-US" dirty="0" err="1"/>
              <a:t>Tuong</a:t>
            </a:r>
            <a:r>
              <a:rPr lang="en-US" dirty="0"/>
              <a:t> </a:t>
            </a:r>
            <a:r>
              <a:rPr lang="en-US" dirty="0" err="1"/>
              <a:t>Phong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426" y="1931831"/>
            <a:ext cx="6613301" cy="4071783"/>
          </a:xfrm>
        </p:spPr>
        <p:txBody>
          <a:bodyPr>
            <a:normAutofit/>
          </a:bodyPr>
          <a:lstStyle/>
          <a:p>
            <a:r>
              <a:rPr lang="en-US" dirty="0"/>
              <a:t>December 14, 1942 – July 1975</a:t>
            </a:r>
          </a:p>
          <a:p>
            <a:r>
              <a:rPr lang="en-US" dirty="0"/>
              <a:t>Born in Hanoi</a:t>
            </a:r>
          </a:p>
          <a:p>
            <a:r>
              <a:rPr lang="en-US" dirty="0"/>
              <a:t>Earned his PhD in 2 years at the University of Utah (1973)</a:t>
            </a:r>
          </a:p>
          <a:p>
            <a:pPr lvl="1"/>
            <a:r>
              <a:rPr lang="en-US" dirty="0"/>
              <a:t>Worked with Professor Ivan Sutherland</a:t>
            </a:r>
          </a:p>
          <a:p>
            <a:pPr lvl="1"/>
            <a:r>
              <a:rPr lang="en-US" dirty="0"/>
              <a:t>Dissertation work was the </a:t>
            </a:r>
            <a:r>
              <a:rPr lang="en-US" dirty="0" err="1"/>
              <a:t>Phong</a:t>
            </a:r>
            <a:r>
              <a:rPr lang="en-US" dirty="0"/>
              <a:t> reflectance model </a:t>
            </a:r>
          </a:p>
          <a:p>
            <a:pPr lvl="1"/>
            <a:r>
              <a:rPr lang="en-US" dirty="0"/>
              <a:t>Also produced model and realistic image of a VW bug</a:t>
            </a:r>
          </a:p>
          <a:p>
            <a:pPr marL="0" indent="0">
              <a:buNone/>
            </a:pPr>
            <a:endParaRPr lang="en-US" dirty="0"/>
          </a:p>
          <a:p>
            <a:pPr marL="685750" lvl="2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7435" y="525434"/>
            <a:ext cx="3760378" cy="2323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7538" y="3265156"/>
            <a:ext cx="2991059" cy="325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211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Phong</a:t>
            </a:r>
            <a:r>
              <a:rPr lang="en-US" dirty="0"/>
              <a:t> Reflectance Model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346" r="-5384"/>
          <a:stretch/>
        </p:blipFill>
        <p:spPr>
          <a:xfrm>
            <a:off x="1524000" y="2327007"/>
            <a:ext cx="9074770" cy="2322744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441" y="4938504"/>
            <a:ext cx="8558372" cy="95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8244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601200" y="6324600"/>
            <a:ext cx="381000" cy="3810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4161750" indent="-24161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lvl="1"/>
            <a:fld id="{A89B8DB6-9584-FA46-862E-221B97A77277}" type="slidenum">
              <a:rPr lang="es-ES" sz="1000">
                <a:latin typeface="Arial" charset="0"/>
              </a:rPr>
              <a:pPr lvl="1"/>
              <a:t>15</a:t>
            </a:fld>
            <a:endParaRPr lang="es-ES" sz="1000">
              <a:latin typeface="Arial" charset="0"/>
            </a:endParaRP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1" y="361855"/>
            <a:ext cx="8913813" cy="914400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Shading</a:t>
            </a:r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7881" y="1692377"/>
            <a:ext cx="11900079" cy="480024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ea typeface="ＭＳ Ｐゴシック" charset="0"/>
                <a:cs typeface="ＭＳ Ｐゴシック" charset="0"/>
              </a:rPr>
              <a:t>Why does the image of a real sphere look like</a:t>
            </a:r>
            <a:b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charset="0"/>
                <a:cs typeface="ＭＳ Ｐゴシック" charset="0"/>
              </a:rPr>
              <a:t>Light-material interactions cause each point to have a different color or shade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charset="0"/>
                <a:cs typeface="ＭＳ Ｐゴシック" charset="0"/>
              </a:rPr>
              <a:t>Need to consider 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charset="0"/>
              </a:rPr>
              <a:t>Light sources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charset="0"/>
              </a:rPr>
              <a:t>Material properties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charset="0"/>
              </a:rPr>
              <a:t>Location of viewer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charset="0"/>
              </a:rPr>
              <a:t>Surface orientation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219" y="531039"/>
            <a:ext cx="4027000" cy="302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581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601200" y="6324600"/>
            <a:ext cx="381000" cy="3810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4161750" indent="-24161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lvl="1"/>
            <a:fld id="{A89B8DB6-9584-FA46-862E-221B97A77277}" type="slidenum">
              <a:rPr lang="es-ES" sz="1000">
                <a:latin typeface="Arial" charset="0"/>
              </a:rPr>
              <a:pPr lvl="1"/>
              <a:t>16</a:t>
            </a:fld>
            <a:endParaRPr lang="es-ES" sz="1000">
              <a:latin typeface="Arial" charset="0"/>
            </a:endParaRP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1" y="361855"/>
            <a:ext cx="8913813" cy="914400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Shading</a:t>
            </a:r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696" y="1761564"/>
            <a:ext cx="8913813" cy="45630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We will create a </a:t>
            </a:r>
            <a:r>
              <a:rPr lang="en-US" sz="2400" b="1" i="1" u="sng" dirty="0">
                <a:ea typeface="ＭＳ Ｐゴシック" charset="0"/>
                <a:cs typeface="ＭＳ Ｐゴシック" charset="0"/>
              </a:rPr>
              <a:t>simple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mathematical model for shading</a:t>
            </a:r>
            <a:br>
              <a:rPr lang="en-US" sz="2400" dirty="0">
                <a:ea typeface="ＭＳ Ｐゴシック" charset="0"/>
                <a:cs typeface="ＭＳ Ｐゴシック" charset="0"/>
              </a:rPr>
            </a:br>
            <a:endParaRPr lang="en-US" sz="2400" dirty="0"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It will be function that takes in: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charset="0"/>
              </a:rPr>
              <a:t>Light sources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charset="0"/>
              </a:rPr>
              <a:t>Material properties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charset="0"/>
              </a:rPr>
              <a:t>Location of viewer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charset="0"/>
              </a:rPr>
              <a:t>Surface orientation</a:t>
            </a:r>
            <a:br>
              <a:rPr lang="en-US" sz="2000" dirty="0">
                <a:ea typeface="ＭＳ Ｐゴシック" charset="0"/>
              </a:rPr>
            </a:br>
            <a:endParaRPr lang="en-US" sz="2000" dirty="0">
              <a:ea typeface="ＭＳ Ｐゴシック" charset="0"/>
            </a:endParaRPr>
          </a:p>
          <a:p>
            <a:pPr marL="0" indent="0">
              <a:buNone/>
            </a:pPr>
            <a:r>
              <a:rPr lang="en-US" sz="2200" dirty="0">
                <a:ea typeface="ＭＳ Ｐゴシック" charset="0"/>
              </a:rPr>
              <a:t>And returns a color….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B95F40-AF3E-41C9-88F7-C5631303BC61}"/>
              </a:ext>
            </a:extLst>
          </p:cNvPr>
          <p:cNvSpPr txBox="1"/>
          <p:nvPr/>
        </p:nvSpPr>
        <p:spPr>
          <a:xfrm>
            <a:off x="4875088" y="950360"/>
            <a:ext cx="3981236" cy="64633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Well…there’s a lot of symbols but the ideas and math are simple</a:t>
            </a:r>
          </a:p>
        </p:txBody>
      </p:sp>
    </p:spTree>
    <p:extLst>
      <p:ext uri="{BB962C8B-B14F-4D97-AF65-F5344CB8AC3E}">
        <p14:creationId xmlns:p14="http://schemas.microsoft.com/office/powerpoint/2010/main" val="186409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5" descr="AN06F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846" y="484503"/>
            <a:ext cx="5156534" cy="3955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Scattering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7806" y="2072580"/>
            <a:ext cx="11028207" cy="367076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ea typeface="ＭＳ Ｐゴシック" charset="0"/>
                <a:cs typeface="ＭＳ Ｐゴシック" charset="0"/>
              </a:rPr>
              <a:t>Light strikes A </a:t>
            </a:r>
          </a:p>
          <a:p>
            <a:pPr lvl="1">
              <a:lnSpc>
                <a:spcPct val="90000"/>
              </a:lnSpc>
            </a:pPr>
            <a:r>
              <a:rPr lang="en-US" dirty="0">
                <a:ea typeface="ＭＳ Ｐゴシック" charset="0"/>
              </a:rPr>
              <a:t>Some scattered</a:t>
            </a:r>
          </a:p>
          <a:p>
            <a:pPr lvl="1">
              <a:lnSpc>
                <a:spcPct val="90000"/>
              </a:lnSpc>
            </a:pPr>
            <a:r>
              <a:rPr lang="en-US" dirty="0">
                <a:ea typeface="ＭＳ Ｐゴシック" charset="0"/>
              </a:rPr>
              <a:t>Some absorbed</a:t>
            </a:r>
          </a:p>
          <a:p>
            <a:pPr>
              <a:lnSpc>
                <a:spcPct val="90000"/>
              </a:lnSpc>
            </a:pPr>
            <a:r>
              <a:rPr lang="en-US" dirty="0">
                <a:ea typeface="ＭＳ Ｐゴシック" charset="0"/>
                <a:cs typeface="ＭＳ Ｐゴシック" charset="0"/>
              </a:rPr>
              <a:t>Some of scattered light strikes B</a:t>
            </a:r>
          </a:p>
          <a:p>
            <a:pPr lvl="1">
              <a:lnSpc>
                <a:spcPct val="90000"/>
              </a:lnSpc>
            </a:pPr>
            <a:r>
              <a:rPr lang="en-US" dirty="0">
                <a:ea typeface="ＭＳ Ｐゴシック" charset="0"/>
              </a:rPr>
              <a:t>Some scattered</a:t>
            </a:r>
          </a:p>
          <a:p>
            <a:pPr lvl="1">
              <a:lnSpc>
                <a:spcPct val="90000"/>
              </a:lnSpc>
            </a:pPr>
            <a:r>
              <a:rPr lang="en-US" dirty="0">
                <a:ea typeface="ＭＳ Ｐゴシック" charset="0"/>
              </a:rPr>
              <a:t>Some absorbed</a:t>
            </a:r>
          </a:p>
          <a:p>
            <a:pPr>
              <a:lnSpc>
                <a:spcPct val="90000"/>
              </a:lnSpc>
            </a:pPr>
            <a:r>
              <a:rPr lang="en-US" dirty="0">
                <a:ea typeface="ＭＳ Ｐゴシック" charset="0"/>
                <a:cs typeface="ＭＳ Ｐゴシック" charset="0"/>
              </a:rPr>
              <a:t>Some of this scattered light strikes A and so on</a:t>
            </a:r>
          </a:p>
        </p:txBody>
      </p:sp>
    </p:spTree>
    <p:extLst>
      <p:ext uri="{BB962C8B-B14F-4D97-AF65-F5344CB8AC3E}">
        <p14:creationId xmlns:p14="http://schemas.microsoft.com/office/powerpoint/2010/main" val="1457450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601200" y="6324600"/>
            <a:ext cx="381000" cy="3810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4161750" indent="-24161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lvl="1"/>
            <a:fld id="{858DCC16-E990-0340-BE25-69029C0D6E53}" type="slidenum">
              <a:rPr lang="es-ES" sz="1000">
                <a:latin typeface="Arial" charset="0"/>
              </a:rPr>
              <a:pPr lvl="1"/>
              <a:t>18</a:t>
            </a:fld>
            <a:endParaRPr lang="es-ES" sz="1000">
              <a:latin typeface="Arial" charset="0"/>
            </a:endParaRPr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5352"/>
            <a:ext cx="10515600" cy="1325563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Rendering Equation</a:t>
            </a:r>
          </a:p>
        </p:txBody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7882" y="1159099"/>
            <a:ext cx="11644648" cy="4650033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Scattering and absorption of light described by the </a:t>
            </a:r>
            <a:r>
              <a:rPr lang="en-US" i="1" dirty="0">
                <a:ea typeface="ＭＳ Ｐゴシック" charset="0"/>
                <a:cs typeface="ＭＳ Ｐゴシック" charset="0"/>
              </a:rPr>
              <a:t>rendering equation</a:t>
            </a:r>
          </a:p>
          <a:p>
            <a:pPr lvl="1"/>
            <a:r>
              <a:rPr lang="en-US" dirty="0">
                <a:ea typeface="ＭＳ Ｐゴシック" charset="0"/>
                <a:cs typeface="ＭＳ Ｐゴシック" charset="0"/>
              </a:rPr>
              <a:t>Scattering and absorption are infinite phenomena </a:t>
            </a:r>
            <a:r>
              <a:rPr lang="en-US" i="1" dirty="0">
                <a:ea typeface="ＭＳ Ｐゴシック" charset="0"/>
                <a:cs typeface="ＭＳ Ｐゴシック" charset="0"/>
              </a:rPr>
              <a:t> 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>
                <a:ea typeface="ＭＳ Ｐゴシック" charset="0"/>
              </a:rPr>
              <a:t>Cannot</a:t>
            </a:r>
            <a:r>
              <a:rPr lang="en-US" i="1" dirty="0">
                <a:ea typeface="ＭＳ Ｐゴシック" charset="0"/>
              </a:rPr>
              <a:t> </a:t>
            </a:r>
            <a:r>
              <a:rPr lang="en-US" dirty="0">
                <a:ea typeface="ＭＳ Ｐゴシック" charset="0"/>
              </a:rPr>
              <a:t>be</a:t>
            </a:r>
            <a:r>
              <a:rPr lang="en-US" i="1" dirty="0">
                <a:ea typeface="ＭＳ Ｐゴシック" charset="0"/>
              </a:rPr>
              <a:t> </a:t>
            </a:r>
            <a:r>
              <a:rPr lang="en-US" dirty="0">
                <a:ea typeface="ＭＳ Ｐゴシック" charset="0"/>
              </a:rPr>
              <a:t>solved in general analytically</a:t>
            </a:r>
          </a:p>
          <a:p>
            <a:pPr lvl="1"/>
            <a:r>
              <a:rPr lang="en-US" dirty="0">
                <a:ea typeface="ＭＳ Ｐゴシック" charset="0"/>
              </a:rPr>
              <a:t>Describes global lighting effects</a:t>
            </a:r>
          </a:p>
          <a:p>
            <a:r>
              <a:rPr lang="en-US" dirty="0">
                <a:ea typeface="ＭＳ Ｐゴシック" charset="0"/>
              </a:rPr>
              <a:t>CS 419 discusses solutions to the rendering equation </a:t>
            </a:r>
          </a:p>
          <a:p>
            <a:pPr lvl="1"/>
            <a:r>
              <a:rPr lang="en-US" dirty="0">
                <a:ea typeface="ＭＳ Ｐゴシック" charset="0"/>
              </a:rPr>
              <a:t>Ray-tracing, path tracing, etc.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1821" y="3701923"/>
            <a:ext cx="7540380" cy="315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0486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Global Effects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2419234"/>
            <a:ext cx="6858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538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7CCC9-324F-488D-B0B0-7D86616C2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Graphics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E56B75-72CB-410D-91EB-5A58647A6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1825625"/>
            <a:ext cx="11620500" cy="4351338"/>
          </a:xfrm>
        </p:spPr>
        <p:txBody>
          <a:bodyPr/>
          <a:lstStyle/>
          <a:p>
            <a:r>
              <a:rPr lang="en-US" dirty="0"/>
              <a:t>We have just finished looking at human perception of light and color</a:t>
            </a:r>
          </a:p>
          <a:p>
            <a:r>
              <a:rPr lang="en-US" dirty="0"/>
              <a:t>How do computer graphics systems simulate light transport?</a:t>
            </a:r>
          </a:p>
          <a:p>
            <a:r>
              <a:rPr lang="en-US" dirty="0"/>
              <a:t>We have seen how geometry is transformed </a:t>
            </a:r>
          </a:p>
          <a:p>
            <a:pPr lvl="1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53714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Local vs Global Illumination</a:t>
            </a: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835" y="1886755"/>
            <a:ext cx="12121166" cy="443784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ea typeface="ＭＳ Ｐゴシック" charset="0"/>
                <a:cs typeface="ＭＳ Ｐゴシック" charset="0"/>
              </a:rPr>
              <a:t>Correct shading requires a global calculation involving all objects and light sources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charset="0"/>
              </a:rPr>
              <a:t>Incompatible with pipeline model which shades each polygon independently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charset="0"/>
              </a:rPr>
              <a:t>Why do we want to shade each polygon independently?</a:t>
            </a:r>
            <a:br>
              <a:rPr lang="en-US" sz="2000" dirty="0">
                <a:ea typeface="ＭＳ Ｐゴシック" charset="0"/>
              </a:rPr>
            </a:br>
            <a:br>
              <a:rPr lang="en-US" sz="2000" dirty="0">
                <a:ea typeface="ＭＳ Ｐゴシック" charset="0"/>
              </a:rPr>
            </a:br>
            <a:endParaRPr lang="en-US" sz="2000" dirty="0">
              <a:ea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charset="0"/>
                <a:cs typeface="ＭＳ Ｐゴシック" charset="0"/>
              </a:rPr>
              <a:t>However, in computer graphics, we are happy if things </a:t>
            </a:r>
            <a:r>
              <a:rPr lang="ja-JP" altLang="en-US" sz="2400" dirty="0">
                <a:ea typeface="ＭＳ Ｐゴシック" charset="0"/>
                <a:cs typeface="ＭＳ Ｐゴシック" charset="0"/>
              </a:rPr>
              <a:t>“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look right</a:t>
            </a:r>
            <a:r>
              <a:rPr lang="ja-JP" altLang="en-US" sz="2400" dirty="0">
                <a:ea typeface="ＭＳ Ｐゴシック" charset="0"/>
                <a:cs typeface="ＭＳ Ｐゴシック" charset="0"/>
              </a:rPr>
              <a:t>”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charset="0"/>
              </a:rPr>
              <a:t>There exist many techniques for approximating global effects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charset="0"/>
              </a:rPr>
              <a:t>Can anyone guess what you can do to approximate global illumination in rasterization?</a:t>
            </a:r>
          </a:p>
          <a:p>
            <a:pPr lvl="2"/>
            <a:r>
              <a:rPr lang="en-US" sz="1600" dirty="0">
                <a:ea typeface="ＭＳ Ｐゴシック" charset="0"/>
              </a:rPr>
              <a:t>How do people render shadows? Or mirrors?</a:t>
            </a:r>
          </a:p>
        </p:txBody>
      </p:sp>
    </p:spTree>
    <p:extLst>
      <p:ext uri="{BB962C8B-B14F-4D97-AF65-F5344CB8AC3E}">
        <p14:creationId xmlns:p14="http://schemas.microsoft.com/office/powerpoint/2010/main" val="39708264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1" y="511267"/>
            <a:ext cx="8913813" cy="914400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Light-Material Interaction</a:t>
            </a: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2349" y="1687132"/>
            <a:ext cx="11964473" cy="528141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ea typeface="ＭＳ Ｐゴシック" charset="0"/>
                <a:cs typeface="ＭＳ Ｐゴシック" charset="0"/>
              </a:rPr>
              <a:t>Light that strikes an object is </a:t>
            </a:r>
          </a:p>
          <a:p>
            <a:pPr lvl="1">
              <a:lnSpc>
                <a:spcPct val="90000"/>
              </a:lnSpc>
            </a:pPr>
            <a:r>
              <a:rPr lang="en-US" sz="2200" dirty="0">
                <a:ea typeface="ＭＳ Ｐゴシック" charset="0"/>
                <a:cs typeface="ＭＳ Ｐゴシック" charset="0"/>
              </a:rPr>
              <a:t>partially absorbed and</a:t>
            </a:r>
          </a:p>
          <a:p>
            <a:pPr lvl="1">
              <a:lnSpc>
                <a:spcPct val="90000"/>
              </a:lnSpc>
            </a:pPr>
            <a:r>
              <a:rPr lang="en-US" sz="2200" dirty="0">
                <a:ea typeface="ＭＳ Ｐゴシック" charset="0"/>
                <a:cs typeface="ＭＳ Ｐゴシック" charset="0"/>
              </a:rPr>
              <a:t>partially scattered (reflected)</a:t>
            </a:r>
            <a:br>
              <a:rPr lang="en-US" sz="2200" dirty="0">
                <a:ea typeface="ＭＳ Ｐゴシック" charset="0"/>
                <a:cs typeface="ＭＳ Ｐゴシック" charset="0"/>
              </a:rPr>
            </a:br>
            <a:endParaRPr lang="en-US" sz="2200" dirty="0"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charset="0"/>
                <a:cs typeface="ＭＳ Ｐゴシック" charset="0"/>
              </a:rPr>
              <a:t>The amount reflected determines</a:t>
            </a:r>
          </a:p>
          <a:p>
            <a:pPr lvl="1">
              <a:lnSpc>
                <a:spcPct val="90000"/>
              </a:lnSpc>
            </a:pPr>
            <a:r>
              <a:rPr lang="en-US" sz="2200" dirty="0">
                <a:ea typeface="ＭＳ Ｐゴシック" charset="0"/>
                <a:cs typeface="ＭＳ Ｐゴシック" charset="0"/>
              </a:rPr>
              <a:t>color of the object </a:t>
            </a:r>
          </a:p>
          <a:p>
            <a:pPr lvl="1">
              <a:lnSpc>
                <a:spcPct val="90000"/>
              </a:lnSpc>
            </a:pPr>
            <a:r>
              <a:rPr lang="en-US" sz="2200" dirty="0">
                <a:ea typeface="ＭＳ Ｐゴシック" charset="0"/>
                <a:cs typeface="ＭＳ Ｐゴシック" charset="0"/>
              </a:rPr>
              <a:t>brightness of the object</a:t>
            </a:r>
            <a:br>
              <a:rPr lang="en-US" sz="2200" dirty="0">
                <a:ea typeface="ＭＳ Ｐゴシック" charset="0"/>
                <a:cs typeface="ＭＳ Ｐゴシック" charset="0"/>
              </a:rPr>
            </a:br>
            <a:endParaRPr lang="en-US" sz="2200" dirty="0"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charset="0"/>
              </a:rPr>
              <a:t>A surface appears red under white light because the red component of the light is reflected</a:t>
            </a:r>
            <a:br>
              <a:rPr lang="en-US" sz="2000" dirty="0">
                <a:ea typeface="ＭＳ Ｐゴシック" charset="0"/>
              </a:rPr>
            </a:br>
            <a:endParaRPr lang="en-US" sz="2000" dirty="0">
              <a:ea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charset="0"/>
                <a:cs typeface="ＭＳ Ｐゴシック" charset="0"/>
              </a:rPr>
              <a:t>How the reflected light is scattered depends on </a:t>
            </a:r>
          </a:p>
          <a:p>
            <a:pPr lvl="1">
              <a:lnSpc>
                <a:spcPct val="90000"/>
              </a:lnSpc>
            </a:pPr>
            <a:r>
              <a:rPr lang="en-US" sz="2200" dirty="0">
                <a:ea typeface="ＭＳ Ｐゴシック" charset="0"/>
                <a:cs typeface="ＭＳ Ｐゴシック" charset="0"/>
              </a:rPr>
              <a:t>the smoothness and orientation of the surface</a:t>
            </a:r>
          </a:p>
        </p:txBody>
      </p:sp>
    </p:spTree>
    <p:extLst>
      <p:ext uri="{BB962C8B-B14F-4D97-AF65-F5344CB8AC3E}">
        <p14:creationId xmlns:p14="http://schemas.microsoft.com/office/powerpoint/2010/main" val="28645610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Light Sources</a:t>
            </a: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8951" y="1955383"/>
            <a:ext cx="11353800" cy="4926928"/>
          </a:xfrm>
        </p:spPr>
        <p:txBody>
          <a:bodyPr/>
          <a:lstStyle/>
          <a:p>
            <a:pPr>
              <a:buFontTx/>
              <a:buNone/>
            </a:pPr>
            <a:r>
              <a:rPr lang="en-US" dirty="0">
                <a:ea typeface="ＭＳ Ｐゴシック" charset="0"/>
                <a:cs typeface="ＭＳ Ｐゴシック" charset="0"/>
              </a:rPr>
              <a:t>General light sources are complex to model </a:t>
            </a:r>
            <a:br>
              <a:rPr lang="en-US" dirty="0">
                <a:ea typeface="ＭＳ Ｐゴシック" charset="0"/>
                <a:cs typeface="ＭＳ Ｐゴシック" charset="0"/>
              </a:rPr>
            </a:br>
            <a:endParaRPr lang="en-US" dirty="0">
              <a:ea typeface="ＭＳ Ｐゴシック" charset="0"/>
              <a:cs typeface="ＭＳ Ｐゴシック" charset="0"/>
            </a:endParaRPr>
          </a:p>
          <a:p>
            <a:pPr>
              <a:buFontTx/>
              <a:buNone/>
            </a:pPr>
            <a:r>
              <a:rPr lang="en-US" dirty="0">
                <a:ea typeface="ＭＳ Ｐゴシック" charset="0"/>
                <a:cs typeface="ＭＳ Ｐゴシック" charset="0"/>
              </a:rPr>
              <a:t>Would need to integrate light coming from all points on the source </a:t>
            </a:r>
          </a:p>
        </p:txBody>
      </p:sp>
      <p:pic>
        <p:nvPicPr>
          <p:cNvPr id="35845" name="Picture 5" descr="AN06F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666099"/>
            <a:ext cx="4719638" cy="257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39882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Simple Light Source Models</a:t>
            </a: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01384" y="2241177"/>
            <a:ext cx="10781016" cy="4025155"/>
          </a:xfrm>
        </p:spPr>
        <p:txBody>
          <a:bodyPr>
            <a:normAutofit/>
          </a:bodyPr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Point source</a:t>
            </a:r>
          </a:p>
          <a:p>
            <a:pPr lvl="1"/>
            <a:r>
              <a:rPr lang="en-US" dirty="0">
                <a:ea typeface="ＭＳ Ｐゴシック" charset="0"/>
              </a:rPr>
              <a:t>Model with position and color</a:t>
            </a:r>
            <a:br>
              <a:rPr lang="en-US" dirty="0">
                <a:ea typeface="ＭＳ Ｐゴシック" charset="0"/>
              </a:rPr>
            </a:br>
            <a:endParaRPr lang="en-US" dirty="0">
              <a:ea typeface="ＭＳ Ｐゴシック" charset="0"/>
            </a:endParaRP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Directional source</a:t>
            </a:r>
          </a:p>
          <a:p>
            <a:pPr lvl="1"/>
            <a:r>
              <a:rPr lang="en-US" dirty="0">
                <a:ea typeface="ＭＳ Ｐゴシック" charset="0"/>
              </a:rPr>
              <a:t>Distant source = infinite distance away (parallel)</a:t>
            </a:r>
            <a:br>
              <a:rPr lang="en-US" dirty="0">
                <a:ea typeface="ＭＳ Ｐゴシック" charset="0"/>
              </a:rPr>
            </a:br>
            <a:endParaRPr lang="en-US" dirty="0">
              <a:ea typeface="ＭＳ Ｐゴシック" charset="0"/>
            </a:endParaRP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Ambient light</a:t>
            </a:r>
          </a:p>
          <a:p>
            <a:pPr lvl="1"/>
            <a:r>
              <a:rPr lang="en-US" dirty="0">
                <a:ea typeface="ＭＳ Ｐゴシック" charset="0"/>
              </a:rPr>
              <a:t>Same amount of light everywhere in scene</a:t>
            </a:r>
          </a:p>
          <a:p>
            <a:pPr lvl="1"/>
            <a:r>
              <a:rPr lang="en-US" dirty="0">
                <a:ea typeface="ＭＳ Ｐゴシック" charset="0"/>
              </a:rPr>
              <a:t>Can model contribution of many sources and reflecting surfaces</a:t>
            </a:r>
          </a:p>
        </p:txBody>
      </p:sp>
    </p:spTree>
    <p:extLst>
      <p:ext uri="{BB962C8B-B14F-4D97-AF65-F5344CB8AC3E}">
        <p14:creationId xmlns:p14="http://schemas.microsoft.com/office/powerpoint/2010/main" val="13331182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1" y="666655"/>
            <a:ext cx="8913813" cy="914400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Surface Types</a:t>
            </a: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0608" y="1661541"/>
            <a:ext cx="12047292" cy="4125376"/>
          </a:xfrm>
        </p:spPr>
        <p:txBody>
          <a:bodyPr>
            <a:normAutofit/>
          </a:bodyPr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Consider light traveling along a specific ray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The smoother a surface, the more reflected light is concentrated in a single direction</a:t>
            </a:r>
          </a:p>
          <a:p>
            <a:pPr lvl="1"/>
            <a:r>
              <a:rPr lang="en-US" dirty="0">
                <a:ea typeface="ＭＳ Ｐゴシック" charset="0"/>
                <a:cs typeface="ＭＳ Ｐゴシック" charset="0"/>
              </a:rPr>
              <a:t>Perfect mirror reflects perfectly in a single direction</a:t>
            </a:r>
            <a:endParaRPr lang="en-US" sz="2000" dirty="0"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A very rough surface scatters light in all directions</a:t>
            </a:r>
          </a:p>
        </p:txBody>
      </p:sp>
      <p:pic>
        <p:nvPicPr>
          <p:cNvPr id="39941" name="Picture 5" descr="AN06F04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185" y="4333127"/>
            <a:ext cx="2568575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7" descr="AN06F04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102847"/>
            <a:ext cx="2522538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Text Box 8"/>
          <p:cNvSpPr txBox="1">
            <a:spLocks noChangeArrowheads="1"/>
          </p:cNvSpPr>
          <p:nvPr/>
        </p:nvSpPr>
        <p:spPr bwMode="auto">
          <a:xfrm>
            <a:off x="2533184" y="6096001"/>
            <a:ext cx="21166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Ctr="1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latin typeface="+mn-lt"/>
              </a:rPr>
              <a:t>smooth surface</a:t>
            </a:r>
          </a:p>
        </p:txBody>
      </p:sp>
      <p:sp>
        <p:nvSpPr>
          <p:cNvPr id="39944" name="Text Box 9"/>
          <p:cNvSpPr txBox="1">
            <a:spLocks noChangeArrowheads="1"/>
          </p:cNvSpPr>
          <p:nvPr/>
        </p:nvSpPr>
        <p:spPr bwMode="auto">
          <a:xfrm>
            <a:off x="7010401" y="6096001"/>
            <a:ext cx="18953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Ctr="1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latin typeface="+mn-lt"/>
              </a:rPr>
              <a:t>rough surface</a:t>
            </a:r>
          </a:p>
        </p:txBody>
      </p:sp>
    </p:spTree>
    <p:extLst>
      <p:ext uri="{BB962C8B-B14F-4D97-AF65-F5344CB8AC3E}">
        <p14:creationId xmlns:p14="http://schemas.microsoft.com/office/powerpoint/2010/main" val="27175500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514" y="426382"/>
            <a:ext cx="8913813" cy="914400"/>
          </a:xfrm>
        </p:spPr>
        <p:txBody>
          <a:bodyPr/>
          <a:lstStyle/>
          <a:p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The </a:t>
            </a:r>
            <a:r>
              <a:rPr lang="en-US" dirty="0" err="1">
                <a:latin typeface="+mn-lt"/>
                <a:ea typeface="ＭＳ Ｐゴシック" charset="0"/>
                <a:cs typeface="ＭＳ Ｐゴシック" charset="0"/>
              </a:rPr>
              <a:t>Phong</a:t>
            </a:r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 Reflection Model</a:t>
            </a:r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4322" y="1526146"/>
            <a:ext cx="9993492" cy="441007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700" dirty="0">
                <a:ea typeface="ＭＳ Ｐゴシック" charset="0"/>
                <a:cs typeface="ＭＳ Ｐゴシック" charset="0"/>
              </a:rPr>
              <a:t>A simple model that can be computed rapidly</a:t>
            </a:r>
          </a:p>
          <a:p>
            <a:pPr>
              <a:lnSpc>
                <a:spcPct val="90000"/>
              </a:lnSpc>
            </a:pPr>
            <a:r>
              <a:rPr lang="en-US" sz="2700" dirty="0">
                <a:ea typeface="ＭＳ Ｐゴシック" charset="0"/>
                <a:cs typeface="ＭＳ Ｐゴシック" charset="0"/>
              </a:rPr>
              <a:t>Has three components</a:t>
            </a:r>
          </a:p>
          <a:p>
            <a:pPr lvl="1">
              <a:lnSpc>
                <a:spcPct val="90000"/>
              </a:lnSpc>
            </a:pPr>
            <a:r>
              <a:rPr lang="en-US" dirty="0">
                <a:ea typeface="ＭＳ Ｐゴシック" charset="0"/>
              </a:rPr>
              <a:t>Diffuse</a:t>
            </a:r>
          </a:p>
          <a:p>
            <a:pPr lvl="1">
              <a:lnSpc>
                <a:spcPct val="90000"/>
              </a:lnSpc>
            </a:pPr>
            <a:r>
              <a:rPr lang="en-US" dirty="0">
                <a:ea typeface="ＭＳ Ｐゴシック" charset="0"/>
              </a:rPr>
              <a:t>Specular</a:t>
            </a:r>
          </a:p>
          <a:p>
            <a:pPr lvl="1">
              <a:lnSpc>
                <a:spcPct val="90000"/>
              </a:lnSpc>
            </a:pPr>
            <a:r>
              <a:rPr lang="en-US" dirty="0">
                <a:ea typeface="ＭＳ Ｐゴシック" charset="0"/>
              </a:rPr>
              <a:t>Ambient</a:t>
            </a:r>
          </a:p>
          <a:p>
            <a:pPr>
              <a:lnSpc>
                <a:spcPct val="90000"/>
              </a:lnSpc>
            </a:pPr>
            <a:r>
              <a:rPr lang="en-US" sz="2700" dirty="0">
                <a:ea typeface="ＭＳ Ｐゴシック" charset="0"/>
                <a:cs typeface="ＭＳ Ｐゴシック" charset="0"/>
              </a:rPr>
              <a:t>Uses four vectors </a:t>
            </a:r>
          </a:p>
          <a:p>
            <a:pPr lvl="1">
              <a:lnSpc>
                <a:spcPct val="90000"/>
              </a:lnSpc>
            </a:pPr>
            <a:r>
              <a:rPr lang="en-US" dirty="0">
                <a:ea typeface="ＭＳ Ｐゴシック" charset="0"/>
              </a:rPr>
              <a:t>To source</a:t>
            </a:r>
          </a:p>
          <a:p>
            <a:pPr lvl="1">
              <a:lnSpc>
                <a:spcPct val="90000"/>
              </a:lnSpc>
            </a:pPr>
            <a:r>
              <a:rPr lang="en-US" dirty="0">
                <a:ea typeface="ＭＳ Ｐゴシック" charset="0"/>
              </a:rPr>
              <a:t>To viewer</a:t>
            </a:r>
          </a:p>
          <a:p>
            <a:pPr lvl="1">
              <a:lnSpc>
                <a:spcPct val="90000"/>
              </a:lnSpc>
            </a:pPr>
            <a:r>
              <a:rPr lang="en-US" dirty="0">
                <a:ea typeface="ＭＳ Ｐゴシック" charset="0"/>
              </a:rPr>
              <a:t>Normal</a:t>
            </a:r>
          </a:p>
          <a:p>
            <a:pPr lvl="1">
              <a:lnSpc>
                <a:spcPct val="90000"/>
              </a:lnSpc>
            </a:pPr>
            <a:r>
              <a:rPr lang="en-US" dirty="0">
                <a:ea typeface="ＭＳ Ｐゴシック" charset="0"/>
              </a:rPr>
              <a:t>Perfect reflector</a:t>
            </a:r>
          </a:p>
          <a:p>
            <a:pPr lvl="1">
              <a:lnSpc>
                <a:spcPct val="90000"/>
              </a:lnSpc>
            </a:pPr>
            <a:endParaRPr lang="en-US" dirty="0">
              <a:latin typeface="Arial" charset="0"/>
              <a:ea typeface="ＭＳ Ｐゴシック" charset="0"/>
            </a:endParaRPr>
          </a:p>
        </p:txBody>
      </p:sp>
      <p:pic>
        <p:nvPicPr>
          <p:cNvPr id="41989" name="Picture 5" descr="AN06F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273" y="2717443"/>
            <a:ext cx="4076700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57238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>
          <a:xfrm>
            <a:off x="1068387" y="273669"/>
            <a:ext cx="10966920" cy="914400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Modeling a Ideal Reflector – Specular Reflection</a:t>
            </a:r>
          </a:p>
        </p:txBody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2772" y="1529709"/>
            <a:ext cx="8754589" cy="3670768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Incoming light ray is reflected in a single 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Normal is determined by local orientation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Given the direction of incoming light…we can find r</a:t>
            </a:r>
          </a:p>
          <a:p>
            <a:pPr lvl="1"/>
            <a:r>
              <a:rPr lang="en-US" dirty="0">
                <a:ea typeface="ＭＳ Ｐゴシック" charset="0"/>
                <a:cs typeface="ＭＳ Ｐゴシック" charset="0"/>
              </a:rPr>
              <a:t>l and n are unit vectors</a:t>
            </a:r>
          </a:p>
          <a:p>
            <a:pPr lvl="1"/>
            <a:r>
              <a:rPr lang="en-US" dirty="0">
                <a:ea typeface="ＭＳ Ｐゴシック" charset="0"/>
                <a:cs typeface="ＭＳ Ｐゴシック" charset="0"/>
              </a:rPr>
              <a:t>Angle of incidence = angle of reflection</a:t>
            </a:r>
          </a:p>
          <a:p>
            <a:pPr lvl="1"/>
            <a:r>
              <a:rPr lang="en-US" dirty="0">
                <a:ea typeface="ＭＳ Ｐゴシック" charset="0"/>
                <a:cs typeface="ＭＳ Ｐゴシック" charset="0"/>
              </a:rPr>
              <a:t>The three vectors will be coplanar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What is another name for an ideal reflector?</a:t>
            </a:r>
            <a:br>
              <a:rPr lang="en-US" dirty="0">
                <a:ea typeface="ＭＳ Ｐゴシック" charset="0"/>
                <a:cs typeface="ＭＳ Ｐゴシック" charset="0"/>
              </a:rPr>
            </a:br>
            <a:endParaRPr lang="en-US" dirty="0">
              <a:ea typeface="ＭＳ Ｐゴシック" charset="0"/>
              <a:cs typeface="ＭＳ Ｐゴシック" charset="0"/>
            </a:endParaRPr>
          </a:p>
          <a:p>
            <a:r>
              <a:rPr lang="en-US" b="1" i="1" dirty="0">
                <a:ea typeface="ＭＳ Ｐゴシック" charset="0"/>
                <a:cs typeface="ＭＳ Ｐゴシック" charset="0"/>
              </a:rPr>
              <a:t>r</a:t>
            </a:r>
            <a:r>
              <a:rPr lang="en-US" dirty="0">
                <a:ea typeface="ＭＳ Ｐゴシック" charset="0"/>
                <a:cs typeface="ＭＳ Ｐゴシック" charset="0"/>
              </a:rPr>
              <a:t> is computed as</a:t>
            </a:r>
          </a:p>
        </p:txBody>
      </p:sp>
      <p:pic>
        <p:nvPicPr>
          <p:cNvPr id="44037" name="Picture 5" descr="AN06F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863" y="3886666"/>
            <a:ext cx="2300288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90BC0A4-9380-46A7-A3F6-727F484FB8EC}"/>
                  </a:ext>
                </a:extLst>
              </p:cNvPr>
              <p:cNvSpPr txBox="1"/>
              <p:nvPr/>
            </p:nvSpPr>
            <p:spPr>
              <a:xfrm>
                <a:off x="1966054" y="5172785"/>
                <a:ext cx="5191019" cy="738664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𝒍</m:t>
                      </m:r>
                      <m:r>
                        <a:rPr lang="en-US" sz="48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en-US" sz="4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𝒏</m:t>
                      </m:r>
                      <m:r>
                        <a:rPr lang="en-US" sz="4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)(</m:t>
                      </m:r>
                      <m:r>
                        <a:rPr lang="en-US" sz="4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𝒏</m:t>
                      </m:r>
                      <m:r>
                        <a:rPr lang="en-US" sz="4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4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𝒍</m:t>
                      </m:r>
                      <m:r>
                        <a:rPr lang="en-US" sz="4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b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90BC0A4-9380-46A7-A3F6-727F484FB8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6054" y="5172785"/>
                <a:ext cx="5191019" cy="7386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77536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Specular Reflection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241" y="1623702"/>
            <a:ext cx="7610476" cy="2243865"/>
          </a:xfrm>
        </p:spPr>
        <p:txBody>
          <a:bodyPr>
            <a:normAutofit fontScale="92500"/>
          </a:bodyPr>
          <a:lstStyle/>
          <a:p>
            <a:r>
              <a:rPr lang="en-US" dirty="0"/>
              <a:t>Perfect specular reflection</a:t>
            </a:r>
          </a:p>
          <a:p>
            <a:pPr lvl="1"/>
            <a:r>
              <a:rPr lang="en-US" dirty="0"/>
              <a:t>Light is reflected in the single direction r</a:t>
            </a:r>
          </a:p>
          <a:p>
            <a:pPr lvl="1"/>
            <a:r>
              <a:rPr lang="en-US" dirty="0"/>
              <a:t>…the mirror reflection direction</a:t>
            </a:r>
          </a:p>
          <a:p>
            <a:r>
              <a:rPr lang="en-US" dirty="0"/>
              <a:t>Glossy specular reflection</a:t>
            </a:r>
          </a:p>
          <a:p>
            <a:pPr lvl="1"/>
            <a:r>
              <a:rPr lang="en-US" dirty="0"/>
              <a:t>Scattering clustered around mirror reflection direction</a:t>
            </a:r>
          </a:p>
        </p:txBody>
      </p:sp>
      <p:pic>
        <p:nvPicPr>
          <p:cNvPr id="4" name="Picture 3" descr="Figure14.03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30" y="3910585"/>
            <a:ext cx="7030097" cy="24311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3635F5-5375-4E73-A31A-04EA60CBB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5711" y="365127"/>
            <a:ext cx="2857500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6448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259" y="60036"/>
            <a:ext cx="10515600" cy="1325563"/>
          </a:xfrm>
        </p:spPr>
        <p:txBody>
          <a:bodyPr/>
          <a:lstStyle/>
          <a:p>
            <a:r>
              <a:rPr lang="en-US" dirty="0"/>
              <a:t>Specular Reflection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259" y="1132995"/>
            <a:ext cx="8175721" cy="2531927"/>
          </a:xfrm>
        </p:spPr>
        <p:txBody>
          <a:bodyPr>
            <a:normAutofit/>
          </a:bodyPr>
          <a:lstStyle/>
          <a:p>
            <a:r>
              <a:rPr lang="en-US" dirty="0"/>
              <a:t>Reflectance determined by</a:t>
            </a:r>
          </a:p>
          <a:p>
            <a:pPr lvl="1"/>
            <a:r>
              <a:rPr lang="en-US" dirty="0"/>
              <a:t>Alignment of view vector with mirror reflection vector</a:t>
            </a:r>
          </a:p>
          <a:p>
            <a:pPr lvl="1"/>
            <a:r>
              <a:rPr lang="en-US" dirty="0"/>
              <a:t>Shininess coefficient</a:t>
            </a:r>
          </a:p>
          <a:p>
            <a:r>
              <a:rPr lang="en-US" dirty="0"/>
              <a:t>High coefficient means smoother look</a:t>
            </a:r>
          </a:p>
          <a:p>
            <a:pPr lvl="1"/>
            <a:r>
              <a:rPr lang="en-US" dirty="0"/>
              <a:t>Maybe 100 for metal…maybe 10 for plastic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3635F5-5375-4E73-A31A-04EA60CBB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500" y="0"/>
            <a:ext cx="2857500" cy="2838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CC131E-E1BF-4993-A20A-B2495F5C7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55894"/>
            <a:ext cx="8010925" cy="28492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20267F-05C2-4986-9B28-029CE6BBAE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5182" y="2796791"/>
            <a:ext cx="4408559" cy="28993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79A2BB-B92D-4E43-9E81-5E37948C83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4980" y="5899616"/>
            <a:ext cx="8559526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7799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>
          <a:xfrm>
            <a:off x="206062" y="253580"/>
            <a:ext cx="12273566" cy="1325563"/>
          </a:xfrm>
        </p:spPr>
        <p:txBody>
          <a:bodyPr>
            <a:normAutofit/>
          </a:bodyPr>
          <a:lstStyle/>
          <a:p>
            <a:r>
              <a:rPr lang="en-US" sz="4000" dirty="0">
                <a:ea typeface="ＭＳ Ｐゴシック" charset="0"/>
                <a:cs typeface="ＭＳ Ｐゴシック" charset="0"/>
              </a:rPr>
              <a:t>Modeling a Lambertian Surface – Diffuse Reflection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D9514A-90D3-4CF9-8794-86CBCDA30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306265" y="2380597"/>
            <a:ext cx="4297359" cy="34741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084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-1" y="1667814"/>
                <a:ext cx="12331521" cy="4598517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>
                    <a:ea typeface="ＭＳ Ｐゴシック" charset="0"/>
                    <a:cs typeface="ＭＳ Ｐゴシック" charset="0"/>
                  </a:rPr>
                  <a:t>Perfectly diffuse reflector</a:t>
                </a:r>
              </a:p>
              <a:p>
                <a:r>
                  <a:rPr lang="en-US" dirty="0">
                    <a:ea typeface="ＭＳ Ｐゴシック" charset="0"/>
                    <a:cs typeface="ＭＳ Ｐゴシック" charset="0"/>
                  </a:rPr>
                  <a:t>Light scattered equally in all directions</a:t>
                </a:r>
              </a:p>
              <a:p>
                <a:r>
                  <a:rPr lang="en-US" dirty="0">
                    <a:ea typeface="ＭＳ Ｐゴシック" charset="0"/>
                    <a:cs typeface="ＭＳ Ｐゴシック" charset="0"/>
                  </a:rPr>
                  <a:t>Amount of light reflected is affected by the angle of incidence</a:t>
                </a:r>
              </a:p>
              <a:p>
                <a:pPr lvl="1"/>
                <a:r>
                  <a:rPr lang="en-US" dirty="0">
                    <a:ea typeface="ＭＳ Ｐゴシック" charset="0"/>
                  </a:rPr>
                  <a:t>reflected light  proportional to </a:t>
                </a:r>
                <a:r>
                  <a:rPr lang="en-US" b="1" i="1" dirty="0">
                    <a:ea typeface="ＭＳ Ｐゴシック" charset="0"/>
                  </a:rPr>
                  <a:t>cosine of angle between l and n</a:t>
                </a:r>
                <a:endParaRPr lang="en-US" b="1" i="1" baseline="-25000" dirty="0">
                  <a:ea typeface="ＭＳ Ｐゴシック" charset="0"/>
                </a:endParaRPr>
              </a:p>
              <a:p>
                <a:pPr lvl="1"/>
                <a:r>
                  <a:rPr lang="en-US" dirty="0">
                    <a:ea typeface="ＭＳ Ｐゴシック" charset="0"/>
                    <a:cs typeface="Times New Roman" charset="0"/>
                  </a:rPr>
                  <a:t>if vectors normalized</a:t>
                </a:r>
                <a:br>
                  <a:rPr lang="en-US" dirty="0">
                    <a:ea typeface="ＭＳ Ｐゴシック" charset="0"/>
                    <a:cs typeface="Times New Roman" charset="0"/>
                  </a:rPr>
                </a:br>
                <a:br>
                  <a:rPr lang="en-US" dirty="0">
                    <a:ea typeface="ＭＳ Ｐゴシック" charset="0"/>
                    <a:cs typeface="Times New Roman" charset="0"/>
                  </a:rPr>
                </a:br>
                <a14:m>
                  <m:oMath xmlns:m="http://schemas.openxmlformats.org/officeDocument/2006/math">
                    <m:func>
                      <m:funcPr>
                        <m:ctrlPr>
                          <a:rPr lang="en-US" sz="3600" b="0" i="1" smtClean="0">
                            <a:latin typeface="Cambria Math" panose="02040503050406030204" pitchFamily="18" charset="0"/>
                            <a:ea typeface="ＭＳ Ｐゴシック" charset="0"/>
                            <a:cs typeface="Times New Roman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600" b="0" i="0" smtClean="0">
                            <a:latin typeface="Cambria Math" panose="02040503050406030204" pitchFamily="18" charset="0"/>
                            <a:ea typeface="ＭＳ Ｐゴシック" charset="0"/>
                            <a:cs typeface="Times New Roman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  <a:ea typeface="ＭＳ Ｐゴシック" charset="0"/>
                                <a:cs typeface="Times New Roman" charset="0"/>
                              </a:rPr>
                            </m:ctrlPr>
                          </m:d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charset="0"/>
                              </a:rPr>
                              <m:t>𝜃</m:t>
                            </m:r>
                          </m:e>
                        </m:d>
                      </m:e>
                    </m:func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=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𝑛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⋅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𝑙</m:t>
                    </m:r>
                  </m:oMath>
                </a14:m>
                <a:br>
                  <a:rPr lang="en-US" dirty="0">
                    <a:ea typeface="ＭＳ Ｐゴシック" charset="0"/>
                    <a:cs typeface="Times New Roman" charset="0"/>
                  </a:rPr>
                </a:br>
                <a:br>
                  <a:rPr lang="en-US" dirty="0">
                    <a:ea typeface="ＭＳ Ｐゴシック" charset="0"/>
                    <a:cs typeface="Times New Roman" charset="0"/>
                  </a:rPr>
                </a:br>
                <a:endParaRPr lang="en-US" dirty="0">
                  <a:ea typeface="ＭＳ Ｐゴシック" charset="0"/>
                  <a:cs typeface="Times New Roman" charset="0"/>
                </a:endParaRPr>
              </a:p>
              <a:p>
                <a:r>
                  <a:rPr lang="en-US" dirty="0">
                    <a:ea typeface="ＭＳ Ｐゴシック" charset="0"/>
                    <a:cs typeface="Times New Roman" charset="0"/>
                  </a:rPr>
                  <a:t>Amount of reflected light also affected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ＭＳ Ｐゴシック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ＭＳ Ｐゴシック" charset="0"/>
                            <a:cs typeface="Times New Roman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ＭＳ Ｐゴシック" charset="0"/>
                            <a:cs typeface="Times New Roman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dirty="0">
                    <a:ea typeface="ＭＳ Ｐゴシック" charset="0"/>
                    <a:cs typeface="Times New Roman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ＭＳ Ｐゴシック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ＭＳ Ｐゴシック" charset="0"/>
                            <a:cs typeface="Times New Roman" charset="0"/>
                          </a:rPr>
                          <m:t>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ＭＳ Ｐゴシック" charset="0"/>
                            <a:cs typeface="Times New Roman" charset="0"/>
                          </a:rPr>
                          <m:t>𝑑</m:t>
                        </m:r>
                      </m:sub>
                    </m:sSub>
                  </m:oMath>
                </a14:m>
                <a:endParaRPr lang="en-US" dirty="0">
                  <a:ea typeface="ＭＳ Ｐゴシック" charset="0"/>
                  <a:cs typeface="Times New Roman" charset="0"/>
                </a:endParaRPr>
              </a:p>
              <a:p>
                <a:pPr lvl="1"/>
                <a:r>
                  <a:rPr lang="en-US" dirty="0">
                    <a:ea typeface="ＭＳ Ｐゴシック" charset="0"/>
                    <a:cs typeface="Times New Roman" charset="0"/>
                  </a:rPr>
                  <a:t>Each is an </a:t>
                </a:r>
                <a:r>
                  <a:rPr lang="en-US" dirty="0" err="1">
                    <a:ea typeface="ＭＳ Ｐゴシック" charset="0"/>
                    <a:cs typeface="Times New Roman" charset="0"/>
                  </a:rPr>
                  <a:t>rgb</a:t>
                </a:r>
                <a:r>
                  <a:rPr lang="en-US" dirty="0">
                    <a:ea typeface="ＭＳ Ｐゴシック" charset="0"/>
                    <a:cs typeface="Times New Roman" charset="0"/>
                  </a:rPr>
                  <a:t> value with each channel in [0,1]</a:t>
                </a:r>
                <a:br>
                  <a:rPr lang="en-US" dirty="0">
                    <a:ea typeface="ＭＳ Ｐゴシック" charset="0"/>
                    <a:cs typeface="Times New Roman" charset="0"/>
                  </a:rPr>
                </a:br>
                <a:endParaRPr lang="en-US" b="1" baseline="-25000" dirty="0">
                  <a:latin typeface="Times New Roman" charset="0"/>
                  <a:ea typeface="ＭＳ Ｐゴシック" charset="0"/>
                </a:endParaRPr>
              </a:p>
              <a:p>
                <a:endParaRPr lang="en-US" sz="2600" dirty="0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mc:Choice>
        <mc:Fallback xmlns="">
          <p:sp>
            <p:nvSpPr>
              <p:cNvPr id="46084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-1" y="1667814"/>
                <a:ext cx="12331521" cy="4598517"/>
              </a:xfrm>
              <a:blipFill>
                <a:blip r:embed="rId4"/>
                <a:stretch>
                  <a:fillRect l="-890" t="-3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E6F1CCDD-FC70-40CF-9753-DAC0E767E7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363" y="5906942"/>
            <a:ext cx="8559526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649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2561" y="441447"/>
            <a:ext cx="8913813" cy="914400"/>
          </a:xfrm>
        </p:spPr>
        <p:txBody>
          <a:bodyPr/>
          <a:lstStyle/>
          <a:p>
            <a:r>
              <a:rPr lang="en-US" dirty="0"/>
              <a:t>Rasterization versus Ray Tracing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4430" y="1459095"/>
            <a:ext cx="4365445" cy="499395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To oversimplify….</a:t>
            </a:r>
          </a:p>
          <a:p>
            <a:r>
              <a:rPr lang="en-US" dirty="0"/>
              <a:t>In rasterization, geometric primitives are projected onto an image plane and the rasterizer figures out which pixels get filled.</a:t>
            </a:r>
            <a:br>
              <a:rPr lang="en-US" dirty="0"/>
            </a:br>
            <a:endParaRPr lang="en-US" dirty="0"/>
          </a:p>
          <a:p>
            <a:r>
              <a:rPr lang="en-US" dirty="0"/>
              <a:t>In ray-tracing, we model the physical transport of light by shooting a sampling ray though each pixel in an image plane and seeing what the ray hits in the scene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9875" y="1686244"/>
            <a:ext cx="3159680" cy="17335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9875" y="4048379"/>
            <a:ext cx="3317278" cy="220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0534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Ambient Light</a:t>
            </a:r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6062" y="1783725"/>
            <a:ext cx="12117866" cy="4482608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Result of multiple interactions between light sources and surfaces</a:t>
            </a:r>
            <a:br>
              <a:rPr lang="en-US" sz="2400" dirty="0">
                <a:ea typeface="ＭＳ Ｐゴシック" charset="0"/>
                <a:cs typeface="ＭＳ Ｐゴシック" charset="0"/>
              </a:rPr>
            </a:br>
            <a:endParaRPr lang="en-US" sz="2400" dirty="0"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Amount and color depend on the color of the light(s) and the material properties </a:t>
            </a:r>
            <a:br>
              <a:rPr lang="en-US" dirty="0">
                <a:ea typeface="ＭＳ Ｐゴシック" charset="0"/>
                <a:cs typeface="ＭＳ Ｐゴシック" charset="0"/>
              </a:rPr>
            </a:br>
            <a:endParaRPr lang="en-US" dirty="0"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Add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k</a:t>
            </a:r>
            <a:r>
              <a:rPr lang="en-US" baseline="-25000" dirty="0" err="1">
                <a:ea typeface="ＭＳ Ｐゴシック" charset="0"/>
                <a:cs typeface="ＭＳ Ｐゴシック" charset="0"/>
              </a:rPr>
              <a:t>a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I</a:t>
            </a:r>
            <a:r>
              <a:rPr lang="en-US" baseline="-25000" dirty="0" err="1">
                <a:ea typeface="ＭＳ Ｐゴシック" charset="0"/>
                <a:cs typeface="ＭＳ Ｐゴシック" charset="0"/>
              </a:rPr>
              <a:t>a</a:t>
            </a:r>
            <a:r>
              <a:rPr lang="en-US" dirty="0">
                <a:ea typeface="ＭＳ Ｐゴシック" charset="0"/>
                <a:cs typeface="ＭＳ Ｐゴシック" charset="0"/>
              </a:rPr>
              <a:t> to diffuse and specular terms</a:t>
            </a:r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119296B3-E328-4624-BE5E-CB3AD2A520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346" r="-5384"/>
          <a:stretch/>
        </p:blipFill>
        <p:spPr>
          <a:xfrm>
            <a:off x="0" y="4025029"/>
            <a:ext cx="7239787" cy="18530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53385A7-E2FB-4887-9275-FF26294B7E57}"/>
                  </a:ext>
                </a:extLst>
              </p:cNvPr>
              <p:cNvSpPr txBox="1"/>
              <p:nvPr/>
            </p:nvSpPr>
            <p:spPr>
              <a:xfrm>
                <a:off x="6884820" y="3250798"/>
                <a:ext cx="5101118" cy="965649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Comic Sans MS" panose="030F0702030302020204" pitchFamily="66" charset="0"/>
                  </a:rPr>
                  <a:t>Remember that </a:t>
                </a:r>
                <a:r>
                  <a:rPr lang="en-US" dirty="0" err="1">
                    <a:latin typeface="Comic Sans MS" panose="030F0702030302020204" pitchFamily="66" charset="0"/>
                  </a:rPr>
                  <a:t>ki</a:t>
                </a:r>
                <a:r>
                  <a:rPr lang="en-US" dirty="0">
                    <a:latin typeface="Comic Sans MS" panose="030F0702030302020204" pitchFamily="66" charset="0"/>
                  </a:rPr>
                  <a:t> multiplications are component-wise multiplications of </a:t>
                </a:r>
                <a:r>
                  <a:rPr lang="en-US" dirty="0" err="1">
                    <a:latin typeface="Comic Sans MS" panose="030F0702030302020204" pitchFamily="66" charset="0"/>
                  </a:rPr>
                  <a:t>rgb</a:t>
                </a:r>
                <a:r>
                  <a:rPr lang="en-US" dirty="0">
                    <a:latin typeface="Comic Sans MS" panose="030F0702030302020204" pitchFamily="66" charset="0"/>
                  </a:rPr>
                  <a:t> values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>
                    <a:latin typeface="Comic Sans MS" panose="030F0702030302020204" pitchFamily="66" charset="0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53385A7-E2FB-4887-9275-FF26294B7E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4820" y="3250798"/>
                <a:ext cx="5101118" cy="965649"/>
              </a:xfrm>
              <a:prstGeom prst="rect">
                <a:avLst/>
              </a:prstGeom>
              <a:blipFill>
                <a:blip r:embed="rId4"/>
                <a:stretch>
                  <a:fillRect l="-834" t="-1863" b="-6211"/>
                </a:stretch>
              </a:blipFill>
              <a:ln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10B6FA48-83CE-4E2C-959A-163356678F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8816" y="5883839"/>
            <a:ext cx="8559526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8518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Distance Terms</a:t>
            </a:r>
          </a:p>
        </p:txBody>
      </p:sp>
      <p:pic>
        <p:nvPicPr>
          <p:cNvPr id="6" name="Picture 5" descr="Figure14.08.EPS">
            <a:extLst>
              <a:ext uri="{FF2B5EF4-FFF2-40B4-BE49-F238E27FC236}">
                <a16:creationId xmlns:a16="http://schemas.microsoft.com/office/drawing/2014/main" id="{90C00C6B-6553-4008-910A-AE4DEDD2FC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29" r="11876" b="15713"/>
          <a:stretch/>
        </p:blipFill>
        <p:spPr>
          <a:xfrm>
            <a:off x="8080624" y="1482775"/>
            <a:ext cx="3873357" cy="43940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556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09093" y="1545465"/>
                <a:ext cx="11745531" cy="4720866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2400" dirty="0">
                    <a:ea typeface="ＭＳ Ｐゴシック" charset="0"/>
                    <a:cs typeface="ＭＳ Ｐゴシック" charset="0"/>
                  </a:rPr>
                  <a:t>The light from a point source that reaches a surface is </a:t>
                </a:r>
                <a:r>
                  <a:rPr lang="en-US" sz="2400" b="1" i="1" dirty="0">
                    <a:ea typeface="ＭＳ Ｐゴシック" charset="0"/>
                    <a:cs typeface="ＭＳ Ｐゴシック" charset="0"/>
                  </a:rPr>
                  <a:t>attenuated</a:t>
                </a:r>
              </a:p>
              <a:p>
                <a:pPr lvl="1"/>
                <a:r>
                  <a:rPr lang="en-US" sz="1800" dirty="0">
                    <a:ea typeface="ＭＳ Ｐゴシック" charset="0"/>
                    <a:cs typeface="ＭＳ Ｐゴシック" charset="0"/>
                  </a:rPr>
                  <a:t> </a:t>
                </a:r>
                <a:r>
                  <a:rPr lang="en-US" dirty="0">
                    <a:ea typeface="ＭＳ Ｐゴシック" charset="0"/>
                    <a:cs typeface="ＭＳ Ｐゴシック" charset="0"/>
                  </a:rPr>
                  <a:t>Intensity falls off with the square of the distance </a:t>
                </a:r>
                <a:br>
                  <a:rPr lang="en-US" sz="1800" dirty="0">
                    <a:ea typeface="ＭＳ Ｐゴシック" charset="0"/>
                    <a:cs typeface="ＭＳ Ｐゴシック" charset="0"/>
                  </a:rPr>
                </a:br>
                <a:endParaRPr lang="en-US" sz="1800" dirty="0">
                  <a:ea typeface="ＭＳ Ｐゴシック" charset="0"/>
                  <a:cs typeface="ＭＳ Ｐゴシック" charset="0"/>
                </a:endParaRPr>
              </a:p>
              <a:p>
                <a:pPr>
                  <a:lnSpc>
                    <a:spcPct val="90000"/>
                  </a:lnSpc>
                </a:pPr>
                <a:r>
                  <a:rPr lang="en-US" sz="2400" dirty="0">
                    <a:ea typeface="ＭＳ Ｐゴシック" charset="0"/>
                    <a:cs typeface="ＭＳ Ｐゴシック" charset="0"/>
                  </a:rPr>
                  <a:t>We can add a factor of to the diffuse and specular terms</a:t>
                </a:r>
                <a:br>
                  <a:rPr lang="en-US" sz="2400" dirty="0">
                    <a:ea typeface="ＭＳ Ｐゴシック" charset="0"/>
                    <a:cs typeface="ＭＳ Ｐゴシック" charset="0"/>
                  </a:rPr>
                </a:br>
                <a:br>
                  <a:rPr lang="en-US" sz="2400" dirty="0">
                    <a:ea typeface="ＭＳ Ｐゴシック" charset="0"/>
                    <a:cs typeface="ＭＳ Ｐゴシック" charset="0"/>
                  </a:rPr>
                </a:br>
                <a:r>
                  <a:rPr lang="en-US" sz="4000" dirty="0">
                    <a:ea typeface="ＭＳ Ｐゴシック" charset="0"/>
                    <a:cs typeface="ＭＳ Ｐゴシック" charset="0"/>
                  </a:rPr>
                  <a:t>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ea typeface="ＭＳ Ｐゴシック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ＭＳ Ｐゴシック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4000" i="1" smtClean="0">
                                <a:latin typeface="Cambria Math" panose="02040503050406030204" pitchFamily="18" charset="0"/>
                                <a:ea typeface="ＭＳ Ｐゴシック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ea typeface="ＭＳ Ｐゴシック" charset="0"/>
                              </a:rPr>
                              <m:t>𝑎𝑑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ea typeface="ＭＳ Ｐゴシック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ＭＳ Ｐゴシック" charset="0"/>
                          </a:rPr>
                          <m:t>+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ＭＳ Ｐゴシック" charset="0"/>
                          </a:rPr>
                          <m:t>𝑏𝑑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ＭＳ Ｐゴシック" charset="0"/>
                          </a:rPr>
                          <m:t>+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ＭＳ Ｐゴシック" charset="0"/>
                          </a:rPr>
                          <m:t>𝑐</m:t>
                        </m:r>
                      </m:den>
                    </m:f>
                  </m:oMath>
                </a14:m>
                <a:br>
                  <a:rPr lang="en-US" sz="2400" dirty="0">
                    <a:ea typeface="ＭＳ Ｐゴシック" charset="0"/>
                    <a:cs typeface="ＭＳ Ｐゴシック" charset="0"/>
                  </a:rPr>
                </a:br>
                <a:endParaRPr lang="en-US" sz="2400" dirty="0">
                  <a:ea typeface="ＭＳ Ｐゴシック" charset="0"/>
                  <a:cs typeface="ＭＳ Ｐゴシック" charset="0"/>
                </a:endParaRPr>
              </a:p>
              <a:p>
                <a:pPr>
                  <a:lnSpc>
                    <a:spcPct val="90000"/>
                  </a:lnSpc>
                </a:pPr>
                <a:r>
                  <a:rPr lang="en-US" sz="2400" b="1" dirty="0">
                    <a:ea typeface="ＭＳ Ｐゴシック" charset="0"/>
                    <a:cs typeface="ＭＳ Ｐゴシック" charset="0"/>
                  </a:rPr>
                  <a:t>d</a:t>
                </a:r>
                <a:r>
                  <a:rPr lang="en-US" sz="2400" dirty="0">
                    <a:ea typeface="ＭＳ Ｐゴシック" charset="0"/>
                    <a:cs typeface="ＭＳ Ｐゴシック" charset="0"/>
                  </a:rPr>
                  <a:t> is the distance from the light to surface</a:t>
                </a:r>
              </a:p>
              <a:p>
                <a:pPr>
                  <a:lnSpc>
                    <a:spcPct val="90000"/>
                  </a:lnSpc>
                </a:pPr>
                <a:r>
                  <a:rPr lang="en-US" sz="2400" b="1" dirty="0" err="1">
                    <a:ea typeface="ＭＳ Ｐゴシック" charset="0"/>
                    <a:cs typeface="ＭＳ Ｐゴシック" charset="0"/>
                  </a:rPr>
                  <a:t>a,b,c</a:t>
                </a:r>
                <a:r>
                  <a:rPr lang="en-US" sz="2400" dirty="0">
                    <a:ea typeface="ＭＳ Ｐゴシック" charset="0"/>
                    <a:cs typeface="ＭＳ Ｐゴシック" charset="0"/>
                  </a:rPr>
                  <a:t> are constants you choose to get different effects</a:t>
                </a:r>
              </a:p>
            </p:txBody>
          </p:sp>
        </mc:Choice>
        <mc:Fallback xmlns="">
          <p:sp>
            <p:nvSpPr>
              <p:cNvPr id="23556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9093" y="1545465"/>
                <a:ext cx="11745531" cy="4720866"/>
              </a:xfrm>
              <a:blipFill>
                <a:blip r:embed="rId4"/>
                <a:stretch>
                  <a:fillRect l="-727" t="-18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81309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1" y="466443"/>
            <a:ext cx="8913813" cy="914400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Light Sources</a:t>
            </a:r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1820" y="1600200"/>
            <a:ext cx="10205993" cy="4724400"/>
          </a:xfrm>
        </p:spPr>
        <p:txBody>
          <a:bodyPr>
            <a:normAutofit lnSpcReduction="10000"/>
          </a:bodyPr>
          <a:lstStyle/>
          <a:p>
            <a:r>
              <a:rPr lang="en-US">
                <a:ea typeface="ＭＳ Ｐゴシック" charset="0"/>
                <a:cs typeface="ＭＳ Ｐゴシック" charset="0"/>
              </a:rPr>
              <a:t>In the Phong Model, we add the results from each light source</a:t>
            </a:r>
            <a:br>
              <a:rPr lang="en-US">
                <a:ea typeface="ＭＳ Ｐゴシック" charset="0"/>
                <a:cs typeface="ＭＳ Ｐゴシック" charset="0"/>
              </a:rPr>
            </a:br>
            <a:endParaRPr lang="en-US">
              <a:ea typeface="ＭＳ Ｐゴシック" charset="0"/>
              <a:cs typeface="ＭＳ Ｐゴシック" charset="0"/>
            </a:endParaRPr>
          </a:p>
          <a:p>
            <a:r>
              <a:rPr lang="en-US">
                <a:ea typeface="ＭＳ Ｐゴシック" charset="0"/>
                <a:cs typeface="ＭＳ Ｐゴシック" charset="0"/>
              </a:rPr>
              <a:t>Each light source has separate terms for</a:t>
            </a:r>
          </a:p>
          <a:p>
            <a:pPr lvl="1"/>
            <a:r>
              <a:rPr lang="en-US">
                <a:ea typeface="ＭＳ Ｐゴシック" charset="0"/>
                <a:cs typeface="ＭＳ Ｐゴシック" charset="0"/>
              </a:rPr>
              <a:t> diffuse</a:t>
            </a:r>
          </a:p>
          <a:p>
            <a:pPr lvl="1"/>
            <a:r>
              <a:rPr lang="en-US">
                <a:ea typeface="ＭＳ Ｐゴシック" charset="0"/>
                <a:cs typeface="ＭＳ Ｐゴシック" charset="0"/>
              </a:rPr>
              <a:t> specular</a:t>
            </a:r>
          </a:p>
          <a:p>
            <a:pPr lvl="1"/>
            <a:r>
              <a:rPr lang="en-US">
                <a:ea typeface="ＭＳ Ｐゴシック" charset="0"/>
                <a:cs typeface="ＭＳ Ｐゴシック" charset="0"/>
              </a:rPr>
              <a:t> ambient terms </a:t>
            </a:r>
            <a:br>
              <a:rPr lang="en-US">
                <a:ea typeface="ＭＳ Ｐゴシック" charset="0"/>
                <a:cs typeface="ＭＳ Ｐゴシック" charset="0"/>
              </a:rPr>
            </a:br>
            <a:endParaRPr lang="en-US">
              <a:ea typeface="ＭＳ Ｐゴシック" charset="0"/>
              <a:cs typeface="ＭＳ Ｐゴシック" charset="0"/>
            </a:endParaRPr>
          </a:p>
          <a:p>
            <a:r>
              <a:rPr lang="en-US">
                <a:ea typeface="ＭＳ Ｐゴシック" charset="0"/>
                <a:cs typeface="ＭＳ Ｐゴシック" charset="0"/>
              </a:rPr>
              <a:t>This form does not have a physical justification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Separate red, green and blue components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Hence, 9 coefficients for each point source</a:t>
            </a:r>
          </a:p>
          <a:p>
            <a:pPr lvl="1"/>
            <a:r>
              <a:rPr lang="en-US">
                <a:ea typeface="ＭＳ Ｐゴシック" charset="0"/>
              </a:rPr>
              <a:t>I</a:t>
            </a:r>
            <a:r>
              <a:rPr lang="en-US" baseline="-25000">
                <a:ea typeface="ＭＳ Ｐゴシック" charset="0"/>
              </a:rPr>
              <a:t>dr</a:t>
            </a:r>
            <a:r>
              <a:rPr lang="en-US">
                <a:ea typeface="ＭＳ Ｐゴシック" charset="0"/>
              </a:rPr>
              <a:t>, I</a:t>
            </a:r>
            <a:r>
              <a:rPr lang="en-US" baseline="-25000">
                <a:ea typeface="ＭＳ Ｐゴシック" charset="0"/>
              </a:rPr>
              <a:t>dg</a:t>
            </a:r>
            <a:r>
              <a:rPr lang="en-US">
                <a:ea typeface="ＭＳ Ｐゴシック" charset="0"/>
              </a:rPr>
              <a:t>, I</a:t>
            </a:r>
            <a:r>
              <a:rPr lang="en-US" baseline="-25000">
                <a:ea typeface="ＭＳ Ｐゴシック" charset="0"/>
              </a:rPr>
              <a:t>db</a:t>
            </a:r>
            <a:r>
              <a:rPr lang="en-US">
                <a:ea typeface="ＭＳ Ｐゴシック" charset="0"/>
              </a:rPr>
              <a:t>, I</a:t>
            </a:r>
            <a:r>
              <a:rPr lang="en-US" baseline="-25000">
                <a:ea typeface="ＭＳ Ｐゴシック" charset="0"/>
              </a:rPr>
              <a:t>sr</a:t>
            </a:r>
            <a:r>
              <a:rPr lang="en-US">
                <a:ea typeface="ＭＳ Ｐゴシック" charset="0"/>
              </a:rPr>
              <a:t>, I</a:t>
            </a:r>
            <a:r>
              <a:rPr lang="en-US" baseline="-25000">
                <a:ea typeface="ＭＳ Ｐゴシック" charset="0"/>
              </a:rPr>
              <a:t>sg</a:t>
            </a:r>
            <a:r>
              <a:rPr lang="en-US">
                <a:ea typeface="ＭＳ Ｐゴシック" charset="0"/>
              </a:rPr>
              <a:t>, I</a:t>
            </a:r>
            <a:r>
              <a:rPr lang="en-US" baseline="-25000">
                <a:ea typeface="ＭＳ Ｐゴシック" charset="0"/>
              </a:rPr>
              <a:t>sb</a:t>
            </a:r>
            <a:r>
              <a:rPr lang="en-US">
                <a:ea typeface="ＭＳ Ｐゴシック" charset="0"/>
              </a:rPr>
              <a:t>, I</a:t>
            </a:r>
            <a:r>
              <a:rPr lang="en-US" baseline="-25000">
                <a:ea typeface="ＭＳ Ｐゴシック" charset="0"/>
              </a:rPr>
              <a:t>ar</a:t>
            </a:r>
            <a:r>
              <a:rPr lang="en-US">
                <a:ea typeface="ＭＳ Ｐゴシック" charset="0"/>
              </a:rPr>
              <a:t>, I</a:t>
            </a:r>
            <a:r>
              <a:rPr lang="en-US" baseline="-25000">
                <a:ea typeface="ＭＳ Ｐゴシック" charset="0"/>
              </a:rPr>
              <a:t>ag</a:t>
            </a:r>
            <a:r>
              <a:rPr lang="en-US">
                <a:ea typeface="ＭＳ Ｐゴシック" charset="0"/>
              </a:rPr>
              <a:t>, I</a:t>
            </a:r>
            <a:r>
              <a:rPr lang="en-US" baseline="-25000">
                <a:ea typeface="ＭＳ Ｐゴシック" charset="0"/>
              </a:rPr>
              <a:t>ab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8FB8BE-BB9E-4CB8-B3D1-58DEC2EA1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5299" y="2235012"/>
            <a:ext cx="2595722" cy="403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1634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Rectangle 137">
            <a:extLst>
              <a:ext uri="{FF2B5EF4-FFF2-40B4-BE49-F238E27FC236}">
                <a16:creationId xmlns:a16="http://schemas.microsoft.com/office/drawing/2014/main" id="{C5E6CFF1-2F42-4E10-9A97-F116F46F53F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4" name="Picture 4" descr="Image result for material opengl">
            <a:extLst>
              <a:ext uri="{FF2B5EF4-FFF2-40B4-BE49-F238E27FC236}">
                <a16:creationId xmlns:a16="http://schemas.microsoft.com/office/drawing/2014/main" id="{FF86ABF7-4163-4DCB-8650-3DC6B63DF1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67182200-4859-4C8D-BCBB-55B245C28BA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Material Properties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652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5155379" y="1065862"/>
                <a:ext cx="5744685" cy="4726276"/>
              </a:xfrm>
            </p:spPr>
            <p:txBody>
              <a:bodyPr anchor="ctr">
                <a:normAutofit/>
              </a:bodyPr>
              <a:lstStyle/>
              <a:p>
                <a:r>
                  <a:rPr lang="en-US" sz="2000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rPr>
                  <a:t>Material properties match light source properties</a:t>
                </a:r>
              </a:p>
              <a:p>
                <a:pPr lvl="1"/>
                <a:r>
                  <a:rPr lang="en-US" sz="2000">
                    <a:solidFill>
                      <a:srgbClr val="FFFFFF"/>
                    </a:solidFill>
                    <a:ea typeface="ＭＳ Ｐゴシック" charset="0"/>
                  </a:rPr>
                  <a:t>Nine reflection coefficients</a:t>
                </a:r>
              </a:p>
              <a:p>
                <a:pPr lvl="2"/>
                <a:r>
                  <a:rPr lang="en-US">
                    <a:solidFill>
                      <a:srgbClr val="FFFFFF"/>
                    </a:solidFill>
                    <a:ea typeface="ＭＳ Ｐゴシック" charset="0"/>
                  </a:rPr>
                  <a:t>k</a:t>
                </a:r>
                <a:r>
                  <a:rPr lang="en-US" baseline="-25000">
                    <a:solidFill>
                      <a:srgbClr val="FFFFFF"/>
                    </a:solidFill>
                    <a:ea typeface="ＭＳ Ｐゴシック" charset="0"/>
                  </a:rPr>
                  <a:t>dr</a:t>
                </a:r>
                <a:r>
                  <a:rPr lang="en-US">
                    <a:solidFill>
                      <a:srgbClr val="FFFFFF"/>
                    </a:solidFill>
                    <a:ea typeface="ＭＳ Ｐゴシック" charset="0"/>
                  </a:rPr>
                  <a:t>, k</a:t>
                </a:r>
                <a:r>
                  <a:rPr lang="en-US" baseline="-25000">
                    <a:solidFill>
                      <a:srgbClr val="FFFFFF"/>
                    </a:solidFill>
                    <a:ea typeface="ＭＳ Ｐゴシック" charset="0"/>
                  </a:rPr>
                  <a:t>dg</a:t>
                </a:r>
                <a:r>
                  <a:rPr lang="en-US">
                    <a:solidFill>
                      <a:srgbClr val="FFFFFF"/>
                    </a:solidFill>
                    <a:ea typeface="ＭＳ Ｐゴシック" charset="0"/>
                  </a:rPr>
                  <a:t>, k</a:t>
                </a:r>
                <a:r>
                  <a:rPr lang="en-US" baseline="-25000">
                    <a:solidFill>
                      <a:srgbClr val="FFFFFF"/>
                    </a:solidFill>
                    <a:ea typeface="ＭＳ Ｐゴシック" charset="0"/>
                  </a:rPr>
                  <a:t>db</a:t>
                </a:r>
                <a:r>
                  <a:rPr lang="en-US">
                    <a:solidFill>
                      <a:srgbClr val="FFFFFF"/>
                    </a:solidFill>
                    <a:ea typeface="ＭＳ Ｐゴシック" charset="0"/>
                  </a:rPr>
                  <a:t>, k</a:t>
                </a:r>
                <a:r>
                  <a:rPr lang="en-US" baseline="-25000">
                    <a:solidFill>
                      <a:srgbClr val="FFFFFF"/>
                    </a:solidFill>
                    <a:ea typeface="ＭＳ Ｐゴシック" charset="0"/>
                  </a:rPr>
                  <a:t>sr</a:t>
                </a:r>
                <a:r>
                  <a:rPr lang="en-US">
                    <a:solidFill>
                      <a:srgbClr val="FFFFFF"/>
                    </a:solidFill>
                    <a:ea typeface="ＭＳ Ｐゴシック" charset="0"/>
                  </a:rPr>
                  <a:t>, k</a:t>
                </a:r>
                <a:r>
                  <a:rPr lang="en-US" baseline="-25000">
                    <a:solidFill>
                      <a:srgbClr val="FFFFFF"/>
                    </a:solidFill>
                    <a:ea typeface="ＭＳ Ｐゴシック" charset="0"/>
                  </a:rPr>
                  <a:t>sg</a:t>
                </a:r>
                <a:r>
                  <a:rPr lang="en-US">
                    <a:solidFill>
                      <a:srgbClr val="FFFFFF"/>
                    </a:solidFill>
                    <a:ea typeface="ＭＳ Ｐゴシック" charset="0"/>
                  </a:rPr>
                  <a:t>, k</a:t>
                </a:r>
                <a:r>
                  <a:rPr lang="en-US" baseline="-25000">
                    <a:solidFill>
                      <a:srgbClr val="FFFFFF"/>
                    </a:solidFill>
                    <a:ea typeface="ＭＳ Ｐゴシック" charset="0"/>
                  </a:rPr>
                  <a:t>sb</a:t>
                </a:r>
                <a:r>
                  <a:rPr lang="en-US">
                    <a:solidFill>
                      <a:srgbClr val="FFFFFF"/>
                    </a:solidFill>
                    <a:ea typeface="ＭＳ Ｐゴシック" charset="0"/>
                  </a:rPr>
                  <a:t>, k</a:t>
                </a:r>
                <a:r>
                  <a:rPr lang="en-US" baseline="-25000">
                    <a:solidFill>
                      <a:srgbClr val="FFFFFF"/>
                    </a:solidFill>
                    <a:ea typeface="ＭＳ Ｐゴシック" charset="0"/>
                  </a:rPr>
                  <a:t>ar</a:t>
                </a:r>
                <a:r>
                  <a:rPr lang="en-US">
                    <a:solidFill>
                      <a:srgbClr val="FFFFFF"/>
                    </a:solidFill>
                    <a:ea typeface="ＭＳ Ｐゴシック" charset="0"/>
                  </a:rPr>
                  <a:t>, k</a:t>
                </a:r>
                <a:r>
                  <a:rPr lang="en-US" baseline="-25000">
                    <a:solidFill>
                      <a:srgbClr val="FFFFFF"/>
                    </a:solidFill>
                    <a:ea typeface="ＭＳ Ｐゴシック" charset="0"/>
                  </a:rPr>
                  <a:t>ag</a:t>
                </a:r>
                <a:r>
                  <a:rPr lang="en-US">
                    <a:solidFill>
                      <a:srgbClr val="FFFFFF"/>
                    </a:solidFill>
                    <a:ea typeface="ＭＳ Ｐゴシック" charset="0"/>
                  </a:rPr>
                  <a:t>, k</a:t>
                </a:r>
                <a:r>
                  <a:rPr lang="en-US" baseline="-25000">
                    <a:solidFill>
                      <a:srgbClr val="FFFFFF"/>
                    </a:solidFill>
                    <a:ea typeface="ＭＳ Ｐゴシック" charset="0"/>
                  </a:rPr>
                  <a:t>ab</a:t>
                </a:r>
              </a:p>
              <a:p>
                <a:pPr lvl="2"/>
                <a:r>
                  <a:rPr lang="en-US">
                    <a:solidFill>
                      <a:srgbClr val="FFFFFF"/>
                    </a:solidFill>
                    <a:ea typeface="ＭＳ Ｐゴシック" charset="0"/>
                  </a:rPr>
                  <a:t>These vary from 0 to 1</a:t>
                </a:r>
                <a:br>
                  <a:rPr lang="en-US" baseline="-25000">
                    <a:solidFill>
                      <a:srgbClr val="FFFFFF"/>
                    </a:solidFill>
                    <a:ea typeface="ＭＳ Ｐゴシック" charset="0"/>
                  </a:rPr>
                </a:br>
                <a:endParaRPr lang="en-US">
                  <a:solidFill>
                    <a:srgbClr val="FFFFFF"/>
                  </a:solidFill>
                  <a:ea typeface="ＭＳ Ｐゴシック" charset="0"/>
                </a:endParaRPr>
              </a:p>
              <a:p>
                <a:r>
                  <a:rPr lang="en-US" sz="2000">
                    <a:solidFill>
                      <a:srgbClr val="FFFFFF"/>
                    </a:solidFill>
                    <a:ea typeface="ＭＳ Ｐゴシック" charset="0"/>
                  </a:rPr>
                  <a:t>Materials also have shininess coefficient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FFFFFF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𝛼</m:t>
                    </m:r>
                  </m:oMath>
                </a14:m>
                <a:r>
                  <a:rPr lang="en-US" sz="2000">
                    <a:solidFill>
                      <a:srgbClr val="FFFFFF"/>
                    </a:solidFill>
                    <a:ea typeface="ＭＳ Ｐゴシック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765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155379" y="1065862"/>
                <a:ext cx="5744685" cy="4726276"/>
              </a:xfrm>
              <a:blipFill>
                <a:blip r:embed="rId4"/>
                <a:stretch>
                  <a:fillRect l="-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97708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Phong</a:t>
            </a:r>
            <a:r>
              <a:rPr lang="en-US" dirty="0"/>
              <a:t> Reflectance Model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346" r="-5384"/>
          <a:stretch/>
        </p:blipFill>
        <p:spPr>
          <a:xfrm>
            <a:off x="266741" y="1758907"/>
            <a:ext cx="11323123" cy="2898224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441" y="4938504"/>
            <a:ext cx="8558372" cy="953233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7A144DCD-4E26-4878-ABAD-52D801A1EEE9}"/>
              </a:ext>
            </a:extLst>
          </p:cNvPr>
          <p:cNvSpPr txBox="1">
            <a:spLocks noChangeArrowheads="1"/>
          </p:cNvSpPr>
          <p:nvPr/>
        </p:nvSpPr>
        <p:spPr>
          <a:xfrm>
            <a:off x="618186" y="1427162"/>
            <a:ext cx="9894731" cy="51458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sz="2000" dirty="0">
                <a:ea typeface="ＭＳ Ｐゴシック" charset="0"/>
                <a:cs typeface="ＭＳ Ｐゴシック" charset="0"/>
              </a:rPr>
              <a:t>Summing over all the light sources, the </a:t>
            </a:r>
            <a:r>
              <a:rPr lang="en-US" sz="2000" dirty="0" err="1">
                <a:ea typeface="ＭＳ Ｐゴシック" charset="0"/>
                <a:cs typeface="ＭＳ Ｐゴシック" charset="0"/>
              </a:rPr>
              <a:t>Phong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 model can be written as</a:t>
            </a:r>
          </a:p>
          <a:p>
            <a:pPr>
              <a:buFontTx/>
              <a:buNone/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3506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Times New Roman" charset="0"/>
              </a:rPr>
              <a:t>Blinn-</a:t>
            </a:r>
            <a:r>
              <a:rPr lang="en-US" dirty="0" err="1">
                <a:latin typeface="Arial" charset="0"/>
                <a:ea typeface="ＭＳ Ｐゴシック" charset="0"/>
                <a:cs typeface="Times New Roman" charset="0"/>
              </a:rPr>
              <a:t>Phong</a:t>
            </a:r>
            <a:r>
              <a:rPr lang="en-US" dirty="0">
                <a:latin typeface="Arial" charset="0"/>
                <a:ea typeface="ＭＳ Ｐゴシック" charset="0"/>
                <a:cs typeface="Times New Roman" charset="0"/>
              </a:rPr>
              <a:t> Reflectance Model</a:t>
            </a: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9321" y="1777429"/>
            <a:ext cx="10088492" cy="448890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Jim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Blinn</a:t>
            </a:r>
            <a:r>
              <a:rPr lang="en-US" dirty="0">
                <a:ea typeface="ＭＳ Ｐゴシック" charset="0"/>
                <a:cs typeface="ＭＳ Ｐゴシック" charset="0"/>
              </a:rPr>
              <a:t> suggested an approximating changing specular term</a:t>
            </a: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Replace </a:t>
            </a:r>
            <a:r>
              <a:rPr lang="en-US" sz="2000" b="1" dirty="0">
                <a:ea typeface="ＭＳ Ｐゴシック" charset="0"/>
                <a:cs typeface="Times New Roman" charset="0"/>
              </a:rPr>
              <a:t>(</a:t>
            </a:r>
            <a:r>
              <a:rPr lang="en-US" sz="2000" b="1" dirty="0">
                <a:ea typeface="ＭＳ Ｐゴシック" charset="0"/>
                <a:cs typeface="ＭＳ Ｐゴシック" charset="0"/>
              </a:rPr>
              <a:t>V </a:t>
            </a:r>
            <a:r>
              <a:rPr lang="en-US" sz="2000" b="1" dirty="0">
                <a:ea typeface="ＭＳ Ｐゴシック" charset="0"/>
                <a:cs typeface="Times New Roman" charset="0"/>
              </a:rPr>
              <a:t>· R )</a:t>
            </a:r>
            <a:r>
              <a:rPr lang="en-US" sz="2000" b="1" baseline="30000" dirty="0">
                <a:ea typeface="ＭＳ Ｐゴシック" charset="0"/>
                <a:cs typeface="Times New Roman" charset="0"/>
              </a:rPr>
              <a:t>a </a:t>
            </a:r>
            <a:r>
              <a:rPr lang="en-US" sz="2000" baseline="30000" dirty="0">
                <a:ea typeface="ＭＳ Ｐゴシック" charset="0"/>
                <a:cs typeface="Times New Roman" charset="0"/>
              </a:rPr>
              <a:t> </a:t>
            </a:r>
            <a:r>
              <a:rPr lang="en-US" sz="2000" dirty="0">
                <a:ea typeface="ＭＳ Ｐゴシック" charset="0"/>
                <a:cs typeface="Times New Roman" charset="0"/>
              </a:rPr>
              <a:t>by </a:t>
            </a:r>
            <a:r>
              <a:rPr lang="en-US" sz="2000" b="1" dirty="0">
                <a:ea typeface="ＭＳ Ｐゴシック" charset="0"/>
                <a:cs typeface="Times New Roman" charset="0"/>
              </a:rPr>
              <a:t>(</a:t>
            </a:r>
            <a:r>
              <a:rPr lang="en-US" sz="2000" b="1" dirty="0">
                <a:ea typeface="ＭＳ Ｐゴシック" charset="0"/>
                <a:cs typeface="ＭＳ Ｐゴシック" charset="0"/>
              </a:rPr>
              <a:t>N </a:t>
            </a:r>
            <a:r>
              <a:rPr lang="en-US" sz="2000" b="1" dirty="0">
                <a:ea typeface="ＭＳ Ｐゴシック" charset="0"/>
                <a:cs typeface="Times New Roman" charset="0"/>
              </a:rPr>
              <a:t>· H )</a:t>
            </a:r>
            <a:r>
              <a:rPr lang="en-US" sz="2000" b="1" baseline="30000" dirty="0">
                <a:ea typeface="ＭＳ Ｐゴシック" charset="0"/>
                <a:cs typeface="Times New Roman" charset="0"/>
              </a:rPr>
              <a:t>b </a:t>
            </a:r>
            <a:r>
              <a:rPr lang="en-US" sz="2000" dirty="0">
                <a:ea typeface="ＭＳ Ｐゴシック" charset="0"/>
                <a:cs typeface="Times New Roman" charset="0"/>
              </a:rPr>
              <a:t>where</a:t>
            </a:r>
            <a:endParaRPr lang="en-US" sz="2000" baseline="30000" dirty="0">
              <a:ea typeface="ＭＳ Ｐゴシック" charset="0"/>
              <a:cs typeface="Times New Roman" charset="0"/>
            </a:endParaRPr>
          </a:p>
          <a:p>
            <a:pPr lvl="1"/>
            <a:r>
              <a:rPr lang="en-US" dirty="0">
                <a:ea typeface="ＭＳ Ｐゴシック" charset="0"/>
                <a:cs typeface="ＭＳ Ｐゴシック" charset="0"/>
              </a:rPr>
              <a:t>“Halfway vector”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More efficient in terms of the operations used 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Closer to physically correct lighting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Pick exponent </a:t>
            </a:r>
            <a:r>
              <a:rPr lang="en-US" b="1" i="1" dirty="0">
                <a:ea typeface="ＭＳ Ｐゴシック" charset="0"/>
                <a:cs typeface="ＭＳ Ｐゴシック" charset="0"/>
              </a:rPr>
              <a:t>b</a:t>
            </a:r>
            <a:r>
              <a:rPr lang="en-US" dirty="0">
                <a:ea typeface="ＭＳ Ｐゴシック" charset="0"/>
                <a:cs typeface="ＭＳ Ｐゴシック" charset="0"/>
              </a:rPr>
              <a:t> to match what you want</a:t>
            </a:r>
          </a:p>
          <a:p>
            <a:pPr lvl="1"/>
            <a:r>
              <a:rPr lang="en-US" dirty="0">
                <a:ea typeface="ＭＳ Ｐゴシック" charset="0"/>
                <a:cs typeface="ＭＳ Ｐゴシック" charset="0"/>
              </a:rPr>
              <a:t>Using higher </a:t>
            </a:r>
            <a:r>
              <a:rPr lang="en-US" b="1" i="1" dirty="0">
                <a:ea typeface="ＭＳ Ｐゴシック" charset="0"/>
                <a:cs typeface="ＭＳ Ｐゴシック" charset="0"/>
              </a:rPr>
              <a:t>b&gt;a</a:t>
            </a:r>
            <a:r>
              <a:rPr lang="en-US" dirty="0">
                <a:ea typeface="ＭＳ Ｐゴシック" charset="0"/>
                <a:cs typeface="ＭＳ Ｐゴシック" charset="0"/>
              </a:rPr>
              <a:t> will make output similar to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Phong</a:t>
            </a:r>
            <a:r>
              <a:rPr lang="en-US" dirty="0">
                <a:ea typeface="ＭＳ Ｐゴシック" charset="0"/>
                <a:cs typeface="ＭＳ Ｐゴシック" charset="0"/>
              </a:rPr>
              <a:t> with </a:t>
            </a:r>
            <a:r>
              <a:rPr lang="en-US" b="1" i="1" dirty="0">
                <a:ea typeface="ＭＳ Ｐゴシック" charset="0"/>
                <a:cs typeface="ＭＳ Ｐゴシック" charset="0"/>
              </a:rPr>
              <a:t>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737" y="3012707"/>
            <a:ext cx="3088979" cy="1405182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8426443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Halfway Vector</a:t>
            </a: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82291" y="1896177"/>
            <a:ext cx="8499909" cy="3883350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ea typeface="ＭＳ Ｐゴシック" charset="0"/>
                <a:cs typeface="ＭＳ Ｐゴシック" charset="0"/>
              </a:rPr>
              <a:t>H</a:t>
            </a:r>
            <a:r>
              <a:rPr lang="en-US" dirty="0">
                <a:ea typeface="ＭＳ Ｐゴシック" charset="0"/>
                <a:cs typeface="ＭＳ Ｐゴシック" charset="0"/>
              </a:rPr>
              <a:t> is normalized vector halfway between </a:t>
            </a:r>
            <a:r>
              <a:rPr lang="en-US" b="1" dirty="0">
                <a:ea typeface="ＭＳ Ｐゴシック" charset="0"/>
                <a:cs typeface="ＭＳ Ｐゴシック" charset="0"/>
              </a:rPr>
              <a:t>L</a:t>
            </a:r>
            <a:r>
              <a:rPr lang="en-US" dirty="0">
                <a:ea typeface="ＭＳ Ｐゴシック" charset="0"/>
                <a:cs typeface="ＭＳ Ｐゴシック" charset="0"/>
              </a:rPr>
              <a:t> and </a:t>
            </a:r>
            <a:r>
              <a:rPr lang="en-US" b="1" dirty="0">
                <a:ea typeface="ＭＳ Ｐゴシック" charset="0"/>
                <a:cs typeface="ＭＳ Ｐゴシック" charset="0"/>
              </a:rPr>
              <a:t>V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813" y="2705100"/>
            <a:ext cx="5588000" cy="381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C9B2DD-FAF7-440B-A807-5DA9099C9E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992" y="2800952"/>
            <a:ext cx="3088979" cy="1405182"/>
          </a:xfrm>
          <a:prstGeom prst="rect">
            <a:avLst/>
          </a:prstGeom>
          <a:ln>
            <a:solidFill>
              <a:schemeClr val="accent2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69F1E9D-605D-4EB0-97DB-FA63D0A6AAA5}"/>
                  </a:ext>
                </a:extLst>
              </p:cNvPr>
              <p:cNvSpPr txBox="1"/>
              <p:nvPr/>
            </p:nvSpPr>
            <p:spPr>
              <a:xfrm>
                <a:off x="1026678" y="5597778"/>
                <a:ext cx="3942235" cy="553998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𝒍</m:t>
                      </m:r>
                      <m:r>
                        <a:rPr lang="en-US" sz="36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𝒏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)(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𝒏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𝒍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69F1E9D-605D-4EB0-97DB-FA63D0A6AA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678" y="5597778"/>
                <a:ext cx="3942235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44973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152400"/>
            <a:ext cx="7310955" cy="1066800"/>
          </a:xfrm>
        </p:spPr>
        <p:txBody>
          <a:bodyPr>
            <a:normAutofit/>
          </a:bodyPr>
          <a:lstStyle/>
          <a:p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Phong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versus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Blinn-Phong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285380"/>
            <a:ext cx="9144000" cy="40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1014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1" y="421620"/>
            <a:ext cx="8913813" cy="914400"/>
          </a:xfrm>
        </p:spPr>
        <p:txBody>
          <a:bodyPr/>
          <a:lstStyle/>
          <a:p>
            <a:r>
              <a:rPr lang="en-US" sz="3300">
                <a:latin typeface="Arial" charset="0"/>
                <a:ea typeface="ＭＳ Ｐゴシック" charset="0"/>
                <a:cs typeface="Times New Roman" charset="0"/>
              </a:rPr>
              <a:t>Example</a:t>
            </a:r>
          </a:p>
        </p:txBody>
      </p:sp>
      <p:pic>
        <p:nvPicPr>
          <p:cNvPr id="3789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3"/>
          <a:stretch>
            <a:fillRect/>
          </a:stretch>
        </p:blipFill>
        <p:spPr bwMode="auto">
          <a:xfrm>
            <a:off x="4596063" y="66216"/>
            <a:ext cx="6795436" cy="6835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37894" name="Text Box 5"/>
          <p:cNvSpPr txBox="1">
            <a:spLocks noChangeArrowheads="1"/>
          </p:cNvSpPr>
          <p:nvPr/>
        </p:nvSpPr>
        <p:spPr bwMode="auto">
          <a:xfrm>
            <a:off x="274321" y="2054994"/>
            <a:ext cx="473081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anchorCtr="1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latin typeface="+mn-lt"/>
              </a:rPr>
              <a:t>Only differences in </a:t>
            </a:r>
          </a:p>
          <a:p>
            <a:r>
              <a:rPr lang="en-US" dirty="0">
                <a:latin typeface="+mn-lt"/>
              </a:rPr>
              <a:t>these teapots are </a:t>
            </a:r>
          </a:p>
          <a:p>
            <a:r>
              <a:rPr lang="en-US" dirty="0">
                <a:latin typeface="+mn-lt"/>
              </a:rPr>
              <a:t>the parameters</a:t>
            </a:r>
          </a:p>
          <a:p>
            <a:r>
              <a:rPr lang="en-US" dirty="0">
                <a:latin typeface="+mn-lt"/>
              </a:rPr>
              <a:t>in the modified</a:t>
            </a:r>
          </a:p>
          <a:p>
            <a:r>
              <a:rPr lang="en-US" dirty="0" err="1">
                <a:latin typeface="+mn-lt"/>
              </a:rPr>
              <a:t>Phong</a:t>
            </a:r>
            <a:r>
              <a:rPr lang="en-US" dirty="0">
                <a:latin typeface="+mn-lt"/>
              </a:rPr>
              <a:t> model</a:t>
            </a:r>
          </a:p>
        </p:txBody>
      </p:sp>
    </p:spTree>
    <p:extLst>
      <p:ext uri="{BB962C8B-B14F-4D97-AF65-F5344CB8AC3E}">
        <p14:creationId xmlns:p14="http://schemas.microsoft.com/office/powerpoint/2010/main" val="21403316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Mesh Shading</a:t>
            </a:r>
          </a:p>
        </p:txBody>
      </p:sp>
      <p:sp>
        <p:nvSpPr>
          <p:cNvPr id="215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963" y="1423236"/>
            <a:ext cx="10839723" cy="3670768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To shade a vertex we need a surface normal at that vertex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For polygonal meshes, Henri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Gouraud</a:t>
            </a:r>
            <a:r>
              <a:rPr lang="en-US" dirty="0">
                <a:ea typeface="ＭＳ Ｐゴシック" charset="0"/>
                <a:cs typeface="ＭＳ Ｐゴシック" charset="0"/>
              </a:rPr>
              <a:t> proposed we </a:t>
            </a:r>
          </a:p>
          <a:p>
            <a:pPr lvl="1"/>
            <a:r>
              <a:rPr lang="en-US" dirty="0">
                <a:ea typeface="ＭＳ Ｐゴシック" charset="0"/>
                <a:cs typeface="ＭＳ Ｐゴシック" charset="0"/>
              </a:rPr>
              <a:t>use the average of the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normals</a:t>
            </a:r>
            <a:r>
              <a:rPr lang="en-US" dirty="0">
                <a:ea typeface="ＭＳ Ｐゴシック" charset="0"/>
                <a:cs typeface="ＭＳ Ｐゴシック" charset="0"/>
              </a:rPr>
              <a:t> around a vertex</a:t>
            </a:r>
          </a:p>
        </p:txBody>
      </p:sp>
      <p:pic>
        <p:nvPicPr>
          <p:cNvPr id="21511" name="Picture 5" descr="AN06F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449" y="2857622"/>
            <a:ext cx="3803582" cy="390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6019800" y="335280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8" name="Equation" r:id="rId4" imgW="114120" imgH="215640" progId="Equation.3">
                  <p:embed/>
                </p:oleObj>
              </mc:Choice>
              <mc:Fallback>
                <p:oleObj name="Equation" r:id="rId4" imgW="114120" imgH="215640" progId="Equation.3">
                  <p:embed/>
                  <p:pic>
                    <p:nvPicPr>
                      <p:cNvPr id="2150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335280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07" name="Object 3"/>
          <p:cNvGraphicFramePr>
            <a:graphicFrameLocks noChangeAspect="1"/>
          </p:cNvGraphicFramePr>
          <p:nvPr/>
        </p:nvGraphicFramePr>
        <p:xfrm>
          <a:off x="6038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9" name="Equation" r:id="rId6" imgW="114120" imgH="215640" progId="Equation.3">
                  <p:embed/>
                </p:oleObj>
              </mc:Choice>
              <mc:Fallback>
                <p:oleObj name="Equation" r:id="rId6" imgW="114120" imgH="215640" progId="Equation.3">
                  <p:embed/>
                  <p:pic>
                    <p:nvPicPr>
                      <p:cNvPr id="2150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8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2" name="Text Box 10"/>
          <p:cNvSpPr txBox="1">
            <a:spLocks noChangeArrowheads="1"/>
          </p:cNvSpPr>
          <p:nvPr/>
        </p:nvSpPr>
        <p:spPr bwMode="auto">
          <a:xfrm>
            <a:off x="2517006" y="5256278"/>
            <a:ext cx="53131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anchorCtr="1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 dirty="0"/>
              <a:t>n</a:t>
            </a:r>
            <a:r>
              <a:rPr lang="en-US" dirty="0"/>
              <a:t> = (</a:t>
            </a:r>
            <a:r>
              <a:rPr lang="en-US" b="1" dirty="0"/>
              <a:t>n</a:t>
            </a:r>
            <a:r>
              <a:rPr lang="en-US" baseline="-25000" dirty="0"/>
              <a:t>1</a:t>
            </a:r>
            <a:r>
              <a:rPr lang="en-US" dirty="0"/>
              <a:t>+</a:t>
            </a:r>
            <a:r>
              <a:rPr lang="en-US" b="1" dirty="0"/>
              <a:t>n</a:t>
            </a:r>
            <a:r>
              <a:rPr lang="en-US" baseline="-25000" dirty="0"/>
              <a:t>2</a:t>
            </a:r>
            <a:r>
              <a:rPr lang="en-US" dirty="0"/>
              <a:t>+</a:t>
            </a:r>
            <a:r>
              <a:rPr lang="en-US" b="1" dirty="0"/>
              <a:t>n</a:t>
            </a:r>
            <a:r>
              <a:rPr lang="en-US" baseline="-25000" dirty="0"/>
              <a:t>3</a:t>
            </a:r>
            <a:r>
              <a:rPr lang="en-US" dirty="0"/>
              <a:t>+</a:t>
            </a:r>
            <a:r>
              <a:rPr lang="en-US" b="1" dirty="0"/>
              <a:t>n</a:t>
            </a:r>
            <a:r>
              <a:rPr lang="en-US" baseline="-25000" dirty="0"/>
              <a:t>4</a:t>
            </a:r>
            <a:r>
              <a:rPr lang="en-US" dirty="0"/>
              <a:t>)/ |</a:t>
            </a:r>
            <a:r>
              <a:rPr lang="en-US" b="1" dirty="0"/>
              <a:t>n</a:t>
            </a:r>
            <a:r>
              <a:rPr lang="en-US" baseline="-25000" dirty="0"/>
              <a:t>1</a:t>
            </a:r>
            <a:r>
              <a:rPr lang="en-US" dirty="0"/>
              <a:t>+</a:t>
            </a:r>
            <a:r>
              <a:rPr lang="en-US" b="1" dirty="0"/>
              <a:t>n</a:t>
            </a:r>
            <a:r>
              <a:rPr lang="en-US" baseline="-25000" dirty="0"/>
              <a:t>2</a:t>
            </a:r>
            <a:r>
              <a:rPr lang="en-US" dirty="0"/>
              <a:t>+</a:t>
            </a:r>
            <a:r>
              <a:rPr lang="en-US" b="1" dirty="0"/>
              <a:t>n</a:t>
            </a:r>
            <a:r>
              <a:rPr lang="en-US" baseline="-25000" dirty="0"/>
              <a:t>3</a:t>
            </a:r>
            <a:r>
              <a:rPr lang="en-US" dirty="0"/>
              <a:t>+</a:t>
            </a:r>
            <a:r>
              <a:rPr lang="en-US" b="1" dirty="0"/>
              <a:t>n</a:t>
            </a:r>
            <a:r>
              <a:rPr lang="en-US" baseline="-25000" dirty="0"/>
              <a:t>4</a:t>
            </a:r>
            <a:r>
              <a:rPr lang="en-US" dirty="0"/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994222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1E293-0E99-4FF6-A377-AEAC7D35F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Rendering: Rasterization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C4C9A-6C23-450C-87FF-F2372F5B4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26" y="1716353"/>
            <a:ext cx="6501073" cy="4655519"/>
          </a:xfrm>
        </p:spPr>
        <p:txBody>
          <a:bodyPr>
            <a:normAutofit/>
          </a:bodyPr>
          <a:lstStyle/>
          <a:p>
            <a:r>
              <a:rPr lang="en-US" dirty="0"/>
              <a:t>We project the 3D geometry to 2D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Compute which pixels are covered</a:t>
            </a:r>
          </a:p>
          <a:p>
            <a:pPr lvl="1"/>
            <a:r>
              <a:rPr lang="en-US" dirty="0"/>
              <a:t>Not complicated…but we’ll skip the details </a:t>
            </a:r>
            <a:br>
              <a:rPr lang="en-US" dirty="0"/>
            </a:br>
            <a:endParaRPr lang="en-US" dirty="0"/>
          </a:p>
          <a:p>
            <a:r>
              <a:rPr lang="en-US" dirty="0"/>
              <a:t>Compute colors for the vertices 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Fill interior of the projected polygons</a:t>
            </a:r>
          </a:p>
          <a:p>
            <a:pPr lvl="1"/>
            <a:r>
              <a:rPr lang="en-US" dirty="0"/>
              <a:t>Blend the vertex colors: interpolation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E9C362-0485-4801-B861-C838120A4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7305" y="1825625"/>
            <a:ext cx="5785514" cy="360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238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EE1FC7B4-E4A7-4452-B413-1A623E3A723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 13">
            <a:extLst>
              <a:ext uri="{FF2B5EF4-FFF2-40B4-BE49-F238E27FC236}">
                <a16:creationId xmlns:a16="http://schemas.microsoft.com/office/drawing/2014/main" id="{E0709AF0-24F0-4486-B189-BE6386BDB19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eeform 11">
            <a:extLst>
              <a:ext uri="{FF2B5EF4-FFF2-40B4-BE49-F238E27FC236}">
                <a16:creationId xmlns:a16="http://schemas.microsoft.com/office/drawing/2014/main" id="{FBE3B62F-5853-4A3C-B050-6186351A717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AA4068-A64A-4847-B5C1-79DA554A9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4241" y="2502568"/>
            <a:ext cx="5808970" cy="2104138"/>
          </a:xfrm>
          <a:prstGeom prst="rect">
            <a:avLst/>
          </a:prstGeom>
        </p:spPr>
      </p:pic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833002" y="448253"/>
            <a:ext cx="10520702" cy="1325563"/>
          </a:xfrm>
        </p:spPr>
        <p:txBody>
          <a:bodyPr>
            <a:normAutofit/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Gouraud and Phong Shading</a:t>
            </a: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5246" y="2191807"/>
            <a:ext cx="5369021" cy="3985155"/>
          </a:xfrm>
        </p:spPr>
        <p:txBody>
          <a:bodyPr>
            <a:normAutofit/>
          </a:bodyPr>
          <a:lstStyle/>
          <a:p>
            <a:r>
              <a:rPr lang="en-US" sz="1700" b="1" dirty="0" err="1">
                <a:ea typeface="ＭＳ Ｐゴシック" charset="0"/>
                <a:cs typeface="ＭＳ Ｐゴシック" charset="0"/>
              </a:rPr>
              <a:t>Gouraud</a:t>
            </a:r>
            <a:r>
              <a:rPr lang="en-US" sz="1700" b="1" dirty="0">
                <a:ea typeface="ＭＳ Ｐゴシック" charset="0"/>
                <a:cs typeface="ＭＳ Ｐゴシック" charset="0"/>
              </a:rPr>
              <a:t> Shading</a:t>
            </a:r>
          </a:p>
          <a:p>
            <a:pPr lvl="1"/>
            <a:r>
              <a:rPr lang="en-US" sz="1700" dirty="0">
                <a:ea typeface="ＭＳ Ｐゴシック" charset="0"/>
              </a:rPr>
              <a:t>Find average normal at each vertex </a:t>
            </a:r>
          </a:p>
          <a:p>
            <a:pPr lvl="1"/>
            <a:r>
              <a:rPr lang="en-US" sz="1700" dirty="0">
                <a:ea typeface="ＭＳ Ｐゴシック" charset="0"/>
              </a:rPr>
              <a:t>Apply Blinn-</a:t>
            </a:r>
            <a:r>
              <a:rPr lang="en-US" sz="1700" dirty="0" err="1">
                <a:ea typeface="ＭＳ Ｐゴシック" charset="0"/>
              </a:rPr>
              <a:t>Phong</a:t>
            </a:r>
            <a:r>
              <a:rPr lang="en-US" sz="1700" dirty="0">
                <a:ea typeface="ＭＳ Ｐゴシック" charset="0"/>
              </a:rPr>
              <a:t> model at each vertex</a:t>
            </a:r>
          </a:p>
          <a:p>
            <a:pPr lvl="1"/>
            <a:r>
              <a:rPr lang="en-US" sz="1700" dirty="0">
                <a:ea typeface="ＭＳ Ｐゴシック" charset="0"/>
              </a:rPr>
              <a:t>Interpolate vertex shades across each polygon</a:t>
            </a:r>
          </a:p>
          <a:p>
            <a:r>
              <a:rPr lang="en-US" sz="1700" b="1" dirty="0" err="1">
                <a:ea typeface="ＭＳ Ｐゴシック" charset="0"/>
                <a:cs typeface="ＭＳ Ｐゴシック" charset="0"/>
              </a:rPr>
              <a:t>Phong</a:t>
            </a:r>
            <a:r>
              <a:rPr lang="en-US" sz="1700" b="1" dirty="0">
                <a:ea typeface="ＭＳ Ｐゴシック" charset="0"/>
                <a:cs typeface="ＭＳ Ｐゴシック" charset="0"/>
              </a:rPr>
              <a:t> shading</a:t>
            </a:r>
          </a:p>
          <a:p>
            <a:pPr lvl="1"/>
            <a:r>
              <a:rPr lang="en-US" sz="1700" dirty="0">
                <a:ea typeface="ＭＳ Ｐゴシック" charset="0"/>
              </a:rPr>
              <a:t>Find average normal at each vertex </a:t>
            </a:r>
          </a:p>
          <a:p>
            <a:pPr lvl="1"/>
            <a:r>
              <a:rPr lang="en-US" sz="1700" dirty="0">
                <a:ea typeface="ＭＳ Ｐゴシック" charset="0"/>
              </a:rPr>
              <a:t>Interpolate vertex </a:t>
            </a:r>
            <a:r>
              <a:rPr lang="en-US" sz="1700" dirty="0" err="1">
                <a:ea typeface="ＭＳ Ｐゴシック" charset="0"/>
              </a:rPr>
              <a:t>normals</a:t>
            </a:r>
            <a:r>
              <a:rPr lang="en-US" sz="1700" dirty="0">
                <a:ea typeface="ＭＳ Ｐゴシック" charset="0"/>
              </a:rPr>
              <a:t> across edges</a:t>
            </a:r>
          </a:p>
          <a:p>
            <a:pPr lvl="1"/>
            <a:r>
              <a:rPr lang="en-US" sz="1700" dirty="0">
                <a:ea typeface="ＭＳ Ｐゴシック" charset="0"/>
              </a:rPr>
              <a:t>Interpolate edge </a:t>
            </a:r>
            <a:r>
              <a:rPr lang="en-US" sz="1700" dirty="0" err="1">
                <a:ea typeface="ＭＳ Ｐゴシック" charset="0"/>
              </a:rPr>
              <a:t>normals</a:t>
            </a:r>
            <a:r>
              <a:rPr lang="en-US" sz="1700" dirty="0">
                <a:ea typeface="ＭＳ Ｐゴシック" charset="0"/>
              </a:rPr>
              <a:t> across polygon</a:t>
            </a:r>
          </a:p>
          <a:p>
            <a:pPr lvl="1"/>
            <a:r>
              <a:rPr lang="en-US" sz="1700" dirty="0">
                <a:ea typeface="ＭＳ Ｐゴシック" charset="0"/>
              </a:rPr>
              <a:t>Apply Blinn-</a:t>
            </a:r>
            <a:r>
              <a:rPr lang="en-US" sz="1700" dirty="0" err="1">
                <a:ea typeface="ＭＳ Ｐゴシック" charset="0"/>
              </a:rPr>
              <a:t>Phong</a:t>
            </a:r>
            <a:r>
              <a:rPr lang="en-US" sz="1700" dirty="0">
                <a:ea typeface="ＭＳ Ｐゴシック" charset="0"/>
              </a:rPr>
              <a:t> model at each fragment</a:t>
            </a:r>
          </a:p>
        </p:txBody>
      </p:sp>
    </p:spTree>
    <p:extLst>
      <p:ext uri="{BB962C8B-B14F-4D97-AF65-F5344CB8AC3E}">
        <p14:creationId xmlns:p14="http://schemas.microsoft.com/office/powerpoint/2010/main" val="22721175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F0B8F-5EDE-41A5-9281-B148F44F5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29300"/>
            <a:ext cx="10515600" cy="1325563"/>
          </a:xfrm>
        </p:spPr>
        <p:txBody>
          <a:bodyPr/>
          <a:lstStyle/>
          <a:p>
            <a:r>
              <a:rPr lang="en-US" dirty="0"/>
              <a:t>Shaders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91DCA-CD8F-46C0-A9CD-781D1A7B64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61289"/>
            <a:ext cx="117983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 modern rendering systems, colors are computed by shader programs</a:t>
            </a:r>
          </a:p>
          <a:p>
            <a:pPr marL="0" indent="0">
              <a:buNone/>
            </a:pPr>
            <a:r>
              <a:rPr lang="en-US" dirty="0"/>
              <a:t>These shader programs run on the GPU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A6931C-26C1-4AA4-B50D-706098F08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0" y="2682830"/>
            <a:ext cx="5060119" cy="37981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465EC6-002A-4565-AC79-EDC7377D1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4446" y="1299367"/>
            <a:ext cx="5273854" cy="51816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433002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601200" y="6324600"/>
            <a:ext cx="381000" cy="3810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4161750" indent="-24161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lvl="1"/>
            <a:fld id="{6F67997A-430A-374C-AC9D-144C8A812A04}" type="slidenum">
              <a:rPr lang="es-ES" sz="1000">
                <a:latin typeface="Arial" charset="0"/>
              </a:rPr>
              <a:pPr lvl="1"/>
              <a:t>42</a:t>
            </a:fld>
            <a:endParaRPr lang="es-ES" sz="1000">
              <a:latin typeface="Arial" charset="0"/>
            </a:endParaRP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ato" panose="020F0502020204030203"/>
                <a:ea typeface="ＭＳ Ｐゴシック" charset="0"/>
                <a:cs typeface="ＭＳ Ｐゴシック" charset="0"/>
              </a:rPr>
              <a:t>The Limits of Geometric Modeling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7171" y="1509532"/>
            <a:ext cx="10284370" cy="4724400"/>
          </a:xfrm>
        </p:spPr>
        <p:txBody>
          <a:bodyPr/>
          <a:lstStyle/>
          <a:p>
            <a:r>
              <a:rPr lang="en-US" dirty="0">
                <a:latin typeface="Lato" panose="020F0502020204030203"/>
                <a:ea typeface="ＭＳ Ｐゴシック" charset="0"/>
                <a:cs typeface="ＭＳ Ｐゴシック" charset="0"/>
              </a:rPr>
              <a:t>Graphics cards can render over 10 billion polygons per second</a:t>
            </a:r>
          </a:p>
          <a:p>
            <a:r>
              <a:rPr lang="en-US" dirty="0">
                <a:latin typeface="Lato" panose="020F0502020204030203"/>
                <a:ea typeface="ＭＳ Ｐゴシック" charset="0"/>
                <a:cs typeface="ＭＳ Ｐゴシック" charset="0"/>
              </a:rPr>
              <a:t>That number is still insufficient for many visual phenomena</a:t>
            </a:r>
          </a:p>
          <a:p>
            <a:r>
              <a:rPr lang="en-US" dirty="0">
                <a:latin typeface="Lato" panose="020F0502020204030203"/>
                <a:ea typeface="ＭＳ Ｐゴシック" charset="0"/>
                <a:cs typeface="ＭＳ Ｐゴシック" charset="0"/>
              </a:rPr>
              <a:t>Consider rendering a herd of bumpy-skinned dinosaurs</a:t>
            </a:r>
          </a:p>
          <a:p>
            <a:pPr marL="0" indent="0"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9250" lvl="1" indent="0">
              <a:buNone/>
            </a:pPr>
            <a:endParaRPr lang="en-US" dirty="0">
              <a:latin typeface="Arial" charset="0"/>
              <a:ea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1338"/>
          <a:stretch/>
        </p:blipFill>
        <p:spPr>
          <a:xfrm>
            <a:off x="1307601" y="2910981"/>
            <a:ext cx="8163347" cy="36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798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601200" y="6324600"/>
            <a:ext cx="381000" cy="3810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4161750" indent="-24161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lvl="1"/>
            <a:fld id="{91FD11A1-95E0-F44A-A463-6F52F5E39288}" type="slidenum">
              <a:rPr lang="es-ES" sz="1000">
                <a:latin typeface="Arial" charset="0"/>
              </a:rPr>
              <a:pPr lvl="1"/>
              <a:t>43</a:t>
            </a:fld>
            <a:endParaRPr lang="es-ES" sz="1000">
              <a:latin typeface="Arial" charset="0"/>
            </a:endParaRPr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ato"/>
                <a:ea typeface="ＭＳ Ｐゴシック" charset="0"/>
                <a:cs typeface="ＭＳ Ｐゴシック" charset="0"/>
              </a:rPr>
              <a:t>Or Consider Modeling an Orange</a:t>
            </a:r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" y="1543574"/>
            <a:ext cx="9219501" cy="5335806"/>
          </a:xfrm>
        </p:spPr>
        <p:txBody>
          <a:bodyPr>
            <a:normAutofit/>
          </a:bodyPr>
          <a:lstStyle/>
          <a:p>
            <a:r>
              <a:rPr lang="en-US" dirty="0">
                <a:latin typeface="Lato"/>
                <a:ea typeface="ＭＳ Ｐゴシック" charset="0"/>
                <a:cs typeface="ＭＳ Ｐゴシック" charset="0"/>
              </a:rPr>
              <a:t>Consider the problem of modeling an orange </a:t>
            </a:r>
          </a:p>
          <a:p>
            <a:r>
              <a:rPr lang="en-US" dirty="0">
                <a:latin typeface="Lato"/>
                <a:ea typeface="ＭＳ Ｐゴシック" charset="0"/>
                <a:cs typeface="ＭＳ Ｐゴシック" charset="0"/>
              </a:rPr>
              <a:t>Start with an orange-colored sphere</a:t>
            </a:r>
          </a:p>
          <a:p>
            <a:pPr lvl="1"/>
            <a:r>
              <a:rPr lang="en-US" dirty="0">
                <a:latin typeface="Lato"/>
                <a:ea typeface="ＭＳ Ｐゴシック" charset="0"/>
              </a:rPr>
              <a:t>Too simple</a:t>
            </a:r>
          </a:p>
          <a:p>
            <a:r>
              <a:rPr lang="en-US" dirty="0">
                <a:latin typeface="Lato"/>
                <a:ea typeface="ＭＳ Ｐゴシック" charset="0"/>
                <a:cs typeface="ＭＳ Ｐゴシック" charset="0"/>
              </a:rPr>
              <a:t>Replace sphere with a more complex shape</a:t>
            </a:r>
          </a:p>
          <a:p>
            <a:pPr lvl="1"/>
            <a:r>
              <a:rPr lang="en-US" dirty="0">
                <a:latin typeface="Lato"/>
                <a:ea typeface="ＭＳ Ｐゴシック" charset="0"/>
              </a:rPr>
              <a:t>Does not capture surface characteristics (small dimples)</a:t>
            </a:r>
          </a:p>
          <a:p>
            <a:pPr lvl="1"/>
            <a:r>
              <a:rPr lang="en-US" dirty="0">
                <a:latin typeface="Lato"/>
                <a:ea typeface="ＭＳ Ｐゴシック" charset="0"/>
              </a:rPr>
              <a:t>Takes too many polygons to model all the dimples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6317" y="3069884"/>
            <a:ext cx="3810000" cy="37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4683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601200" y="6324600"/>
            <a:ext cx="381000" cy="3810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4161750" indent="-24161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lvl="1"/>
            <a:fld id="{07201AFE-6BA0-2247-96E1-F28DE85637E8}" type="slidenum">
              <a:rPr lang="es-ES" sz="1000">
                <a:latin typeface="Arial" charset="0"/>
              </a:rPr>
              <a:pPr lvl="1"/>
              <a:t>44</a:t>
            </a:fld>
            <a:endParaRPr lang="es-ES" sz="1000">
              <a:latin typeface="Arial" charset="0"/>
            </a:endParaRPr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Modeling an Orange</a:t>
            </a:r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359018"/>
            <a:ext cx="11399240" cy="4564092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Take a picture of a real orange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ja-JP" altLang="en-US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paste</a:t>
            </a:r>
            <a:r>
              <a:rPr lang="ja-JP" altLang="en-US" dirty="0">
                <a:latin typeface="Arial" charset="0"/>
                <a:ea typeface="ＭＳ Ｐゴシック" charset="0"/>
                <a:cs typeface="ＭＳ Ｐゴシック" charset="0"/>
              </a:rPr>
              <a:t>” </a:t>
            </a:r>
            <a:r>
              <a:rPr lang="en-US" altLang="ja-JP" dirty="0">
                <a:latin typeface="Arial" charset="0"/>
                <a:ea typeface="ＭＳ Ｐゴシック" charset="0"/>
                <a:cs typeface="ＭＳ Ｐゴシック" charset="0"/>
              </a:rPr>
              <a:t>pixels of the image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onto simple geometric model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This process is known as texture mapping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Still might be problematic…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Looking at the orange in a rendered scene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How could you tell the colors on the orange aren’t generated by shading?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39E884-859E-409A-A492-71DD9A465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3828" y="4210225"/>
            <a:ext cx="2304875" cy="23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3447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601200" y="6324600"/>
            <a:ext cx="381000" cy="3810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4161750" indent="-24161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lvl="1"/>
            <a:fld id="{07201AFE-6BA0-2247-96E1-F28DE85637E8}" type="slidenum">
              <a:rPr lang="es-ES" sz="1000">
                <a:latin typeface="Arial" charset="0"/>
              </a:rPr>
              <a:pPr lvl="1"/>
              <a:t>45</a:t>
            </a:fld>
            <a:endParaRPr lang="es-ES" sz="1000">
              <a:latin typeface="Arial" charset="0"/>
            </a:endParaRPr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ato"/>
                <a:ea typeface="ＭＳ Ｐゴシック" charset="0"/>
                <a:cs typeface="ＭＳ Ｐゴシック" charset="0"/>
              </a:rPr>
              <a:t>Modeling an Orange</a:t>
            </a:r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359018"/>
            <a:ext cx="11105625" cy="4564092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Lato"/>
                <a:ea typeface="ＭＳ Ｐゴシック" charset="0"/>
              </a:rPr>
              <a:t>Another alternative would be </a:t>
            </a:r>
            <a:r>
              <a:rPr lang="en-US" b="1" i="1" dirty="0">
                <a:latin typeface="Lato"/>
                <a:ea typeface="ＭＳ Ｐゴシック" charset="0"/>
              </a:rPr>
              <a:t>bump mapping</a:t>
            </a:r>
          </a:p>
          <a:p>
            <a:pPr marL="0" indent="0">
              <a:buNone/>
            </a:pPr>
            <a:r>
              <a:rPr lang="en-US" dirty="0">
                <a:latin typeface="Lato"/>
                <a:ea typeface="ＭＳ Ｐゴシック" charset="0"/>
              </a:rPr>
              <a:t>Use an image that specifies the normal to use to render the surface</a:t>
            </a:r>
          </a:p>
          <a:p>
            <a:r>
              <a:rPr lang="en-US" dirty="0">
                <a:latin typeface="Lato"/>
                <a:ea typeface="ＭＳ Ｐゴシック" charset="0"/>
              </a:rPr>
              <a:t>This way, can render an “bumpy” surface during shading</a:t>
            </a:r>
          </a:p>
          <a:p>
            <a:r>
              <a:rPr lang="en-US" dirty="0">
                <a:latin typeface="Lato"/>
                <a:ea typeface="ＭＳ Ｐゴシック" charset="0"/>
              </a:rPr>
              <a:t>Without modeling the bumpy surface with lots of triangles</a:t>
            </a:r>
          </a:p>
          <a:p>
            <a:endParaRPr lang="en-US" dirty="0">
              <a:latin typeface="Lato"/>
              <a:ea typeface="ＭＳ Ｐゴシック" charset="0"/>
            </a:endParaRPr>
          </a:p>
          <a:p>
            <a:pPr marL="0" indent="0">
              <a:buNone/>
            </a:pPr>
            <a:endParaRPr lang="en-US" dirty="0">
              <a:latin typeface="Arial" charset="0"/>
              <a:ea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250" y="3778088"/>
            <a:ext cx="7582097" cy="254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4316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601200" y="6324600"/>
            <a:ext cx="381000" cy="3810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4161750" indent="-24161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lvl="1"/>
            <a:fld id="{8A8A0E51-0F16-8B4B-A5AD-0776F7849907}" type="slidenum">
              <a:rPr lang="es-ES" sz="1000">
                <a:latin typeface="Arial" charset="0"/>
              </a:rPr>
              <a:pPr lvl="1"/>
              <a:t>46</a:t>
            </a:fld>
            <a:endParaRPr lang="es-ES" sz="1000">
              <a:latin typeface="Arial" charset="0"/>
            </a:endParaRPr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Three Types of Mapping</a:t>
            </a: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2338" y="2316748"/>
            <a:ext cx="8372212" cy="3949582"/>
          </a:xfrm>
        </p:spPr>
        <p:txBody>
          <a:bodyPr>
            <a:normAutofit/>
          </a:bodyPr>
          <a:lstStyle/>
          <a:p>
            <a:r>
              <a:rPr lang="en-US" dirty="0">
                <a:latin typeface="Lato" panose="020F0502020204030203"/>
                <a:ea typeface="ＭＳ Ｐゴシック" charset="0"/>
                <a:cs typeface="ＭＳ Ｐゴシック" charset="0"/>
              </a:rPr>
              <a:t>Texture Mapping</a:t>
            </a:r>
          </a:p>
          <a:p>
            <a:pPr lvl="1"/>
            <a:r>
              <a:rPr lang="en-US" dirty="0">
                <a:latin typeface="Lato" panose="020F0502020204030203"/>
                <a:ea typeface="ＭＳ Ｐゴシック" charset="0"/>
              </a:rPr>
              <a:t>Uses images to fill inside of polygons</a:t>
            </a:r>
          </a:p>
          <a:p>
            <a:r>
              <a:rPr lang="en-US" dirty="0">
                <a:latin typeface="Lato" panose="020F0502020204030203"/>
                <a:ea typeface="ＭＳ Ｐゴシック" charset="0"/>
                <a:cs typeface="ＭＳ Ｐゴシック" charset="0"/>
              </a:rPr>
              <a:t>Environment Mapping</a:t>
            </a:r>
          </a:p>
          <a:p>
            <a:pPr lvl="1"/>
            <a:r>
              <a:rPr lang="en-US" dirty="0">
                <a:latin typeface="Lato" panose="020F0502020204030203"/>
                <a:ea typeface="ＭＳ Ｐゴシック" charset="0"/>
              </a:rPr>
              <a:t>Uses a picture of the environment for texture maps</a:t>
            </a:r>
          </a:p>
          <a:p>
            <a:pPr lvl="1"/>
            <a:r>
              <a:rPr lang="en-US" dirty="0">
                <a:latin typeface="Lato" panose="020F0502020204030203"/>
                <a:ea typeface="ＭＳ Ｐゴシック" charset="0"/>
              </a:rPr>
              <a:t>Allows simulation of mirror-like surfaces</a:t>
            </a:r>
          </a:p>
          <a:p>
            <a:r>
              <a:rPr lang="en-US" dirty="0">
                <a:latin typeface="Lato" panose="020F0502020204030203"/>
                <a:ea typeface="ＭＳ Ｐゴシック" charset="0"/>
                <a:cs typeface="ＭＳ Ｐゴシック" charset="0"/>
              </a:rPr>
              <a:t>Bump mapping</a:t>
            </a:r>
          </a:p>
          <a:p>
            <a:pPr lvl="1"/>
            <a:r>
              <a:rPr lang="en-US" dirty="0">
                <a:latin typeface="Lato" panose="020F0502020204030203"/>
                <a:ea typeface="ＭＳ Ｐゴシック" charset="0"/>
              </a:rPr>
              <a:t>Alters normal vectors during the rendering process</a:t>
            </a:r>
          </a:p>
          <a:p>
            <a:pPr lvl="1"/>
            <a:r>
              <a:rPr lang="en-US" dirty="0">
                <a:latin typeface="Lato" panose="020F0502020204030203"/>
                <a:ea typeface="ＭＳ Ｐゴシック" charset="0"/>
              </a:rPr>
              <a:t>Generates a bumpy looking surface</a:t>
            </a:r>
            <a:r>
              <a:rPr lang="en-US" dirty="0">
                <a:latin typeface="Arial" charset="0"/>
                <a:ea typeface="ＭＳ Ｐゴシック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233" y="3383454"/>
            <a:ext cx="1450770" cy="14507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66260"/>
          <a:stretch/>
        </p:blipFill>
        <p:spPr>
          <a:xfrm>
            <a:off x="8497289" y="4834224"/>
            <a:ext cx="1438679" cy="14321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6324" y="2250823"/>
            <a:ext cx="1510174" cy="113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5477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601200" y="6324600"/>
            <a:ext cx="381000" cy="3810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4161750" indent="-24161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lvl="1"/>
            <a:fld id="{DD40C869-A63F-8E41-A322-78DCDDF7718F}" type="slidenum">
              <a:rPr lang="es-ES" sz="1000">
                <a:latin typeface="Arial" charset="0"/>
              </a:rPr>
              <a:pPr lvl="1"/>
              <a:t>47</a:t>
            </a:fld>
            <a:endParaRPr lang="es-ES" sz="1000">
              <a:latin typeface="Arial" charset="0"/>
            </a:endParaRP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1" y="403090"/>
            <a:ext cx="8913813" cy="9144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Texture Mapping</a:t>
            </a:r>
          </a:p>
        </p:txBody>
      </p:sp>
      <p:pic>
        <p:nvPicPr>
          <p:cNvPr id="23556" name="Picture 5" descr="hu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00200"/>
            <a:ext cx="37338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7" descr="hue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1600201"/>
            <a:ext cx="3724275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 Box 8"/>
          <p:cNvSpPr txBox="1">
            <a:spLocks noChangeArrowheads="1"/>
          </p:cNvSpPr>
          <p:nvPr/>
        </p:nvSpPr>
        <p:spPr bwMode="auto">
          <a:xfrm>
            <a:off x="2794000" y="5637213"/>
            <a:ext cx="24399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Ctr="1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latin typeface="Arial" charset="0"/>
              </a:rPr>
              <a:t>geometric model</a:t>
            </a:r>
          </a:p>
        </p:txBody>
      </p:sp>
      <p:sp>
        <p:nvSpPr>
          <p:cNvPr id="23559" name="Text Box 10"/>
          <p:cNvSpPr txBox="1">
            <a:spLocks noChangeArrowheads="1"/>
          </p:cNvSpPr>
          <p:nvPr/>
        </p:nvSpPr>
        <p:spPr bwMode="auto">
          <a:xfrm>
            <a:off x="7010401" y="5638800"/>
            <a:ext cx="23034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Ctr="1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latin typeface="Arial" charset="0"/>
              </a:rPr>
              <a:t>texture mapped</a:t>
            </a:r>
          </a:p>
        </p:txBody>
      </p:sp>
    </p:spTree>
    <p:extLst>
      <p:ext uri="{BB962C8B-B14F-4D97-AF65-F5344CB8AC3E}">
        <p14:creationId xmlns:p14="http://schemas.microsoft.com/office/powerpoint/2010/main" val="20156119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601200" y="6324600"/>
            <a:ext cx="381000" cy="3810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4161750" indent="-24161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lvl="1"/>
            <a:fld id="{8B9F94E5-A2A0-A14E-9CCC-F630E93B8EE1}" type="slidenum">
              <a:rPr lang="es-ES" sz="1000">
                <a:latin typeface="Arial" charset="0"/>
              </a:rPr>
              <a:pPr lvl="1"/>
              <a:t>48</a:t>
            </a:fld>
            <a:endParaRPr lang="es-ES" sz="1000">
              <a:latin typeface="Arial" charset="0"/>
            </a:endParaRPr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1" y="523218"/>
            <a:ext cx="8913813" cy="9144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Environment Mapping </a:t>
            </a:r>
          </a:p>
        </p:txBody>
      </p:sp>
      <p:pic>
        <p:nvPicPr>
          <p:cNvPr id="24581" name="Picture 5" descr="hue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438" y="1752601"/>
            <a:ext cx="2949538" cy="294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1226" y="2223626"/>
            <a:ext cx="4100974" cy="410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636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601200" y="6324600"/>
            <a:ext cx="381000" cy="3810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4161750" indent="-24161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lvl="1"/>
            <a:fld id="{2A217BD4-0D84-BD4B-B939-A205CA03ABDE}" type="slidenum">
              <a:rPr lang="es-ES" sz="1000">
                <a:latin typeface="Arial" charset="0"/>
              </a:rPr>
              <a:pPr lvl="1"/>
              <a:t>49</a:t>
            </a:fld>
            <a:endParaRPr lang="es-ES" sz="1000">
              <a:latin typeface="Arial" charset="0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1" y="437413"/>
            <a:ext cx="8913813" cy="914400"/>
          </a:xfrm>
        </p:spPr>
        <p:txBody>
          <a:bodyPr/>
          <a:lstStyle/>
          <a:p>
            <a:r>
              <a:rPr lang="en-US" b="0" dirty="0">
                <a:latin typeface="Arial" charset="0"/>
                <a:ea typeface="ＭＳ Ｐゴシック" charset="0"/>
                <a:cs typeface="ＭＳ Ｐゴシック" charset="0"/>
              </a:rPr>
              <a:t>Bump (or Normal) Mapping</a:t>
            </a:r>
          </a:p>
        </p:txBody>
      </p:sp>
      <p:pic>
        <p:nvPicPr>
          <p:cNvPr id="25605" name="Picture 5" descr="hue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99" y="1571385"/>
            <a:ext cx="2941983" cy="294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902" y="2792064"/>
            <a:ext cx="5591099" cy="349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437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/>
          <p:cNvSpPr/>
          <p:nvPr/>
        </p:nvSpPr>
        <p:spPr bwMode="auto">
          <a:xfrm>
            <a:off x="4425388" y="3015593"/>
            <a:ext cx="1371600" cy="182880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Right" fov="5400000">
              <a:rot lat="0" lon="17400000" rev="0"/>
            </a:camera>
            <a:lightRig rig="threePt" dir="t"/>
          </a:scene3d>
        </p:spPr>
        <p:txBody>
          <a:bodyPr/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Rasterization: 3D Graphics Pipeline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1854921" y="1505948"/>
            <a:ext cx="4040188" cy="11880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Vertex</a:t>
            </a:r>
            <a:br>
              <a:rPr lang="en-US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Processing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5546797" y="1538718"/>
            <a:ext cx="4041775" cy="118803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Fragment</a:t>
            </a:r>
            <a:br>
              <a:rPr lang="en-US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Processing</a:t>
            </a:r>
          </a:p>
        </p:txBody>
      </p:sp>
      <p:grpSp>
        <p:nvGrpSpPr>
          <p:cNvPr id="76" name="Group 75"/>
          <p:cNvGrpSpPr/>
          <p:nvPr/>
        </p:nvGrpSpPr>
        <p:grpSpPr>
          <a:xfrm>
            <a:off x="6052573" y="2842239"/>
            <a:ext cx="1371600" cy="2064191"/>
            <a:chOff x="3811588" y="2100404"/>
            <a:chExt cx="1371600" cy="1548143"/>
          </a:xfrm>
        </p:grpSpPr>
        <p:sp>
          <p:nvSpPr>
            <p:cNvPr id="75" name="Freeform 74"/>
            <p:cNvSpPr/>
            <p:nvPr/>
          </p:nvSpPr>
          <p:spPr>
            <a:xfrm>
              <a:off x="4218915" y="2100404"/>
              <a:ext cx="479834" cy="1548143"/>
            </a:xfrm>
            <a:custGeom>
              <a:avLst/>
              <a:gdLst>
                <a:gd name="connsiteX0" fmla="*/ 0 w 479834"/>
                <a:gd name="connsiteY0" fmla="*/ 0 h 1548143"/>
                <a:gd name="connsiteX1" fmla="*/ 479834 w 479834"/>
                <a:gd name="connsiteY1" fmla="*/ 153909 h 1548143"/>
                <a:gd name="connsiteX2" fmla="*/ 470780 w 479834"/>
                <a:gd name="connsiteY2" fmla="*/ 1412341 h 1548143"/>
                <a:gd name="connsiteX3" fmla="*/ 9053 w 479834"/>
                <a:gd name="connsiteY3" fmla="*/ 1548143 h 1548143"/>
                <a:gd name="connsiteX4" fmla="*/ 0 w 479834"/>
                <a:gd name="connsiteY4" fmla="*/ 0 h 1548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9834" h="1548143">
                  <a:moveTo>
                    <a:pt x="0" y="0"/>
                  </a:moveTo>
                  <a:lnTo>
                    <a:pt x="479834" y="153909"/>
                  </a:lnTo>
                  <a:lnTo>
                    <a:pt x="470780" y="1412341"/>
                  </a:lnTo>
                  <a:lnTo>
                    <a:pt x="9053" y="1548143"/>
                  </a:lnTo>
                  <a:cubicBezTo>
                    <a:pt x="6035" y="1044167"/>
                    <a:pt x="3018" y="540190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86487" y="2339746"/>
              <a:ext cx="361712" cy="1160253"/>
            </a:xfrm>
            <a:prstGeom prst="rect">
              <a:avLst/>
            </a:prstGeom>
          </p:spPr>
        </p:pic>
        <p:grpSp>
          <p:nvGrpSpPr>
            <p:cNvPr id="17" name="Group 57"/>
            <p:cNvGrpSpPr/>
            <p:nvPr/>
          </p:nvGrpSpPr>
          <p:grpSpPr>
            <a:xfrm>
              <a:off x="3811588" y="2190750"/>
              <a:ext cx="1371600" cy="1383511"/>
              <a:chOff x="6400800" y="4336254"/>
              <a:chExt cx="914400" cy="922340"/>
            </a:xfrm>
            <a:noFill/>
            <a:scene3d>
              <a:camera prst="perspectiveRight" fov="5400000">
                <a:rot lat="0" lon="17400000" rev="0"/>
              </a:camera>
              <a:lightRig rig="threePt" dir="t"/>
            </a:scene3d>
          </p:grpSpPr>
          <p:sp>
            <p:nvSpPr>
              <p:cNvPr id="18" name="Rectangle 17"/>
              <p:cNvSpPr/>
              <p:nvPr/>
            </p:nvSpPr>
            <p:spPr bwMode="auto">
              <a:xfrm>
                <a:off x="6400800" y="4343400"/>
                <a:ext cx="914400" cy="9144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eaLnBrk="0" hangingPunct="0">
                  <a:lnSpc>
                    <a:spcPct val="110000"/>
                  </a:lnSpc>
                  <a:spcBef>
                    <a:spcPct val="20000"/>
                  </a:spcBef>
                  <a:defRPr/>
                </a:pPr>
                <a:endParaRPr lang="en-US">
                  <a:latin typeface="Times New Roman" pitchFamily="18" charset="0"/>
                </a:endParaRPr>
              </a:p>
            </p:txBody>
          </p:sp>
          <p:cxnSp>
            <p:nvCxnSpPr>
              <p:cNvPr id="19" name="Straight Connector 18"/>
              <p:cNvCxnSpPr/>
              <p:nvPr/>
            </p:nvCxnSpPr>
            <p:spPr bwMode="auto">
              <a:xfrm rot="5400000" flipH="1" flipV="1">
                <a:off x="6019800" y="4800600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" name="Straight Connector 19"/>
              <p:cNvCxnSpPr/>
              <p:nvPr/>
            </p:nvCxnSpPr>
            <p:spPr bwMode="auto">
              <a:xfrm rot="5400000" flipH="1" flipV="1">
                <a:off x="6096794" y="4799806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" name="Straight Connector 20"/>
              <p:cNvCxnSpPr/>
              <p:nvPr/>
            </p:nvCxnSpPr>
            <p:spPr bwMode="auto">
              <a:xfrm rot="5400000" flipH="1" flipV="1">
                <a:off x="6173788" y="4799012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" name="Straight Connector 21"/>
              <p:cNvCxnSpPr/>
              <p:nvPr/>
            </p:nvCxnSpPr>
            <p:spPr bwMode="auto">
              <a:xfrm rot="5400000" flipH="1" flipV="1">
                <a:off x="6250782" y="4798218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" name="Straight Connector 22"/>
              <p:cNvCxnSpPr/>
              <p:nvPr/>
            </p:nvCxnSpPr>
            <p:spPr bwMode="auto">
              <a:xfrm rot="5400000" flipH="1" flipV="1">
                <a:off x="6327776" y="4797424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" name="Straight Connector 23"/>
              <p:cNvCxnSpPr/>
              <p:nvPr/>
            </p:nvCxnSpPr>
            <p:spPr bwMode="auto">
              <a:xfrm rot="5400000" flipH="1" flipV="1">
                <a:off x="6404770" y="4796630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" name="Straight Connector 24"/>
              <p:cNvCxnSpPr/>
              <p:nvPr/>
            </p:nvCxnSpPr>
            <p:spPr bwMode="auto">
              <a:xfrm rot="5400000" flipH="1" flipV="1">
                <a:off x="6481764" y="4795836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" name="Straight Connector 25"/>
              <p:cNvCxnSpPr/>
              <p:nvPr/>
            </p:nvCxnSpPr>
            <p:spPr bwMode="auto">
              <a:xfrm rot="5400000" flipH="1" flipV="1">
                <a:off x="6558758" y="4795042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" name="Straight Connector 26"/>
              <p:cNvCxnSpPr/>
              <p:nvPr/>
            </p:nvCxnSpPr>
            <p:spPr bwMode="auto">
              <a:xfrm rot="5400000" flipH="1" flipV="1">
                <a:off x="6635752" y="4794248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" name="Straight Connector 27"/>
              <p:cNvCxnSpPr/>
              <p:nvPr/>
            </p:nvCxnSpPr>
            <p:spPr bwMode="auto">
              <a:xfrm rot="5400000" flipH="1" flipV="1">
                <a:off x="6712746" y="4793454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9" name="Straight Connector 28"/>
              <p:cNvCxnSpPr/>
              <p:nvPr/>
            </p:nvCxnSpPr>
            <p:spPr bwMode="auto">
              <a:xfrm rot="5400000" flipH="1" flipV="1">
                <a:off x="6789740" y="4792660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" name="Straight Connector 29"/>
              <p:cNvCxnSpPr/>
              <p:nvPr/>
            </p:nvCxnSpPr>
            <p:spPr bwMode="auto">
              <a:xfrm>
                <a:off x="6400800" y="4419600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" name="Straight Connector 30"/>
              <p:cNvCxnSpPr/>
              <p:nvPr/>
            </p:nvCxnSpPr>
            <p:spPr bwMode="auto">
              <a:xfrm>
                <a:off x="6400800" y="4495800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" name="Straight Connector 31"/>
              <p:cNvCxnSpPr/>
              <p:nvPr/>
            </p:nvCxnSpPr>
            <p:spPr bwMode="auto">
              <a:xfrm>
                <a:off x="6400800" y="4572000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3" name="Straight Connector 32"/>
              <p:cNvCxnSpPr/>
              <p:nvPr/>
            </p:nvCxnSpPr>
            <p:spPr bwMode="auto">
              <a:xfrm>
                <a:off x="6400800" y="4648200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4" name="Straight Connector 33"/>
              <p:cNvCxnSpPr/>
              <p:nvPr/>
            </p:nvCxnSpPr>
            <p:spPr bwMode="auto">
              <a:xfrm>
                <a:off x="6400800" y="4724400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5" name="Straight Connector 34"/>
              <p:cNvCxnSpPr/>
              <p:nvPr/>
            </p:nvCxnSpPr>
            <p:spPr bwMode="auto">
              <a:xfrm>
                <a:off x="6400800" y="4800600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" name="Straight Connector 35"/>
              <p:cNvCxnSpPr/>
              <p:nvPr/>
            </p:nvCxnSpPr>
            <p:spPr bwMode="auto">
              <a:xfrm>
                <a:off x="6400800" y="4876800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" name="Straight Connector 36"/>
              <p:cNvCxnSpPr/>
              <p:nvPr/>
            </p:nvCxnSpPr>
            <p:spPr bwMode="auto">
              <a:xfrm>
                <a:off x="6400800" y="4953000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8" name="Straight Connector 37"/>
              <p:cNvCxnSpPr/>
              <p:nvPr/>
            </p:nvCxnSpPr>
            <p:spPr bwMode="auto">
              <a:xfrm>
                <a:off x="6400800" y="5029200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9" name="Straight Connector 38"/>
              <p:cNvCxnSpPr/>
              <p:nvPr/>
            </p:nvCxnSpPr>
            <p:spPr bwMode="auto">
              <a:xfrm>
                <a:off x="6400800" y="5105400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0" name="Straight Connector 39"/>
              <p:cNvCxnSpPr/>
              <p:nvPr/>
            </p:nvCxnSpPr>
            <p:spPr bwMode="auto">
              <a:xfrm>
                <a:off x="6400800" y="5181600"/>
                <a:ext cx="914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pic>
        <p:nvPicPr>
          <p:cNvPr id="41" name="Picture 2" descr="http://www.cs.rpi.edu/~cutler/classes/advancedgraphics/F05/assignments/assignment2/bunny_badsimp_0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82344" y="2693986"/>
            <a:ext cx="1652786" cy="2314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Text Placeholder 2"/>
          <p:cNvSpPr txBox="1">
            <a:spLocks/>
          </p:cNvSpPr>
          <p:nvPr/>
        </p:nvSpPr>
        <p:spPr>
          <a:xfrm>
            <a:off x="3725193" y="1512300"/>
            <a:ext cx="4040188" cy="1188037"/>
          </a:xfrm>
          <a:prstGeom prst="rect">
            <a:avLst/>
          </a:prstGeom>
        </p:spPr>
        <p:txBody>
          <a:bodyPr vert="horz" lIns="75593" tIns="37797" rIns="75593" bIns="37797" rtlCol="0" anchor="ctr" anchorCtr="0">
            <a:normAutofit/>
          </a:bodyPr>
          <a:lstStyle>
            <a:lvl1pPr marL="283475" indent="-283475" algn="l" defTabSz="75593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4197" indent="-236230" algn="l" defTabSz="75593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Rasterization</a:t>
            </a:r>
          </a:p>
        </p:txBody>
      </p:sp>
      <p:pic>
        <p:nvPicPr>
          <p:cNvPr id="44" name="Picture 2" descr="http://www.cs.rpi.edu/~cutler/classes/advancedgraphics/F05/assignments/assignment2/bunny_badsimp_0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72542" y="3064599"/>
            <a:ext cx="40005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4268" y="2693985"/>
            <a:ext cx="1755484" cy="2478331"/>
          </a:xfrm>
          <a:prstGeom prst="rect">
            <a:avLst/>
          </a:prstGeom>
        </p:spPr>
      </p:pic>
      <p:sp>
        <p:nvSpPr>
          <p:cNvPr id="77" name="Right Arrow 76"/>
          <p:cNvSpPr/>
          <p:nvPr/>
        </p:nvSpPr>
        <p:spPr>
          <a:xfrm>
            <a:off x="3633619" y="3281793"/>
            <a:ext cx="990600" cy="1219201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ight Arrow 77"/>
          <p:cNvSpPr/>
          <p:nvPr/>
        </p:nvSpPr>
        <p:spPr>
          <a:xfrm>
            <a:off x="5379068" y="3280204"/>
            <a:ext cx="990600" cy="1219201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ight Arrow 78"/>
          <p:cNvSpPr/>
          <p:nvPr/>
        </p:nvSpPr>
        <p:spPr>
          <a:xfrm>
            <a:off x="7124517" y="3278614"/>
            <a:ext cx="990600" cy="1219201"/>
          </a:xfrm>
          <a:prstGeom prst="rightArrow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14A9C15-4E50-4DEF-9FAC-2ADD606AA5AC}"/>
              </a:ext>
            </a:extLst>
          </p:cNvPr>
          <p:cNvSpPr txBox="1"/>
          <p:nvPr/>
        </p:nvSpPr>
        <p:spPr>
          <a:xfrm>
            <a:off x="838201" y="5219097"/>
            <a:ext cx="11221656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Fragments  </a:t>
            </a:r>
            <a:br>
              <a:rPr lang="en-US" dirty="0"/>
            </a:br>
            <a:r>
              <a:rPr lang="en-US" dirty="0"/>
              <a:t>Are like pixels…but they aren’t necessarily the finalized pixels you see in an image.</a:t>
            </a:r>
          </a:p>
          <a:p>
            <a:r>
              <a:rPr lang="en-US" dirty="0"/>
              <a:t>Each fragment has a 2D location in a raster and a color.</a:t>
            </a:r>
            <a:br>
              <a:rPr lang="en-US" dirty="0"/>
            </a:br>
            <a:r>
              <a:rPr lang="en-US" dirty="0"/>
              <a:t>Final pixel value is typically found by applying </a:t>
            </a:r>
            <a:r>
              <a:rPr lang="en-US" i="1" dirty="0"/>
              <a:t>hidden surface removal </a:t>
            </a:r>
            <a:r>
              <a:rPr lang="en-US" dirty="0"/>
              <a:t>and possibly </a:t>
            </a:r>
            <a:r>
              <a:rPr lang="en-US" i="1" dirty="0"/>
              <a:t>compositing</a:t>
            </a:r>
            <a:r>
              <a:rPr lang="en-US" dirty="0"/>
              <a:t> to a set of fragments. </a:t>
            </a:r>
          </a:p>
        </p:txBody>
      </p:sp>
    </p:spTree>
    <p:extLst>
      <p:ext uri="{BB962C8B-B14F-4D97-AF65-F5344CB8AC3E}">
        <p14:creationId xmlns:p14="http://schemas.microsoft.com/office/powerpoint/2010/main" val="297927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601200" y="6324600"/>
            <a:ext cx="381000" cy="3810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4161750" indent="-24161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lvl="1"/>
            <a:fld id="{1B15B8C0-6A94-6141-A2AE-CAE138065F7F}" type="slidenum">
              <a:rPr lang="es-ES" sz="1000">
                <a:latin typeface="Arial" charset="0"/>
              </a:rPr>
              <a:pPr lvl="1"/>
              <a:t>50</a:t>
            </a:fld>
            <a:endParaRPr lang="es-ES" sz="1000">
              <a:latin typeface="Arial" charset="0"/>
            </a:endParaRP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ato"/>
                <a:ea typeface="ＭＳ Ｐゴシック" charset="0"/>
                <a:cs typeface="ＭＳ Ｐゴシック" charset="0"/>
              </a:rPr>
              <a:t>The Idea is Simple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Lato"/>
                <a:ea typeface="ＭＳ Ｐゴシック" charset="0"/>
                <a:cs typeface="ＭＳ Ｐゴシック" charset="0"/>
              </a:rPr>
              <a:t>Map an image to a surface</a:t>
            </a:r>
          </a:p>
          <a:p>
            <a:r>
              <a:rPr lang="en-US" dirty="0">
                <a:latin typeface="Lato"/>
                <a:ea typeface="ＭＳ Ｐゴシック" charset="0"/>
                <a:cs typeface="ＭＳ Ｐゴシック" charset="0"/>
              </a:rPr>
              <a:t>Each fragment samples a color from the image</a:t>
            </a:r>
          </a:p>
        </p:txBody>
      </p:sp>
      <p:pic>
        <p:nvPicPr>
          <p:cNvPr id="19461" name="Picture 5" descr="AN07F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505200"/>
            <a:ext cx="4267200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Line 6"/>
          <p:cNvSpPr>
            <a:spLocks noChangeShapeType="1"/>
          </p:cNvSpPr>
          <p:nvPr/>
        </p:nvSpPr>
        <p:spPr bwMode="auto">
          <a:xfrm>
            <a:off x="4953000" y="3733800"/>
            <a:ext cx="45720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anchor="ctr" anchorCtr="1"/>
          <a:lstStyle/>
          <a:p>
            <a:endParaRPr lang="en-US"/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3200401" y="4800600"/>
            <a:ext cx="1490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Ctr="1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latin typeface="Arial" charset="0"/>
              </a:rPr>
              <a:t>2D image</a:t>
            </a:r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6334125" y="5754688"/>
            <a:ext cx="1658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Ctr="1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latin typeface="Arial" charset="0"/>
              </a:rPr>
              <a:t>3D surface</a:t>
            </a:r>
          </a:p>
        </p:txBody>
      </p:sp>
    </p:spTree>
    <p:extLst>
      <p:ext uri="{BB962C8B-B14F-4D97-AF65-F5344CB8AC3E}">
        <p14:creationId xmlns:p14="http://schemas.microsoft.com/office/powerpoint/2010/main" val="38503714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68AC3-D107-494C-B8CA-A17F7D908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Specifying a Texture Mapping Function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06BD04-9567-46B4-8E6B-AE336D89E1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57"/>
          <a:stretch/>
        </p:blipFill>
        <p:spPr>
          <a:xfrm>
            <a:off x="6579502" y="1253331"/>
            <a:ext cx="5545823" cy="534798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452C80-40EB-41D5-AF34-6BB719C17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31342"/>
            <a:ext cx="7252022" cy="4991960"/>
          </a:xfrm>
        </p:spPr>
        <p:txBody>
          <a:bodyPr>
            <a:normAutofit/>
          </a:bodyPr>
          <a:lstStyle/>
          <a:p>
            <a:r>
              <a:rPr lang="en-US" sz="2400" dirty="0"/>
              <a:t>You need to come up with a mapping from </a:t>
            </a:r>
            <a:br>
              <a:rPr lang="en-US" sz="2400" dirty="0"/>
            </a:br>
            <a:br>
              <a:rPr lang="en-US" sz="2400" dirty="0"/>
            </a:br>
            <a:r>
              <a:rPr lang="en-US" sz="2400" i="1" dirty="0"/>
              <a:t>surface vertices </a:t>
            </a:r>
            <a:r>
              <a:rPr lang="en-US" sz="2400" i="1" dirty="0">
                <a:sym typeface="Wingdings" panose="05000000000000000000" pitchFamily="2" charset="2"/>
              </a:rPr>
              <a:t> texture space</a:t>
            </a:r>
            <a:br>
              <a:rPr lang="en-US" sz="2400" i="1" dirty="0">
                <a:sym typeface="Wingdings" panose="05000000000000000000" pitchFamily="2" charset="2"/>
              </a:rPr>
            </a:br>
            <a:endParaRPr lang="en-US" sz="2400" i="1" dirty="0"/>
          </a:p>
          <a:p>
            <a:r>
              <a:rPr lang="en-US" sz="2400" dirty="0"/>
              <a:t>Specify mapping using (</a:t>
            </a:r>
            <a:r>
              <a:rPr lang="en-US" sz="2400" dirty="0" err="1"/>
              <a:t>u,v</a:t>
            </a:r>
            <a:r>
              <a:rPr lang="en-US" sz="2400" dirty="0"/>
              <a:t>) vertex attributes</a:t>
            </a:r>
          </a:p>
          <a:p>
            <a:r>
              <a:rPr lang="en-US" sz="2000" dirty="0"/>
              <a:t>The (</a:t>
            </a:r>
            <a:r>
              <a:rPr lang="en-US" sz="2000" dirty="0" err="1"/>
              <a:t>u,v</a:t>
            </a:r>
            <a:r>
              <a:rPr lang="en-US" sz="2000" dirty="0"/>
              <a:t>) coordinates map into a parametric texture space</a:t>
            </a:r>
            <a:br>
              <a:rPr lang="en-US" sz="2000" dirty="0"/>
            </a:br>
            <a:endParaRPr lang="en-US" sz="2000" dirty="0"/>
          </a:p>
          <a:p>
            <a:r>
              <a:rPr lang="en-US" sz="2400" dirty="0"/>
              <a:t>Generally (</a:t>
            </a:r>
            <a:r>
              <a:rPr lang="en-US" sz="2400" dirty="0" err="1"/>
              <a:t>u,v</a:t>
            </a:r>
            <a:r>
              <a:rPr lang="en-US" sz="2400" dirty="0"/>
              <a:t>) is in [0,1] x [0, 1]</a:t>
            </a:r>
          </a:p>
          <a:p>
            <a:pPr lvl="1"/>
            <a:r>
              <a:rPr lang="en-US" sz="2000" dirty="0"/>
              <a:t>We can allow coordinates to go outside that range...</a:t>
            </a:r>
          </a:p>
          <a:p>
            <a:pPr lvl="1"/>
            <a:r>
              <a:rPr lang="en-US" sz="2000" dirty="0"/>
              <a:t>if we tell WebGL how to handle that event</a:t>
            </a:r>
            <a:br>
              <a:rPr lang="en-US" sz="2000" dirty="0"/>
            </a:br>
            <a:r>
              <a:rPr lang="en-US" sz="2000" dirty="0"/>
              <a:t>…more on that later</a:t>
            </a:r>
          </a:p>
        </p:txBody>
      </p:sp>
    </p:spTree>
    <p:extLst>
      <p:ext uri="{BB962C8B-B14F-4D97-AF65-F5344CB8AC3E}">
        <p14:creationId xmlns:p14="http://schemas.microsoft.com/office/powerpoint/2010/main" val="25062433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601200" y="6324600"/>
            <a:ext cx="381000" cy="3810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4161750" indent="-24161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lvl="1"/>
            <a:fld id="{5612AEB3-23F1-D54E-A1CC-CECFDD29C29D}" type="slidenum">
              <a:rPr lang="es-ES" sz="1000">
                <a:latin typeface="Arial" charset="0"/>
              </a:rPr>
              <a:pPr lvl="1"/>
              <a:t>52</a:t>
            </a:fld>
            <a:endParaRPr lang="es-ES" sz="1000">
              <a:latin typeface="Arial" charset="0"/>
            </a:endParaRPr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77229" y="2038257"/>
            <a:ext cx="7610476" cy="3670767"/>
          </a:xfrm>
        </p:spPr>
        <p:txBody>
          <a:bodyPr>
            <a:normAutofit/>
          </a:bodyPr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Based on parametric texture coordinates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Specify as a 2D vertex attribute</a:t>
            </a:r>
          </a:p>
        </p:txBody>
      </p:sp>
      <p:grpSp>
        <p:nvGrpSpPr>
          <p:cNvPr id="32772" name="Group 3"/>
          <p:cNvGrpSpPr>
            <a:grpSpLocks/>
          </p:cNvGrpSpPr>
          <p:nvPr/>
        </p:nvGrpSpPr>
        <p:grpSpPr bwMode="auto">
          <a:xfrm>
            <a:off x="2901950" y="4052889"/>
            <a:ext cx="1811338" cy="1804987"/>
            <a:chOff x="868" y="2553"/>
            <a:chExt cx="1141" cy="1137"/>
          </a:xfrm>
        </p:grpSpPr>
        <p:sp>
          <p:nvSpPr>
            <p:cNvPr id="32810" name="Rectangle 4"/>
            <p:cNvSpPr>
              <a:spLocks noChangeArrowheads="1"/>
            </p:cNvSpPr>
            <p:nvPr/>
          </p:nvSpPr>
          <p:spPr bwMode="auto">
            <a:xfrm>
              <a:off x="868" y="3124"/>
              <a:ext cx="566" cy="566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11" name="Rectangle 5"/>
            <p:cNvSpPr>
              <a:spLocks noChangeArrowheads="1"/>
            </p:cNvSpPr>
            <p:nvPr/>
          </p:nvSpPr>
          <p:spPr bwMode="auto">
            <a:xfrm>
              <a:off x="1446" y="3126"/>
              <a:ext cx="563" cy="561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12" name="Rectangle 6"/>
            <p:cNvSpPr>
              <a:spLocks noChangeArrowheads="1"/>
            </p:cNvSpPr>
            <p:nvPr/>
          </p:nvSpPr>
          <p:spPr bwMode="auto">
            <a:xfrm>
              <a:off x="870" y="2553"/>
              <a:ext cx="1139" cy="561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2773" name="Rectangle 7"/>
          <p:cNvSpPr>
            <a:spLocks noChangeArrowheads="1"/>
          </p:cNvSpPr>
          <p:nvPr/>
        </p:nvSpPr>
        <p:spPr bwMode="auto">
          <a:xfrm>
            <a:off x="2901950" y="4044950"/>
            <a:ext cx="1816100" cy="18161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4" name="Line 8"/>
          <p:cNvSpPr>
            <a:spLocks noChangeShapeType="1"/>
          </p:cNvSpPr>
          <p:nvPr/>
        </p:nvSpPr>
        <p:spPr bwMode="auto">
          <a:xfrm>
            <a:off x="2895600" y="3581400"/>
            <a:ext cx="0" cy="2286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med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5" name="Line 9"/>
          <p:cNvSpPr>
            <a:spLocks noChangeShapeType="1"/>
          </p:cNvSpPr>
          <p:nvPr/>
        </p:nvSpPr>
        <p:spPr bwMode="auto">
          <a:xfrm>
            <a:off x="2895600" y="5867400"/>
            <a:ext cx="2362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6" name="Line 10"/>
          <p:cNvSpPr>
            <a:spLocks noChangeShapeType="1"/>
          </p:cNvSpPr>
          <p:nvPr/>
        </p:nvSpPr>
        <p:spPr bwMode="auto">
          <a:xfrm>
            <a:off x="2895600" y="4953000"/>
            <a:ext cx="1828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7" name="Line 11"/>
          <p:cNvSpPr>
            <a:spLocks noChangeShapeType="1"/>
          </p:cNvSpPr>
          <p:nvPr/>
        </p:nvSpPr>
        <p:spPr bwMode="auto">
          <a:xfrm>
            <a:off x="3810000" y="4953000"/>
            <a:ext cx="0" cy="914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8" name="Rectangle 12"/>
          <p:cNvSpPr>
            <a:spLocks noChangeArrowheads="1"/>
          </p:cNvSpPr>
          <p:nvPr/>
        </p:nvSpPr>
        <p:spPr bwMode="auto">
          <a:xfrm>
            <a:off x="4942689" y="5851525"/>
            <a:ext cx="327013" cy="36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 dirty="0">
                <a:latin typeface="Book Antiqua" charset="0"/>
              </a:rPr>
              <a:t>u</a:t>
            </a:r>
          </a:p>
        </p:txBody>
      </p:sp>
      <p:sp>
        <p:nvSpPr>
          <p:cNvPr id="32779" name="Rectangle 13"/>
          <p:cNvSpPr>
            <a:spLocks noChangeArrowheads="1"/>
          </p:cNvSpPr>
          <p:nvPr/>
        </p:nvSpPr>
        <p:spPr bwMode="auto">
          <a:xfrm>
            <a:off x="2509618" y="3413125"/>
            <a:ext cx="316355" cy="36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 dirty="0">
                <a:latin typeface="Book Antiqua" charset="0"/>
              </a:rPr>
              <a:t>v</a:t>
            </a:r>
          </a:p>
        </p:txBody>
      </p:sp>
      <p:sp>
        <p:nvSpPr>
          <p:cNvPr id="32780" name="Rectangle 14"/>
          <p:cNvSpPr>
            <a:spLocks noChangeArrowheads="1"/>
          </p:cNvSpPr>
          <p:nvPr/>
        </p:nvSpPr>
        <p:spPr bwMode="auto">
          <a:xfrm>
            <a:off x="4515267" y="3611563"/>
            <a:ext cx="570669" cy="40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 sz="2000">
                <a:latin typeface="Book Antiqua" charset="0"/>
              </a:rPr>
              <a:t>1, 1</a:t>
            </a:r>
          </a:p>
        </p:txBody>
      </p:sp>
      <p:sp>
        <p:nvSpPr>
          <p:cNvPr id="32781" name="Rectangle 15"/>
          <p:cNvSpPr>
            <a:spLocks noChangeArrowheads="1"/>
          </p:cNvSpPr>
          <p:nvPr/>
        </p:nvSpPr>
        <p:spPr bwMode="auto">
          <a:xfrm>
            <a:off x="2229267" y="3840163"/>
            <a:ext cx="570669" cy="40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 sz="2000">
                <a:latin typeface="Book Antiqua" charset="0"/>
              </a:rPr>
              <a:t>0, 1</a:t>
            </a:r>
          </a:p>
        </p:txBody>
      </p:sp>
      <p:sp>
        <p:nvSpPr>
          <p:cNvPr id="32782" name="Rectangle 16"/>
          <p:cNvSpPr>
            <a:spLocks noChangeArrowheads="1"/>
          </p:cNvSpPr>
          <p:nvPr/>
        </p:nvSpPr>
        <p:spPr bwMode="auto">
          <a:xfrm>
            <a:off x="2534067" y="5897563"/>
            <a:ext cx="570669" cy="40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 sz="2000">
                <a:latin typeface="Book Antiqua" charset="0"/>
              </a:rPr>
              <a:t>0, 0</a:t>
            </a:r>
          </a:p>
        </p:txBody>
      </p:sp>
      <p:sp>
        <p:nvSpPr>
          <p:cNvPr id="32783" name="Rectangle 17"/>
          <p:cNvSpPr>
            <a:spLocks noChangeArrowheads="1"/>
          </p:cNvSpPr>
          <p:nvPr/>
        </p:nvSpPr>
        <p:spPr bwMode="auto">
          <a:xfrm>
            <a:off x="4439067" y="5897563"/>
            <a:ext cx="570669" cy="40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 sz="2000">
                <a:latin typeface="Book Antiqua" charset="0"/>
              </a:rPr>
              <a:t>1, 0</a:t>
            </a:r>
          </a:p>
        </p:txBody>
      </p:sp>
      <p:sp>
        <p:nvSpPr>
          <p:cNvPr id="32784" name="Freeform 18"/>
          <p:cNvSpPr>
            <a:spLocks/>
          </p:cNvSpPr>
          <p:nvPr/>
        </p:nvSpPr>
        <p:spPr bwMode="auto">
          <a:xfrm>
            <a:off x="7010400" y="4038600"/>
            <a:ext cx="1830388" cy="1754188"/>
          </a:xfrm>
          <a:custGeom>
            <a:avLst/>
            <a:gdLst>
              <a:gd name="T0" fmla="*/ 2147483647 w 1153"/>
              <a:gd name="T1" fmla="*/ 0 h 1105"/>
              <a:gd name="T2" fmla="*/ 0 w 1153"/>
              <a:gd name="T3" fmla="*/ 2147483647 h 1105"/>
              <a:gd name="T4" fmla="*/ 2147483647 w 1153"/>
              <a:gd name="T5" fmla="*/ 2147483647 h 1105"/>
              <a:gd name="T6" fmla="*/ 2147483647 w 1153"/>
              <a:gd name="T7" fmla="*/ 0 h 1105"/>
              <a:gd name="T8" fmla="*/ 0 60000 65536"/>
              <a:gd name="T9" fmla="*/ 0 60000 65536"/>
              <a:gd name="T10" fmla="*/ 0 60000 65536"/>
              <a:gd name="T11" fmla="*/ 0 60000 65536"/>
              <a:gd name="T12" fmla="*/ 0 w 1153"/>
              <a:gd name="T13" fmla="*/ 0 h 1105"/>
              <a:gd name="T14" fmla="*/ 1153 w 1153"/>
              <a:gd name="T15" fmla="*/ 1105 h 110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53" h="1105">
                <a:moveTo>
                  <a:pt x="864" y="0"/>
                </a:moveTo>
                <a:lnTo>
                  <a:pt x="0" y="864"/>
                </a:lnTo>
                <a:lnTo>
                  <a:pt x="1152" y="1104"/>
                </a:lnTo>
                <a:lnTo>
                  <a:pt x="864" y="0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5" name="Line 19"/>
          <p:cNvSpPr>
            <a:spLocks noChangeShapeType="1"/>
          </p:cNvSpPr>
          <p:nvPr/>
        </p:nvSpPr>
        <p:spPr bwMode="auto">
          <a:xfrm>
            <a:off x="7648576" y="4776789"/>
            <a:ext cx="1033463" cy="4032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6" name="Line 20"/>
          <p:cNvSpPr>
            <a:spLocks noChangeShapeType="1"/>
          </p:cNvSpPr>
          <p:nvPr/>
        </p:nvSpPr>
        <p:spPr bwMode="auto">
          <a:xfrm flipH="1">
            <a:off x="7734301" y="4965700"/>
            <a:ext cx="398463" cy="5921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7" name="Freeform 21"/>
          <p:cNvSpPr>
            <a:spLocks/>
          </p:cNvSpPr>
          <p:nvPr/>
        </p:nvSpPr>
        <p:spPr bwMode="auto">
          <a:xfrm>
            <a:off x="3263900" y="4356100"/>
            <a:ext cx="979488" cy="979488"/>
          </a:xfrm>
          <a:custGeom>
            <a:avLst/>
            <a:gdLst>
              <a:gd name="T0" fmla="*/ 0 w 617"/>
              <a:gd name="T1" fmla="*/ 0 h 617"/>
              <a:gd name="T2" fmla="*/ 2147483647 w 617"/>
              <a:gd name="T3" fmla="*/ 2147483647 h 617"/>
              <a:gd name="T4" fmla="*/ 2147483647 w 617"/>
              <a:gd name="T5" fmla="*/ 2147483647 h 617"/>
              <a:gd name="T6" fmla="*/ 0 w 617"/>
              <a:gd name="T7" fmla="*/ 0 h 617"/>
              <a:gd name="T8" fmla="*/ 0 60000 65536"/>
              <a:gd name="T9" fmla="*/ 0 60000 65536"/>
              <a:gd name="T10" fmla="*/ 0 60000 65536"/>
              <a:gd name="T11" fmla="*/ 0 60000 65536"/>
              <a:gd name="T12" fmla="*/ 0 w 617"/>
              <a:gd name="T13" fmla="*/ 0 h 617"/>
              <a:gd name="T14" fmla="*/ 617 w 617"/>
              <a:gd name="T15" fmla="*/ 617 h 6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17" h="617">
                <a:moveTo>
                  <a:pt x="0" y="0"/>
                </a:moveTo>
                <a:lnTo>
                  <a:pt x="248" y="616"/>
                </a:lnTo>
                <a:lnTo>
                  <a:pt x="616" y="432"/>
                </a:lnTo>
                <a:lnTo>
                  <a:pt x="0" y="0"/>
                </a:lnTo>
              </a:path>
            </a:pathLst>
          </a:custGeom>
          <a:noFill/>
          <a:ln w="12700" cap="rnd">
            <a:solidFill>
              <a:schemeClr val="bg2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8" name="Line 22"/>
          <p:cNvSpPr>
            <a:spLocks noChangeShapeType="1"/>
          </p:cNvSpPr>
          <p:nvPr/>
        </p:nvSpPr>
        <p:spPr bwMode="auto">
          <a:xfrm flipV="1">
            <a:off x="4719638" y="4038601"/>
            <a:ext cx="3662362" cy="21907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9" name="Line 23"/>
          <p:cNvSpPr>
            <a:spLocks noChangeShapeType="1"/>
          </p:cNvSpPr>
          <p:nvPr/>
        </p:nvSpPr>
        <p:spPr bwMode="auto">
          <a:xfrm>
            <a:off x="4719638" y="5362576"/>
            <a:ext cx="2290762" cy="476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90" name="Line 24"/>
          <p:cNvSpPr>
            <a:spLocks noChangeShapeType="1"/>
          </p:cNvSpPr>
          <p:nvPr/>
        </p:nvSpPr>
        <p:spPr bwMode="auto">
          <a:xfrm>
            <a:off x="4267200" y="5029201"/>
            <a:ext cx="457200" cy="85725"/>
          </a:xfrm>
          <a:prstGeom prst="line">
            <a:avLst/>
          </a:prstGeom>
          <a:noFill/>
          <a:ln w="12700">
            <a:solidFill>
              <a:schemeClr val="bg2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91" name="Rectangle 25"/>
          <p:cNvSpPr>
            <a:spLocks noChangeArrowheads="1"/>
          </p:cNvSpPr>
          <p:nvPr/>
        </p:nvSpPr>
        <p:spPr bwMode="auto">
          <a:xfrm>
            <a:off x="7383313" y="3611563"/>
            <a:ext cx="2008488" cy="40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 sz="2000" dirty="0">
                <a:latin typeface="Book Antiqua" charset="0"/>
              </a:rPr>
              <a:t>(u, v) = (0.2, 0.8)</a:t>
            </a:r>
          </a:p>
        </p:txBody>
      </p:sp>
      <p:sp>
        <p:nvSpPr>
          <p:cNvPr id="32792" name="Rectangle 26"/>
          <p:cNvSpPr>
            <a:spLocks noChangeArrowheads="1"/>
          </p:cNvSpPr>
          <p:nvPr/>
        </p:nvSpPr>
        <p:spPr bwMode="auto">
          <a:xfrm>
            <a:off x="5990547" y="4983163"/>
            <a:ext cx="1125308" cy="40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 sz="2000">
                <a:latin typeface="Book Antiqua" charset="0"/>
              </a:rPr>
              <a:t>(0.4, 0.2)</a:t>
            </a:r>
          </a:p>
        </p:txBody>
      </p:sp>
      <p:sp>
        <p:nvSpPr>
          <p:cNvPr id="32793" name="Rectangle 27"/>
          <p:cNvSpPr>
            <a:spLocks noChangeArrowheads="1"/>
          </p:cNvSpPr>
          <p:nvPr/>
        </p:nvSpPr>
        <p:spPr bwMode="auto">
          <a:xfrm>
            <a:off x="8352747" y="5821363"/>
            <a:ext cx="1125308" cy="40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 sz="2000">
                <a:latin typeface="Book Antiqua" charset="0"/>
              </a:rPr>
              <a:t>(0.8, 0.4)</a:t>
            </a:r>
          </a:p>
        </p:txBody>
      </p:sp>
      <p:sp>
        <p:nvSpPr>
          <p:cNvPr id="32794" name="Rectangle 28"/>
          <p:cNvSpPr>
            <a:spLocks noChangeArrowheads="1"/>
          </p:cNvSpPr>
          <p:nvPr/>
        </p:nvSpPr>
        <p:spPr bwMode="auto">
          <a:xfrm>
            <a:off x="8418241" y="3916363"/>
            <a:ext cx="384721" cy="40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 sz="2000">
                <a:latin typeface="Book Antiqua" charset="0"/>
              </a:rPr>
              <a:t>A</a:t>
            </a:r>
          </a:p>
        </p:txBody>
      </p:sp>
      <p:sp>
        <p:nvSpPr>
          <p:cNvPr id="32795" name="Rectangle 29"/>
          <p:cNvSpPr>
            <a:spLocks noChangeArrowheads="1"/>
          </p:cNvSpPr>
          <p:nvPr/>
        </p:nvSpPr>
        <p:spPr bwMode="auto">
          <a:xfrm>
            <a:off x="6762680" y="5516563"/>
            <a:ext cx="343043" cy="40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 sz="2000">
                <a:latin typeface="Book Antiqua" charset="0"/>
              </a:rPr>
              <a:t>B</a:t>
            </a:r>
          </a:p>
        </p:txBody>
      </p:sp>
      <p:sp>
        <p:nvSpPr>
          <p:cNvPr id="32796" name="Rectangle 30"/>
          <p:cNvSpPr>
            <a:spLocks noChangeArrowheads="1"/>
          </p:cNvSpPr>
          <p:nvPr/>
        </p:nvSpPr>
        <p:spPr bwMode="auto">
          <a:xfrm>
            <a:off x="8885050" y="5516563"/>
            <a:ext cx="367088" cy="40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 sz="2000">
                <a:latin typeface="Book Antiqua" charset="0"/>
              </a:rPr>
              <a:t>C</a:t>
            </a:r>
          </a:p>
        </p:txBody>
      </p:sp>
      <p:sp>
        <p:nvSpPr>
          <p:cNvPr id="32797" name="Rectangle 31"/>
          <p:cNvSpPr>
            <a:spLocks noChangeArrowheads="1"/>
          </p:cNvSpPr>
          <p:nvPr/>
        </p:nvSpPr>
        <p:spPr bwMode="auto">
          <a:xfrm>
            <a:off x="2968695" y="4098925"/>
            <a:ext cx="314189" cy="40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 sz="2000">
                <a:solidFill>
                  <a:schemeClr val="bg2"/>
                </a:solidFill>
                <a:latin typeface="Book Antiqua" charset="0"/>
              </a:rPr>
              <a:t>a</a:t>
            </a:r>
          </a:p>
        </p:txBody>
      </p:sp>
      <p:sp>
        <p:nvSpPr>
          <p:cNvPr id="32798" name="Rectangle 32"/>
          <p:cNvSpPr>
            <a:spLocks noChangeArrowheads="1"/>
          </p:cNvSpPr>
          <p:nvPr/>
        </p:nvSpPr>
        <p:spPr bwMode="auto">
          <a:xfrm>
            <a:off x="3417886" y="5287963"/>
            <a:ext cx="328616" cy="40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 sz="2000">
                <a:solidFill>
                  <a:srgbClr val="000000"/>
                </a:solidFill>
                <a:latin typeface="Book Antiqua" charset="0"/>
              </a:rPr>
              <a:t>b</a:t>
            </a:r>
          </a:p>
        </p:txBody>
      </p:sp>
      <p:sp>
        <p:nvSpPr>
          <p:cNvPr id="32799" name="Rectangle 33"/>
          <p:cNvSpPr>
            <a:spLocks noChangeArrowheads="1"/>
          </p:cNvSpPr>
          <p:nvPr/>
        </p:nvSpPr>
        <p:spPr bwMode="auto">
          <a:xfrm>
            <a:off x="4118113" y="4983163"/>
            <a:ext cx="299762" cy="40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 sz="2000">
                <a:solidFill>
                  <a:srgbClr val="000000"/>
                </a:solidFill>
                <a:latin typeface="Book Antiqua" charset="0"/>
              </a:rPr>
              <a:t>c</a:t>
            </a:r>
          </a:p>
        </p:txBody>
      </p:sp>
      <p:sp>
        <p:nvSpPr>
          <p:cNvPr id="32800" name="Rectangle 34"/>
          <p:cNvSpPr>
            <a:spLocks noChangeArrowheads="1"/>
          </p:cNvSpPr>
          <p:nvPr/>
        </p:nvSpPr>
        <p:spPr bwMode="auto">
          <a:xfrm>
            <a:off x="2997471" y="3192463"/>
            <a:ext cx="1631409" cy="40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 sz="2000"/>
              <a:t>Texture Space</a:t>
            </a:r>
          </a:p>
        </p:txBody>
      </p:sp>
      <p:sp>
        <p:nvSpPr>
          <p:cNvPr id="32801" name="Rectangle 35"/>
          <p:cNvSpPr>
            <a:spLocks noChangeArrowheads="1"/>
          </p:cNvSpPr>
          <p:nvPr/>
        </p:nvSpPr>
        <p:spPr bwMode="auto">
          <a:xfrm>
            <a:off x="7079120" y="3192463"/>
            <a:ext cx="1546898" cy="40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 sz="2000"/>
              <a:t>Object Space</a:t>
            </a:r>
          </a:p>
        </p:txBody>
      </p:sp>
      <p:sp>
        <p:nvSpPr>
          <p:cNvPr id="32802" name="Freeform 36"/>
          <p:cNvSpPr>
            <a:spLocks/>
          </p:cNvSpPr>
          <p:nvPr/>
        </p:nvSpPr>
        <p:spPr bwMode="auto">
          <a:xfrm>
            <a:off x="7013575" y="4781551"/>
            <a:ext cx="1111250" cy="777875"/>
          </a:xfrm>
          <a:custGeom>
            <a:avLst/>
            <a:gdLst>
              <a:gd name="T0" fmla="*/ 2147483647 w 700"/>
              <a:gd name="T1" fmla="*/ 0 h 490"/>
              <a:gd name="T2" fmla="*/ 2147483647 w 700"/>
              <a:gd name="T3" fmla="*/ 2147483647 h 490"/>
              <a:gd name="T4" fmla="*/ 2147483647 w 700"/>
              <a:gd name="T5" fmla="*/ 2147483647 h 490"/>
              <a:gd name="T6" fmla="*/ 0 w 700"/>
              <a:gd name="T7" fmla="*/ 2147483647 h 490"/>
              <a:gd name="T8" fmla="*/ 2147483647 w 700"/>
              <a:gd name="T9" fmla="*/ 0 h 4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00"/>
              <a:gd name="T16" fmla="*/ 0 h 490"/>
              <a:gd name="T17" fmla="*/ 700 w 700"/>
              <a:gd name="T18" fmla="*/ 490 h 49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00" h="490">
                <a:moveTo>
                  <a:pt x="397" y="0"/>
                </a:moveTo>
                <a:lnTo>
                  <a:pt x="699" y="115"/>
                </a:lnTo>
                <a:lnTo>
                  <a:pt x="452" y="489"/>
                </a:lnTo>
                <a:lnTo>
                  <a:pt x="0" y="396"/>
                </a:lnTo>
                <a:lnTo>
                  <a:pt x="397" y="0"/>
                </a:lnTo>
              </a:path>
            </a:pathLst>
          </a:custGeom>
          <a:solidFill>
            <a:schemeClr val="accent2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803" name="Freeform 37"/>
          <p:cNvSpPr>
            <a:spLocks/>
          </p:cNvSpPr>
          <p:nvPr/>
        </p:nvSpPr>
        <p:spPr bwMode="auto">
          <a:xfrm>
            <a:off x="7734300" y="4968875"/>
            <a:ext cx="1106488" cy="820738"/>
          </a:xfrm>
          <a:custGeom>
            <a:avLst/>
            <a:gdLst>
              <a:gd name="T0" fmla="*/ 2147483647 w 697"/>
              <a:gd name="T1" fmla="*/ 0 h 517"/>
              <a:gd name="T2" fmla="*/ 2147483647 w 697"/>
              <a:gd name="T3" fmla="*/ 2147483647 h 517"/>
              <a:gd name="T4" fmla="*/ 2147483647 w 697"/>
              <a:gd name="T5" fmla="*/ 2147483647 h 517"/>
              <a:gd name="T6" fmla="*/ 0 w 697"/>
              <a:gd name="T7" fmla="*/ 2147483647 h 517"/>
              <a:gd name="T8" fmla="*/ 2147483647 w 697"/>
              <a:gd name="T9" fmla="*/ 0 h 5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97"/>
              <a:gd name="T16" fmla="*/ 0 h 517"/>
              <a:gd name="T17" fmla="*/ 697 w 697"/>
              <a:gd name="T18" fmla="*/ 517 h 5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97" h="517">
                <a:moveTo>
                  <a:pt x="247" y="0"/>
                </a:moveTo>
                <a:lnTo>
                  <a:pt x="593" y="131"/>
                </a:lnTo>
                <a:lnTo>
                  <a:pt x="696" y="516"/>
                </a:lnTo>
                <a:lnTo>
                  <a:pt x="0" y="372"/>
                </a:lnTo>
                <a:lnTo>
                  <a:pt x="247" y="0"/>
                </a:lnTo>
              </a:path>
            </a:pathLst>
          </a:custGeom>
          <a:solidFill>
            <a:schemeClr val="accent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804" name="Freeform 38"/>
          <p:cNvSpPr>
            <a:spLocks/>
          </p:cNvSpPr>
          <p:nvPr/>
        </p:nvSpPr>
        <p:spPr bwMode="auto">
          <a:xfrm>
            <a:off x="7654925" y="4046538"/>
            <a:ext cx="1022350" cy="1122362"/>
          </a:xfrm>
          <a:custGeom>
            <a:avLst/>
            <a:gdLst>
              <a:gd name="T0" fmla="*/ 0 w 644"/>
              <a:gd name="T1" fmla="*/ 2147483647 h 707"/>
              <a:gd name="T2" fmla="*/ 2147483647 w 644"/>
              <a:gd name="T3" fmla="*/ 0 h 707"/>
              <a:gd name="T4" fmla="*/ 2147483647 w 644"/>
              <a:gd name="T5" fmla="*/ 2147483647 h 707"/>
              <a:gd name="T6" fmla="*/ 0 w 644"/>
              <a:gd name="T7" fmla="*/ 2147483647 h 707"/>
              <a:gd name="T8" fmla="*/ 0 60000 65536"/>
              <a:gd name="T9" fmla="*/ 0 60000 65536"/>
              <a:gd name="T10" fmla="*/ 0 60000 65536"/>
              <a:gd name="T11" fmla="*/ 0 60000 65536"/>
              <a:gd name="T12" fmla="*/ 0 w 644"/>
              <a:gd name="T13" fmla="*/ 0 h 707"/>
              <a:gd name="T14" fmla="*/ 644 w 644"/>
              <a:gd name="T15" fmla="*/ 707 h 70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44" h="707">
                <a:moveTo>
                  <a:pt x="0" y="458"/>
                </a:moveTo>
                <a:lnTo>
                  <a:pt x="456" y="0"/>
                </a:lnTo>
                <a:lnTo>
                  <a:pt x="643" y="706"/>
                </a:lnTo>
                <a:lnTo>
                  <a:pt x="0" y="458"/>
                </a:lnTo>
              </a:path>
            </a:pathLst>
          </a:custGeom>
          <a:solidFill>
            <a:schemeClr val="tx2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805" name="Line 39"/>
          <p:cNvSpPr>
            <a:spLocks noChangeShapeType="1"/>
          </p:cNvSpPr>
          <p:nvPr/>
        </p:nvSpPr>
        <p:spPr bwMode="auto">
          <a:xfrm flipV="1">
            <a:off x="3276600" y="4262439"/>
            <a:ext cx="1447800" cy="85725"/>
          </a:xfrm>
          <a:prstGeom prst="line">
            <a:avLst/>
          </a:prstGeom>
          <a:noFill/>
          <a:ln w="12700">
            <a:solidFill>
              <a:schemeClr val="bg2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06" name="Line 40"/>
          <p:cNvSpPr>
            <a:spLocks noChangeShapeType="1"/>
          </p:cNvSpPr>
          <p:nvPr/>
        </p:nvSpPr>
        <p:spPr bwMode="auto">
          <a:xfrm>
            <a:off x="4724400" y="5110164"/>
            <a:ext cx="4110038" cy="68103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07" name="Line 41"/>
          <p:cNvSpPr>
            <a:spLocks noChangeShapeType="1"/>
          </p:cNvSpPr>
          <p:nvPr/>
        </p:nvSpPr>
        <p:spPr bwMode="auto">
          <a:xfrm>
            <a:off x="3657601" y="5329239"/>
            <a:ext cx="1057275" cy="33337"/>
          </a:xfrm>
          <a:prstGeom prst="line">
            <a:avLst/>
          </a:prstGeom>
          <a:noFill/>
          <a:ln w="12700">
            <a:solidFill>
              <a:schemeClr val="bg2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08" name="Rectangle 42"/>
          <p:cNvSpPr>
            <a:spLocks noGrp="1" noChangeArrowheads="1"/>
          </p:cNvSpPr>
          <p:nvPr>
            <p:ph type="title"/>
          </p:nvPr>
        </p:nvSpPr>
        <p:spPr>
          <a:xfrm>
            <a:off x="1524001" y="666656"/>
            <a:ext cx="8913813" cy="9144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Mapping a Texture</a:t>
            </a:r>
          </a:p>
        </p:txBody>
      </p:sp>
    </p:spTree>
    <p:extLst>
      <p:ext uri="{BB962C8B-B14F-4D97-AF65-F5344CB8AC3E}">
        <p14:creationId xmlns:p14="http://schemas.microsoft.com/office/powerpoint/2010/main" val="4051838698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601200" y="6324600"/>
            <a:ext cx="381000" cy="3810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4161750" indent="-24161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lvl="1"/>
            <a:fld id="{942F16FB-45EA-F04F-BF7F-BA24110F92A5}" type="slidenum">
              <a:rPr lang="es-ES" sz="1000">
                <a:latin typeface="Arial" charset="0"/>
              </a:rPr>
              <a:pPr lvl="1"/>
              <a:t>53</a:t>
            </a:fld>
            <a:endParaRPr lang="es-ES" sz="1000">
              <a:latin typeface="Arial" charset="0"/>
            </a:endParaRP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1" y="666656"/>
            <a:ext cx="8913813" cy="9144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Mapping a Texture</a:t>
            </a: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0724" y="1581057"/>
            <a:ext cx="7610476" cy="3670767"/>
          </a:xfrm>
        </p:spPr>
        <p:txBody>
          <a:bodyPr/>
          <a:lstStyle/>
          <a:p>
            <a:pPr>
              <a:buFontTx/>
              <a:buNone/>
            </a:pPr>
            <a:r>
              <a:rPr lang="en-US" sz="2700" dirty="0">
                <a:ea typeface="ＭＳ Ｐゴシック" charset="0"/>
                <a:cs typeface="ＭＳ Ｐゴシック" charset="0"/>
              </a:rPr>
              <a:t>Can be distortions</a:t>
            </a:r>
          </a:p>
        </p:txBody>
      </p:sp>
      <p:pic>
        <p:nvPicPr>
          <p:cNvPr id="35845" name="Picture 5" descr="AN07F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038601"/>
            <a:ext cx="7640638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1981200" y="3200401"/>
            <a:ext cx="261481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Ctr="1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latin typeface="Arial" charset="0"/>
              </a:rPr>
              <a:t>good selection</a:t>
            </a:r>
          </a:p>
          <a:p>
            <a:r>
              <a:rPr lang="en-US">
                <a:latin typeface="Arial" charset="0"/>
              </a:rPr>
              <a:t>of tex coordinates</a:t>
            </a:r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4876800" y="3200401"/>
            <a:ext cx="261481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Ctr="1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latin typeface="Arial" charset="0"/>
              </a:rPr>
              <a:t>poor selection</a:t>
            </a:r>
          </a:p>
          <a:p>
            <a:r>
              <a:rPr lang="en-US">
                <a:latin typeface="Arial" charset="0"/>
              </a:rPr>
              <a:t>of tex coordinates</a:t>
            </a:r>
          </a:p>
        </p:txBody>
      </p:sp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7750176" y="2514600"/>
            <a:ext cx="294503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Ctr="1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latin typeface="Arial" charset="0"/>
              </a:rPr>
              <a:t>texture stretched</a:t>
            </a:r>
          </a:p>
          <a:p>
            <a:r>
              <a:rPr lang="en-US" dirty="0">
                <a:latin typeface="Arial" charset="0"/>
              </a:rPr>
              <a:t>over trapezoid </a:t>
            </a:r>
          </a:p>
          <a:p>
            <a:r>
              <a:rPr lang="en-US" dirty="0">
                <a:latin typeface="Arial" charset="0"/>
              </a:rPr>
              <a:t>showing effects of </a:t>
            </a:r>
          </a:p>
          <a:p>
            <a:r>
              <a:rPr lang="en-US" dirty="0">
                <a:latin typeface="Arial" charset="0"/>
              </a:rPr>
              <a:t>bilinear interpolation</a:t>
            </a:r>
          </a:p>
        </p:txBody>
      </p:sp>
    </p:spTree>
    <p:extLst>
      <p:ext uri="{BB962C8B-B14F-4D97-AF65-F5344CB8AC3E}">
        <p14:creationId xmlns:p14="http://schemas.microsoft.com/office/powerpoint/2010/main" val="24631242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2BF5E-8F40-497C-A410-E05736122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Texture Filtering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9E575-BA82-40AC-8354-B62B5AFB0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546" y="1825625"/>
            <a:ext cx="11958034" cy="4723282"/>
          </a:xfrm>
        </p:spPr>
        <p:txBody>
          <a:bodyPr>
            <a:normAutofit fontScale="92500"/>
          </a:bodyPr>
          <a:lstStyle/>
          <a:p>
            <a:r>
              <a:rPr lang="en-US" dirty="0"/>
              <a:t>We often have a mismatch between texture size and number of fragments</a:t>
            </a:r>
          </a:p>
          <a:p>
            <a:pPr lvl="1"/>
            <a:r>
              <a:rPr lang="en-US" dirty="0"/>
              <a:t>Requires us to adjust how the texture is sampled…</a:t>
            </a:r>
          </a:p>
          <a:p>
            <a:pPr lvl="1"/>
            <a:r>
              <a:rPr lang="en-US" dirty="0"/>
              <a:t>This more complicated sampling process is called </a:t>
            </a:r>
            <a:r>
              <a:rPr lang="en-US" b="1" i="1" dirty="0"/>
              <a:t>texture filtering</a:t>
            </a:r>
          </a:p>
          <a:p>
            <a:r>
              <a:rPr lang="en-US" b="1" i="1" dirty="0"/>
              <a:t>Magnification  </a:t>
            </a:r>
            <a:r>
              <a:rPr lang="en-US" dirty="0"/>
              <a:t>occurs when we have more fragments than </a:t>
            </a:r>
            <a:r>
              <a:rPr lang="en-US" dirty="0" err="1"/>
              <a:t>texels</a:t>
            </a:r>
            <a:endParaRPr lang="en-US" dirty="0"/>
          </a:p>
          <a:p>
            <a:r>
              <a:rPr lang="en-US" b="1" i="1" dirty="0" err="1"/>
              <a:t>Minification</a:t>
            </a:r>
            <a:r>
              <a:rPr lang="en-US" b="1" i="1" dirty="0"/>
              <a:t>  </a:t>
            </a:r>
            <a:r>
              <a:rPr lang="en-US" dirty="0"/>
              <a:t>occurs when we have more </a:t>
            </a:r>
            <a:r>
              <a:rPr lang="en-US" dirty="0" err="1"/>
              <a:t>texels</a:t>
            </a:r>
            <a:r>
              <a:rPr lang="en-US" dirty="0"/>
              <a:t> than fragments</a:t>
            </a:r>
            <a:br>
              <a:rPr lang="en-US" dirty="0"/>
            </a:br>
            <a:endParaRPr lang="en-US" dirty="0"/>
          </a:p>
          <a:p>
            <a:r>
              <a:rPr lang="en-US" dirty="0"/>
              <a:t>Two common mag filters</a:t>
            </a:r>
          </a:p>
          <a:p>
            <a:pPr lvl="1"/>
            <a:r>
              <a:rPr lang="en-US" dirty="0"/>
              <a:t>Nearest Neighbor</a:t>
            </a:r>
          </a:p>
          <a:p>
            <a:pPr lvl="1"/>
            <a:r>
              <a:rPr lang="en-US" dirty="0"/>
              <a:t>Bilinear</a:t>
            </a:r>
          </a:p>
          <a:p>
            <a:r>
              <a:rPr lang="en-US" dirty="0"/>
              <a:t>Most common min filter</a:t>
            </a:r>
          </a:p>
          <a:p>
            <a:pPr lvl="1"/>
            <a:r>
              <a:rPr lang="en-US" dirty="0"/>
              <a:t>Mipmapping</a:t>
            </a:r>
          </a:p>
        </p:txBody>
      </p:sp>
    </p:spTree>
    <p:extLst>
      <p:ext uri="{BB962C8B-B14F-4D97-AF65-F5344CB8AC3E}">
        <p14:creationId xmlns:p14="http://schemas.microsoft.com/office/powerpoint/2010/main" val="40407268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7"/>
            <a:ext cx="10515600" cy="1325563"/>
          </a:xfrm>
        </p:spPr>
        <p:txBody>
          <a:bodyPr/>
          <a:lstStyle/>
          <a:p>
            <a:r>
              <a:rPr lang="en-US" dirty="0"/>
              <a:t>Magnification</a:t>
            </a:r>
            <a:br>
              <a:rPr lang="en-US" dirty="0"/>
            </a:br>
            <a:r>
              <a:rPr lang="en-US" dirty="0"/>
              <a:t>Examples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35430"/>
          <a:stretch/>
        </p:blipFill>
        <p:spPr>
          <a:xfrm>
            <a:off x="3445099" y="449838"/>
            <a:ext cx="8634014" cy="561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8659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Mipmapping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96981"/>
            <a:ext cx="12067504" cy="4669350"/>
          </a:xfrm>
        </p:spPr>
        <p:txBody>
          <a:bodyPr>
            <a:normAutofit/>
          </a:bodyPr>
          <a:lstStyle/>
          <a:p>
            <a:r>
              <a:rPr lang="en-US" dirty="0" err="1"/>
              <a:t>Mipmapping</a:t>
            </a:r>
            <a:r>
              <a:rPr lang="en-US" dirty="0"/>
              <a:t> is a method of pre-filtering a texture for </a:t>
            </a:r>
            <a:r>
              <a:rPr lang="en-US" dirty="0" err="1"/>
              <a:t>minification</a:t>
            </a:r>
            <a:endParaRPr lang="en-US" dirty="0"/>
          </a:p>
          <a:p>
            <a:pPr lvl="1"/>
            <a:r>
              <a:rPr lang="en-US" dirty="0" err="1"/>
              <a:t>mip</a:t>
            </a:r>
            <a:r>
              <a:rPr lang="en-US" dirty="0"/>
              <a:t> = “</a:t>
            </a:r>
            <a:r>
              <a:rPr lang="en-US" dirty="0" err="1"/>
              <a:t>multum</a:t>
            </a:r>
            <a:r>
              <a:rPr lang="en-US" dirty="0"/>
              <a:t> in parvo”…. </a:t>
            </a:r>
            <a:r>
              <a:rPr lang="en-US" dirty="0" err="1"/>
              <a:t>latin</a:t>
            </a:r>
            <a:r>
              <a:rPr lang="en-US" dirty="0"/>
              <a:t>: many things in small place(?)</a:t>
            </a:r>
            <a:br>
              <a:rPr lang="en-US" dirty="0"/>
            </a:br>
            <a:endParaRPr lang="en-US" dirty="0"/>
          </a:p>
          <a:p>
            <a:r>
              <a:rPr lang="en-US" dirty="0"/>
              <a:t>We generate a pyramid of textures</a:t>
            </a:r>
          </a:p>
          <a:p>
            <a:pPr lvl="1"/>
            <a:r>
              <a:rPr lang="en-US" dirty="0"/>
              <a:t>Bottom-level is the original texture</a:t>
            </a:r>
          </a:p>
          <a:p>
            <a:pPr lvl="1"/>
            <a:r>
              <a:rPr lang="en-US" dirty="0"/>
              <a:t>Each subsequent level reduces the resolution by ¼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D4F92F-F38B-4703-8A69-680DA843B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8222" y="2474907"/>
            <a:ext cx="3810000" cy="42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3641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2FE15-4077-4075-B90D-7F4EC0CAE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275" y="146477"/>
            <a:ext cx="10515600" cy="1325563"/>
          </a:xfrm>
        </p:spPr>
        <p:txBody>
          <a:bodyPr/>
          <a:lstStyle/>
          <a:p>
            <a:r>
              <a:rPr lang="en-US" dirty="0"/>
              <a:t>Sprites versus Textures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B1ECC7C-EA22-4CA7-B48A-CBDBB355CE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257"/>
          <a:stretch/>
        </p:blipFill>
        <p:spPr>
          <a:xfrm>
            <a:off x="3568567" y="1819277"/>
            <a:ext cx="8623434" cy="48922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6AF0DE-DF63-450E-850A-35F2AD0BEFD1}"/>
              </a:ext>
            </a:extLst>
          </p:cNvPr>
          <p:cNvSpPr txBox="1"/>
          <p:nvPr/>
        </p:nvSpPr>
        <p:spPr>
          <a:xfrm>
            <a:off x="76200" y="1819276"/>
            <a:ext cx="401002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Where do you see sprites being used?</a:t>
            </a:r>
          </a:p>
          <a:p>
            <a:endParaRPr lang="en-US" sz="1600" dirty="0"/>
          </a:p>
          <a:p>
            <a:r>
              <a:rPr lang="en-US" sz="1600" dirty="0"/>
              <a:t>Where do you see textures being used?</a:t>
            </a:r>
          </a:p>
          <a:p>
            <a:endParaRPr lang="en-US" sz="1600" dirty="0"/>
          </a:p>
          <a:p>
            <a:r>
              <a:rPr lang="en-US" sz="1600" dirty="0"/>
              <a:t>What is the difference?</a:t>
            </a:r>
          </a:p>
        </p:txBody>
      </p:sp>
    </p:spTree>
    <p:extLst>
      <p:ext uri="{BB962C8B-B14F-4D97-AF65-F5344CB8AC3E}">
        <p14:creationId xmlns:p14="http://schemas.microsoft.com/office/powerpoint/2010/main" val="37040603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Grp="1"/>
          </p:cNvSpPr>
          <p:nvPr>
            <p:ph type="title"/>
          </p:nvPr>
        </p:nvSpPr>
        <p:spPr>
          <a:xfrm>
            <a:off x="1981200" y="7048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latin typeface="Calibri" charset="0"/>
                <a:ea typeface="微軟正黑體" charset="0"/>
                <a:cs typeface="微軟正黑體" charset="0"/>
              </a:rPr>
              <a:t>Bump Mapping and Normal Mapping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50154" y="1847850"/>
            <a:ext cx="84704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Bump Mapping:</a:t>
            </a:r>
          </a:p>
          <a:p>
            <a:r>
              <a:rPr lang="en-US" dirty="0"/>
              <a:t>Perturbing mesh </a:t>
            </a:r>
            <a:r>
              <a:rPr lang="en-US" dirty="0" err="1"/>
              <a:t>normals</a:t>
            </a:r>
            <a:r>
              <a:rPr lang="en-US" dirty="0"/>
              <a:t> to create the appearance of geometric detail</a:t>
            </a:r>
          </a:p>
          <a:p>
            <a:endParaRPr lang="en-US" dirty="0"/>
          </a:p>
          <a:p>
            <a:r>
              <a:rPr lang="en-US" b="1" dirty="0"/>
              <a:t>Normal Mapping</a:t>
            </a:r>
            <a:r>
              <a:rPr lang="en-US" dirty="0"/>
              <a:t>:</a:t>
            </a:r>
          </a:p>
          <a:p>
            <a:r>
              <a:rPr lang="en-US" dirty="0"/>
              <a:t>A way of implementing bump mapping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3879176"/>
            <a:ext cx="8239386" cy="274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4002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026"/>
          <p:cNvSpPr>
            <a:spLocks noGrp="1"/>
          </p:cNvSpPr>
          <p:nvPr>
            <p:ph type="title" idx="4294967295"/>
          </p:nvPr>
        </p:nvSpPr>
        <p:spPr>
          <a:xfrm>
            <a:off x="1524001" y="666656"/>
            <a:ext cx="8913813" cy="914400"/>
          </a:xfrm>
        </p:spPr>
        <p:txBody>
          <a:bodyPr/>
          <a:lstStyle/>
          <a:p>
            <a:r>
              <a:rPr lang="en-US" altLang="zh-TW" dirty="0">
                <a:latin typeface="Calibri" charset="0"/>
                <a:ea typeface="微軟正黑體" charset="0"/>
              </a:rPr>
              <a:t>Bump Mapping and Shading</a:t>
            </a:r>
          </a:p>
        </p:txBody>
      </p:sp>
      <p:pic>
        <p:nvPicPr>
          <p:cNvPr id="28676" name="Picture 1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905000"/>
            <a:ext cx="67056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8677" name="Picture 10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243388"/>
            <a:ext cx="6705600" cy="230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1541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288" y="365127"/>
            <a:ext cx="11823712" cy="1325563"/>
          </a:xfrm>
        </p:spPr>
        <p:txBody>
          <a:bodyPr>
            <a:normAutofit/>
          </a:bodyPr>
          <a:lstStyle/>
          <a:p>
            <a:r>
              <a:rPr lang="en-US" dirty="0"/>
              <a:t>Interpolating Colors: Barycentric Coordinates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288" y="1720474"/>
            <a:ext cx="10985511" cy="3670767"/>
          </a:xfrm>
        </p:spPr>
        <p:txBody>
          <a:bodyPr/>
          <a:lstStyle/>
          <a:p>
            <a:r>
              <a:rPr lang="en-US" dirty="0"/>
              <a:t>Describe location of point in a triangle in relation to the vertices</a:t>
            </a:r>
          </a:p>
          <a:p>
            <a:r>
              <a:rPr lang="en-US" dirty="0"/>
              <a:t>p=(λ</a:t>
            </a:r>
            <a:r>
              <a:rPr lang="en-US" baseline="-25000" dirty="0"/>
              <a:t>1</a:t>
            </a:r>
            <a:r>
              <a:rPr lang="en-US" dirty="0"/>
              <a:t>,λ</a:t>
            </a:r>
            <a:r>
              <a:rPr lang="en-US" baseline="-25000" dirty="0"/>
              <a:t>2 </a:t>
            </a:r>
            <a:r>
              <a:rPr lang="en-US" dirty="0"/>
              <a:t>,λ</a:t>
            </a:r>
            <a:r>
              <a:rPr lang="en-US" baseline="-25000" dirty="0"/>
              <a:t>3</a:t>
            </a:r>
            <a:r>
              <a:rPr lang="en-US" dirty="0"/>
              <a:t>) where the following are true</a:t>
            </a:r>
          </a:p>
          <a:p>
            <a:pPr lvl="1"/>
            <a:r>
              <a:rPr lang="en-US" dirty="0"/>
              <a:t>p=λ</a:t>
            </a:r>
            <a:r>
              <a:rPr lang="en-US" baseline="-25000" dirty="0"/>
              <a:t>1</a:t>
            </a:r>
            <a:r>
              <a:rPr lang="en-US" dirty="0"/>
              <a:t>a + λ</a:t>
            </a:r>
            <a:r>
              <a:rPr lang="en-US" baseline="-25000" dirty="0"/>
              <a:t>2 </a:t>
            </a:r>
            <a:r>
              <a:rPr lang="en-US" dirty="0"/>
              <a:t>b +λ</a:t>
            </a:r>
            <a:r>
              <a:rPr lang="en-US" baseline="-25000" dirty="0"/>
              <a:t>3</a:t>
            </a:r>
            <a:r>
              <a:rPr lang="en-US" dirty="0"/>
              <a:t>c</a:t>
            </a:r>
          </a:p>
          <a:p>
            <a:pPr lvl="1"/>
            <a:r>
              <a:rPr lang="en-US" dirty="0"/>
              <a:t>λ</a:t>
            </a:r>
            <a:r>
              <a:rPr lang="en-US" baseline="-25000" dirty="0"/>
              <a:t>1</a:t>
            </a:r>
            <a:r>
              <a:rPr lang="en-US" dirty="0"/>
              <a:t>+λ</a:t>
            </a:r>
            <a:r>
              <a:rPr lang="en-US" baseline="-25000" dirty="0"/>
              <a:t>2 </a:t>
            </a:r>
            <a:r>
              <a:rPr lang="en-US" dirty="0"/>
              <a:t>+λ</a:t>
            </a:r>
            <a:r>
              <a:rPr lang="en-US" baseline="-25000" dirty="0"/>
              <a:t>3</a:t>
            </a:r>
            <a:r>
              <a:rPr lang="en-US" dirty="0"/>
              <a:t>= 1</a:t>
            </a:r>
          </a:p>
          <a:p>
            <a:r>
              <a:rPr lang="en-US" dirty="0"/>
              <a:t>To interpolate a color f(v) sampled at the vertices we just do:</a:t>
            </a:r>
          </a:p>
          <a:p>
            <a:pPr marL="0" lvl="1" indent="0">
              <a:spcBef>
                <a:spcPts val="1000"/>
              </a:spcBef>
              <a:buClr>
                <a:schemeClr val="accent2"/>
              </a:buClr>
              <a:buNone/>
            </a:pPr>
            <a:r>
              <a:rPr lang="en-US" b="1" dirty="0"/>
              <a:t>f(p)=λ</a:t>
            </a:r>
            <a:r>
              <a:rPr lang="en-US" b="1" baseline="-25000" dirty="0"/>
              <a:t>1</a:t>
            </a:r>
            <a:r>
              <a:rPr lang="en-US" b="1" dirty="0"/>
              <a:t>f(a) + λ</a:t>
            </a:r>
            <a:r>
              <a:rPr lang="en-US" b="1" baseline="-25000" dirty="0"/>
              <a:t>2 </a:t>
            </a:r>
            <a:r>
              <a:rPr lang="en-US" b="1" dirty="0"/>
              <a:t>f(b) +λ</a:t>
            </a:r>
            <a:r>
              <a:rPr lang="en-US" b="1" baseline="-25000" dirty="0"/>
              <a:t>3</a:t>
            </a:r>
            <a:r>
              <a:rPr lang="en-US" b="1" dirty="0"/>
              <a:t>f(c)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Isosceles Triangle 3"/>
          <p:cNvSpPr/>
          <p:nvPr/>
        </p:nvSpPr>
        <p:spPr>
          <a:xfrm>
            <a:off x="5643305" y="4049647"/>
            <a:ext cx="3638720" cy="2557003"/>
          </a:xfrm>
          <a:prstGeom prst="triangle">
            <a:avLst/>
          </a:prstGeom>
          <a:noFill/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827606" y="5328149"/>
            <a:ext cx="411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91169" y="3835197"/>
            <a:ext cx="446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74285" y="6289523"/>
            <a:ext cx="429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328863" y="6308207"/>
            <a:ext cx="635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2034709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50681-D66B-4FC0-98B7-F22F1A988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 Mapping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8C58D-C656-4EF9-8B8B-4AABD47A2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928" y="1690339"/>
            <a:ext cx="11218533" cy="3670767"/>
          </a:xfrm>
        </p:spPr>
        <p:txBody>
          <a:bodyPr/>
          <a:lstStyle/>
          <a:p>
            <a:r>
              <a:rPr lang="en-US" dirty="0"/>
              <a:t>How can we render reflections with a rasterization engine?</a:t>
            </a:r>
          </a:p>
          <a:p>
            <a:pPr lvl="1"/>
            <a:r>
              <a:rPr lang="en-US" dirty="0"/>
              <a:t>When shading a fragment, usually don’t know other scene geometry</a:t>
            </a:r>
          </a:p>
          <a:p>
            <a:pPr lvl="1"/>
            <a:r>
              <a:rPr lang="en-US" dirty="0"/>
              <a:t>Answer: use texture mapping….</a:t>
            </a:r>
            <a:br>
              <a:rPr lang="en-US" dirty="0"/>
            </a:br>
            <a:endParaRPr lang="en-US" dirty="0"/>
          </a:p>
          <a:p>
            <a:r>
              <a:rPr lang="en-US" dirty="0"/>
              <a:t>Create a texture of the environment</a:t>
            </a:r>
          </a:p>
          <a:p>
            <a:pPr lvl="1"/>
            <a:r>
              <a:rPr lang="en-US" dirty="0"/>
              <a:t>Map it onto mirror object surface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FA4761-BF9B-46A9-B4D1-D6AA9A670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468" y="2629996"/>
            <a:ext cx="5293134" cy="405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537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Environment Maps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90"/>
            <a:ext cx="11191437" cy="438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15697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601200" y="6324600"/>
            <a:ext cx="381000" cy="381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4161750" indent="-24161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lvl="1"/>
            <a:fld id="{3D683403-4224-8D45-A6F1-CF4A737896A7}" type="slidenum">
              <a:rPr lang="es-ES" sz="1000">
                <a:latin typeface="Arial" charset="0"/>
              </a:rPr>
              <a:pPr lvl="1"/>
              <a:t>62</a:t>
            </a:fld>
            <a:endParaRPr lang="es-ES" sz="1000">
              <a:latin typeface="Arial" charset="0"/>
            </a:endParaRPr>
          </a:p>
        </p:txBody>
      </p:sp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>
          <a:xfrm>
            <a:off x="1639094" y="209456"/>
            <a:ext cx="8913813" cy="9144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Cube Map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7230" y="2557448"/>
            <a:ext cx="7563971" cy="39576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3EF7EB-2C1A-4303-B483-C6D26B0C8566}"/>
              </a:ext>
            </a:extLst>
          </p:cNvPr>
          <p:cNvSpPr txBox="1"/>
          <p:nvPr/>
        </p:nvSpPr>
        <p:spPr>
          <a:xfrm>
            <a:off x="306846" y="1123856"/>
            <a:ext cx="121572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Cube mapping takes a different approach….</a:t>
            </a:r>
          </a:p>
          <a:p>
            <a:r>
              <a:rPr lang="en-US" sz="2800" dirty="0"/>
              <a:t>Imagine an object is in a box…and you can see the environment through that box</a:t>
            </a:r>
          </a:p>
        </p:txBody>
      </p:sp>
    </p:spTree>
    <p:extLst>
      <p:ext uri="{BB962C8B-B14F-4D97-AF65-F5344CB8AC3E}">
        <p14:creationId xmlns:p14="http://schemas.microsoft.com/office/powerpoint/2010/main" val="396777725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Forming a Cube Map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7418"/>
          <a:stretch/>
        </p:blipFill>
        <p:spPr>
          <a:xfrm>
            <a:off x="337530" y="2337094"/>
            <a:ext cx="9712302" cy="45209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2E5F2B-86A4-42C7-AB34-19331017AAB7}"/>
              </a:ext>
            </a:extLst>
          </p:cNvPr>
          <p:cNvSpPr txBox="1"/>
          <p:nvPr/>
        </p:nvSpPr>
        <p:spPr>
          <a:xfrm>
            <a:off x="1123055" y="1472859"/>
            <a:ext cx="99663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 cube map requires 6 images</a:t>
            </a:r>
          </a:p>
          <a:p>
            <a:r>
              <a:rPr lang="en-US" sz="2800" dirty="0"/>
              <a:t>Each covers a 90 degree angle from the center of the cube</a:t>
            </a:r>
          </a:p>
        </p:txBody>
      </p:sp>
    </p:spTree>
    <p:extLst>
      <p:ext uri="{BB962C8B-B14F-4D97-AF65-F5344CB8AC3E}">
        <p14:creationId xmlns:p14="http://schemas.microsoft.com/office/powerpoint/2010/main" val="324489370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Index using the Reflection Vector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3507"/>
          <a:stretch/>
        </p:blipFill>
        <p:spPr>
          <a:xfrm>
            <a:off x="549082" y="1690690"/>
            <a:ext cx="10300979" cy="458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41470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601200" y="6324600"/>
            <a:ext cx="381000" cy="3810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4161750" indent="-24161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lvl="1"/>
            <a:fld id="{34B25777-5640-5943-8249-8BF041589CEA}" type="slidenum">
              <a:rPr lang="es-ES" sz="1000">
                <a:latin typeface="Arial" charset="0"/>
              </a:rPr>
              <a:pPr lvl="1"/>
              <a:t>65</a:t>
            </a:fld>
            <a:endParaRPr lang="es-ES" sz="1000">
              <a:latin typeface="Arial" charset="0"/>
            </a:endParaRPr>
          </a:p>
        </p:txBody>
      </p:sp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062" y="228600"/>
            <a:ext cx="8629838" cy="1066800"/>
          </a:xfrm>
        </p:spPr>
        <p:txBody>
          <a:bodyPr>
            <a:normAutofit/>
          </a:bodyPr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Ray Tracing </a:t>
            </a:r>
          </a:p>
        </p:txBody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239" y="1696900"/>
            <a:ext cx="3558400" cy="4226821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None/>
            </a:pPr>
            <a:r>
              <a:rPr lang="en-US" dirty="0">
                <a:ea typeface="ＭＳ Ｐゴシック" charset="0"/>
                <a:cs typeface="ＭＳ Ｐゴシック" charset="0"/>
              </a:rPr>
              <a:t>Follow ray of light….</a:t>
            </a:r>
            <a:br>
              <a:rPr lang="en-US" dirty="0">
                <a:ea typeface="ＭＳ Ｐゴシック" charset="0"/>
                <a:cs typeface="ＭＳ Ｐゴシック" charset="0"/>
              </a:rPr>
            </a:br>
            <a:endParaRPr lang="en-US" dirty="0">
              <a:ea typeface="ＭＳ Ｐゴシック" charset="0"/>
              <a:cs typeface="ＭＳ Ｐゴシック" charset="0"/>
            </a:endParaRPr>
          </a:p>
          <a:p>
            <a:pPr>
              <a:buFontTx/>
              <a:buNone/>
            </a:pPr>
            <a:r>
              <a:rPr lang="en-US" dirty="0">
                <a:ea typeface="ＭＳ Ｐゴシック" charset="0"/>
                <a:cs typeface="ＭＳ Ｐゴシック" charset="0"/>
              </a:rPr>
              <a:t>Can trace from an eyepoint through a pixel</a:t>
            </a:r>
            <a:br>
              <a:rPr lang="en-US" dirty="0">
                <a:ea typeface="ＭＳ Ｐゴシック" charset="0"/>
                <a:cs typeface="ＭＳ Ｐゴシック" charset="0"/>
              </a:rPr>
            </a:br>
            <a:endParaRPr lang="en-US" dirty="0">
              <a:ea typeface="ＭＳ Ｐゴシック" charset="0"/>
              <a:cs typeface="ＭＳ Ｐゴシック" charset="0"/>
            </a:endParaRPr>
          </a:p>
          <a:p>
            <a:pPr>
              <a:buFontTx/>
              <a:buNone/>
            </a:pPr>
            <a:r>
              <a:rPr lang="en-US" dirty="0">
                <a:ea typeface="ＭＳ Ｐゴシック" charset="0"/>
                <a:cs typeface="ＭＳ Ｐゴシック" charset="0"/>
              </a:rPr>
              <a:t>See what object the ray hits…</a:t>
            </a:r>
            <a:br>
              <a:rPr lang="en-US" dirty="0">
                <a:ea typeface="ＭＳ Ｐゴシック" charset="0"/>
                <a:cs typeface="ＭＳ Ｐゴシック" charset="0"/>
              </a:rPr>
            </a:br>
            <a:endParaRPr lang="en-US" dirty="0">
              <a:ea typeface="ＭＳ Ｐゴシック" charset="0"/>
              <a:cs typeface="ＭＳ Ｐゴシック" charset="0"/>
            </a:endParaRPr>
          </a:p>
          <a:p>
            <a:pPr>
              <a:buFontTx/>
              <a:buNone/>
            </a:pPr>
            <a:r>
              <a:rPr lang="en-US" dirty="0">
                <a:ea typeface="ＭＳ Ｐゴシック" charset="0"/>
                <a:cs typeface="ＭＳ Ｐゴシック" charset="0"/>
              </a:rPr>
              <a:t>Compute the color of the light being reflected from the hit point.</a:t>
            </a:r>
          </a:p>
          <a:p>
            <a:pPr>
              <a:buFontTx/>
              <a:buNone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8832" y="1764331"/>
            <a:ext cx="5900047" cy="392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92456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78CCA-D39C-4664-A3B7-82C30DAA5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Ray Tracing: Extremely Flexible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34DE0-139D-4C67-80F7-13AE9B9882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simulate global visual effects such as</a:t>
            </a:r>
          </a:p>
          <a:p>
            <a:pPr lvl="1"/>
            <a:r>
              <a:rPr lang="en-US" dirty="0"/>
              <a:t>Mirror-like reflection</a:t>
            </a:r>
          </a:p>
          <a:p>
            <a:pPr lvl="1"/>
            <a:r>
              <a:rPr lang="en-US" dirty="0"/>
              <a:t>Transparency and translucency </a:t>
            </a:r>
          </a:p>
          <a:p>
            <a:pPr lvl="1"/>
            <a:r>
              <a:rPr lang="en-US" dirty="0"/>
              <a:t>Global illumination (indirect lighting and color bleeding)</a:t>
            </a:r>
          </a:p>
          <a:p>
            <a:pPr lvl="1"/>
            <a:r>
              <a:rPr lang="en-US" dirty="0"/>
              <a:t>Soft shadows….</a:t>
            </a:r>
          </a:p>
          <a:p>
            <a:pPr lvl="1"/>
            <a:r>
              <a:rPr lang="en-US" dirty="0"/>
              <a:t>And mores……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465D4D-7D3D-479D-9248-4BA65D43F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245" y="3611539"/>
            <a:ext cx="4805563" cy="304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18743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EDF008-C4F9-49AF-9744-461847AF1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75"/>
            <a:ext cx="12192000" cy="67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79774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864A40-69D6-419F-9519-8EB8E9A9C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967"/>
            <a:ext cx="12192000" cy="679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65309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EE4432-B9B7-4469-87DC-109403BD8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78"/>
            <a:ext cx="12192000" cy="68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863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Barycentric Coordinates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4742" t="9020" r="-2553" b="33467"/>
          <a:stretch/>
        </p:blipFill>
        <p:spPr>
          <a:xfrm>
            <a:off x="2446356" y="1837334"/>
            <a:ext cx="5937930" cy="2375065"/>
          </a:xfrm>
        </p:spPr>
      </p:pic>
      <p:sp>
        <p:nvSpPr>
          <p:cNvPr id="5" name="TextBox 4"/>
          <p:cNvSpPr txBox="1"/>
          <p:nvPr/>
        </p:nvSpPr>
        <p:spPr>
          <a:xfrm>
            <a:off x="1135244" y="4347402"/>
            <a:ext cx="7741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from Stanford’s </a:t>
            </a:r>
            <a:r>
              <a:rPr lang="en-US" i="1" dirty="0"/>
              <a:t>CS348b: Image Synthesis </a:t>
            </a:r>
            <a:r>
              <a:rPr lang="en-US" dirty="0"/>
              <a:t>by Matt Pharr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42533" y="3843067"/>
            <a:ext cx="1995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should be b2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9632EC-70DD-4971-9BC3-8C4B27EB71A9}"/>
              </a:ext>
            </a:extLst>
          </p:cNvPr>
          <p:cNvSpPr txBox="1"/>
          <p:nvPr/>
        </p:nvSpPr>
        <p:spPr>
          <a:xfrm>
            <a:off x="220639" y="5281683"/>
            <a:ext cx="117507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Barycentric coordinates express the location of a point p as a linear combination of the coordinates of 3 vertices</a:t>
            </a:r>
          </a:p>
          <a:p>
            <a:endParaRPr lang="en-US" sz="2000" dirty="0"/>
          </a:p>
          <a:p>
            <a:r>
              <a:rPr lang="en-US" sz="2000" dirty="0"/>
              <a:t>P = (b0,b1,b2)</a:t>
            </a:r>
          </a:p>
        </p:txBody>
      </p:sp>
    </p:spTree>
    <p:extLst>
      <p:ext uri="{BB962C8B-B14F-4D97-AF65-F5344CB8AC3E}">
        <p14:creationId xmlns:p14="http://schemas.microsoft.com/office/powerpoint/2010/main" val="203315582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65CAA-1D7A-4D25-B331-6F465D094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993" y="15704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Ray-Tracing: </a:t>
            </a:r>
            <a:br>
              <a:rPr lang="en-US" dirty="0"/>
            </a:br>
            <a:r>
              <a:rPr lang="en-US" dirty="0"/>
              <a:t>Computationally</a:t>
            </a:r>
            <a:br>
              <a:rPr lang="en-US" dirty="0"/>
            </a:br>
            <a:r>
              <a:rPr lang="en-US" dirty="0"/>
              <a:t>Intense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BE74D5F-F22E-4259-9CAD-E8D5B1F6F3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89107" y="-39785"/>
            <a:ext cx="6145019" cy="68977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D5EB82-3BC1-40AB-9CAB-1C4708BF55D5}"/>
              </a:ext>
            </a:extLst>
          </p:cNvPr>
          <p:cNvSpPr txBox="1"/>
          <p:nvPr/>
        </p:nvSpPr>
        <p:spPr>
          <a:xfrm>
            <a:off x="182993" y="1641563"/>
            <a:ext cx="57184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LOTS of rays get generated</a:t>
            </a:r>
          </a:p>
          <a:p>
            <a:endParaRPr lang="en-US" dirty="0"/>
          </a:p>
          <a:p>
            <a:r>
              <a:rPr lang="en-US" dirty="0"/>
              <a:t>Each pixel requires multiple primary rays for anti-aliasing</a:t>
            </a:r>
          </a:p>
          <a:p>
            <a:endParaRPr lang="en-US" dirty="0"/>
          </a:p>
          <a:p>
            <a:r>
              <a:rPr lang="en-US" dirty="0"/>
              <a:t>Each hit on a surface recursively generates more rays</a:t>
            </a:r>
          </a:p>
          <a:p>
            <a:r>
              <a:rPr lang="en-US" dirty="0"/>
              <a:t>	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F1EDF2-FA49-421B-BDC7-F639C81F3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683" y="3651629"/>
            <a:ext cx="2857500" cy="2857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B998CA-6522-47BE-A96A-03F43D6C2C93}"/>
              </a:ext>
            </a:extLst>
          </p:cNvPr>
          <p:cNvSpPr txBox="1"/>
          <p:nvPr/>
        </p:nvSpPr>
        <p:spPr>
          <a:xfrm>
            <a:off x="3549885" y="4544704"/>
            <a:ext cx="18207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Cornell Box</a:t>
            </a:r>
            <a:br>
              <a:rPr lang="en-US" dirty="0"/>
            </a:br>
            <a:r>
              <a:rPr lang="en-US" dirty="0"/>
              <a:t>About 100,000 rays per pixel</a:t>
            </a:r>
          </a:p>
        </p:txBody>
      </p:sp>
    </p:spTree>
    <p:extLst>
      <p:ext uri="{BB962C8B-B14F-4D97-AF65-F5344CB8AC3E}">
        <p14:creationId xmlns:p14="http://schemas.microsoft.com/office/powerpoint/2010/main" val="313492041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D1BDF-86FB-4F56-BFE3-B0E362580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Real-Time Ray-Tracing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190D3C-C425-403A-ADC8-0F49A73A6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263" y="1472328"/>
            <a:ext cx="10226722" cy="538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35413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585F5-8443-4EB9-918F-76DDEE407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NVIDIA RTX: Real-Time Ray-Tracing Demo</a:t>
            </a:r>
          </a:p>
        </p:txBody>
      </p:sp>
      <p:pic>
        <p:nvPicPr>
          <p:cNvPr id="4" name="Online Media 3" title="Atomic Heart: Official GeForce RTX Real-Time Ray Tracing Demo">
            <a:hlinkClick r:id="" action="ppaction://media"/>
            <a:extLst>
              <a:ext uri="{FF2B5EF4-FFF2-40B4-BE49-F238E27FC236}">
                <a16:creationId xmlns:a16="http://schemas.microsoft.com/office/drawing/2014/main" id="{106D5038-E8D6-46C3-BE03-A26AFD1EE73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34353" y="1690690"/>
            <a:ext cx="8604947" cy="484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661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9D5E5-7D87-438D-8E69-255A36FF3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71" y="-297655"/>
            <a:ext cx="10515600" cy="1325563"/>
          </a:xfrm>
        </p:spPr>
        <p:txBody>
          <a:bodyPr/>
          <a:lstStyle/>
          <a:p>
            <a:r>
              <a:rPr lang="en-US" dirty="0"/>
              <a:t>Hidden Surface Removal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8A289B-E0EC-4253-8BD6-1C738E886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68" y="843578"/>
            <a:ext cx="10515600" cy="601442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We need for objects occluded by other objects to not be seen</a:t>
            </a:r>
          </a:p>
          <a:p>
            <a:pPr marL="0" indent="0">
              <a:buNone/>
            </a:pPr>
            <a:r>
              <a:rPr lang="en-US" b="1" i="1" dirty="0"/>
              <a:t>Painters Algorithm</a:t>
            </a:r>
          </a:p>
          <a:p>
            <a:r>
              <a:rPr lang="en-US" dirty="0"/>
              <a:t>First method proposed for doing hidden surface removal</a:t>
            </a:r>
          </a:p>
          <a:p>
            <a:r>
              <a:rPr lang="en-US" dirty="0"/>
              <a:t>Sort triangles by depth</a:t>
            </a:r>
          </a:p>
          <a:p>
            <a:r>
              <a:rPr lang="en-US" dirty="0"/>
              <a:t>Draw the triangles into the frame buffer in sorted order</a:t>
            </a:r>
          </a:p>
          <a:p>
            <a:pPr lvl="1"/>
            <a:r>
              <a:rPr lang="en-US" dirty="0"/>
              <a:t>Farthest to closest</a:t>
            </a:r>
          </a:p>
          <a:p>
            <a:pPr lvl="1"/>
            <a:r>
              <a:rPr lang="en-US" dirty="0"/>
              <a:t>…so closer objects are drawn over farther objects</a:t>
            </a:r>
          </a:p>
          <a:p>
            <a:pPr marL="0" indent="0">
              <a:buNone/>
            </a:pP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What are some problems with this?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C7A927-514A-4E7C-A880-D9D2A6F20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1249" y="4351164"/>
            <a:ext cx="5715000" cy="1447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D1315E-1A83-4515-95AC-3C8D1CF5C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534" y="4222021"/>
            <a:ext cx="2919483" cy="170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24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F4BFE-9DB1-431E-8CED-B30A58696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Painter’s Algorithm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DB80DC-12D5-4B4D-8098-EA6B15D148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It’s expensive to sort….</a:t>
            </a:r>
          </a:p>
          <a:p>
            <a:r>
              <a:rPr lang="en-US" dirty="0"/>
              <a:t>Also, a single triangle can have multiple depths</a:t>
            </a:r>
          </a:p>
          <a:p>
            <a:pPr lvl="1"/>
            <a:r>
              <a:rPr lang="en-US" dirty="0"/>
              <a:t>Occlusion cycles cannot be resolved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CE42F0-CBDE-47FD-908B-81CB8CFA0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0628" y="3522900"/>
            <a:ext cx="3190875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621233"/>
      </p:ext>
    </p:extLst>
  </p:cSld>
  <p:clrMapOvr>
    <a:masterClrMapping/>
  </p:clrMapOvr>
</p:sld>
</file>

<file path=ppt/theme/theme1.xml><?xml version="1.0" encoding="utf-8"?>
<a:theme xmlns:a="http://schemas.openxmlformats.org/drawingml/2006/main" name="Sample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SampleSlides</Template>
  <TotalTime>13179</TotalTime>
  <Words>1967</Words>
  <Application>Microsoft Office PowerPoint</Application>
  <PresentationFormat>Widescreen</PresentationFormat>
  <Paragraphs>456</Paragraphs>
  <Slides>72</Slides>
  <Notes>30</Notes>
  <HiddenSlides>0</HiddenSlides>
  <MMClips>1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86" baseType="lpstr">
      <vt:lpstr>微軟正黑體</vt:lpstr>
      <vt:lpstr>ＭＳ Ｐゴシック</vt:lpstr>
      <vt:lpstr>Arial</vt:lpstr>
      <vt:lpstr>Book Antiqua</vt:lpstr>
      <vt:lpstr>Calibri</vt:lpstr>
      <vt:lpstr>Cambria</vt:lpstr>
      <vt:lpstr>Cambria Math</vt:lpstr>
      <vt:lpstr>Comic Sans MS</vt:lpstr>
      <vt:lpstr>Lato</vt:lpstr>
      <vt:lpstr>Lato Medium</vt:lpstr>
      <vt:lpstr>Times New Roman</vt:lpstr>
      <vt:lpstr>Wingdings</vt:lpstr>
      <vt:lpstr>SampleSlides</vt:lpstr>
      <vt:lpstr>Equation</vt:lpstr>
      <vt:lpstr>PowerPoint Presentation</vt:lpstr>
      <vt:lpstr>Computer Graphics</vt:lpstr>
      <vt:lpstr>Rasterization versus Ray Tracing</vt:lpstr>
      <vt:lpstr>Rendering: Rasterization</vt:lpstr>
      <vt:lpstr>Rasterization: 3D Graphics Pipeline</vt:lpstr>
      <vt:lpstr>Interpolating Colors: Barycentric Coordinates</vt:lpstr>
      <vt:lpstr>Barycentric Coordinates</vt:lpstr>
      <vt:lpstr>Hidden Surface Removal</vt:lpstr>
      <vt:lpstr>Painter’s Algorithm</vt:lpstr>
      <vt:lpstr>Hidden Surface Removal: Z-Buffer</vt:lpstr>
      <vt:lpstr>Shading</vt:lpstr>
      <vt:lpstr>Why we need shading</vt:lpstr>
      <vt:lpstr>Bui Tuong Phong</vt:lpstr>
      <vt:lpstr>Phong Reflectance Model</vt:lpstr>
      <vt:lpstr>Shading</vt:lpstr>
      <vt:lpstr>Shading</vt:lpstr>
      <vt:lpstr>Scattering </vt:lpstr>
      <vt:lpstr>Rendering Equation</vt:lpstr>
      <vt:lpstr>Global Effects</vt:lpstr>
      <vt:lpstr>Local vs Global Illumination</vt:lpstr>
      <vt:lpstr>Light-Material Interaction</vt:lpstr>
      <vt:lpstr>Light Sources</vt:lpstr>
      <vt:lpstr>Simple Light Source Models</vt:lpstr>
      <vt:lpstr>Surface Types</vt:lpstr>
      <vt:lpstr>The Phong Reflection Model</vt:lpstr>
      <vt:lpstr>Modeling a Ideal Reflector – Specular Reflection</vt:lpstr>
      <vt:lpstr>Specular Reflection</vt:lpstr>
      <vt:lpstr>Specular Reflection</vt:lpstr>
      <vt:lpstr>Modeling a Lambertian Surface – Diffuse Reflection</vt:lpstr>
      <vt:lpstr>Ambient Light</vt:lpstr>
      <vt:lpstr>Distance Terms</vt:lpstr>
      <vt:lpstr>Light Sources</vt:lpstr>
      <vt:lpstr>Material Properties</vt:lpstr>
      <vt:lpstr>Phong Reflectance Model</vt:lpstr>
      <vt:lpstr>Blinn-Phong Reflectance Model</vt:lpstr>
      <vt:lpstr>The Halfway Vector</vt:lpstr>
      <vt:lpstr>Phong versus Blinn-Phong</vt:lpstr>
      <vt:lpstr>Example</vt:lpstr>
      <vt:lpstr>Mesh Shading</vt:lpstr>
      <vt:lpstr>Gouraud and Phong Shading</vt:lpstr>
      <vt:lpstr>Shaders</vt:lpstr>
      <vt:lpstr>The Limits of Geometric Modeling</vt:lpstr>
      <vt:lpstr>Or Consider Modeling an Orange</vt:lpstr>
      <vt:lpstr>Modeling an Orange</vt:lpstr>
      <vt:lpstr>Modeling an Orange</vt:lpstr>
      <vt:lpstr>Three Types of Mapping</vt:lpstr>
      <vt:lpstr>Texture Mapping</vt:lpstr>
      <vt:lpstr>Environment Mapping </vt:lpstr>
      <vt:lpstr>Bump (or Normal) Mapping</vt:lpstr>
      <vt:lpstr>The Idea is Simple</vt:lpstr>
      <vt:lpstr>Specifying a Texture Mapping Function</vt:lpstr>
      <vt:lpstr>Mapping a Texture</vt:lpstr>
      <vt:lpstr>Mapping a Texture</vt:lpstr>
      <vt:lpstr>Texture Filtering</vt:lpstr>
      <vt:lpstr>Magnification Examples</vt:lpstr>
      <vt:lpstr>Mipmapping</vt:lpstr>
      <vt:lpstr>Sprites versus Textures</vt:lpstr>
      <vt:lpstr>Bump Mapping and Normal Mapping</vt:lpstr>
      <vt:lpstr>Bump Mapping and Shading</vt:lpstr>
      <vt:lpstr>Environment Mapping</vt:lpstr>
      <vt:lpstr>Types of Environment Maps</vt:lpstr>
      <vt:lpstr>Cube Map</vt:lpstr>
      <vt:lpstr>Forming a Cube Map </vt:lpstr>
      <vt:lpstr>Index using the Reflection Vector</vt:lpstr>
      <vt:lpstr>Ray Tracing </vt:lpstr>
      <vt:lpstr>Ray Tracing: Extremely Flexible</vt:lpstr>
      <vt:lpstr>PowerPoint Presentation</vt:lpstr>
      <vt:lpstr>PowerPoint Presentation</vt:lpstr>
      <vt:lpstr>PowerPoint Presentation</vt:lpstr>
      <vt:lpstr>Ray-Tracing:  Computationally Intense</vt:lpstr>
      <vt:lpstr>Real-Time Ray-Tracing</vt:lpstr>
      <vt:lpstr>NVIDIA RTX: Real-Time Ray-Tracing Demo</vt:lpstr>
    </vt:vector>
  </TitlesOfParts>
  <Company>UIUC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 Schumacher;shaffer1@illinois.edu</dc:creator>
  <cp:lastModifiedBy>Eric Shaffer</cp:lastModifiedBy>
  <cp:revision>118</cp:revision>
  <dcterms:created xsi:type="dcterms:W3CDTF">2017-05-11T14:02:37Z</dcterms:created>
  <dcterms:modified xsi:type="dcterms:W3CDTF">2018-10-31T17:31:51Z</dcterms:modified>
</cp:coreProperties>
</file>