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70" r:id="rId3"/>
    <p:sldId id="288" r:id="rId4"/>
    <p:sldId id="289" r:id="rId5"/>
    <p:sldId id="290" r:id="rId6"/>
    <p:sldId id="291" r:id="rId7"/>
    <p:sldId id="271" r:id="rId8"/>
    <p:sldId id="292" r:id="rId9"/>
    <p:sldId id="287" r:id="rId10"/>
    <p:sldId id="293" r:id="rId11"/>
    <p:sldId id="272" r:id="rId12"/>
    <p:sldId id="274" r:id="rId13"/>
    <p:sldId id="258" r:id="rId14"/>
    <p:sldId id="276" r:id="rId15"/>
    <p:sldId id="295" r:id="rId16"/>
    <p:sldId id="296" r:id="rId17"/>
    <p:sldId id="297" r:id="rId18"/>
    <p:sldId id="273" r:id="rId19"/>
    <p:sldId id="294" r:id="rId20"/>
    <p:sldId id="262" r:id="rId21"/>
    <p:sldId id="263" r:id="rId22"/>
    <p:sldId id="265" r:id="rId23"/>
    <p:sldId id="266" r:id="rId24"/>
    <p:sldId id="267" r:id="rId25"/>
    <p:sldId id="268" r:id="rId26"/>
    <p:sldId id="269" r:id="rId27"/>
    <p:sldId id="277" r:id="rId28"/>
    <p:sldId id="278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c63ca0f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6c63ca0f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with VR: Each aliasing rendering is independent of each eye. Small motion in head mounted display; causes random aliasing changes from one frame to the next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Subdivide each pixel into multiple sub pixels and sample e.g. 4x4 grid and interpolate results. Soften  called super-sampling.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1113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6e8e7b0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6e8e7b0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87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6e8e7b0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6e8e7b0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740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6e8e7b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6e8e7b0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26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6e8e7b0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6e8e7b0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981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6e8e7b0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76e8e7b0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97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6e8e7b0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6e8e7b0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834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6e8e7b0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6e8e7b0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594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6e8e7b0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6e8e7b0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332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6e8e7b0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76e8e7b0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20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c63ca0f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c63ca0f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(a) Original images. (b) Barrel distortion. (c) Pincushion distortion.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709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c69fb4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6c69fb4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P(r) is trying to do polynomial (e.g. Taylor) approximations for the radial transform.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690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c69fb4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6c69fb4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Practical suggestions on next lecture.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21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6e8e7b0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6e8e7b0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06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6e8e7b0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6e8e7b0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Video1: 01-Vizup 3D mesh simplification and polygon reduction demo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632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c69fb4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c69fb43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 rendering pipeline does not account for distortion.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Future: Aliasing concerns for both eye rendering.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721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c69fb4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c69fb43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 rendering pipeline does not account for distortion.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Future: Aliasing concerns for both eye rendering.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054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6e8e7b0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76e8e7b0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“tearing”? And what is “blanking”?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768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907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ifNyVS2_6f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B7qrgrrHry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Visual Rendering for VR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498VR: Virtual Reality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51B3-A2CC-4EFD-A505-FF7E65CC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Hardware Solution to Optical Distortion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DC453-0A68-4340-B2C1-C89602CC2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HTC </a:t>
            </a:r>
            <a:r>
              <a:rPr lang="en-US" dirty="0" err="1"/>
              <a:t>Vive</a:t>
            </a:r>
            <a:r>
              <a:rPr lang="en-US" dirty="0"/>
              <a:t> and Pro and Oculus Rift uses Fresnel Lenses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F8AC6-922A-4A4F-A512-0A3E1302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84" y="2275725"/>
            <a:ext cx="3682413" cy="2026033"/>
          </a:xfrm>
          <a:prstGeom prst="rect">
            <a:avLst/>
          </a:prstGeom>
        </p:spPr>
      </p:pic>
      <p:pic>
        <p:nvPicPr>
          <p:cNvPr id="3074" name="Picture 2" descr="Image result for vive fresnel lens">
            <a:extLst>
              <a:ext uri="{FF2B5EF4-FFF2-40B4-BE49-F238E27FC236}">
                <a16:creationId xmlns:a16="http://schemas.microsoft.com/office/drawing/2014/main" id="{27770762-9041-492F-B9EC-46D15F07F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t="16163" r="12661" b="11395"/>
          <a:stretch/>
        </p:blipFill>
        <p:spPr bwMode="auto">
          <a:xfrm>
            <a:off x="4186381" y="2218673"/>
            <a:ext cx="7770610" cy="41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A69E90-24CF-4209-A8DE-C59B8138662D}"/>
              </a:ext>
            </a:extLst>
          </p:cNvPr>
          <p:cNvSpPr txBox="1"/>
          <p:nvPr/>
        </p:nvSpPr>
        <p:spPr>
          <a:xfrm>
            <a:off x="123291" y="4476287"/>
            <a:ext cx="381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lighter than regular lens</a:t>
            </a:r>
          </a:p>
          <a:p>
            <a:endParaRPr lang="en-US" dirty="0"/>
          </a:p>
          <a:p>
            <a:r>
              <a:rPr lang="en-US" dirty="0"/>
              <a:t>But can exhibit glare from ridges</a:t>
            </a:r>
          </a:p>
          <a:p>
            <a:endParaRPr lang="en-US" dirty="0"/>
          </a:p>
          <a:p>
            <a:r>
              <a:rPr lang="en-US" dirty="0"/>
              <a:t>Can ameliorate spherical distortion</a:t>
            </a:r>
          </a:p>
          <a:p>
            <a:endParaRPr lang="en-US" dirty="0"/>
          </a:p>
          <a:p>
            <a:r>
              <a:rPr lang="en-US" dirty="0"/>
              <a:t>Pincushion still a problem</a:t>
            </a:r>
          </a:p>
        </p:txBody>
      </p:sp>
    </p:spTree>
    <p:extLst>
      <p:ext uri="{BB962C8B-B14F-4D97-AF65-F5344CB8AC3E}">
        <p14:creationId xmlns:p14="http://schemas.microsoft.com/office/powerpoint/2010/main" val="302562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8782" y="152819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/>
              </a:rPr>
              <a:t>Correcting Optical Distortion</a:t>
            </a:r>
            <a:endParaRPr dirty="0">
              <a:latin typeface="Lato" panose="020F0502020204030203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27116-C88D-46B9-A17B-F5C142E62571}"/>
              </a:ext>
            </a:extLst>
          </p:cNvPr>
          <p:cNvSpPr txBox="1"/>
          <p:nvPr/>
        </p:nvSpPr>
        <p:spPr>
          <a:xfrm>
            <a:off x="318782" y="908030"/>
            <a:ext cx="108445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/>
              </a:rPr>
              <a:t>One image warping approach renders images into textures that would be applied to warped meshes</a:t>
            </a:r>
          </a:p>
          <a:p>
            <a:endParaRPr lang="en-US" dirty="0">
              <a:latin typeface="Lato" panose="020F0502020204030203"/>
            </a:endParaRPr>
          </a:p>
          <a:p>
            <a:endParaRPr lang="en-US" dirty="0">
              <a:latin typeface="Lato" panose="020F0502020204030203"/>
            </a:endParaRPr>
          </a:p>
          <a:p>
            <a:endParaRPr lang="en-US" dirty="0">
              <a:latin typeface="Lato" panose="020F0502020204030203"/>
            </a:endParaRPr>
          </a:p>
          <a:p>
            <a:endParaRPr lang="en-US" dirty="0">
              <a:latin typeface="Lato" panose="020F0502020204030203"/>
            </a:endParaRPr>
          </a:p>
          <a:p>
            <a:endParaRPr lang="en-US" dirty="0">
              <a:latin typeface="Lato" panose="020F0502020204030203"/>
            </a:endParaRPr>
          </a:p>
          <a:p>
            <a:endParaRPr lang="en-US" dirty="0">
              <a:latin typeface="Lato" panose="020F0502020204030203"/>
            </a:endParaRPr>
          </a:p>
          <a:p>
            <a:endParaRPr lang="en-US" dirty="0">
              <a:latin typeface="Lato" panose="020F0502020204030203"/>
            </a:endParaRPr>
          </a:p>
          <a:p>
            <a:r>
              <a:rPr lang="en-US" dirty="0">
                <a:latin typeface="Lato" panose="020F0502020204030203"/>
              </a:rPr>
              <a:t>Consider referring to fragments in the canonical view volume [-1,1] x [-1,1] by polar coordinates</a:t>
            </a:r>
          </a:p>
          <a:p>
            <a:endParaRPr lang="en-US" dirty="0">
              <a:latin typeface="Lato" panose="020F0502020204030203"/>
            </a:endParaRPr>
          </a:p>
          <a:p>
            <a:r>
              <a:rPr lang="en-US" dirty="0">
                <a:latin typeface="Lato" panose="020F0502020204030203"/>
              </a:rPr>
              <a:t>                              then a distortion is given by </a:t>
            </a:r>
          </a:p>
          <a:p>
            <a:endParaRPr lang="en-US" dirty="0">
              <a:latin typeface="Lato" panose="020F0502020204030203"/>
            </a:endParaRPr>
          </a:p>
          <a:p>
            <a:r>
              <a:rPr lang="en-US" dirty="0">
                <a:latin typeface="Lato" panose="020F0502020204030203"/>
              </a:rPr>
              <a:t>c</a:t>
            </a:r>
            <a:r>
              <a:rPr lang="en-US" baseline="-25000" dirty="0">
                <a:latin typeface="Lato" panose="020F0502020204030203"/>
              </a:rPr>
              <a:t>1</a:t>
            </a:r>
            <a:r>
              <a:rPr lang="en-US" dirty="0">
                <a:latin typeface="Lato" panose="020F0502020204030203"/>
              </a:rPr>
              <a:t> and c</a:t>
            </a:r>
            <a:r>
              <a:rPr lang="en-US" baseline="-25000" dirty="0">
                <a:latin typeface="Lato" panose="020F0502020204030203"/>
              </a:rPr>
              <a:t>2</a:t>
            </a:r>
            <a:r>
              <a:rPr lang="en-US" dirty="0">
                <a:latin typeface="Lato" panose="020F0502020204030203"/>
              </a:rPr>
              <a:t> are constants you pick….c</a:t>
            </a:r>
            <a:r>
              <a:rPr lang="en-US" baseline="-25000" dirty="0">
                <a:latin typeface="Lato" panose="020F0502020204030203"/>
              </a:rPr>
              <a:t>1</a:t>
            </a:r>
            <a:r>
              <a:rPr lang="en-US" dirty="0">
                <a:latin typeface="Lato" panose="020F0502020204030203"/>
              </a:rPr>
              <a:t>&lt;0 generates a barrel distortion and c</a:t>
            </a:r>
            <a:r>
              <a:rPr lang="en-US" baseline="-25000" dirty="0">
                <a:latin typeface="Lato" panose="020F0502020204030203"/>
              </a:rPr>
              <a:t>1</a:t>
            </a:r>
            <a:r>
              <a:rPr lang="en-US" dirty="0">
                <a:latin typeface="Lato" panose="020F0502020204030203"/>
              </a:rPr>
              <a:t>&gt;0 generates pincushion</a:t>
            </a:r>
          </a:p>
          <a:p>
            <a:endParaRPr lang="en-US" dirty="0">
              <a:latin typeface="Lato" panose="020F0502020204030203"/>
            </a:endParaRPr>
          </a:p>
          <a:p>
            <a:r>
              <a:rPr lang="en-US" dirty="0">
                <a:latin typeface="Lato" panose="020F0502020204030203"/>
              </a:rPr>
              <a:t>You need to find the inverse of the </a:t>
            </a:r>
            <a:r>
              <a:rPr lang="en-US" b="1" i="1" dirty="0">
                <a:latin typeface="Lato" panose="020F0502020204030203"/>
              </a:rPr>
              <a:t>f</a:t>
            </a:r>
            <a:r>
              <a:rPr lang="en-US" dirty="0">
                <a:latin typeface="Lato" panose="020F0502020204030203"/>
              </a:rPr>
              <a:t> giving a pincushion distortion…the is the corrective barrel distortion</a:t>
            </a:r>
          </a:p>
          <a:p>
            <a:r>
              <a:rPr lang="en-US" dirty="0">
                <a:latin typeface="Lato" panose="020F0502020204030203"/>
              </a:rPr>
              <a:t>It can be approximated as </a:t>
            </a:r>
          </a:p>
          <a:p>
            <a:endParaRPr lang="en-US" dirty="0">
              <a:latin typeface="Lato" panose="020F0502020204030203"/>
            </a:endParaRPr>
          </a:p>
          <a:p>
            <a:endParaRPr lang="en-US" dirty="0">
              <a:latin typeface="Lato" panose="020F0502020204030203"/>
            </a:endParaRPr>
          </a:p>
          <a:p>
            <a:r>
              <a:rPr lang="en-US" dirty="0">
                <a:latin typeface="Lato" panose="020F0502020204030203"/>
              </a:rPr>
              <a:t>…or more exact numerical methods can be used to find a better approximation.</a:t>
            </a:r>
            <a:br>
              <a:rPr lang="en-US" dirty="0">
                <a:latin typeface="Lato" panose="020F0502020204030203"/>
              </a:rPr>
            </a:br>
            <a:endParaRPr lang="en-US" dirty="0">
              <a:latin typeface="Lato" panose="020F0502020204030203"/>
            </a:endParaRPr>
          </a:p>
          <a:p>
            <a:r>
              <a:rPr lang="en-US" dirty="0">
                <a:latin typeface="Lato" panose="020F0502020204030203"/>
              </a:rPr>
              <a:t>Finding the correction function is done prior to runtime for a given lens setup.</a:t>
            </a:r>
          </a:p>
          <a:p>
            <a:endParaRPr lang="en-US" dirty="0">
              <a:latin typeface="Lato" panose="020F0502020204030203"/>
            </a:endParaRPr>
          </a:p>
          <a:p>
            <a:endParaRPr lang="en-US" dirty="0">
              <a:latin typeface="Lato" panose="020F0502020204030203"/>
            </a:endParaRPr>
          </a:p>
          <a:p>
            <a:endParaRPr lang="en-US" dirty="0">
              <a:latin typeface="Lato" panose="020F050202020403020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1B10F-8A34-4563-A819-08BA9A8F6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878" y="1512862"/>
            <a:ext cx="2346122" cy="1319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EC8E8-8EA0-459B-8B26-159AC94B1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87" y="3429000"/>
            <a:ext cx="1638300" cy="63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C463BE-03F2-4FF6-A7EE-1A0A514A6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194" y="3648075"/>
            <a:ext cx="3267075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05C5F4-93B4-41A1-BC1D-7683F1881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874" y="5074513"/>
            <a:ext cx="4270651" cy="7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6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Challenge in VR: Latency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1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2400" dirty="0"/>
              <a:t>Latency: </a:t>
            </a:r>
            <a:r>
              <a:rPr lang="en" sz="2400" dirty="0"/>
              <a:t>time it takes to update display in response to head orientation and position.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>
                <a:latin typeface="Lato" panose="020F0502020204030203"/>
              </a:rPr>
              <a:t>GPU pipeline has been optimized for triangle through</a:t>
            </a:r>
            <a:r>
              <a:rPr lang="en-US" sz="2400" dirty="0">
                <a:latin typeface="Lato" panose="020F0502020204030203"/>
              </a:rPr>
              <a:t>put</a:t>
            </a:r>
            <a:r>
              <a:rPr lang="en" sz="2400" dirty="0">
                <a:latin typeface="Lato" panose="020F0502020204030203"/>
              </a:rPr>
              <a:t>, not latency</a:t>
            </a:r>
            <a:endParaRPr sz="2400" dirty="0">
              <a:latin typeface="Lato" panose="020F0502020204030203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>
                <a:latin typeface="Lato" panose="020F0502020204030203"/>
              </a:rPr>
              <a:t>Some current methods for latency reduction:</a:t>
            </a:r>
          </a:p>
          <a:p>
            <a:pPr marL="457200" indent="-457200">
              <a:spcBef>
                <a:spcPts val="2133"/>
              </a:spcBef>
              <a:buFont typeface="+mj-lt"/>
              <a:buAutoNum type="arabicPeriod"/>
            </a:pPr>
            <a:r>
              <a:rPr lang="en" sz="2400" dirty="0">
                <a:latin typeface="Lato" panose="020F0502020204030203"/>
              </a:rPr>
              <a:t>Lower the complexity of the virtual world</a:t>
            </a:r>
          </a:p>
          <a:p>
            <a:pPr marL="457200" indent="-457200">
              <a:spcBef>
                <a:spcPts val="2133"/>
              </a:spcBef>
              <a:buFont typeface="+mj-lt"/>
              <a:buAutoNum type="arabicPeriod"/>
            </a:pPr>
            <a:r>
              <a:rPr lang="en" sz="2400" dirty="0">
                <a:latin typeface="Lato" panose="020F0502020204030203"/>
              </a:rPr>
              <a:t>Improve rendering pipeline performance</a:t>
            </a:r>
          </a:p>
          <a:p>
            <a:pPr marL="457200" indent="-457200">
              <a:spcBef>
                <a:spcPts val="2133"/>
              </a:spcBef>
              <a:buFont typeface="+mj-lt"/>
              <a:buAutoNum type="arabicPeriod"/>
            </a:pPr>
            <a:r>
              <a:rPr lang="en" sz="2400" dirty="0">
                <a:latin typeface="Lato" panose="020F0502020204030203"/>
              </a:rPr>
              <a:t>Remove delays along the path from the rendered images to switching pixels</a:t>
            </a:r>
          </a:p>
          <a:p>
            <a:pPr marL="457200" indent="-457200">
              <a:spcBef>
                <a:spcPts val="2133"/>
              </a:spcBef>
              <a:buFont typeface="+mj-lt"/>
              <a:buAutoNum type="arabicPeriod"/>
            </a:pPr>
            <a:r>
              <a:rPr lang="en" sz="2400" dirty="0">
                <a:latin typeface="Lato" panose="020F0502020204030203"/>
              </a:rPr>
              <a:t>Use prediction to estimate future viewpoints and world states</a:t>
            </a:r>
          </a:p>
          <a:p>
            <a:pPr marL="457200" indent="-457200">
              <a:spcBef>
                <a:spcPts val="2133"/>
              </a:spcBef>
              <a:buFont typeface="+mj-lt"/>
              <a:buAutoNum type="arabicPeriod"/>
            </a:pPr>
            <a:r>
              <a:rPr lang="en" sz="2400" dirty="0">
                <a:latin typeface="Lato" panose="020F0502020204030203"/>
              </a:rPr>
              <a:t>Distort the rendered image to compensate for last-moment viewpoint error</a:t>
            </a:r>
            <a:endParaRPr sz="24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53229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/>
              </a:rPr>
              <a:t>Latency </a:t>
            </a:r>
            <a:r>
              <a:rPr lang="en-US" dirty="0">
                <a:latin typeface="Lato" panose="020F0502020204030203"/>
              </a:rPr>
              <a:t>by Example</a:t>
            </a:r>
            <a:endParaRPr dirty="0">
              <a:latin typeface="Lato" panose="020F0502020204030203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>
                <a:latin typeface="Lato" panose="020F0502020204030203"/>
              </a:rPr>
              <a:t>Let d = 40 </a:t>
            </a:r>
            <a:r>
              <a:rPr lang="en-US" dirty="0">
                <a:latin typeface="Lato" panose="020F0502020204030203"/>
              </a:rPr>
              <a:t>be the </a:t>
            </a:r>
            <a:r>
              <a:rPr lang="en" dirty="0">
                <a:latin typeface="Lato" panose="020F0502020204030203"/>
              </a:rPr>
              <a:t>pixels per degree (</a:t>
            </a:r>
            <a:r>
              <a:rPr lang="en-US" dirty="0">
                <a:latin typeface="Lato" panose="020F0502020204030203"/>
              </a:rPr>
              <a:t>pixel density) in the HMD</a:t>
            </a:r>
            <a:br>
              <a:rPr lang="en-US" dirty="0">
                <a:latin typeface="Lato" panose="020F0502020204030203"/>
              </a:rPr>
            </a:br>
            <a:r>
              <a:rPr lang="en-US" dirty="0">
                <a:latin typeface="Lato" panose="020F0502020204030203"/>
              </a:rPr>
              <a:t>Let </a:t>
            </a:r>
            <a:r>
              <a:rPr lang="en" dirty="0">
                <a:latin typeface="Lato" panose="020F0502020204030203"/>
              </a:rPr>
              <a:t>ω = 50</a:t>
            </a:r>
            <a:r>
              <a:rPr lang="en" baseline="30000" dirty="0">
                <a:latin typeface="Lato" panose="020F0502020204030203"/>
              </a:rPr>
              <a:t>०</a:t>
            </a:r>
            <a:r>
              <a:rPr lang="en" dirty="0">
                <a:latin typeface="Lato" panose="020F0502020204030203"/>
              </a:rPr>
              <a:t>/s </a:t>
            </a:r>
            <a:r>
              <a:rPr lang="en-US" dirty="0">
                <a:latin typeface="Lato" panose="020F0502020204030203"/>
              </a:rPr>
              <a:t>be the angular velocity of the head</a:t>
            </a:r>
            <a:r>
              <a:rPr lang="en" dirty="0">
                <a:latin typeface="Lato" panose="020F0502020204030203"/>
              </a:rPr>
              <a:t>,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>
                <a:latin typeface="Lato" panose="020F0502020204030203"/>
              </a:rPr>
              <a:t>Let the latency l = 0.02 s </a:t>
            </a:r>
            <a:r>
              <a:rPr lang="en-US" dirty="0">
                <a:latin typeface="Lato" panose="020F0502020204030203"/>
              </a:rPr>
              <a:t>be the time to update the display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dirty="0">
                <a:latin typeface="Lato" panose="020F0502020204030203"/>
              </a:rPr>
              <a:t>How wrong is the image before the update can occur?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dirty="0">
                <a:latin typeface="Lato" panose="020F0502020204030203"/>
              </a:rPr>
              <a:t>d</a:t>
            </a:r>
            <a:r>
              <a:rPr lang="en" dirty="0">
                <a:latin typeface="Lato" panose="020F0502020204030203"/>
              </a:rPr>
              <a:t> ω </a:t>
            </a:r>
            <a:r>
              <a:rPr lang="en-US" dirty="0">
                <a:latin typeface="Lato" panose="020F0502020204030203"/>
              </a:rPr>
              <a:t>l = 4 </a:t>
            </a:r>
            <a:r>
              <a:rPr lang="en" dirty="0">
                <a:latin typeface="Lato" panose="020F0502020204030203"/>
              </a:rPr>
              <a:t>  </a:t>
            </a:r>
            <a:r>
              <a:rPr lang="en-US" dirty="0">
                <a:latin typeface="Lato" panose="020F0502020204030203"/>
              </a:rPr>
              <a:t>tells us the image is off by 4 pixels</a:t>
            </a:r>
            <a:br>
              <a:rPr lang="en" dirty="0">
                <a:latin typeface="Lato" panose="020F0502020204030203"/>
              </a:rPr>
            </a:br>
            <a:endParaRPr dirty="0">
              <a:latin typeface="Lato" panose="020F0502020204030203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>
                <a:latin typeface="Lato" panose="020F0502020204030203"/>
              </a:rPr>
              <a:t>Does a perfect system exist?</a:t>
            </a:r>
            <a:endParaRPr dirty="0">
              <a:latin typeface="Lato" panose="020F0502020204030203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>
                <a:latin typeface="Lato" panose="020F0502020204030203"/>
              </a:rPr>
              <a:t>Historical problems: The perfect system is impossible</a:t>
            </a:r>
            <a:endParaRPr dirty="0">
              <a:latin typeface="Lato" panose="020F0502020204030203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>
                <a:latin typeface="Lato" panose="020F0502020204030203"/>
              </a:rPr>
              <a:t>Variable latency are even worse due to the inability to adapt. People are used to 60 FPS.</a:t>
            </a:r>
            <a:endParaRPr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54570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7732"/>
            <a:r>
              <a:rPr lang="en" dirty="0">
                <a:latin typeface="Lato" panose="020F0502020204030203" pitchFamily="34" charset="0"/>
              </a:rPr>
              <a:t>Simplify the </a:t>
            </a:r>
            <a:r>
              <a:rPr lang="en-US" dirty="0">
                <a:latin typeface="Lato" panose="020F0502020204030203" pitchFamily="34" charset="0"/>
              </a:rPr>
              <a:t>V</a:t>
            </a:r>
            <a:r>
              <a:rPr lang="en" dirty="0">
                <a:latin typeface="Lato" panose="020F0502020204030203" pitchFamily="34" charset="0"/>
              </a:rPr>
              <a:t>irtual World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lnSpc>
                <a:spcPct val="200000"/>
              </a:lnSpc>
              <a:buClr>
                <a:srgbClr val="FFFFFF"/>
              </a:buClr>
              <a:buNone/>
            </a:pPr>
            <a:r>
              <a:rPr lang="en-US" dirty="0"/>
              <a:t>Generate Levels-of-Detail using </a:t>
            </a:r>
            <a:r>
              <a:rPr lang="en" dirty="0"/>
              <a:t>mesh simplification algorithms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endParaRPr lang="en" dirty="0"/>
          </a:p>
          <a:p>
            <a:pPr marL="152396" indent="0">
              <a:lnSpc>
                <a:spcPct val="200000"/>
              </a:lnSpc>
              <a:buClr>
                <a:srgbClr val="FFFFFF"/>
              </a:buClr>
              <a:buNone/>
            </a:pPr>
            <a:br>
              <a:rPr lang="en" dirty="0"/>
            </a:br>
            <a:r>
              <a:rPr lang="en" dirty="0"/>
              <a:t>Render far-away objects using coarse</a:t>
            </a:r>
            <a:r>
              <a:rPr lang="en-US" dirty="0"/>
              <a:t>r mesh</a:t>
            </a:r>
            <a:endParaRPr dirty="0"/>
          </a:p>
          <a:p>
            <a:pPr marL="0" indent="0">
              <a:lnSpc>
                <a:spcPct val="200000"/>
              </a:lnSpc>
              <a:spcBef>
                <a:spcPts val="2133"/>
              </a:spcBef>
              <a:buNone/>
            </a:pPr>
            <a:endParaRPr dirty="0"/>
          </a:p>
          <a:p>
            <a:pPr marL="0" indent="0">
              <a:lnSpc>
                <a:spcPct val="200000"/>
              </a:lnSpc>
              <a:spcBef>
                <a:spcPts val="2133"/>
              </a:spcBef>
              <a:buNone/>
            </a:pPr>
            <a:endParaRPr dirty="0"/>
          </a:p>
          <a:p>
            <a:pPr marL="0" indent="0">
              <a:lnSpc>
                <a:spcPct val="200000"/>
              </a:lnSpc>
              <a:spcBef>
                <a:spcPts val="2133"/>
              </a:spcBef>
              <a:buNone/>
            </a:pPr>
            <a:endParaRPr dirty="0"/>
          </a:p>
          <a:p>
            <a:pPr>
              <a:lnSpc>
                <a:spcPct val="200000"/>
              </a:lnSpc>
              <a:spcBef>
                <a:spcPts val="2133"/>
              </a:spcBef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Lower the computational demands on the VWG (Virtual World Generator)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109" y="2348917"/>
            <a:ext cx="5517429" cy="3626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60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2219-3144-4AFC-A4E9-1DCFB554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</a:rPr>
              <a:t>LODS in 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4C7C2-02D3-40AB-B554-7114A4B68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Unity has tools to setup and use LODs</a:t>
            </a:r>
          </a:p>
        </p:txBody>
      </p:sp>
      <p:pic>
        <p:nvPicPr>
          <p:cNvPr id="4" name="Online Media 3" title="MAKE YOUR GAME RUN SMOOTH - Unity LOD Tutorial">
            <a:hlinkClick r:id="" action="ppaction://media"/>
            <a:extLst>
              <a:ext uri="{FF2B5EF4-FFF2-40B4-BE49-F238E27FC236}">
                <a16:creationId xmlns:a16="http://schemas.microsoft.com/office/drawing/2014/main" id="{D352B0B7-6D96-4916-A156-01C917E5DE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7281" y="2146396"/>
            <a:ext cx="7930393" cy="44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8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AF18-D3BD-400F-8F2A-A155F621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/>
              </a:rPr>
              <a:t>Parallel Rendering of Stereo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4382C-FC22-47E7-8D92-09BA1D5D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88" y="1919629"/>
            <a:ext cx="7668761" cy="32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3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D54B-8B1D-458D-B0D3-0D845D11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/>
              </a:rPr>
              <a:t>NVIDIA SLI for VR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E8471-BF93-4BEF-B758-098ED2F3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5" y="1646225"/>
            <a:ext cx="4491153" cy="2557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3C0460-DC94-4E21-ADED-AD157592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636" y="1646226"/>
            <a:ext cx="4532738" cy="2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6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dirty="0">
                <a:latin typeface="Lato" panose="020F0502020204030203"/>
              </a:rPr>
              <a:t>Optimizing Rendering for Image Warping</a:t>
            </a:r>
            <a:endParaRPr sz="3600" dirty="0">
              <a:latin typeface="Lato" panose="020F0502020204030203"/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>
                <a:solidFill>
                  <a:srgbClr val="FFFFFF"/>
                </a:solidFill>
              </a:rPr>
              <a:t>Current Approach. Optimization: Multi-resolution shading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313" y="1536633"/>
            <a:ext cx="4949504" cy="22887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58E2B-791A-4734-8421-F58D6CA93CAD}"/>
              </a:ext>
            </a:extLst>
          </p:cNvPr>
          <p:cNvSpPr txBox="1"/>
          <p:nvPr/>
        </p:nvSpPr>
        <p:spPr>
          <a:xfrm>
            <a:off x="1124125" y="4504888"/>
            <a:ext cx="9756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you think of any rendering optimization we could do given that we know images will be warped?</a:t>
            </a:r>
          </a:p>
          <a:p>
            <a:endParaRPr lang="en-US" dirty="0"/>
          </a:p>
          <a:p>
            <a:r>
              <a:rPr lang="en-US" dirty="0"/>
              <a:t>What parts of the image could be rendered at a lower resolution?</a:t>
            </a:r>
          </a:p>
        </p:txBody>
      </p:sp>
    </p:spTree>
    <p:extLst>
      <p:ext uri="{BB962C8B-B14F-4D97-AF65-F5344CB8AC3E}">
        <p14:creationId xmlns:p14="http://schemas.microsoft.com/office/powerpoint/2010/main" val="189569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dirty="0">
                <a:latin typeface="Lato" panose="020F0502020204030203"/>
              </a:rPr>
              <a:t>Optimizing Rendering for Image Warping</a:t>
            </a:r>
            <a:endParaRPr sz="3600" dirty="0">
              <a:latin typeface="Lato" panose="020F0502020204030203"/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>
                <a:solidFill>
                  <a:srgbClr val="FFFFFF"/>
                </a:solidFill>
              </a:rPr>
              <a:t>Current Approach. Optimization: Multi-resolution shading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58E2B-791A-4734-8421-F58D6CA93CAD}"/>
              </a:ext>
            </a:extLst>
          </p:cNvPr>
          <p:cNvSpPr txBox="1"/>
          <p:nvPr/>
        </p:nvSpPr>
        <p:spPr>
          <a:xfrm>
            <a:off x="5259896" y="4398037"/>
            <a:ext cx="684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NVIDIA Multi-resolution Shading breaks up view volume into pieces.</a:t>
            </a:r>
          </a:p>
          <a:p>
            <a:endParaRPr lang="en-US" dirty="0"/>
          </a:p>
          <a:p>
            <a:r>
              <a:rPr lang="en-US" dirty="0"/>
              <a:t>Renders the warped areas at lower resolution.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1E41B-A319-40B6-B98E-35B8E052D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67" y="2053253"/>
            <a:ext cx="3456614" cy="1920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AA3597-FAE8-4EDF-8A8A-83196B5A7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934" y="1885086"/>
            <a:ext cx="5076713" cy="23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0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Aliasing </a:t>
            </a:r>
            <a:r>
              <a:rPr lang="en-US" dirty="0">
                <a:latin typeface="Lato" panose="020F0502020204030203" pitchFamily="34" charset="0"/>
              </a:rPr>
              <a:t>and</a:t>
            </a:r>
            <a:r>
              <a:rPr lang="en" dirty="0">
                <a:latin typeface="Lato" panose="020F0502020204030203" pitchFamily="34" charset="0"/>
              </a:rPr>
              <a:t> Anti-aliasing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5565860" y="1310734"/>
            <a:ext cx="6542234" cy="5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dirty="0"/>
              <a:t>R</a:t>
            </a:r>
            <a:r>
              <a:rPr lang="en-US" sz="2000" dirty="0" err="1"/>
              <a:t>asterization</a:t>
            </a:r>
            <a:r>
              <a:rPr lang="en-US" sz="2000" dirty="0"/>
              <a:t> can result in “jaggies”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pixel is either on or off</a:t>
            </a:r>
          </a:p>
          <a:p>
            <a:endParaRPr lang="en-US" sz="2000" dirty="0"/>
          </a:p>
          <a:p>
            <a:r>
              <a:rPr lang="en-US" sz="2000" dirty="0"/>
              <a:t>When animated, jaggies become “crawlies”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noticeable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significant issue for VR than generic 3D graphics</a:t>
            </a:r>
            <a:endParaRPr sz="2000" dirty="0"/>
          </a:p>
          <a:p>
            <a:endParaRPr sz="2000" dirty="0"/>
          </a:p>
          <a:p>
            <a:r>
              <a:rPr lang="en" sz="2000" dirty="0"/>
              <a:t>Solve/reduce aliasing by multi-sampling.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/>
              <a:t> E.g. mix the pixels at the border of edge/non-edge region</a:t>
            </a: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93D8E-C4F7-4CE0-B3C8-FAEC70092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85" y="1533107"/>
            <a:ext cx="4474556" cy="2478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244329-7D02-47C6-A4F0-A7EB1549C862}"/>
              </a:ext>
            </a:extLst>
          </p:cNvPr>
          <p:cNvSpPr txBox="1"/>
          <p:nvPr/>
        </p:nvSpPr>
        <p:spPr>
          <a:xfrm>
            <a:off x="482885" y="4003157"/>
            <a:ext cx="500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sample per pixel        4spp                  8spp</a:t>
            </a:r>
          </a:p>
        </p:txBody>
      </p:sp>
    </p:spTree>
    <p:extLst>
      <p:ext uri="{BB962C8B-B14F-4D97-AF65-F5344CB8AC3E}">
        <p14:creationId xmlns:p14="http://schemas.microsoft.com/office/powerpoint/2010/main" val="365065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415600" y="15299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Image</a:t>
            </a:r>
            <a:r>
              <a:rPr lang="en-US" dirty="0">
                <a:latin typeface="Lato" panose="020F0502020204030203" pitchFamily="34" charset="0"/>
              </a:rPr>
              <a:t>s</a:t>
            </a:r>
            <a:r>
              <a:rPr lang="en" dirty="0">
                <a:latin typeface="Lato" panose="020F0502020204030203" pitchFamily="34" charset="0"/>
              </a:rPr>
              <a:t> </a:t>
            </a:r>
            <a:r>
              <a:rPr lang="en-US" dirty="0">
                <a:latin typeface="Lato" panose="020F0502020204030203" pitchFamily="34" charset="0"/>
              </a:rPr>
              <a:t>Tearing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200000"/>
              </a:lnSpc>
              <a:spcAft>
                <a:spcPts val="2133"/>
              </a:spcAft>
              <a:buNone/>
            </a:pPr>
            <a:r>
              <a:rPr lang="en">
                <a:solidFill>
                  <a:srgbClr val="FFFFFF"/>
                </a:solidFill>
              </a:rPr>
              <a:t>Problem: Tearing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1758"/>
          <a:stretch/>
        </p:blipFill>
        <p:spPr>
          <a:xfrm>
            <a:off x="2426222" y="2102265"/>
            <a:ext cx="4974436" cy="27541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415600" y="1123275"/>
            <a:ext cx="11280107" cy="3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/>
              <a:t>Historically, CRTs required a </a:t>
            </a:r>
            <a:r>
              <a:rPr lang="en" sz="2400" dirty="0"/>
              <a:t>Vertical Blanking </a:t>
            </a:r>
            <a:r>
              <a:rPr lang="en-US" sz="2400" dirty="0"/>
              <a:t>Interval</a:t>
            </a:r>
          </a:p>
          <a:p>
            <a:r>
              <a:rPr lang="en-US" sz="2400" dirty="0"/>
              <a:t>Electron beam turned off as the gun was repositioned from bottom-right to top-left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In a single frame buffer systems it’s the time during which you can write to the buffer</a:t>
            </a:r>
            <a:r>
              <a:rPr lang="en" sz="2400" dirty="0"/>
              <a:t> </a:t>
            </a:r>
          </a:p>
          <a:p>
            <a:r>
              <a:rPr lang="en" sz="2400" dirty="0"/>
              <a:t>If the buffer content</a:t>
            </a:r>
            <a:r>
              <a:rPr lang="en-US" sz="2400" dirty="0"/>
              <a:t>s change during scan-out, you get tearing</a:t>
            </a:r>
            <a:endParaRPr lang="en" sz="2400" dirty="0"/>
          </a:p>
          <a:p>
            <a:endParaRPr sz="2400" dirty="0"/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3130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/>
              </a:rPr>
              <a:t>Solutions to </a:t>
            </a:r>
            <a:r>
              <a:rPr lang="en-US" dirty="0">
                <a:latin typeface="Lato" panose="020F0502020204030203"/>
              </a:rPr>
              <a:t>T</a:t>
            </a:r>
            <a:r>
              <a:rPr lang="en" dirty="0">
                <a:latin typeface="Lato" panose="020F0502020204030203"/>
              </a:rPr>
              <a:t>earing</a:t>
            </a:r>
            <a:endParaRPr dirty="0">
              <a:latin typeface="Lato" panose="020F0502020204030203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101274" y="1536633"/>
            <a:ext cx="5394651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lnSpc>
                <a:spcPct val="200000"/>
              </a:lnSpc>
              <a:buNone/>
            </a:pPr>
            <a:r>
              <a:rPr lang="en" sz="1800" dirty="0">
                <a:latin typeface="Lato" panose="020F0502020204030203" pitchFamily="34" charset="0"/>
              </a:rPr>
              <a:t>Buffering: </a:t>
            </a:r>
            <a:br>
              <a:rPr lang="en" sz="1800" dirty="0">
                <a:latin typeface="Lato" panose="020F0502020204030203" pitchFamily="34" charset="0"/>
              </a:rPr>
            </a:br>
            <a:r>
              <a:rPr lang="en-US" sz="1800" dirty="0">
                <a:latin typeface="Lato" panose="020F0502020204030203" pitchFamily="34" charset="0"/>
              </a:rPr>
              <a:t>L</a:t>
            </a:r>
            <a:r>
              <a:rPr lang="en" sz="1800" dirty="0">
                <a:latin typeface="Lato" panose="020F0502020204030203" pitchFamily="34" charset="0"/>
              </a:rPr>
              <a:t>oad frames into </a:t>
            </a:r>
            <a:r>
              <a:rPr lang="en-US" sz="1800" dirty="0">
                <a:latin typeface="Lato" panose="020F0502020204030203" pitchFamily="34" charset="0"/>
              </a:rPr>
              <a:t>buffer </a:t>
            </a:r>
            <a:r>
              <a:rPr lang="en" sz="1800" dirty="0">
                <a:latin typeface="Lato" panose="020F0502020204030203" pitchFamily="34" charset="0"/>
              </a:rPr>
              <a:t>not being scanned </a:t>
            </a:r>
            <a:br>
              <a:rPr lang="en-US" sz="1800" dirty="0">
                <a:latin typeface="Lato" panose="020F0502020204030203" pitchFamily="34" charset="0"/>
              </a:rPr>
            </a:br>
            <a:r>
              <a:rPr lang="en-US" sz="1800" dirty="0">
                <a:latin typeface="Lato" panose="020F0502020204030203" pitchFamily="34" charset="0"/>
              </a:rPr>
              <a:t>What implication does this have for VR?</a:t>
            </a:r>
          </a:p>
          <a:p>
            <a:pPr marL="152396" indent="0">
              <a:lnSpc>
                <a:spcPct val="200000"/>
              </a:lnSpc>
              <a:buClr>
                <a:srgbClr val="FFFFFF"/>
              </a:buClr>
              <a:buNone/>
            </a:pPr>
            <a:endParaRPr lang="en-US" sz="1800" dirty="0">
              <a:latin typeface="Lato" panose="020F0502020204030203" pitchFamily="34" charset="0"/>
            </a:endParaRPr>
          </a:p>
          <a:p>
            <a:pPr marL="152396" indent="0">
              <a:lnSpc>
                <a:spcPct val="200000"/>
              </a:lnSpc>
              <a:buClr>
                <a:srgbClr val="FFFFFF"/>
              </a:buClr>
              <a:buNone/>
            </a:pPr>
            <a:r>
              <a:rPr lang="en-US" sz="1800" dirty="0">
                <a:latin typeface="Lato" panose="020F0502020204030203" pitchFamily="34" charset="0"/>
              </a:rPr>
              <a:t>Better solution would be</a:t>
            </a:r>
          </a:p>
          <a:p>
            <a:pPr marL="495296" indent="-342900">
              <a:lnSpc>
                <a:spcPct val="200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en-US" sz="1800" dirty="0">
                <a:latin typeface="Lato" panose="020F0502020204030203" pitchFamily="34" charset="0"/>
              </a:rPr>
              <a:t>Simultaneous pixel update</a:t>
            </a:r>
          </a:p>
          <a:p>
            <a:pPr marL="495296" indent="-342900">
              <a:lnSpc>
                <a:spcPct val="200000"/>
              </a:lnSpc>
              <a:buClr>
                <a:srgbClr val="FFFFFF"/>
              </a:buClr>
              <a:buFont typeface="+mj-lt"/>
              <a:buAutoNum type="arabicPeriod"/>
            </a:pPr>
            <a:r>
              <a:rPr lang="en-US" sz="1800" dirty="0">
                <a:latin typeface="Lato" panose="020F0502020204030203" pitchFamily="34" charset="0"/>
              </a:rPr>
              <a:t>Fast pixel switching (e.g. OLED display)</a:t>
            </a:r>
            <a:endParaRPr sz="1800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6B2FE6-F7C8-471F-A821-D34528342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232" y="152116"/>
            <a:ext cx="6553768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2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Accomodating Lat</a:t>
            </a:r>
            <a:r>
              <a:rPr lang="en-US" dirty="0" err="1">
                <a:latin typeface="Lato" panose="020F0502020204030203" pitchFamily="34" charset="0"/>
              </a:rPr>
              <a:t>ency</a:t>
            </a:r>
            <a:r>
              <a:rPr lang="en-US" dirty="0">
                <a:latin typeface="Lato" panose="020F0502020204030203" pitchFamily="34" charset="0"/>
              </a:rPr>
              <a:t>: </a:t>
            </a:r>
            <a:r>
              <a:rPr lang="en" dirty="0">
                <a:latin typeface="Lato" panose="020F0502020204030203" pitchFamily="34" charset="0"/>
              </a:rPr>
              <a:t>Prediction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" dirty="0">
                <a:solidFill>
                  <a:srgbClr val="FFFFFF"/>
                </a:solidFill>
              </a:rPr>
              <a:t>   </a:t>
            </a:r>
            <a:r>
              <a:rPr lang="en" dirty="0">
                <a:latin typeface="Lato" panose="020F0502020204030203" pitchFamily="34" charset="0"/>
              </a:rPr>
              <a:t>Three questions:</a:t>
            </a:r>
            <a:endParaRPr dirty="0">
              <a:latin typeface="Lato" panose="020F0502020204030203" pitchFamily="34" charset="0"/>
            </a:endParaRPr>
          </a:p>
          <a:p>
            <a:pPr marL="0" indent="609585">
              <a:lnSpc>
                <a:spcPct val="200000"/>
              </a:lnSpc>
              <a:spcBef>
                <a:spcPts val="2133"/>
              </a:spcBef>
              <a:buNone/>
            </a:pPr>
            <a:r>
              <a:rPr lang="en" sz="2400" dirty="0">
                <a:latin typeface="Lato" panose="020F0502020204030203" pitchFamily="34" charset="0"/>
              </a:rPr>
              <a:t>1. At what future time will the pixels be switched to the next image?</a:t>
            </a:r>
            <a:endParaRPr sz="2400" dirty="0">
              <a:latin typeface="Lato" panose="020F0502020204030203" pitchFamily="34" charset="0"/>
            </a:endParaRPr>
          </a:p>
          <a:p>
            <a:pPr marL="0" indent="609585">
              <a:lnSpc>
                <a:spcPct val="200000"/>
              </a:lnSpc>
              <a:spcBef>
                <a:spcPts val="2133"/>
              </a:spcBef>
              <a:buNone/>
            </a:pPr>
            <a:r>
              <a:rPr lang="en" sz="2400" dirty="0">
                <a:latin typeface="Lato" panose="020F0502020204030203" pitchFamily="34" charset="0"/>
              </a:rPr>
              <a:t>2. Where are the objects (position &amp; orientation) at that time?</a:t>
            </a:r>
            <a:endParaRPr sz="2400" dirty="0">
              <a:latin typeface="Lato" panose="020F0502020204030203" pitchFamily="34" charset="0"/>
            </a:endParaRPr>
          </a:p>
          <a:p>
            <a:pPr marL="0" indent="609585">
              <a:lnSpc>
                <a:spcPct val="200000"/>
              </a:lnSpc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2400" dirty="0">
                <a:latin typeface="Lato" panose="020F0502020204030203" pitchFamily="34" charset="0"/>
              </a:rPr>
              <a:t>3. Where will the user be looking at that time?</a:t>
            </a:r>
            <a:endParaRPr sz="24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50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Render the </a:t>
            </a:r>
            <a:r>
              <a:rPr lang="en-US" dirty="0">
                <a:latin typeface="Lato" panose="020F0502020204030203" pitchFamily="34" charset="0"/>
              </a:rPr>
              <a:t>F</a:t>
            </a:r>
            <a:r>
              <a:rPr lang="en" dirty="0">
                <a:latin typeface="Lato" panose="020F0502020204030203" pitchFamily="34" charset="0"/>
              </a:rPr>
              <a:t>uture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" sz="1867" dirty="0">
                <a:latin typeface="Lato" panose="020F0502020204030203" pitchFamily="34" charset="0"/>
              </a:rPr>
              <a:t>Suppose we already know </a:t>
            </a:r>
            <a:r>
              <a:rPr lang="en-US" sz="1867" dirty="0">
                <a:latin typeface="Lato" panose="020F0502020204030203" pitchFamily="34" charset="0"/>
              </a:rPr>
              <a:t>state of the viewer and world and </a:t>
            </a:r>
            <a:r>
              <a:rPr lang="en" sz="1867" dirty="0">
                <a:latin typeface="Lato" panose="020F0502020204030203" pitchFamily="34" charset="0"/>
              </a:rPr>
              <a:t>time when pixels will be switched t</a:t>
            </a:r>
            <a:r>
              <a:rPr lang="en" sz="1867" baseline="-25000" dirty="0">
                <a:latin typeface="Lato" panose="020F0502020204030203" pitchFamily="34" charset="0"/>
              </a:rPr>
              <a:t>s</a:t>
            </a:r>
            <a:endParaRPr sz="1867" dirty="0">
              <a:latin typeface="Lato" panose="020F0502020204030203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None/>
            </a:pPr>
            <a:r>
              <a:rPr lang="en" sz="1867" dirty="0">
                <a:latin typeface="Lato" panose="020F0502020204030203" pitchFamily="34" charset="0"/>
              </a:rPr>
              <a:t>Ask the VWG to produce a frame for time t</a:t>
            </a:r>
            <a:r>
              <a:rPr lang="en" sz="1867" baseline="-25000" dirty="0">
                <a:latin typeface="Lato" panose="020F0502020204030203" pitchFamily="34" charset="0"/>
              </a:rPr>
              <a:t>s</a:t>
            </a:r>
            <a:r>
              <a:rPr lang="en" sz="1867" dirty="0">
                <a:latin typeface="Lato" panose="020F0502020204030203" pitchFamily="34" charset="0"/>
              </a:rPr>
              <a:t> and then perform visual rendering for the viewport </a:t>
            </a:r>
            <a:r>
              <a:rPr lang="en" sz="1867" i="1" dirty="0">
                <a:latin typeface="Lato" panose="020F0502020204030203" pitchFamily="34" charset="0"/>
              </a:rPr>
              <a:t>at time t</a:t>
            </a:r>
            <a:r>
              <a:rPr lang="en" sz="1867" i="1" baseline="-25000" dirty="0">
                <a:latin typeface="Lato" panose="020F0502020204030203" pitchFamily="34" charset="0"/>
              </a:rPr>
              <a:t>s</a:t>
            </a:r>
            <a:r>
              <a:rPr lang="en" sz="1867" dirty="0">
                <a:latin typeface="Lato" panose="020F0502020204030203" pitchFamily="34" charset="0"/>
              </a:rPr>
              <a:t>.</a:t>
            </a:r>
          </a:p>
          <a:p>
            <a:pPr marL="0" indent="0">
              <a:lnSpc>
                <a:spcPct val="200000"/>
              </a:lnSpc>
              <a:spcBef>
                <a:spcPts val="2133"/>
              </a:spcBef>
              <a:buNone/>
            </a:pPr>
            <a:r>
              <a:rPr lang="en" sz="1867" dirty="0">
                <a:latin typeface="Lato" panose="020F0502020204030203" pitchFamily="34" charset="0"/>
              </a:rPr>
              <a:t>Zero effective latency</a:t>
            </a:r>
          </a:p>
          <a:p>
            <a:pPr marL="0" indent="0">
              <a:lnSpc>
                <a:spcPct val="200000"/>
              </a:lnSpc>
              <a:spcBef>
                <a:spcPts val="2133"/>
              </a:spcBef>
              <a:buNone/>
            </a:pPr>
            <a:r>
              <a:rPr lang="en" sz="1867" dirty="0">
                <a:latin typeface="Lato" panose="020F0502020204030203" pitchFamily="34" charset="0"/>
              </a:rPr>
              <a:t>Unrealist</a:t>
            </a:r>
            <a:r>
              <a:rPr lang="en-US" sz="1867" dirty="0" err="1">
                <a:latin typeface="Lato" panose="020F0502020204030203" pitchFamily="34" charset="0"/>
              </a:rPr>
              <a:t>ic</a:t>
            </a:r>
            <a:r>
              <a:rPr lang="en-US" sz="1867" dirty="0">
                <a:latin typeface="Lato" panose="020F0502020204030203" pitchFamily="34" charset="0"/>
              </a:rPr>
              <a:t>…but maybe more doable than you think </a:t>
            </a:r>
            <a:endParaRPr sz="1867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1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Predicting </a:t>
            </a:r>
            <a:r>
              <a:rPr lang="en-US" dirty="0">
                <a:latin typeface="Lato" panose="020F0502020204030203" pitchFamily="34" charset="0"/>
              </a:rPr>
              <a:t>M</a:t>
            </a:r>
            <a:r>
              <a:rPr lang="en" dirty="0">
                <a:latin typeface="Lato" panose="020F0502020204030203" pitchFamily="34" charset="0"/>
              </a:rPr>
              <a:t>ovement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sz="2400" dirty="0">
                <a:latin typeface="Lato" panose="020F0502020204030203" pitchFamily="34" charset="0"/>
              </a:rPr>
              <a:t>Object’s movement in dynamic world is easy to predict. </a:t>
            </a:r>
            <a:br>
              <a:rPr lang="en" sz="2400" dirty="0">
                <a:latin typeface="Lato" panose="020F0502020204030203" pitchFamily="34" charset="0"/>
              </a:rPr>
            </a:br>
            <a:r>
              <a:rPr lang="en" sz="2400" dirty="0">
                <a:latin typeface="Lato" panose="020F0502020204030203" pitchFamily="34" charset="0"/>
              </a:rPr>
              <a:t>User motion and object movement caused by user is hard to predict</a:t>
            </a:r>
            <a:endParaRPr sz="2400" dirty="0">
              <a:latin typeface="Lato" panose="020F0502020204030203" pitchFamily="34" charset="0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sz="2400" b="1" dirty="0">
                <a:latin typeface="Lato" panose="020F0502020204030203" pitchFamily="34" charset="0"/>
              </a:rPr>
              <a:t>Use Momentum and </a:t>
            </a:r>
            <a:r>
              <a:rPr lang="en-US" sz="2400" b="1" dirty="0">
                <a:latin typeface="Lato" panose="020F0502020204030203" pitchFamily="34" charset="0"/>
              </a:rPr>
              <a:t>I</a:t>
            </a:r>
            <a:r>
              <a:rPr lang="en" sz="2400" b="1" dirty="0">
                <a:latin typeface="Lato" panose="020F0502020204030203" pitchFamily="34" charset="0"/>
              </a:rPr>
              <a:t>nertia</a:t>
            </a:r>
            <a:r>
              <a:rPr lang="en" sz="2400" dirty="0">
                <a:latin typeface="Lato" panose="020F0502020204030203" pitchFamily="34" charset="0"/>
              </a:rPr>
              <a:t>: </a:t>
            </a:r>
            <a:br>
              <a:rPr lang="en" sz="2400" dirty="0">
                <a:latin typeface="Lato" panose="020F0502020204030203" pitchFamily="34" charset="0"/>
              </a:rPr>
            </a:br>
            <a:r>
              <a:rPr lang="en" sz="2400" dirty="0">
                <a:latin typeface="Lato" panose="020F0502020204030203" pitchFamily="34" charset="0"/>
              </a:rPr>
              <a:t>Head has more inertia, finger has less inertia and harder to predict 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sz="2400" dirty="0">
                <a:latin typeface="Lato" panose="020F0502020204030203" pitchFamily="34" charset="0"/>
              </a:rPr>
              <a:t>Head movement is predictable on the scale of 20ms.</a:t>
            </a:r>
            <a:endParaRPr sz="24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04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Post-rendering Image Warp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197486" y="1333226"/>
            <a:ext cx="11360800" cy="19636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>
                <a:latin typeface="Lato" panose="020F0502020204030203" pitchFamily="34" charset="0"/>
              </a:rPr>
              <a:t>Rendered image is slightly larger than the display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>
                <a:latin typeface="Lato" panose="020F0502020204030203" pitchFamily="34" charset="0"/>
              </a:rPr>
              <a:t>Can then use shift</a:t>
            </a:r>
            <a:r>
              <a:rPr lang="en-US" dirty="0">
                <a:latin typeface="Lato" panose="020F0502020204030203" pitchFamily="34" charset="0"/>
              </a:rPr>
              <a:t>s or distortion to compensate for bad prediction</a:t>
            </a:r>
            <a:endParaRPr dirty="0">
              <a:latin typeface="Lato" panose="020F0502020204030203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A1EC4A-23FD-43AE-A771-AD6EB947B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012" y="3429000"/>
            <a:ext cx="3594334" cy="32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41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Post-rendering image warp</a:t>
            </a:r>
            <a:endParaRPr dirty="0">
              <a:latin typeface="Lato" panose="020F0502020204030203" pitchFamily="34" charset="0"/>
            </a:endParaRPr>
          </a:p>
          <a:p>
            <a:endParaRPr dirty="0"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667" y="1356967"/>
            <a:ext cx="5809133" cy="532136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524900" y="2384900"/>
            <a:ext cx="20424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This is orientation change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668458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Flaws in the </a:t>
            </a:r>
            <a:r>
              <a:rPr lang="en-US" dirty="0">
                <a:latin typeface="Lato" panose="020F0502020204030203" pitchFamily="34" charset="0"/>
              </a:rPr>
              <a:t>W</a:t>
            </a:r>
            <a:r>
              <a:rPr lang="en" dirty="0">
                <a:latin typeface="Lato" panose="020F0502020204030203" pitchFamily="34" charset="0"/>
              </a:rPr>
              <a:t>arped Image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-171450" y="3155883"/>
            <a:ext cx="11947850" cy="26162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>
                <a:latin typeface="Lato" panose="020F0502020204030203" pitchFamily="34" charset="0"/>
              </a:rPr>
              <a:t>Orientation changes (rotate head) are OK</a:t>
            </a:r>
            <a:endParaRPr dirty="0">
              <a:latin typeface="Lato" panose="020F0502020204030203" pitchFamily="34" charset="0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>
                <a:latin typeface="Lato" panose="020F0502020204030203" pitchFamily="34" charset="0"/>
              </a:rPr>
              <a:t>But positional changes (translate head) are incorrect!</a:t>
            </a:r>
            <a:endParaRPr dirty="0">
              <a:latin typeface="Lato" panose="020F0502020204030203" pitchFamily="34" charset="0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sz="2400" dirty="0">
                <a:latin typeface="Lato" panose="020F0502020204030203" pitchFamily="34" charset="0"/>
              </a:rPr>
              <a:t>Visibility event: Part of a object may become visible only in the new viewpoint </a:t>
            </a:r>
            <a:endParaRPr sz="2400" dirty="0">
              <a:latin typeface="Lato" panose="020F0502020204030203" pitchFamily="34" charset="0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142C09-2353-47C5-95A7-72601BF9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471" y="126758"/>
            <a:ext cx="4339899" cy="39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76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Visibility </a:t>
            </a:r>
            <a:r>
              <a:rPr lang="en-US" dirty="0">
                <a:latin typeface="Lato" panose="020F0502020204030203" pitchFamily="34" charset="0"/>
              </a:rPr>
              <a:t>E</a:t>
            </a:r>
            <a:r>
              <a:rPr lang="en" dirty="0">
                <a:latin typeface="Lato" panose="020F0502020204030203" pitchFamily="34" charset="0"/>
              </a:rPr>
              <a:t>vent</a:t>
            </a:r>
            <a:endParaRPr dirty="0">
              <a:latin typeface="Lato" panose="020F0502020204030203" pitchFamily="34" charset="0"/>
            </a:endParaRPr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075" y="288860"/>
            <a:ext cx="6791325" cy="24638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56FFE6-7A59-4440-BE8E-DB5E46D87088}"/>
              </a:ext>
            </a:extLst>
          </p:cNvPr>
          <p:cNvSpPr/>
          <p:nvPr/>
        </p:nvSpPr>
        <p:spPr>
          <a:xfrm>
            <a:off x="528637" y="2585433"/>
            <a:ext cx="11134725" cy="2222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FFFFFF"/>
              </a:buClr>
            </a:pPr>
            <a:endParaRPr lang="en-US" dirty="0">
              <a:latin typeface="Lato" panose="020F0502020204030203" pitchFamily="34" charset="0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dirty="0">
                <a:latin typeface="Lato" panose="020F0502020204030203" pitchFamily="34" charset="0"/>
              </a:rPr>
              <a:t>Solutions: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dirty="0">
                <a:latin typeface="Lato" panose="020F0502020204030203" pitchFamily="34" charset="0"/>
              </a:rPr>
              <a:t>Data structures: aspect graph &amp; visibility complex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dirty="0">
                <a:latin typeface="Lato" panose="020F0502020204030203" pitchFamily="34" charset="0"/>
              </a:rPr>
              <a:t>Parallel processing to sample several future viewpoints and render image for all of them</a:t>
            </a:r>
          </a:p>
        </p:txBody>
      </p:sp>
    </p:spTree>
    <p:extLst>
      <p:ext uri="{BB962C8B-B14F-4D97-AF65-F5344CB8AC3E}">
        <p14:creationId xmlns:p14="http://schemas.microsoft.com/office/powerpoint/2010/main" val="1608813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Increasing the </a:t>
            </a:r>
            <a:r>
              <a:rPr lang="en-US" dirty="0">
                <a:latin typeface="Lato" panose="020F0502020204030203" pitchFamily="34" charset="0"/>
              </a:rPr>
              <a:t>F</a:t>
            </a:r>
            <a:r>
              <a:rPr lang="en" dirty="0">
                <a:latin typeface="Lato" panose="020F0502020204030203" pitchFamily="34" charset="0"/>
              </a:rPr>
              <a:t>rame Rate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>
                <a:latin typeface="Lato" panose="020F0502020204030203" pitchFamily="34" charset="0"/>
              </a:rPr>
              <a:t>Inbetweening and tweening: insert warped frames for every rasterized image that is properly rendered</a:t>
            </a:r>
            <a:endParaRPr dirty="0">
              <a:latin typeface="Lato" panose="020F0502020204030203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None/>
            </a:pPr>
            <a:r>
              <a:rPr lang="en" dirty="0">
                <a:latin typeface="Lato" panose="020F0502020204030203" pitchFamily="34" charset="0"/>
              </a:rPr>
              <a:t>Example:</a:t>
            </a:r>
            <a:endParaRPr dirty="0">
              <a:latin typeface="Lato" panose="020F0502020204030203" pitchFamily="34" charset="0"/>
            </a:endParaRPr>
          </a:p>
          <a:p>
            <a:pPr>
              <a:lnSpc>
                <a:spcPct val="200000"/>
              </a:lnSpc>
              <a:spcBef>
                <a:spcPts val="2133"/>
              </a:spcBef>
              <a:buClr>
                <a:srgbClr val="FFFFFF"/>
              </a:buClr>
            </a:pPr>
            <a:r>
              <a:rPr lang="en" dirty="0">
                <a:latin typeface="Lato" panose="020F0502020204030203" pitchFamily="34" charset="0"/>
              </a:rPr>
              <a:t>1 rasterized image per 100ms -&gt; 10 FPS</a:t>
            </a:r>
            <a:endParaRPr dirty="0">
              <a:latin typeface="Lato" panose="020F0502020204030203" pitchFamily="34" charset="0"/>
            </a:endParaRP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>
                <a:latin typeface="Lato" panose="020F0502020204030203" pitchFamily="34" charset="0"/>
              </a:rPr>
              <a:t>(1 rasterized image + 9 warped frames) per 100 ms -&gt; 100 FPS</a:t>
            </a:r>
            <a:endParaRPr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6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F9A3-8DA5-470C-A78F-4252DAE8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Multi-sampling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FD49-88D4-4621-A8EF-C8B0D8F4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64386" y="1536633"/>
            <a:ext cx="7479586" cy="4555200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Construct pixel: average of multiple samples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C is a sampled color</a:t>
            </a:r>
          </a:p>
          <a:p>
            <a:pPr marL="152396" indent="0">
              <a:buNone/>
            </a:pPr>
            <a:r>
              <a:rPr lang="en-US" i="1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is a weight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….a lot of different schemes that can be used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959C4-2695-47B5-B2C3-D4118806A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83" y="0"/>
            <a:ext cx="551863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3F28A-05D1-46BA-B2B1-AC858F6FE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11" y="2009391"/>
            <a:ext cx="4245849" cy="1334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1C066-5B40-4D30-A9AD-12AE9B070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3" y="5416118"/>
            <a:ext cx="6215330" cy="13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0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54A9D-7FE1-4155-ACF0-1F809044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Multi-sampling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5F991-EB98-44B6-8821-65014EFE2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5269996"/>
          </a:xfrm>
        </p:spPr>
        <p:txBody>
          <a:bodyPr/>
          <a:lstStyle/>
          <a:p>
            <a:pPr marL="152396" indent="0">
              <a:buNone/>
            </a:pPr>
            <a:r>
              <a:rPr lang="en-US" dirty="0"/>
              <a:t>Screen-based anti-aliasing</a:t>
            </a:r>
          </a:p>
          <a:p>
            <a:r>
              <a:rPr lang="en-US" dirty="0"/>
              <a:t>Operate only using output samples from rendering pipeline</a:t>
            </a:r>
          </a:p>
          <a:p>
            <a:r>
              <a:rPr lang="en-US" dirty="0"/>
              <a:t>Full-scene anti-aliasing (FSAA) is simplest, just render at higher resolution</a:t>
            </a:r>
          </a:p>
          <a:p>
            <a:pPr marL="152396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dirty="0"/>
              <a:t>Multi-sampling anti-aliasing (MSAA)</a:t>
            </a:r>
          </a:p>
          <a:p>
            <a:r>
              <a:rPr lang="en-US" dirty="0"/>
              <a:t>Faster than (FSAA)</a:t>
            </a:r>
          </a:p>
          <a:p>
            <a:r>
              <a:rPr lang="en-US" dirty="0"/>
              <a:t>Computes shade of a surface only one per-fragment</a:t>
            </a:r>
          </a:p>
          <a:p>
            <a:r>
              <a:rPr lang="en-US" dirty="0"/>
              <a:t>Shade is used for each sample position covered by the fragment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1D944-1B89-4DBE-A477-7E30B230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86" y="2864366"/>
            <a:ext cx="3611902" cy="19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1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0D47-F285-41EE-B928-929B51BB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Morphological Anti-aliasing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66E1C-6C70-443A-A789-7C9B8BC9D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67" y="3676810"/>
            <a:ext cx="12005353" cy="2975707"/>
          </a:xfrm>
        </p:spPr>
        <p:txBody>
          <a:bodyPr>
            <a:normAutofit fontScale="70000" lnSpcReduction="20000"/>
          </a:bodyPr>
          <a:lstStyle/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sz="2300" dirty="0">
                <a:latin typeface="Lato" panose="020F0502020204030203" pitchFamily="34" charset="0"/>
              </a:rPr>
              <a:t>Morphological antialiasing determines the likely orientation of the edge that formed a discontinuity in the image.</a:t>
            </a:r>
            <a:br>
              <a:rPr lang="en-US" sz="2300" dirty="0">
                <a:latin typeface="Lato" panose="020F0502020204030203" pitchFamily="34" charset="0"/>
              </a:rPr>
            </a:br>
            <a:br>
              <a:rPr lang="en-US" sz="2300" dirty="0">
                <a:latin typeface="Lato" panose="020F0502020204030203" pitchFamily="34" charset="0"/>
              </a:rPr>
            </a:br>
            <a:r>
              <a:rPr lang="en-US" sz="2300" dirty="0">
                <a:latin typeface="Lato" panose="020F0502020204030203" pitchFamily="34" charset="0"/>
              </a:rPr>
              <a:t>In the middle, the algorithm notes the likelihood of an edge by examining neighbors.</a:t>
            </a:r>
            <a:br>
              <a:rPr lang="en-US" sz="2300" dirty="0">
                <a:latin typeface="Lato" panose="020F0502020204030203" pitchFamily="34" charset="0"/>
              </a:rPr>
            </a:br>
            <a:endParaRPr lang="en-US" sz="2300" dirty="0">
              <a:latin typeface="Lato" panose="020F0502020204030203" pitchFamily="34" charset="0"/>
            </a:endParaRPr>
          </a:p>
          <a:p>
            <a:pPr marL="152396" indent="0">
              <a:buNone/>
            </a:pPr>
            <a:r>
              <a:rPr lang="en-US" sz="2300" dirty="0">
                <a:latin typeface="Lato" panose="020F0502020204030203" pitchFamily="34" charset="0"/>
              </a:rPr>
              <a:t>On the right, a best-guess edge is used to blend neighboring colors into the center pixel in proportion to the estimated coverage. </a:t>
            </a:r>
            <a:br>
              <a:rPr lang="en-US" sz="2300" dirty="0">
                <a:latin typeface="Lato" panose="020F0502020204030203" pitchFamily="34" charset="0"/>
              </a:rPr>
            </a:br>
            <a:endParaRPr lang="en-US" sz="2300" dirty="0">
              <a:latin typeface="Lato" panose="020F0502020204030203" pitchFamily="34" charset="0"/>
            </a:endParaRPr>
          </a:p>
          <a:p>
            <a:pPr marL="152396" indent="0">
              <a:buNone/>
            </a:pPr>
            <a:r>
              <a:rPr lang="en-US" dirty="0">
                <a:latin typeface="Lato" panose="020F0502020204030203" pitchFamily="34" charset="0"/>
              </a:rPr>
              <a:t>From </a:t>
            </a:r>
            <a:r>
              <a:rPr lang="en-US" i="1" dirty="0">
                <a:latin typeface="Lato" panose="020F0502020204030203" pitchFamily="34" charset="0"/>
              </a:rPr>
              <a:t>Real-Time Rendering, Fourth Edition </a:t>
            </a:r>
            <a:br>
              <a:rPr lang="en-US" i="1" dirty="0">
                <a:latin typeface="Lato" panose="020F0502020204030203" pitchFamily="34" charset="0"/>
              </a:rPr>
            </a:br>
            <a:br>
              <a:rPr lang="en-US" i="1" dirty="0">
                <a:latin typeface="Lato" panose="020F0502020204030203" pitchFamily="34" charset="0"/>
              </a:rPr>
            </a:br>
            <a:endParaRPr lang="en-US" sz="3200" i="1" dirty="0">
              <a:latin typeface="Lato" panose="020F0502020204030203" pitchFamily="34" charset="0"/>
            </a:endParaRPr>
          </a:p>
          <a:p>
            <a:pPr marL="152396" indent="0">
              <a:buNone/>
            </a:pPr>
            <a:r>
              <a:rPr lang="en-US" sz="3200" dirty="0">
                <a:latin typeface="Lato" panose="020F0502020204030203" pitchFamily="34" charset="0"/>
              </a:rPr>
              <a:t>Morphological methods use computer-vision techniques to generate anti-aliased images</a:t>
            </a:r>
          </a:p>
          <a:p>
            <a:pPr marL="152396" indent="0">
              <a:buNone/>
            </a:pPr>
            <a:endParaRPr lang="en-US" sz="3200" dirty="0">
              <a:latin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E7738-DCA1-4086-ADF6-771EA87F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36" y="1512010"/>
            <a:ext cx="7628722" cy="21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6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0D47-F285-41EE-B928-929B51BB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4" y="211567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Temporal Anti-aliasing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66E1C-6C70-443A-A789-7C9B8BC9D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64" y="1038336"/>
            <a:ext cx="11360800" cy="4555200"/>
          </a:xfrm>
        </p:spPr>
        <p:txBody>
          <a:bodyPr/>
          <a:lstStyle/>
          <a:p>
            <a:pPr marL="152396" indent="0">
              <a:buNone/>
            </a:pPr>
            <a:r>
              <a:rPr lang="en-US" dirty="0">
                <a:latin typeface="Lato" panose="020F0502020204030203" pitchFamily="34" charset="0"/>
              </a:rPr>
              <a:t>Temporal anti-aliasing uses multiple frames to compute averages</a:t>
            </a:r>
          </a:p>
          <a:p>
            <a:r>
              <a:rPr lang="en-US" dirty="0">
                <a:latin typeface="Lato" panose="020F0502020204030203" pitchFamily="34" charset="0"/>
              </a:rPr>
              <a:t>NVIDIA Multi-frame Anti-aliasing (MFAA) is an example</a:t>
            </a:r>
          </a:p>
          <a:p>
            <a:r>
              <a:rPr lang="en-US" dirty="0">
                <a:latin typeface="Lato" panose="020F0502020204030203" pitchFamily="34" charset="0"/>
              </a:rPr>
              <a:t>Reprojection techniques keep a </a:t>
            </a:r>
            <a:r>
              <a:rPr lang="en-US" i="1" dirty="0">
                <a:latin typeface="Lato" panose="020F0502020204030203" pitchFamily="34" charset="0"/>
              </a:rPr>
              <a:t>velocity buffer </a:t>
            </a:r>
            <a:r>
              <a:rPr lang="en-US" dirty="0">
                <a:latin typeface="Lato" panose="020F0502020204030203" pitchFamily="34" charset="0"/>
              </a:rPr>
              <a:t>that tracks pixel-flow</a:t>
            </a:r>
          </a:p>
          <a:p>
            <a:pPr marL="152396" indent="0">
              <a:buNone/>
            </a:pPr>
            <a:endParaRPr lang="en-US" dirty="0">
              <a:latin typeface="Lato" panose="020F0502020204030203" pitchFamily="34" charset="0"/>
            </a:endParaRPr>
          </a:p>
          <a:p>
            <a:pPr marL="152396" indent="0">
              <a:buNone/>
            </a:pPr>
            <a:r>
              <a:rPr lang="en-US" dirty="0">
                <a:latin typeface="Lato" panose="020F0502020204030203" pitchFamily="34" charset="0"/>
              </a:rPr>
              <a:t>Fast-approximate Anti-aliasing (FXAA) is popular</a:t>
            </a:r>
          </a:p>
          <a:p>
            <a:r>
              <a:rPr lang="en-US" dirty="0">
                <a:latin typeface="Lato" panose="020F0502020204030203" pitchFamily="34" charset="0"/>
              </a:rPr>
              <a:t>Take ~1ms per frame </a:t>
            </a:r>
          </a:p>
          <a:p>
            <a:r>
              <a:rPr lang="en-US" dirty="0">
                <a:latin typeface="Lato" panose="020F0502020204030203" pitchFamily="34" charset="0"/>
              </a:rPr>
              <a:t>FXAA is screen-based and temporal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64391-CCBD-4BC6-933A-F8D090492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909"/>
          <a:stretch/>
        </p:blipFill>
        <p:spPr>
          <a:xfrm>
            <a:off x="352617" y="4059793"/>
            <a:ext cx="5287896" cy="1759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42FF31-7111-45F0-B8F2-74B62A1A4080}"/>
              </a:ext>
            </a:extLst>
          </p:cNvPr>
          <p:cNvSpPr txBox="1"/>
          <p:nvPr/>
        </p:nvSpPr>
        <p:spPr>
          <a:xfrm>
            <a:off x="6142234" y="4339564"/>
            <a:ext cx="457371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NVIDIA Control Panel…Windows XP style interface but more powerful than GeForce Experience for tuning GPU parameters</a:t>
            </a:r>
          </a:p>
        </p:txBody>
      </p:sp>
    </p:spTree>
    <p:extLst>
      <p:ext uri="{BB962C8B-B14F-4D97-AF65-F5344CB8AC3E}">
        <p14:creationId xmlns:p14="http://schemas.microsoft.com/office/powerpoint/2010/main" val="303468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Optical Distortion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7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rgbClr val="FFFFFF"/>
                </a:solidFill>
              </a:rPr>
              <a:t>Recall optical distortion by our lens</a:t>
            </a:r>
            <a:endParaRPr dirty="0">
              <a:solidFill>
                <a:srgbClr val="FFFFFF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8AD59-EDD8-4C12-A529-96A26BB58BF5}"/>
              </a:ext>
            </a:extLst>
          </p:cNvPr>
          <p:cNvSpPr txBox="1"/>
          <p:nvPr/>
        </p:nvSpPr>
        <p:spPr>
          <a:xfrm>
            <a:off x="1535987" y="4973195"/>
            <a:ext cx="1107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VR HMDs use lenses to increase the field of view of the user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2234B-8656-4C57-892F-62AC1A4C8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6791"/>
            <a:ext cx="12192000" cy="33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0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C18F-7A65-4B20-9F73-A0E20AA3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Optical Distortion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9E668-8E4A-46CD-8F47-79ACCA66A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Typical HMD lens will generate pincushion distortion of image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Can be corrected by applying a barrel distortion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44E57-5B59-417E-8110-2F922B571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926" y="2280413"/>
            <a:ext cx="5046322" cy="1813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DE4338-2EAD-4266-9310-57FEBAD32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926" y="4993240"/>
            <a:ext cx="4925342" cy="17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F2A9-8060-4EE1-9394-AB70AE3E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 pitchFamily="34" charset="0"/>
              </a:rPr>
              <a:t>Barrel Distortion</a:t>
            </a:r>
          </a:p>
        </p:txBody>
      </p:sp>
      <p:pic>
        <p:nvPicPr>
          <p:cNvPr id="4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EF31F397-9F0E-40AE-AF32-B8B8DBB02D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8697" y="1380084"/>
            <a:ext cx="8820871" cy="49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06823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14846</TotalTime>
  <Words>1051</Words>
  <Application>Microsoft Office PowerPoint</Application>
  <PresentationFormat>Widescreen</PresentationFormat>
  <Paragraphs>191</Paragraphs>
  <Slides>29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Comic Sans MS</vt:lpstr>
      <vt:lpstr>Lato</vt:lpstr>
      <vt:lpstr>Lato Medium</vt:lpstr>
      <vt:lpstr>SampleSlides</vt:lpstr>
      <vt:lpstr>PowerPoint Presentation</vt:lpstr>
      <vt:lpstr>Aliasing and Anti-aliasing</vt:lpstr>
      <vt:lpstr>Multi-sampling</vt:lpstr>
      <vt:lpstr>Multi-sampling</vt:lpstr>
      <vt:lpstr>Morphological Anti-aliasing</vt:lpstr>
      <vt:lpstr>Temporal Anti-aliasing</vt:lpstr>
      <vt:lpstr>Optical Distortion</vt:lpstr>
      <vt:lpstr>Optical Distortion</vt:lpstr>
      <vt:lpstr>Barrel Distortion</vt:lpstr>
      <vt:lpstr>Hardware Solution to Optical Distortion</vt:lpstr>
      <vt:lpstr>Correcting Optical Distortion</vt:lpstr>
      <vt:lpstr>Challenge in VR: Latency</vt:lpstr>
      <vt:lpstr>Latency by Example</vt:lpstr>
      <vt:lpstr>Simplify the Virtual World</vt:lpstr>
      <vt:lpstr>LODS in Unity</vt:lpstr>
      <vt:lpstr>Parallel Rendering of Stereo Images</vt:lpstr>
      <vt:lpstr>NVIDIA SLI for VR</vt:lpstr>
      <vt:lpstr>Optimizing Rendering for Image Warping</vt:lpstr>
      <vt:lpstr>Optimizing Rendering for Image Warping</vt:lpstr>
      <vt:lpstr>Images Tearing</vt:lpstr>
      <vt:lpstr>Solutions to Tearing</vt:lpstr>
      <vt:lpstr>Accomodating Latency: Prediction</vt:lpstr>
      <vt:lpstr>Render the Future</vt:lpstr>
      <vt:lpstr>Predicting Movement</vt:lpstr>
      <vt:lpstr>Post-rendering Image Warp</vt:lpstr>
      <vt:lpstr>Post-rendering image warp </vt:lpstr>
      <vt:lpstr>Flaws in the Warped Image</vt:lpstr>
      <vt:lpstr>Visibility Event</vt:lpstr>
      <vt:lpstr>Increasing the Frame Rate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Eric Shaffer</cp:lastModifiedBy>
  <cp:revision>170</cp:revision>
  <dcterms:created xsi:type="dcterms:W3CDTF">2017-05-11T14:02:37Z</dcterms:created>
  <dcterms:modified xsi:type="dcterms:W3CDTF">2018-11-05T18:06:21Z</dcterms:modified>
</cp:coreProperties>
</file>