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59" r:id="rId3"/>
    <p:sldId id="265" r:id="rId4"/>
    <p:sldId id="302" r:id="rId5"/>
    <p:sldId id="303" r:id="rId6"/>
    <p:sldId id="286" r:id="rId7"/>
    <p:sldId id="287" r:id="rId8"/>
    <p:sldId id="288" r:id="rId9"/>
    <p:sldId id="289" r:id="rId10"/>
    <p:sldId id="292" r:id="rId11"/>
    <p:sldId id="291" r:id="rId12"/>
    <p:sldId id="304" r:id="rId13"/>
    <p:sldId id="305" r:id="rId14"/>
    <p:sldId id="293" r:id="rId15"/>
    <p:sldId id="295" r:id="rId16"/>
    <p:sldId id="294" r:id="rId17"/>
    <p:sldId id="297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3" autoAdjust="0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34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68f43ef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68f43ef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70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fe8091d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fe8091d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Sensor for v(t) is odometer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For constant v(t), y(t) = ? y(t) = y0 + vt For unconstant v(t), y(t) = ? numerical solution only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489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fe8091d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fe8091d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Sensor for v(t) is odometer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For constant v(t), y(t) = ? y(t) = y0 + vt For unconstant v(t), y(t) = ? numerical solution only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746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371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Motion in Real and Virtual Worlds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498VR: Virtual Reality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Force: Drag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71726"/>
            <a:ext cx="9829800" cy="3670767"/>
          </a:xfrm>
        </p:spPr>
        <p:txBody>
          <a:bodyPr>
            <a:normAutofit fontScale="92500"/>
          </a:bodyPr>
          <a:lstStyle/>
          <a:p>
            <a:r>
              <a:rPr lang="en-US" dirty="0"/>
              <a:t>Drag dampens velocity</a:t>
            </a:r>
          </a:p>
          <a:p>
            <a:pPr lvl="1"/>
            <a:r>
              <a:rPr lang="en-US" dirty="0"/>
              <a:t>Caused by friction with the medium the object moves through</a:t>
            </a:r>
          </a:p>
          <a:p>
            <a:r>
              <a:rPr lang="en-US" dirty="0"/>
              <a:t>Even neglecting, you need to dampen velocity</a:t>
            </a:r>
          </a:p>
          <a:p>
            <a:pPr lvl="1"/>
            <a:r>
              <a:rPr lang="en-US" dirty="0"/>
              <a:t>Otherwise numerical errors likely drive it higher than it should be</a:t>
            </a:r>
          </a:p>
          <a:p>
            <a:r>
              <a:rPr lang="en-US" dirty="0"/>
              <a:t>A velocity update with drag can be implemented as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/>
          </a:p>
          <a:p>
            <a:pPr lvl="1"/>
            <a:r>
              <a:rPr lang="en-US" dirty="0"/>
              <a:t>important to incorporate time so drag changes if the frame rate varies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090535" y="4606700"/>
          <a:ext cx="15335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647700" imgH="241300" progId="Equation.3">
                  <p:embed/>
                </p:oleObj>
              </mc:Choice>
              <mc:Fallback>
                <p:oleObj name="Equation" r:id="rId3" imgW="647700" imgH="2413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0535" y="4606700"/>
                        <a:ext cx="15335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58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Integrator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position update can found using Euler’s Method: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>
                              <a:latin typeface="Cambria Math" charset="0"/>
                            </a:rPr>
                            <m:t>𝐧𝐞𝐰</m:t>
                          </m:r>
                        </m:sub>
                      </m:sSub>
                      <m:r>
                        <a:rPr lang="en-US" sz="2400" b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>
                              <a:latin typeface="Cambria Math" charset="0"/>
                            </a:rPr>
                            <m:t>𝐨𝐥𝐝</m:t>
                          </m:r>
                        </m:sub>
                      </m:sSub>
                      <m:r>
                        <a:rPr lang="en-US" sz="2400" b="1">
                          <a:latin typeface="Cambria Math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>
                              <a:latin typeface="Cambria Math" charset="0"/>
                            </a:rPr>
                            <m:t>𝐏</m:t>
                          </m:r>
                        </m:e>
                      </m:acc>
                      <m:r>
                        <a:rPr lang="en-US" sz="2400" b="1">
                          <a:latin typeface="Cambria Math" charset="0"/>
                        </a:rPr>
                        <m:t>𝐭</m:t>
                      </m:r>
                    </m:oMath>
                  </m:oMathPara>
                </a14:m>
                <a:br>
                  <a:rPr lang="en-US" sz="2400" b="1" dirty="0"/>
                </a:br>
                <a:endParaRPr lang="en-US" sz="2400" b="1" dirty="0"/>
              </a:p>
              <a:p>
                <a:endParaRPr lang="en-US" dirty="0"/>
              </a:p>
              <a:p>
                <a:r>
                  <a:rPr lang="en-US" dirty="0"/>
                  <a:t>Note that is inaccurate, though good enough for simple things</a:t>
                </a:r>
              </a:p>
              <a:p>
                <a:pPr lvl="1"/>
                <a:r>
                  <a:rPr lang="en-US" dirty="0"/>
                  <a:t>Euler’s error is O(t) </a:t>
                </a:r>
              </a:p>
              <a:p>
                <a:pPr lvl="1"/>
                <a:r>
                  <a:rPr lang="en-US" dirty="0"/>
                  <a:t>Why is the error worse when acceleration is large?</a:t>
                </a:r>
              </a:p>
              <a:p>
                <a:r>
                  <a:rPr lang="en-US" dirty="0"/>
                  <a:t>The velocity update is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71462"/>
              </p:ext>
            </p:extLst>
          </p:nvPr>
        </p:nvGraphicFramePr>
        <p:xfrm>
          <a:off x="2962275" y="5618390"/>
          <a:ext cx="21653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914400" imgH="241300" progId="Equation.3">
                  <p:embed/>
                </p:oleObj>
              </mc:Choice>
              <mc:Fallback>
                <p:oleObj name="Equation" r:id="rId4" imgW="914400" imgH="2413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2275" y="5618390"/>
                        <a:ext cx="216535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91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0E1E-5A35-463B-8E8C-6A880660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5FDF-363C-4ECD-A03F-3690E9AC6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 requires use of bounding volumes or spatial data structures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Broad Phase: </a:t>
            </a:r>
            <a:r>
              <a:rPr lang="en-US" dirty="0"/>
              <a:t>Uses bounding volumes to quickly determine which objects need to be checked closely for collision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Narrow Phase: </a:t>
            </a:r>
            <a:r>
              <a:rPr lang="en-US" dirty="0"/>
              <a:t>Perform careful, expensive collision checks, such as triangle-triangle intersection for meshes  </a:t>
            </a:r>
          </a:p>
        </p:txBody>
      </p:sp>
    </p:spTree>
    <p:extLst>
      <p:ext uri="{BB962C8B-B14F-4D97-AF65-F5344CB8AC3E}">
        <p14:creationId xmlns:p14="http://schemas.microsoft.com/office/powerpoint/2010/main" val="250249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D96A-D044-4AFB-8D75-8348298F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130E3-B07A-4402-A1F5-9C640C04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159597"/>
            <a:ext cx="10515600" cy="2303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Sphere    AABB     OOBB   Convex Hull  Hierarchical (BVH)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AABB=Axis Aligned Bounding Box</a:t>
            </a:r>
          </a:p>
          <a:p>
            <a:pPr marL="0" indent="0">
              <a:buNone/>
            </a:pPr>
            <a:r>
              <a:rPr lang="en-US" dirty="0"/>
              <a:t>OOBB = Object-Oriented Bounding Box</a:t>
            </a:r>
          </a:p>
          <a:p>
            <a:pPr marL="0" indent="0">
              <a:buNone/>
            </a:pPr>
            <a:r>
              <a:rPr lang="en-US" dirty="0"/>
              <a:t>BVH  = Bounding Volume Hierarchy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3573F-BF05-4C59-9754-A8627B8AC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13"/>
          <a:stretch/>
        </p:blipFill>
        <p:spPr>
          <a:xfrm>
            <a:off x="838200" y="1698627"/>
            <a:ext cx="5410200" cy="1167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B60C8-17CA-467F-B5DF-C45FF4927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687" y="1487548"/>
            <a:ext cx="1671922" cy="15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5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024062"/>
            <a:ext cx="9550401" cy="40447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Surprisingly complex topic</a:t>
            </a:r>
          </a:p>
          <a:p>
            <a:pPr lvl="1"/>
            <a:r>
              <a:rPr lang="en-US" dirty="0"/>
              <a:t>Even a high-quality engine like Unity has issues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will discuss how to simulate only two types of collision</a:t>
            </a:r>
          </a:p>
          <a:p>
            <a:pPr lvl="1"/>
            <a:r>
              <a:rPr lang="en-US" dirty="0"/>
              <a:t>Sphere-Wall</a:t>
            </a:r>
          </a:p>
          <a:p>
            <a:pPr lvl="1"/>
            <a:r>
              <a:rPr lang="en-US" dirty="0"/>
              <a:t>Sphere-Sphere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check for a collision when updating position</a:t>
            </a:r>
          </a:p>
          <a:p>
            <a:pPr lvl="1"/>
            <a:r>
              <a:rPr lang="en-US" dirty="0"/>
              <a:t>If a collision occurs the velocity vector is altered</a:t>
            </a:r>
          </a:p>
          <a:p>
            <a:pPr lvl="1"/>
            <a:r>
              <a:rPr lang="en-US" dirty="0"/>
              <a:t>Position is determined by the contact </a:t>
            </a:r>
          </a:p>
          <a:p>
            <a:pPr lvl="1"/>
            <a:r>
              <a:rPr lang="en-US" dirty="0"/>
              <a:t>Position and velocity update are completed with new values</a:t>
            </a:r>
          </a:p>
          <a:p>
            <a:pPr lvl="2"/>
            <a:r>
              <a:rPr lang="en-US" dirty="0"/>
              <a:t>over the remaining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8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Collision Detection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7" y="2401561"/>
            <a:ext cx="4321629" cy="3037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0587" y="2426406"/>
            <a:ext cx="45865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Dynamic collision tests an exhibit </a:t>
            </a:r>
            <a:r>
              <a:rPr lang="en-US" i="1" dirty="0"/>
              <a:t>tunneling </a:t>
            </a:r>
          </a:p>
          <a:p>
            <a:endParaRPr lang="en-US" i="1" dirty="0"/>
          </a:p>
          <a:p>
            <a:r>
              <a:rPr lang="en-US" dirty="0"/>
              <a:t>if only the final positions of the objects are tested (a)</a:t>
            </a:r>
          </a:p>
          <a:p>
            <a:endParaRPr lang="en-US" dirty="0"/>
          </a:p>
          <a:p>
            <a:r>
              <a:rPr lang="en-US" dirty="0"/>
              <a:t>Or even if the paths of the objects are sampled (c)</a:t>
            </a:r>
          </a:p>
          <a:p>
            <a:endParaRPr lang="en-US" dirty="0"/>
          </a:p>
          <a:p>
            <a:r>
              <a:rPr lang="en-US" dirty="0"/>
              <a:t>A sweep test assures detection but may not be computationally feasible.</a:t>
            </a:r>
          </a:p>
        </p:txBody>
      </p:sp>
    </p:spTree>
    <p:extLst>
      <p:ext uri="{BB962C8B-B14F-4D97-AF65-F5344CB8AC3E}">
        <p14:creationId xmlns:p14="http://schemas.microsoft.com/office/powerpoint/2010/main" val="181183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Sphere-Plane Collision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270" y="4318000"/>
            <a:ext cx="4346194" cy="2186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021" y="2406650"/>
            <a:ext cx="7899400" cy="168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7878" y="4717143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make it even simpler for the box walls in  MP.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5253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521513"/>
            <a:ext cx="8913813" cy="914400"/>
          </a:xfrm>
        </p:spPr>
        <p:txBody>
          <a:bodyPr/>
          <a:lstStyle/>
          <a:p>
            <a:r>
              <a:rPr lang="en-US" dirty="0"/>
              <a:t>Sphere-Sphere Collision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96" y="2413001"/>
            <a:ext cx="9003005" cy="4245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95" y="1454057"/>
            <a:ext cx="67056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9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1" y="1910576"/>
            <a:ext cx="10058400" cy="44920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First, find closing (aka separating) velocity</a:t>
            </a:r>
          </a:p>
          <a:p>
            <a:pPr lvl="1"/>
            <a:r>
              <a:rPr lang="en-US" dirty="0"/>
              <a:t>Component of velocity of two objects  in direction from one to another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Collisions that preserve momentum are perfectly elastic</a:t>
            </a:r>
          </a:p>
          <a:p>
            <a:r>
              <a:rPr lang="en-US" dirty="0"/>
              <a:t>We will use </a:t>
            </a:r>
            <a:r>
              <a:rPr lang="en-US" dirty="0" err="1"/>
              <a:t>v</a:t>
            </a:r>
            <a:r>
              <a:rPr lang="en-US" baseline="-25000" dirty="0" err="1"/>
              <a:t>s_after</a:t>
            </a:r>
            <a:r>
              <a:rPr lang="en-US" baseline="-25000" dirty="0"/>
              <a:t> </a:t>
            </a:r>
            <a:r>
              <a:rPr lang="en-US" dirty="0"/>
              <a:t>= -</a:t>
            </a:r>
            <a:r>
              <a:rPr lang="en-US" dirty="0" err="1"/>
              <a:t>cv</a:t>
            </a:r>
            <a:r>
              <a:rPr lang="en-US" baseline="-25000" dirty="0" err="1"/>
              <a:t>s</a:t>
            </a:r>
            <a:endParaRPr lang="en-US" baseline="-25000" dirty="0"/>
          </a:p>
          <a:p>
            <a:pPr lvl="1"/>
            <a:r>
              <a:rPr lang="en-US" dirty="0"/>
              <a:t>c is the coefficient of restitution…a material property that you choose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265713" y="2997591"/>
          <a:ext cx="4394268" cy="159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1892300" imgH="685800" progId="Equation.3">
                  <p:embed/>
                </p:oleObj>
              </mc:Choice>
              <mc:Fallback>
                <p:oleObj name="Equation" r:id="rId3" imgW="1892300" imgH="6858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5713" y="2997591"/>
                        <a:ext cx="4394268" cy="1592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38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Mathematical </a:t>
            </a:r>
            <a:r>
              <a:rPr lang="en-US" dirty="0">
                <a:latin typeface="Lato" panose="020F0502020204030203" pitchFamily="34" charset="0"/>
              </a:rPr>
              <a:t>M</a:t>
            </a:r>
            <a:r>
              <a:rPr lang="en" dirty="0">
                <a:latin typeface="Lato" panose="020F0502020204030203" pitchFamily="34" charset="0"/>
              </a:rPr>
              <a:t>odeling of </a:t>
            </a:r>
            <a:r>
              <a:rPr lang="en-US" dirty="0">
                <a:latin typeface="Lato" panose="020F0502020204030203" pitchFamily="34" charset="0"/>
              </a:rPr>
              <a:t>M</a:t>
            </a:r>
            <a:r>
              <a:rPr lang="en" dirty="0">
                <a:latin typeface="Lato" panose="020F0502020204030203" pitchFamily="34" charset="0"/>
              </a:rPr>
              <a:t>otion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lnSpc>
                <a:spcPct val="200000"/>
              </a:lnSpc>
              <a:buNone/>
            </a:pPr>
            <a:r>
              <a:rPr lang="en" dirty="0">
                <a:latin typeface="Lato" panose="020F0502020204030203" pitchFamily="34" charset="0"/>
              </a:rPr>
              <a:t>The physics of both real and virtual worlds impact VR experiences.</a:t>
            </a:r>
          </a:p>
          <a:p>
            <a:pPr marL="152396" indent="0">
              <a:lnSpc>
                <a:spcPct val="200000"/>
              </a:lnSpc>
              <a:buClr>
                <a:srgbClr val="FFFFFF"/>
              </a:buClr>
              <a:buNone/>
            </a:pPr>
            <a:r>
              <a:rPr lang="en" dirty="0">
                <a:latin typeface="Lato" panose="020F0502020204030203" pitchFamily="34" charset="0"/>
              </a:rPr>
              <a:t>We will look at</a:t>
            </a:r>
          </a:p>
          <a:p>
            <a:pPr>
              <a:lnSpc>
                <a:spcPct val="200000"/>
              </a:lnSpc>
            </a:pPr>
            <a:r>
              <a:rPr lang="en" dirty="0">
                <a:latin typeface="Lato" panose="020F0502020204030203" pitchFamily="34" charset="0"/>
              </a:rPr>
              <a:t>How phsyics engines model motion in VR</a:t>
            </a:r>
          </a:p>
          <a:p>
            <a:pPr>
              <a:lnSpc>
                <a:spcPct val="200000"/>
              </a:lnSpc>
            </a:pPr>
            <a:r>
              <a:rPr lang="en" dirty="0">
                <a:latin typeface="Lato" panose="020F0502020204030203" pitchFamily="34" charset="0"/>
              </a:rPr>
              <a:t>How m</a:t>
            </a:r>
            <a:r>
              <a:rPr lang="en-US" dirty="0" err="1">
                <a:latin typeface="Lato" panose="020F0502020204030203" pitchFamily="34" charset="0"/>
              </a:rPr>
              <a:t>otion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" dirty="0">
                <a:latin typeface="Lato" panose="020F0502020204030203" pitchFamily="34" charset="0"/>
              </a:rPr>
              <a:t>tracking methods rely on accelerations and velocities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Lato" panose="020F0502020204030203" pitchFamily="34" charset="0"/>
              </a:rPr>
              <a:t>How </a:t>
            </a:r>
            <a:r>
              <a:rPr lang="en" dirty="0">
                <a:latin typeface="Lato" panose="020F0502020204030203" pitchFamily="34" charset="0"/>
              </a:rPr>
              <a:t>human vestibular organs rely on accelerations and velocities</a:t>
            </a:r>
            <a:endParaRPr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1D Motion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-622593" y="2543499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dirty="0"/>
              <a:t>Suppose y(t) gives a position at a given time</a:t>
            </a:r>
            <a:endParaRPr lang="en" dirty="0"/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" dirty="0"/>
              <a:t>How do you compute y(t) </a:t>
            </a:r>
            <a:r>
              <a:rPr lang="en-US" dirty="0"/>
              <a:t>if you can measure velocity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endParaRPr lang="en-US" dirty="0"/>
          </a:p>
          <a:p>
            <a:pPr marL="152396" indent="0">
              <a:lnSpc>
                <a:spcPct val="200000"/>
              </a:lnSpc>
              <a:buClr>
                <a:srgbClr val="FFFFFF"/>
              </a:buClr>
              <a:buNone/>
            </a:pPr>
            <a:r>
              <a:rPr lang="en-US" dirty="0"/>
              <a:t>      Numerically we have                                                       since  </a:t>
            </a:r>
            <a:endParaRPr dirty="0"/>
          </a:p>
          <a:p>
            <a:pPr marL="152396" indent="0">
              <a:lnSpc>
                <a:spcPct val="200000"/>
              </a:lnSpc>
              <a:buClr>
                <a:srgbClr val="FFFFFF"/>
              </a:buClr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4EFB4-7A27-4AD5-B921-73275186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668" y="516961"/>
            <a:ext cx="6772382" cy="23469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046979-E784-429F-9FB9-BB4CB7ED2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062" y="3507479"/>
            <a:ext cx="2038350" cy="1085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91524-AC28-4126-917A-A7BB6D007E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06" b="19523"/>
          <a:stretch/>
        </p:blipFill>
        <p:spPr>
          <a:xfrm>
            <a:off x="249415" y="4261158"/>
            <a:ext cx="4295775" cy="1119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9CB0C4-E791-4169-96FD-64185429C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757" y="5499028"/>
            <a:ext cx="4162425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2BE38-CFFC-4AD9-A0DF-471A6C8738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672"/>
          <a:stretch/>
        </p:blipFill>
        <p:spPr>
          <a:xfrm>
            <a:off x="8634252" y="5327578"/>
            <a:ext cx="1787918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367C-9866-475C-84FC-44C9148E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 panose="020F0502020204030203"/>
              </a:rPr>
              <a:t>Acceleration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42D11-DBC2-43D5-9EE1-85606B268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Acceleration is the rate of change of the velocity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We can approximate this numerically as before 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991DC6-EC00-4290-B90D-2864C9019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795" y="2243137"/>
            <a:ext cx="1381125" cy="790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9B994-918A-4405-87A1-7F9E2900B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65" y="2152649"/>
            <a:ext cx="3467100" cy="9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415BFB-710C-48EF-851E-3C618065E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381" y="3535427"/>
            <a:ext cx="1419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7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Lato" panose="020F0502020204030203" pitchFamily="34" charset="0"/>
              </a:rPr>
              <a:t>Error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-622594" y="2543499"/>
            <a:ext cx="12516644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dirty="0"/>
              <a:t>Numerically we have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dirty="0"/>
              <a:t>We are approximating an integral by stepping in the direction of the velocity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dirty="0"/>
              <a:t>This is called </a:t>
            </a:r>
            <a:r>
              <a:rPr lang="en-US" b="1" i="1" dirty="0"/>
              <a:t>Euler Integration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dirty="0"/>
              <a:t>Error is proportional to the size of the timestep O(</a:t>
            </a:r>
            <a:r>
              <a:rPr lang="el-GR" dirty="0"/>
              <a:t>Δ</a:t>
            </a:r>
            <a:r>
              <a:rPr lang="en-US" dirty="0"/>
              <a:t>t)…which is not good</a:t>
            </a:r>
          </a:p>
          <a:p>
            <a:pPr>
              <a:lnSpc>
                <a:spcPct val="200000"/>
              </a:lnSpc>
              <a:buClr>
                <a:srgbClr val="FFFFFF"/>
              </a:buClr>
            </a:pPr>
            <a:r>
              <a:rPr lang="en-US" dirty="0"/>
              <a:t>Using a higher order method like 4</a:t>
            </a:r>
            <a:r>
              <a:rPr lang="en-US" baseline="30000" dirty="0"/>
              <a:t>th</a:t>
            </a:r>
            <a:r>
              <a:rPr lang="en-US" dirty="0"/>
              <a:t> order Runge-</a:t>
            </a:r>
            <a:r>
              <a:rPr lang="en-US" dirty="0" err="1"/>
              <a:t>Kutta</a:t>
            </a:r>
            <a:r>
              <a:rPr lang="en-US" dirty="0"/>
              <a:t> (RK4) would be better                                                          </a:t>
            </a:r>
            <a:endParaRPr dirty="0"/>
          </a:p>
          <a:p>
            <a:pPr marL="152396" indent="0">
              <a:lnSpc>
                <a:spcPct val="200000"/>
              </a:lnSpc>
              <a:buClr>
                <a:srgbClr val="FFFFFF"/>
              </a:buClr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4EFB4-7A27-4AD5-B921-73275186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668" y="516961"/>
            <a:ext cx="6772382" cy="2346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9CB0C4-E791-4169-96FD-64185429C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757" y="2902105"/>
            <a:ext cx="4162425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2BE38-CFFC-4AD9-A0DF-471A6C8738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72"/>
          <a:stretch/>
        </p:blipFill>
        <p:spPr>
          <a:xfrm>
            <a:off x="7923052" y="2781455"/>
            <a:ext cx="1787918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1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Newtonian Physics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animate particles (aka point masses)</a:t>
            </a:r>
          </a:p>
          <a:p>
            <a:r>
              <a:rPr lang="en-US" dirty="0"/>
              <a:t>Position is changed by velocity</a:t>
            </a:r>
          </a:p>
          <a:p>
            <a:r>
              <a:rPr lang="en-US" dirty="0"/>
              <a:t>Velocity is changed by acceleration</a:t>
            </a:r>
          </a:p>
          <a:p>
            <a:r>
              <a:rPr lang="en-US" dirty="0"/>
              <a:t>Forces alter acceleration</a:t>
            </a:r>
          </a:p>
          <a:p>
            <a:endParaRPr lang="en-US" dirty="0"/>
          </a:p>
          <a:p>
            <a:r>
              <a:rPr lang="en-US" dirty="0"/>
              <a:t>Our physics engine will integrate to compute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Velocity</a:t>
            </a:r>
          </a:p>
          <a:p>
            <a:r>
              <a:rPr lang="en-US" dirty="0"/>
              <a:t>We set the acceleration by applying forces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and Acceleration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acceleration due to a force we have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So we need to know the inverse mass of the particle</a:t>
            </a:r>
          </a:p>
          <a:p>
            <a:pPr lvl="1"/>
            <a:r>
              <a:rPr lang="en-US" dirty="0"/>
              <a:t>You can model infinite mass objects by setting this value to 0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493419"/>
              </p:ext>
            </p:extLst>
          </p:nvPr>
        </p:nvGraphicFramePr>
        <p:xfrm>
          <a:off x="4053471" y="2496666"/>
          <a:ext cx="1172936" cy="932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495300" imgH="393700" progId="Equation.3">
                  <p:embed/>
                </p:oleObj>
              </mc:Choice>
              <mc:Fallback>
                <p:oleObj name="Equation" r:id="rId3" imgW="495300" imgH="393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3471" y="2496666"/>
                        <a:ext cx="1172936" cy="932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56E40C-E86E-4701-9979-E071F604DD16}"/>
                  </a:ext>
                </a:extLst>
              </p:cNvPr>
              <p:cNvSpPr txBox="1"/>
              <p:nvPr/>
            </p:nvSpPr>
            <p:spPr>
              <a:xfrm>
                <a:off x="8763000" y="2362668"/>
                <a:ext cx="2590800" cy="12003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is the second derivative of some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56E40C-E86E-4701-9979-E071F604D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2362668"/>
                <a:ext cx="2590800" cy="1200329"/>
              </a:xfrm>
              <a:prstGeom prst="rect">
                <a:avLst/>
              </a:prstGeom>
              <a:blipFill>
                <a:blip r:embed="rId5"/>
                <a:stretch>
                  <a:fillRect l="-3513" t="-3535" b="-1060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69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Force: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126" y="1746607"/>
            <a:ext cx="10449674" cy="4519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Law of Universal Gravitation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G is a universal constant</a:t>
            </a:r>
          </a:p>
          <a:p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 is the mass of object I</a:t>
            </a:r>
          </a:p>
          <a:p>
            <a:r>
              <a:rPr lang="en-US" dirty="0"/>
              <a:t>r is the distance between object centers</a:t>
            </a:r>
          </a:p>
          <a:p>
            <a:r>
              <a:rPr lang="en-US" dirty="0"/>
              <a:t>we care only about gravity of the Earth</a:t>
            </a:r>
          </a:p>
          <a:p>
            <a:pPr lvl="1"/>
            <a:r>
              <a:rPr lang="en-US" dirty="0"/>
              <a:t>m1 and r are constants</a:t>
            </a:r>
          </a:p>
          <a:p>
            <a:pPr lvl="1"/>
            <a:r>
              <a:rPr lang="en-US" dirty="0"/>
              <a:t>r is about 6400 km on Earth</a:t>
            </a:r>
          </a:p>
          <a:p>
            <a:r>
              <a:rPr lang="en-US" dirty="0"/>
              <a:t>We simplify to f = mg</a:t>
            </a:r>
          </a:p>
          <a:p>
            <a:pPr lvl="1"/>
            <a:r>
              <a:rPr lang="en-US" dirty="0"/>
              <a:t>g is about 10ms</a:t>
            </a:r>
            <a:r>
              <a:rPr lang="en-US" baseline="30000" dirty="0"/>
              <a:t>-2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37267"/>
              </p:ext>
            </p:extLst>
          </p:nvPr>
        </p:nvGraphicFramePr>
        <p:xfrm>
          <a:off x="3377747" y="2186380"/>
          <a:ext cx="1626507" cy="85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749300" imgH="393700" progId="Equation.3">
                  <p:embed/>
                </p:oleObj>
              </mc:Choice>
              <mc:Fallback>
                <p:oleObj name="Equation" r:id="rId3" imgW="749300" imgH="393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7747" y="2186380"/>
                        <a:ext cx="1626507" cy="854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A24F92-876D-4329-92A3-5AC79A445125}"/>
              </a:ext>
            </a:extLst>
          </p:cNvPr>
          <p:cNvSpPr txBox="1"/>
          <p:nvPr/>
        </p:nvSpPr>
        <p:spPr>
          <a:xfrm>
            <a:off x="6959600" y="4262041"/>
            <a:ext cx="5064874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For gaming, 10ms</a:t>
            </a:r>
            <a:r>
              <a:rPr lang="en-US" sz="2000" baseline="30000" dirty="0">
                <a:latin typeface="Comic Sans MS" panose="030F0702030302020204" pitchFamily="66" charset="0"/>
              </a:rPr>
              <a:t>-2 </a:t>
            </a:r>
            <a:r>
              <a:rPr lang="en-US" sz="2000" dirty="0">
                <a:latin typeface="Comic Sans MS" panose="030F0702030302020204" pitchFamily="66" charset="0"/>
              </a:rPr>
              <a:t>tends to look boring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Shooters often use 15ms</a:t>
            </a:r>
            <a:r>
              <a:rPr lang="en-US" sz="2000" baseline="30000" dirty="0">
                <a:latin typeface="Comic Sans MS" panose="030F0702030302020204" pitchFamily="66" charset="0"/>
              </a:rPr>
              <a:t>-2 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Driving games often use  20ms</a:t>
            </a:r>
            <a:r>
              <a:rPr lang="en-US" sz="2000" baseline="30000" dirty="0">
                <a:latin typeface="Comic Sans MS" panose="030F0702030302020204" pitchFamily="66" charset="0"/>
              </a:rPr>
              <a:t>-2 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Some tune g object-by-object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6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Force: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572" y="2213430"/>
            <a:ext cx="8271329" cy="40529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we consider acceleration due to gravity we have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So acceleration due to gravity is independent of mass</a:t>
            </a:r>
          </a:p>
          <a:p>
            <a:pPr marL="349250" lvl="1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764643" y="2766219"/>
          <a:ext cx="2255838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952500" imgH="393700" progId="Equation.3">
                  <p:embed/>
                </p:oleObj>
              </mc:Choice>
              <mc:Fallback>
                <p:oleObj name="Equation" r:id="rId3" imgW="952500" imgH="3937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4643" y="2766219"/>
                        <a:ext cx="2255838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243" y="5146487"/>
            <a:ext cx="2358570" cy="13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41683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17618</TotalTime>
  <Words>590</Words>
  <Application>Microsoft Office PowerPoint</Application>
  <PresentationFormat>Widescreen</PresentationFormat>
  <Paragraphs>131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Comic Sans MS</vt:lpstr>
      <vt:lpstr>Lato</vt:lpstr>
      <vt:lpstr>Lato Medium</vt:lpstr>
      <vt:lpstr>SampleSlides</vt:lpstr>
      <vt:lpstr>Equation</vt:lpstr>
      <vt:lpstr>PowerPoint Presentation</vt:lpstr>
      <vt:lpstr>Mathematical Modeling of Motion</vt:lpstr>
      <vt:lpstr>1D Motion</vt:lpstr>
      <vt:lpstr>Acceleration</vt:lpstr>
      <vt:lpstr>Error</vt:lpstr>
      <vt:lpstr>A Simple Newtonian Physics Engine</vt:lpstr>
      <vt:lpstr>Mass and Acceleration </vt:lpstr>
      <vt:lpstr>Force: Gravity</vt:lpstr>
      <vt:lpstr>Force: Gravity</vt:lpstr>
      <vt:lpstr>Force: Drag</vt:lpstr>
      <vt:lpstr>The Integrator</vt:lpstr>
      <vt:lpstr>Collision Detection</vt:lpstr>
      <vt:lpstr>Bounding Volumes</vt:lpstr>
      <vt:lpstr>Collision Detection</vt:lpstr>
      <vt:lpstr>Dynamic Collision Detection</vt:lpstr>
      <vt:lpstr>Sphere-Plane Collision</vt:lpstr>
      <vt:lpstr>Sphere-Sphere Collision</vt:lpstr>
      <vt:lpstr>Collision Resolution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Eric Shaffer</cp:lastModifiedBy>
  <cp:revision>185</cp:revision>
  <dcterms:created xsi:type="dcterms:W3CDTF">2017-05-11T14:02:37Z</dcterms:created>
  <dcterms:modified xsi:type="dcterms:W3CDTF">2018-11-07T18:45:14Z</dcterms:modified>
</cp:coreProperties>
</file>