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0" r:id="rId2"/>
    <p:sldId id="273" r:id="rId3"/>
    <p:sldId id="275" r:id="rId4"/>
    <p:sldId id="314" r:id="rId5"/>
    <p:sldId id="315" r:id="rId6"/>
    <p:sldId id="276" r:id="rId7"/>
    <p:sldId id="313" r:id="rId8"/>
    <p:sldId id="277" r:id="rId9"/>
    <p:sldId id="278" r:id="rId10"/>
    <p:sldId id="316" r:id="rId11"/>
    <p:sldId id="317" r:id="rId12"/>
    <p:sldId id="318" r:id="rId13"/>
    <p:sldId id="319" r:id="rId14"/>
    <p:sldId id="322" r:id="rId15"/>
    <p:sldId id="283" r:id="rId16"/>
    <p:sldId id="284" r:id="rId17"/>
    <p:sldId id="320" r:id="rId18"/>
    <p:sldId id="285" r:id="rId19"/>
    <p:sldId id="321" r:id="rId20"/>
    <p:sldId id="323" r:id="rId21"/>
    <p:sldId id="324" r:id="rId22"/>
    <p:sldId id="326" r:id="rId23"/>
    <p:sldId id="325" r:id="rId24"/>
    <p:sldId id="294" r:id="rId25"/>
    <p:sldId id="327" r:id="rId26"/>
    <p:sldId id="266" r:id="rId27"/>
    <p:sldId id="267" r:id="rId28"/>
    <p:sldId id="329" r:id="rId29"/>
    <p:sldId id="268" r:id="rId30"/>
    <p:sldId id="328" r:id="rId31"/>
    <p:sldId id="269" r:id="rId32"/>
    <p:sldId id="270" r:id="rId33"/>
    <p:sldId id="271" r:id="rId34"/>
    <p:sldId id="286" r:id="rId35"/>
    <p:sldId id="288"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0" autoAdjust="0"/>
    <p:restoredTop sz="94674"/>
  </p:normalViewPr>
  <p:slideViewPr>
    <p:cSldViewPr snapToGrid="0" snapToObjects="1">
      <p:cViewPr varScale="1">
        <p:scale>
          <a:sx n="62" d="100"/>
          <a:sy n="62" d="100"/>
        </p:scale>
        <p:origin x="21" y="240"/>
      </p:cViewPr>
      <p:guideLst>
        <p:guide orient="horz" pos="2160"/>
        <p:guide pos="3840"/>
      </p:guideLst>
    </p:cSldViewPr>
  </p:slid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E3CF3-A833-45AB-B9D6-CC4E59901110}" type="datetimeFigureOut">
              <a:rPr lang="en-US" smtClean="0"/>
              <a:t>8/29/2018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39C5E-B9B8-4B1D-B4FA-6FE5CC861144}" type="slidenum">
              <a:rPr lang="en-US" smtClean="0"/>
              <a:t>‹#›</a:t>
            </a:fld>
            <a:endParaRPr lang="en-US"/>
          </a:p>
        </p:txBody>
      </p:sp>
    </p:spTree>
    <p:extLst>
      <p:ext uri="{BB962C8B-B14F-4D97-AF65-F5344CB8AC3E}">
        <p14:creationId xmlns:p14="http://schemas.microsoft.com/office/powerpoint/2010/main" val="1033366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Earth"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n.wikipedia.org/wiki/Earth's_magnetic_field#cite_note-Glatzmaier-2" TargetMode="External"/><Relationship Id="rId4" Type="http://schemas.openxmlformats.org/officeDocument/2006/relationships/hyperlink" Target="https://en.wikipedia.org/wiki/Earth's_magnetic_field#cite_note-selfconsistent-1"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082f4a56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f082f4a56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f0ccc7ae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f0ccc7ae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f0ccc7ae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f0ccc7ae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f0ccc7ae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f0ccc7ae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5571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f0ccc7ae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f0ccc7ae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f0dde8cb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f0dde8cb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f0dde8cb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f0dde8cb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Tracking is: Updating the virtual world according to configuration changes of the sense</a:t>
            </a: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082f4a5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f082f4a5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f0dde8cb4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f0dde8cb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IMU’s: Inertial measurement units</a:t>
            </a:r>
            <a:endParaRPr/>
          </a:p>
          <a:p>
            <a:pPr marL="0" lvl="0" indent="0">
              <a:spcBef>
                <a:spcPts val="0"/>
              </a:spcBef>
              <a:spcAft>
                <a:spcPts val="0"/>
              </a:spcAft>
              <a:buNone/>
            </a:pPr>
            <a:endParaRPr/>
          </a:p>
          <a:p>
            <a:pPr marL="0" lvl="0" indent="0">
              <a:spcBef>
                <a:spcPts val="0"/>
              </a:spcBef>
              <a:spcAft>
                <a:spcPts val="0"/>
              </a:spcAft>
              <a:buNone/>
            </a:pPr>
            <a:r>
              <a:rPr lang="en"/>
              <a:t>Consists of: </a:t>
            </a:r>
            <a:endParaRPr/>
          </a:p>
          <a:p>
            <a:pPr marL="457200" lvl="0" indent="-298450" rtl="0">
              <a:spcBef>
                <a:spcPts val="0"/>
              </a:spcBef>
              <a:spcAft>
                <a:spcPts val="0"/>
              </a:spcAft>
              <a:buSzPts val="1100"/>
              <a:buChar char="-"/>
            </a:pPr>
            <a:r>
              <a:rPr lang="en"/>
              <a:t>Gyroscope</a:t>
            </a:r>
            <a:endParaRPr/>
          </a:p>
          <a:p>
            <a:pPr marL="457200" lvl="0" indent="-298450" rtl="0">
              <a:spcBef>
                <a:spcPts val="0"/>
              </a:spcBef>
              <a:spcAft>
                <a:spcPts val="0"/>
              </a:spcAft>
              <a:buSzPts val="1100"/>
              <a:buChar char="-"/>
            </a:pPr>
            <a:r>
              <a:rPr lang="en"/>
              <a:t>Accelerometer</a:t>
            </a:r>
            <a:endParaRPr/>
          </a:p>
          <a:p>
            <a:pPr marL="457200" lvl="0" indent="-298450" rtl="0">
              <a:spcBef>
                <a:spcPts val="0"/>
              </a:spcBef>
              <a:spcAft>
                <a:spcPts val="0"/>
              </a:spcAft>
              <a:buSzPts val="1100"/>
              <a:buChar char="-"/>
            </a:pPr>
            <a:r>
              <a:rPr lang="en"/>
              <a:t>Magnetometer</a:t>
            </a:r>
            <a:endParaRPr/>
          </a:p>
          <a:p>
            <a:pPr marL="0" lvl="0" indent="0" rtl="0">
              <a:spcBef>
                <a:spcPts val="0"/>
              </a:spcBef>
              <a:spcAft>
                <a:spcPts val="0"/>
              </a:spcAft>
              <a:buNone/>
            </a:pPr>
            <a:endParaRPr/>
          </a:p>
          <a:p>
            <a:pPr marL="0" lvl="0" indent="0" rtl="0">
              <a:spcBef>
                <a:spcPts val="0"/>
              </a:spcBef>
              <a:spcAft>
                <a:spcPts val="0"/>
              </a:spcAft>
              <a:buNone/>
            </a:pPr>
            <a:r>
              <a:rPr lang="en"/>
              <a:t>Common in: airplanes</a:t>
            </a:r>
            <a:endParaRPr/>
          </a:p>
          <a:p>
            <a:pPr marL="0" lvl="0" indent="0" rtl="0">
              <a:spcBef>
                <a:spcPts val="0"/>
              </a:spcBef>
              <a:spcAft>
                <a:spcPts val="0"/>
              </a:spcAft>
              <a:buNone/>
            </a:pPr>
            <a:endParaRPr/>
          </a:p>
          <a:p>
            <a:pPr marL="0" lvl="0" indent="0" rtl="0">
              <a:spcBef>
                <a:spcPts val="0"/>
              </a:spcBef>
              <a:spcAft>
                <a:spcPts val="0"/>
              </a:spcAft>
              <a:buNone/>
            </a:pPr>
            <a:r>
              <a:rPr lang="en"/>
              <a:t>Cost: $ -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f0dde8c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f0dde8c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IMU’s contain gyroscope + accelerometer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f0dde8cb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f0dde8cb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On the left - Inclination angles: </a:t>
            </a:r>
            <a:r>
              <a:rPr lang="en" sz="1800">
                <a:solidFill>
                  <a:srgbClr val="222222"/>
                </a:solidFill>
                <a:highlight>
                  <a:srgbClr val="F8F9FA"/>
                </a:highlight>
              </a:rPr>
              <a:t>Computer simulation of the </a:t>
            </a:r>
            <a:r>
              <a:rPr lang="en" sz="1800" u="sng">
                <a:solidFill>
                  <a:srgbClr val="0B0080"/>
                </a:solidFill>
                <a:highlight>
                  <a:srgbClr val="F8F9FA"/>
                </a:highlight>
                <a:hlinkClick r:id="rId3"/>
              </a:rPr>
              <a:t>Earth</a:t>
            </a:r>
            <a:r>
              <a:rPr lang="en" sz="1800">
                <a:solidFill>
                  <a:srgbClr val="222222"/>
                </a:solidFill>
                <a:highlight>
                  <a:srgbClr val="F8F9FA"/>
                </a:highlight>
              </a:rPr>
              <a:t>'s field in a period of normal polarity between reversals.</a:t>
            </a:r>
            <a:r>
              <a:rPr lang="en" sz="1800" u="sng" baseline="30000">
                <a:solidFill>
                  <a:srgbClr val="0B0080"/>
                </a:solidFill>
                <a:highlight>
                  <a:srgbClr val="F8F9FA"/>
                </a:highlight>
                <a:hlinkClick r:id="rId4"/>
              </a:rPr>
              <a:t>[1]</a:t>
            </a:r>
            <a:r>
              <a:rPr lang="en" sz="1800">
                <a:solidFill>
                  <a:srgbClr val="222222"/>
                </a:solidFill>
                <a:highlight>
                  <a:srgbClr val="F8F9FA"/>
                </a:highlight>
              </a:rPr>
              <a:t> The lines represent magnetic field lines, blue when the field points towards the center and yellow when away. The rotation axis of the Earth is centered and vertical. The dense clusters of lines are within the Earth's core.</a:t>
            </a:r>
            <a:r>
              <a:rPr lang="en" sz="1800" u="sng" baseline="30000">
                <a:solidFill>
                  <a:srgbClr val="0B0080"/>
                </a:solidFill>
                <a:highlight>
                  <a:srgbClr val="F8F9FA"/>
                </a:highlight>
                <a:hlinkClick r:id="rId5"/>
              </a:rPr>
              <a:t>[2]</a:t>
            </a:r>
            <a:endParaRPr sz="1800"/>
          </a:p>
          <a:p>
            <a:pPr marL="0" lvl="0" indent="0">
              <a:spcBef>
                <a:spcPts val="0"/>
              </a:spcBef>
              <a:spcAft>
                <a:spcPts val="0"/>
              </a:spcAft>
              <a:buNone/>
            </a:pPr>
            <a:endParaRPr sz="1800"/>
          </a:p>
          <a:p>
            <a:pPr marL="0" lvl="0" indent="0">
              <a:spcBef>
                <a:spcPts val="0"/>
              </a:spcBef>
              <a:spcAft>
                <a:spcPts val="0"/>
              </a:spcAft>
              <a:buNone/>
            </a:pPr>
            <a:r>
              <a:rPr lang="en" sz="1800"/>
              <a:t>On the right - Declination angles: magnetic declination is the angle on the horizontal plane between magnetic north and true north</a:t>
            </a:r>
            <a:endParaRPr sz="1800"/>
          </a:p>
          <a:p>
            <a:pPr marL="0" lvl="0" indent="0">
              <a:spcBef>
                <a:spcPts val="0"/>
              </a:spcBef>
              <a:spcAft>
                <a:spcPts val="0"/>
              </a:spcAft>
              <a:buNone/>
            </a:pPr>
            <a:endParaRPr sz="1800"/>
          </a:p>
          <a:p>
            <a:pPr marL="0" lvl="0" indent="0">
              <a:spcBef>
                <a:spcPts val="0"/>
              </a:spcBef>
              <a:spcAft>
                <a:spcPts val="0"/>
              </a:spcAft>
              <a:buNone/>
            </a:pPr>
            <a:endParaRPr sz="1800"/>
          </a:p>
          <a:p>
            <a:pPr marL="0" lvl="0" indent="0" rtl="0">
              <a:spcBef>
                <a:spcPts val="0"/>
              </a:spcBef>
              <a:spcAft>
                <a:spcPts val="0"/>
              </a:spcAft>
              <a:buNone/>
            </a:pP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f0dde8cb4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f0dde8cb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This is an example of outside-in tracking. </a:t>
            </a:r>
            <a:endParaRPr sz="1800"/>
          </a:p>
          <a:p>
            <a:pPr marL="0" lvl="0" indent="0">
              <a:spcBef>
                <a:spcPts val="0"/>
              </a:spcBef>
              <a:spcAft>
                <a:spcPts val="0"/>
              </a:spcAft>
              <a:buNone/>
            </a:pPr>
            <a:endParaRPr sz="1800"/>
          </a:p>
          <a:p>
            <a:pPr marL="0" lvl="0" indent="0" rtl="0">
              <a:spcBef>
                <a:spcPts val="0"/>
              </a:spcBef>
              <a:spcAft>
                <a:spcPts val="0"/>
              </a:spcAft>
              <a:buNone/>
            </a:pPr>
            <a:r>
              <a:rPr lang="en" sz="1800"/>
              <a:t>Inside out tracking has the camera on the HMD and scans the world for cues</a:t>
            </a: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f0dde8cb4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f0dde8cb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f082f4a56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f082f4a56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88976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f082f4a56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f082f4a56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47582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f082f4a56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f082f4a56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Bullet points will appear one at a time</a:t>
            </a:r>
            <a:endParaRPr/>
          </a:p>
        </p:txBody>
      </p:sp>
    </p:spTree>
    <p:extLst>
      <p:ext uri="{BB962C8B-B14F-4D97-AF65-F5344CB8AC3E}">
        <p14:creationId xmlns:p14="http://schemas.microsoft.com/office/powerpoint/2010/main" val="234097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082f4a5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f082f4a5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0209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082f4a5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f082f4a5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2645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f082f4a56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f082f4a56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f12342603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f1234260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 linear DoF</a:t>
            </a:r>
            <a:endParaRPr/>
          </a:p>
          <a:p>
            <a:pPr marL="0" lvl="0" indent="0">
              <a:spcBef>
                <a:spcPts val="0"/>
              </a:spcBef>
              <a:spcAft>
                <a:spcPts val="0"/>
              </a:spcAft>
              <a:buNone/>
            </a:pPr>
            <a:r>
              <a:rPr lang="en"/>
              <a:t>3 rotation Yaw Pitch Roll</a:t>
            </a:r>
            <a:endParaRPr/>
          </a:p>
          <a:p>
            <a:pPr marL="0" lvl="0" indent="0">
              <a:spcBef>
                <a:spcPts val="0"/>
              </a:spcBef>
              <a:spcAft>
                <a:spcPts val="0"/>
              </a:spcAft>
              <a:buNone/>
            </a:pPr>
            <a:r>
              <a:rPr lang="en"/>
              <a:t>(Also Timpanic muscle)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f12342603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f12342603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 linear. 3 rotation + 2 rotation</a:t>
            </a:r>
            <a:endParaRPr/>
          </a:p>
          <a:p>
            <a:pPr marL="457200" lvl="0" indent="-298450">
              <a:spcBef>
                <a:spcPts val="0"/>
              </a:spcBef>
              <a:spcAft>
                <a:spcPts val="0"/>
              </a:spcAft>
              <a:buSzPts val="1100"/>
              <a:buChar char="+"/>
            </a:pPr>
            <a:r>
              <a:rPr lang="en"/>
              <a:t>Pupil dilation + lens focusing</a:t>
            </a:r>
            <a:br>
              <a:rPr lang="en"/>
            </a:br>
            <a:r>
              <a:rPr lang="en"/>
              <a:t>(could also include open/closed eyelid)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f12342603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f12342603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 linear. 3 rotation + 2 rotation</a:t>
            </a:r>
            <a:endParaRPr/>
          </a:p>
          <a:p>
            <a:pPr marL="457200" lvl="0" indent="-298450">
              <a:spcBef>
                <a:spcPts val="0"/>
              </a:spcBef>
              <a:spcAft>
                <a:spcPts val="0"/>
              </a:spcAft>
              <a:buSzPts val="1100"/>
              <a:buChar char="+"/>
            </a:pPr>
            <a:r>
              <a:rPr lang="en"/>
              <a:t>Pupil dilation + lens focusing</a:t>
            </a:r>
            <a:br>
              <a:rPr lang="en"/>
            </a:br>
            <a:r>
              <a:rPr lang="en"/>
              <a:t>(could also include open/closed eyelid)</a:t>
            </a:r>
            <a:endParaRPr/>
          </a:p>
        </p:txBody>
      </p:sp>
    </p:spTree>
    <p:extLst>
      <p:ext uri="{BB962C8B-B14F-4D97-AF65-F5344CB8AC3E}">
        <p14:creationId xmlns:p14="http://schemas.microsoft.com/office/powerpoint/2010/main" val="406996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64A208-0694-964E-93B1-EAF2C4DF2BA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154241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64A208-0694-964E-93B1-EAF2C4DF2BA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1556004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64A208-0694-964E-93B1-EAF2C4DF2BA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1864539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80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64A208-0694-964E-93B1-EAF2C4DF2BA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109102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64A208-0694-964E-93B1-EAF2C4DF2BA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170747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64A208-0694-964E-93B1-EAF2C4DF2BAD}"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77003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64A208-0694-964E-93B1-EAF2C4DF2BAD}" type="datetimeFigureOut">
              <a:rPr lang="en-US" smtClean="0"/>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118849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64A208-0694-964E-93B1-EAF2C4DF2BAD}" type="datetimeFigureOut">
              <a:rPr lang="en-US" smtClean="0"/>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125949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4A208-0694-964E-93B1-EAF2C4DF2BAD}" type="datetimeFigureOut">
              <a:rPr lang="en-US" smtClean="0"/>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54111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64A208-0694-964E-93B1-EAF2C4DF2BAD}"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2053219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64A208-0694-964E-93B1-EAF2C4DF2BAD}"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D4241-18B8-5046-A9FC-AB90B7CAF4A2}" type="slidenum">
              <a:rPr lang="en-US" smtClean="0"/>
              <a:t>‹#›</a:t>
            </a:fld>
            <a:endParaRPr lang="en-US"/>
          </a:p>
        </p:txBody>
      </p:sp>
    </p:spTree>
    <p:extLst>
      <p:ext uri="{BB962C8B-B14F-4D97-AF65-F5344CB8AC3E}">
        <p14:creationId xmlns:p14="http://schemas.microsoft.com/office/powerpoint/2010/main" val="54926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4A208-0694-964E-93B1-EAF2C4DF2BAD}" type="datetimeFigureOut">
              <a:rPr lang="en-US" smtClean="0"/>
              <a:t>8/29/2018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4241-18B8-5046-A9FC-AB90B7CAF4A2}" type="slidenum">
              <a:rPr lang="en-US" smtClean="0"/>
              <a:t>‹#›</a:t>
            </a:fld>
            <a:endParaRPr lang="en-US"/>
          </a:p>
        </p:txBody>
      </p:sp>
    </p:spTree>
    <p:extLst>
      <p:ext uri="{BB962C8B-B14F-4D97-AF65-F5344CB8AC3E}">
        <p14:creationId xmlns:p14="http://schemas.microsoft.com/office/powerpoint/2010/main" val="1551513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ideo" Target="https://www.youtube.com/embed/_otCquvos8o"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ideo" Target="https://www.youtube.com/embed/NCBEYaC876A"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video" Target="https://www.youtube.com/embed/Lfytw8VQGJ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7.gif"/></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p:nvSpPr>
        <p:spPr>
          <a:xfrm>
            <a:off x="1524000" y="2479431"/>
            <a:ext cx="9144000" cy="844060"/>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7592"/>
                </a:solidFill>
                <a:latin typeface="Lato" charset="0"/>
                <a:ea typeface="Lato" charset="0"/>
                <a:cs typeface="Lato" charset="0"/>
              </a:rPr>
              <a:t>VR Hardware Overview</a:t>
            </a:r>
          </a:p>
        </p:txBody>
      </p:sp>
      <p:sp>
        <p:nvSpPr>
          <p:cNvPr id="8" name="Subtitle 2"/>
          <p:cNvSpPr txBox="1">
            <a:spLocks/>
          </p:cNvSpPr>
          <p:nvPr/>
        </p:nvSpPr>
        <p:spPr>
          <a:xfrm>
            <a:off x="1524000" y="3323491"/>
            <a:ext cx="9144000" cy="4923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latin typeface="Lato Medium" charset="0"/>
                <a:ea typeface="Lato Medium" charset="0"/>
                <a:cs typeface="Lato Medium" charset="0"/>
              </a:rPr>
              <a:t>CS 498 VR</a:t>
            </a:r>
          </a:p>
        </p:txBody>
      </p:sp>
      <p:sp>
        <p:nvSpPr>
          <p:cNvPr id="5" name="Subtitle 2"/>
          <p:cNvSpPr txBox="1">
            <a:spLocks/>
          </p:cNvSpPr>
          <p:nvPr/>
        </p:nvSpPr>
        <p:spPr>
          <a:xfrm>
            <a:off x="1524000" y="3784275"/>
            <a:ext cx="9144000" cy="4923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solidFill>
                  <a:schemeClr val="bg1">
                    <a:lumMod val="75000"/>
                  </a:schemeClr>
                </a:solidFill>
                <a:latin typeface="Lato Medium" charset="0"/>
                <a:ea typeface="Lato Medium" charset="0"/>
                <a:cs typeface="Lato Medium" charset="0"/>
              </a:rPr>
              <a:t>UNIVERSITY OF ILLINOIS AT URBANA-CHAMPAIGN</a:t>
            </a:r>
          </a:p>
        </p:txBody>
      </p:sp>
    </p:spTree>
    <p:extLst>
      <p:ext uri="{BB962C8B-B14F-4D97-AF65-F5344CB8AC3E}">
        <p14:creationId xmlns:p14="http://schemas.microsoft.com/office/powerpoint/2010/main" val="93217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Eye</a:t>
            </a:r>
            <a:r>
              <a:rPr lang="en-US" dirty="0"/>
              <a:t>s and DOFs</a:t>
            </a:r>
            <a:endParaRPr dirty="0"/>
          </a:p>
          <a:p>
            <a:endParaRPr dirty="0"/>
          </a:p>
        </p:txBody>
      </p:sp>
      <p:sp>
        <p:nvSpPr>
          <p:cNvPr id="204" name="Google Shape;204;p3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dirty="0"/>
              <a:t>How many?</a:t>
            </a:r>
          </a:p>
          <a:p>
            <a:pPr marL="0" indent="0">
              <a:spcAft>
                <a:spcPts val="2133"/>
              </a:spcAft>
              <a:buNone/>
            </a:pPr>
            <a:r>
              <a:rPr lang="en-US" dirty="0"/>
              <a:t>3 for location in space</a:t>
            </a:r>
          </a:p>
          <a:p>
            <a:pPr marL="0" indent="0">
              <a:spcAft>
                <a:spcPts val="2133"/>
              </a:spcAft>
              <a:buNone/>
            </a:pPr>
            <a:r>
              <a:rPr lang="en-US" dirty="0"/>
              <a:t>3 for orientation of head</a:t>
            </a:r>
          </a:p>
          <a:p>
            <a:pPr marL="0" indent="0">
              <a:spcAft>
                <a:spcPts val="2133"/>
              </a:spcAft>
              <a:buNone/>
            </a:pPr>
            <a:r>
              <a:rPr lang="en-US" dirty="0"/>
              <a:t>2 for rotation of the eye (why not maybe?)</a:t>
            </a:r>
          </a:p>
          <a:p>
            <a:pPr marL="0" indent="0">
              <a:spcAft>
                <a:spcPts val="2133"/>
              </a:spcAft>
              <a:buNone/>
            </a:pPr>
            <a:r>
              <a:rPr lang="en-US" dirty="0"/>
              <a:t>1 for dilation </a:t>
            </a:r>
            <a:r>
              <a:rPr lang="en-US" dirty="0">
                <a:sym typeface="Wingdings" panose="05000000000000000000" pitchFamily="2" charset="2"/>
              </a:rPr>
              <a:t> dilation of pupil that determines amount of light received</a:t>
            </a:r>
            <a:endParaRPr lang="en-US" dirty="0"/>
          </a:p>
          <a:p>
            <a:pPr marL="0" indent="0">
              <a:spcAft>
                <a:spcPts val="2133"/>
              </a:spcAft>
              <a:buNone/>
            </a:pPr>
            <a:r>
              <a:rPr lang="en-US" dirty="0"/>
              <a:t>1 for accommodation </a:t>
            </a:r>
            <a:r>
              <a:rPr lang="en-US" dirty="0">
                <a:sym typeface="Wingdings" panose="05000000000000000000" pitchFamily="2" charset="2"/>
              </a:rPr>
              <a:t> focus determined by lens shape and vergence </a:t>
            </a:r>
            <a:endParaRPr dirty="0"/>
          </a:p>
        </p:txBody>
      </p:sp>
      <p:pic>
        <p:nvPicPr>
          <p:cNvPr id="205" name="Google Shape;205;p35"/>
          <p:cNvPicPr preferRelativeResize="0"/>
          <p:nvPr/>
        </p:nvPicPr>
        <p:blipFill>
          <a:blip r:embed="rId3">
            <a:alphaModFix/>
          </a:blip>
          <a:stretch>
            <a:fillRect/>
          </a:stretch>
        </p:blipFill>
        <p:spPr>
          <a:xfrm>
            <a:off x="8293318" y="1536618"/>
            <a:ext cx="3543300" cy="2298700"/>
          </a:xfrm>
          <a:prstGeom prst="rect">
            <a:avLst/>
          </a:prstGeom>
          <a:noFill/>
          <a:ln>
            <a:noFill/>
          </a:ln>
        </p:spPr>
      </p:pic>
    </p:spTree>
    <p:extLst>
      <p:ext uri="{BB962C8B-B14F-4D97-AF65-F5344CB8AC3E}">
        <p14:creationId xmlns:p14="http://schemas.microsoft.com/office/powerpoint/2010/main" val="259852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73CD-5C04-4C24-A354-65F9B610FD48}"/>
              </a:ext>
            </a:extLst>
          </p:cNvPr>
          <p:cNvSpPr>
            <a:spLocks noGrp="1"/>
          </p:cNvSpPr>
          <p:nvPr>
            <p:ph type="title"/>
          </p:nvPr>
        </p:nvSpPr>
        <p:spPr/>
        <p:txBody>
          <a:bodyPr>
            <a:normAutofit fontScale="90000"/>
          </a:bodyPr>
          <a:lstStyle/>
          <a:p>
            <a:r>
              <a:rPr lang="en-US" dirty="0"/>
              <a:t>Displays</a:t>
            </a:r>
          </a:p>
        </p:txBody>
      </p:sp>
      <p:sp>
        <p:nvSpPr>
          <p:cNvPr id="3" name="Text Placeholder 2">
            <a:extLst>
              <a:ext uri="{FF2B5EF4-FFF2-40B4-BE49-F238E27FC236}">
                <a16:creationId xmlns:a16="http://schemas.microsoft.com/office/drawing/2014/main" id="{A780AFE5-BDF6-4FE0-8004-A8F71A50B2DF}"/>
              </a:ext>
            </a:extLst>
          </p:cNvPr>
          <p:cNvSpPr>
            <a:spLocks noGrp="1"/>
          </p:cNvSpPr>
          <p:nvPr>
            <p:ph type="body" idx="1"/>
          </p:nvPr>
        </p:nvSpPr>
        <p:spPr>
          <a:xfrm>
            <a:off x="254000" y="1536633"/>
            <a:ext cx="11522400" cy="4555200"/>
          </a:xfrm>
        </p:spPr>
        <p:txBody>
          <a:bodyPr/>
          <a:lstStyle/>
          <a:p>
            <a:r>
              <a:rPr lang="en-US" dirty="0"/>
              <a:t>A </a:t>
            </a:r>
            <a:r>
              <a:rPr lang="en-US" i="1" dirty="0"/>
              <a:t>display</a:t>
            </a:r>
            <a:r>
              <a:rPr lang="en-US" dirty="0"/>
              <a:t> is output device designed to stimulate a sense</a:t>
            </a:r>
          </a:p>
          <a:p>
            <a:pPr marL="152396" indent="0">
              <a:buNone/>
            </a:pPr>
            <a:endParaRPr lang="en-US" dirty="0"/>
          </a:p>
          <a:p>
            <a:pPr marL="152396" indent="0">
              <a:buNone/>
            </a:pPr>
            <a:r>
              <a:rPr lang="en-US" dirty="0"/>
              <a:t>We will go into greater detail in later lectures about display technology</a:t>
            </a:r>
          </a:p>
          <a:p>
            <a:pPr marL="152396" indent="0">
              <a:buNone/>
            </a:pPr>
            <a:r>
              <a:rPr lang="en-US" dirty="0"/>
              <a:t>Right now, we want to establish vocabulary and an high-level understanding</a:t>
            </a:r>
          </a:p>
        </p:txBody>
      </p:sp>
    </p:spTree>
    <p:extLst>
      <p:ext uri="{BB962C8B-B14F-4D97-AF65-F5344CB8AC3E}">
        <p14:creationId xmlns:p14="http://schemas.microsoft.com/office/powerpoint/2010/main" val="2883453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D105-A888-4827-AB0C-CE6ACCD8216D}"/>
              </a:ext>
            </a:extLst>
          </p:cNvPr>
          <p:cNvSpPr>
            <a:spLocks noGrp="1"/>
          </p:cNvSpPr>
          <p:nvPr>
            <p:ph type="title"/>
          </p:nvPr>
        </p:nvSpPr>
        <p:spPr/>
        <p:txBody>
          <a:bodyPr>
            <a:normAutofit fontScale="90000"/>
          </a:bodyPr>
          <a:lstStyle/>
          <a:p>
            <a:r>
              <a:rPr lang="en-US" dirty="0"/>
              <a:t>Aural Displays (Audio)</a:t>
            </a:r>
          </a:p>
        </p:txBody>
      </p:sp>
      <p:sp>
        <p:nvSpPr>
          <p:cNvPr id="3" name="Text Placeholder 2">
            <a:extLst>
              <a:ext uri="{FF2B5EF4-FFF2-40B4-BE49-F238E27FC236}">
                <a16:creationId xmlns:a16="http://schemas.microsoft.com/office/drawing/2014/main" id="{7BF8D8BB-21BF-4435-88D6-5122531FAD9D}"/>
              </a:ext>
            </a:extLst>
          </p:cNvPr>
          <p:cNvSpPr>
            <a:spLocks noGrp="1"/>
          </p:cNvSpPr>
          <p:nvPr>
            <p:ph type="body" idx="1"/>
          </p:nvPr>
        </p:nvSpPr>
        <p:spPr>
          <a:xfrm>
            <a:off x="958939" y="4192599"/>
            <a:ext cx="11360800" cy="763601"/>
          </a:xfrm>
        </p:spPr>
        <p:txBody>
          <a:bodyPr/>
          <a:lstStyle/>
          <a:p>
            <a:pPr marL="152396" indent="0">
              <a:buNone/>
            </a:pPr>
            <a:r>
              <a:rPr lang="en-US" dirty="0"/>
              <a:t>World-fixed                                            User-fixed</a:t>
            </a:r>
          </a:p>
        </p:txBody>
      </p:sp>
      <p:pic>
        <p:nvPicPr>
          <p:cNvPr id="4" name="Picture 3">
            <a:extLst>
              <a:ext uri="{FF2B5EF4-FFF2-40B4-BE49-F238E27FC236}">
                <a16:creationId xmlns:a16="http://schemas.microsoft.com/office/drawing/2014/main" id="{B9BDFC29-A5A6-4856-9AD1-73FDE350B885}"/>
              </a:ext>
            </a:extLst>
          </p:cNvPr>
          <p:cNvPicPr>
            <a:picLocks noChangeAspect="1"/>
          </p:cNvPicPr>
          <p:nvPr/>
        </p:nvPicPr>
        <p:blipFill>
          <a:blip r:embed="rId2"/>
          <a:stretch>
            <a:fillRect/>
          </a:stretch>
        </p:blipFill>
        <p:spPr>
          <a:xfrm>
            <a:off x="415600" y="1439874"/>
            <a:ext cx="3857625" cy="2752725"/>
          </a:xfrm>
          <a:prstGeom prst="rect">
            <a:avLst/>
          </a:prstGeom>
        </p:spPr>
      </p:pic>
      <p:pic>
        <p:nvPicPr>
          <p:cNvPr id="5" name="Picture 4">
            <a:extLst>
              <a:ext uri="{FF2B5EF4-FFF2-40B4-BE49-F238E27FC236}">
                <a16:creationId xmlns:a16="http://schemas.microsoft.com/office/drawing/2014/main" id="{2A650CCA-3219-4E73-ABDF-E5055F6CA956}"/>
              </a:ext>
            </a:extLst>
          </p:cNvPr>
          <p:cNvPicPr>
            <a:picLocks noChangeAspect="1"/>
          </p:cNvPicPr>
          <p:nvPr/>
        </p:nvPicPr>
        <p:blipFill>
          <a:blip r:embed="rId3"/>
          <a:stretch>
            <a:fillRect/>
          </a:stretch>
        </p:blipFill>
        <p:spPr>
          <a:xfrm>
            <a:off x="5763660" y="1584976"/>
            <a:ext cx="2412931" cy="2437679"/>
          </a:xfrm>
          <a:prstGeom prst="rect">
            <a:avLst/>
          </a:prstGeom>
        </p:spPr>
      </p:pic>
    </p:spTree>
    <p:extLst>
      <p:ext uri="{BB962C8B-B14F-4D97-AF65-F5344CB8AC3E}">
        <p14:creationId xmlns:p14="http://schemas.microsoft.com/office/powerpoint/2010/main" val="242272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D105-A888-4827-AB0C-CE6ACCD8216D}"/>
              </a:ext>
            </a:extLst>
          </p:cNvPr>
          <p:cNvSpPr>
            <a:spLocks noGrp="1"/>
          </p:cNvSpPr>
          <p:nvPr>
            <p:ph type="title"/>
          </p:nvPr>
        </p:nvSpPr>
        <p:spPr/>
        <p:txBody>
          <a:bodyPr>
            <a:normAutofit fontScale="90000"/>
          </a:bodyPr>
          <a:lstStyle/>
          <a:p>
            <a:r>
              <a:rPr lang="en-US" dirty="0"/>
              <a:t>Aural Displays (Audio)</a:t>
            </a:r>
          </a:p>
        </p:txBody>
      </p:sp>
      <p:sp>
        <p:nvSpPr>
          <p:cNvPr id="3" name="Text Placeholder 2">
            <a:extLst>
              <a:ext uri="{FF2B5EF4-FFF2-40B4-BE49-F238E27FC236}">
                <a16:creationId xmlns:a16="http://schemas.microsoft.com/office/drawing/2014/main" id="{7BF8D8BB-21BF-4435-88D6-5122531FAD9D}"/>
              </a:ext>
            </a:extLst>
          </p:cNvPr>
          <p:cNvSpPr>
            <a:spLocks noGrp="1"/>
          </p:cNvSpPr>
          <p:nvPr>
            <p:ph type="body" idx="1"/>
          </p:nvPr>
        </p:nvSpPr>
        <p:spPr>
          <a:xfrm>
            <a:off x="6493564" y="2347206"/>
            <a:ext cx="9046452" cy="763600"/>
          </a:xfrm>
        </p:spPr>
        <p:txBody>
          <a:bodyPr/>
          <a:lstStyle/>
          <a:p>
            <a:pPr marL="152396" indent="0">
              <a:buNone/>
            </a:pPr>
            <a:r>
              <a:rPr lang="en-US" dirty="0"/>
              <a:t>World-fixed                    User-fixed</a:t>
            </a:r>
          </a:p>
        </p:txBody>
      </p:sp>
      <p:pic>
        <p:nvPicPr>
          <p:cNvPr id="4" name="Picture 3">
            <a:extLst>
              <a:ext uri="{FF2B5EF4-FFF2-40B4-BE49-F238E27FC236}">
                <a16:creationId xmlns:a16="http://schemas.microsoft.com/office/drawing/2014/main" id="{B9BDFC29-A5A6-4856-9AD1-73FDE350B885}"/>
              </a:ext>
            </a:extLst>
          </p:cNvPr>
          <p:cNvPicPr>
            <a:picLocks noChangeAspect="1"/>
          </p:cNvPicPr>
          <p:nvPr/>
        </p:nvPicPr>
        <p:blipFill>
          <a:blip r:embed="rId2"/>
          <a:stretch>
            <a:fillRect/>
          </a:stretch>
        </p:blipFill>
        <p:spPr>
          <a:xfrm>
            <a:off x="6361044" y="447113"/>
            <a:ext cx="2232390" cy="1592989"/>
          </a:xfrm>
          <a:prstGeom prst="rect">
            <a:avLst/>
          </a:prstGeom>
        </p:spPr>
      </p:pic>
      <p:pic>
        <p:nvPicPr>
          <p:cNvPr id="5" name="Picture 4">
            <a:extLst>
              <a:ext uri="{FF2B5EF4-FFF2-40B4-BE49-F238E27FC236}">
                <a16:creationId xmlns:a16="http://schemas.microsoft.com/office/drawing/2014/main" id="{2A650CCA-3219-4E73-ABDF-E5055F6CA956}"/>
              </a:ext>
            </a:extLst>
          </p:cNvPr>
          <p:cNvPicPr>
            <a:picLocks noChangeAspect="1"/>
          </p:cNvPicPr>
          <p:nvPr/>
        </p:nvPicPr>
        <p:blipFill>
          <a:blip r:embed="rId3"/>
          <a:stretch>
            <a:fillRect/>
          </a:stretch>
        </p:blipFill>
        <p:spPr>
          <a:xfrm>
            <a:off x="10243931" y="286263"/>
            <a:ext cx="1736034" cy="1753839"/>
          </a:xfrm>
          <a:prstGeom prst="rect">
            <a:avLst/>
          </a:prstGeom>
        </p:spPr>
      </p:pic>
      <p:sp>
        <p:nvSpPr>
          <p:cNvPr id="6" name="TextBox 5">
            <a:extLst>
              <a:ext uri="{FF2B5EF4-FFF2-40B4-BE49-F238E27FC236}">
                <a16:creationId xmlns:a16="http://schemas.microsoft.com/office/drawing/2014/main" id="{5F2942BB-160D-41B8-AF58-370C5CE6E826}"/>
              </a:ext>
            </a:extLst>
          </p:cNvPr>
          <p:cNvSpPr txBox="1"/>
          <p:nvPr/>
        </p:nvSpPr>
        <p:spPr>
          <a:xfrm>
            <a:off x="415600" y="3110806"/>
            <a:ext cx="11360800" cy="2308324"/>
          </a:xfrm>
          <a:prstGeom prst="rect">
            <a:avLst/>
          </a:prstGeom>
          <a:noFill/>
        </p:spPr>
        <p:txBody>
          <a:bodyPr wrap="square" rtlCol="0">
            <a:spAutoFit/>
          </a:bodyPr>
          <a:lstStyle/>
          <a:p>
            <a:r>
              <a:rPr lang="en-US" dirty="0"/>
              <a:t>Some considerations when designing an aural VR system:</a:t>
            </a:r>
            <a:br>
              <a:rPr lang="en-US" dirty="0"/>
            </a:br>
            <a:endParaRPr lang="en-US" dirty="0"/>
          </a:p>
          <a:p>
            <a:pPr marL="285750" indent="-285750">
              <a:buFont typeface="Arial" panose="020B0604020202020204" pitchFamily="34" charset="0"/>
              <a:buChar char="•"/>
            </a:pPr>
            <a:r>
              <a:rPr lang="en-US" dirty="0"/>
              <a:t>Surround-sound is distant from ears, headphones produce sound close to ears</a:t>
            </a:r>
          </a:p>
          <a:p>
            <a:pPr marL="742950" lvl="1" indent="-285750">
              <a:buFont typeface="Arial" panose="020B0604020202020204" pitchFamily="34" charset="0"/>
              <a:buChar char="•"/>
            </a:pPr>
            <a:r>
              <a:rPr lang="en-US" dirty="0"/>
              <a:t>One implication is that headphones require less power to produce a sound of equal perceived loudness</a:t>
            </a:r>
          </a:p>
          <a:p>
            <a:pPr marL="285750" indent="-285750">
              <a:buFont typeface="Arial" panose="020B0604020202020204" pitchFamily="34" charset="0"/>
              <a:buChar char="•"/>
            </a:pPr>
            <a:r>
              <a:rPr lang="en-US" dirty="0"/>
              <a:t>Headphones are private…large speakers systems less so</a:t>
            </a:r>
          </a:p>
          <a:p>
            <a:pPr marL="285750" indent="-285750">
              <a:buFont typeface="Arial" panose="020B0604020202020204" pitchFamily="34" charset="0"/>
              <a:buChar char="•"/>
            </a:pPr>
            <a:r>
              <a:rPr lang="en-US" dirty="0"/>
              <a:t>Wearing headphones for long periods of time becomes uncomfortable</a:t>
            </a:r>
          </a:p>
          <a:p>
            <a:pPr marL="285750" indent="-285750">
              <a:buFont typeface="Arial" panose="020B0604020202020204" pitchFamily="34" charset="0"/>
              <a:buChar char="•"/>
            </a:pPr>
            <a:r>
              <a:rPr lang="en-US" dirty="0"/>
              <a:t>Headphones are far cheaper </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D069882C-4755-4ADE-8B88-6A631E5BC611}"/>
              </a:ext>
            </a:extLst>
          </p:cNvPr>
          <p:cNvSpPr txBox="1"/>
          <p:nvPr/>
        </p:nvSpPr>
        <p:spPr>
          <a:xfrm>
            <a:off x="128381" y="5579890"/>
            <a:ext cx="11935238" cy="830997"/>
          </a:xfrm>
          <a:prstGeom prst="rect">
            <a:avLst/>
          </a:prstGeom>
          <a:noFill/>
          <a:ln>
            <a:solidFill>
              <a:schemeClr val="tx1"/>
            </a:solidFill>
          </a:ln>
        </p:spPr>
        <p:txBody>
          <a:bodyPr wrap="square" rtlCol="0">
            <a:spAutoFit/>
          </a:bodyPr>
          <a:lstStyle/>
          <a:p>
            <a:r>
              <a:rPr lang="en-US" sz="1600" dirty="0">
                <a:latin typeface="Comic Sans MS" panose="030F0702030302020204" pitchFamily="66" charset="0"/>
              </a:rPr>
              <a:t>These are all important considerations when designing a VR system…but how about a software-related one?</a:t>
            </a:r>
          </a:p>
          <a:p>
            <a:endParaRPr lang="en-US" sz="1600" dirty="0">
              <a:latin typeface="Comic Sans MS" panose="030F0702030302020204" pitchFamily="66" charset="0"/>
            </a:endParaRPr>
          </a:p>
          <a:p>
            <a:r>
              <a:rPr lang="en-US" sz="1600" dirty="0">
                <a:latin typeface="Comic Sans MS" panose="030F0702030302020204" pitchFamily="66" charset="0"/>
              </a:rPr>
              <a:t>Are there situations in which headphones would require extra processing of audio to create a true VR experience?  </a:t>
            </a:r>
          </a:p>
        </p:txBody>
      </p:sp>
    </p:spTree>
    <p:extLst>
      <p:ext uri="{BB962C8B-B14F-4D97-AF65-F5344CB8AC3E}">
        <p14:creationId xmlns:p14="http://schemas.microsoft.com/office/powerpoint/2010/main" val="2911444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r>
              <a:rPr lang="en" dirty="0"/>
              <a:t>Audio Displays: </a:t>
            </a:r>
            <a:r>
              <a:rPr lang="en-US" dirty="0"/>
              <a:t>How Does a Speaker Work?</a:t>
            </a:r>
            <a:endParaRPr dirty="0"/>
          </a:p>
        </p:txBody>
      </p:sp>
      <p:pic>
        <p:nvPicPr>
          <p:cNvPr id="2" name="Picture 1">
            <a:extLst>
              <a:ext uri="{FF2B5EF4-FFF2-40B4-BE49-F238E27FC236}">
                <a16:creationId xmlns:a16="http://schemas.microsoft.com/office/drawing/2014/main" id="{C47BE871-2F88-4F29-9713-1FE4599334E8}"/>
              </a:ext>
            </a:extLst>
          </p:cNvPr>
          <p:cNvPicPr>
            <a:picLocks noChangeAspect="1"/>
          </p:cNvPicPr>
          <p:nvPr/>
        </p:nvPicPr>
        <p:blipFill>
          <a:blip r:embed="rId4"/>
          <a:stretch>
            <a:fillRect/>
          </a:stretch>
        </p:blipFill>
        <p:spPr>
          <a:xfrm>
            <a:off x="8441055" y="1511617"/>
            <a:ext cx="2381250" cy="1533525"/>
          </a:xfrm>
          <a:prstGeom prst="rect">
            <a:avLst/>
          </a:prstGeom>
        </p:spPr>
      </p:pic>
      <p:pic>
        <p:nvPicPr>
          <p:cNvPr id="3" name="Online Media 2">
            <a:hlinkClick r:id="" action="ppaction://media"/>
            <a:extLst>
              <a:ext uri="{FF2B5EF4-FFF2-40B4-BE49-F238E27FC236}">
                <a16:creationId xmlns:a16="http://schemas.microsoft.com/office/drawing/2014/main" id="{026DC6B6-D3FD-43CD-B503-E08A488BCD4A}"/>
              </a:ext>
            </a:extLst>
          </p:cNvPr>
          <p:cNvPicPr>
            <a:picLocks noRot="1" noChangeAspect="1"/>
          </p:cNvPicPr>
          <p:nvPr>
            <a:videoFile r:link="rId1"/>
          </p:nvPr>
        </p:nvPicPr>
        <p:blipFill>
          <a:blip r:embed="rId5"/>
          <a:stretch>
            <a:fillRect/>
          </a:stretch>
        </p:blipFill>
        <p:spPr>
          <a:xfrm>
            <a:off x="129540" y="1277778"/>
            <a:ext cx="7820662" cy="4399122"/>
          </a:xfrm>
          <a:prstGeom prst="rect">
            <a:avLst/>
          </a:prstGeom>
        </p:spPr>
      </p:pic>
      <p:sp>
        <p:nvSpPr>
          <p:cNvPr id="5" name="TextBox 4">
            <a:extLst>
              <a:ext uri="{FF2B5EF4-FFF2-40B4-BE49-F238E27FC236}">
                <a16:creationId xmlns:a16="http://schemas.microsoft.com/office/drawing/2014/main" id="{567BD4D1-DAD9-4A40-879E-BA3B1A805284}"/>
              </a:ext>
            </a:extLst>
          </p:cNvPr>
          <p:cNvSpPr txBox="1"/>
          <p:nvPr/>
        </p:nvSpPr>
        <p:spPr>
          <a:xfrm>
            <a:off x="8481370" y="3282076"/>
            <a:ext cx="2838140" cy="3170099"/>
          </a:xfrm>
          <a:prstGeom prst="rect">
            <a:avLst/>
          </a:prstGeom>
          <a:noFill/>
        </p:spPr>
        <p:txBody>
          <a:bodyPr wrap="square" rtlCol="0">
            <a:spAutoFit/>
          </a:bodyPr>
          <a:lstStyle/>
          <a:p>
            <a:pPr marL="342900" indent="-342900">
              <a:buFont typeface="+mj-lt"/>
              <a:buAutoNum type="arabicPeriod"/>
            </a:pPr>
            <a:r>
              <a:rPr lang="en-US" sz="2000" dirty="0"/>
              <a:t>Cone</a:t>
            </a:r>
          </a:p>
          <a:p>
            <a:pPr marL="342900" indent="-342900">
              <a:buFont typeface="+mj-lt"/>
              <a:buAutoNum type="arabicPeriod"/>
            </a:pPr>
            <a:r>
              <a:rPr lang="en-US" sz="2000" dirty="0"/>
              <a:t>Electromagnet</a:t>
            </a:r>
          </a:p>
          <a:p>
            <a:pPr marL="342900" indent="-342900">
              <a:buFont typeface="+mj-lt"/>
              <a:buAutoNum type="arabicPeriod"/>
            </a:pPr>
            <a:r>
              <a:rPr lang="en-US" sz="2000" dirty="0"/>
              <a:t>Permanent Magnet</a:t>
            </a:r>
            <a:br>
              <a:rPr lang="en-US" sz="2000" dirty="0"/>
            </a:br>
            <a:br>
              <a:rPr lang="en-US" sz="2000" dirty="0"/>
            </a:br>
            <a:r>
              <a:rPr lang="en-US" sz="2000" dirty="0"/>
              <a:t>The electromagnet moves due to pulses of electricity and it’s attraction/repulsion to the permanent magnet</a:t>
            </a:r>
            <a:r>
              <a:rPr lang="en-US" dirty="0"/>
              <a:t>.</a:t>
            </a:r>
          </a:p>
        </p:txBody>
      </p:sp>
      <p:sp>
        <p:nvSpPr>
          <p:cNvPr id="6" name="TextBox 5">
            <a:extLst>
              <a:ext uri="{FF2B5EF4-FFF2-40B4-BE49-F238E27FC236}">
                <a16:creationId xmlns:a16="http://schemas.microsoft.com/office/drawing/2014/main" id="{9C0D08E4-6440-492E-8CA6-F32BA973C7C0}"/>
              </a:ext>
            </a:extLst>
          </p:cNvPr>
          <p:cNvSpPr txBox="1"/>
          <p:nvPr/>
        </p:nvSpPr>
        <p:spPr>
          <a:xfrm>
            <a:off x="1059180" y="5867400"/>
            <a:ext cx="5554980" cy="584775"/>
          </a:xfrm>
          <a:prstGeom prst="rect">
            <a:avLst/>
          </a:prstGeom>
          <a:noFill/>
        </p:spPr>
        <p:txBody>
          <a:bodyPr wrap="square" rtlCol="0">
            <a:spAutoFit/>
          </a:bodyPr>
          <a:lstStyle/>
          <a:p>
            <a:r>
              <a:rPr lang="en-US" sz="3200" dirty="0"/>
              <a:t>https://youtu.be/_otCquvos8o</a:t>
            </a:r>
          </a:p>
        </p:txBody>
      </p:sp>
    </p:spTree>
    <p:extLst>
      <p:ext uri="{BB962C8B-B14F-4D97-AF65-F5344CB8AC3E}">
        <p14:creationId xmlns:p14="http://schemas.microsoft.com/office/powerpoint/2010/main" val="1080129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pPr algn="ctr"/>
            <a:r>
              <a:rPr lang="en"/>
              <a:t>Visual Displays</a:t>
            </a:r>
            <a:endParaRPr/>
          </a:p>
        </p:txBody>
      </p:sp>
      <p:sp>
        <p:nvSpPr>
          <p:cNvPr id="256" name="Google Shape;256;p40"/>
          <p:cNvSpPr txBox="1"/>
          <p:nvPr/>
        </p:nvSpPr>
        <p:spPr>
          <a:xfrm>
            <a:off x="3662200" y="1553067"/>
            <a:ext cx="4867600" cy="572800"/>
          </a:xfrm>
          <a:prstGeom prst="rect">
            <a:avLst/>
          </a:prstGeom>
          <a:noFill/>
          <a:ln>
            <a:noFill/>
          </a:ln>
        </p:spPr>
        <p:txBody>
          <a:bodyPr spcFirstLastPara="1" wrap="square" lIns="121900" tIns="121900" rIns="121900" bIns="121900" anchor="t" anchorCtr="0">
            <a:noAutofit/>
          </a:bodyPr>
          <a:lstStyle/>
          <a:p>
            <a:pPr algn="ctr"/>
            <a:r>
              <a:rPr lang="en" sz="2400">
                <a:solidFill>
                  <a:srgbClr val="FFFFFF"/>
                </a:solidFill>
              </a:rPr>
              <a:t>Two Settings:</a:t>
            </a:r>
            <a:endParaRPr sz="2400">
              <a:solidFill>
                <a:srgbClr val="FFFFFF"/>
              </a:solidFill>
            </a:endParaRPr>
          </a:p>
        </p:txBody>
      </p:sp>
      <p:pic>
        <p:nvPicPr>
          <p:cNvPr id="2" name="Picture 1">
            <a:extLst>
              <a:ext uri="{FF2B5EF4-FFF2-40B4-BE49-F238E27FC236}">
                <a16:creationId xmlns:a16="http://schemas.microsoft.com/office/drawing/2014/main" id="{482EE2B3-905F-431F-AA24-65DC00779271}"/>
              </a:ext>
            </a:extLst>
          </p:cNvPr>
          <p:cNvPicPr>
            <a:picLocks noChangeAspect="1"/>
          </p:cNvPicPr>
          <p:nvPr/>
        </p:nvPicPr>
        <p:blipFill>
          <a:blip r:embed="rId3"/>
          <a:stretch>
            <a:fillRect/>
          </a:stretch>
        </p:blipFill>
        <p:spPr>
          <a:xfrm>
            <a:off x="1089651" y="1357706"/>
            <a:ext cx="3133725" cy="2085975"/>
          </a:xfrm>
          <a:prstGeom prst="rect">
            <a:avLst/>
          </a:prstGeom>
        </p:spPr>
      </p:pic>
      <p:pic>
        <p:nvPicPr>
          <p:cNvPr id="3" name="Picture 2">
            <a:extLst>
              <a:ext uri="{FF2B5EF4-FFF2-40B4-BE49-F238E27FC236}">
                <a16:creationId xmlns:a16="http://schemas.microsoft.com/office/drawing/2014/main" id="{6E91686F-4285-42B4-8966-1B8AE407840A}"/>
              </a:ext>
            </a:extLst>
          </p:cNvPr>
          <p:cNvPicPr>
            <a:picLocks noChangeAspect="1"/>
          </p:cNvPicPr>
          <p:nvPr/>
        </p:nvPicPr>
        <p:blipFill>
          <a:blip r:embed="rId4"/>
          <a:stretch>
            <a:fillRect/>
          </a:stretch>
        </p:blipFill>
        <p:spPr>
          <a:xfrm>
            <a:off x="6848637" y="1271195"/>
            <a:ext cx="3362325" cy="2143125"/>
          </a:xfrm>
          <a:prstGeom prst="rect">
            <a:avLst/>
          </a:prstGeom>
        </p:spPr>
      </p:pic>
      <p:sp>
        <p:nvSpPr>
          <p:cNvPr id="8" name="TextBox 7">
            <a:extLst>
              <a:ext uri="{FF2B5EF4-FFF2-40B4-BE49-F238E27FC236}">
                <a16:creationId xmlns:a16="http://schemas.microsoft.com/office/drawing/2014/main" id="{DD7D4368-8134-415E-A709-CC8BE5F5F642}"/>
              </a:ext>
            </a:extLst>
          </p:cNvPr>
          <p:cNvSpPr txBox="1"/>
          <p:nvPr/>
        </p:nvSpPr>
        <p:spPr>
          <a:xfrm>
            <a:off x="415600" y="4441591"/>
            <a:ext cx="9214961" cy="830997"/>
          </a:xfrm>
          <a:prstGeom prst="rect">
            <a:avLst/>
          </a:prstGeom>
          <a:noFill/>
          <a:ln>
            <a:solidFill>
              <a:schemeClr val="tx1"/>
            </a:solidFill>
          </a:ln>
        </p:spPr>
        <p:txBody>
          <a:bodyPr wrap="square" rtlCol="0">
            <a:spAutoFit/>
          </a:bodyPr>
          <a:lstStyle/>
          <a:p>
            <a:r>
              <a:rPr lang="en-US" sz="1600" dirty="0"/>
              <a:t>For a user-fixed visual display we need to process the displayed scene in response to user movement.</a:t>
            </a:r>
          </a:p>
          <a:p>
            <a:endParaRPr lang="en-US" sz="1600" dirty="0"/>
          </a:p>
          <a:p>
            <a:r>
              <a:rPr lang="en-US" sz="1600" dirty="0"/>
              <a:t>How do we need to transform the geometry when someone rotates their head to their right?  </a:t>
            </a:r>
          </a:p>
        </p:txBody>
      </p:sp>
      <p:sp>
        <p:nvSpPr>
          <p:cNvPr id="5" name="TextBox 4">
            <a:extLst>
              <a:ext uri="{FF2B5EF4-FFF2-40B4-BE49-F238E27FC236}">
                <a16:creationId xmlns:a16="http://schemas.microsoft.com/office/drawing/2014/main" id="{7B3B9DA9-8EA4-4C26-891B-5556EF7D0502}"/>
              </a:ext>
            </a:extLst>
          </p:cNvPr>
          <p:cNvSpPr txBox="1"/>
          <p:nvPr/>
        </p:nvSpPr>
        <p:spPr>
          <a:xfrm>
            <a:off x="1518407" y="3791824"/>
            <a:ext cx="2704969" cy="369332"/>
          </a:xfrm>
          <a:prstGeom prst="rect">
            <a:avLst/>
          </a:prstGeom>
          <a:noFill/>
        </p:spPr>
        <p:txBody>
          <a:bodyPr wrap="square" rtlCol="0">
            <a:spAutoFit/>
          </a:bodyPr>
          <a:lstStyle/>
          <a:p>
            <a:r>
              <a:rPr lang="en-US" dirty="0"/>
              <a:t>World-fixed</a:t>
            </a:r>
          </a:p>
        </p:txBody>
      </p:sp>
      <p:sp>
        <p:nvSpPr>
          <p:cNvPr id="12" name="TextBox 11">
            <a:extLst>
              <a:ext uri="{FF2B5EF4-FFF2-40B4-BE49-F238E27FC236}">
                <a16:creationId xmlns:a16="http://schemas.microsoft.com/office/drawing/2014/main" id="{50C048D3-051D-402F-9EFD-8AF550C549F8}"/>
              </a:ext>
            </a:extLst>
          </p:cNvPr>
          <p:cNvSpPr txBox="1"/>
          <p:nvPr/>
        </p:nvSpPr>
        <p:spPr>
          <a:xfrm>
            <a:off x="7610212" y="3759558"/>
            <a:ext cx="2704969" cy="369332"/>
          </a:xfrm>
          <a:prstGeom prst="rect">
            <a:avLst/>
          </a:prstGeom>
          <a:noFill/>
        </p:spPr>
        <p:txBody>
          <a:bodyPr wrap="square" rtlCol="0">
            <a:spAutoFit/>
          </a:bodyPr>
          <a:lstStyle/>
          <a:p>
            <a:r>
              <a:rPr lang="en-US" dirty="0"/>
              <a:t>User-fixed</a:t>
            </a:r>
          </a:p>
        </p:txBody>
      </p:sp>
      <p:sp>
        <p:nvSpPr>
          <p:cNvPr id="13" name="TextBox 12">
            <a:extLst>
              <a:ext uri="{FF2B5EF4-FFF2-40B4-BE49-F238E27FC236}">
                <a16:creationId xmlns:a16="http://schemas.microsoft.com/office/drawing/2014/main" id="{A1D9EA64-7FB8-4C6E-A83C-E8E1AA858F3E}"/>
              </a:ext>
            </a:extLst>
          </p:cNvPr>
          <p:cNvSpPr txBox="1"/>
          <p:nvPr/>
        </p:nvSpPr>
        <p:spPr>
          <a:xfrm>
            <a:off x="2656513" y="5655483"/>
            <a:ext cx="5458687" cy="830997"/>
          </a:xfrm>
          <a:prstGeom prst="rect">
            <a:avLst/>
          </a:prstGeom>
          <a:noFill/>
          <a:ln>
            <a:solidFill>
              <a:schemeClr val="tx1"/>
            </a:solidFill>
          </a:ln>
        </p:spPr>
        <p:txBody>
          <a:bodyPr wrap="square" rtlCol="0">
            <a:spAutoFit/>
          </a:bodyPr>
          <a:lstStyle/>
          <a:p>
            <a:r>
              <a:rPr lang="en-US" sz="1600" dirty="0">
                <a:latin typeface="Comic Sans MS" panose="030F0702030302020204" pitchFamily="66" charset="0"/>
              </a:rPr>
              <a:t>The inability measure head movement accurately – and the VR sickness that failure produced – is one of the main failings of 1990s era VR technology.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Autofit/>
          </a:bodyPr>
          <a:lstStyle/>
          <a:p>
            <a:pPr algn="ctr"/>
            <a:r>
              <a:rPr lang="en" dirty="0"/>
              <a:t>Why is Video ahead of Audio?</a:t>
            </a:r>
            <a:br>
              <a:rPr lang="en" dirty="0"/>
            </a:br>
            <a:r>
              <a:rPr lang="en" dirty="0"/>
              <a:t>Is </a:t>
            </a:r>
            <a:r>
              <a:rPr lang="en-US" dirty="0"/>
              <a:t>Video ahead of Audio?</a:t>
            </a:r>
            <a:endParaRPr dirty="0"/>
          </a:p>
        </p:txBody>
      </p:sp>
      <p:pic>
        <p:nvPicPr>
          <p:cNvPr id="264" name="Google Shape;264;p41"/>
          <p:cNvPicPr preferRelativeResize="0"/>
          <p:nvPr/>
        </p:nvPicPr>
        <p:blipFill>
          <a:blip r:embed="rId3">
            <a:alphaModFix/>
          </a:blip>
          <a:stretch>
            <a:fillRect/>
          </a:stretch>
        </p:blipFill>
        <p:spPr>
          <a:xfrm>
            <a:off x="1574956" y="2490601"/>
            <a:ext cx="3060700" cy="2438400"/>
          </a:xfrm>
          <a:prstGeom prst="rect">
            <a:avLst/>
          </a:prstGeom>
          <a:noFill/>
          <a:ln>
            <a:noFill/>
          </a:ln>
        </p:spPr>
      </p:pic>
      <p:pic>
        <p:nvPicPr>
          <p:cNvPr id="265" name="Google Shape;265;p41"/>
          <p:cNvPicPr preferRelativeResize="0"/>
          <p:nvPr/>
        </p:nvPicPr>
        <p:blipFill>
          <a:blip r:embed="rId4">
            <a:alphaModFix/>
          </a:blip>
          <a:stretch>
            <a:fillRect/>
          </a:stretch>
        </p:blipFill>
        <p:spPr>
          <a:xfrm>
            <a:off x="5935066" y="2490601"/>
            <a:ext cx="3962400" cy="2235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Autofit/>
          </a:bodyPr>
          <a:lstStyle/>
          <a:p>
            <a:pPr algn="ctr"/>
            <a:r>
              <a:rPr lang="en" dirty="0"/>
              <a:t>Why is Video ahead of Audio?</a:t>
            </a:r>
            <a:endParaRPr dirty="0"/>
          </a:p>
        </p:txBody>
      </p:sp>
      <p:pic>
        <p:nvPicPr>
          <p:cNvPr id="264" name="Google Shape;264;p41"/>
          <p:cNvPicPr preferRelativeResize="0"/>
          <p:nvPr/>
        </p:nvPicPr>
        <p:blipFill>
          <a:blip r:embed="rId3">
            <a:alphaModFix/>
          </a:blip>
          <a:stretch>
            <a:fillRect/>
          </a:stretch>
        </p:blipFill>
        <p:spPr>
          <a:xfrm>
            <a:off x="1696876" y="1169801"/>
            <a:ext cx="3060700" cy="2438400"/>
          </a:xfrm>
          <a:prstGeom prst="rect">
            <a:avLst/>
          </a:prstGeom>
          <a:noFill/>
          <a:ln>
            <a:noFill/>
          </a:ln>
        </p:spPr>
      </p:pic>
      <p:pic>
        <p:nvPicPr>
          <p:cNvPr id="265" name="Google Shape;265;p41"/>
          <p:cNvPicPr preferRelativeResize="0"/>
          <p:nvPr/>
        </p:nvPicPr>
        <p:blipFill>
          <a:blip r:embed="rId4">
            <a:alphaModFix/>
          </a:blip>
          <a:stretch>
            <a:fillRect/>
          </a:stretch>
        </p:blipFill>
        <p:spPr>
          <a:xfrm>
            <a:off x="6011266" y="1373001"/>
            <a:ext cx="3962400" cy="2235200"/>
          </a:xfrm>
          <a:prstGeom prst="rect">
            <a:avLst/>
          </a:prstGeom>
          <a:noFill/>
          <a:ln>
            <a:noFill/>
          </a:ln>
        </p:spPr>
      </p:pic>
      <p:pic>
        <p:nvPicPr>
          <p:cNvPr id="2" name="Picture 1">
            <a:extLst>
              <a:ext uri="{FF2B5EF4-FFF2-40B4-BE49-F238E27FC236}">
                <a16:creationId xmlns:a16="http://schemas.microsoft.com/office/drawing/2014/main" id="{48460D0D-EC6E-4DE9-A7BC-2990685A32E2}"/>
              </a:ext>
            </a:extLst>
          </p:cNvPr>
          <p:cNvPicPr>
            <a:picLocks noChangeAspect="1"/>
          </p:cNvPicPr>
          <p:nvPr/>
        </p:nvPicPr>
        <p:blipFill>
          <a:blip r:embed="rId5"/>
          <a:stretch>
            <a:fillRect/>
          </a:stretch>
        </p:blipFill>
        <p:spPr>
          <a:xfrm>
            <a:off x="208636" y="4868243"/>
            <a:ext cx="11605260" cy="1769713"/>
          </a:xfrm>
          <a:prstGeom prst="rect">
            <a:avLst/>
          </a:prstGeom>
          <a:ln>
            <a:solidFill>
              <a:schemeClr val="tx1"/>
            </a:solidFill>
          </a:ln>
        </p:spPr>
      </p:pic>
      <p:sp>
        <p:nvSpPr>
          <p:cNvPr id="3" name="TextBox 2">
            <a:extLst>
              <a:ext uri="{FF2B5EF4-FFF2-40B4-BE49-F238E27FC236}">
                <a16:creationId xmlns:a16="http://schemas.microsoft.com/office/drawing/2014/main" id="{FEC616A4-4471-455E-B467-EFF0AE2ACF88}"/>
              </a:ext>
            </a:extLst>
          </p:cNvPr>
          <p:cNvSpPr txBox="1"/>
          <p:nvPr/>
        </p:nvSpPr>
        <p:spPr>
          <a:xfrm>
            <a:off x="2391178" y="3929035"/>
            <a:ext cx="7040880" cy="923330"/>
          </a:xfrm>
          <a:prstGeom prst="rect">
            <a:avLst/>
          </a:prstGeom>
          <a:noFill/>
        </p:spPr>
        <p:txBody>
          <a:bodyPr wrap="square" rtlCol="0">
            <a:spAutoFit/>
          </a:bodyPr>
          <a:lstStyle/>
          <a:p>
            <a:r>
              <a:rPr lang="en-US" dirty="0"/>
              <a:t>People are really sensitive to visual stimuli….less so to audio</a:t>
            </a:r>
          </a:p>
          <a:p>
            <a:r>
              <a:rPr lang="en-US" dirty="0"/>
              <a:t>…but true immersion does require 3D audio as and it is a current area  of research and development.</a:t>
            </a:r>
          </a:p>
        </p:txBody>
      </p:sp>
    </p:spTree>
    <p:extLst>
      <p:ext uri="{BB962C8B-B14F-4D97-AF65-F5344CB8AC3E}">
        <p14:creationId xmlns:p14="http://schemas.microsoft.com/office/powerpoint/2010/main" val="2934270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415600" y="85367"/>
            <a:ext cx="11360800" cy="763600"/>
          </a:xfrm>
          <a:prstGeom prst="rect">
            <a:avLst/>
          </a:prstGeom>
        </p:spPr>
        <p:txBody>
          <a:bodyPr spcFirstLastPara="1" vert="horz" wrap="square" lIns="121900" tIns="121900" rIns="121900" bIns="121900" rtlCol="0" anchor="t" anchorCtr="0">
            <a:noAutofit/>
          </a:bodyPr>
          <a:lstStyle/>
          <a:p>
            <a:pPr algn="ctr"/>
            <a:r>
              <a:rPr lang="en"/>
              <a:t>Distance to Displays</a:t>
            </a:r>
            <a:endParaRPr/>
          </a:p>
        </p:txBody>
      </p:sp>
      <p:pic>
        <p:nvPicPr>
          <p:cNvPr id="271" name="Google Shape;271;p42"/>
          <p:cNvPicPr preferRelativeResize="0"/>
          <p:nvPr/>
        </p:nvPicPr>
        <p:blipFill>
          <a:blip r:embed="rId3">
            <a:alphaModFix/>
          </a:blip>
          <a:stretch>
            <a:fillRect/>
          </a:stretch>
        </p:blipFill>
        <p:spPr>
          <a:xfrm>
            <a:off x="165234" y="950567"/>
            <a:ext cx="6076767" cy="3303333"/>
          </a:xfrm>
          <a:prstGeom prst="rect">
            <a:avLst/>
          </a:prstGeom>
          <a:noFill/>
          <a:ln>
            <a:noFill/>
          </a:ln>
        </p:spPr>
      </p:pic>
      <p:pic>
        <p:nvPicPr>
          <p:cNvPr id="272" name="Google Shape;272;p42"/>
          <p:cNvPicPr preferRelativeResize="0"/>
          <p:nvPr/>
        </p:nvPicPr>
        <p:blipFill>
          <a:blip r:embed="rId4">
            <a:alphaModFix/>
          </a:blip>
          <a:stretch>
            <a:fillRect/>
          </a:stretch>
        </p:blipFill>
        <p:spPr>
          <a:xfrm>
            <a:off x="6345267" y="3025818"/>
            <a:ext cx="5664200" cy="3543300"/>
          </a:xfrm>
          <a:prstGeom prst="rect">
            <a:avLst/>
          </a:prstGeom>
          <a:noFill/>
          <a:ln>
            <a:noFill/>
          </a:ln>
        </p:spPr>
      </p:pic>
      <p:sp>
        <p:nvSpPr>
          <p:cNvPr id="2" name="TextBox 1">
            <a:extLst>
              <a:ext uri="{FF2B5EF4-FFF2-40B4-BE49-F238E27FC236}">
                <a16:creationId xmlns:a16="http://schemas.microsoft.com/office/drawing/2014/main" id="{9FC5CF46-5BC8-4352-AB0D-48E2848D90F4}"/>
              </a:ext>
            </a:extLst>
          </p:cNvPr>
          <p:cNvSpPr txBox="1"/>
          <p:nvPr/>
        </p:nvSpPr>
        <p:spPr>
          <a:xfrm>
            <a:off x="777240" y="4846320"/>
            <a:ext cx="4655820" cy="923330"/>
          </a:xfrm>
          <a:prstGeom prst="rect">
            <a:avLst/>
          </a:prstGeom>
          <a:noFill/>
        </p:spPr>
        <p:txBody>
          <a:bodyPr wrap="square" rtlCol="0">
            <a:spAutoFit/>
          </a:bodyPr>
          <a:lstStyle/>
          <a:p>
            <a:r>
              <a:rPr lang="en-US" dirty="0"/>
              <a:t>Video displays have similar energy considerations to audio in terms of behavior with respect distances.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03494-7A94-44DC-A063-2D1F9871E008}"/>
              </a:ext>
            </a:extLst>
          </p:cNvPr>
          <p:cNvPicPr>
            <a:picLocks noChangeAspect="1"/>
          </p:cNvPicPr>
          <p:nvPr/>
        </p:nvPicPr>
        <p:blipFill>
          <a:blip r:embed="rId2"/>
          <a:stretch>
            <a:fillRect/>
          </a:stretch>
        </p:blipFill>
        <p:spPr>
          <a:xfrm>
            <a:off x="5238750" y="1882140"/>
            <a:ext cx="2857500" cy="1600200"/>
          </a:xfrm>
          <a:prstGeom prst="rect">
            <a:avLst/>
          </a:prstGeom>
        </p:spPr>
      </p:pic>
      <p:sp>
        <p:nvSpPr>
          <p:cNvPr id="2" name="Title 1">
            <a:extLst>
              <a:ext uri="{FF2B5EF4-FFF2-40B4-BE49-F238E27FC236}">
                <a16:creationId xmlns:a16="http://schemas.microsoft.com/office/drawing/2014/main" id="{B5D68AC6-4C2B-43EB-ADBD-BE853508EF08}"/>
              </a:ext>
            </a:extLst>
          </p:cNvPr>
          <p:cNvSpPr>
            <a:spLocks noGrp="1"/>
          </p:cNvSpPr>
          <p:nvPr>
            <p:ph type="title"/>
          </p:nvPr>
        </p:nvSpPr>
        <p:spPr/>
        <p:txBody>
          <a:bodyPr>
            <a:normAutofit fontScale="90000"/>
          </a:bodyPr>
          <a:lstStyle/>
          <a:p>
            <a:r>
              <a:rPr lang="en-US" dirty="0"/>
              <a:t>Current User-Fixed Display Hardware</a:t>
            </a:r>
          </a:p>
        </p:txBody>
      </p:sp>
      <p:sp>
        <p:nvSpPr>
          <p:cNvPr id="3" name="Text Placeholder 2">
            <a:extLst>
              <a:ext uri="{FF2B5EF4-FFF2-40B4-BE49-F238E27FC236}">
                <a16:creationId xmlns:a16="http://schemas.microsoft.com/office/drawing/2014/main" id="{EA14B3AF-F99E-4F61-B4F2-FFDC83DF8C84}"/>
              </a:ext>
            </a:extLst>
          </p:cNvPr>
          <p:cNvSpPr>
            <a:spLocks noGrp="1"/>
          </p:cNvSpPr>
          <p:nvPr>
            <p:ph type="body" idx="1"/>
          </p:nvPr>
        </p:nvSpPr>
        <p:spPr/>
        <p:txBody>
          <a:bodyPr>
            <a:normAutofit/>
          </a:bodyPr>
          <a:lstStyle/>
          <a:p>
            <a:r>
              <a:rPr lang="en-US" dirty="0"/>
              <a:t>A cellphone with one additional lens per eye</a:t>
            </a:r>
            <a:br>
              <a:rPr lang="en-US" dirty="0"/>
            </a:br>
            <a:endParaRPr lang="en-US" dirty="0"/>
          </a:p>
          <a:p>
            <a:pPr marL="152396" indent="0">
              <a:buNone/>
            </a:pPr>
            <a:br>
              <a:rPr lang="en-US" dirty="0"/>
            </a:br>
            <a:endParaRPr lang="en-US" dirty="0"/>
          </a:p>
          <a:p>
            <a:r>
              <a:rPr lang="en-US" dirty="0"/>
              <a:t>HMD with individual LED displays for each</a:t>
            </a:r>
          </a:p>
          <a:p>
            <a:pPr lvl="1"/>
            <a:r>
              <a:rPr lang="en-US" dirty="0"/>
              <a:t>Targeting 90 Hz  and +2 megapixels per eye</a:t>
            </a:r>
            <a:br>
              <a:rPr lang="en-US" dirty="0"/>
            </a:br>
            <a:br>
              <a:rPr lang="en-US" dirty="0"/>
            </a:br>
            <a:br>
              <a:rPr lang="en-US" dirty="0"/>
            </a:br>
            <a:br>
              <a:rPr lang="en-US" dirty="0"/>
            </a:br>
            <a:endParaRPr lang="en-US" dirty="0"/>
          </a:p>
          <a:p>
            <a:r>
              <a:rPr lang="en-US" dirty="0"/>
              <a:t>Direct retinal display…e.g. </a:t>
            </a:r>
            <a:r>
              <a:rPr lang="en-US" dirty="0" err="1"/>
              <a:t>hololens</a:t>
            </a:r>
            <a:endParaRPr lang="en-US" dirty="0"/>
          </a:p>
          <a:p>
            <a:endParaRPr lang="en-US" dirty="0"/>
          </a:p>
        </p:txBody>
      </p:sp>
      <p:pic>
        <p:nvPicPr>
          <p:cNvPr id="6" name="Picture 5">
            <a:extLst>
              <a:ext uri="{FF2B5EF4-FFF2-40B4-BE49-F238E27FC236}">
                <a16:creationId xmlns:a16="http://schemas.microsoft.com/office/drawing/2014/main" id="{F2EC2DBE-EBFB-421A-86C7-BE907499144C}"/>
              </a:ext>
            </a:extLst>
          </p:cNvPr>
          <p:cNvPicPr>
            <a:picLocks noChangeAspect="1"/>
          </p:cNvPicPr>
          <p:nvPr/>
        </p:nvPicPr>
        <p:blipFill>
          <a:blip r:embed="rId3"/>
          <a:stretch>
            <a:fillRect/>
          </a:stretch>
        </p:blipFill>
        <p:spPr>
          <a:xfrm>
            <a:off x="7871460" y="2941320"/>
            <a:ext cx="2434590" cy="2434590"/>
          </a:xfrm>
          <a:prstGeom prst="rect">
            <a:avLst/>
          </a:prstGeom>
        </p:spPr>
      </p:pic>
      <p:pic>
        <p:nvPicPr>
          <p:cNvPr id="7" name="Picture 6">
            <a:extLst>
              <a:ext uri="{FF2B5EF4-FFF2-40B4-BE49-F238E27FC236}">
                <a16:creationId xmlns:a16="http://schemas.microsoft.com/office/drawing/2014/main" id="{F11193D2-6E27-4999-A9D6-ECD1D552F9FE}"/>
              </a:ext>
            </a:extLst>
          </p:cNvPr>
          <p:cNvPicPr>
            <a:picLocks noChangeAspect="1"/>
          </p:cNvPicPr>
          <p:nvPr/>
        </p:nvPicPr>
        <p:blipFill>
          <a:blip r:embed="rId4"/>
          <a:stretch>
            <a:fillRect/>
          </a:stretch>
        </p:blipFill>
        <p:spPr>
          <a:xfrm>
            <a:off x="6736080" y="5418264"/>
            <a:ext cx="3805880" cy="1080236"/>
          </a:xfrm>
          <a:prstGeom prst="rect">
            <a:avLst/>
          </a:prstGeom>
        </p:spPr>
      </p:pic>
    </p:spTree>
    <p:extLst>
      <p:ext uri="{BB962C8B-B14F-4D97-AF65-F5344CB8AC3E}">
        <p14:creationId xmlns:p14="http://schemas.microsoft.com/office/powerpoint/2010/main" val="3472081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r>
              <a:rPr lang="en"/>
              <a:t>Birds-Eye View: Hardware</a:t>
            </a:r>
            <a:endParaRPr/>
          </a:p>
        </p:txBody>
      </p:sp>
      <p:sp>
        <p:nvSpPr>
          <p:cNvPr id="5" name="Text Placeholder 4">
            <a:extLst>
              <a:ext uri="{FF2B5EF4-FFF2-40B4-BE49-F238E27FC236}">
                <a16:creationId xmlns:a16="http://schemas.microsoft.com/office/drawing/2014/main" id="{EC66A644-C08E-4ACD-8F0D-2F4D6E91DEBB}"/>
              </a:ext>
            </a:extLst>
          </p:cNvPr>
          <p:cNvSpPr>
            <a:spLocks noGrp="1"/>
          </p:cNvSpPr>
          <p:nvPr>
            <p:ph type="body" idx="1"/>
          </p:nvPr>
        </p:nvSpPr>
        <p:spPr>
          <a:xfrm>
            <a:off x="415600" y="5221357"/>
            <a:ext cx="11360800" cy="870475"/>
          </a:xfrm>
        </p:spPr>
        <p:txBody>
          <a:bodyPr/>
          <a:lstStyle/>
          <a:p>
            <a:r>
              <a:rPr lang="en-US" dirty="0"/>
              <a:t>Can anyone list what components are part of a modern VR system?</a:t>
            </a:r>
          </a:p>
        </p:txBody>
      </p:sp>
      <p:pic>
        <p:nvPicPr>
          <p:cNvPr id="6" name="Picture 5">
            <a:extLst>
              <a:ext uri="{FF2B5EF4-FFF2-40B4-BE49-F238E27FC236}">
                <a16:creationId xmlns:a16="http://schemas.microsoft.com/office/drawing/2014/main" id="{98B6441C-748A-4881-BFC1-481B3F86B550}"/>
              </a:ext>
            </a:extLst>
          </p:cNvPr>
          <p:cNvPicPr>
            <a:picLocks noChangeAspect="1"/>
          </p:cNvPicPr>
          <p:nvPr/>
        </p:nvPicPr>
        <p:blipFill>
          <a:blip r:embed="rId3"/>
          <a:stretch>
            <a:fillRect/>
          </a:stretch>
        </p:blipFill>
        <p:spPr>
          <a:xfrm>
            <a:off x="2914856" y="1689956"/>
            <a:ext cx="5990271" cy="28649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r>
              <a:rPr lang="en" dirty="0"/>
              <a:t>Hardware: Lens</a:t>
            </a:r>
            <a:endParaRPr dirty="0"/>
          </a:p>
        </p:txBody>
      </p:sp>
      <p:sp>
        <p:nvSpPr>
          <p:cNvPr id="113" name="Google Shape;113;p20"/>
          <p:cNvSpPr txBox="1"/>
          <p:nvPr/>
        </p:nvSpPr>
        <p:spPr>
          <a:xfrm>
            <a:off x="368367" y="4931467"/>
            <a:ext cx="11265200" cy="1592400"/>
          </a:xfrm>
          <a:prstGeom prst="rect">
            <a:avLst/>
          </a:prstGeom>
          <a:noFill/>
          <a:ln>
            <a:noFill/>
          </a:ln>
        </p:spPr>
        <p:txBody>
          <a:bodyPr spcFirstLastPara="1" wrap="square" lIns="121900" tIns="121900" rIns="121900" bIns="121900" anchor="t" anchorCtr="0">
            <a:noAutofit/>
          </a:bodyPr>
          <a:lstStyle/>
          <a:p>
            <a:pPr>
              <a:lnSpc>
                <a:spcPct val="115000"/>
              </a:lnSpc>
            </a:pPr>
            <a:r>
              <a:rPr lang="en" sz="2400">
                <a:solidFill>
                  <a:srgbClr val="FFFFFF"/>
                </a:solidFill>
              </a:rPr>
              <a:t>FOV: __________________________________________________________</a:t>
            </a:r>
            <a:endParaRPr sz="2400">
              <a:solidFill>
                <a:srgbClr val="FFFFFF"/>
              </a:solidFill>
            </a:endParaRPr>
          </a:p>
          <a:p>
            <a:pPr>
              <a:lnSpc>
                <a:spcPct val="115000"/>
              </a:lnSpc>
            </a:pPr>
            <a:endParaRPr sz="2400">
              <a:solidFill>
                <a:srgbClr val="FFFFFF"/>
              </a:solidFill>
            </a:endParaRPr>
          </a:p>
          <a:p>
            <a:pPr>
              <a:lnSpc>
                <a:spcPct val="115000"/>
              </a:lnSpc>
            </a:pPr>
            <a:r>
              <a:rPr lang="en" sz="2400">
                <a:solidFill>
                  <a:srgbClr val="FFFFFF"/>
                </a:solidFill>
              </a:rPr>
              <a:t>Distortion: ______________________________________________________</a:t>
            </a:r>
            <a:endParaRPr sz="2400">
              <a:solidFill>
                <a:srgbClr val="FFFFFF"/>
              </a:solidFill>
            </a:endParaRPr>
          </a:p>
        </p:txBody>
      </p:sp>
      <p:pic>
        <p:nvPicPr>
          <p:cNvPr id="114" name="Google Shape;114;p20"/>
          <p:cNvPicPr preferRelativeResize="0"/>
          <p:nvPr/>
        </p:nvPicPr>
        <p:blipFill>
          <a:blip r:embed="rId3">
            <a:alphaModFix/>
          </a:blip>
          <a:stretch>
            <a:fillRect/>
          </a:stretch>
        </p:blipFill>
        <p:spPr>
          <a:xfrm>
            <a:off x="704954" y="1153767"/>
            <a:ext cx="3177333" cy="3574500"/>
          </a:xfrm>
          <a:prstGeom prst="rect">
            <a:avLst/>
          </a:prstGeom>
          <a:noFill/>
          <a:ln>
            <a:noFill/>
          </a:ln>
        </p:spPr>
      </p:pic>
      <p:sp>
        <p:nvSpPr>
          <p:cNvPr id="2" name="TextBox 1">
            <a:extLst>
              <a:ext uri="{FF2B5EF4-FFF2-40B4-BE49-F238E27FC236}">
                <a16:creationId xmlns:a16="http://schemas.microsoft.com/office/drawing/2014/main" id="{043EA218-22F0-44E1-9DBD-44860A795CA9}"/>
              </a:ext>
            </a:extLst>
          </p:cNvPr>
          <p:cNvSpPr txBox="1"/>
          <p:nvPr/>
        </p:nvSpPr>
        <p:spPr>
          <a:xfrm>
            <a:off x="4838700" y="1386745"/>
            <a:ext cx="7353300" cy="3108543"/>
          </a:xfrm>
          <a:prstGeom prst="rect">
            <a:avLst/>
          </a:prstGeom>
          <a:noFill/>
        </p:spPr>
        <p:txBody>
          <a:bodyPr wrap="square" rtlCol="0">
            <a:spAutoFit/>
          </a:bodyPr>
          <a:lstStyle/>
          <a:p>
            <a:r>
              <a:rPr lang="en-US" sz="3200" dirty="0"/>
              <a:t>Why do HMDs use lenses?</a:t>
            </a:r>
          </a:p>
          <a:p>
            <a:endParaRPr lang="en-US" sz="3200" dirty="0"/>
          </a:p>
          <a:p>
            <a:endParaRPr lang="en-US" sz="3200" dirty="0"/>
          </a:p>
          <a:p>
            <a:endParaRPr lang="en-US" sz="3200" dirty="0"/>
          </a:p>
          <a:p>
            <a:r>
              <a:rPr lang="en-US" sz="3200" dirty="0"/>
              <a:t>What issue arises that must be dealt with?</a:t>
            </a:r>
          </a:p>
          <a:p>
            <a:endParaRPr lang="en-US" dirty="0"/>
          </a:p>
          <a:p>
            <a:endParaRPr lang="en-US" dirty="0"/>
          </a:p>
        </p:txBody>
      </p:sp>
    </p:spTree>
    <p:extLst>
      <p:ext uri="{BB962C8B-B14F-4D97-AF65-F5344CB8AC3E}">
        <p14:creationId xmlns:p14="http://schemas.microsoft.com/office/powerpoint/2010/main" val="3224033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r>
              <a:rPr lang="en" dirty="0"/>
              <a:t>Hardware: Lens</a:t>
            </a:r>
            <a:endParaRPr dirty="0"/>
          </a:p>
        </p:txBody>
      </p:sp>
      <p:sp>
        <p:nvSpPr>
          <p:cNvPr id="3" name="Rectangle 2">
            <a:extLst>
              <a:ext uri="{FF2B5EF4-FFF2-40B4-BE49-F238E27FC236}">
                <a16:creationId xmlns:a16="http://schemas.microsoft.com/office/drawing/2014/main" id="{53671AAC-633C-4ECF-ADAC-8E2FA52C334A}"/>
              </a:ext>
            </a:extLst>
          </p:cNvPr>
          <p:cNvSpPr/>
          <p:nvPr/>
        </p:nvSpPr>
        <p:spPr>
          <a:xfrm>
            <a:off x="2682240" y="5777287"/>
            <a:ext cx="7711440" cy="523220"/>
          </a:xfrm>
          <a:prstGeom prst="rect">
            <a:avLst/>
          </a:prstGeom>
        </p:spPr>
        <p:txBody>
          <a:bodyPr wrap="square">
            <a:spAutoFit/>
          </a:bodyPr>
          <a:lstStyle/>
          <a:p>
            <a:r>
              <a:rPr lang="en-US" sz="2800" dirty="0"/>
              <a:t>https://www.youtube.com/watch?v=NCBEYaC876A</a:t>
            </a:r>
          </a:p>
        </p:txBody>
      </p:sp>
      <p:pic>
        <p:nvPicPr>
          <p:cNvPr id="4" name="Online Media 3">
            <a:hlinkClick r:id="" action="ppaction://media"/>
            <a:extLst>
              <a:ext uri="{FF2B5EF4-FFF2-40B4-BE49-F238E27FC236}">
                <a16:creationId xmlns:a16="http://schemas.microsoft.com/office/drawing/2014/main" id="{C41A65B5-9378-4AB0-BC27-05CC67EE1650}"/>
              </a:ext>
            </a:extLst>
          </p:cNvPr>
          <p:cNvPicPr>
            <a:picLocks noRot="1" noChangeAspect="1"/>
          </p:cNvPicPr>
          <p:nvPr>
            <a:videoFile r:link="rId1"/>
          </p:nvPr>
        </p:nvPicPr>
        <p:blipFill>
          <a:blip r:embed="rId4"/>
          <a:stretch>
            <a:fillRect/>
          </a:stretch>
        </p:blipFill>
        <p:spPr>
          <a:xfrm>
            <a:off x="2567940" y="969645"/>
            <a:ext cx="8061960" cy="4534853"/>
          </a:xfrm>
          <a:prstGeom prst="rect">
            <a:avLst/>
          </a:prstGeom>
        </p:spPr>
      </p:pic>
    </p:spTree>
    <p:extLst>
      <p:ext uri="{BB962C8B-B14F-4D97-AF65-F5344CB8AC3E}">
        <p14:creationId xmlns:p14="http://schemas.microsoft.com/office/powerpoint/2010/main" val="3544660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r>
              <a:rPr lang="en" dirty="0"/>
              <a:t>Hardware: Lens</a:t>
            </a:r>
            <a:endParaRPr dirty="0"/>
          </a:p>
        </p:txBody>
      </p:sp>
      <p:sp>
        <p:nvSpPr>
          <p:cNvPr id="113" name="Google Shape;113;p20"/>
          <p:cNvSpPr txBox="1"/>
          <p:nvPr/>
        </p:nvSpPr>
        <p:spPr>
          <a:xfrm>
            <a:off x="368367" y="4931467"/>
            <a:ext cx="11265200" cy="1592400"/>
          </a:xfrm>
          <a:prstGeom prst="rect">
            <a:avLst/>
          </a:prstGeom>
          <a:noFill/>
          <a:ln>
            <a:noFill/>
          </a:ln>
        </p:spPr>
        <p:txBody>
          <a:bodyPr spcFirstLastPara="1" wrap="square" lIns="121900" tIns="121900" rIns="121900" bIns="121900" anchor="t" anchorCtr="0">
            <a:noAutofit/>
          </a:bodyPr>
          <a:lstStyle/>
          <a:p>
            <a:pPr>
              <a:lnSpc>
                <a:spcPct val="115000"/>
              </a:lnSpc>
            </a:pPr>
            <a:r>
              <a:rPr lang="en" sz="2400">
                <a:solidFill>
                  <a:srgbClr val="FFFFFF"/>
                </a:solidFill>
              </a:rPr>
              <a:t>FOV: __________________________________________________________</a:t>
            </a:r>
            <a:endParaRPr sz="2400">
              <a:solidFill>
                <a:srgbClr val="FFFFFF"/>
              </a:solidFill>
            </a:endParaRPr>
          </a:p>
          <a:p>
            <a:pPr>
              <a:lnSpc>
                <a:spcPct val="115000"/>
              </a:lnSpc>
            </a:pPr>
            <a:endParaRPr sz="2400">
              <a:solidFill>
                <a:srgbClr val="FFFFFF"/>
              </a:solidFill>
            </a:endParaRPr>
          </a:p>
          <a:p>
            <a:pPr>
              <a:lnSpc>
                <a:spcPct val="115000"/>
              </a:lnSpc>
            </a:pPr>
            <a:r>
              <a:rPr lang="en" sz="2400">
                <a:solidFill>
                  <a:srgbClr val="FFFFFF"/>
                </a:solidFill>
              </a:rPr>
              <a:t>Distortion: ______________________________________________________</a:t>
            </a:r>
            <a:endParaRPr sz="2400">
              <a:solidFill>
                <a:srgbClr val="FFFFFF"/>
              </a:solidFill>
            </a:endParaRPr>
          </a:p>
        </p:txBody>
      </p:sp>
      <p:pic>
        <p:nvPicPr>
          <p:cNvPr id="114" name="Google Shape;114;p20"/>
          <p:cNvPicPr preferRelativeResize="0"/>
          <p:nvPr/>
        </p:nvPicPr>
        <p:blipFill>
          <a:blip r:embed="rId3">
            <a:alphaModFix/>
          </a:blip>
          <a:stretch>
            <a:fillRect/>
          </a:stretch>
        </p:blipFill>
        <p:spPr>
          <a:xfrm>
            <a:off x="64874" y="1557627"/>
            <a:ext cx="3177333" cy="3574500"/>
          </a:xfrm>
          <a:prstGeom prst="rect">
            <a:avLst/>
          </a:prstGeom>
          <a:noFill/>
          <a:ln>
            <a:noFill/>
          </a:ln>
        </p:spPr>
      </p:pic>
      <p:sp>
        <p:nvSpPr>
          <p:cNvPr id="2" name="TextBox 1">
            <a:extLst>
              <a:ext uri="{FF2B5EF4-FFF2-40B4-BE49-F238E27FC236}">
                <a16:creationId xmlns:a16="http://schemas.microsoft.com/office/drawing/2014/main" id="{043EA218-22F0-44E1-9DBD-44860A795CA9}"/>
              </a:ext>
            </a:extLst>
          </p:cNvPr>
          <p:cNvSpPr txBox="1"/>
          <p:nvPr/>
        </p:nvSpPr>
        <p:spPr>
          <a:xfrm>
            <a:off x="3360421" y="1386745"/>
            <a:ext cx="8831580" cy="5078313"/>
          </a:xfrm>
          <a:prstGeom prst="rect">
            <a:avLst/>
          </a:prstGeom>
          <a:noFill/>
        </p:spPr>
        <p:txBody>
          <a:bodyPr wrap="square" rtlCol="0">
            <a:spAutoFit/>
          </a:bodyPr>
          <a:lstStyle/>
          <a:p>
            <a:r>
              <a:rPr lang="en-US" sz="3200" dirty="0"/>
              <a:t>Why do HMDs use lenses?</a:t>
            </a:r>
          </a:p>
          <a:p>
            <a:endParaRPr lang="en-US" sz="3200" dirty="0"/>
          </a:p>
          <a:p>
            <a:r>
              <a:rPr lang="en-US" sz="3200" dirty="0"/>
              <a:t>To enable the human eye to focus on the display</a:t>
            </a:r>
          </a:p>
          <a:p>
            <a:endParaRPr lang="en-US" sz="3200" dirty="0"/>
          </a:p>
          <a:p>
            <a:endParaRPr lang="en-US" sz="3200" dirty="0"/>
          </a:p>
          <a:p>
            <a:endParaRPr lang="en-US" sz="3200" dirty="0"/>
          </a:p>
          <a:p>
            <a:r>
              <a:rPr lang="en-US" sz="3200" dirty="0"/>
              <a:t>What issue arises that must be dealt with?</a:t>
            </a:r>
            <a:br>
              <a:rPr lang="en-US" sz="3200" dirty="0"/>
            </a:br>
            <a:r>
              <a:rPr lang="en-US" sz="3200" dirty="0"/>
              <a:t>Distortion</a:t>
            </a:r>
            <a:br>
              <a:rPr lang="en-US" sz="3200" dirty="0"/>
            </a:br>
            <a:r>
              <a:rPr lang="en-US" sz="3200" dirty="0"/>
              <a:t>…for example, straight lines not appearing straight</a:t>
            </a:r>
          </a:p>
          <a:p>
            <a:endParaRPr lang="en-US" dirty="0"/>
          </a:p>
          <a:p>
            <a:endParaRPr lang="en-US" dirty="0"/>
          </a:p>
        </p:txBody>
      </p:sp>
    </p:spTree>
    <p:extLst>
      <p:ext uri="{BB962C8B-B14F-4D97-AF65-F5344CB8AC3E}">
        <p14:creationId xmlns:p14="http://schemas.microsoft.com/office/powerpoint/2010/main" val="225226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r>
              <a:rPr lang="en" dirty="0"/>
              <a:t>Hardware: </a:t>
            </a:r>
            <a:r>
              <a:rPr lang="en-US" dirty="0"/>
              <a:t>Display and </a:t>
            </a:r>
            <a:r>
              <a:rPr lang="en" dirty="0"/>
              <a:t>Lens </a:t>
            </a:r>
            <a:r>
              <a:rPr lang="en-US" dirty="0"/>
              <a:t>Considerations</a:t>
            </a:r>
            <a:endParaRPr dirty="0"/>
          </a:p>
        </p:txBody>
      </p:sp>
      <p:sp>
        <p:nvSpPr>
          <p:cNvPr id="113" name="Google Shape;113;p20"/>
          <p:cNvSpPr txBox="1"/>
          <p:nvPr/>
        </p:nvSpPr>
        <p:spPr>
          <a:xfrm>
            <a:off x="368367" y="4931467"/>
            <a:ext cx="11265200" cy="1592400"/>
          </a:xfrm>
          <a:prstGeom prst="rect">
            <a:avLst/>
          </a:prstGeom>
          <a:noFill/>
          <a:ln>
            <a:noFill/>
          </a:ln>
        </p:spPr>
        <p:txBody>
          <a:bodyPr spcFirstLastPara="1" wrap="square" lIns="121900" tIns="121900" rIns="121900" bIns="121900" anchor="t" anchorCtr="0">
            <a:noAutofit/>
          </a:bodyPr>
          <a:lstStyle/>
          <a:p>
            <a:pPr>
              <a:lnSpc>
                <a:spcPct val="115000"/>
              </a:lnSpc>
            </a:pPr>
            <a:r>
              <a:rPr lang="en" sz="2400">
                <a:solidFill>
                  <a:srgbClr val="FFFFFF"/>
                </a:solidFill>
              </a:rPr>
              <a:t>FOV: __________________________________________________________</a:t>
            </a:r>
            <a:endParaRPr sz="2400">
              <a:solidFill>
                <a:srgbClr val="FFFFFF"/>
              </a:solidFill>
            </a:endParaRPr>
          </a:p>
          <a:p>
            <a:pPr>
              <a:lnSpc>
                <a:spcPct val="115000"/>
              </a:lnSpc>
            </a:pPr>
            <a:endParaRPr sz="2400">
              <a:solidFill>
                <a:srgbClr val="FFFFFF"/>
              </a:solidFill>
            </a:endParaRPr>
          </a:p>
          <a:p>
            <a:pPr>
              <a:lnSpc>
                <a:spcPct val="115000"/>
              </a:lnSpc>
            </a:pPr>
            <a:r>
              <a:rPr lang="en" sz="2400">
                <a:solidFill>
                  <a:srgbClr val="FFFFFF"/>
                </a:solidFill>
              </a:rPr>
              <a:t>Distortion: ______________________________________________________</a:t>
            </a:r>
            <a:endParaRPr sz="2400">
              <a:solidFill>
                <a:srgbClr val="FFFFFF"/>
              </a:solidFill>
            </a:endParaRPr>
          </a:p>
        </p:txBody>
      </p:sp>
      <p:sp>
        <p:nvSpPr>
          <p:cNvPr id="2" name="TextBox 1">
            <a:extLst>
              <a:ext uri="{FF2B5EF4-FFF2-40B4-BE49-F238E27FC236}">
                <a16:creationId xmlns:a16="http://schemas.microsoft.com/office/drawing/2014/main" id="{043EA218-22F0-44E1-9DBD-44860A795CA9}"/>
              </a:ext>
            </a:extLst>
          </p:cNvPr>
          <p:cNvSpPr txBox="1"/>
          <p:nvPr/>
        </p:nvSpPr>
        <p:spPr>
          <a:xfrm>
            <a:off x="5280660" y="1280160"/>
            <a:ext cx="5996940" cy="646331"/>
          </a:xfrm>
          <a:prstGeom prst="rect">
            <a:avLst/>
          </a:prstGeom>
          <a:noFill/>
        </p:spPr>
        <p:txBody>
          <a:bodyPr wrap="square" rtlCol="0">
            <a:spAutoFit/>
          </a:bodyPr>
          <a:lstStyle/>
          <a:p>
            <a:endParaRPr lang="en-US" dirty="0"/>
          </a:p>
          <a:p>
            <a:endParaRPr lang="en-US" dirty="0"/>
          </a:p>
        </p:txBody>
      </p:sp>
      <p:sp>
        <p:nvSpPr>
          <p:cNvPr id="3" name="TextBox 2">
            <a:extLst>
              <a:ext uri="{FF2B5EF4-FFF2-40B4-BE49-F238E27FC236}">
                <a16:creationId xmlns:a16="http://schemas.microsoft.com/office/drawing/2014/main" id="{19B24D93-1969-48CD-A135-C1A2C4A03FCE}"/>
              </a:ext>
            </a:extLst>
          </p:cNvPr>
          <p:cNvSpPr txBox="1"/>
          <p:nvPr/>
        </p:nvSpPr>
        <p:spPr>
          <a:xfrm>
            <a:off x="914400" y="1333680"/>
            <a:ext cx="10500360" cy="1200329"/>
          </a:xfrm>
          <a:prstGeom prst="rect">
            <a:avLst/>
          </a:prstGeom>
          <a:noFill/>
        </p:spPr>
        <p:txBody>
          <a:bodyPr wrap="square" rtlCol="0">
            <a:spAutoFit/>
          </a:bodyPr>
          <a:lstStyle/>
          <a:p>
            <a:r>
              <a:rPr lang="en-US" sz="2400" dirty="0"/>
              <a:t>Field of View: The solid angle (a set of directions) in which the eye receives light</a:t>
            </a:r>
          </a:p>
          <a:p>
            <a:endParaRPr lang="en-US" sz="2400" dirty="0"/>
          </a:p>
          <a:p>
            <a:r>
              <a:rPr lang="en-US" sz="2400" dirty="0"/>
              <a:t>Do we want a large </a:t>
            </a:r>
            <a:r>
              <a:rPr lang="en-US" sz="2400" dirty="0" err="1"/>
              <a:t>FoV</a:t>
            </a:r>
            <a:r>
              <a:rPr lang="en-US" sz="2400" dirty="0"/>
              <a:t>? What are the pros and cons? </a:t>
            </a:r>
          </a:p>
        </p:txBody>
      </p:sp>
      <p:pic>
        <p:nvPicPr>
          <p:cNvPr id="1026" name="Picture 2" descr="FOV">
            <a:extLst>
              <a:ext uri="{FF2B5EF4-FFF2-40B4-BE49-F238E27FC236}">
                <a16:creationId xmlns:a16="http://schemas.microsoft.com/office/drawing/2014/main" id="{BFD114DA-F9C9-43D7-8239-3BF5D5737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00" y="2824789"/>
            <a:ext cx="6187586" cy="381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5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 sz="3200" dirty="0"/>
              <a:t>VR System: H</a:t>
            </a:r>
            <a:r>
              <a:rPr lang="en-US" sz="3200" dirty="0" err="1"/>
              <a:t>ardware</a:t>
            </a:r>
            <a:r>
              <a:rPr lang="en" sz="3200" dirty="0"/>
              <a:t> and Perceptual Psychology</a:t>
            </a:r>
            <a:endParaRPr sz="3200" dirty="0"/>
          </a:p>
        </p:txBody>
      </p:sp>
      <p:pic>
        <p:nvPicPr>
          <p:cNvPr id="67" name="Google Shape;67;p15"/>
          <p:cNvPicPr preferRelativeResize="0"/>
          <p:nvPr/>
        </p:nvPicPr>
        <p:blipFill>
          <a:blip r:embed="rId3">
            <a:alphaModFix/>
          </a:blip>
          <a:stretch>
            <a:fillRect/>
          </a:stretch>
        </p:blipFill>
        <p:spPr>
          <a:xfrm>
            <a:off x="415599" y="1060784"/>
            <a:ext cx="6004699" cy="3822033"/>
          </a:xfrm>
          <a:prstGeom prst="rect">
            <a:avLst/>
          </a:prstGeom>
          <a:noFill/>
          <a:ln>
            <a:noFill/>
          </a:ln>
        </p:spPr>
      </p:pic>
      <p:pic>
        <p:nvPicPr>
          <p:cNvPr id="68" name="Google Shape;68;p15"/>
          <p:cNvPicPr preferRelativeResize="0"/>
          <p:nvPr/>
        </p:nvPicPr>
        <p:blipFill>
          <a:blip r:embed="rId4">
            <a:alphaModFix/>
          </a:blip>
          <a:stretch>
            <a:fillRect/>
          </a:stretch>
        </p:blipFill>
        <p:spPr>
          <a:xfrm>
            <a:off x="6792120" y="1060784"/>
            <a:ext cx="4763301" cy="3697433"/>
          </a:xfrm>
          <a:prstGeom prst="rect">
            <a:avLst/>
          </a:prstGeom>
          <a:noFill/>
          <a:ln>
            <a:noFill/>
          </a:ln>
        </p:spPr>
      </p:pic>
      <p:sp>
        <p:nvSpPr>
          <p:cNvPr id="2" name="TextBox 1">
            <a:extLst>
              <a:ext uri="{FF2B5EF4-FFF2-40B4-BE49-F238E27FC236}">
                <a16:creationId xmlns:a16="http://schemas.microsoft.com/office/drawing/2014/main" id="{6F3D5701-4744-4254-8585-798347353C0A}"/>
              </a:ext>
            </a:extLst>
          </p:cNvPr>
          <p:cNvSpPr txBox="1"/>
          <p:nvPr/>
        </p:nvSpPr>
        <p:spPr>
          <a:xfrm>
            <a:off x="339399" y="5064174"/>
            <a:ext cx="11662101" cy="923330"/>
          </a:xfrm>
          <a:prstGeom prst="rect">
            <a:avLst/>
          </a:prstGeom>
          <a:noFill/>
        </p:spPr>
        <p:txBody>
          <a:bodyPr wrap="square" rtlCol="0">
            <a:spAutoFit/>
          </a:bodyPr>
          <a:lstStyle/>
          <a:p>
            <a:r>
              <a:rPr lang="en-US" dirty="0"/>
              <a:t>Again, to design an adequate system we need to understand perception…</a:t>
            </a:r>
            <a:br>
              <a:rPr lang="en-US" dirty="0"/>
            </a:br>
            <a:r>
              <a:rPr lang="en-US" dirty="0"/>
              <a:t>We will talk about human perceptual systems and engineering considerations in greater detail later in the semester…</a:t>
            </a:r>
          </a:p>
          <a:p>
            <a:endParaRPr lang="en-US" dirty="0"/>
          </a:p>
        </p:txBody>
      </p:sp>
      <p:sp>
        <p:nvSpPr>
          <p:cNvPr id="3" name="TextBox 2">
            <a:extLst>
              <a:ext uri="{FF2B5EF4-FFF2-40B4-BE49-F238E27FC236}">
                <a16:creationId xmlns:a16="http://schemas.microsoft.com/office/drawing/2014/main" id="{F2E0B90C-AB95-42CF-BE61-446B38E754A8}"/>
              </a:ext>
            </a:extLst>
          </p:cNvPr>
          <p:cNvSpPr txBox="1"/>
          <p:nvPr/>
        </p:nvSpPr>
        <p:spPr>
          <a:xfrm>
            <a:off x="3562350" y="5707196"/>
            <a:ext cx="5067300" cy="923330"/>
          </a:xfrm>
          <a:prstGeom prst="rect">
            <a:avLst/>
          </a:prstGeom>
          <a:noFill/>
          <a:ln>
            <a:solidFill>
              <a:schemeClr val="tx1"/>
            </a:solidFill>
          </a:ln>
        </p:spPr>
        <p:txBody>
          <a:bodyPr wrap="square" rtlCol="0">
            <a:spAutoFit/>
          </a:bodyPr>
          <a:lstStyle/>
          <a:p>
            <a:r>
              <a:rPr lang="en-US" dirty="0">
                <a:latin typeface="Comic Sans MS" panose="030F0702030302020204" pitchFamily="66" charset="0"/>
              </a:rPr>
              <a:t>But…what’s one engineering issue that based on the fact the humans have multiple senses?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B4AE-8BB1-4906-9C80-0E51F28C6F30}"/>
              </a:ext>
            </a:extLst>
          </p:cNvPr>
          <p:cNvSpPr>
            <a:spLocks noGrp="1"/>
          </p:cNvSpPr>
          <p:nvPr>
            <p:ph type="title"/>
          </p:nvPr>
        </p:nvSpPr>
        <p:spPr/>
        <p:txBody>
          <a:bodyPr>
            <a:normAutofit fontScale="90000"/>
          </a:bodyPr>
          <a:lstStyle/>
          <a:p>
            <a:r>
              <a:rPr lang="en-US" dirty="0"/>
              <a:t>Oculus DK2 Teardown</a:t>
            </a:r>
          </a:p>
        </p:txBody>
      </p:sp>
      <p:pic>
        <p:nvPicPr>
          <p:cNvPr id="4" name="Online Media 3">
            <a:hlinkClick r:id="" action="ppaction://media"/>
            <a:extLst>
              <a:ext uri="{FF2B5EF4-FFF2-40B4-BE49-F238E27FC236}">
                <a16:creationId xmlns:a16="http://schemas.microsoft.com/office/drawing/2014/main" id="{7277D03F-5060-4711-94BC-DD27595AD066}"/>
              </a:ext>
            </a:extLst>
          </p:cNvPr>
          <p:cNvPicPr>
            <a:picLocks noRot="1" noChangeAspect="1"/>
          </p:cNvPicPr>
          <p:nvPr>
            <a:videoFile r:link="rId1"/>
          </p:nvPr>
        </p:nvPicPr>
        <p:blipFill>
          <a:blip r:embed="rId3"/>
          <a:stretch>
            <a:fillRect/>
          </a:stretch>
        </p:blipFill>
        <p:spPr>
          <a:xfrm>
            <a:off x="1699260" y="1356967"/>
            <a:ext cx="8404012" cy="4727257"/>
          </a:xfrm>
          <a:prstGeom prst="rect">
            <a:avLst/>
          </a:prstGeom>
        </p:spPr>
      </p:pic>
      <p:sp>
        <p:nvSpPr>
          <p:cNvPr id="5" name="TextBox 4">
            <a:extLst>
              <a:ext uri="{FF2B5EF4-FFF2-40B4-BE49-F238E27FC236}">
                <a16:creationId xmlns:a16="http://schemas.microsoft.com/office/drawing/2014/main" id="{CE80E4F9-F951-42F5-BD5B-E0132D8354F9}"/>
              </a:ext>
            </a:extLst>
          </p:cNvPr>
          <p:cNvSpPr txBox="1"/>
          <p:nvPr/>
        </p:nvSpPr>
        <p:spPr>
          <a:xfrm>
            <a:off x="2343562" y="6179820"/>
            <a:ext cx="7504875" cy="523220"/>
          </a:xfrm>
          <a:prstGeom prst="rect">
            <a:avLst/>
          </a:prstGeom>
          <a:noFill/>
        </p:spPr>
        <p:txBody>
          <a:bodyPr wrap="none" rtlCol="0">
            <a:spAutoFit/>
          </a:bodyPr>
          <a:lstStyle/>
          <a:p>
            <a:r>
              <a:rPr lang="en-US" sz="2800" dirty="0"/>
              <a:t>https://www.youtube.com/watch?v=Lfytw8VQGJc</a:t>
            </a:r>
          </a:p>
        </p:txBody>
      </p:sp>
    </p:spTree>
    <p:extLst>
      <p:ext uri="{BB962C8B-B14F-4D97-AF65-F5344CB8AC3E}">
        <p14:creationId xmlns:p14="http://schemas.microsoft.com/office/powerpoint/2010/main" val="2531911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415600" y="223333"/>
            <a:ext cx="11360800" cy="763600"/>
          </a:xfrm>
          <a:prstGeom prst="rect">
            <a:avLst/>
          </a:prstGeom>
        </p:spPr>
        <p:txBody>
          <a:bodyPr spcFirstLastPara="1" vert="horz" wrap="square" lIns="121900" tIns="121900" rIns="121900" bIns="121900" rtlCol="0" anchor="t" anchorCtr="0">
            <a:noAutofit/>
          </a:bodyPr>
          <a:lstStyle/>
          <a:p>
            <a:r>
              <a:rPr lang="en"/>
              <a:t>Tracking Hardware</a:t>
            </a:r>
            <a:endParaRPr/>
          </a:p>
        </p:txBody>
      </p:sp>
      <p:sp>
        <p:nvSpPr>
          <p:cNvPr id="134" name="Google Shape;134;p23"/>
          <p:cNvSpPr txBox="1">
            <a:spLocks noGrp="1"/>
          </p:cNvSpPr>
          <p:nvPr>
            <p:ph type="body" idx="1"/>
          </p:nvPr>
        </p:nvSpPr>
        <p:spPr>
          <a:xfrm>
            <a:off x="415600" y="4666133"/>
            <a:ext cx="11360800" cy="20320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FFFF"/>
                </a:solidFill>
              </a:rPr>
              <a:t>Tracking is: _____________________________________________________</a:t>
            </a:r>
            <a:endParaRPr>
              <a:solidFill>
                <a:srgbClr val="FFFFFF"/>
              </a:solidFill>
            </a:endParaRPr>
          </a:p>
          <a:p>
            <a:pPr marL="0" indent="0">
              <a:spcBef>
                <a:spcPts val="2133"/>
              </a:spcBef>
              <a:buNone/>
            </a:pPr>
            <a:r>
              <a:rPr lang="en">
                <a:solidFill>
                  <a:srgbClr val="FFFFFF"/>
                </a:solidFill>
              </a:rPr>
              <a:t>HMD vs Cave</a:t>
            </a:r>
            <a:endParaRPr>
              <a:solidFill>
                <a:srgbClr val="FFFFFF"/>
              </a:solidFill>
            </a:endParaRPr>
          </a:p>
          <a:p>
            <a:pPr marL="0" indent="0">
              <a:spcBef>
                <a:spcPts val="2133"/>
              </a:spcBef>
              <a:buNone/>
            </a:pPr>
            <a:r>
              <a:rPr lang="en">
                <a:solidFill>
                  <a:srgbClr val="FFFFFF"/>
                </a:solidFill>
              </a:rPr>
              <a:t>HMD vs Headphones</a:t>
            </a:r>
            <a:endParaRPr>
              <a:solidFill>
                <a:srgbClr val="FFFFFF"/>
              </a:solidFill>
            </a:endParaRPr>
          </a:p>
          <a:p>
            <a:pPr marL="0" indent="0">
              <a:spcBef>
                <a:spcPts val="2133"/>
              </a:spcBef>
              <a:spcAft>
                <a:spcPts val="2133"/>
              </a:spcAft>
              <a:buNone/>
            </a:pPr>
            <a:endParaRPr/>
          </a:p>
        </p:txBody>
      </p:sp>
      <p:pic>
        <p:nvPicPr>
          <p:cNvPr id="137" name="Google Shape;137;p23"/>
          <p:cNvPicPr preferRelativeResize="0"/>
          <p:nvPr/>
        </p:nvPicPr>
        <p:blipFill>
          <a:blip r:embed="rId3">
            <a:alphaModFix/>
          </a:blip>
          <a:stretch>
            <a:fillRect/>
          </a:stretch>
        </p:blipFill>
        <p:spPr>
          <a:xfrm>
            <a:off x="8424267" y="271867"/>
            <a:ext cx="2351767" cy="2031933"/>
          </a:xfrm>
          <a:prstGeom prst="rect">
            <a:avLst/>
          </a:prstGeom>
          <a:noFill/>
          <a:ln>
            <a:noFill/>
          </a:ln>
        </p:spPr>
      </p:pic>
      <p:sp>
        <p:nvSpPr>
          <p:cNvPr id="2" name="TextBox 1">
            <a:extLst>
              <a:ext uri="{FF2B5EF4-FFF2-40B4-BE49-F238E27FC236}">
                <a16:creationId xmlns:a16="http://schemas.microsoft.com/office/drawing/2014/main" id="{BEF4D75A-EAC8-4F23-B158-33169A6C0322}"/>
              </a:ext>
            </a:extLst>
          </p:cNvPr>
          <p:cNvSpPr txBox="1"/>
          <p:nvPr/>
        </p:nvSpPr>
        <p:spPr>
          <a:xfrm>
            <a:off x="853440" y="2978914"/>
            <a:ext cx="10584180" cy="1569660"/>
          </a:xfrm>
          <a:prstGeom prst="rect">
            <a:avLst/>
          </a:prstGeom>
          <a:noFill/>
        </p:spPr>
        <p:txBody>
          <a:bodyPr wrap="square" rtlCol="0">
            <a:spAutoFit/>
          </a:bodyPr>
          <a:lstStyle/>
          <a:p>
            <a:r>
              <a:rPr lang="en-US" sz="2400" dirty="0"/>
              <a:t>The VR system needs to track the position and orientation of the head in the HMD</a:t>
            </a:r>
          </a:p>
          <a:p>
            <a:endParaRPr lang="en-US" sz="2400" dirty="0"/>
          </a:p>
          <a:p>
            <a:endParaRPr lang="en-US" sz="2400" dirty="0"/>
          </a:p>
          <a:p>
            <a:r>
              <a:rPr lang="en-US" sz="2400" dirty="0"/>
              <a:t>This is typically done using both Inertial Measurement Unit (IMUs) and IR cameras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415600" y="171733"/>
            <a:ext cx="11360800" cy="763600"/>
          </a:xfrm>
          <a:prstGeom prst="rect">
            <a:avLst/>
          </a:prstGeom>
        </p:spPr>
        <p:txBody>
          <a:bodyPr spcFirstLastPara="1" vert="horz" wrap="square" lIns="121900" tIns="121900" rIns="121900" bIns="121900" rtlCol="0" anchor="t" anchorCtr="0">
            <a:noAutofit/>
          </a:bodyPr>
          <a:lstStyle/>
          <a:p>
            <a:r>
              <a:rPr lang="en"/>
              <a:t>Tracking Hardware: IMUs</a:t>
            </a:r>
            <a:endParaRPr/>
          </a:p>
        </p:txBody>
      </p:sp>
      <p:sp>
        <p:nvSpPr>
          <p:cNvPr id="145" name="Google Shape;145;p24"/>
          <p:cNvSpPr txBox="1">
            <a:spLocks noGrp="1"/>
          </p:cNvSpPr>
          <p:nvPr>
            <p:ph type="body" idx="1"/>
          </p:nvPr>
        </p:nvSpPr>
        <p:spPr>
          <a:xfrm>
            <a:off x="415600" y="3290467"/>
            <a:ext cx="11360800" cy="33128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FFFF"/>
                </a:solidFill>
              </a:rPr>
              <a:t>Used for:</a:t>
            </a:r>
            <a:endParaRPr>
              <a:solidFill>
                <a:srgbClr val="FFFFFF"/>
              </a:solidFill>
            </a:endParaRPr>
          </a:p>
          <a:p>
            <a:pPr marL="0" indent="0">
              <a:spcBef>
                <a:spcPts val="2133"/>
              </a:spcBef>
              <a:buNone/>
            </a:pPr>
            <a:r>
              <a:rPr lang="en">
                <a:solidFill>
                  <a:srgbClr val="FFFFFF"/>
                </a:solidFill>
              </a:rPr>
              <a:t>Consists of:</a:t>
            </a:r>
            <a:endParaRPr>
              <a:solidFill>
                <a:srgbClr val="FFFFFF"/>
              </a:solidFill>
            </a:endParaRPr>
          </a:p>
          <a:p>
            <a:pPr marL="0" indent="0">
              <a:spcBef>
                <a:spcPts val="2133"/>
              </a:spcBef>
              <a:buNone/>
            </a:pPr>
            <a:endParaRPr>
              <a:solidFill>
                <a:srgbClr val="FFFFFF"/>
              </a:solidFill>
            </a:endParaRPr>
          </a:p>
          <a:p>
            <a:pPr marL="0" indent="0">
              <a:spcBef>
                <a:spcPts val="2133"/>
              </a:spcBef>
              <a:buNone/>
            </a:pPr>
            <a:r>
              <a:rPr lang="en">
                <a:solidFill>
                  <a:srgbClr val="FFFFFF"/>
                </a:solidFill>
              </a:rPr>
              <a:t>Common in:</a:t>
            </a:r>
            <a:endParaRPr>
              <a:solidFill>
                <a:srgbClr val="FFFFFF"/>
              </a:solidFill>
            </a:endParaRPr>
          </a:p>
          <a:p>
            <a:pPr marL="0" indent="0">
              <a:spcBef>
                <a:spcPts val="2133"/>
              </a:spcBef>
              <a:spcAft>
                <a:spcPts val="2133"/>
              </a:spcAft>
              <a:buNone/>
            </a:pPr>
            <a:r>
              <a:rPr lang="en">
                <a:solidFill>
                  <a:srgbClr val="FFFFFF"/>
                </a:solidFill>
              </a:rPr>
              <a:t>Cost:</a:t>
            </a:r>
            <a:endParaRPr>
              <a:solidFill>
                <a:srgbClr val="FFFFFF"/>
              </a:solidFill>
            </a:endParaRPr>
          </a:p>
        </p:txBody>
      </p:sp>
      <p:pic>
        <p:nvPicPr>
          <p:cNvPr id="146" name="Google Shape;146;p24"/>
          <p:cNvPicPr preferRelativeResize="0"/>
          <p:nvPr/>
        </p:nvPicPr>
        <p:blipFill>
          <a:blip r:embed="rId3">
            <a:alphaModFix/>
          </a:blip>
          <a:stretch>
            <a:fillRect/>
          </a:stretch>
        </p:blipFill>
        <p:spPr>
          <a:xfrm>
            <a:off x="6832201" y="310401"/>
            <a:ext cx="4341865" cy="2582559"/>
          </a:xfrm>
          <a:prstGeom prst="rect">
            <a:avLst/>
          </a:prstGeom>
          <a:noFill/>
          <a:ln>
            <a:noFill/>
          </a:ln>
        </p:spPr>
      </p:pic>
      <p:pic>
        <p:nvPicPr>
          <p:cNvPr id="147" name="Google Shape;147;p24"/>
          <p:cNvPicPr preferRelativeResize="0"/>
          <p:nvPr/>
        </p:nvPicPr>
        <p:blipFill>
          <a:blip r:embed="rId4">
            <a:alphaModFix/>
          </a:blip>
          <a:stretch>
            <a:fillRect/>
          </a:stretch>
        </p:blipFill>
        <p:spPr>
          <a:xfrm>
            <a:off x="8564221" y="3157086"/>
            <a:ext cx="2795535" cy="2084049"/>
          </a:xfrm>
          <a:prstGeom prst="rect">
            <a:avLst/>
          </a:prstGeom>
          <a:noFill/>
          <a:ln>
            <a:noFill/>
          </a:ln>
        </p:spPr>
      </p:pic>
      <p:sp>
        <p:nvSpPr>
          <p:cNvPr id="2" name="TextBox 1">
            <a:extLst>
              <a:ext uri="{FF2B5EF4-FFF2-40B4-BE49-F238E27FC236}">
                <a16:creationId xmlns:a16="http://schemas.microsoft.com/office/drawing/2014/main" id="{DA3BC878-1451-4FD9-B181-0821FE3CFDA6}"/>
              </a:ext>
            </a:extLst>
          </p:cNvPr>
          <p:cNvSpPr txBox="1"/>
          <p:nvPr/>
        </p:nvSpPr>
        <p:spPr>
          <a:xfrm>
            <a:off x="647700" y="3855720"/>
            <a:ext cx="7452360" cy="923330"/>
          </a:xfrm>
          <a:prstGeom prst="rect">
            <a:avLst/>
          </a:prstGeom>
          <a:noFill/>
        </p:spPr>
        <p:txBody>
          <a:bodyPr wrap="square" rtlCol="0">
            <a:spAutoFit/>
          </a:bodyPr>
          <a:lstStyle/>
          <a:p>
            <a:r>
              <a:rPr lang="en-US" dirty="0"/>
              <a:t>Include a gyroscope for measuring </a:t>
            </a:r>
          </a:p>
          <a:p>
            <a:r>
              <a:rPr lang="en-US" dirty="0"/>
              <a:t>An accelerometer</a:t>
            </a:r>
          </a:p>
          <a:p>
            <a:r>
              <a:rPr lang="en-US" dirty="0"/>
              <a:t>A magnetometer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25F4-630C-4C01-93DC-6A68C9706D5C}"/>
              </a:ext>
            </a:extLst>
          </p:cNvPr>
          <p:cNvSpPr>
            <a:spLocks noGrp="1"/>
          </p:cNvSpPr>
          <p:nvPr>
            <p:ph type="title"/>
          </p:nvPr>
        </p:nvSpPr>
        <p:spPr/>
        <p:txBody>
          <a:bodyPr>
            <a:normAutofit fontScale="90000"/>
          </a:bodyPr>
          <a:lstStyle/>
          <a:p>
            <a:r>
              <a:rPr lang="en-US" dirty="0"/>
              <a:t>Gyroscope</a:t>
            </a:r>
          </a:p>
        </p:txBody>
      </p:sp>
      <p:sp>
        <p:nvSpPr>
          <p:cNvPr id="3" name="Text Placeholder 2">
            <a:extLst>
              <a:ext uri="{FF2B5EF4-FFF2-40B4-BE49-F238E27FC236}">
                <a16:creationId xmlns:a16="http://schemas.microsoft.com/office/drawing/2014/main" id="{99D7A968-C720-4607-BD3F-6FCF8839FEA7}"/>
              </a:ext>
            </a:extLst>
          </p:cNvPr>
          <p:cNvSpPr>
            <a:spLocks noGrp="1"/>
          </p:cNvSpPr>
          <p:nvPr>
            <p:ph type="body" idx="1"/>
          </p:nvPr>
        </p:nvSpPr>
        <p:spPr/>
        <p:txBody>
          <a:bodyPr/>
          <a:lstStyle/>
          <a:p>
            <a:pPr marL="152396" indent="0">
              <a:buNone/>
            </a:pPr>
            <a:r>
              <a:rPr lang="en-US" dirty="0"/>
              <a:t>Gyroscope measures angular velocity</a:t>
            </a:r>
          </a:p>
          <a:p>
            <a:pPr marL="152396" indent="0">
              <a:buNone/>
            </a:pPr>
            <a:endParaRPr lang="en-US" dirty="0"/>
          </a:p>
          <a:p>
            <a:pPr marL="152396" indent="0">
              <a:buNone/>
            </a:pPr>
            <a:endParaRPr lang="en-US" dirty="0"/>
          </a:p>
          <a:p>
            <a:pPr marL="152396" indent="0">
              <a:buNone/>
            </a:pPr>
            <a:r>
              <a:rPr lang="en-US" dirty="0"/>
              <a:t>Modern hardware uses </a:t>
            </a:r>
            <a:br>
              <a:rPr lang="en-US" dirty="0"/>
            </a:br>
            <a:r>
              <a:rPr lang="en-US" dirty="0"/>
              <a:t>MEMS-based gyroscopes that measure</a:t>
            </a:r>
            <a:br>
              <a:rPr lang="en-US" dirty="0"/>
            </a:br>
            <a:r>
              <a:rPr lang="en-US" dirty="0"/>
              <a:t>the effect of rotation on a vibrating object</a:t>
            </a:r>
            <a:br>
              <a:rPr lang="en-US" dirty="0"/>
            </a:br>
            <a:r>
              <a:rPr lang="en-US" dirty="0"/>
              <a:t> </a:t>
            </a:r>
          </a:p>
        </p:txBody>
      </p:sp>
      <p:pic>
        <p:nvPicPr>
          <p:cNvPr id="2050" name="Picture 2" descr="https://upload.wikimedia.org/wikipedia/commons/e/e2/3D_Gyroscope.png">
            <a:extLst>
              <a:ext uri="{FF2B5EF4-FFF2-40B4-BE49-F238E27FC236}">
                <a16:creationId xmlns:a16="http://schemas.microsoft.com/office/drawing/2014/main" id="{C45BDBFA-4B61-4D9A-B2B5-B261840AC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800" y="593367"/>
            <a:ext cx="49276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54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415600" y="171733"/>
            <a:ext cx="11360800" cy="763600"/>
          </a:xfrm>
          <a:prstGeom prst="rect">
            <a:avLst/>
          </a:prstGeom>
        </p:spPr>
        <p:txBody>
          <a:bodyPr spcFirstLastPara="1" vert="horz" wrap="square" lIns="121900" tIns="121900" rIns="121900" bIns="121900" rtlCol="0" anchor="t" anchorCtr="0">
            <a:noAutofit/>
          </a:bodyPr>
          <a:lstStyle/>
          <a:p>
            <a:r>
              <a:rPr lang="en" dirty="0"/>
              <a:t>Tracking Hardware: Accelerometers</a:t>
            </a:r>
            <a:endParaRPr dirty="0"/>
          </a:p>
        </p:txBody>
      </p:sp>
      <p:pic>
        <p:nvPicPr>
          <p:cNvPr id="154" name="Google Shape;154;p25"/>
          <p:cNvPicPr preferRelativeResize="0"/>
          <p:nvPr/>
        </p:nvPicPr>
        <p:blipFill>
          <a:blip r:embed="rId3">
            <a:alphaModFix/>
          </a:blip>
          <a:stretch>
            <a:fillRect/>
          </a:stretch>
        </p:blipFill>
        <p:spPr>
          <a:xfrm>
            <a:off x="830580" y="1168189"/>
            <a:ext cx="4945168" cy="2341000"/>
          </a:xfrm>
          <a:prstGeom prst="rect">
            <a:avLst/>
          </a:prstGeom>
          <a:noFill/>
          <a:ln>
            <a:noFill/>
          </a:ln>
        </p:spPr>
      </p:pic>
      <p:sp>
        <p:nvSpPr>
          <p:cNvPr id="2" name="TextBox 1">
            <a:extLst>
              <a:ext uri="{FF2B5EF4-FFF2-40B4-BE49-F238E27FC236}">
                <a16:creationId xmlns:a16="http://schemas.microsoft.com/office/drawing/2014/main" id="{D4F6D4F7-A93B-46B9-B4DE-396F3EF2A370}"/>
              </a:ext>
            </a:extLst>
          </p:cNvPr>
          <p:cNvSpPr txBox="1"/>
          <p:nvPr/>
        </p:nvSpPr>
        <p:spPr>
          <a:xfrm>
            <a:off x="883920" y="3909060"/>
            <a:ext cx="9890760" cy="2308324"/>
          </a:xfrm>
          <a:prstGeom prst="rect">
            <a:avLst/>
          </a:prstGeom>
          <a:noFill/>
        </p:spPr>
        <p:txBody>
          <a:bodyPr wrap="square" rtlCol="0">
            <a:spAutoFit/>
          </a:bodyPr>
          <a:lstStyle/>
          <a:p>
            <a:r>
              <a:rPr lang="en-US" dirty="0"/>
              <a:t>Conceptually, an accelerometer behaves as a damped mass on a spring. When the accelerometer experiences an acceleration, the mass is displaced to the point that the spring is able to accelerate the mass at the same rate as the casing. The displacement is then measured to give the acceleration.</a:t>
            </a:r>
            <a:br>
              <a:rPr lang="en-US" dirty="0"/>
            </a:br>
            <a:br>
              <a:rPr lang="en-US" dirty="0"/>
            </a:br>
            <a:r>
              <a:rPr lang="en-US" dirty="0"/>
              <a:t>Modern accelerometers are often small </a:t>
            </a:r>
            <a:r>
              <a:rPr lang="en-US" i="1" dirty="0"/>
              <a:t>micro electro-mechanical systems</a:t>
            </a:r>
            <a:r>
              <a:rPr lang="en-US" dirty="0"/>
              <a:t> (MEMS), and are indeed the simplest MEMS devices possible</a:t>
            </a:r>
            <a:br>
              <a:rPr lang="en-US" dirty="0"/>
            </a:br>
            <a:r>
              <a:rPr lang="en-US" dirty="0"/>
              <a:t> </a:t>
            </a:r>
            <a:br>
              <a:rPr lang="en-US" dirty="0"/>
            </a:br>
            <a:r>
              <a:rPr lang="en-US" dirty="0"/>
              <a:t>--Wikipedia</a:t>
            </a:r>
          </a:p>
        </p:txBody>
      </p:sp>
      <p:sp>
        <p:nvSpPr>
          <p:cNvPr id="3" name="TextBox 2">
            <a:extLst>
              <a:ext uri="{FF2B5EF4-FFF2-40B4-BE49-F238E27FC236}">
                <a16:creationId xmlns:a16="http://schemas.microsoft.com/office/drawing/2014/main" id="{22090115-F04A-4114-97FC-482C5CF18020}"/>
              </a:ext>
            </a:extLst>
          </p:cNvPr>
          <p:cNvSpPr txBox="1"/>
          <p:nvPr/>
        </p:nvSpPr>
        <p:spPr>
          <a:xfrm>
            <a:off x="6941820" y="1501140"/>
            <a:ext cx="4175760" cy="923330"/>
          </a:xfrm>
          <a:prstGeom prst="rect">
            <a:avLst/>
          </a:prstGeom>
          <a:noFill/>
        </p:spPr>
        <p:txBody>
          <a:bodyPr wrap="square" rtlCol="0">
            <a:spAutoFit/>
          </a:bodyPr>
          <a:lstStyle/>
          <a:p>
            <a:r>
              <a:rPr lang="en-US" dirty="0">
                <a:latin typeface="Comic Sans MS" panose="030F0702030302020204" pitchFamily="66" charset="0"/>
              </a:rPr>
              <a:t>How can we compute position from acceleration…what mathematical process can we use?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Autofit/>
          </a:bodyPr>
          <a:lstStyle/>
          <a:p>
            <a:r>
              <a:rPr lang="en" dirty="0"/>
              <a:t>Sensors and Sense Organs</a:t>
            </a:r>
            <a:endParaRPr dirty="0"/>
          </a:p>
        </p:txBody>
      </p:sp>
      <p:sp>
        <p:nvSpPr>
          <p:cNvPr id="181" name="Google Shape;181;p32"/>
          <p:cNvSpPr txBox="1">
            <a:spLocks noGrp="1"/>
          </p:cNvSpPr>
          <p:nvPr>
            <p:ph type="body" idx="1"/>
          </p:nvPr>
        </p:nvSpPr>
        <p:spPr>
          <a:xfrm>
            <a:off x="7190282" y="1284965"/>
            <a:ext cx="4315918" cy="763601"/>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sz="2667" dirty="0"/>
              <a:t>A sensor is a transducer that transforms the physical world energy into a signal</a:t>
            </a:r>
            <a:endParaRPr sz="2667" dirty="0"/>
          </a:p>
        </p:txBody>
      </p:sp>
      <p:pic>
        <p:nvPicPr>
          <p:cNvPr id="182" name="Google Shape;182;p32"/>
          <p:cNvPicPr preferRelativeResize="0"/>
          <p:nvPr/>
        </p:nvPicPr>
        <p:blipFill>
          <a:blip r:embed="rId3">
            <a:alphaModFix/>
          </a:blip>
          <a:stretch>
            <a:fillRect/>
          </a:stretch>
        </p:blipFill>
        <p:spPr>
          <a:xfrm>
            <a:off x="685800" y="1052167"/>
            <a:ext cx="2452334" cy="2430085"/>
          </a:xfrm>
          <a:prstGeom prst="rect">
            <a:avLst/>
          </a:prstGeom>
          <a:noFill/>
          <a:ln>
            <a:noFill/>
          </a:ln>
        </p:spPr>
      </p:pic>
      <p:pic>
        <p:nvPicPr>
          <p:cNvPr id="183" name="Google Shape;183;p32"/>
          <p:cNvPicPr preferRelativeResize="0"/>
          <p:nvPr/>
        </p:nvPicPr>
        <p:blipFill>
          <a:blip r:embed="rId4">
            <a:alphaModFix/>
          </a:blip>
          <a:stretch>
            <a:fillRect/>
          </a:stretch>
        </p:blipFill>
        <p:spPr>
          <a:xfrm>
            <a:off x="3408334" y="998915"/>
            <a:ext cx="3176284" cy="2430085"/>
          </a:xfrm>
          <a:prstGeom prst="rect">
            <a:avLst/>
          </a:prstGeom>
          <a:noFill/>
          <a:ln>
            <a:noFill/>
          </a:ln>
        </p:spPr>
      </p:pic>
      <p:sp>
        <p:nvSpPr>
          <p:cNvPr id="2" name="TextBox 1">
            <a:extLst>
              <a:ext uri="{FF2B5EF4-FFF2-40B4-BE49-F238E27FC236}">
                <a16:creationId xmlns:a16="http://schemas.microsoft.com/office/drawing/2014/main" id="{949B12C1-B303-4E8B-9F05-B0514DE0CD52}"/>
              </a:ext>
            </a:extLst>
          </p:cNvPr>
          <p:cNvSpPr txBox="1"/>
          <p:nvPr/>
        </p:nvSpPr>
        <p:spPr>
          <a:xfrm>
            <a:off x="3683002" y="3662880"/>
            <a:ext cx="6134098" cy="1754326"/>
          </a:xfrm>
          <a:prstGeom prst="rect">
            <a:avLst/>
          </a:prstGeom>
          <a:noFill/>
        </p:spPr>
        <p:txBody>
          <a:bodyPr wrap="square" rtlCol="0">
            <a:spAutoFit/>
          </a:bodyPr>
          <a:lstStyle/>
          <a:p>
            <a:r>
              <a:rPr lang="en-US" dirty="0"/>
              <a:t>Engineered Components</a:t>
            </a:r>
            <a:br>
              <a:rPr lang="en-US" dirty="0"/>
            </a:br>
            <a:endParaRPr lang="en-US" dirty="0"/>
          </a:p>
          <a:p>
            <a:r>
              <a:rPr lang="en-US" dirty="0"/>
              <a:t>Transducer: Converts energy from one form to another</a:t>
            </a:r>
          </a:p>
          <a:p>
            <a:r>
              <a:rPr lang="en-US" dirty="0"/>
              <a:t>Sensor: Transducer converting energy into an electrical signal</a:t>
            </a:r>
          </a:p>
          <a:p>
            <a:r>
              <a:rPr lang="en-US" dirty="0"/>
              <a:t>Receptor: Part of sensor that collects energy</a:t>
            </a:r>
          </a:p>
          <a:p>
            <a:endParaRPr lang="en-US" dirty="0"/>
          </a:p>
        </p:txBody>
      </p:sp>
      <p:sp>
        <p:nvSpPr>
          <p:cNvPr id="7" name="TextBox 6">
            <a:extLst>
              <a:ext uri="{FF2B5EF4-FFF2-40B4-BE49-F238E27FC236}">
                <a16:creationId xmlns:a16="http://schemas.microsoft.com/office/drawing/2014/main" id="{44886C83-719E-4509-BCC4-9D74D1A5B0D8}"/>
              </a:ext>
            </a:extLst>
          </p:cNvPr>
          <p:cNvSpPr txBox="1"/>
          <p:nvPr/>
        </p:nvSpPr>
        <p:spPr>
          <a:xfrm>
            <a:off x="850900" y="3798382"/>
            <a:ext cx="2451100" cy="1200329"/>
          </a:xfrm>
          <a:prstGeom prst="rect">
            <a:avLst/>
          </a:prstGeom>
          <a:noFill/>
        </p:spPr>
        <p:txBody>
          <a:bodyPr wrap="square" rtlCol="0">
            <a:spAutoFit/>
          </a:bodyPr>
          <a:lstStyle/>
          <a:p>
            <a:r>
              <a:rPr lang="en-US" dirty="0"/>
              <a:t>Sense organs are like biological sensors that convert stimuli into neural impulses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2E94-39B2-4FE9-B11C-4DFAC5AE9811}"/>
              </a:ext>
            </a:extLst>
          </p:cNvPr>
          <p:cNvSpPr>
            <a:spLocks noGrp="1"/>
          </p:cNvSpPr>
          <p:nvPr>
            <p:ph type="title"/>
          </p:nvPr>
        </p:nvSpPr>
        <p:spPr/>
        <p:txBody>
          <a:bodyPr>
            <a:normAutofit fontScale="90000"/>
          </a:bodyPr>
          <a:lstStyle/>
          <a:p>
            <a:r>
              <a:rPr lang="en-US" dirty="0"/>
              <a:t>Fun Facts about Accelerometers </a:t>
            </a:r>
          </a:p>
        </p:txBody>
      </p:sp>
      <p:sp>
        <p:nvSpPr>
          <p:cNvPr id="3" name="Text Placeholder 2">
            <a:extLst>
              <a:ext uri="{FF2B5EF4-FFF2-40B4-BE49-F238E27FC236}">
                <a16:creationId xmlns:a16="http://schemas.microsoft.com/office/drawing/2014/main" id="{7F12F5C6-9016-4631-BDD5-E8A5F800D279}"/>
              </a:ext>
            </a:extLst>
          </p:cNvPr>
          <p:cNvSpPr>
            <a:spLocks noGrp="1"/>
          </p:cNvSpPr>
          <p:nvPr>
            <p:ph type="body" idx="1"/>
          </p:nvPr>
        </p:nvSpPr>
        <p:spPr>
          <a:xfrm>
            <a:off x="415600" y="6091833"/>
            <a:ext cx="13315640" cy="4555200"/>
          </a:xfrm>
        </p:spPr>
        <p:txBody>
          <a:bodyPr>
            <a:normAutofit/>
          </a:bodyPr>
          <a:lstStyle/>
          <a:p>
            <a:pPr marL="152396" indent="0">
              <a:buNone/>
            </a:pPr>
            <a:r>
              <a:rPr lang="en-US" sz="2400" dirty="0"/>
              <a:t>https://www.nytimes.com/interactive/projects/well/2014/03/accelerometers.html</a:t>
            </a:r>
          </a:p>
        </p:txBody>
      </p:sp>
      <p:pic>
        <p:nvPicPr>
          <p:cNvPr id="4" name="Picture 3">
            <a:extLst>
              <a:ext uri="{FF2B5EF4-FFF2-40B4-BE49-F238E27FC236}">
                <a16:creationId xmlns:a16="http://schemas.microsoft.com/office/drawing/2014/main" id="{D60A50AD-64F8-4564-B7C7-55F8856D19ED}"/>
              </a:ext>
            </a:extLst>
          </p:cNvPr>
          <p:cNvPicPr>
            <a:picLocks noChangeAspect="1"/>
          </p:cNvPicPr>
          <p:nvPr/>
        </p:nvPicPr>
        <p:blipFill>
          <a:blip r:embed="rId2"/>
          <a:stretch>
            <a:fillRect/>
          </a:stretch>
        </p:blipFill>
        <p:spPr>
          <a:xfrm>
            <a:off x="771092" y="1356967"/>
            <a:ext cx="10072168" cy="4439570"/>
          </a:xfrm>
          <a:prstGeom prst="rect">
            <a:avLst/>
          </a:prstGeom>
        </p:spPr>
      </p:pic>
    </p:spTree>
    <p:extLst>
      <p:ext uri="{BB962C8B-B14F-4D97-AF65-F5344CB8AC3E}">
        <p14:creationId xmlns:p14="http://schemas.microsoft.com/office/powerpoint/2010/main" val="47154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415600" y="171733"/>
            <a:ext cx="11360800" cy="763600"/>
          </a:xfrm>
          <a:prstGeom prst="rect">
            <a:avLst/>
          </a:prstGeom>
        </p:spPr>
        <p:txBody>
          <a:bodyPr spcFirstLastPara="1" vert="horz" wrap="square" lIns="121900" tIns="121900" rIns="121900" bIns="121900" rtlCol="0" anchor="t" anchorCtr="0">
            <a:noAutofit/>
          </a:bodyPr>
          <a:lstStyle/>
          <a:p>
            <a:r>
              <a:rPr lang="en"/>
              <a:t>Tracking Hardware: IMUs</a:t>
            </a:r>
            <a:endParaRPr/>
          </a:p>
        </p:txBody>
      </p:sp>
      <p:pic>
        <p:nvPicPr>
          <p:cNvPr id="160" name="Google Shape;160;p26"/>
          <p:cNvPicPr preferRelativeResize="0"/>
          <p:nvPr/>
        </p:nvPicPr>
        <p:blipFill>
          <a:blip r:embed="rId3">
            <a:alphaModFix/>
          </a:blip>
          <a:stretch>
            <a:fillRect/>
          </a:stretch>
        </p:blipFill>
        <p:spPr>
          <a:xfrm>
            <a:off x="4145280" y="935333"/>
            <a:ext cx="5740369" cy="2928007"/>
          </a:xfrm>
          <a:prstGeom prst="rect">
            <a:avLst/>
          </a:prstGeom>
          <a:noFill/>
          <a:ln>
            <a:noFill/>
          </a:ln>
        </p:spPr>
      </p:pic>
      <p:pic>
        <p:nvPicPr>
          <p:cNvPr id="161" name="Google Shape;161;p26"/>
          <p:cNvPicPr preferRelativeResize="0"/>
          <p:nvPr/>
        </p:nvPicPr>
        <p:blipFill>
          <a:blip r:embed="rId4">
            <a:alphaModFix/>
          </a:blip>
          <a:stretch>
            <a:fillRect/>
          </a:stretch>
        </p:blipFill>
        <p:spPr>
          <a:xfrm>
            <a:off x="415600" y="1102921"/>
            <a:ext cx="2891606" cy="2775659"/>
          </a:xfrm>
          <a:prstGeom prst="rect">
            <a:avLst/>
          </a:prstGeom>
          <a:noFill/>
          <a:ln>
            <a:noFill/>
          </a:ln>
        </p:spPr>
      </p:pic>
      <p:sp>
        <p:nvSpPr>
          <p:cNvPr id="2" name="TextBox 1">
            <a:extLst>
              <a:ext uri="{FF2B5EF4-FFF2-40B4-BE49-F238E27FC236}">
                <a16:creationId xmlns:a16="http://schemas.microsoft.com/office/drawing/2014/main" id="{029D6460-B699-44B4-B41F-1A7619B9D648}"/>
              </a:ext>
            </a:extLst>
          </p:cNvPr>
          <p:cNvSpPr txBox="1"/>
          <p:nvPr/>
        </p:nvSpPr>
        <p:spPr>
          <a:xfrm>
            <a:off x="415600" y="4175760"/>
            <a:ext cx="10850880" cy="923330"/>
          </a:xfrm>
          <a:prstGeom prst="rect">
            <a:avLst/>
          </a:prstGeom>
          <a:noFill/>
        </p:spPr>
        <p:txBody>
          <a:bodyPr wrap="square" rtlCol="0">
            <a:spAutoFit/>
          </a:bodyPr>
          <a:lstStyle/>
          <a:p>
            <a:r>
              <a:rPr lang="en-US" i="1" dirty="0"/>
              <a:t>Vector magnetometers</a:t>
            </a:r>
            <a:r>
              <a:rPr lang="en-US" dirty="0"/>
              <a:t> measure the vector components of a magnetic field….such as the Earth’s magnetic field.</a:t>
            </a:r>
          </a:p>
          <a:p>
            <a:endParaRPr lang="en-US" dirty="0"/>
          </a:p>
          <a:p>
            <a:r>
              <a:rPr lang="en-US" dirty="0"/>
              <a:t>We can use it in tracking to estimate changes in position by using it like a compass…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415600" y="171733"/>
            <a:ext cx="11360800" cy="763600"/>
          </a:xfrm>
          <a:prstGeom prst="rect">
            <a:avLst/>
          </a:prstGeom>
        </p:spPr>
        <p:txBody>
          <a:bodyPr spcFirstLastPara="1" vert="horz" wrap="square" lIns="121900" tIns="121900" rIns="121900" bIns="121900" rtlCol="0" anchor="t" anchorCtr="0">
            <a:noAutofit/>
          </a:bodyPr>
          <a:lstStyle/>
          <a:p>
            <a:r>
              <a:rPr lang="en"/>
              <a:t>Tracking Hardware: Cameras</a:t>
            </a:r>
            <a:endParaRPr/>
          </a:p>
        </p:txBody>
      </p:sp>
      <p:pic>
        <p:nvPicPr>
          <p:cNvPr id="167" name="Google Shape;167;p27"/>
          <p:cNvPicPr preferRelativeResize="0"/>
          <p:nvPr/>
        </p:nvPicPr>
        <p:blipFill>
          <a:blip r:embed="rId3">
            <a:alphaModFix/>
          </a:blip>
          <a:stretch>
            <a:fillRect/>
          </a:stretch>
        </p:blipFill>
        <p:spPr>
          <a:xfrm>
            <a:off x="203200" y="1138534"/>
            <a:ext cx="3058000" cy="2127633"/>
          </a:xfrm>
          <a:prstGeom prst="rect">
            <a:avLst/>
          </a:prstGeom>
          <a:noFill/>
          <a:ln>
            <a:noFill/>
          </a:ln>
        </p:spPr>
      </p:pic>
      <p:pic>
        <p:nvPicPr>
          <p:cNvPr id="168" name="Google Shape;168;p27"/>
          <p:cNvPicPr preferRelativeResize="0"/>
          <p:nvPr/>
        </p:nvPicPr>
        <p:blipFill rotWithShape="1">
          <a:blip r:embed="rId4">
            <a:alphaModFix/>
          </a:blip>
          <a:srcRect t="27025"/>
          <a:stretch/>
        </p:blipFill>
        <p:spPr>
          <a:xfrm>
            <a:off x="4000500" y="1202306"/>
            <a:ext cx="6171507" cy="2127633"/>
          </a:xfrm>
          <a:prstGeom prst="rect">
            <a:avLst/>
          </a:prstGeom>
          <a:noFill/>
          <a:ln>
            <a:noFill/>
          </a:ln>
        </p:spPr>
      </p:pic>
      <p:sp>
        <p:nvSpPr>
          <p:cNvPr id="2" name="TextBox 1">
            <a:extLst>
              <a:ext uri="{FF2B5EF4-FFF2-40B4-BE49-F238E27FC236}">
                <a16:creationId xmlns:a16="http://schemas.microsoft.com/office/drawing/2014/main" id="{312E82C3-00C2-4139-ABE0-BC93702B9ED8}"/>
              </a:ext>
            </a:extLst>
          </p:cNvPr>
          <p:cNvSpPr txBox="1"/>
          <p:nvPr/>
        </p:nvSpPr>
        <p:spPr>
          <a:xfrm>
            <a:off x="137159" y="3591834"/>
            <a:ext cx="11844597" cy="1200329"/>
          </a:xfrm>
          <a:prstGeom prst="rect">
            <a:avLst/>
          </a:prstGeom>
          <a:noFill/>
        </p:spPr>
        <p:txBody>
          <a:bodyPr wrap="square" rtlCol="0">
            <a:spAutoFit/>
          </a:bodyPr>
          <a:lstStyle/>
          <a:p>
            <a:r>
              <a:rPr lang="en-US" sz="2400" dirty="0"/>
              <a:t>An infrared camera can be used to detect the position of IR on the headset.</a:t>
            </a:r>
          </a:p>
          <a:p>
            <a:endParaRPr lang="en-US" sz="2400" dirty="0"/>
          </a:p>
          <a:p>
            <a:r>
              <a:rPr lang="en-US" sz="2400" dirty="0"/>
              <a:t>Depth can be estimated in multiple ways…two cameras can find depth through triangulation</a:t>
            </a:r>
          </a:p>
        </p:txBody>
      </p:sp>
      <p:pic>
        <p:nvPicPr>
          <p:cNvPr id="3074" name="Picture 2" descr="https://upload.wikimedia.org/wikipedia/en/thumb/2/2c/TriangulationIdeal.svg/380px-TriangulationIdeal.svg.png">
            <a:extLst>
              <a:ext uri="{FF2B5EF4-FFF2-40B4-BE49-F238E27FC236}">
                <a16:creationId xmlns:a16="http://schemas.microsoft.com/office/drawing/2014/main" id="{0EED0DB1-60C0-4E39-806A-905A084C2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257" y="4616516"/>
            <a:ext cx="3619500" cy="25812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058E23-1B2F-4E86-B281-3BFD9949B30D}"/>
              </a:ext>
            </a:extLst>
          </p:cNvPr>
          <p:cNvSpPr txBox="1"/>
          <p:nvPr/>
        </p:nvSpPr>
        <p:spPr>
          <a:xfrm>
            <a:off x="1455420" y="5170200"/>
            <a:ext cx="3805600" cy="1200329"/>
          </a:xfrm>
          <a:prstGeom prst="rect">
            <a:avLst/>
          </a:prstGeom>
          <a:noFill/>
        </p:spPr>
        <p:txBody>
          <a:bodyPr wrap="square" rtlCol="0">
            <a:spAutoFit/>
          </a:bodyPr>
          <a:lstStyle/>
          <a:p>
            <a:r>
              <a:rPr lang="en-US" dirty="0">
                <a:latin typeface="Comic Sans MS" panose="030F0702030302020204" pitchFamily="66" charset="0"/>
              </a:rPr>
              <a:t>What’s another potential way to find depth using IR light?</a:t>
            </a:r>
          </a:p>
          <a:p>
            <a:endParaRPr lang="en-US" dirty="0">
              <a:latin typeface="Comic Sans MS" panose="030F0702030302020204" pitchFamily="66" charset="0"/>
            </a:endParaRPr>
          </a:p>
          <a:p>
            <a:r>
              <a:rPr lang="en-US" dirty="0">
                <a:latin typeface="Comic Sans MS" panose="030F0702030302020204" pitchFamily="66" charset="0"/>
              </a:rPr>
              <a:t>Why use IR?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p:nvPr/>
        </p:nvSpPr>
        <p:spPr>
          <a:xfrm>
            <a:off x="8114300" y="1715800"/>
            <a:ext cx="3553600" cy="2762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4" name="Google Shape;174;p28"/>
          <p:cNvSpPr/>
          <p:nvPr/>
        </p:nvSpPr>
        <p:spPr>
          <a:xfrm>
            <a:off x="3863533" y="2180433"/>
            <a:ext cx="3398800" cy="308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5" name="Google Shape;175;p28"/>
          <p:cNvSpPr/>
          <p:nvPr/>
        </p:nvSpPr>
        <p:spPr>
          <a:xfrm>
            <a:off x="370000" y="2137433"/>
            <a:ext cx="3209600" cy="2762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6" name="Google Shape;176;p28"/>
          <p:cNvSpPr txBox="1">
            <a:spLocks noGrp="1"/>
          </p:cNvSpPr>
          <p:nvPr>
            <p:ph type="title"/>
          </p:nvPr>
        </p:nvSpPr>
        <p:spPr>
          <a:xfrm>
            <a:off x="415600" y="309433"/>
            <a:ext cx="11360800" cy="763600"/>
          </a:xfrm>
          <a:prstGeom prst="rect">
            <a:avLst/>
          </a:prstGeom>
        </p:spPr>
        <p:txBody>
          <a:bodyPr spcFirstLastPara="1" vert="horz" wrap="square" lIns="121900" tIns="121900" rIns="121900" bIns="121900" rtlCol="0" anchor="t" anchorCtr="0">
            <a:noAutofit/>
          </a:bodyPr>
          <a:lstStyle/>
          <a:p>
            <a:r>
              <a:rPr lang="en" sz="3200" dirty="0"/>
              <a:t>VR System: </a:t>
            </a:r>
            <a:r>
              <a:rPr lang="en-US" sz="3200" dirty="0"/>
              <a:t>Component we haven’t talked about….</a:t>
            </a:r>
            <a:br>
              <a:rPr lang="en-US" sz="3200" dirty="0"/>
            </a:br>
            <a:r>
              <a:rPr lang="en-US" sz="3200" dirty="0"/>
              <a:t> </a:t>
            </a:r>
            <a:br>
              <a:rPr lang="en-US" sz="3200" dirty="0"/>
            </a:br>
            <a:r>
              <a:rPr lang="en" sz="3200" dirty="0"/>
              <a:t>Software</a:t>
            </a:r>
            <a:endParaRPr sz="3200" dirty="0"/>
          </a:p>
        </p:txBody>
      </p:sp>
      <p:pic>
        <p:nvPicPr>
          <p:cNvPr id="177" name="Google Shape;177;p28"/>
          <p:cNvPicPr preferRelativeResize="0"/>
          <p:nvPr/>
        </p:nvPicPr>
        <p:blipFill>
          <a:blip r:embed="rId3">
            <a:alphaModFix/>
          </a:blip>
          <a:stretch>
            <a:fillRect/>
          </a:stretch>
        </p:blipFill>
        <p:spPr>
          <a:xfrm>
            <a:off x="3921101" y="2417333"/>
            <a:ext cx="3092033" cy="2671532"/>
          </a:xfrm>
          <a:prstGeom prst="rect">
            <a:avLst/>
          </a:prstGeom>
          <a:noFill/>
          <a:ln>
            <a:noFill/>
          </a:ln>
        </p:spPr>
      </p:pic>
      <p:pic>
        <p:nvPicPr>
          <p:cNvPr id="178" name="Google Shape;178;p28"/>
          <p:cNvPicPr preferRelativeResize="0"/>
          <p:nvPr/>
        </p:nvPicPr>
        <p:blipFill>
          <a:blip r:embed="rId4">
            <a:alphaModFix/>
          </a:blip>
          <a:stretch>
            <a:fillRect/>
          </a:stretch>
        </p:blipFill>
        <p:spPr>
          <a:xfrm>
            <a:off x="415592" y="3549701"/>
            <a:ext cx="1574800" cy="1181100"/>
          </a:xfrm>
          <a:prstGeom prst="rect">
            <a:avLst/>
          </a:prstGeom>
          <a:noFill/>
          <a:ln>
            <a:noFill/>
          </a:ln>
        </p:spPr>
      </p:pic>
      <p:pic>
        <p:nvPicPr>
          <p:cNvPr id="179" name="Google Shape;179;p28"/>
          <p:cNvPicPr preferRelativeResize="0"/>
          <p:nvPr/>
        </p:nvPicPr>
        <p:blipFill>
          <a:blip r:embed="rId5">
            <a:alphaModFix/>
          </a:blip>
          <a:stretch>
            <a:fillRect/>
          </a:stretch>
        </p:blipFill>
        <p:spPr>
          <a:xfrm>
            <a:off x="859034" y="2250834"/>
            <a:ext cx="2597799" cy="1461265"/>
          </a:xfrm>
          <a:prstGeom prst="rect">
            <a:avLst/>
          </a:prstGeom>
          <a:noFill/>
          <a:ln>
            <a:noFill/>
          </a:ln>
        </p:spPr>
      </p:pic>
      <p:pic>
        <p:nvPicPr>
          <p:cNvPr id="180" name="Google Shape;180;p28"/>
          <p:cNvPicPr preferRelativeResize="0"/>
          <p:nvPr/>
        </p:nvPicPr>
        <p:blipFill>
          <a:blip r:embed="rId6">
            <a:alphaModFix/>
          </a:blip>
          <a:stretch>
            <a:fillRect/>
          </a:stretch>
        </p:blipFill>
        <p:spPr>
          <a:xfrm>
            <a:off x="8306501" y="2417333"/>
            <a:ext cx="1700033" cy="1678400"/>
          </a:xfrm>
          <a:prstGeom prst="rect">
            <a:avLst/>
          </a:prstGeom>
          <a:noFill/>
          <a:ln>
            <a:noFill/>
          </a:ln>
        </p:spPr>
      </p:pic>
      <p:pic>
        <p:nvPicPr>
          <p:cNvPr id="181" name="Google Shape;181;p28"/>
          <p:cNvPicPr preferRelativeResize="0"/>
          <p:nvPr/>
        </p:nvPicPr>
        <p:blipFill>
          <a:blip r:embed="rId7">
            <a:alphaModFix/>
          </a:blip>
          <a:stretch>
            <a:fillRect/>
          </a:stretch>
        </p:blipFill>
        <p:spPr>
          <a:xfrm>
            <a:off x="9611668" y="1978451"/>
            <a:ext cx="1781033" cy="1181100"/>
          </a:xfrm>
          <a:prstGeom prst="rect">
            <a:avLst/>
          </a:prstGeom>
          <a:noFill/>
          <a:ln>
            <a:noFill/>
          </a:ln>
        </p:spPr>
      </p:pic>
      <p:pic>
        <p:nvPicPr>
          <p:cNvPr id="182" name="Google Shape;182;p28"/>
          <p:cNvPicPr preferRelativeResize="0"/>
          <p:nvPr/>
        </p:nvPicPr>
        <p:blipFill rotWithShape="1">
          <a:blip r:embed="rId8">
            <a:alphaModFix/>
          </a:blip>
          <a:srcRect l="15692" t="8413" r="18121" b="4585"/>
          <a:stretch/>
        </p:blipFill>
        <p:spPr>
          <a:xfrm>
            <a:off x="5994000" y="2250834"/>
            <a:ext cx="948267" cy="9293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415333" y="85367"/>
            <a:ext cx="11360800" cy="763600"/>
          </a:xfrm>
          <a:prstGeom prst="rect">
            <a:avLst/>
          </a:prstGeom>
        </p:spPr>
        <p:txBody>
          <a:bodyPr spcFirstLastPara="1" vert="horz" wrap="square" lIns="121900" tIns="121900" rIns="121900" bIns="121900" rtlCol="0" anchor="t" anchorCtr="0">
            <a:noAutofit/>
          </a:bodyPr>
          <a:lstStyle/>
          <a:p>
            <a:pPr algn="ctr"/>
            <a:r>
              <a:rPr lang="en"/>
              <a:t>Birds-Eye View: Hardware</a:t>
            </a:r>
            <a:endParaRPr/>
          </a:p>
        </p:txBody>
      </p:sp>
      <p:sp>
        <p:nvSpPr>
          <p:cNvPr id="278" name="Google Shape;278;p43"/>
          <p:cNvSpPr txBox="1">
            <a:spLocks noGrp="1"/>
          </p:cNvSpPr>
          <p:nvPr>
            <p:ph type="body" idx="1"/>
          </p:nvPr>
        </p:nvSpPr>
        <p:spPr>
          <a:xfrm>
            <a:off x="415600" y="848967"/>
            <a:ext cx="11360800" cy="58164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US" sz="2133" dirty="0"/>
              <a:t>We can now fill the list that we saw in the first lecture….an overview of the hardware components</a:t>
            </a:r>
            <a:endParaRPr lang="en" sz="2133" dirty="0"/>
          </a:p>
          <a:p>
            <a:pPr marL="0" indent="0">
              <a:lnSpc>
                <a:spcPct val="100000"/>
              </a:lnSpc>
              <a:buNone/>
            </a:pPr>
            <a:endParaRPr lang="en" sz="2133" dirty="0"/>
          </a:p>
          <a:p>
            <a:pPr marL="0" indent="0">
              <a:lnSpc>
                <a:spcPct val="100000"/>
              </a:lnSpc>
              <a:buNone/>
            </a:pPr>
            <a:r>
              <a:rPr lang="en" sz="2133" dirty="0"/>
              <a:t>Displays:</a:t>
            </a:r>
            <a:endParaRPr sz="2133" dirty="0"/>
          </a:p>
          <a:p>
            <a:pPr indent="-440256">
              <a:lnSpc>
                <a:spcPct val="100000"/>
              </a:lnSpc>
              <a:buClr>
                <a:srgbClr val="FFFFFF"/>
              </a:buClr>
              <a:buSzPts val="1600"/>
            </a:pPr>
            <a:r>
              <a:rPr lang="en" sz="2133" dirty="0"/>
              <a:t>Visual…</a:t>
            </a:r>
            <a:r>
              <a:rPr lang="en-US" sz="2133" dirty="0"/>
              <a:t>e.g. HMDs with lenses</a:t>
            </a:r>
            <a:endParaRPr sz="2133" dirty="0"/>
          </a:p>
          <a:p>
            <a:pPr indent="-440256">
              <a:lnSpc>
                <a:spcPct val="100000"/>
              </a:lnSpc>
              <a:buClr>
                <a:srgbClr val="FFFFFF"/>
              </a:buClr>
              <a:buSzPts val="1600"/>
            </a:pPr>
            <a:r>
              <a:rPr lang="en" sz="2133" dirty="0"/>
              <a:t>Audio….</a:t>
            </a:r>
            <a:r>
              <a:rPr lang="en-US" sz="2133" dirty="0"/>
              <a:t>e.g. earphones</a:t>
            </a:r>
            <a:endParaRPr sz="2133" dirty="0"/>
          </a:p>
          <a:p>
            <a:pPr indent="-440256">
              <a:lnSpc>
                <a:spcPct val="100000"/>
              </a:lnSpc>
              <a:buClr>
                <a:srgbClr val="FFFFFF"/>
              </a:buClr>
              <a:buSzPts val="1600"/>
            </a:pPr>
            <a:r>
              <a:rPr lang="en" sz="2133" dirty="0"/>
              <a:t>Touch…</a:t>
            </a:r>
            <a:r>
              <a:rPr lang="en-US" sz="2133" dirty="0"/>
              <a:t>haptic devices (e.g. steam controllers have some vibrational feedback)</a:t>
            </a:r>
            <a:r>
              <a:rPr lang="en" sz="2133" dirty="0"/>
              <a:t> </a:t>
            </a:r>
            <a:br>
              <a:rPr lang="en" sz="2133" dirty="0"/>
            </a:br>
            <a:r>
              <a:rPr lang="en" sz="2133" dirty="0"/>
              <a:t>Smell? Taste? Vestibular?</a:t>
            </a:r>
            <a:endParaRPr sz="2133" dirty="0"/>
          </a:p>
          <a:p>
            <a:pPr marL="0" indent="0">
              <a:lnSpc>
                <a:spcPct val="100000"/>
              </a:lnSpc>
              <a:buNone/>
            </a:pPr>
            <a:endParaRPr sz="2133" dirty="0"/>
          </a:p>
          <a:p>
            <a:pPr marL="0" indent="0">
              <a:lnSpc>
                <a:spcPct val="100000"/>
              </a:lnSpc>
              <a:buNone/>
            </a:pPr>
            <a:r>
              <a:rPr lang="en" sz="2133" dirty="0"/>
              <a:t>Tracking Hardware Components:</a:t>
            </a:r>
            <a:endParaRPr sz="2133" dirty="0"/>
          </a:p>
          <a:p>
            <a:pPr indent="-440256">
              <a:lnSpc>
                <a:spcPct val="100000"/>
              </a:lnSpc>
              <a:buClr>
                <a:srgbClr val="FFFFFF"/>
              </a:buClr>
              <a:buSzPts val="1600"/>
            </a:pPr>
            <a:r>
              <a:rPr lang="en" sz="2133" dirty="0"/>
              <a:t>IMU’s</a:t>
            </a:r>
            <a:endParaRPr sz="2133" dirty="0"/>
          </a:p>
          <a:p>
            <a:pPr indent="-440256">
              <a:lnSpc>
                <a:spcPct val="100000"/>
              </a:lnSpc>
              <a:buClr>
                <a:srgbClr val="FFFFFF"/>
              </a:buClr>
              <a:buSzPts val="1600"/>
            </a:pPr>
            <a:r>
              <a:rPr lang="en" sz="2133" dirty="0"/>
              <a:t>Cameras</a:t>
            </a:r>
            <a:br>
              <a:rPr lang="en" sz="2133" dirty="0"/>
            </a:br>
            <a:endParaRPr sz="2133" dirty="0"/>
          </a:p>
          <a:p>
            <a:pPr marL="0" indent="0">
              <a:lnSpc>
                <a:spcPct val="100000"/>
              </a:lnSpc>
              <a:buNone/>
            </a:pPr>
            <a:r>
              <a:rPr lang="en" sz="2133" dirty="0"/>
              <a:t>Controllers: </a:t>
            </a:r>
            <a:r>
              <a:rPr lang="en-US" sz="2133" dirty="0"/>
              <a:t>e.g. steam controllers or more advanced tracked </a:t>
            </a:r>
            <a:r>
              <a:rPr lang="en-US" sz="2133" dirty="0" err="1"/>
              <a:t>Vive</a:t>
            </a:r>
            <a:r>
              <a:rPr lang="en-US" sz="2133" dirty="0"/>
              <a:t> controller</a:t>
            </a:r>
            <a:endParaRPr sz="2133" dirty="0"/>
          </a:p>
          <a:p>
            <a:pPr marL="0" indent="0">
              <a:lnSpc>
                <a:spcPct val="100000"/>
              </a:lnSpc>
              <a:buNone/>
            </a:pPr>
            <a:endParaRPr sz="2133" dirty="0"/>
          </a:p>
          <a:p>
            <a:pPr marL="0" indent="0">
              <a:lnSpc>
                <a:spcPct val="100000"/>
              </a:lnSpc>
              <a:buNone/>
            </a:pPr>
            <a:r>
              <a:rPr lang="en" sz="2133" dirty="0"/>
              <a:t>Computer:</a:t>
            </a:r>
            <a:endParaRPr sz="2133" dirty="0"/>
          </a:p>
          <a:p>
            <a:pPr indent="-440256">
              <a:lnSpc>
                <a:spcPct val="100000"/>
              </a:lnSpc>
              <a:buClr>
                <a:srgbClr val="FFFFFF"/>
              </a:buClr>
              <a:buSzPts val="1600"/>
            </a:pPr>
            <a:r>
              <a:rPr lang="en" sz="2133" dirty="0"/>
              <a:t>CPU:…</a:t>
            </a:r>
            <a:r>
              <a:rPr lang="en-US" sz="2133" dirty="0"/>
              <a:t>sure…need one.</a:t>
            </a:r>
            <a:endParaRPr sz="2133" dirty="0"/>
          </a:p>
          <a:p>
            <a:pPr indent="-440256">
              <a:lnSpc>
                <a:spcPct val="100000"/>
              </a:lnSpc>
              <a:buClr>
                <a:srgbClr val="FFFFFF"/>
              </a:buClr>
              <a:buSzPts val="1600"/>
            </a:pPr>
            <a:r>
              <a:rPr lang="en" sz="2133" dirty="0"/>
              <a:t>GPU:…</a:t>
            </a:r>
            <a:r>
              <a:rPr lang="en-US" sz="2133" dirty="0"/>
              <a:t>at least an NVIDIA 2080 TI right?</a:t>
            </a:r>
            <a:endParaRPr sz="2133" dirty="0"/>
          </a:p>
        </p:txBody>
      </p:sp>
    </p:spTree>
    <p:extLst>
      <p:ext uri="{BB962C8B-B14F-4D97-AF65-F5344CB8AC3E}">
        <p14:creationId xmlns:p14="http://schemas.microsoft.com/office/powerpoint/2010/main" val="3385717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Homework</a:t>
            </a:r>
            <a:endParaRPr/>
          </a:p>
        </p:txBody>
      </p:sp>
      <p:sp>
        <p:nvSpPr>
          <p:cNvPr id="290" name="Google Shape;290;p4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buClr>
                <a:srgbClr val="FFFFFF"/>
              </a:buClr>
            </a:pPr>
            <a:r>
              <a:rPr lang="en" dirty="0"/>
              <a:t>Chapter 2.1 of Steve Lavalle’s VR online book</a:t>
            </a:r>
            <a:br>
              <a:rPr lang="en" dirty="0"/>
            </a:br>
            <a:r>
              <a:rPr lang="en" dirty="0"/>
              <a:t>VR Hardware</a:t>
            </a:r>
            <a:endParaRPr dirty="0"/>
          </a:p>
          <a:p>
            <a:pPr marL="0" indent="0">
              <a:spcBef>
                <a:spcPts val="2133"/>
              </a:spcBef>
              <a:buNone/>
            </a:pPr>
            <a:endParaRPr dirty="0"/>
          </a:p>
          <a:p>
            <a:pPr>
              <a:spcBef>
                <a:spcPts val="2133"/>
              </a:spcBef>
              <a:buClr>
                <a:srgbClr val="FFFFFF"/>
              </a:buClr>
            </a:pPr>
            <a:r>
              <a:rPr lang="en" dirty="0"/>
              <a:t>Machine Problem 1 - Not yet (Waiting for the lab)</a:t>
            </a:r>
            <a:endParaRPr dirty="0"/>
          </a:p>
          <a:p>
            <a:pPr marL="0" indent="0">
              <a:spcBef>
                <a:spcPts val="2133"/>
              </a:spcBef>
              <a:buNone/>
            </a:pPr>
            <a:endParaRPr dirty="0"/>
          </a:p>
          <a:p>
            <a:pPr marL="0" indent="0">
              <a:spcBef>
                <a:spcPts val="2133"/>
              </a:spcBef>
              <a:buNone/>
            </a:pPr>
            <a:r>
              <a:rPr lang="en" dirty="0"/>
              <a:t> </a:t>
            </a:r>
            <a:endParaRPr dirty="0"/>
          </a:p>
          <a:p>
            <a:pPr marL="0" indent="0">
              <a:spcBef>
                <a:spcPts val="2133"/>
              </a:spcBef>
              <a:spcAft>
                <a:spcPts val="2133"/>
              </a:spcAft>
              <a:buNone/>
            </a:pPr>
            <a:endParaRPr dirty="0">
              <a:solidFill>
                <a:srgbClr val="FFFFFF"/>
              </a:solidFill>
            </a:endParaRPr>
          </a:p>
        </p:txBody>
      </p:sp>
      <p:pic>
        <p:nvPicPr>
          <p:cNvPr id="291" name="Google Shape;291;p45"/>
          <p:cNvPicPr preferRelativeResize="0"/>
          <p:nvPr/>
        </p:nvPicPr>
        <p:blipFill>
          <a:blip r:embed="rId3">
            <a:alphaModFix/>
          </a:blip>
          <a:stretch>
            <a:fillRect/>
          </a:stretch>
        </p:blipFill>
        <p:spPr>
          <a:xfrm>
            <a:off x="8466735" y="0"/>
            <a:ext cx="3645068" cy="4617099"/>
          </a:xfrm>
          <a:prstGeom prst="rect">
            <a:avLst/>
          </a:prstGeom>
          <a:noFill/>
          <a:ln>
            <a:noFill/>
          </a:ln>
        </p:spPr>
      </p:pic>
    </p:spTree>
    <p:extLst>
      <p:ext uri="{BB962C8B-B14F-4D97-AF65-F5344CB8AC3E}">
        <p14:creationId xmlns:p14="http://schemas.microsoft.com/office/powerpoint/2010/main" val="2575156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a:off x="304733" y="475933"/>
            <a:ext cx="11360800" cy="763600"/>
          </a:xfrm>
          <a:prstGeom prst="rect">
            <a:avLst/>
          </a:prstGeom>
        </p:spPr>
        <p:txBody>
          <a:bodyPr spcFirstLastPara="1" vert="horz" wrap="square" lIns="121900" tIns="121900" rIns="121900" bIns="121900" rtlCol="0" anchor="t" anchorCtr="0">
            <a:noAutofit/>
          </a:bodyPr>
          <a:lstStyle/>
          <a:p>
            <a:r>
              <a:rPr lang="en"/>
              <a:t>Reminder about homework &amp; expectations</a:t>
            </a:r>
            <a:endParaRPr/>
          </a:p>
        </p:txBody>
      </p:sp>
      <p:sp>
        <p:nvSpPr>
          <p:cNvPr id="309" name="Google Shape;309;p48"/>
          <p:cNvSpPr txBox="1">
            <a:spLocks noGrp="1"/>
          </p:cNvSpPr>
          <p:nvPr>
            <p:ph type="body" idx="1"/>
          </p:nvPr>
        </p:nvSpPr>
        <p:spPr>
          <a:xfrm>
            <a:off x="517200" y="1463700"/>
            <a:ext cx="11288800" cy="4830800"/>
          </a:xfrm>
          <a:prstGeom prst="rect">
            <a:avLst/>
          </a:prstGeom>
        </p:spPr>
        <p:txBody>
          <a:bodyPr spcFirstLastPara="1" vert="horz" wrap="square" lIns="121900" tIns="121900" rIns="121900" bIns="121900" rtlCol="0" anchor="t" anchorCtr="0">
            <a:noAutofit/>
          </a:bodyPr>
          <a:lstStyle/>
          <a:p>
            <a:pPr indent="-474121">
              <a:lnSpc>
                <a:spcPct val="150000"/>
              </a:lnSpc>
              <a:buClr>
                <a:srgbClr val="FFFFFF"/>
              </a:buClr>
              <a:buSzPts val="2000"/>
            </a:pPr>
            <a:r>
              <a:rPr lang="en" sz="2667" dirty="0"/>
              <a:t>Lectures will be recorded, but why not come to class? </a:t>
            </a:r>
            <a:endParaRPr sz="1867" dirty="0"/>
          </a:p>
          <a:p>
            <a:pPr indent="-474121">
              <a:lnSpc>
                <a:spcPct val="150000"/>
              </a:lnSpc>
              <a:buClr>
                <a:srgbClr val="FFFFFF"/>
              </a:buClr>
              <a:buSzPts val="2000"/>
            </a:pPr>
            <a:r>
              <a:rPr lang="en" sz="2667" dirty="0"/>
              <a:t>Read the book! It’s free and explains things well</a:t>
            </a:r>
            <a:endParaRPr sz="2667" dirty="0"/>
          </a:p>
          <a:p>
            <a:pPr indent="-474121">
              <a:lnSpc>
                <a:spcPct val="150000"/>
              </a:lnSpc>
              <a:buClr>
                <a:srgbClr val="FFFFFF"/>
              </a:buClr>
              <a:buSzPts val="2000"/>
            </a:pPr>
            <a:r>
              <a:rPr lang="en" sz="2667" dirty="0"/>
              <a:t>Check Piazza often - updates about class, deadlines, etc</a:t>
            </a:r>
            <a:endParaRPr sz="2667" dirty="0"/>
          </a:p>
          <a:p>
            <a:pPr indent="-474121">
              <a:lnSpc>
                <a:spcPct val="150000"/>
              </a:lnSpc>
              <a:buClr>
                <a:srgbClr val="FFFFFF"/>
              </a:buClr>
              <a:buSzPts val="2000"/>
            </a:pPr>
            <a:r>
              <a:rPr lang="en" sz="2667" dirty="0"/>
              <a:t>MP’s are to be done in pairs, class projects are in groups of 3 to 5</a:t>
            </a:r>
            <a:endParaRPr sz="2667" dirty="0"/>
          </a:p>
          <a:p>
            <a:pPr indent="-465655">
              <a:lnSpc>
                <a:spcPct val="150000"/>
              </a:lnSpc>
              <a:spcAft>
                <a:spcPts val="400"/>
              </a:spcAft>
              <a:buClr>
                <a:srgbClr val="FFFFFF"/>
              </a:buClr>
              <a:buSzPts val="1900"/>
            </a:pPr>
            <a:r>
              <a:rPr lang="en" sz="2533" dirty="0"/>
              <a:t>There are only 20 computers and 200 students, so start on your MP’s early or you might have trouble getting on a computer!</a:t>
            </a:r>
            <a:endParaRPr sz="2667" dirty="0"/>
          </a:p>
        </p:txBody>
      </p:sp>
    </p:spTree>
    <p:extLst>
      <p:ext uri="{BB962C8B-B14F-4D97-AF65-F5344CB8AC3E}">
        <p14:creationId xmlns:p14="http://schemas.microsoft.com/office/powerpoint/2010/main" val="31888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animEffect transition="in" filter="fade">
                                      <p:cBhvr>
                                        <p:cTn id="7" dur="1000"/>
                                        <p:tgtEl>
                                          <p:spTgt spid="3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xEl>
                                              <p:pRg st="1" end="1"/>
                                            </p:txEl>
                                          </p:spTgt>
                                        </p:tgtEl>
                                        <p:attrNameLst>
                                          <p:attrName>style.visibility</p:attrName>
                                        </p:attrNameLst>
                                      </p:cBhvr>
                                      <p:to>
                                        <p:strVal val="visible"/>
                                      </p:to>
                                    </p:set>
                                    <p:animEffect transition="in" filter="fade">
                                      <p:cBhvr>
                                        <p:cTn id="12" dur="1000"/>
                                        <p:tgtEl>
                                          <p:spTgt spid="3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9">
                                            <p:txEl>
                                              <p:pRg st="2" end="2"/>
                                            </p:txEl>
                                          </p:spTgt>
                                        </p:tgtEl>
                                        <p:attrNameLst>
                                          <p:attrName>style.visibility</p:attrName>
                                        </p:attrNameLst>
                                      </p:cBhvr>
                                      <p:to>
                                        <p:strVal val="visible"/>
                                      </p:to>
                                    </p:set>
                                    <p:animEffect transition="in" filter="fade">
                                      <p:cBhvr>
                                        <p:cTn id="17" dur="1000"/>
                                        <p:tgtEl>
                                          <p:spTgt spid="3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
                                            <p:txEl>
                                              <p:pRg st="3" end="3"/>
                                            </p:txEl>
                                          </p:spTgt>
                                        </p:tgtEl>
                                        <p:attrNameLst>
                                          <p:attrName>style.visibility</p:attrName>
                                        </p:attrNameLst>
                                      </p:cBhvr>
                                      <p:to>
                                        <p:strVal val="visible"/>
                                      </p:to>
                                    </p:set>
                                    <p:animEffect transition="in" filter="fade">
                                      <p:cBhvr>
                                        <p:cTn id="22" dur="1000"/>
                                        <p:tgtEl>
                                          <p:spTgt spid="3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xEl>
                                              <p:pRg st="4" end="4"/>
                                            </p:txEl>
                                          </p:spTgt>
                                        </p:tgtEl>
                                        <p:attrNameLst>
                                          <p:attrName>style.visibility</p:attrName>
                                        </p:attrNameLst>
                                      </p:cBhvr>
                                      <p:to>
                                        <p:strVal val="visible"/>
                                      </p:to>
                                    </p:set>
                                    <p:animEffect transition="in" filter="fade">
                                      <p:cBhvr>
                                        <p:cTn id="27" dur="1000"/>
                                        <p:tgtEl>
                                          <p:spTgt spid="3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Autofit/>
          </a:bodyPr>
          <a:lstStyle/>
          <a:p>
            <a:r>
              <a:rPr lang="en-US" dirty="0"/>
              <a:t>Quick Aside: Why two ears in the diagram?</a:t>
            </a:r>
            <a:endParaRPr dirty="0"/>
          </a:p>
        </p:txBody>
      </p:sp>
    </p:spTree>
    <p:extLst>
      <p:ext uri="{BB962C8B-B14F-4D97-AF65-F5344CB8AC3E}">
        <p14:creationId xmlns:p14="http://schemas.microsoft.com/office/powerpoint/2010/main" val="16083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Autofit/>
          </a:bodyPr>
          <a:lstStyle/>
          <a:p>
            <a:r>
              <a:rPr lang="en-US" dirty="0"/>
              <a:t>Quick Aside: Why two ears in the diagram?</a:t>
            </a:r>
            <a:endParaRPr dirty="0"/>
          </a:p>
        </p:txBody>
      </p:sp>
      <p:sp>
        <p:nvSpPr>
          <p:cNvPr id="2" name="Rectangle 1">
            <a:extLst>
              <a:ext uri="{FF2B5EF4-FFF2-40B4-BE49-F238E27FC236}">
                <a16:creationId xmlns:a16="http://schemas.microsoft.com/office/drawing/2014/main" id="{97C24D74-9DC0-4770-9AC8-2F6A45C1B808}"/>
              </a:ext>
            </a:extLst>
          </p:cNvPr>
          <p:cNvSpPr/>
          <p:nvPr/>
        </p:nvSpPr>
        <p:spPr>
          <a:xfrm>
            <a:off x="1858065" y="1397675"/>
            <a:ext cx="8136835" cy="2031325"/>
          </a:xfrm>
          <a:prstGeom prst="rect">
            <a:avLst/>
          </a:prstGeom>
          <a:ln>
            <a:solidFill>
              <a:schemeClr val="tx1"/>
            </a:solidFill>
          </a:ln>
        </p:spPr>
        <p:txBody>
          <a:bodyPr wrap="square">
            <a:spAutoFit/>
          </a:bodyPr>
          <a:lstStyle/>
          <a:p>
            <a:r>
              <a:rPr lang="en-US" dirty="0"/>
              <a:t>The </a:t>
            </a:r>
            <a:r>
              <a:rPr lang="en-US" b="1" dirty="0"/>
              <a:t>vestibular system</a:t>
            </a:r>
            <a:r>
              <a:rPr lang="en-US" dirty="0"/>
              <a:t>, in most mammals, is the sensory system that provides the leading contribution to the sense of balance and spatial orientation for the purpose of coordinating movement with balance. Together with the cochlea, a part of the auditory system, it constitutes the labyrinth of the inner ear in most mammals. As movements consist of rotations and translations, the vestibular system comprises two components: the semicircular canals which indicate rotational movements; and the otoliths which indicate linear accelerations. -- Wikipedia</a:t>
            </a:r>
          </a:p>
        </p:txBody>
      </p:sp>
      <p:pic>
        <p:nvPicPr>
          <p:cNvPr id="3" name="Picture 2">
            <a:extLst>
              <a:ext uri="{FF2B5EF4-FFF2-40B4-BE49-F238E27FC236}">
                <a16:creationId xmlns:a16="http://schemas.microsoft.com/office/drawing/2014/main" id="{26B14B6D-6B31-432F-A869-2970A8CA9E51}"/>
              </a:ext>
            </a:extLst>
          </p:cNvPr>
          <p:cNvPicPr>
            <a:picLocks noChangeAspect="1"/>
          </p:cNvPicPr>
          <p:nvPr/>
        </p:nvPicPr>
        <p:blipFill>
          <a:blip r:embed="rId3"/>
          <a:stretch>
            <a:fillRect/>
          </a:stretch>
        </p:blipFill>
        <p:spPr>
          <a:xfrm>
            <a:off x="3976894" y="3761146"/>
            <a:ext cx="3173206" cy="2808287"/>
          </a:xfrm>
          <a:prstGeom prst="rect">
            <a:avLst/>
          </a:prstGeom>
        </p:spPr>
      </p:pic>
    </p:spTree>
    <p:extLst>
      <p:ext uri="{BB962C8B-B14F-4D97-AF65-F5344CB8AC3E}">
        <p14:creationId xmlns:p14="http://schemas.microsoft.com/office/powerpoint/2010/main" val="1031384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Autofit/>
          </a:bodyPr>
          <a:lstStyle/>
          <a:p>
            <a:pPr algn="ctr"/>
            <a:r>
              <a:rPr lang="en-US" dirty="0"/>
              <a:t>Configuration Space of Sense Organs</a:t>
            </a:r>
            <a:endParaRPr dirty="0"/>
          </a:p>
        </p:txBody>
      </p:sp>
      <p:sp>
        <p:nvSpPr>
          <p:cNvPr id="190" name="Google Shape;190;p33"/>
          <p:cNvSpPr txBox="1">
            <a:spLocks noGrp="1"/>
          </p:cNvSpPr>
          <p:nvPr>
            <p:ph type="body" idx="1"/>
          </p:nvPr>
        </p:nvSpPr>
        <p:spPr>
          <a:xfrm>
            <a:off x="152400" y="1333433"/>
            <a:ext cx="12471400" cy="1169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sz="2667" dirty="0"/>
              <a:t>A </a:t>
            </a:r>
            <a:r>
              <a:rPr lang="en-US" sz="2667" i="1" dirty="0"/>
              <a:t>configuration space</a:t>
            </a:r>
            <a:r>
              <a:rPr lang="en-US" sz="2667" dirty="0"/>
              <a:t> is like a state space.</a:t>
            </a:r>
          </a:p>
          <a:p>
            <a:pPr marL="0" indent="0">
              <a:spcAft>
                <a:spcPts val="2133"/>
              </a:spcAft>
              <a:buNone/>
            </a:pPr>
            <a:r>
              <a:rPr lang="en-US" sz="2667" dirty="0"/>
              <a:t>For a sensor or sense organ, it is all possible ways the sensor can be transformed. </a:t>
            </a:r>
          </a:p>
          <a:p>
            <a:pPr marL="0" indent="0">
              <a:spcAft>
                <a:spcPts val="2133"/>
              </a:spcAft>
              <a:buNone/>
            </a:pPr>
            <a:endParaRPr lang="en-US" sz="2667" dirty="0"/>
          </a:p>
          <a:p>
            <a:pPr marL="0" indent="0">
              <a:spcAft>
                <a:spcPts val="2133"/>
              </a:spcAft>
              <a:buNone/>
            </a:pPr>
            <a:r>
              <a:rPr lang="en-US" sz="2667" dirty="0"/>
              <a:t>For example, an ear </a:t>
            </a:r>
            <a:r>
              <a:rPr lang="en-US" sz="2667"/>
              <a:t>moves through </a:t>
            </a:r>
            <a:r>
              <a:rPr lang="en-US" sz="2667" dirty="0"/>
              <a:t>3D space with the body and head.</a:t>
            </a:r>
            <a:br>
              <a:rPr lang="en-US" sz="2667" dirty="0"/>
            </a:br>
            <a:br>
              <a:rPr lang="en-US" sz="2667" dirty="0"/>
            </a:br>
            <a:r>
              <a:rPr lang="en-US" sz="2667" dirty="0"/>
              <a:t>So…we say it has 6 degrees of freedom (DOF)</a:t>
            </a:r>
            <a:br>
              <a:rPr lang="en-US" sz="2667" dirty="0"/>
            </a:br>
            <a:r>
              <a:rPr lang="en-US" sz="2667" dirty="0"/>
              <a:t>Translation accounts for 3 of the DOF</a:t>
            </a:r>
            <a:br>
              <a:rPr lang="en-US" sz="2667" dirty="0"/>
            </a:br>
            <a:r>
              <a:rPr lang="en-US" sz="2270" dirty="0">
                <a:sym typeface="Wingdings" panose="05000000000000000000" pitchFamily="2" charset="2"/>
              </a:rPr>
              <a:t></a:t>
            </a:r>
            <a:r>
              <a:rPr lang="en-US" sz="2267" dirty="0"/>
              <a:t>It can move forward and backward (translation along z axis?)</a:t>
            </a:r>
            <a:br>
              <a:rPr lang="en-US" sz="2267" dirty="0"/>
            </a:br>
            <a:r>
              <a:rPr lang="en-US" sz="2267" dirty="0">
                <a:sym typeface="Wingdings" panose="05000000000000000000" pitchFamily="2" charset="2"/>
              </a:rPr>
              <a:t></a:t>
            </a:r>
            <a:r>
              <a:rPr lang="en-US" sz="2267" dirty="0"/>
              <a:t>It can move up or down (translation along y axis?)</a:t>
            </a:r>
            <a:br>
              <a:rPr lang="en-US" sz="2267" dirty="0"/>
            </a:br>
            <a:r>
              <a:rPr lang="en-US" sz="2267" dirty="0">
                <a:sym typeface="Wingdings" panose="05000000000000000000" pitchFamily="2" charset="2"/>
              </a:rPr>
              <a:t></a:t>
            </a:r>
            <a:r>
              <a:rPr lang="en-US" sz="2267" dirty="0"/>
              <a:t>It can move side to side (translation along x axis?)</a:t>
            </a:r>
            <a:br>
              <a:rPr lang="en-US" sz="2267" dirty="0"/>
            </a:br>
            <a:br>
              <a:rPr lang="en-US" sz="2267" dirty="0"/>
            </a:br>
            <a:r>
              <a:rPr lang="en-US" sz="2267" dirty="0"/>
              <a:t>Any other ways to configure it? </a:t>
            </a:r>
            <a:endParaRPr lang="en" sz="2267" dirty="0"/>
          </a:p>
          <a:p>
            <a:pPr marL="0" indent="0">
              <a:spcAft>
                <a:spcPts val="2133"/>
              </a:spcAft>
              <a:buNone/>
            </a:pPr>
            <a:endParaRPr lang="en" sz="2667"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9475-131A-4465-94C8-4ADADB65919B}"/>
              </a:ext>
            </a:extLst>
          </p:cNvPr>
          <p:cNvSpPr>
            <a:spLocks noGrp="1"/>
          </p:cNvSpPr>
          <p:nvPr>
            <p:ph type="title"/>
          </p:nvPr>
        </p:nvSpPr>
        <p:spPr/>
        <p:txBody>
          <a:bodyPr>
            <a:normAutofit fontScale="90000"/>
          </a:bodyPr>
          <a:lstStyle/>
          <a:p>
            <a:r>
              <a:rPr lang="en-US" dirty="0"/>
              <a:t>Hijacking the Senses</a:t>
            </a:r>
          </a:p>
        </p:txBody>
      </p:sp>
      <p:sp>
        <p:nvSpPr>
          <p:cNvPr id="3" name="Text Placeholder 2">
            <a:extLst>
              <a:ext uri="{FF2B5EF4-FFF2-40B4-BE49-F238E27FC236}">
                <a16:creationId xmlns:a16="http://schemas.microsoft.com/office/drawing/2014/main" id="{41D02870-AB95-42AA-B4B2-C138C5ECB547}"/>
              </a:ext>
            </a:extLst>
          </p:cNvPr>
          <p:cNvSpPr>
            <a:spLocks noGrp="1"/>
          </p:cNvSpPr>
          <p:nvPr>
            <p:ph type="body" idx="1"/>
          </p:nvPr>
        </p:nvSpPr>
        <p:spPr/>
        <p:txBody>
          <a:bodyPr/>
          <a:lstStyle/>
          <a:p>
            <a:r>
              <a:rPr lang="en-US" dirty="0"/>
              <a:t>Why do we care about understanding senses?</a:t>
            </a:r>
          </a:p>
        </p:txBody>
      </p:sp>
      <p:pic>
        <p:nvPicPr>
          <p:cNvPr id="4" name="Picture 3">
            <a:extLst>
              <a:ext uri="{FF2B5EF4-FFF2-40B4-BE49-F238E27FC236}">
                <a16:creationId xmlns:a16="http://schemas.microsoft.com/office/drawing/2014/main" id="{04C927F8-B95A-4366-964D-9B3BB37C83EF}"/>
              </a:ext>
            </a:extLst>
          </p:cNvPr>
          <p:cNvPicPr>
            <a:picLocks noChangeAspect="1"/>
          </p:cNvPicPr>
          <p:nvPr/>
        </p:nvPicPr>
        <p:blipFill>
          <a:blip r:embed="rId2"/>
          <a:stretch>
            <a:fillRect/>
          </a:stretch>
        </p:blipFill>
        <p:spPr>
          <a:xfrm>
            <a:off x="2906712" y="2420937"/>
            <a:ext cx="4600575" cy="1228725"/>
          </a:xfrm>
          <a:prstGeom prst="rect">
            <a:avLst/>
          </a:prstGeom>
        </p:spPr>
      </p:pic>
      <p:pic>
        <p:nvPicPr>
          <p:cNvPr id="5" name="Picture 4">
            <a:extLst>
              <a:ext uri="{FF2B5EF4-FFF2-40B4-BE49-F238E27FC236}">
                <a16:creationId xmlns:a16="http://schemas.microsoft.com/office/drawing/2014/main" id="{8FF42FC2-89E8-4787-94D5-46BAF9285630}"/>
              </a:ext>
            </a:extLst>
          </p:cNvPr>
          <p:cNvPicPr>
            <a:picLocks noChangeAspect="1"/>
          </p:cNvPicPr>
          <p:nvPr/>
        </p:nvPicPr>
        <p:blipFill>
          <a:blip r:embed="rId3"/>
          <a:stretch>
            <a:fillRect/>
          </a:stretch>
        </p:blipFill>
        <p:spPr>
          <a:xfrm>
            <a:off x="2906712" y="4331391"/>
            <a:ext cx="4638675" cy="1428750"/>
          </a:xfrm>
          <a:prstGeom prst="rect">
            <a:avLst/>
          </a:prstGeom>
        </p:spPr>
      </p:pic>
    </p:spTree>
    <p:extLst>
      <p:ext uri="{BB962C8B-B14F-4D97-AF65-F5344CB8AC3E}">
        <p14:creationId xmlns:p14="http://schemas.microsoft.com/office/powerpoint/2010/main" val="2870203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3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dirty="0"/>
              <a:t>Any other DOFs?</a:t>
            </a:r>
          </a:p>
          <a:p>
            <a:pPr marL="0" indent="0">
              <a:spcAft>
                <a:spcPts val="2133"/>
              </a:spcAft>
              <a:buNone/>
            </a:pPr>
            <a:endParaRPr lang="en-US" dirty="0"/>
          </a:p>
          <a:p>
            <a:pPr marL="0" indent="0">
              <a:spcAft>
                <a:spcPts val="2133"/>
              </a:spcAft>
              <a:buNone/>
            </a:pPr>
            <a:r>
              <a:rPr lang="en-US" dirty="0"/>
              <a:t>Why do we care about the position</a:t>
            </a:r>
            <a:br>
              <a:rPr lang="en-US" dirty="0"/>
            </a:br>
            <a:r>
              <a:rPr lang="en-US" dirty="0"/>
              <a:t>and orientation of the ear in space</a:t>
            </a:r>
            <a:br>
              <a:rPr lang="en-US" dirty="0"/>
            </a:br>
            <a:r>
              <a:rPr lang="en-US" dirty="0"/>
              <a:t>when implementing a VR system?</a:t>
            </a:r>
          </a:p>
        </p:txBody>
      </p:sp>
      <p:sp>
        <p:nvSpPr>
          <p:cNvPr id="196" name="Google Shape;196;p3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Ear</a:t>
            </a:r>
            <a:r>
              <a:rPr lang="en-US" dirty="0"/>
              <a:t>s and DOFs</a:t>
            </a:r>
            <a:endParaRPr dirty="0"/>
          </a:p>
          <a:p>
            <a:endParaRPr dirty="0"/>
          </a:p>
        </p:txBody>
      </p:sp>
      <p:pic>
        <p:nvPicPr>
          <p:cNvPr id="198" name="Google Shape;198;p34"/>
          <p:cNvPicPr preferRelativeResize="0"/>
          <p:nvPr/>
        </p:nvPicPr>
        <p:blipFill>
          <a:blip r:embed="rId3">
            <a:alphaModFix/>
          </a:blip>
          <a:stretch>
            <a:fillRect/>
          </a:stretch>
        </p:blipFill>
        <p:spPr>
          <a:xfrm>
            <a:off x="6309200" y="1536634"/>
            <a:ext cx="5467200" cy="33939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Eye</a:t>
            </a:r>
            <a:r>
              <a:rPr lang="en-US" dirty="0"/>
              <a:t>s and DOFs</a:t>
            </a:r>
            <a:endParaRPr dirty="0"/>
          </a:p>
          <a:p>
            <a:endParaRPr dirty="0"/>
          </a:p>
        </p:txBody>
      </p:sp>
      <p:sp>
        <p:nvSpPr>
          <p:cNvPr id="204" name="Google Shape;204;p3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dirty="0"/>
              <a:t>How many?</a:t>
            </a:r>
            <a:endParaRPr dirty="0"/>
          </a:p>
        </p:txBody>
      </p:sp>
      <p:pic>
        <p:nvPicPr>
          <p:cNvPr id="205" name="Google Shape;205;p35"/>
          <p:cNvPicPr preferRelativeResize="0"/>
          <p:nvPr/>
        </p:nvPicPr>
        <p:blipFill>
          <a:blip r:embed="rId3">
            <a:alphaModFix/>
          </a:blip>
          <a:stretch>
            <a:fillRect/>
          </a:stretch>
        </p:blipFill>
        <p:spPr>
          <a:xfrm>
            <a:off x="8293318" y="1536618"/>
            <a:ext cx="3543300" cy="2298700"/>
          </a:xfrm>
          <a:prstGeom prst="rect">
            <a:avLst/>
          </a:prstGeom>
          <a:noFill/>
          <a:ln>
            <a:noFill/>
          </a:ln>
        </p:spPr>
      </p:pic>
    </p:spTree>
  </p:cSld>
  <p:clrMapOvr>
    <a:masterClrMapping/>
  </p:clrMapOvr>
</p:sld>
</file>

<file path=ppt/theme/theme1.xml><?xml version="1.0" encoding="utf-8"?>
<a:theme xmlns:a="http://schemas.openxmlformats.org/drawingml/2006/main" name="Sample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SampleSlides</Template>
  <TotalTime>1030</TotalTime>
  <Words>1319</Words>
  <Application>Microsoft Office PowerPoint</Application>
  <PresentationFormat>Widescreen</PresentationFormat>
  <Paragraphs>206</Paragraphs>
  <Slides>36</Slides>
  <Notes>27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Comic Sans MS</vt:lpstr>
      <vt:lpstr>Lato</vt:lpstr>
      <vt:lpstr>Lato Medium</vt:lpstr>
      <vt:lpstr>Wingdings</vt:lpstr>
      <vt:lpstr>SampleSlides</vt:lpstr>
      <vt:lpstr>PowerPoint Presentation</vt:lpstr>
      <vt:lpstr>Birds-Eye View: Hardware</vt:lpstr>
      <vt:lpstr>Sensors and Sense Organs</vt:lpstr>
      <vt:lpstr>Quick Aside: Why two ears in the diagram?</vt:lpstr>
      <vt:lpstr>Quick Aside: Why two ears in the diagram?</vt:lpstr>
      <vt:lpstr>Configuration Space of Sense Organs</vt:lpstr>
      <vt:lpstr>Hijacking the Senses</vt:lpstr>
      <vt:lpstr>Ears and DOFs </vt:lpstr>
      <vt:lpstr>Eyes and DOFs </vt:lpstr>
      <vt:lpstr>Eyes and DOFs </vt:lpstr>
      <vt:lpstr>Displays</vt:lpstr>
      <vt:lpstr>Aural Displays (Audio)</vt:lpstr>
      <vt:lpstr>Aural Displays (Audio)</vt:lpstr>
      <vt:lpstr>Audio Displays: How Does a Speaker Work?</vt:lpstr>
      <vt:lpstr>Visual Displays</vt:lpstr>
      <vt:lpstr>Why is Video ahead of Audio? Is Video ahead of Audio?</vt:lpstr>
      <vt:lpstr>Why is Video ahead of Audio?</vt:lpstr>
      <vt:lpstr>Distance to Displays</vt:lpstr>
      <vt:lpstr>Current User-Fixed Display Hardware</vt:lpstr>
      <vt:lpstr>Hardware: Lens</vt:lpstr>
      <vt:lpstr>Hardware: Lens</vt:lpstr>
      <vt:lpstr>Hardware: Lens</vt:lpstr>
      <vt:lpstr>Hardware: Display and Lens Considerations</vt:lpstr>
      <vt:lpstr>VR System: Hardware and Perceptual Psychology</vt:lpstr>
      <vt:lpstr>Oculus DK2 Teardown</vt:lpstr>
      <vt:lpstr>Tracking Hardware</vt:lpstr>
      <vt:lpstr>Tracking Hardware: IMUs</vt:lpstr>
      <vt:lpstr>Gyroscope</vt:lpstr>
      <vt:lpstr>Tracking Hardware: Accelerometers</vt:lpstr>
      <vt:lpstr>Fun Facts about Accelerometers </vt:lpstr>
      <vt:lpstr>Tracking Hardware: IMUs</vt:lpstr>
      <vt:lpstr>Tracking Hardware: Cameras</vt:lpstr>
      <vt:lpstr>VR System: Component we haven’t talked about….   Software</vt:lpstr>
      <vt:lpstr>Birds-Eye View: Hardware</vt:lpstr>
      <vt:lpstr>Homework</vt:lpstr>
      <vt:lpstr>Reminder about homework &amp; expectations</vt:lpstr>
    </vt:vector>
  </TitlesOfParts>
  <Company>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Schumacher</dc:creator>
  <cp:lastModifiedBy>Eric Shaffer</cp:lastModifiedBy>
  <cp:revision>40</cp:revision>
  <dcterms:created xsi:type="dcterms:W3CDTF">2017-05-11T14:02:37Z</dcterms:created>
  <dcterms:modified xsi:type="dcterms:W3CDTF">2018-08-29T18:31:22Z</dcterms:modified>
</cp:coreProperties>
</file>