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00"/>
    <p:restoredTop sz="94674"/>
  </p:normalViewPr>
  <p:slideViewPr>
    <p:cSldViewPr snapToGrid="0" snapToObjects="1">
      <p:cViewPr varScale="1">
        <p:scale>
          <a:sx n="72" d="100"/>
          <a:sy n="72" d="100"/>
        </p:scale>
        <p:origin x="84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DAAA6-4117-4992-859F-BAA0EB4FC72C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6EC46-0A82-4490-B060-7233CBE14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6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1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0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3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2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47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3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9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9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1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>
                <a:latin typeface="Lato" panose="020F0502020204030203" pitchFamily="34" charset="0"/>
              </a:defRPr>
            </a:lvl1pPr>
            <a:lvl2pPr>
              <a:defRPr sz="2800">
                <a:latin typeface="Lato" panose="020F0502020204030203" pitchFamily="34" charset="0"/>
              </a:defRPr>
            </a:lvl2pPr>
            <a:lvl3pPr>
              <a:defRPr sz="2400">
                <a:latin typeface="Lato" panose="020F0502020204030203" pitchFamily="34" charset="0"/>
              </a:defRPr>
            </a:lvl3pPr>
            <a:lvl4pPr>
              <a:defRPr sz="2000">
                <a:latin typeface="Lato" panose="020F0502020204030203" pitchFamily="34" charset="0"/>
              </a:defRPr>
            </a:lvl4pPr>
            <a:lvl5pPr>
              <a:defRPr sz="2000">
                <a:latin typeface="Lato" panose="020F050202020403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1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Lato" panose="020F050202020403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A208-0694-964E-93B1-EAF2C4DF2BAD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1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0" y="2479431"/>
            <a:ext cx="9144000" cy="8440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592"/>
                </a:solidFill>
                <a:latin typeface="Lato" charset="0"/>
                <a:ea typeface="Lato" charset="0"/>
                <a:cs typeface="Lato" charset="0"/>
              </a:rPr>
              <a:t>Current Research in VR Display Technology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00" y="3323491"/>
            <a:ext cx="9144000" cy="49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Lato Medium" charset="0"/>
                <a:ea typeface="Lato Medium" charset="0"/>
                <a:cs typeface="Lato Medium" charset="0"/>
              </a:rPr>
              <a:t>CS 498VR: Virtual Reality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3784275"/>
            <a:ext cx="9144000" cy="49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Lato Medium" charset="0"/>
                <a:ea typeface="Lato Medium" charset="0"/>
                <a:cs typeface="Lato Medium" charset="0"/>
              </a:rPr>
              <a:t>UNIVERSITY OF ILLINOIS AT URBANA-CHAMPAIGN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  <a:latin typeface="Lato Medium" charset="0"/>
              <a:ea typeface="Lato Medium" charset="0"/>
              <a:cs typeface="Lato Medium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F8BAB2-8017-4A69-9401-14F88601F81E}"/>
              </a:ext>
            </a:extLst>
          </p:cNvPr>
          <p:cNvSpPr txBox="1"/>
          <p:nvPr/>
        </p:nvSpPr>
        <p:spPr>
          <a:xfrm>
            <a:off x="2107096" y="5797952"/>
            <a:ext cx="5262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Eric Shaffer</a:t>
            </a:r>
          </a:p>
        </p:txBody>
      </p:sp>
    </p:spTree>
    <p:extLst>
      <p:ext uri="{BB962C8B-B14F-4D97-AF65-F5344CB8AC3E}">
        <p14:creationId xmlns:p14="http://schemas.microsoft.com/office/powerpoint/2010/main" val="93217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E4B73-E3A9-491F-B265-95A17EFC2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 Distortion: Lens-Matched Shading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D3DD7-1260-4CBD-AF6D-D29D51926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93018"/>
            <a:ext cx="10515600" cy="9797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Slightly newer technique</a:t>
            </a:r>
          </a:p>
          <a:p>
            <a:pPr marL="0" indent="0">
              <a:buNone/>
            </a:pPr>
            <a:r>
              <a:rPr lang="en-US" dirty="0"/>
              <a:t>Uses 4 sub-images and distorts geometry in clip-space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0EFF4A-281A-4A75-A109-C8D189AD2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105" y="1552548"/>
            <a:ext cx="7034626" cy="375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78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60149-A9A4-46D4-98C8-6C15953E0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Simultaneous </a:t>
            </a:r>
            <a:r>
              <a:rPr lang="en-US" dirty="0" err="1"/>
              <a:t>Multiprojection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B3D492-8185-4544-8E81-906D7E236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27" y="2080591"/>
            <a:ext cx="4692991" cy="3670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93E72A-34D2-4672-9635-7AA7450A7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9" y="2114179"/>
            <a:ext cx="6245414" cy="363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02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8B5D5-CCF3-47C1-A62A-6B4DD315D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VR Pipeline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ACA0A0-2813-403B-AAE1-0FA3AA120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866" y="2233612"/>
            <a:ext cx="8427584" cy="29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91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A47A4-0727-49CB-80AF-21CEAC461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be the Perfect VR Display?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CC3AD-4F25-4111-A39C-8901EF0E7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3" y="5301343"/>
            <a:ext cx="10664687" cy="13255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Equivalent to 200 HDTVs updating at 240 Hz</a:t>
            </a:r>
            <a:br>
              <a:rPr lang="en-US" dirty="0"/>
            </a:br>
            <a:r>
              <a:rPr lang="en-US" dirty="0"/>
              <a:t>100,000 megapixels per second </a:t>
            </a:r>
          </a:p>
          <a:p>
            <a:pPr marL="0" indent="0">
              <a:buNone/>
            </a:pPr>
            <a:r>
              <a:rPr lang="en-US" dirty="0"/>
              <a:t>Need 200x performance increase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889733-4300-4049-A2A4-BEC007680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831" y="1485426"/>
            <a:ext cx="627697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14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E19A7-C8D4-4CB0-ADC4-6648C7C32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Future: Foveated Rendering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B8EA3-73E0-4C28-A351-90D0C6373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92485"/>
            <a:ext cx="10515600" cy="9844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Track eye…render at lower res on periphery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77393A-FFF7-4A9E-811A-09708A4D6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62988"/>
            <a:ext cx="1638300" cy="1162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6DFA96-4860-4BDC-8EB2-A378B3A45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885" y="1735734"/>
            <a:ext cx="7344811" cy="306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22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FEE1F-CD50-4928-AD02-014460A9F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Ray Tracing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B3771-A57F-48F0-BFE5-DD4E69073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87" y="3455225"/>
            <a:ext cx="11062252" cy="3275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Volta architecture: ~1 billion rays/per second (almost good enough)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Ray-tracing</a:t>
            </a:r>
          </a:p>
          <a:p>
            <a:r>
              <a:rPr lang="en-US" dirty="0"/>
              <a:t>removes the need for shadow map generation</a:t>
            </a:r>
          </a:p>
          <a:p>
            <a:r>
              <a:rPr lang="en-US" dirty="0"/>
              <a:t>can render lens distortion directly</a:t>
            </a:r>
          </a:p>
          <a:p>
            <a:r>
              <a:rPr lang="en-US" dirty="0"/>
              <a:t>can update each pixel on the fly…no frames?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7AF08192-23DD-40E7-9A68-9A376E737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549" y="256415"/>
            <a:ext cx="4448589" cy="296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72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EE939-7F85-4C00-A785-411EDC8E1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Path Tracing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8F91F-A7C3-4D09-BD0B-1C0DA5C1A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50229"/>
            <a:ext cx="10515600" cy="16267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Path-tracing is ray-tracing…with more recursion</a:t>
            </a:r>
          </a:p>
          <a:p>
            <a:pPr marL="0" indent="0">
              <a:buNone/>
            </a:pPr>
            <a:r>
              <a:rPr lang="en-US" dirty="0"/>
              <a:t>Generates indirect lighting effects (global illumination)</a:t>
            </a:r>
          </a:p>
          <a:p>
            <a:pPr marL="0" indent="0">
              <a:buNone/>
            </a:pPr>
            <a:r>
              <a:rPr lang="en-US" dirty="0"/>
              <a:t>A single path per-pixel will be noisy…need thousands</a:t>
            </a:r>
          </a:p>
          <a:p>
            <a:pPr marL="0" indent="0">
              <a:buNone/>
            </a:pPr>
            <a:r>
              <a:rPr lang="en-US" dirty="0"/>
              <a:t>So…maybe 1000x more expensive than simple ray-tracing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34149E-FB31-4D06-8F0B-F935E30C7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679" y="1454880"/>
            <a:ext cx="5462380" cy="309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29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A743-FE20-4022-AFA0-21AE867DC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Denoising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447D8-9493-4446-BE11-40F61FA0F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61857"/>
            <a:ext cx="11353800" cy="11151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New image denoising functions generated through machine learning</a:t>
            </a:r>
          </a:p>
          <a:p>
            <a:pPr marL="0" indent="0">
              <a:buNone/>
            </a:pPr>
            <a:r>
              <a:rPr lang="en-US" dirty="0"/>
              <a:t>…faster than shooting more rays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170C75-E5EC-4F6F-85FD-3E18B31E42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89"/>
          <a:stretch/>
        </p:blipFill>
        <p:spPr>
          <a:xfrm>
            <a:off x="-45740" y="1738652"/>
            <a:ext cx="6017787" cy="29853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BFCD83-7161-4A38-B18D-8E8186047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38652"/>
            <a:ext cx="5933452" cy="298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57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F6E56-A108-47D1-9A1B-192358D14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Vergence-Accommodation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B6AF7-FA66-48FA-B82E-4CA09E6DB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143" y="2131558"/>
            <a:ext cx="53340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74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F6E56-A108-47D1-9A1B-192358D14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Vergence-Accommodation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A8F9F-45C1-412B-876D-79E0ED4FE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556" y="2010127"/>
            <a:ext cx="8309114" cy="362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1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323B-A3D5-461B-AB74-003320BC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4" y="365127"/>
            <a:ext cx="11059886" cy="1325563"/>
          </a:xfrm>
        </p:spPr>
        <p:txBody>
          <a:bodyPr/>
          <a:lstStyle/>
          <a:p>
            <a:r>
              <a:rPr lang="en-US" dirty="0"/>
              <a:t>Current(</a:t>
            </a:r>
            <a:r>
              <a:rPr lang="en-US" dirty="0" err="1"/>
              <a:t>ish</a:t>
            </a:r>
            <a:r>
              <a:rPr lang="en-US" dirty="0"/>
              <a:t>) Research in VR Display Pipeline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AC1D8-51C3-463A-B4E4-A6E4EDB3497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1825625"/>
            <a:ext cx="12192000" cy="2803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/>
              <a:t>Based on article:</a:t>
            </a:r>
            <a:br>
              <a:rPr lang="en-US" dirty="0"/>
            </a:br>
            <a:r>
              <a:rPr lang="en-US" i="1" dirty="0"/>
              <a:t>How NVIDIA Research is Reinventing the Display Pipeline for the Future of VR </a:t>
            </a:r>
            <a:br>
              <a:rPr lang="en-US" i="1" dirty="0"/>
            </a:br>
            <a:r>
              <a:rPr lang="en-US" dirty="0"/>
              <a:t>by Dr. Morgan McGuire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From 2017…you can find it with the Google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357D42-D42C-4DE5-BE24-4C14FFBE6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583" y="4166579"/>
            <a:ext cx="4895583" cy="263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51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3DF8A-2A41-4E06-BCE5-867C7C2C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Vergence-Accommodation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A476D9-B059-46EF-9993-CFBAD7DB5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160" y="2318864"/>
            <a:ext cx="8534400" cy="3438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0FE5F6-06B4-435D-A91C-13532F4AEAE5}"/>
              </a:ext>
            </a:extLst>
          </p:cNvPr>
          <p:cNvSpPr txBox="1"/>
          <p:nvPr/>
        </p:nvSpPr>
        <p:spPr>
          <a:xfrm>
            <a:off x="1777212" y="5838529"/>
            <a:ext cx="2451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SIGGRAPH Asia 2017</a:t>
            </a:r>
          </a:p>
        </p:txBody>
      </p:sp>
    </p:spTree>
    <p:extLst>
      <p:ext uri="{BB962C8B-B14F-4D97-AF65-F5344CB8AC3E}">
        <p14:creationId xmlns:p14="http://schemas.microsoft.com/office/powerpoint/2010/main" val="1317635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15149-8FA4-4B79-BE97-89788AF19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Vergence-Accommodation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9A30E-B021-482D-A391-2F3FDA6DB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08171"/>
            <a:ext cx="10515600" cy="6687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Track the eye and distort image depth of field to match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F5755-AC75-4569-A84C-146AEE2E1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472" y="1690690"/>
            <a:ext cx="645795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19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7D28-1519-469E-AAFB-C9656179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on the HMD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52CE6-3715-4377-BE17-B868678FD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40829"/>
            <a:ext cx="10515600" cy="6361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Local GPU(s) in HMD plus Cloud-based GPU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089947-4271-405A-886A-FCD99D44D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369" y="1690690"/>
            <a:ext cx="64293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57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F798B-EE18-4B64-BB77-715BAF955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on the HMD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8B5D33-3754-41A9-808F-79FCB104C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253" y="1586228"/>
            <a:ext cx="8511417" cy="44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94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A059B-2D67-466E-90F8-2DB5DB680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808" y="5181599"/>
            <a:ext cx="3879574" cy="58783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do you think?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8EDC53-59B5-45F3-90AF-AC30AAC1B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823" y="502068"/>
            <a:ext cx="8642577" cy="432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99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C7FD0-BEF6-4034-9F33-8C0B0D153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Cinematic CGI Pipeline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6DE4BB-8711-4B42-A142-70D43B908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747" y="4697072"/>
            <a:ext cx="6305550" cy="2038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284A17-AB92-4592-9F67-39E14516F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747" y="1446560"/>
            <a:ext cx="62198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26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BF2A9-5F44-472C-88AB-2A1EB861F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Game Pipeline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BD87A6-2C02-48B4-B5B8-239ED50F0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647" y="3619906"/>
            <a:ext cx="8081963" cy="3238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D591B3-1590-4AF4-A38D-117930D50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628" y="285653"/>
            <a:ext cx="5588172" cy="314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4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54A4-7AD8-4C1B-8982-013A0B78D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VR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657DC-18CB-4ACF-81ED-6A1BA89EE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5" y="3761694"/>
            <a:ext cx="11473543" cy="3096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Increased Throughput</a:t>
            </a:r>
          </a:p>
          <a:p>
            <a:pPr marL="0" indent="0">
              <a:buNone/>
            </a:pPr>
            <a:r>
              <a:rPr lang="en-US" sz="2400" dirty="0"/>
              <a:t>450 </a:t>
            </a:r>
            <a:r>
              <a:rPr lang="en-US" sz="2400" dirty="0" err="1"/>
              <a:t>Mpix</a:t>
            </a:r>
            <a:r>
              <a:rPr lang="en-US" sz="2400" dirty="0"/>
              <a:t>/s on Rift or </a:t>
            </a:r>
            <a:r>
              <a:rPr lang="en-US" sz="2400" dirty="0" err="1"/>
              <a:t>Vive</a:t>
            </a:r>
            <a:r>
              <a:rPr lang="en-US" sz="2400" dirty="0"/>
              <a:t> is 7x of standard 1080p at 30fps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Must Reduce Latency</a:t>
            </a:r>
          </a:p>
          <a:p>
            <a:pPr marL="0" indent="0">
              <a:buNone/>
            </a:pPr>
            <a:r>
              <a:rPr lang="en-US" sz="2400" dirty="0"/>
              <a:t>100-150ms between player input and pixel change in traditional game</a:t>
            </a:r>
          </a:p>
          <a:p>
            <a:pPr marL="0" indent="0">
              <a:buNone/>
            </a:pPr>
            <a:r>
              <a:rPr lang="en-US" sz="2400" dirty="0"/>
              <a:t>Need to reduce this by a factor of at least 7 for VR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C67CB4-23C7-4E8B-BE3C-94E7244D5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237" y="1266144"/>
            <a:ext cx="61055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72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AA2A0-2CF2-41FB-A54F-A8C9B93FB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CC473-F51D-439E-BDBE-07E6CC21E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26" y="3711712"/>
            <a:ext cx="10515600" cy="13255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Reducing the number of pipeline stages reduces latency</a:t>
            </a:r>
          </a:p>
          <a:p>
            <a:pPr lvl="1"/>
            <a:r>
              <a:rPr lang="en-US" dirty="0"/>
              <a:t>No deferred shading?</a:t>
            </a:r>
          </a:p>
          <a:p>
            <a:pPr lvl="1"/>
            <a:r>
              <a:rPr lang="en-US" dirty="0"/>
              <a:t>No post </a:t>
            </a:r>
            <a:r>
              <a:rPr lang="en-US" dirty="0" err="1"/>
              <a:t>fx</a:t>
            </a:r>
            <a:r>
              <a:rPr lang="en-US" dirty="0"/>
              <a:t> passes</a:t>
            </a:r>
          </a:p>
          <a:p>
            <a:pPr lvl="1"/>
            <a:r>
              <a:rPr lang="en-US" dirty="0"/>
              <a:t>Reduced throughput and image quality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F48650-C53D-46BF-A431-45AC244AF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348" y="1423307"/>
            <a:ext cx="616267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77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E3C71-6D05-479F-B2F6-9DE480BD3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Deferred Shading?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955D0-8A29-4497-BAE8-D4D765254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46713"/>
            <a:ext cx="10515600" cy="2530249"/>
          </a:xfrm>
        </p:spPr>
        <p:txBody>
          <a:bodyPr/>
          <a:lstStyle/>
          <a:p>
            <a:r>
              <a:rPr lang="en-US" dirty="0"/>
              <a:t>No shading done in first pass of vertex and fragment shaders</a:t>
            </a:r>
          </a:p>
          <a:p>
            <a:r>
              <a:rPr lang="en-US" dirty="0"/>
              <a:t>Instead positions, normal, material info is gathered </a:t>
            </a:r>
          </a:p>
          <a:p>
            <a:pPr lvl="1"/>
            <a:r>
              <a:rPr lang="en-US" dirty="0"/>
              <a:t>Stored in the G-Buffer (geometry buffer) using render to texture</a:t>
            </a:r>
          </a:p>
          <a:p>
            <a:r>
              <a:rPr lang="en-US" dirty="0"/>
              <a:t>Final pass performs shading</a:t>
            </a:r>
          </a:p>
          <a:p>
            <a:r>
              <a:rPr lang="en-US" dirty="0"/>
              <a:t>Advantage: shading is only performed pixels that will be seen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A06982-464B-4520-8FC9-846841BB0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5" y="1419225"/>
            <a:ext cx="2314575" cy="2009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17689E-8C7D-45AA-8923-697F92C96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775" y="1404937"/>
            <a:ext cx="2343150" cy="2038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0600DD-80BB-40B4-AD4F-8D2DE2BF1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550" y="1428749"/>
            <a:ext cx="2266950" cy="1990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D53481-0AF6-4268-9C59-BED513503C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948"/>
          <a:stretch/>
        </p:blipFill>
        <p:spPr>
          <a:xfrm>
            <a:off x="7858125" y="1483828"/>
            <a:ext cx="2228850" cy="163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05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5D97A-CABE-4624-A480-8C97E59DC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Warp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0F89F-1A41-41AE-A929-DDD642F03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43" y="4006345"/>
            <a:ext cx="11811000" cy="21706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Images shown updated without full trip through the graphics pipeline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Tracking data are routed to a GPU stage that appears </a:t>
            </a:r>
            <a:r>
              <a:rPr lang="en-US" sz="2400" i="1" dirty="0"/>
              <a:t>after</a:t>
            </a:r>
            <a:r>
              <a:rPr lang="en-US" sz="2400" dirty="0"/>
              <a:t> rendering is complete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Warps the already-rendered image to match the latest head-tracked data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This brings the perceived latency down from about 50ms to zero in the best case.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2E40C0-54D0-4838-8BBB-4624FB1AEB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6"/>
          <a:stretch/>
        </p:blipFill>
        <p:spPr>
          <a:xfrm>
            <a:off x="1086204" y="1502229"/>
            <a:ext cx="8248857" cy="21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14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7EC6-7581-4A92-AA14-95FA4F9A0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 Distortion: Multi-Resolution Shading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0B0F3-DC54-4A55-92AD-3057E0CC9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5051"/>
            <a:ext cx="10515600" cy="12006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Image must be distorted to correct for lens</a:t>
            </a:r>
          </a:p>
          <a:p>
            <a:pPr marL="0" indent="0">
              <a:buNone/>
            </a:pPr>
            <a:r>
              <a:rPr lang="en-US" dirty="0"/>
              <a:t>Can use that knowledge to optimize rendering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119C1-C8C2-4AAF-8242-E6E53CA18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00614"/>
            <a:ext cx="7534275" cy="4019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AAA9BC-A63E-4D08-BCEC-FA7D8170A9B4}"/>
              </a:ext>
            </a:extLst>
          </p:cNvPr>
          <p:cNvSpPr txBox="1"/>
          <p:nvPr/>
        </p:nvSpPr>
        <p:spPr>
          <a:xfrm>
            <a:off x="8372475" y="3543682"/>
            <a:ext cx="25709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Multi-resolution shading</a:t>
            </a:r>
          </a:p>
          <a:p>
            <a:endParaRPr lang="en-US" dirty="0"/>
          </a:p>
          <a:p>
            <a:r>
              <a:rPr lang="en-US" dirty="0"/>
              <a:t>Subdivide image</a:t>
            </a:r>
          </a:p>
          <a:p>
            <a:endParaRPr lang="en-US" dirty="0"/>
          </a:p>
          <a:p>
            <a:r>
              <a:rPr lang="en-US" dirty="0"/>
              <a:t>Shrink the outskirts</a:t>
            </a:r>
          </a:p>
        </p:txBody>
      </p:sp>
    </p:spTree>
    <p:extLst>
      <p:ext uri="{BB962C8B-B14F-4D97-AF65-F5344CB8AC3E}">
        <p14:creationId xmlns:p14="http://schemas.microsoft.com/office/powerpoint/2010/main" val="2127310410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SampleSlides</Template>
  <TotalTime>5625</TotalTime>
  <Words>365</Words>
  <Application>Microsoft Office PowerPoint</Application>
  <PresentationFormat>Widescreen</PresentationFormat>
  <Paragraphs>72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</vt:lpstr>
      <vt:lpstr>Lato</vt:lpstr>
      <vt:lpstr>Lato Medium</vt:lpstr>
      <vt:lpstr>SampleSlides</vt:lpstr>
      <vt:lpstr>PowerPoint Presentation</vt:lpstr>
      <vt:lpstr>Current(ish) Research in VR Display Pipeline</vt:lpstr>
      <vt:lpstr>Background: Cinematic CGI Pipeline</vt:lpstr>
      <vt:lpstr>3D Game Pipeline</vt:lpstr>
      <vt:lpstr>Modern VR Systems</vt:lpstr>
      <vt:lpstr>Reducing Latency</vt:lpstr>
      <vt:lpstr>What is Deferred Shading?</vt:lpstr>
      <vt:lpstr>Time Warp</vt:lpstr>
      <vt:lpstr>Lens Distortion: Multi-Resolution Shading</vt:lpstr>
      <vt:lpstr>Lens Distortion: Lens-Matched Shading</vt:lpstr>
      <vt:lpstr>Simultaneous Multiprojection</vt:lpstr>
      <vt:lpstr>Modern VR Pipeline</vt:lpstr>
      <vt:lpstr>What Would be the Perfect VR Display?</vt:lpstr>
      <vt:lpstr>Future: Foveated Rendering</vt:lpstr>
      <vt:lpstr>Real-Time Ray Tracing</vt:lpstr>
      <vt:lpstr>Real-Time Path Tracing</vt:lpstr>
      <vt:lpstr>Image Denoising</vt:lpstr>
      <vt:lpstr>Solving Vergence-Accommodation</vt:lpstr>
      <vt:lpstr>Solving Vergence-Accommodation</vt:lpstr>
      <vt:lpstr>Solving Vergence-Accommodation</vt:lpstr>
      <vt:lpstr>Solving Vergence-Accommodation</vt:lpstr>
      <vt:lpstr>Computing on the HMD</vt:lpstr>
      <vt:lpstr>Computing on the HMD</vt:lpstr>
      <vt:lpstr>PowerPoint Presentation</vt:lpstr>
    </vt:vector>
  </TitlesOfParts>
  <Company>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Schumacher;shaffer1@illinois.edu</dc:creator>
  <cp:lastModifiedBy>Eric Shaffer</cp:lastModifiedBy>
  <cp:revision>77</cp:revision>
  <dcterms:created xsi:type="dcterms:W3CDTF">2017-05-11T14:02:37Z</dcterms:created>
  <dcterms:modified xsi:type="dcterms:W3CDTF">2018-11-27T21:39:31Z</dcterms:modified>
</cp:coreProperties>
</file>