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70" r:id="rId14"/>
    <p:sldId id="271" r:id="rId15"/>
    <p:sldId id="272" r:id="rId16"/>
    <p:sldId id="25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20" r:id="rId33"/>
    <p:sldId id="321" r:id="rId34"/>
    <p:sldId id="296" r:id="rId35"/>
    <p:sldId id="322" r:id="rId36"/>
    <p:sldId id="323" r:id="rId37"/>
    <p:sldId id="324" r:id="rId38"/>
    <p:sldId id="32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3987"/>
  </p:normalViewPr>
  <p:slideViewPr>
    <p:cSldViewPr snapToGrid="0" snapToObjects="1">
      <p:cViewPr varScale="1">
        <p:scale>
          <a:sx n="70" d="100"/>
          <a:sy n="70" d="100"/>
        </p:scale>
        <p:origin x="1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FBCDCC-B751-0947-9362-388B0661E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93513-F331-B644-B1A9-F05FCD3C52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72773-FFF2-1E4B-A8D0-8C353528BAA6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EDCC5-1B91-CF46-953F-52DBE8A837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14977-11F2-FC44-9D1B-D8759F3E86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09082-C146-754E-9B00-0675278A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98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1471D-C925-CB42-8B4B-16F0F597CBF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C27C1-B22F-BB40-8123-A9A017BB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4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6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58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5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70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3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55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30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A293D113-328C-9545-974B-870B450EB1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8B4ECA-BF64-B742-B739-DE40634504DC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93E7A9A-65D0-EF41-8C98-C2D345DE66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A31B480-2F0D-0445-934A-69E34A14B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5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9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2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17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7C1-B22F-BB40-8123-A9A017BB8D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0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2C69-EFC9-E642-94FA-52640574C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E33B9-5AD4-2B48-8927-1EFB288D4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274B2-6CC9-DC47-82D6-AA00DB24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D8E5-A8AF-7047-8961-1CD20D697ADD}" type="datetime1">
              <a:rPr lang="en-HK" smtClean="0"/>
              <a:t>27/3/2018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B5DE4-6EFC-494A-B51A-EC07305C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47343-B5FB-FF47-BB9E-887BC04A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D98A-AB54-CF45-B9F5-7F0704F0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3F3B6-2F6D-5648-92C8-8D643914E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90717-EB09-5046-AE35-BADDD845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8BB9-93F2-BD4B-BA6E-8316F125C6CA}" type="datetime1">
              <a:rPr lang="en-HK" smtClean="0"/>
              <a:t>27/3/2018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8743D-9A6C-1C44-9A7D-C2EDC2AD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E753-3157-0741-9B2C-942D017E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0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C0A68-DFEF-FC43-B191-C0BB8FABE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1B84F-C419-F544-BF54-C46256F79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CD51-8C19-3C4F-A9CD-00BCA970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4671-0D78-3D4C-A5DE-70D4E63138BB}" type="datetime1">
              <a:rPr lang="en-HK" smtClean="0"/>
              <a:t>27/3/2018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55F87-8C8D-9547-905C-4423E6E8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E076D-1067-0245-89D4-74361265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ABA5-CEF8-5E45-A045-155B1D90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93BF-47C7-414E-9FAE-9CA16D8CE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301C7-B9F2-4749-8171-84353D8D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B1E1-1AE7-0E42-8428-A971A7EB247B}" type="datetime1">
              <a:rPr lang="en-HK" smtClean="0"/>
              <a:t>27/3/2018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7CCC-CBCF-DD4F-913D-7C7011A7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6964A-94BB-684F-AFB6-0C2A92A9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B0A0-3952-1140-AECD-E4C5FB37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B0497-F7C2-5246-A189-0483CE9BB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DDF8-0964-1847-B829-2AB4AFC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AE32-DBC6-EE43-BC9A-73CBD0A1C496}" type="datetime1">
              <a:rPr lang="en-HK" smtClean="0"/>
              <a:t>27/3/2018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36538-CBD3-E843-98D7-79F75E5E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00FC1-78EA-4546-B332-EF35B562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D362-26B1-2842-8C67-1BB913E3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4F39-6A23-5B44-9940-BAC5F3E3C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F8B2D-D10C-DD40-B050-767E18C13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7EB4D-38A1-A644-B3ED-4FF47E5A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893E-8605-034B-9D1E-CFA6C55D976D}" type="datetime1">
              <a:rPr lang="en-HK" smtClean="0"/>
              <a:t>27/3/2018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B3A59-47FD-114D-AE4C-EFF0FC08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7B30C-857D-9D47-B82A-EC0BC9C3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58381-EBD8-4D44-80E6-8D18A30D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714DB-4A8B-5548-8751-DBDF67ED3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C72E-5FA0-3A4E-8FC4-FDB4984AD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BCC1B-D930-9A45-80E3-78986BC66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3D717-F98A-724B-980B-650D968CA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25C18-6489-6F49-93F4-A5FADA1E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0A8B-A019-6E40-9ECA-31C572670BB3}" type="datetime1">
              <a:rPr lang="en-HK" smtClean="0"/>
              <a:t>27/3/2018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F0177E-EBBF-A34F-BD23-F250D7B5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3BCD88-E32F-DE49-B682-209D57D4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9114-C972-5C48-A141-69B32CB0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34DEA-52A0-6C48-9881-95ED25FE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514-5025-124B-A132-A9CDE8B233DF}" type="datetime1">
              <a:rPr lang="en-HK" smtClean="0"/>
              <a:t>27/3/2018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A9FE7-BDAB-BA42-8982-614D9BCB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5FD62-2160-374A-9BBF-B512E825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345FC-6D5A-2947-BAC1-3C4C493A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585E-D665-0546-8850-C624BE0D6D54}" type="datetime1">
              <a:rPr lang="en-HK" smtClean="0"/>
              <a:t>27/3/2018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C411D-F022-9249-9859-82EAC74C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1917C-690B-7F41-AA60-D7D6E23D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6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43C0-59C8-8745-8580-59D50AA9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6054-F125-5C4B-9011-8B4B2B39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D6C84-434C-E848-B0AE-8F6FBF2B7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166B0-CC17-2240-A366-064BA513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A3A1-BA59-7E41-B758-B6F6A92E9E98}" type="datetime1">
              <a:rPr lang="en-HK" smtClean="0"/>
              <a:t>27/3/2018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EBBC-C762-F346-A696-3016956E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34191-43E1-D649-8698-7AEB7AA1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1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772A-94ED-0C4B-89CD-E9DEB2A8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EE3DBD-9A60-6A4E-BA0D-78EE907E4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970C9-8B09-1E43-8D0F-15B657920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1408E-8E0A-2043-A89E-33A765DA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9EE8-339A-7749-8257-BF976C0BF810}" type="datetime1">
              <a:rPr lang="en-HK" smtClean="0"/>
              <a:t>27/3/2018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874D7-03DA-0C41-824C-777327D5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5F50A-531D-8C40-9449-2B324245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5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D33E6A-EAB7-8845-AEEF-43AC8E56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9FF33-D3D9-D34D-81FF-A353F56A3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C9232-15FE-C04D-A164-4E2087F5E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5EF9-40DC-5F4F-A439-3EBDAECF84D9}" type="datetime1">
              <a:rPr lang="en-HK" smtClean="0"/>
              <a:t>27/3/2018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8A477-F8DC-E74E-8695-FA48FE718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8DB-B1E5-3640-82A0-CF4745C3F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094A5-B09F-2749-AB8E-74A87430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5B60-A8E7-5E48-B638-FE2C26E2B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821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HK" dirty="0"/>
            </a:br>
            <a:br>
              <a:rPr lang="en-HK" dirty="0"/>
            </a:br>
            <a:br>
              <a:rPr lang="en-HK" dirty="0"/>
            </a:br>
            <a:br>
              <a:rPr lang="en-HK" dirty="0"/>
            </a:br>
            <a:br>
              <a:rPr lang="en-HK" dirty="0"/>
            </a:br>
            <a:r>
              <a:rPr lang="en-HK" b="1" dirty="0"/>
              <a:t>The SNOW Theorem and Latency-Optimal Read-Only Transactions</a:t>
            </a:r>
            <a:br>
              <a:rPr lang="en-HK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063E6-62C7-D743-9A7D-A78A73AA4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2581"/>
            <a:ext cx="9144000" cy="1655762"/>
          </a:xfrm>
        </p:spPr>
        <p:txBody>
          <a:bodyPr/>
          <a:lstStyle/>
          <a:p>
            <a:r>
              <a:rPr lang="en-US" dirty="0"/>
              <a:t>Presenter: Tianyi Shan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E9332-9E23-7047-A422-9B63264C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6" y="372533"/>
            <a:ext cx="890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COPS-SNOW design and Rococo-SNOW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47017-3714-4D4D-9A73-CCCFB4A8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71" y="2044148"/>
            <a:ext cx="5382739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90F48-67E7-214A-AF92-584CC1458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" y="2042012"/>
            <a:ext cx="5145747" cy="34768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355DC1-AA66-2247-9BA6-EAE4838AF330}"/>
              </a:ext>
            </a:extLst>
          </p:cNvPr>
          <p:cNvSpPr/>
          <p:nvPr/>
        </p:nvSpPr>
        <p:spPr>
          <a:xfrm>
            <a:off x="258356" y="6510601"/>
            <a:ext cx="8428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latin typeface="Calibri" panose="020F0502020204030204" pitchFamily="34" charset="0"/>
              </a:rPr>
              <a:t>Reference: </a:t>
            </a:r>
            <a:r>
              <a:rPr lang="en-HK" sz="1200" dirty="0"/>
              <a:t>https://</a:t>
            </a:r>
            <a:r>
              <a:rPr lang="en-HK" sz="1200" dirty="0" err="1"/>
              <a:t>www.usenix.org</a:t>
            </a:r>
            <a:r>
              <a:rPr lang="en-HK" sz="1200" dirty="0"/>
              <a:t>/sites/default/files/conference/protected-files/osdi16_slides_lu_haonan.pdf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A4628D-3758-2F4C-84AD-CF523393C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6" y="909597"/>
            <a:ext cx="50800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F9D7A8-47C7-974F-A24E-3BA9CE1AF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6" y="1500417"/>
            <a:ext cx="5080000" cy="31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3AE5BD-7FE9-F040-B833-766B0BAB1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410" y="909597"/>
            <a:ext cx="5080000" cy="55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2109E0-F26E-8A40-A773-8763F0BBD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810" y="1458840"/>
            <a:ext cx="5054600" cy="3175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2ADC67-26D5-C24A-8FF4-D433B35B91B0}"/>
              </a:ext>
            </a:extLst>
          </p:cNvPr>
          <p:cNvSpPr/>
          <p:nvPr/>
        </p:nvSpPr>
        <p:spPr>
          <a:xfrm>
            <a:off x="511715" y="56915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b="1" dirty="0">
                <a:solidFill>
                  <a:srgbClr val="000000"/>
                </a:solidFill>
                <a:effectLst/>
                <a:latin typeface="Helvetica" pitchFamily="2" charset="0"/>
              </a:rPr>
              <a:t>The second round is identical, and Rococo considers the read-only transaction successful only if both rounds read the same values.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86664A-B6C6-F64C-A40D-DAA55D87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6" y="372533"/>
            <a:ext cx="747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Evaluation of the results(COPS-SNOW)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61785-5FCF-DF43-83C6-F6667C245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55" y="1127381"/>
            <a:ext cx="10985500" cy="3746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D904D-DBBC-2441-9705-1A1FFED34516}"/>
              </a:ext>
            </a:extLst>
          </p:cNvPr>
          <p:cNvSpPr/>
          <p:nvPr/>
        </p:nvSpPr>
        <p:spPr>
          <a:xfrm>
            <a:off x="595855" y="6382027"/>
            <a:ext cx="10362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>
                <a:latin typeface="Calibri" panose="020F0502020204030204" pitchFamily="34" charset="0"/>
              </a:rPr>
              <a:t>Reference: The SNOW theorem and latency-optimal read-only transactions, Lu, </a:t>
            </a:r>
            <a:r>
              <a:rPr lang="en-HK" sz="1200" dirty="0" err="1">
                <a:latin typeface="Calibri" panose="020F0502020204030204" pitchFamily="34" charset="0"/>
              </a:rPr>
              <a:t>et.al</a:t>
            </a:r>
            <a:r>
              <a:rPr lang="en-HK" sz="1200" dirty="0">
                <a:latin typeface="Calibri" panose="020F0502020204030204" pitchFamily="34" charset="0"/>
              </a:rPr>
              <a:t>. Proceeding OSDI'16 Proceedings of the 12th USENIX conference on Operating </a:t>
            </a:r>
          </a:p>
          <a:p>
            <a:r>
              <a:rPr lang="en-HK" sz="1200" dirty="0">
                <a:latin typeface="Calibri" panose="020F0502020204030204" pitchFamily="34" charset="0"/>
              </a:rPr>
              <a:t>Systems Design and Implementation Pages 135-150 </a:t>
            </a:r>
          </a:p>
          <a:p>
            <a:endParaRPr lang="en-HK" sz="1200" dirty="0">
              <a:effectLst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191CCD8-975F-C241-9225-A98F29807784}"/>
              </a:ext>
            </a:extLst>
          </p:cNvPr>
          <p:cNvSpPr/>
          <p:nvPr/>
        </p:nvSpPr>
        <p:spPr>
          <a:xfrm>
            <a:off x="643466" y="4851238"/>
            <a:ext cx="10985500" cy="134775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chemeClr val="tx1"/>
                </a:solidFill>
                <a:latin typeface="Helvetica" pitchFamily="2" charset="0"/>
              </a:rPr>
              <a:t>COPS-SNOW achieves </a:t>
            </a:r>
            <a:r>
              <a:rPr lang="en-HK" b="1" dirty="0">
                <a:solidFill>
                  <a:schemeClr val="tx1"/>
                </a:solidFill>
                <a:latin typeface="Helvetica" pitchFamily="2" charset="0"/>
              </a:rPr>
              <a:t>low latency </a:t>
            </a:r>
            <a:r>
              <a:rPr lang="en-HK" dirty="0">
                <a:solidFill>
                  <a:schemeClr val="tx1"/>
                </a:solidFill>
                <a:latin typeface="Helvetica" pitchFamily="2" charset="0"/>
              </a:rPr>
              <a:t>at the cost of </a:t>
            </a:r>
            <a:r>
              <a:rPr lang="en-HK" b="1" dirty="0">
                <a:solidFill>
                  <a:schemeClr val="tx1"/>
                </a:solidFill>
                <a:latin typeface="Helvetica" pitchFamily="2" charset="0"/>
              </a:rPr>
              <a:t>lower system throughput</a:t>
            </a:r>
            <a:r>
              <a:rPr lang="en-HK" dirty="0">
                <a:solidFill>
                  <a:schemeClr val="tx1"/>
                </a:solidFill>
                <a:latin typeface="Helvetica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chemeClr val="tx1"/>
                </a:solidFill>
                <a:latin typeface="Helvetica" pitchFamily="2" charset="0"/>
              </a:rPr>
              <a:t>COPS-SNOW has a </a:t>
            </a:r>
            <a:r>
              <a:rPr lang="en-HK" b="1" dirty="0">
                <a:solidFill>
                  <a:schemeClr val="tx1"/>
                </a:solidFill>
                <a:latin typeface="Helvetica" pitchFamily="2" charset="0"/>
              </a:rPr>
              <a:t>latency advantage </a:t>
            </a:r>
            <a:r>
              <a:rPr lang="en-HK" dirty="0">
                <a:solidFill>
                  <a:schemeClr val="tx1"/>
                </a:solidFill>
                <a:latin typeface="Helvetica" pitchFamily="2" charset="0"/>
              </a:rPr>
              <a:t>that increases as </a:t>
            </a:r>
            <a:r>
              <a:rPr lang="en-HK" b="1" dirty="0">
                <a:solidFill>
                  <a:schemeClr val="tx1"/>
                </a:solidFill>
                <a:latin typeface="Helvetica" pitchFamily="2" charset="0"/>
              </a:rPr>
              <a:t>read-only transactions increase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ABCD9-0CFF-BC48-9853-BA94D437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1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6" y="372533"/>
            <a:ext cx="718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Evaluation of the results(COPS-SNOW)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68EBE-F20B-F24C-9BE1-91AA3C83F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55" y="1256281"/>
            <a:ext cx="111506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48F3FA-9249-BE45-BEEA-307494C63680}"/>
              </a:ext>
            </a:extLst>
          </p:cNvPr>
          <p:cNvSpPr/>
          <p:nvPr/>
        </p:nvSpPr>
        <p:spPr>
          <a:xfrm>
            <a:off x="595855" y="6382027"/>
            <a:ext cx="10362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>
                <a:latin typeface="Calibri" panose="020F0502020204030204" pitchFamily="34" charset="0"/>
              </a:rPr>
              <a:t>Reference: The SNOW theorem and latency-optimal read-only transactions, Lu, </a:t>
            </a:r>
            <a:r>
              <a:rPr lang="en-HK" sz="1200" dirty="0" err="1">
                <a:latin typeface="Calibri" panose="020F0502020204030204" pitchFamily="34" charset="0"/>
              </a:rPr>
              <a:t>et.al</a:t>
            </a:r>
            <a:r>
              <a:rPr lang="en-HK" sz="1200" dirty="0">
                <a:latin typeface="Calibri" panose="020F0502020204030204" pitchFamily="34" charset="0"/>
              </a:rPr>
              <a:t>. Proceeding OSDI'16 Proceedings of the 12th USENIX conference on Operating </a:t>
            </a:r>
          </a:p>
          <a:p>
            <a:r>
              <a:rPr lang="en-HK" sz="1200" dirty="0">
                <a:latin typeface="Calibri" panose="020F0502020204030204" pitchFamily="34" charset="0"/>
              </a:rPr>
              <a:t>Systems Design and Implementation Pages 135-150 </a:t>
            </a:r>
          </a:p>
          <a:p>
            <a:endParaRPr lang="en-HK" sz="1200" dirty="0"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CBB627-C456-5843-A095-E83132D18739}"/>
              </a:ext>
            </a:extLst>
          </p:cNvPr>
          <p:cNvSpPr/>
          <p:nvPr/>
        </p:nvSpPr>
        <p:spPr>
          <a:xfrm>
            <a:off x="678405" y="5034269"/>
            <a:ext cx="10985500" cy="132208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HK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dirty="0">
                <a:solidFill>
                  <a:schemeClr val="tx1"/>
                </a:solidFill>
              </a:rPr>
              <a:t>SIPF: Describe the data gets distributed more or less evenly</a:t>
            </a:r>
            <a:endParaRPr lang="en-HK" sz="2000" dirty="0"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dirty="0">
                <a:solidFill>
                  <a:schemeClr val="tx1"/>
                </a:solidFill>
                <a:effectLst/>
              </a:rPr>
              <a:t>COPS-SNOW has an </a:t>
            </a:r>
            <a:r>
              <a:rPr lang="en-HK" sz="2000" b="1" dirty="0">
                <a:solidFill>
                  <a:schemeClr val="tx1"/>
                </a:solidFill>
                <a:effectLst/>
              </a:rPr>
              <a:t>increasing latency advantage</a:t>
            </a:r>
            <a:r>
              <a:rPr lang="en-HK" sz="2000" dirty="0">
                <a:solidFill>
                  <a:schemeClr val="tx1"/>
                </a:solidFill>
                <a:effectLst/>
              </a:rPr>
              <a:t> as the workload becomes </a:t>
            </a:r>
            <a:r>
              <a:rPr lang="en-HK" sz="2000" b="1" dirty="0">
                <a:solidFill>
                  <a:schemeClr val="tx1"/>
                </a:solidFill>
                <a:effectLst/>
              </a:rPr>
              <a:t>more skewed</a:t>
            </a:r>
            <a:r>
              <a:rPr lang="en-HK" sz="2000" dirty="0">
                <a:solidFill>
                  <a:schemeClr val="tx1"/>
                </a:solidFill>
                <a:effectLst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b="1" dirty="0">
                <a:solidFill>
                  <a:schemeClr val="tx1"/>
                </a:solidFill>
              </a:rPr>
              <a:t>throughput</a:t>
            </a:r>
            <a:r>
              <a:rPr lang="en-HK" sz="2000" dirty="0">
                <a:solidFill>
                  <a:schemeClr val="tx1"/>
                </a:solidFill>
              </a:rPr>
              <a:t> disadvantage of COPS-SNOW </a:t>
            </a:r>
            <a:r>
              <a:rPr lang="en-HK" sz="2000" b="1" dirty="0">
                <a:solidFill>
                  <a:schemeClr val="tx1"/>
                </a:solidFill>
              </a:rPr>
              <a:t>decreases</a:t>
            </a:r>
            <a:r>
              <a:rPr lang="en-HK" sz="2000" dirty="0">
                <a:solidFill>
                  <a:schemeClr val="tx1"/>
                </a:solidFill>
              </a:rPr>
              <a:t> slightly as the workload becomes more skewed.</a:t>
            </a:r>
          </a:p>
          <a:p>
            <a:endParaRPr lang="en-HK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A92702-0519-1A40-981A-82626DD3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6" y="372533"/>
            <a:ext cx="811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Evaluation of the results(ROCOCO-SNOW)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A12A2-827D-E74C-931B-20FF41A7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1249363"/>
            <a:ext cx="10871200" cy="3784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ACAE99-20B7-B54B-85B1-0D6C73C86491}"/>
              </a:ext>
            </a:extLst>
          </p:cNvPr>
          <p:cNvSpPr/>
          <p:nvPr/>
        </p:nvSpPr>
        <p:spPr>
          <a:xfrm>
            <a:off x="643466" y="6211669"/>
            <a:ext cx="10362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>
                <a:latin typeface="Calibri" panose="020F0502020204030204" pitchFamily="34" charset="0"/>
              </a:rPr>
              <a:t>Reference: The SNOW theorem and latency-optimal read-only transactions, Lu, </a:t>
            </a:r>
            <a:r>
              <a:rPr lang="en-HK" sz="1200" dirty="0" err="1">
                <a:latin typeface="Calibri" panose="020F0502020204030204" pitchFamily="34" charset="0"/>
              </a:rPr>
              <a:t>et.al</a:t>
            </a:r>
            <a:r>
              <a:rPr lang="en-HK" sz="1200" dirty="0">
                <a:latin typeface="Calibri" panose="020F0502020204030204" pitchFamily="34" charset="0"/>
              </a:rPr>
              <a:t>. Proceeding OSDI'16 Proceedings of the 12th USENIX conference on Operating </a:t>
            </a:r>
          </a:p>
          <a:p>
            <a:r>
              <a:rPr lang="en-HK" sz="1200" dirty="0">
                <a:latin typeface="Calibri" panose="020F0502020204030204" pitchFamily="34" charset="0"/>
              </a:rPr>
              <a:t>Systems Design and Implementation Pages 135-150 </a:t>
            </a:r>
          </a:p>
          <a:p>
            <a:endParaRPr lang="en-HK" sz="1200" dirty="0">
              <a:effectLst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F4B83BB-DDA5-FC46-AD95-BFC433EAF54F}"/>
              </a:ext>
            </a:extLst>
          </p:cNvPr>
          <p:cNvSpPr/>
          <p:nvPr/>
        </p:nvSpPr>
        <p:spPr>
          <a:xfrm>
            <a:off x="643466" y="4858586"/>
            <a:ext cx="10985500" cy="132208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HK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rgbClr val="000000"/>
                </a:solidFill>
                <a:effectLst/>
                <a:latin typeface="Helvetica" pitchFamily="2" charset="0"/>
              </a:rPr>
              <a:t>Rococo-SNOW </a:t>
            </a:r>
            <a:r>
              <a:rPr lang="en-HK" b="1" dirty="0">
                <a:solidFill>
                  <a:srgbClr val="000000"/>
                </a:solidFill>
                <a:effectLst/>
                <a:latin typeface="Helvetica" pitchFamily="2" charset="0"/>
              </a:rPr>
              <a:t>provides lower peak throughput than Rococo</a:t>
            </a:r>
            <a:r>
              <a:rPr lang="en-HK" dirty="0">
                <a:solidFill>
                  <a:srgbClr val="000000"/>
                </a:solidFill>
                <a:effectLst/>
                <a:latin typeface="Helvetica" pitchFamily="2" charset="0"/>
              </a:rPr>
              <a:t>. because with so few requests Rococo-SNOW makes the write algorithm more complex.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rgbClr val="000000"/>
                </a:solidFill>
                <a:latin typeface="Helvetica" pitchFamily="2" charset="0"/>
              </a:rPr>
              <a:t>Rococo-SNOW </a:t>
            </a:r>
            <a:r>
              <a:rPr lang="en-HK" b="1" dirty="0">
                <a:solidFill>
                  <a:srgbClr val="000000"/>
                </a:solidFill>
                <a:latin typeface="Helvetica" pitchFamily="2" charset="0"/>
              </a:rPr>
              <a:t>provides lower latency and higher throughput </a:t>
            </a:r>
            <a:r>
              <a:rPr lang="en-HK" dirty="0">
                <a:solidFill>
                  <a:srgbClr val="000000"/>
                </a:solidFill>
                <a:latin typeface="Helvetica" pitchFamily="2" charset="0"/>
              </a:rPr>
              <a:t>as the </a:t>
            </a:r>
            <a:r>
              <a:rPr lang="en-HK" dirty="0" err="1">
                <a:solidFill>
                  <a:srgbClr val="000000"/>
                </a:solidFill>
                <a:latin typeface="Helvetica" pitchFamily="2" charset="0"/>
              </a:rPr>
              <a:t>reqs</a:t>
            </a:r>
            <a:r>
              <a:rPr lang="en-HK" dirty="0">
                <a:solidFill>
                  <a:srgbClr val="000000"/>
                </a:solidFill>
                <a:latin typeface="Helvetica" pitchFamily="2" charset="0"/>
              </a:rPr>
              <a:t>/servers </a:t>
            </a:r>
            <a:r>
              <a:rPr lang="en-HK" b="1" dirty="0">
                <a:solidFill>
                  <a:srgbClr val="000000"/>
                </a:solidFill>
                <a:latin typeface="Helvetica" pitchFamily="2" charset="0"/>
              </a:rPr>
              <a:t>increases</a:t>
            </a:r>
            <a:r>
              <a:rPr lang="en-HK" dirty="0">
                <a:solidFill>
                  <a:srgbClr val="000000"/>
                </a:solidFill>
                <a:latin typeface="Helvetica" pitchFamily="2" charset="0"/>
              </a:rPr>
              <a:t>.</a:t>
            </a:r>
            <a:endParaRPr lang="en-HK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HK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02860A-B70E-824A-AD52-B9DBB58F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719C2B-8780-2B44-9A68-73EE07BB2198}"/>
              </a:ext>
            </a:extLst>
          </p:cNvPr>
          <p:cNvSpPr txBox="1"/>
          <p:nvPr/>
        </p:nvSpPr>
        <p:spPr>
          <a:xfrm>
            <a:off x="643466" y="372533"/>
            <a:ext cx="811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Take Away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FC7FD4-FC25-3449-853E-3FAE68C39EF7}"/>
              </a:ext>
            </a:extLst>
          </p:cNvPr>
          <p:cNvSpPr txBox="1">
            <a:spLocks/>
          </p:cNvSpPr>
          <p:nvPr/>
        </p:nvSpPr>
        <p:spPr>
          <a:xfrm>
            <a:off x="643466" y="1478153"/>
            <a:ext cx="10914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“SNOW” is impossible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HK" dirty="0"/>
              <a:t>There is a fundamental trade-off between the power and latency of read-only transactions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HK" dirty="0"/>
              <a:t>Help understand existing read-only systems.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HK" dirty="0"/>
              <a:t>Help avoid trying to improve systems that we cannot(beyond SNOW).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HK" dirty="0"/>
              <a:t>Two new systems COPS-SNOW (Latency-optimal) and Rococo-SNOW(SNOW-optimal).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HK" dirty="0"/>
              <a:t>Both reduce the read latency at the cost of makes the write algorithm more complex.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H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H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H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43EFC-90A0-564B-A67B-5BE5CD04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4CC658-1E03-ED46-9F18-0C8C6F45BDED}"/>
              </a:ext>
            </a:extLst>
          </p:cNvPr>
          <p:cNvSpPr txBox="1"/>
          <p:nvPr/>
        </p:nvSpPr>
        <p:spPr>
          <a:xfrm>
            <a:off x="643466" y="372533"/>
            <a:ext cx="811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Discussion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5837BF-BC0E-F844-99AF-77ABEA432BC0}"/>
              </a:ext>
            </a:extLst>
          </p:cNvPr>
          <p:cNvSpPr/>
          <p:nvPr/>
        </p:nvSpPr>
        <p:spPr>
          <a:xfrm>
            <a:off x="643466" y="1141214"/>
            <a:ext cx="10891187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DengXian" panose="02010600030101010101" pitchFamily="2" charset="-122"/>
                <a:cs typeface="Helvetica" pitchFamily="2" charset="0"/>
              </a:rPr>
              <a:t>Why COPS-SNOW reduce so much latency (less than half of COPS)?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DengXian" panose="02010600030101010101" pitchFamily="2" charset="-122"/>
                <a:cs typeface="Helvetica" pitchFamily="2" charset="0"/>
              </a:rPr>
              <a:t>Why the latency increase above the COPS as the number of threads increase? What is the overload?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DengXian" panose="02010600030101010101" pitchFamily="2" charset="-122"/>
              <a:cs typeface="Helvetica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DengXian" panose="02010600030101010101" pitchFamily="2" charset="-122"/>
              <a:cs typeface="Helvetica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DengXian" panose="02010600030101010101" pitchFamily="2" charset="-122"/>
              <a:cs typeface="Helvetica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DengXian" panose="02010600030101010101" pitchFamily="2" charset="-122"/>
              <a:cs typeface="Helvetica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DengXian" panose="02010600030101010101" pitchFamily="2" charset="-122"/>
              <a:cs typeface="Helvetica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DengXian" panose="02010600030101010101" pitchFamily="2" charset="-122"/>
              <a:cs typeface="Helvetica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DengXian" panose="02010600030101010101" pitchFamily="2" charset="-122"/>
              <a:cs typeface="Helvetica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DengXian" panose="02010600030101010101" pitchFamily="2" charset="-122"/>
              <a:cs typeface="Helvetica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DengXian" panose="02010600030101010101" pitchFamily="2" charset="-122"/>
              <a:cs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DengXian" panose="02010600030101010101" pitchFamily="2" charset="-122"/>
                <a:cs typeface="Helvetica" pitchFamily="2" charset="0"/>
              </a:rPr>
              <a:t>Do you think the prove of ”NO SNOW” is perfect? Why?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DengXian" panose="02010600030101010101" pitchFamily="2" charset="-122"/>
              <a:cs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645CD9-1D89-7442-B069-386A0C6CF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1924171"/>
            <a:ext cx="3306742" cy="24506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2A917-423F-6045-9D46-95114B99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2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8C93-992F-D34C-9E98-235995F46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 Evaluation of Distributed Concurrency Control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B7849-CB86-124D-8145-40AB631C5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Presenter: Xinzhou Zhao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14E02-DDF7-8946-BAD6-F8CE4004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6DC7-FA61-F444-A7BA-25B016A6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Main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6D297-057C-D543-9943-3C1A7EEAA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generation and query volumes are outpacing the capacity of single-server DBMS</a:t>
            </a:r>
          </a:p>
          <a:p>
            <a:r>
              <a:rPr lang="en-US" dirty="0"/>
              <a:t>Organizations are increasingly partitioning data across several servers</a:t>
            </a:r>
          </a:p>
          <a:p>
            <a:endParaRPr lang="en-US" dirty="0"/>
          </a:p>
          <a:p>
            <a:r>
              <a:rPr lang="en-US" dirty="0"/>
              <a:t>Quantify the effects of distribution on concurrency control protocols in a distributed environment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Evaluated 6 classic and modern protocols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In-memory distributed database evaluation framework-- </a:t>
            </a:r>
            <a:r>
              <a:rPr lang="en-US" dirty="0" err="1"/>
              <a:t>Devena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FD5CB-5434-CF4A-BB91-13251A00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6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E70D-1D46-714B-97D9-EA947BEA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Deneva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A6C5C9-BEBD-1C45-8345-D85B123794F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261394"/>
            <a:ext cx="8890000" cy="3479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A18CF-989E-C244-9B9E-D6588BFE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0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0460-C1F5-FF45-B734-43DE0530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9D236-BD11-5147-92EC-14C240D99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Two-phase Locking (2PL) [NO_WAIT, WAIT_DIE]</a:t>
            </a:r>
          </a:p>
          <a:p>
            <a:r>
              <a:rPr lang="en-US" dirty="0"/>
              <a:t>Timestamp Ordering [TIMESTAMP, MVCC]</a:t>
            </a:r>
          </a:p>
          <a:p>
            <a:r>
              <a:rPr lang="en-US" dirty="0"/>
              <a:t>Optimistic [OCC]</a:t>
            </a:r>
          </a:p>
          <a:p>
            <a:r>
              <a:rPr lang="en-US" dirty="0"/>
              <a:t>Deterministic [CALVIN]</a:t>
            </a:r>
          </a:p>
          <a:p>
            <a:r>
              <a:rPr lang="en-US" dirty="0"/>
              <a:t>Two-Phase Commit (2PC)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0982-E34B-AF44-98EC-E4EB558F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0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6" y="372533"/>
            <a:ext cx="433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Organization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F8CF78-A2C9-364B-B8B0-DD95B177A1B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HK" dirty="0"/>
              <a:t>Motivation and 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“SNOW” theorem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COPS-SNOW design and Rococo-SNOW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Evaluation of the results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Takeaway and Discussion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D63D5-312B-F243-938A-5C6D67DA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5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4969-7BE9-3B4C-852F-991638FD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CALVIN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EC5E26-479A-5A4C-9884-F9CD69AB2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210" y="1237278"/>
            <a:ext cx="8665579" cy="515399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9B852-32EF-0E41-9580-7950BDE3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8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870E-59A6-E74B-A1CA-4032CE75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3D2C6-250C-2747-8039-3AEB2DE5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partitions are loaded on each server </a:t>
            </a:r>
          </a:p>
          <a:p>
            <a:r>
              <a:rPr lang="en-US" dirty="0"/>
              <a:t>A load of 10,000 open client connections per server </a:t>
            </a:r>
          </a:p>
          <a:p>
            <a:r>
              <a:rPr lang="en-US" dirty="0"/>
              <a:t>Measure throughput as the number of transactions successfully completed after the warm-up period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8CEF8-57EA-2C4D-9F7E-778248B0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61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8CB8-BD5B-3A49-AB41-50FAAF2C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896ED-E968-4646-AEB4-55A4AB7C8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9355"/>
            <a:ext cx="10515600" cy="5719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6EB1E-D887-FE4A-B0D6-7E4F49D87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225675"/>
            <a:ext cx="8153400" cy="4064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4DB66-AA5E-644D-8FB3-E67EE4C0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BF7C-FAFE-0B45-A8F7-21190614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Rate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DF79B5-1FEB-404A-B993-034FD3CFE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5068"/>
            <a:ext cx="10515600" cy="5719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53D0A4-2A59-6142-B285-3C4F946B2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2086969"/>
            <a:ext cx="7797800" cy="45339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C60E-1A73-0B49-866F-DA372ADA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89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E94B-2E5E-7B4D-A682-EDFADD1F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Multi-Partition Transactions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890771-1C53-FD49-BA6E-F1B6360E1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5719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DDCBA4-0D0E-A64C-A7EC-9E89EEC1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2300287"/>
            <a:ext cx="7797800" cy="4114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71C8-C8CE-3A46-9210-C8FC0F56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9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9F73-FFD0-7143-8EA3-820DADA6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5A8695-122C-ED4E-8C05-EA3236669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26034"/>
            <a:ext cx="10515600" cy="255052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17E34-C39C-7A47-9CF4-FDB72178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F746-DB4A-F749-9762-65A62754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92E9CE-F167-AB48-AC80-8EB69ED4E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4912"/>
            <a:ext cx="10515600" cy="329276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2028E-78B3-014F-BCAD-4ED314DF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6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FF5C-A0FE-4546-A6BD-ACF34AA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2597EA-353B-1C4C-8994-2D52DF9EA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178844"/>
            <a:ext cx="8077200" cy="36449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744EC-269E-4943-8DC6-29E0D64D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59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F743-186F-CF48-B324-79A37AC3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DBMS Bottlenecks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0C7799-0DD4-7A40-ADD7-5941E4E18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41" y="2928938"/>
            <a:ext cx="11587318" cy="196314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EF40F-64FA-854B-B00A-9707ACCA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9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2CA7-4510-1C47-8DB1-836DE192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495F0-63AA-8548-B435-342CCF0F0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the Network </a:t>
            </a:r>
          </a:p>
          <a:p>
            <a:r>
              <a:rPr lang="en-US" dirty="0"/>
              <a:t>Adapt the Data Model </a:t>
            </a:r>
          </a:p>
          <a:p>
            <a:r>
              <a:rPr lang="en-US" dirty="0"/>
              <a:t>Seek Alternative Programming Models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AFA29-5D17-1049-98DA-B9481019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9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5" y="372533"/>
            <a:ext cx="694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dirty="0">
                <a:latin typeface="Times" pitchFamily="2" charset="0"/>
              </a:rPr>
              <a:t>Motivation and background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BC8589-6B61-C54D-BE7E-EAC1D1414AC0}"/>
              </a:ext>
            </a:extLst>
          </p:cNvPr>
          <p:cNvSpPr/>
          <p:nvPr/>
        </p:nvSpPr>
        <p:spPr>
          <a:xfrm>
            <a:off x="643465" y="957308"/>
            <a:ext cx="68072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rgbClr val="000000"/>
                </a:solidFill>
                <a:effectLst/>
                <a:latin typeface="Helvetica" pitchFamily="2" charset="0"/>
              </a:rPr>
              <a:t>Web service may read from its data store thousands of times for a single page.</a:t>
            </a:r>
          </a:p>
          <a:p>
            <a:endParaRPr lang="en-HK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rgbClr val="000000"/>
                </a:solidFill>
                <a:latin typeface="Helvetica" pitchFamily="2" charset="0"/>
              </a:rPr>
              <a:t>many real-world workloads of web service are dominated by reads.(99.8% of the operations for Facebook’s distributed data are reads store TAO are reads).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AA1B3-8318-D846-A4C1-5067B4EAC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61" y="2856433"/>
            <a:ext cx="4111610" cy="3352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E16B63-05CB-3045-A79A-75C046535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453" y="2716566"/>
            <a:ext cx="6101763" cy="3440205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0476D5E9-376F-5D4E-BEF7-CD53A552B8E9}"/>
              </a:ext>
            </a:extLst>
          </p:cNvPr>
          <p:cNvSpPr/>
          <p:nvPr/>
        </p:nvSpPr>
        <p:spPr>
          <a:xfrm>
            <a:off x="7450667" y="1313248"/>
            <a:ext cx="687886" cy="660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D7EA1-6323-A542-ADC4-C7E1CF01D9AF}"/>
              </a:ext>
            </a:extLst>
          </p:cNvPr>
          <p:cNvSpPr txBox="1"/>
          <p:nvPr/>
        </p:nvSpPr>
        <p:spPr>
          <a:xfrm>
            <a:off x="8394453" y="1351060"/>
            <a:ext cx="694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/>
              <a:t>Reduce Latency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A13C5-D26C-B842-93A8-AC28D88AB81B}"/>
              </a:ext>
            </a:extLst>
          </p:cNvPr>
          <p:cNvSpPr/>
          <p:nvPr/>
        </p:nvSpPr>
        <p:spPr>
          <a:xfrm>
            <a:off x="595855" y="6382028"/>
            <a:ext cx="5372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>
                <a:latin typeface="Calibri" panose="020F0502020204030204" pitchFamily="34" charset="0"/>
              </a:rPr>
              <a:t>Reference: https://</a:t>
            </a:r>
            <a:r>
              <a:rPr lang="en-HK" sz="1200" dirty="0" err="1">
                <a:latin typeface="Calibri" panose="020F0502020204030204" pitchFamily="34" charset="0"/>
              </a:rPr>
              <a:t>www.globaldots.com</a:t>
            </a:r>
            <a:r>
              <a:rPr lang="en-HK" sz="1200" dirty="0">
                <a:latin typeface="Calibri" panose="020F0502020204030204" pitchFamily="34" charset="0"/>
              </a:rPr>
              <a:t>/knowledge-base/network-load-balancing/ </a:t>
            </a:r>
            <a:endParaRPr lang="en-HK" sz="1200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95625F-5F6B-194F-A645-672F7C44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48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405B-E5E0-F54B-B6E2-AD29433B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&amp; 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6C8A-2F29-6C41-8F87-625D77550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bottlenecks of distributed DBMS</a:t>
            </a:r>
          </a:p>
          <a:p>
            <a:r>
              <a:rPr lang="en-US" dirty="0"/>
              <a:t>More solutions to the bottlenecks</a:t>
            </a:r>
          </a:p>
          <a:p>
            <a:r>
              <a:rPr lang="en-US" dirty="0"/>
              <a:t>As soon as a transaction acquires all of its locks, a worker thread executes it right away and then releases the locks immediately afterward. This means that locks are not held long enough for the scheduler to process conflicting transactions.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816B1-5FEC-3C49-9F5D-953B790E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68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>
            <a:extLst>
              <a:ext uri="{FF2B5EF4-FFF2-40B4-BE49-F238E27FC236}">
                <a16:creationId xmlns:a16="http://schemas.microsoft.com/office/drawing/2014/main" id="{D7B4F086-142B-8D45-8AFC-0E4BAA0A9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7864" y="838200"/>
            <a:ext cx="7653337" cy="2362200"/>
          </a:xfrm>
        </p:spPr>
        <p:txBody>
          <a:bodyPr/>
          <a:lstStyle/>
          <a:p>
            <a:pPr eaLnBrk="1" hangingPunct="1"/>
            <a:r>
              <a:rPr lang="en-US" altLang="en-US">
                <a:ea typeface="SimSun" panose="02010600030101010101" pitchFamily="2" charset="-122"/>
              </a:rPr>
              <a:t>Discussion</a:t>
            </a:r>
            <a:endParaRPr lang="en-US" altLang="en-US"/>
          </a:p>
        </p:txBody>
      </p:sp>
      <p:sp>
        <p:nvSpPr>
          <p:cNvPr id="9218" name="Rectangle 5">
            <a:extLst>
              <a:ext uri="{FF2B5EF4-FFF2-40B4-BE49-F238E27FC236}">
                <a16:creationId xmlns:a16="http://schemas.microsoft.com/office/drawing/2014/main" id="{A31B1F55-9BC0-D14B-A61E-D6B37540A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4132" y="3685032"/>
            <a:ext cx="6400800" cy="2133600"/>
          </a:xfrm>
        </p:spPr>
        <p:txBody>
          <a:bodyPr/>
          <a:lstStyle/>
          <a:p>
            <a:pPr algn="ctr" eaLnBrk="1" hangingPunct="1"/>
            <a:r>
              <a:rPr lang="en-US" altLang="zh-CN" sz="2800" dirty="0" err="1"/>
              <a:t>Haoyu</a:t>
            </a:r>
            <a:r>
              <a:rPr lang="zh-CN" altLang="en-US" sz="2800" dirty="0"/>
              <a:t> </a:t>
            </a:r>
            <a:r>
              <a:rPr lang="en-US" altLang="zh-CN" sz="2800" dirty="0"/>
              <a:t>Wang</a:t>
            </a:r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CS5</a:t>
            </a:r>
            <a:r>
              <a:rPr lang="en-US" altLang="en-US" sz="2800" dirty="0">
                <a:ea typeface="SimSun" panose="02010600030101010101" pitchFamily="2" charset="-122"/>
              </a:rPr>
              <a:t>25</a:t>
            </a:r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Advanced</a:t>
            </a:r>
            <a:r>
              <a:rPr lang="en-US" altLang="en-US" sz="2800" dirty="0">
                <a:ea typeface="SimSun" panose="02010600030101010101" pitchFamily="2" charset="-122"/>
              </a:rPr>
              <a:t> Distributed System</a:t>
            </a:r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University of Illinois</a:t>
            </a:r>
          </a:p>
          <a:p>
            <a:pPr algn="ctr" eaLnBrk="1" hangingPunct="1"/>
            <a:endParaRPr lang="en-US" alt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内容占位符 1">
            <a:extLst>
              <a:ext uri="{FF2B5EF4-FFF2-40B4-BE49-F238E27FC236}">
                <a16:creationId xmlns:a16="http://schemas.microsoft.com/office/drawing/2014/main" id="{3B8499AE-28B7-4742-80F5-CDA5A0966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/>
          </a:p>
          <a:p>
            <a:r>
              <a:rPr kumimoji="1" lang="en-US" altLang="zh-CN"/>
              <a:t>Do</a:t>
            </a:r>
            <a:r>
              <a:rPr kumimoji="1" lang="zh-CN" altLang="en-US"/>
              <a:t> </a:t>
            </a:r>
            <a:r>
              <a:rPr kumimoji="1" lang="en-US" altLang="zh-CN"/>
              <a:t>you</a:t>
            </a:r>
            <a:r>
              <a:rPr kumimoji="1" lang="zh-CN" altLang="en-US"/>
              <a:t> </a:t>
            </a:r>
            <a:r>
              <a:rPr kumimoji="1" lang="en-US" altLang="zh-CN"/>
              <a:t>think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experiment</a:t>
            </a:r>
            <a:r>
              <a:rPr kumimoji="1" lang="en-US" altLang="en-US">
                <a:ea typeface="SimSun" panose="02010600030101010101" pitchFamily="2" charset="-122"/>
              </a:rPr>
              <a:t> </a:t>
            </a:r>
            <a:r>
              <a:rPr kumimoji="1" lang="en-US" altLang="zh-CN"/>
              <a:t>is</a:t>
            </a:r>
            <a:r>
              <a:rPr kumimoji="1" lang="en-US" altLang="en-US">
                <a:ea typeface="SimSun" panose="02010600030101010101" pitchFamily="2" charset="-122"/>
              </a:rPr>
              <a:t> </a:t>
            </a:r>
            <a:r>
              <a:rPr kumimoji="1" lang="en-US" altLang="zh-CN"/>
              <a:t>well-de</a:t>
            </a:r>
            <a:r>
              <a:rPr kumimoji="1" lang="en-US" altLang="en-US">
                <a:ea typeface="SimSun" panose="02010600030101010101" pitchFamily="2" charset="-122"/>
              </a:rPr>
              <a:t>signed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Matrices chosen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Fairness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Other</a:t>
            </a:r>
            <a:endParaRPr kumimoji="1" lang="zh-CN" altLang="en-US"/>
          </a:p>
        </p:txBody>
      </p:sp>
      <p:sp>
        <p:nvSpPr>
          <p:cNvPr id="11266" name="标题 2">
            <a:extLst>
              <a:ext uri="{FF2B5EF4-FFF2-40B4-BE49-F238E27FC236}">
                <a16:creationId xmlns:a16="http://schemas.microsoft.com/office/drawing/2014/main" id="{6983A936-6306-AE48-81C3-C7E0C407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D</a:t>
            </a:r>
            <a:r>
              <a:rPr kumimoji="1" lang="en-US" altLang="en-US">
                <a:ea typeface="SimSun" panose="02010600030101010101" pitchFamily="2" charset="-122"/>
              </a:rPr>
              <a:t>eneva</a:t>
            </a:r>
            <a:endParaRPr kumimoji="1" lang="zh-CN" altLang="en-US"/>
          </a:p>
        </p:txBody>
      </p:sp>
      <p:sp>
        <p:nvSpPr>
          <p:cNvPr id="11267" name="幻灯片编号占位符 3">
            <a:extLst>
              <a:ext uri="{FF2B5EF4-FFF2-40B4-BE49-F238E27FC236}">
                <a16:creationId xmlns:a16="http://schemas.microsoft.com/office/drawing/2014/main" id="{A43D3904-C73F-7F46-8710-02F10BFD2C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61FCC0-8B4F-094F-9D51-CC7361E00537}" type="slidenum">
              <a:rPr lang="en-US" altLang="zh-CN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CN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内容占位符 1">
            <a:extLst>
              <a:ext uri="{FF2B5EF4-FFF2-40B4-BE49-F238E27FC236}">
                <a16:creationId xmlns:a16="http://schemas.microsoft.com/office/drawing/2014/main" id="{4928C99F-F474-144B-A3A5-0C791758B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/>
          </a:p>
          <a:p>
            <a:r>
              <a:rPr kumimoji="1" lang="en-US" altLang="zh-CN"/>
              <a:t>Fault-</a:t>
            </a:r>
            <a:r>
              <a:rPr kumimoji="1" lang="en-US" altLang="en-US">
                <a:ea typeface="SimSun" panose="02010600030101010101" pitchFamily="2" charset="-122"/>
              </a:rPr>
              <a:t>tolerance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Is this assumption good enough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Any influence on concurrency control protocol evaluation</a:t>
            </a:r>
            <a:endParaRPr kumimoji="1" lang="zh-CN" altLang="en-US"/>
          </a:p>
        </p:txBody>
      </p:sp>
      <p:sp>
        <p:nvSpPr>
          <p:cNvPr id="12290" name="标题 2">
            <a:extLst>
              <a:ext uri="{FF2B5EF4-FFF2-40B4-BE49-F238E27FC236}">
                <a16:creationId xmlns:a16="http://schemas.microsoft.com/office/drawing/2014/main" id="{FDD3F077-FC1B-2A4A-9D57-2C5AE50C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D</a:t>
            </a:r>
            <a:r>
              <a:rPr kumimoji="1" lang="en-US" altLang="en-US">
                <a:ea typeface="SimSun" panose="02010600030101010101" pitchFamily="2" charset="-122"/>
              </a:rPr>
              <a:t>eneva</a:t>
            </a:r>
            <a:endParaRPr kumimoji="1" lang="zh-CN" altLang="en-US"/>
          </a:p>
        </p:txBody>
      </p:sp>
      <p:sp>
        <p:nvSpPr>
          <p:cNvPr id="12291" name="幻灯片编号占位符 3">
            <a:extLst>
              <a:ext uri="{FF2B5EF4-FFF2-40B4-BE49-F238E27FC236}">
                <a16:creationId xmlns:a16="http://schemas.microsoft.com/office/drawing/2014/main" id="{EA0260C3-40AC-724B-BC54-0CE977055F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7735D1-F54F-594B-8EC6-3AE749541F71}" type="slidenum">
              <a:rPr lang="en-US" altLang="zh-CN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CN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内容占位符 1">
            <a:extLst>
              <a:ext uri="{FF2B5EF4-FFF2-40B4-BE49-F238E27FC236}">
                <a16:creationId xmlns:a16="http://schemas.microsoft.com/office/drawing/2014/main" id="{8690010B-8B10-EA49-BD6A-FC889AA7A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/>
              <a:t>Problem:</a:t>
            </a:r>
            <a:r>
              <a:rPr kumimoji="1" lang="zh-CN" altLang="en-US" b="1"/>
              <a:t> </a:t>
            </a:r>
            <a:endParaRPr kumimoji="1" lang="en-US" altLang="zh-CN" b="1"/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How to improve the testing system itself (Deneva)</a:t>
            </a:r>
            <a:endParaRPr kumimoji="1" lang="en-US" altLang="zh-CN"/>
          </a:p>
          <a:p>
            <a:endParaRPr kumimoji="1" lang="en-US" altLang="en-US" b="1">
              <a:ea typeface="SimSun" panose="02010600030101010101" pitchFamily="2" charset="-122"/>
            </a:endParaRPr>
          </a:p>
          <a:p>
            <a:r>
              <a:rPr kumimoji="1" lang="en-US" altLang="en-US" b="1">
                <a:ea typeface="SimSun" panose="02010600030101010101" pitchFamily="2" charset="-122"/>
              </a:rPr>
              <a:t>Possible </a:t>
            </a:r>
            <a:r>
              <a:rPr kumimoji="1" lang="en-US" altLang="zh-CN" b="1"/>
              <a:t>Approach</a:t>
            </a:r>
            <a:r>
              <a:rPr kumimoji="1" lang="en-US" altLang="en-US" b="1">
                <a:ea typeface="SimSun" panose="02010600030101010101" pitchFamily="2" charset="-122"/>
              </a:rPr>
              <a:t>es</a:t>
            </a:r>
            <a:r>
              <a:rPr kumimoji="1" lang="en-US" altLang="zh-CN" b="1"/>
              <a:t>: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Execution Engine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Storage Engine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Modularity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Timestamp</a:t>
            </a:r>
            <a:endParaRPr kumimoji="1" lang="en-US" altLang="zh-CN"/>
          </a:p>
        </p:txBody>
      </p:sp>
      <p:sp>
        <p:nvSpPr>
          <p:cNvPr id="13314" name="标题 2">
            <a:extLst>
              <a:ext uri="{FF2B5EF4-FFF2-40B4-BE49-F238E27FC236}">
                <a16:creationId xmlns:a16="http://schemas.microsoft.com/office/drawing/2014/main" id="{27474E61-5F2D-AD4D-8634-0A20C312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>
                <a:ea typeface="SimSun" panose="02010600030101010101" pitchFamily="2" charset="-122"/>
              </a:rPr>
              <a:t>Deneva</a:t>
            </a:r>
            <a:endParaRPr kumimoji="1" lang="zh-CN" altLang="en-US"/>
          </a:p>
        </p:txBody>
      </p:sp>
      <p:sp>
        <p:nvSpPr>
          <p:cNvPr id="13315" name="幻灯片编号占位符 3">
            <a:extLst>
              <a:ext uri="{FF2B5EF4-FFF2-40B4-BE49-F238E27FC236}">
                <a16:creationId xmlns:a16="http://schemas.microsoft.com/office/drawing/2014/main" id="{F94CF37B-D93F-F24A-9A59-C98B23AF58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9E5DC-E769-A74F-B975-38E747778EB7}" type="slidenum">
              <a:rPr lang="en-US" altLang="zh-CN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CN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内容占位符 1">
            <a:extLst>
              <a:ext uri="{FF2B5EF4-FFF2-40B4-BE49-F238E27FC236}">
                <a16:creationId xmlns:a16="http://schemas.microsoft.com/office/drawing/2014/main" id="{1ECA7BBF-C260-0844-B878-F737BDFF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/>
          </a:p>
          <a:p>
            <a:r>
              <a:rPr kumimoji="1" lang="en-US" altLang="en-US">
                <a:ea typeface="SimSun" panose="02010600030101010101" pitchFamily="2" charset="-122"/>
              </a:rPr>
              <a:t>Can you be persuaded if the tightness of the theorem only by few examples?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If not, how could we use the simple example to illustrate any combinations of three properties can be possible</a:t>
            </a:r>
            <a:endParaRPr kumimoji="1" lang="zh-CN" altLang="en-US"/>
          </a:p>
        </p:txBody>
      </p:sp>
      <p:sp>
        <p:nvSpPr>
          <p:cNvPr id="14338" name="标题 2">
            <a:extLst>
              <a:ext uri="{FF2B5EF4-FFF2-40B4-BE49-F238E27FC236}">
                <a16:creationId xmlns:a16="http://schemas.microsoft.com/office/drawing/2014/main" id="{34CA46CB-0839-C441-A47E-BF5DE787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</a:t>
            </a:r>
            <a:r>
              <a:rPr kumimoji="1" lang="en-US" altLang="en-US">
                <a:ea typeface="SimSun" panose="02010600030101010101" pitchFamily="2" charset="-122"/>
              </a:rPr>
              <a:t>now</a:t>
            </a:r>
            <a:endParaRPr kumimoji="1" lang="zh-CN" altLang="en-US"/>
          </a:p>
        </p:txBody>
      </p:sp>
      <p:sp>
        <p:nvSpPr>
          <p:cNvPr id="14339" name="幻灯片编号占位符 3">
            <a:extLst>
              <a:ext uri="{FF2B5EF4-FFF2-40B4-BE49-F238E27FC236}">
                <a16:creationId xmlns:a16="http://schemas.microsoft.com/office/drawing/2014/main" id="{D2104043-8BD5-BF4E-AB8A-1ABE808849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25ED9E-F0F4-A248-AFBA-00AA3FB2D172}" type="slidenum">
              <a:rPr lang="en-US" altLang="zh-CN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CN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1">
            <a:extLst>
              <a:ext uri="{FF2B5EF4-FFF2-40B4-BE49-F238E27FC236}">
                <a16:creationId xmlns:a16="http://schemas.microsoft.com/office/drawing/2014/main" id="{0790320F-31E7-0D41-865E-8470B48B1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/>
          </a:p>
          <a:p>
            <a:r>
              <a:rPr kumimoji="1" lang="en-US" altLang="en-US">
                <a:ea typeface="SimSun" panose="02010600030101010101" pitchFamily="2" charset="-122"/>
              </a:rPr>
              <a:t>Write transaction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Read-only transaction?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Write-heavy transaction?</a:t>
            </a:r>
          </a:p>
          <a:p>
            <a:pPr lvl="1"/>
            <a:r>
              <a:rPr kumimoji="1" lang="en-US" altLang="en-US">
                <a:ea typeface="SimSun" panose="02010600030101010101" pitchFamily="2" charset="-122"/>
              </a:rPr>
              <a:t>Mixture?</a:t>
            </a:r>
            <a:endParaRPr kumimoji="1" lang="zh-CN" altLang="en-US"/>
          </a:p>
        </p:txBody>
      </p:sp>
      <p:sp>
        <p:nvSpPr>
          <p:cNvPr id="15362" name="标题 2">
            <a:extLst>
              <a:ext uri="{FF2B5EF4-FFF2-40B4-BE49-F238E27FC236}">
                <a16:creationId xmlns:a16="http://schemas.microsoft.com/office/drawing/2014/main" id="{502BF0D8-708A-3F4A-8EA9-4A3BB2FF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</a:t>
            </a:r>
            <a:r>
              <a:rPr kumimoji="1" lang="en-US" altLang="en-US">
                <a:ea typeface="SimSun" panose="02010600030101010101" pitchFamily="2" charset="-122"/>
              </a:rPr>
              <a:t>now</a:t>
            </a:r>
            <a:endParaRPr kumimoji="1" lang="zh-CN" altLang="en-US"/>
          </a:p>
        </p:txBody>
      </p:sp>
      <p:sp>
        <p:nvSpPr>
          <p:cNvPr id="15363" name="幻灯片编号占位符 3">
            <a:extLst>
              <a:ext uri="{FF2B5EF4-FFF2-40B4-BE49-F238E27FC236}">
                <a16:creationId xmlns:a16="http://schemas.microsoft.com/office/drawing/2014/main" id="{31E65D39-38DB-A340-9C1D-B1AC2A39D3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406196-DA70-4743-B865-79BE74232A56}" type="slidenum">
              <a:rPr lang="en-US" altLang="zh-CN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CN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425FDD5-5692-1F48-B7B2-62A7654C6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kumimoji="1" lang="en-US" altLang="zh-CN" dirty="0"/>
          </a:p>
          <a:p>
            <a:pPr>
              <a:defRPr/>
            </a:pPr>
            <a:r>
              <a:rPr kumimoji="1" lang="en-US" altLang="zh-CN" dirty="0"/>
              <a:t>Open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Question:</a:t>
            </a:r>
          </a:p>
          <a:p>
            <a:pPr lvl="1">
              <a:defRPr/>
            </a:pPr>
            <a:r>
              <a:rPr kumimoji="1" lang="en-US" altLang="zh-CN" dirty="0"/>
              <a:t>Th</a:t>
            </a:r>
            <a:r>
              <a:rPr kumimoji="1" lang="en-US" altLang="zh-Hans" dirty="0"/>
              <a:t>e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spectrum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of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SNOW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theory</a:t>
            </a:r>
          </a:p>
          <a:p>
            <a:pPr lvl="1">
              <a:defRPr/>
            </a:pPr>
            <a:r>
              <a:rPr kumimoji="1" lang="en-US" altLang="zh-Hans" dirty="0"/>
              <a:t>i.e.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What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is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the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minimum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round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of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read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to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guarantee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SNW</a:t>
            </a:r>
          </a:p>
          <a:p>
            <a:pPr lvl="1">
              <a:defRPr/>
            </a:pPr>
            <a:r>
              <a:rPr kumimoji="1" lang="en-US" altLang="zh-Hans" dirty="0"/>
              <a:t>What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is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the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strongest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consistent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model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can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be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reached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to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guarantee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NOW</a:t>
            </a:r>
          </a:p>
          <a:p>
            <a:pPr marL="457200" lvl="1" indent="0">
              <a:buNone/>
              <a:defRPr/>
            </a:pPr>
            <a:endParaRPr kumimoji="1" lang="zh-CN" altLang="en-US" dirty="0"/>
          </a:p>
        </p:txBody>
      </p:sp>
      <p:sp>
        <p:nvSpPr>
          <p:cNvPr id="16386" name="标题 2">
            <a:extLst>
              <a:ext uri="{FF2B5EF4-FFF2-40B4-BE49-F238E27FC236}">
                <a16:creationId xmlns:a16="http://schemas.microsoft.com/office/drawing/2014/main" id="{C4E87C5A-3DC5-F442-AF5B-2E92DEE5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</a:t>
            </a:r>
            <a:r>
              <a:rPr kumimoji="1" lang="en-US" altLang="en-US">
                <a:ea typeface="SimSun" panose="02010600030101010101" pitchFamily="2" charset="-122"/>
              </a:rPr>
              <a:t>now</a:t>
            </a:r>
            <a:endParaRPr kumimoji="1" lang="zh-CN" altLang="en-US"/>
          </a:p>
        </p:txBody>
      </p:sp>
      <p:sp>
        <p:nvSpPr>
          <p:cNvPr id="16387" name="幻灯片编号占位符 3">
            <a:extLst>
              <a:ext uri="{FF2B5EF4-FFF2-40B4-BE49-F238E27FC236}">
                <a16:creationId xmlns:a16="http://schemas.microsoft.com/office/drawing/2014/main" id="{DFB207C1-296C-514B-A82F-5F46B4A514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1D6D-EEF5-5F4D-9E2B-BF5B6FEED3CB}" type="slidenum">
              <a:rPr lang="en-US" altLang="zh-CN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CN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编号占位符 3">
            <a:extLst>
              <a:ext uri="{FF2B5EF4-FFF2-40B4-BE49-F238E27FC236}">
                <a16:creationId xmlns:a16="http://schemas.microsoft.com/office/drawing/2014/main" id="{522A1057-D119-3542-B68B-897F889915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9671D1-6B6E-FE44-AA9A-902744D1FECF}" type="slidenum">
              <a:rPr lang="en-US" altLang="zh-CN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CN" sz="1600">
              <a:solidFill>
                <a:schemeClr val="bg1"/>
              </a:solidFill>
            </a:endParaRPr>
          </a:p>
        </p:txBody>
      </p:sp>
      <p:sp>
        <p:nvSpPr>
          <p:cNvPr id="17410" name="文本框 4">
            <a:extLst>
              <a:ext uri="{FF2B5EF4-FFF2-40B4-BE49-F238E27FC236}">
                <a16:creationId xmlns:a16="http://schemas.microsoft.com/office/drawing/2014/main" id="{6D9F8582-02A9-9A46-A89B-4855EA74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6601"/>
            <a:ext cx="6096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sz="6200">
                <a:latin typeface="Arial" panose="020B0604020202020204" pitchFamily="34" charset="0"/>
              </a:rPr>
              <a:t>Thank you！！</a:t>
            </a:r>
            <a:endParaRPr kumimoji="1" lang="zh-CN" altLang="en-US" sz="6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6" y="372533"/>
            <a:ext cx="5655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dirty="0">
                <a:latin typeface="Times" pitchFamily="2" charset="0"/>
              </a:rPr>
              <a:t>Motivation and background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1097F-2FA3-7140-8638-0BBF9C2F9390}"/>
              </a:ext>
            </a:extLst>
          </p:cNvPr>
          <p:cNvSpPr/>
          <p:nvPr/>
        </p:nvSpPr>
        <p:spPr>
          <a:xfrm>
            <a:off x="643465" y="1118569"/>
            <a:ext cx="7670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rgbClr val="000000"/>
                </a:solidFill>
                <a:latin typeface="Helvetica" pitchFamily="2" charset="0"/>
              </a:rPr>
              <a:t>When data is spread across machines, reading to different shards will arrive at different times and see different views of the data store.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rgbClr val="000000"/>
                </a:solidFill>
                <a:latin typeface="Helvetica" pitchFamily="2" charset="0"/>
              </a:rPr>
              <a:t>When two transactions are concurrent there , the transactions may not ensure isolation.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dirty="0"/>
          </a:p>
          <a:p>
            <a:endParaRPr lang="en-HK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FB95E-37DD-C64E-935A-940BAD0D5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263" y="3476899"/>
            <a:ext cx="4132298" cy="2852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569C22-5121-484D-97D9-3F0F7C0D7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17" y="3476117"/>
            <a:ext cx="3585854" cy="2853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4AA2A6-7493-544E-A5EB-9AC04BF66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873" y="548640"/>
            <a:ext cx="4021046" cy="2928259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CBA761BF-E0BC-9C4F-9787-66B4874FDC40}"/>
              </a:ext>
            </a:extLst>
          </p:cNvPr>
          <p:cNvSpPr/>
          <p:nvPr/>
        </p:nvSpPr>
        <p:spPr>
          <a:xfrm>
            <a:off x="3900377" y="4572772"/>
            <a:ext cx="687886" cy="660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>
            <a:extLst>
              <a:ext uri="{FF2B5EF4-FFF2-40B4-BE49-F238E27FC236}">
                <a16:creationId xmlns:a16="http://schemas.microsoft.com/office/drawing/2014/main" id="{890314D5-A8E3-5444-A4B0-6BA5F9276B79}"/>
              </a:ext>
            </a:extLst>
          </p:cNvPr>
          <p:cNvSpPr/>
          <p:nvPr/>
        </p:nvSpPr>
        <p:spPr>
          <a:xfrm>
            <a:off x="9144000" y="3715268"/>
            <a:ext cx="1645920" cy="1517904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84926B-B674-844C-9FB8-27F9C3313B97}"/>
              </a:ext>
            </a:extLst>
          </p:cNvPr>
          <p:cNvSpPr txBox="1"/>
          <p:nvPr/>
        </p:nvSpPr>
        <p:spPr>
          <a:xfrm>
            <a:off x="8885154" y="5498830"/>
            <a:ext cx="325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Result:</a:t>
            </a:r>
          </a:p>
          <a:p>
            <a:r>
              <a:rPr lang="en-US" sz="2400" dirty="0"/>
              <a:t>I load Photo B (public)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D055D17C-7DDA-5A4C-97ED-C02DD5D57396}"/>
              </a:ext>
            </a:extLst>
          </p:cNvPr>
          <p:cNvSpPr/>
          <p:nvPr/>
        </p:nvSpPr>
        <p:spPr>
          <a:xfrm rot="5400000">
            <a:off x="3796698" y="2360013"/>
            <a:ext cx="687886" cy="660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AD4B65-A38E-5244-BE48-5FE8A84752B0}"/>
              </a:ext>
            </a:extLst>
          </p:cNvPr>
          <p:cNvSpPr txBox="1"/>
          <p:nvPr/>
        </p:nvSpPr>
        <p:spPr>
          <a:xfrm>
            <a:off x="2559189" y="2964556"/>
            <a:ext cx="694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/>
              <a:t>Guarantee “Power”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79653-652F-2944-A516-1A115208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6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6" y="372533"/>
            <a:ext cx="433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The “SNOW”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BEF62-209F-CA41-8D80-1098A064139E}"/>
              </a:ext>
            </a:extLst>
          </p:cNvPr>
          <p:cNvSpPr txBox="1"/>
          <p:nvPr/>
        </p:nvSpPr>
        <p:spPr>
          <a:xfrm>
            <a:off x="1078853" y="1891497"/>
            <a:ext cx="694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/>
              <a:t>Reduce Latency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666FFA71-DAF0-6D41-99C3-AF3F78BA8306}"/>
              </a:ext>
            </a:extLst>
          </p:cNvPr>
          <p:cNvSpPr/>
          <p:nvPr/>
        </p:nvSpPr>
        <p:spPr>
          <a:xfrm>
            <a:off x="4114800" y="1870913"/>
            <a:ext cx="1298985" cy="660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816F4FD-B7D5-F04A-8E26-A64800E9EEF7}"/>
              </a:ext>
            </a:extLst>
          </p:cNvPr>
          <p:cNvSpPr/>
          <p:nvPr/>
        </p:nvSpPr>
        <p:spPr>
          <a:xfrm>
            <a:off x="5413788" y="957308"/>
            <a:ext cx="4074160" cy="10272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B3687-7E17-A94A-B60F-37BBF38191C1}"/>
              </a:ext>
            </a:extLst>
          </p:cNvPr>
          <p:cNvSpPr txBox="1"/>
          <p:nvPr/>
        </p:nvSpPr>
        <p:spPr>
          <a:xfrm>
            <a:off x="5462777" y="1202791"/>
            <a:ext cx="37662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800" b="1" dirty="0"/>
              <a:t>N</a:t>
            </a:r>
            <a:r>
              <a:rPr lang="en-HK" sz="2800" dirty="0"/>
              <a:t>on-blocking operations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D8403-6361-9E45-B8B6-2537D6393353}"/>
              </a:ext>
            </a:extLst>
          </p:cNvPr>
          <p:cNvSpPr txBox="1"/>
          <p:nvPr/>
        </p:nvSpPr>
        <p:spPr>
          <a:xfrm>
            <a:off x="5438279" y="2599992"/>
            <a:ext cx="4676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800" b="1" dirty="0"/>
              <a:t>O</a:t>
            </a:r>
            <a:r>
              <a:rPr lang="en-HK" sz="2800" dirty="0"/>
              <a:t>ne-response from each shard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97851D8-7B4F-EA40-A291-13FEFCA7121F}"/>
              </a:ext>
            </a:extLst>
          </p:cNvPr>
          <p:cNvSpPr/>
          <p:nvPr/>
        </p:nvSpPr>
        <p:spPr>
          <a:xfrm>
            <a:off x="5413785" y="2369897"/>
            <a:ext cx="4725847" cy="10272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F8920C-D036-E747-859E-820879A3FC85}"/>
              </a:ext>
            </a:extLst>
          </p:cNvPr>
          <p:cNvSpPr txBox="1"/>
          <p:nvPr/>
        </p:nvSpPr>
        <p:spPr>
          <a:xfrm>
            <a:off x="643466" y="4368231"/>
            <a:ext cx="694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/>
              <a:t>Guarantee “Power”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3808067-85A1-944A-90D7-649296A70545}"/>
              </a:ext>
            </a:extLst>
          </p:cNvPr>
          <p:cNvSpPr/>
          <p:nvPr/>
        </p:nvSpPr>
        <p:spPr>
          <a:xfrm>
            <a:off x="4286725" y="4330419"/>
            <a:ext cx="1298985" cy="660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2AFAD5-4B60-6E4E-BEDC-CC48BC06588B}"/>
              </a:ext>
            </a:extLst>
          </p:cNvPr>
          <p:cNvSpPr/>
          <p:nvPr/>
        </p:nvSpPr>
        <p:spPr>
          <a:xfrm>
            <a:off x="5739628" y="3580657"/>
            <a:ext cx="4074160" cy="10272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29B1F96-02CC-4044-92E0-5CC9215C65CA}"/>
              </a:ext>
            </a:extLst>
          </p:cNvPr>
          <p:cNvSpPr/>
          <p:nvPr/>
        </p:nvSpPr>
        <p:spPr>
          <a:xfrm>
            <a:off x="5787380" y="4881860"/>
            <a:ext cx="4925516" cy="10272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CD385C-D5CF-F94D-8737-DBB3C26E508C}"/>
              </a:ext>
            </a:extLst>
          </p:cNvPr>
          <p:cNvSpPr/>
          <p:nvPr/>
        </p:nvSpPr>
        <p:spPr>
          <a:xfrm>
            <a:off x="6205604" y="3855662"/>
            <a:ext cx="291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2800" b="1" dirty="0">
                <a:solidFill>
                  <a:srgbClr val="000000"/>
                </a:solidFill>
                <a:effectLst/>
              </a:rPr>
              <a:t>S</a:t>
            </a:r>
            <a:r>
              <a:rPr lang="en-HK" sz="2800" dirty="0">
                <a:solidFill>
                  <a:srgbClr val="000000"/>
                </a:solidFill>
                <a:effectLst/>
              </a:rPr>
              <a:t>trict </a:t>
            </a:r>
            <a:r>
              <a:rPr lang="en-HK" sz="2800" dirty="0" err="1">
                <a:solidFill>
                  <a:srgbClr val="000000"/>
                </a:solidFill>
                <a:effectLst/>
              </a:rPr>
              <a:t>serializability</a:t>
            </a:r>
            <a:endParaRPr lang="en-HK" sz="2800" dirty="0">
              <a:solidFill>
                <a:srgbClr val="000000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6BDE6A-BFA7-6441-96DB-B0D9563E96B5}"/>
              </a:ext>
            </a:extLst>
          </p:cNvPr>
          <p:cNvSpPr/>
          <p:nvPr/>
        </p:nvSpPr>
        <p:spPr>
          <a:xfrm>
            <a:off x="6232726" y="5152323"/>
            <a:ext cx="2860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2800" b="1" dirty="0">
                <a:solidFill>
                  <a:srgbClr val="000000"/>
                </a:solidFill>
                <a:effectLst/>
              </a:rPr>
              <a:t>W</a:t>
            </a:r>
            <a:r>
              <a:rPr lang="en-HK" sz="2800" dirty="0">
                <a:solidFill>
                  <a:srgbClr val="000000"/>
                </a:solidFill>
                <a:effectLst/>
              </a:rPr>
              <a:t>rite transactions</a:t>
            </a:r>
          </a:p>
        </p:txBody>
      </p:sp>
      <p:sp>
        <p:nvSpPr>
          <p:cNvPr id="24" name="Up-Down Arrow 23">
            <a:extLst>
              <a:ext uri="{FF2B5EF4-FFF2-40B4-BE49-F238E27FC236}">
                <a16:creationId xmlns:a16="http://schemas.microsoft.com/office/drawing/2014/main" id="{DD677632-7999-0C49-B918-8CCADE73A1E8}"/>
              </a:ext>
            </a:extLst>
          </p:cNvPr>
          <p:cNvSpPr/>
          <p:nvPr/>
        </p:nvSpPr>
        <p:spPr>
          <a:xfrm>
            <a:off x="1841669" y="2599992"/>
            <a:ext cx="969264" cy="1768239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BF7680-F212-8D4C-B160-E71C09483DD4}"/>
              </a:ext>
            </a:extLst>
          </p:cNvPr>
          <p:cNvSpPr/>
          <p:nvPr/>
        </p:nvSpPr>
        <p:spPr>
          <a:xfrm>
            <a:off x="2754315" y="3263846"/>
            <a:ext cx="42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5247A-B3EE-6146-BDD7-253BED47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9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6" y="372533"/>
            <a:ext cx="433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The “SNOW” 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35732-EB9C-CD4C-963F-FC3339670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1882140"/>
            <a:ext cx="4737100" cy="419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B6010E-E36C-4442-8C64-FF3A09310668}"/>
              </a:ext>
            </a:extLst>
          </p:cNvPr>
          <p:cNvSpPr/>
          <p:nvPr/>
        </p:nvSpPr>
        <p:spPr>
          <a:xfrm>
            <a:off x="595855" y="6382028"/>
            <a:ext cx="7102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>
                <a:latin typeface="Calibri" panose="020F0502020204030204" pitchFamily="34" charset="0"/>
              </a:rPr>
              <a:t>Reference: https://</a:t>
            </a:r>
            <a:r>
              <a:rPr lang="en-HK" sz="1200" dirty="0" err="1">
                <a:latin typeface="Calibri" panose="020F0502020204030204" pitchFamily="34" charset="0"/>
              </a:rPr>
              <a:t>www.developer.com</a:t>
            </a:r>
            <a:r>
              <a:rPr lang="en-HK" sz="1200" dirty="0">
                <a:latin typeface="Calibri" panose="020F0502020204030204" pitchFamily="34" charset="0"/>
              </a:rPr>
              <a:t>/java/data/getting-started-with-</a:t>
            </a:r>
            <a:r>
              <a:rPr lang="en-HK" sz="1200" dirty="0" err="1">
                <a:latin typeface="Calibri" panose="020F0502020204030204" pitchFamily="34" charset="0"/>
              </a:rPr>
              <a:t>mongodb</a:t>
            </a:r>
            <a:r>
              <a:rPr lang="en-HK" sz="1200" dirty="0">
                <a:latin typeface="Calibri" panose="020F0502020204030204" pitchFamily="34" charset="0"/>
              </a:rPr>
              <a:t>-as-a-java-</a:t>
            </a:r>
            <a:r>
              <a:rPr lang="en-HK" sz="1200" dirty="0" err="1">
                <a:latin typeface="Calibri" panose="020F0502020204030204" pitchFamily="34" charset="0"/>
              </a:rPr>
              <a:t>nosql</a:t>
            </a:r>
            <a:r>
              <a:rPr lang="en-HK" sz="1200" dirty="0">
                <a:latin typeface="Calibri" panose="020F0502020204030204" pitchFamily="34" charset="0"/>
              </a:rPr>
              <a:t>-</a:t>
            </a:r>
            <a:r>
              <a:rPr lang="en-HK" sz="1200" dirty="0" err="1">
                <a:latin typeface="Calibri" panose="020F0502020204030204" pitchFamily="34" charset="0"/>
              </a:rPr>
              <a:t>solution.html</a:t>
            </a:r>
            <a:endParaRPr lang="en-HK" sz="12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9530E-BAE8-5740-AEDC-17834885935D}"/>
              </a:ext>
            </a:extLst>
          </p:cNvPr>
          <p:cNvSpPr txBox="1"/>
          <p:nvPr/>
        </p:nvSpPr>
        <p:spPr>
          <a:xfrm>
            <a:off x="932688" y="1342419"/>
            <a:ext cx="517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“CAP” theorem(CAP is impossible)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DF619-B317-2E4B-A850-05CFC135E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086" y="1882140"/>
            <a:ext cx="5085588" cy="43239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96960C-4C50-6E48-8125-355E113A8A7D}"/>
              </a:ext>
            </a:extLst>
          </p:cNvPr>
          <p:cNvSpPr txBox="1"/>
          <p:nvPr/>
        </p:nvSpPr>
        <p:spPr>
          <a:xfrm>
            <a:off x="6437376" y="1332520"/>
            <a:ext cx="521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“SNOW” theorem(SNOW is impossible)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95CC0E-6E93-504C-84B0-60FCBA20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6" y="372533"/>
            <a:ext cx="433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The “SNOW” 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FC90F-D5BC-D745-B8CF-A76FC9E9B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16" y="1504318"/>
            <a:ext cx="5626100" cy="4330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21CF5-B9A0-C04A-B9E4-59489B3E572F}"/>
              </a:ext>
            </a:extLst>
          </p:cNvPr>
          <p:cNvSpPr/>
          <p:nvPr/>
        </p:nvSpPr>
        <p:spPr>
          <a:xfrm>
            <a:off x="595855" y="6382028"/>
            <a:ext cx="10362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>
                <a:latin typeface="Calibri" panose="020F0502020204030204" pitchFamily="34" charset="0"/>
              </a:rPr>
              <a:t>Reference: The SNOW theorem and latency-optimal read-only transactions, Lu, </a:t>
            </a:r>
            <a:r>
              <a:rPr lang="en-HK" sz="1200" dirty="0" err="1">
                <a:latin typeface="Calibri" panose="020F0502020204030204" pitchFamily="34" charset="0"/>
              </a:rPr>
              <a:t>et.al</a:t>
            </a:r>
            <a:r>
              <a:rPr lang="en-HK" sz="1200" dirty="0">
                <a:latin typeface="Calibri" panose="020F0502020204030204" pitchFamily="34" charset="0"/>
              </a:rPr>
              <a:t>. Proceeding OSDI'16 Proceedings of the 12th USENIX conference on Operating </a:t>
            </a:r>
          </a:p>
          <a:p>
            <a:r>
              <a:rPr lang="en-HK" sz="1200" dirty="0">
                <a:latin typeface="Calibri" panose="020F0502020204030204" pitchFamily="34" charset="0"/>
              </a:rPr>
              <a:t>Systems Design and Implementation Pages 135-150 </a:t>
            </a:r>
          </a:p>
          <a:p>
            <a:endParaRPr lang="en-HK" sz="1200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543D87-A744-F747-9276-8820FB427C10}"/>
              </a:ext>
            </a:extLst>
          </p:cNvPr>
          <p:cNvSpPr/>
          <p:nvPr/>
        </p:nvSpPr>
        <p:spPr>
          <a:xfrm>
            <a:off x="6096000" y="103192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b="1" dirty="0">
                <a:solidFill>
                  <a:srgbClr val="000000"/>
                </a:solidFill>
                <a:effectLst/>
                <a:latin typeface="Times" pitchFamily="2" charset="0"/>
              </a:rPr>
              <a:t>Lemma 1</a:t>
            </a:r>
            <a:r>
              <a:rPr lang="en-HK" dirty="0">
                <a:solidFill>
                  <a:srgbClr val="000000"/>
                </a:solidFill>
                <a:effectLst/>
                <a:latin typeface="Times" pitchFamily="2" charset="0"/>
              </a:rPr>
              <a:t>. The default </a:t>
            </a:r>
            <a:r>
              <a:rPr lang="en-HK" dirty="0" err="1">
                <a:solidFill>
                  <a:srgbClr val="000000"/>
                </a:solidFill>
                <a:effectLst/>
                <a:latin typeface="Times" pitchFamily="2" charset="0"/>
              </a:rPr>
              <a:t>behavior</a:t>
            </a:r>
            <a:r>
              <a:rPr lang="en-HK" dirty="0">
                <a:solidFill>
                  <a:srgbClr val="000000"/>
                </a:solidFill>
                <a:effectLst/>
                <a:latin typeface="Times" pitchFamily="2" charset="0"/>
              </a:rPr>
              <a:t> at servers returns values that are used by clients.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b="1" dirty="0">
                <a:solidFill>
                  <a:srgbClr val="000000"/>
                </a:solidFill>
                <a:latin typeface="Times" pitchFamily="2" charset="0"/>
              </a:rPr>
              <a:t>Lemma 2</a:t>
            </a:r>
            <a:r>
              <a:rPr lang="en-HK" dirty="0">
                <a:solidFill>
                  <a:srgbClr val="000000"/>
                </a:solidFill>
                <a:latin typeface="Times" pitchFamily="2" charset="0"/>
              </a:rPr>
              <a:t> Servers initially return old by default.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b="1" dirty="0">
                <a:solidFill>
                  <a:srgbClr val="000000"/>
                </a:solidFill>
                <a:latin typeface="Times" pitchFamily="2" charset="0"/>
              </a:rPr>
              <a:t>Lemma 3</a:t>
            </a:r>
            <a:r>
              <a:rPr lang="en-HK" dirty="0">
                <a:solidFill>
                  <a:srgbClr val="000000"/>
                </a:solidFill>
                <a:latin typeface="Times" pitchFamily="2" charset="0"/>
              </a:rPr>
              <a:t>. Servers eventually return new by default.</a:t>
            </a:r>
          </a:p>
          <a:p>
            <a:endParaRPr lang="en-HK" dirty="0">
              <a:solidFill>
                <a:srgbClr val="000000"/>
              </a:solidFill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b="1" dirty="0">
                <a:latin typeface="Times" pitchFamily="2" charset="0"/>
              </a:rPr>
              <a:t>Corollary 4</a:t>
            </a:r>
            <a:r>
              <a:rPr lang="en-HK" dirty="0">
                <a:latin typeface="Times" pitchFamily="2" charset="0"/>
              </a:rPr>
              <a:t>. There exists a transition at each server be- tween defaulting to old and defaulting to new.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07D80088-1F29-1940-931E-960B2395C9F9}"/>
              </a:ext>
            </a:extLst>
          </p:cNvPr>
          <p:cNvSpPr/>
          <p:nvPr/>
        </p:nvSpPr>
        <p:spPr>
          <a:xfrm>
            <a:off x="8665464" y="3092111"/>
            <a:ext cx="640080" cy="813143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3199F5F-8DBA-C849-B9E0-063F491F9984}"/>
              </a:ext>
            </a:extLst>
          </p:cNvPr>
          <p:cNvSpPr/>
          <p:nvPr/>
        </p:nvSpPr>
        <p:spPr>
          <a:xfrm>
            <a:off x="6580632" y="3991933"/>
            <a:ext cx="4809744" cy="65322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-25000" dirty="0">
                <a:solidFill>
                  <a:schemeClr val="tx1"/>
                </a:solidFill>
              </a:rPr>
              <a:t>a = </a:t>
            </a:r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dirty="0" err="1">
                <a:solidFill>
                  <a:schemeClr val="tx1"/>
                </a:solidFill>
              </a:rPr>
              <a:t>R</a:t>
            </a:r>
            <a:r>
              <a:rPr lang="en-US" baseline="-25000" dirty="0" err="1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= old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64B153E2-6236-2A4D-9B48-E4ECEEA01F67}"/>
              </a:ext>
            </a:extLst>
          </p:cNvPr>
          <p:cNvSpPr/>
          <p:nvPr/>
        </p:nvSpPr>
        <p:spPr>
          <a:xfrm>
            <a:off x="8665464" y="4738195"/>
            <a:ext cx="640080" cy="813143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93C7D21-3E5A-7C4F-ADAA-25942EB1E9FF}"/>
              </a:ext>
            </a:extLst>
          </p:cNvPr>
          <p:cNvSpPr/>
          <p:nvPr/>
        </p:nvSpPr>
        <p:spPr>
          <a:xfrm>
            <a:off x="6580632" y="5627234"/>
            <a:ext cx="4809744" cy="65322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“SNOW” is impossible!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F7A36-CE23-D047-8D65-848FFD0B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6" y="372533"/>
            <a:ext cx="433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The “SNOW” theorem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601D5-5538-7A4F-9CA3-D9D69703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888" y="30562"/>
            <a:ext cx="5360001" cy="62362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B93900-7860-2845-9D6A-220C56639AB0}"/>
              </a:ext>
            </a:extLst>
          </p:cNvPr>
          <p:cNvSpPr/>
          <p:nvPr/>
        </p:nvSpPr>
        <p:spPr>
          <a:xfrm>
            <a:off x="595855" y="6382028"/>
            <a:ext cx="10362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>
                <a:latin typeface="Calibri" panose="020F0502020204030204" pitchFamily="34" charset="0"/>
              </a:rPr>
              <a:t>Reference: The SNOW theorem and latency-optimal read-only transactions, Lu, </a:t>
            </a:r>
            <a:r>
              <a:rPr lang="en-HK" sz="1200" dirty="0" err="1">
                <a:latin typeface="Calibri" panose="020F0502020204030204" pitchFamily="34" charset="0"/>
              </a:rPr>
              <a:t>et.al</a:t>
            </a:r>
            <a:r>
              <a:rPr lang="en-HK" sz="1200" dirty="0">
                <a:latin typeface="Calibri" panose="020F0502020204030204" pitchFamily="34" charset="0"/>
              </a:rPr>
              <a:t>. Proceeding OSDI'16 Proceedings of the 12th USENIX conference on Operating </a:t>
            </a:r>
          </a:p>
          <a:p>
            <a:r>
              <a:rPr lang="en-HK" sz="1200" dirty="0">
                <a:latin typeface="Calibri" panose="020F0502020204030204" pitchFamily="34" charset="0"/>
              </a:rPr>
              <a:t>Systems Design and Implementation Pages 135-150 </a:t>
            </a:r>
          </a:p>
          <a:p>
            <a:endParaRPr lang="en-HK" sz="1200" dirty="0">
              <a:effectLst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CA1B3266-60BA-5C4B-8B8C-D35FD236B5DB}"/>
              </a:ext>
            </a:extLst>
          </p:cNvPr>
          <p:cNvSpPr/>
          <p:nvPr/>
        </p:nvSpPr>
        <p:spPr>
          <a:xfrm>
            <a:off x="2667577" y="2641574"/>
            <a:ext cx="585215" cy="542207"/>
          </a:xfrm>
          <a:prstGeom prst="downArrow">
            <a:avLst>
              <a:gd name="adj1" fmla="val 50000"/>
              <a:gd name="adj2" fmla="val 5331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AFA7AB-E707-5D43-972B-2CF79644B03C}"/>
              </a:ext>
            </a:extLst>
          </p:cNvPr>
          <p:cNvSpPr/>
          <p:nvPr/>
        </p:nvSpPr>
        <p:spPr>
          <a:xfrm>
            <a:off x="595855" y="957308"/>
            <a:ext cx="5366033" cy="151398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HK" sz="3200" b="1" dirty="0">
                <a:solidFill>
                  <a:srgbClr val="000000"/>
                </a:solidFill>
              </a:rPr>
              <a:t>SNOW-Optimal</a:t>
            </a:r>
            <a:r>
              <a:rPr lang="en-HK" sz="3200" dirty="0">
                <a:solidFill>
                  <a:srgbClr val="000000"/>
                </a:solidFill>
              </a:rPr>
              <a:t>: 3 of S,N,O,W</a:t>
            </a:r>
            <a:endParaRPr lang="en-HK" sz="3200" b="1" dirty="0">
              <a:solidFill>
                <a:srgbClr val="000000"/>
              </a:solidFill>
            </a:endParaRPr>
          </a:p>
          <a:p>
            <a:r>
              <a:rPr lang="en-HK" sz="3200" b="1" dirty="0">
                <a:solidFill>
                  <a:schemeClr val="tx1"/>
                </a:solidFill>
              </a:rPr>
              <a:t>LATENCY-Optimal</a:t>
            </a:r>
            <a:r>
              <a:rPr lang="en-HK" sz="3200" dirty="0">
                <a:solidFill>
                  <a:schemeClr val="tx1"/>
                </a:solidFill>
              </a:rPr>
              <a:t>: N + O.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F3EBE9-D9DA-A54C-AD73-A3F7A7EE0DBE}"/>
              </a:ext>
            </a:extLst>
          </p:cNvPr>
          <p:cNvSpPr/>
          <p:nvPr/>
        </p:nvSpPr>
        <p:spPr>
          <a:xfrm>
            <a:off x="2085572" y="3300871"/>
            <a:ext cx="1749223" cy="108360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K" b="1" dirty="0"/>
          </a:p>
          <a:p>
            <a:r>
              <a:rPr lang="en-HK" sz="1400" b="1" dirty="0">
                <a:solidFill>
                  <a:schemeClr val="tx1"/>
                </a:solidFill>
              </a:rPr>
              <a:t>Read &gt;&gt; Write</a:t>
            </a:r>
          </a:p>
          <a:p>
            <a:pPr algn="ctr"/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FA040C25-142D-B048-BD31-2F755661A00D}"/>
              </a:ext>
            </a:extLst>
          </p:cNvPr>
          <p:cNvSpPr/>
          <p:nvPr/>
        </p:nvSpPr>
        <p:spPr>
          <a:xfrm>
            <a:off x="2693656" y="4478980"/>
            <a:ext cx="585215" cy="542207"/>
          </a:xfrm>
          <a:prstGeom prst="downArrow">
            <a:avLst>
              <a:gd name="adj1" fmla="val 50000"/>
              <a:gd name="adj2" fmla="val 5331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42D3E4-BF7B-4642-A817-FE1BFDFDA87D}"/>
              </a:ext>
            </a:extLst>
          </p:cNvPr>
          <p:cNvSpPr/>
          <p:nvPr/>
        </p:nvSpPr>
        <p:spPr>
          <a:xfrm>
            <a:off x="2141907" y="5094670"/>
            <a:ext cx="1636554" cy="128735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K" b="1" dirty="0"/>
          </a:p>
          <a:p>
            <a:pPr algn="ctr"/>
            <a:r>
              <a:rPr lang="en-HK" b="1" dirty="0">
                <a:solidFill>
                  <a:schemeClr val="tx1"/>
                </a:solidFill>
              </a:rPr>
              <a:t>Sacrifice</a:t>
            </a:r>
          </a:p>
          <a:p>
            <a:pPr algn="ctr"/>
            <a:r>
              <a:rPr lang="en-HK" b="1" dirty="0">
                <a:solidFill>
                  <a:schemeClr val="tx1"/>
                </a:solidFill>
              </a:rPr>
              <a:t>Write!</a:t>
            </a:r>
          </a:p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EB78F9-C605-E54B-9516-DB727DD5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98D013-E5E7-574F-8DF8-A3C354B9001A}"/>
              </a:ext>
            </a:extLst>
          </p:cNvPr>
          <p:cNvSpPr txBox="1"/>
          <p:nvPr/>
        </p:nvSpPr>
        <p:spPr>
          <a:xfrm>
            <a:off x="643466" y="372533"/>
            <a:ext cx="859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COPS-SNOW design and Rococo-SNOW design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D26E0E-6DFE-0A45-B6CA-1D2A00AC7A93}"/>
              </a:ext>
            </a:extLst>
          </p:cNvPr>
          <p:cNvSpPr/>
          <p:nvPr/>
        </p:nvSpPr>
        <p:spPr>
          <a:xfrm>
            <a:off x="1411562" y="1016981"/>
            <a:ext cx="2993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2400" dirty="0">
                <a:solidFill>
                  <a:srgbClr val="000000"/>
                </a:solidFill>
                <a:effectLst/>
                <a:latin typeface="Helvetica" pitchFamily="2" charset="0"/>
              </a:rPr>
              <a:t>causally consistency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81249-9513-F445-BF32-A9FA2FC2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1418973"/>
            <a:ext cx="4929124" cy="2779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BCFAD6-0507-434F-ABA8-0BBC1AD72DCA}"/>
              </a:ext>
            </a:extLst>
          </p:cNvPr>
          <p:cNvSpPr/>
          <p:nvPr/>
        </p:nvSpPr>
        <p:spPr>
          <a:xfrm>
            <a:off x="204131" y="6506484"/>
            <a:ext cx="1150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latin typeface="Calibri" panose="020F0502020204030204" pitchFamily="34" charset="0"/>
              </a:rPr>
              <a:t>Reference: </a:t>
            </a:r>
            <a:r>
              <a:rPr lang="en-HK" sz="1200" dirty="0"/>
              <a:t>Don’t Settle for </a:t>
            </a:r>
            <a:r>
              <a:rPr lang="en-HK" sz="1200" dirty="0" err="1"/>
              <a:t>Eventual:Scalable</a:t>
            </a:r>
            <a:r>
              <a:rPr lang="en-HK" sz="1200" dirty="0"/>
              <a:t> Causal Consistency for Wide-Area Storage with COPS, Wyatt Lloyd </a:t>
            </a:r>
          </a:p>
          <a:p>
            <a:r>
              <a:rPr lang="en-HK" sz="12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2BCEBB-62FA-5145-97D9-EB9D466CF5B8}"/>
              </a:ext>
            </a:extLst>
          </p:cNvPr>
          <p:cNvSpPr/>
          <p:nvPr/>
        </p:nvSpPr>
        <p:spPr>
          <a:xfrm>
            <a:off x="643466" y="4198160"/>
            <a:ext cx="6214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b="1" dirty="0">
                <a:solidFill>
                  <a:srgbClr val="000000"/>
                </a:solidFill>
                <a:effectLst/>
                <a:latin typeface="Helvetica" pitchFamily="2" charset="0"/>
              </a:rPr>
              <a:t>Strict </a:t>
            </a:r>
            <a:r>
              <a:rPr lang="en-HK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serializability</a:t>
            </a:r>
            <a:r>
              <a:rPr lang="en-HK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HK" dirty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</a:p>
          <a:p>
            <a:r>
              <a:rPr lang="en-HK" dirty="0">
                <a:solidFill>
                  <a:srgbClr val="000000"/>
                </a:solidFill>
                <a:latin typeface="Helvetica" pitchFamily="2" charset="0"/>
              </a:rPr>
              <a:t>R</a:t>
            </a:r>
            <a:r>
              <a:rPr lang="en-HK" dirty="0">
                <a:solidFill>
                  <a:srgbClr val="000000"/>
                </a:solidFill>
                <a:effectLst/>
                <a:latin typeface="Helvetica" pitchFamily="2" charset="0"/>
              </a:rPr>
              <a:t>eal-time ordering =&gt; returns the </a:t>
            </a:r>
            <a:r>
              <a:rPr lang="en-HK" b="1" dirty="0">
                <a:solidFill>
                  <a:srgbClr val="000000"/>
                </a:solidFill>
                <a:effectLst/>
                <a:latin typeface="Helvetica" pitchFamily="2" charset="0"/>
              </a:rPr>
              <a:t>most recent </a:t>
            </a:r>
            <a:r>
              <a:rPr lang="en-HK" dirty="0">
                <a:solidFill>
                  <a:srgbClr val="000000"/>
                </a:solidFill>
                <a:effectLst/>
                <a:latin typeface="Helvetica" pitchFamily="2" charset="0"/>
              </a:rPr>
              <a:t>values.</a:t>
            </a:r>
          </a:p>
          <a:p>
            <a:endParaRPr lang="en-HK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HK" b="1" dirty="0">
                <a:solidFill>
                  <a:srgbClr val="000000"/>
                </a:solidFill>
                <a:latin typeface="Helvetica" pitchFamily="2" charset="0"/>
              </a:rPr>
              <a:t>Causally</a:t>
            </a:r>
            <a:r>
              <a:rPr lang="en-HK" b="1" dirty="0">
                <a:solidFill>
                  <a:srgbClr val="000000"/>
                </a:solidFill>
                <a:effectLst/>
                <a:latin typeface="Helvetica" pitchFamily="2" charset="0"/>
              </a:rPr>
              <a:t> consistency </a:t>
            </a:r>
            <a:r>
              <a:rPr lang="en-HK" dirty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</a:p>
          <a:p>
            <a:r>
              <a:rPr lang="en-HK" dirty="0">
                <a:solidFill>
                  <a:srgbClr val="000000"/>
                </a:solidFill>
                <a:effectLst/>
                <a:latin typeface="Helvetica" pitchFamily="2" charset="0"/>
              </a:rPr>
              <a:t>Process ordering =&gt; </a:t>
            </a:r>
            <a:r>
              <a:rPr lang="en-HK" b="1" dirty="0">
                <a:solidFill>
                  <a:srgbClr val="000000"/>
                </a:solidFill>
                <a:effectLst/>
                <a:latin typeface="Helvetica" pitchFamily="2" charset="0"/>
              </a:rPr>
              <a:t>may not </a:t>
            </a:r>
            <a:r>
              <a:rPr lang="en-HK" dirty="0">
                <a:solidFill>
                  <a:srgbClr val="000000"/>
                </a:solidFill>
                <a:effectLst/>
                <a:latin typeface="Helvetica" pitchFamily="2" charset="0"/>
              </a:rPr>
              <a:t>return the </a:t>
            </a:r>
            <a:r>
              <a:rPr lang="en-HK" b="1" dirty="0">
                <a:solidFill>
                  <a:srgbClr val="000000"/>
                </a:solidFill>
                <a:effectLst/>
                <a:latin typeface="Helvetica" pitchFamily="2" charset="0"/>
              </a:rPr>
              <a:t>most recent </a:t>
            </a:r>
            <a:r>
              <a:rPr lang="en-HK" dirty="0">
                <a:solidFill>
                  <a:srgbClr val="000000"/>
                </a:solidFill>
                <a:effectLst/>
                <a:latin typeface="Helvetica" pitchFamily="2" charset="0"/>
              </a:rPr>
              <a:t>values</a:t>
            </a:r>
          </a:p>
          <a:p>
            <a:endParaRPr lang="en-HK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HK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69ACD-E201-1046-9EB2-96DD3A982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970" y="1447491"/>
            <a:ext cx="4321048" cy="2600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0ED099-C437-B24F-AADF-2E8D2DABD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3907134"/>
            <a:ext cx="4801762" cy="270025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32ACFD9-6281-5242-A90C-DB4DE87D3217}"/>
              </a:ext>
            </a:extLst>
          </p:cNvPr>
          <p:cNvSpPr/>
          <p:nvPr/>
        </p:nvSpPr>
        <p:spPr>
          <a:xfrm>
            <a:off x="1148515" y="5899529"/>
            <a:ext cx="4809744" cy="52180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HK" dirty="0">
                <a:solidFill>
                  <a:srgbClr val="000000"/>
                </a:solidFill>
                <a:latin typeface="Helvetica" pitchFamily="2" charset="0"/>
              </a:rPr>
              <a:t>Both </a:t>
            </a:r>
            <a:r>
              <a:rPr lang="en-HK" b="1" dirty="0">
                <a:solidFill>
                  <a:srgbClr val="000000"/>
                </a:solidFill>
                <a:latin typeface="Helvetica" pitchFamily="2" charset="0"/>
              </a:rPr>
              <a:t>Casual</a:t>
            </a:r>
            <a:r>
              <a:rPr lang="en-HK" dirty="0">
                <a:solidFill>
                  <a:srgbClr val="000000"/>
                </a:solidFill>
                <a:latin typeface="Helvetica" pitchFamily="2" charset="0"/>
              </a:rPr>
              <a:t> and </a:t>
            </a:r>
            <a:r>
              <a:rPr lang="en-HK" b="1" dirty="0">
                <a:solidFill>
                  <a:srgbClr val="000000"/>
                </a:solidFill>
                <a:latin typeface="Helvetica" pitchFamily="2" charset="0"/>
              </a:rPr>
              <a:t>Strict</a:t>
            </a:r>
            <a:r>
              <a:rPr lang="en-HK" dirty="0">
                <a:solidFill>
                  <a:srgbClr val="000000"/>
                </a:solidFill>
                <a:latin typeface="Helvetica" pitchFamily="2" charset="0"/>
              </a:rPr>
              <a:t> guarantee </a:t>
            </a:r>
            <a:r>
              <a:rPr lang="en-HK" b="1" dirty="0">
                <a:solidFill>
                  <a:srgbClr val="000000"/>
                </a:solidFill>
                <a:latin typeface="Helvetica" pitchFamily="2" charset="0"/>
              </a:rPr>
              <a:t>Isolation.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B36650C-8F82-3444-B65A-10A01CA1C445}"/>
              </a:ext>
            </a:extLst>
          </p:cNvPr>
          <p:cNvSpPr/>
          <p:nvPr/>
        </p:nvSpPr>
        <p:spPr>
          <a:xfrm>
            <a:off x="5572590" y="935365"/>
            <a:ext cx="6467348" cy="65322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ACL:a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Album:b</a:t>
            </a:r>
            <a:r>
              <a:rPr lang="en-US" dirty="0">
                <a:solidFill>
                  <a:schemeClr val="tx1"/>
                </a:solidFill>
              </a:rPr>
              <a:t>  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-&gt;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r1(public):a</a:t>
            </a:r>
            <a:r>
              <a:rPr lang="en-US" baseline="-25000" dirty="0">
                <a:solidFill>
                  <a:schemeClr val="tx1"/>
                </a:solidFill>
              </a:rPr>
              <a:t>0 </a:t>
            </a:r>
            <a:r>
              <a:rPr lang="en-US" dirty="0">
                <a:solidFill>
                  <a:schemeClr val="tx1"/>
                </a:solidFill>
              </a:rPr>
              <a:t>r1(private):a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r2(public):b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 r2(private):b</a:t>
            </a:r>
            <a:r>
              <a:rPr lang="en-US" baseline="-25000" dirty="0">
                <a:solidFill>
                  <a:schemeClr val="tx1"/>
                </a:solidFill>
              </a:rPr>
              <a:t>1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75CC2-9C7D-7A4E-86F2-E845053A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94A5-B09F-2749-AB8E-74A874306C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44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5358</TotalTime>
  <Words>1244</Words>
  <Application>Microsoft Macintosh PowerPoint</Application>
  <PresentationFormat>Widescreen</PresentationFormat>
  <Paragraphs>239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等线</vt:lpstr>
      <vt:lpstr>等线</vt:lpstr>
      <vt:lpstr>等线 Light</vt:lpstr>
      <vt:lpstr>MS PGothic</vt:lpstr>
      <vt:lpstr>SimSun</vt:lpstr>
      <vt:lpstr>Arial</vt:lpstr>
      <vt:lpstr>Calibri</vt:lpstr>
      <vt:lpstr>Calibri Light</vt:lpstr>
      <vt:lpstr>Helvetica</vt:lpstr>
      <vt:lpstr>Times</vt:lpstr>
      <vt:lpstr>Wingdings</vt:lpstr>
      <vt:lpstr>Office Theme</vt:lpstr>
      <vt:lpstr>     The SNOW Theorem and Latency-Optimal Read-Only Transactions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Evaluation of Distributed Concurrency Control  </vt:lpstr>
      <vt:lpstr>Background &amp; Main purpose</vt:lpstr>
      <vt:lpstr>Deneva</vt:lpstr>
      <vt:lpstr>Transaction Protocols</vt:lpstr>
      <vt:lpstr>CALVIN</vt:lpstr>
      <vt:lpstr>EVALUATION </vt:lpstr>
      <vt:lpstr>Contention</vt:lpstr>
      <vt:lpstr>Update Rate </vt:lpstr>
      <vt:lpstr>Multi-Partition Transactions </vt:lpstr>
      <vt:lpstr>Scalability </vt:lpstr>
      <vt:lpstr>Scalability</vt:lpstr>
      <vt:lpstr>Scalability</vt:lpstr>
      <vt:lpstr>Distributed DBMS Bottlenecks </vt:lpstr>
      <vt:lpstr>Potential Solutions</vt:lpstr>
      <vt:lpstr>Thoughts &amp; Discussion Points</vt:lpstr>
      <vt:lpstr>Discussion</vt:lpstr>
      <vt:lpstr>Deneva</vt:lpstr>
      <vt:lpstr>Deneva</vt:lpstr>
      <vt:lpstr>Deneva</vt:lpstr>
      <vt:lpstr>Snow</vt:lpstr>
      <vt:lpstr>Snow</vt:lpstr>
      <vt:lpstr>Snow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The SNOW Theorem and Latency-Optimal Read-Only Transactions </dc:title>
  <dc:creator>Microsoft Office User</dc:creator>
  <cp:lastModifiedBy>Microsoft Office User</cp:lastModifiedBy>
  <cp:revision>36</cp:revision>
  <cp:lastPrinted>2018-03-27T18:28:01Z</cp:lastPrinted>
  <dcterms:created xsi:type="dcterms:W3CDTF">2018-03-23T03:02:32Z</dcterms:created>
  <dcterms:modified xsi:type="dcterms:W3CDTF">2018-03-27T18:46:04Z</dcterms:modified>
</cp:coreProperties>
</file>