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56" r:id="rId20"/>
    <p:sldId id="289" r:id="rId21"/>
    <p:sldId id="257" r:id="rId22"/>
    <p:sldId id="271" r:id="rId23"/>
    <p:sldId id="275" r:id="rId24"/>
    <p:sldId id="276" r:id="rId25"/>
    <p:sldId id="290" r:id="rId26"/>
    <p:sldId id="277" r:id="rId27"/>
    <p:sldId id="280" r:id="rId28"/>
    <p:sldId id="265" r:id="rId29"/>
    <p:sldId id="281" r:id="rId30"/>
    <p:sldId id="274" r:id="rId31"/>
    <p:sldId id="284" r:id="rId32"/>
    <p:sldId id="282" r:id="rId33"/>
    <p:sldId id="283" r:id="rId34"/>
    <p:sldId id="272" r:id="rId35"/>
    <p:sldId id="286" r:id="rId36"/>
    <p:sldId id="291" r:id="rId37"/>
    <p:sldId id="292" r:id="rId38"/>
    <p:sldId id="293" r:id="rId39"/>
    <p:sldId id="294" r:id="rId40"/>
    <p:sldId id="296" r:id="rId41"/>
    <p:sldId id="295" r:id="rId42"/>
    <p:sldId id="285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7"/>
    <p:restoredTop sz="93125"/>
  </p:normalViewPr>
  <p:slideViewPr>
    <p:cSldViewPr snapToGrid="0" snapToObjects="1">
      <p:cViewPr>
        <p:scale>
          <a:sx n="91" d="100"/>
          <a:sy n="91" d="100"/>
        </p:scale>
        <p:origin x="864" y="12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C20C6-6DA7-654D-A683-6768A0D29FF9}" type="datetimeFigureOut">
              <a:rPr kumimoji="1" lang="zh-TW" altLang="en-US" smtClean="0"/>
              <a:t>2018/4/4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A709-D687-B245-8AA5-D2BE00CB8FE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28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6FEE-AAD9-4A45-A7D5-B43808CE64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944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768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994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019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11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908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6869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8009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Today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industry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database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system.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checked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piazza,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Google’s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Spanner.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Spanner,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one-fits-all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database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involves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years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cycle.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aspect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discussion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8018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Spanner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originally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storage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gradually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fully-functional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database.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spanner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 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database?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Compilation:</a:t>
            </a:r>
            <a:r>
              <a:rPr lang="zh-CN" altLang="en-US" dirty="0" smtClean="0"/>
              <a:t> </a:t>
            </a:r>
            <a:r>
              <a:rPr lang="en-US" dirty="0" err="1" smtClean="0"/>
              <a:t>Partitionable</a:t>
            </a:r>
            <a:r>
              <a:rPr lang="en-US" altLang="zh-CN" dirty="0" smtClean="0"/>
              <a:t>.</a:t>
            </a:r>
            <a:r>
              <a:rPr lang="en-US" dirty="0" smtClean="0"/>
              <a:t> </a:t>
            </a:r>
            <a:r>
              <a:rPr lang="en-US" altLang="zh-CN" dirty="0" smtClean="0"/>
              <a:t>pushing</a:t>
            </a:r>
            <a:r>
              <a:rPr lang="zh-CN" altLang="en-US" dirty="0" smtClean="0"/>
              <a:t> </a:t>
            </a:r>
            <a:r>
              <a:rPr lang="en-US" dirty="0" smtClean="0"/>
              <a:t>operations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down</a:t>
            </a:r>
            <a:r>
              <a:rPr lang="en-US" dirty="0" smtClean="0"/>
              <a:t> to each shard, then </a:t>
            </a:r>
            <a:r>
              <a:rPr lang="en-US" altLang="zh-CN" dirty="0" smtClean="0"/>
              <a:t>Union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executor.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Locality.</a:t>
            </a:r>
            <a:r>
              <a:rPr lang="zh-CN" altLang="en-US" dirty="0" smtClean="0"/>
              <a:t>  </a:t>
            </a:r>
            <a:r>
              <a:rPr lang="en-US" dirty="0" err="1" smtClean="0"/>
              <a:t>Distributed</a:t>
            </a:r>
            <a:r>
              <a:rPr lang="en-US" altLang="zh-CN" dirty="0" err="1" smtClean="0"/>
              <a:t>U</a:t>
            </a:r>
            <a:r>
              <a:rPr lang="en-US" dirty="0" err="1" smtClean="0"/>
              <a:t>nion</a:t>
            </a:r>
            <a:r>
              <a:rPr 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  <a:r>
              <a:rPr lang="en-US" dirty="0" smtClean="0"/>
              <a:t>route</a:t>
            </a:r>
            <a:r>
              <a:rPr lang="en-US" altLang="zh-CN" dirty="0" smtClean="0"/>
              <a:t>s</a:t>
            </a:r>
            <a:r>
              <a:rPr lang="en-US" dirty="0" smtClean="0"/>
              <a:t> subquery to nearest replicas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nearest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centers.</a:t>
            </a:r>
            <a:endParaRPr lang="en-US" altLang="zh-CN" dirty="0" smtClean="0"/>
          </a:p>
          <a:p>
            <a:r>
              <a:rPr lang="en-US" altLang="zh-CN" dirty="0" smtClean="0"/>
              <a:t>Query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Execution: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entries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relevant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contents.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246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6FEE-AAD9-4A45-A7D5-B43808CE64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7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Externally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consistent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mean</a:t>
            </a:r>
            <a:r>
              <a:rPr lang="en-US" altLang="zh-CN" sz="1200" baseline="0" dirty="0" smtClean="0"/>
              <a:t>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all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transactions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respect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global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real time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ordering.</a:t>
            </a:r>
            <a:r>
              <a:rPr lang="zh-CN" altLang="en-US" sz="1200" baseline="0" dirty="0" smtClean="0"/>
              <a:t> </a:t>
            </a:r>
            <a:endParaRPr lang="en-US" altLang="zh-CN" sz="1200" baseline="0" dirty="0" smtClean="0"/>
          </a:p>
          <a:p>
            <a:r>
              <a:rPr lang="en-US" altLang="zh-CN" sz="1200" dirty="0" smtClean="0"/>
              <a:t>Spanner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uses</a:t>
            </a:r>
            <a:r>
              <a:rPr lang="zh-CN" altLang="en-US" sz="1200" baseline="0" dirty="0" smtClean="0"/>
              <a:t> </a:t>
            </a:r>
            <a:r>
              <a:rPr lang="en-US" altLang="zh-CN" sz="1200" dirty="0" err="1" smtClean="0"/>
              <a:t>Paxos</a:t>
            </a:r>
            <a:r>
              <a:rPr lang="zh-CN" altLang="en-US" sz="1200" baseline="0" dirty="0" smtClean="0"/>
              <a:t> </a:t>
            </a:r>
            <a:r>
              <a:rPr lang="en-US" altLang="zh-CN" sz="1200" dirty="0" smtClean="0"/>
              <a:t>consensus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protocol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top.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won’t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incur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much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overheads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read-heavy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system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but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will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potentially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affect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throughput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multiple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writes.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A</a:t>
            </a:r>
            <a:r>
              <a:rPr lang="en-US" sz="1200" dirty="0" smtClean="0"/>
              <a:t>nd </a:t>
            </a:r>
            <a:r>
              <a:rPr lang="en-US" altLang="zh-CN" sz="1200" dirty="0" smtClean="0"/>
              <a:t>spanner</a:t>
            </a:r>
            <a:r>
              <a:rPr lang="zh-CN" altLang="en-US" sz="1200" dirty="0" smtClean="0"/>
              <a:t> </a:t>
            </a:r>
            <a:r>
              <a:rPr lang="en-US" sz="1200" dirty="0" smtClean="0"/>
              <a:t>relies on two-phase commit and two-phase locking for read/write transactions.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system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will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also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experience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little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performance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degradation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if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workload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more write-oriented.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379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innovative part of Spanner is using</a:t>
            </a:r>
            <a:r>
              <a:rPr lang="en-US" baseline="0" dirty="0" smtClean="0"/>
              <a:t> synchronized clocks to ensure external consistency.</a:t>
            </a:r>
          </a:p>
          <a:p>
            <a:endParaRPr lang="en-US" dirty="0" smtClean="0"/>
          </a:p>
          <a:p>
            <a:r>
              <a:rPr lang="en-US" dirty="0" smtClean="0"/>
              <a:t>In general, synchronized clocks can be used to avoid communication in a distributed system.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partitions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world,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logical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require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synchronization 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real-time clock.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Spanner’s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  <a:r>
              <a:rPr lang="en-US" dirty="0" smtClean="0"/>
              <a:t>xternal consistency requires monotonically increasing timestamps, </a:t>
            </a:r>
            <a:r>
              <a:rPr lang="en-US" altLang="zh-CN" dirty="0" smtClean="0"/>
              <a:t>synchronized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clocks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satisfy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 need.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dirty="0" smtClean="0"/>
              <a:t>“waiting out the uncertainty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time”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13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786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541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073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799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921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074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270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709-D687-B245-8AA5-D2BE00CB8FE8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25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07F0-3D7C-5344-BA82-53D99766AED8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AF35-DE06-804C-A233-59B35F737AF3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4DD7-7DE8-B445-B670-8C6318E1031F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BCA8-04D0-A44E-A305-33D692710FE0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28A6-B059-FD49-8A24-9D0D8A0297DC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4BC-5923-1845-9653-1A6A760EE1AE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D5A7-7DA7-8843-AF71-0E85E09AC6B1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AFC6-3CCC-B44D-8BEB-48BDE982BF26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E98-1912-1C4E-9AA0-BE333A0F7643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0EBA-1D10-334D-A6C0-CDDD4C85F557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B852-E5FA-B74E-84AC-1A13B9C7CE6B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74738-3645-BB40-8FC9-E4E08A59A5FE}" type="datetime1">
              <a:rPr kumimoji="1" lang="x-none" altLang="zh-TW" smtClean="0"/>
              <a:t>4/4/18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9EED-07FD-D648-844B-5207F88304D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177" y="1122363"/>
            <a:ext cx="10407112" cy="2387600"/>
          </a:xfrm>
        </p:spPr>
        <p:txBody>
          <a:bodyPr>
            <a:normAutofit/>
          </a:bodyPr>
          <a:lstStyle/>
          <a:p>
            <a:r>
              <a:rPr lang="en-US" b="1" dirty="0"/>
              <a:t>Spanner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Becoming </a:t>
            </a:r>
            <a:r>
              <a:rPr lang="en-US" b="1" dirty="0"/>
              <a:t>a SQL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David F. Bacon et al. </a:t>
            </a:r>
          </a:p>
          <a:p>
            <a:r>
              <a:rPr lang="en-US" sz="2800" dirty="0" smtClean="0"/>
              <a:t>Google, Inc. </a:t>
            </a:r>
          </a:p>
          <a:p>
            <a:r>
              <a:rPr lang="en-US" sz="2800" dirty="0" smtClean="0"/>
              <a:t>Presenter: Che-Lin Huang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41" y="3731741"/>
            <a:ext cx="2531375" cy="25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Query - Compilation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Query compiler uses traditional approach of building relational algebra operator tree and optimizing it using equivalent rewrite</a:t>
                </a:r>
              </a:p>
              <a:p>
                <a:r>
                  <a:rPr lang="en-US" dirty="0" smtClean="0"/>
                  <a:t>Distributed union: ship subquery to shards and concatenate results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𝑆𝑐𝑎𝑛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sz="2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  <m:r>
                        <a:rPr lang="en-US" sz="2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𝐷𝑖𝑠𝑡𝑟𝑖𝑏𝑢𝑡𝑒𝑑𝑈𝑛𝑖𝑜𝑛</m:t>
                      </m:r>
                      <m:r>
                        <a:rPr lang="en-US" sz="2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𝑠h𝑎𝑟𝑑</m:t>
                      </m:r>
                      <m:r>
                        <a:rPr lang="en-US" sz="2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r>
                        <a:rPr lang="en-US" sz="2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](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𝑆𝑐𝑎𝑛</m:t>
                      </m:r>
                      <m:r>
                        <a:rPr lang="en-US" sz="2600" b="0" i="1" smtClean="0">
                          <a:latin typeface="Cambria Math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𝑠h𝑎𝑟𝑑</m:t>
                      </m:r>
                      <m:r>
                        <a:rPr lang="en-US" sz="2600" b="0" i="1" smtClean="0"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2600" dirty="0"/>
              </a:p>
              <a:p>
                <a:r>
                  <a:rPr lang="en-US" dirty="0" err="1" smtClean="0"/>
                  <a:t>Partitionability</a:t>
                </a:r>
                <a:r>
                  <a:rPr lang="en-US" dirty="0"/>
                  <a:t> </a:t>
                </a:r>
                <a:r>
                  <a:rPr lang="en-US" dirty="0" smtClean="0"/>
                  <a:t>for a relational 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requires: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𝑆𝑐𝑎𝑛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𝑂𝑟𝑑𝑒𝑟𝑒𝑑𝑈𝑛𝑖𝑜𝑛𝐴𝑙𝑙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𝑠h𝑎𝑟𝑑</m:t>
                          </m:r>
                          <m:r>
                            <a:rPr lang="en-US" sz="2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⊆</m:t>
                          </m:r>
                          <m:r>
                            <a:rPr lang="en-US" sz="2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e>
                      </m:d>
                      <m:d>
                        <m:dPr>
                          <m:ctrlPr>
                            <a:rPr lang="en-US" sz="2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charset="0"/>
                                </a:rPr>
                                <m:t>𝑆𝑐𝑎𝑛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charset="0"/>
                                    </a:rPr>
                                    <m:t>𝑠h𝑎𝑟𝑑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For the aggregate expression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𝑂𝑝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𝑂𝑝</m:t>
                    </m:r>
                    <m:r>
                      <a:rPr lang="en-US" b="0" i="1" smtClean="0">
                        <a:latin typeface="Cambria Math" charset="0"/>
                      </a:rPr>
                      <m:t>𝐹𝑖𝑛𝑎𝑙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∘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𝑂𝑝𝐿𝑜𝑐𝑎𝑙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𝑂𝑝</m:t>
                      </m:r>
                      <m:d>
                        <m:dPr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𝐷𝑖𝑠𝑡𝑟𝑖𝑏𝑢𝑡𝑒𝑑𝑈𝑛𝑖𝑜𝑛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𝑠h𝑎𝑟𝑑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⊆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  <m:d>
                            <m:dPr>
                              <m:ctrlPr>
                                <a:rPr lang="mr-IN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mr-I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𝑆𝑐𝑎𝑛</m:t>
                                  </m:r>
                                  <m:d>
                                    <m:dPr>
                                      <m:ctrlPr>
                                        <a:rPr lang="mr-IN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𝑠h𝑎𝑟𝑑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𝑂𝑝𝐹𝑖𝑛𝑎𝑙</m:t>
                      </m:r>
                      <m:d>
                        <m:dPr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𝐷𝑖𝑠𝑡𝑟𝑖𝑏𝑢𝑡𝑒𝑑𝑈𝑛𝑖𝑜𝑛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𝑠h𝑎𝑟𝑑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⊆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  <m:d>
                            <m:dPr>
                              <m:ctrlPr>
                                <a:rPr lang="mr-IN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𝑂𝑝𝐿𝑜𝑐𝑎𝑙</m:t>
                              </m:r>
                              <m:d>
                                <m:dPr>
                                  <m:ctrlPr>
                                    <a:rPr lang="mr-IN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mr-IN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𝑆𝑐𝑎𝑛</m:t>
                                      </m:r>
                                      <m:d>
                                        <m:dPr>
                                          <m:ctrlPr>
                                            <a:rPr lang="mr-IN" sz="24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𝑠h𝑎𝑟𝑑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Join between same prefix of primary key are pushed below Distributed Union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 l="-928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Query</a:t>
            </a:r>
            <a:r>
              <a:rPr lang="zh-TW" altLang="en-US" dirty="0" smtClean="0"/>
              <a:t> </a:t>
            </a:r>
            <a:r>
              <a:rPr lang="en-US" altLang="zh-TW" dirty="0"/>
              <a:t>-</a:t>
            </a:r>
            <a:r>
              <a:rPr lang="en-US" altLang="zh-TW" dirty="0" smtClean="0"/>
              <a:t> Query Plan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5552"/>
            <a:ext cx="8646763" cy="48873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1326" y="6506718"/>
            <a:ext cx="499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Spanner: Becoming a SQL System, David F. Bacon et al, SIGMOD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39" y="1938149"/>
            <a:ext cx="5613400" cy="1939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7575" y="1406720"/>
            <a:ext cx="541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Distributed query plan for the following SQL query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26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Query -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Runtime analysis to extract a set of shard key range</a:t>
            </a:r>
          </a:p>
          <a:p>
            <a:pPr lvl="1"/>
            <a:r>
              <a:rPr lang="en-US" dirty="0" smtClean="0"/>
              <a:t>Send subquery to minimal relevant shards</a:t>
            </a:r>
          </a:p>
          <a:p>
            <a:pPr lvl="1"/>
            <a:r>
              <a:rPr lang="en-US" dirty="0" smtClean="0"/>
              <a:t>If key range cover whole table, send </a:t>
            </a:r>
            <a:r>
              <a:rPr lang="en-US" dirty="0"/>
              <a:t>subquery </a:t>
            </a:r>
            <a:r>
              <a:rPr lang="en-US" dirty="0" smtClean="0"/>
              <a:t>to servers that hosting multiple shards of target table</a:t>
            </a:r>
          </a:p>
          <a:p>
            <a:r>
              <a:rPr lang="en-US" dirty="0" smtClean="0"/>
              <a:t>Dispatch subqueries in parallel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reduce latency</a:t>
            </a:r>
            <a:endParaRPr lang="en-US" dirty="0" smtClean="0"/>
          </a:p>
          <a:p>
            <a:r>
              <a:rPr lang="en-US" dirty="0" smtClean="0"/>
              <a:t>Parallelized between </a:t>
            </a:r>
            <a:r>
              <a:rPr lang="en-US" dirty="0" err="1" smtClean="0"/>
              <a:t>subshard</a:t>
            </a:r>
            <a:r>
              <a:rPr lang="en-US" dirty="0" smtClean="0"/>
              <a:t> for large shards</a:t>
            </a:r>
          </a:p>
          <a:p>
            <a:r>
              <a:rPr lang="en-US" dirty="0" smtClean="0"/>
              <a:t>Detect if target shards are host locally to avoid making remote call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Query -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Naïve implementation of apply-style joins is expensive:</a:t>
            </a:r>
          </a:p>
          <a:p>
            <a:pPr lvl="1"/>
            <a:r>
              <a:rPr lang="en-US" dirty="0" smtClean="0"/>
              <a:t>Cross-machine call per row</a:t>
            </a:r>
          </a:p>
          <a:p>
            <a:pPr lvl="1"/>
            <a:r>
              <a:rPr lang="en-US" dirty="0" smtClean="0"/>
              <a:t>Use batched apply join to minimize cross-machine call</a:t>
            </a:r>
          </a:p>
          <a:p>
            <a:r>
              <a:rPr lang="en-US" dirty="0" smtClean="0"/>
              <a:t>Distributed Apply performs shard pruning using following steps: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err="1" smtClean="0"/>
              <a:t>sharding</a:t>
            </a:r>
            <a:r>
              <a:rPr lang="en-US" dirty="0" smtClean="0"/>
              <a:t> key range using column values from each row</a:t>
            </a:r>
          </a:p>
          <a:p>
            <a:pPr lvl="1"/>
            <a:r>
              <a:rPr lang="en-US" dirty="0" smtClean="0"/>
              <a:t>Merge </a:t>
            </a:r>
            <a:r>
              <a:rPr lang="en-US" dirty="0" err="1" smtClean="0"/>
              <a:t>sharding</a:t>
            </a:r>
            <a:r>
              <a:rPr lang="en-US" dirty="0" smtClean="0"/>
              <a:t> key range for all rows</a:t>
            </a:r>
          </a:p>
          <a:p>
            <a:pPr lvl="1"/>
            <a:r>
              <a:rPr lang="en-US" dirty="0" smtClean="0"/>
              <a:t>Compute minimal set</a:t>
            </a:r>
            <a:r>
              <a:rPr lang="en-US" dirty="0"/>
              <a:t> </a:t>
            </a:r>
            <a:r>
              <a:rPr lang="en-US" dirty="0" smtClean="0"/>
              <a:t>of shards to send the batch</a:t>
            </a:r>
          </a:p>
          <a:p>
            <a:pPr lvl="1"/>
            <a:r>
              <a:rPr lang="en-US" dirty="0" smtClean="0"/>
              <a:t>Construct minimal batch for each shard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41237" y="4815683"/>
          <a:ext cx="187864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30"/>
                <a:gridCol w="107981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clhuang1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clhuang2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clhuang3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clhuang4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861898" y="3703163"/>
          <a:ext cx="19632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18"/>
                <a:gridCol w="8834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clhuang1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525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clhuang2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425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861898" y="4888369"/>
          <a:ext cx="19632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18"/>
                <a:gridCol w="8834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clhuang3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325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clhuang4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225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55042" y="430482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Student table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10662" y="3424440"/>
            <a:ext cx="125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Enroll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8239" y="5488210"/>
            <a:ext cx="5562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SQL join query involves student and enroll table:</a:t>
            </a:r>
          </a:p>
          <a:p>
            <a:r>
              <a:rPr lang="en-US" dirty="0" smtClean="0"/>
              <a:t>SELECT *</a:t>
            </a:r>
          </a:p>
          <a:p>
            <a:r>
              <a:rPr lang="en-US" dirty="0" smtClean="0"/>
              <a:t>FROM Student s JOIN Enroll e on </a:t>
            </a:r>
            <a:r>
              <a:rPr lang="en-US" dirty="0" err="1" smtClean="0"/>
              <a:t>s.NetID</a:t>
            </a:r>
            <a:r>
              <a:rPr lang="en-US" dirty="0" smtClean="0"/>
              <a:t> = </a:t>
            </a:r>
            <a:r>
              <a:rPr lang="en-US" dirty="0" err="1" smtClean="0"/>
              <a:t>e.NetID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0EA35EC-2B90-544F-8181-0B8B3202AE06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861898" y="6073576"/>
          <a:ext cx="19632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18"/>
                <a:gridCol w="8834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clhuang5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125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1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Range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range extraction</a:t>
            </a:r>
          </a:p>
          <a:p>
            <a:pPr lvl="1"/>
            <a:r>
              <a:rPr lang="en-US" dirty="0" smtClean="0"/>
              <a:t>What table shards are referenced by query</a:t>
            </a:r>
          </a:p>
          <a:p>
            <a:r>
              <a:rPr lang="en-US" dirty="0" smtClean="0"/>
              <a:t>Seek range extraction</a:t>
            </a:r>
          </a:p>
          <a:p>
            <a:pPr lvl="1"/>
            <a:r>
              <a:rPr lang="en-US" dirty="0" smtClean="0"/>
              <a:t>What fragments of relevant shard to read</a:t>
            </a:r>
          </a:p>
          <a:p>
            <a:r>
              <a:rPr lang="en-US" dirty="0" smtClean="0"/>
              <a:t>Lock range extraction</a:t>
            </a:r>
          </a:p>
          <a:p>
            <a:pPr lvl="1"/>
            <a:r>
              <a:rPr lang="en-US" dirty="0" smtClean="0"/>
              <a:t>What fragment of table to be locked</a:t>
            </a:r>
          </a:p>
          <a:p>
            <a:pPr lvl="1"/>
            <a:r>
              <a:rPr lang="en-US" dirty="0" smtClean="0"/>
              <a:t>Checked for potential pending modification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66" y="4991604"/>
            <a:ext cx="5996013" cy="1302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326" y="6506718"/>
            <a:ext cx="499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Spanner: Becoming a SQL System, David F. Bacon et al, SIGMOD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2983" y="1825625"/>
            <a:ext cx="4971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Ranges </a:t>
            </a:r>
            <a:r>
              <a:rPr lang="en-US" dirty="0"/>
              <a:t>given param1 = P001 param2</a:t>
            </a:r>
            <a:r>
              <a:rPr lang="en-US"/>
              <a:t>= </a:t>
            </a:r>
            <a:r>
              <a:rPr lang="en-US" smtClean="0"/>
              <a:t>2017-01-01:</a:t>
            </a:r>
            <a:endParaRPr lang="en-US" dirty="0"/>
          </a:p>
          <a:p>
            <a:r>
              <a:rPr lang="en-US" dirty="0"/>
              <a:t>(P001)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(P001, /proposals/doc1, 2017-01-01), (P001, /proposals/doc2, 2017-01-01)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(P001, /proposals) </a:t>
            </a:r>
          </a:p>
        </p:txBody>
      </p:sp>
    </p:spTree>
    <p:extLst>
      <p:ext uri="{BB962C8B-B14F-4D97-AF65-F5344CB8AC3E}">
        <p14:creationId xmlns:p14="http://schemas.microsoft.com/office/powerpoint/2010/main" val="4655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Restart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Transient failures: network disconnects, machine reboots, process crashes, distributed wait and data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Spanner transparently resumes execution of query if transient failures </a:t>
            </a:r>
          </a:p>
          <a:p>
            <a:r>
              <a:rPr lang="en-US" dirty="0" smtClean="0"/>
              <a:t>Redo minimum work after restarting from transient failure</a:t>
            </a:r>
          </a:p>
          <a:p>
            <a:r>
              <a:rPr lang="en-US" dirty="0" smtClean="0"/>
              <a:t>Benefit: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tail latency for online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Zero downtime for schema change and Spanner upgrade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SQL Dialect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data model, type system, syntax, semantics, and function library shared within systems in Google</a:t>
            </a:r>
          </a:p>
          <a:p>
            <a:r>
              <a:rPr lang="en-US" dirty="0" smtClean="0"/>
              <a:t>Google SQL library:</a:t>
            </a:r>
          </a:p>
          <a:p>
            <a:pPr lvl="1"/>
            <a:r>
              <a:rPr lang="en-US" dirty="0" smtClean="0"/>
              <a:t>Shared compiler front-end</a:t>
            </a:r>
          </a:p>
          <a:p>
            <a:pPr lvl="1"/>
            <a:r>
              <a:rPr lang="en-US" dirty="0" smtClean="0"/>
              <a:t>Shared library of scalar functions</a:t>
            </a:r>
          </a:p>
          <a:p>
            <a:pPr lvl="1"/>
            <a:r>
              <a:rPr lang="en-US" dirty="0" smtClean="0"/>
              <a:t>Shared testing framework: compliance tests and coverage tests</a:t>
            </a:r>
          </a:p>
          <a:p>
            <a:r>
              <a:rPr lang="en-US" dirty="0" smtClean="0"/>
              <a:t>Compliance tests: </a:t>
            </a:r>
            <a:r>
              <a:rPr lang="en-US" dirty="0"/>
              <a:t>developer written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Coverage tests: </a:t>
            </a:r>
            <a:r>
              <a:rPr lang="en-US" dirty="0"/>
              <a:t>random query </a:t>
            </a:r>
            <a:r>
              <a:rPr lang="en-US" dirty="0" smtClean="0"/>
              <a:t>generation </a:t>
            </a:r>
            <a:r>
              <a:rPr lang="en-US" dirty="0"/>
              <a:t>tool and a reference engine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Spanner is relational database system, some design consideration is different from traditional relational database system</a:t>
            </a:r>
          </a:p>
          <a:p>
            <a:pPr lvl="1"/>
            <a:r>
              <a:rPr lang="en-US" dirty="0" smtClean="0"/>
              <a:t>Choice of primary key and it’s value</a:t>
            </a:r>
          </a:p>
          <a:p>
            <a:pPr lvl="1"/>
            <a:r>
              <a:rPr lang="en-US" dirty="0" smtClean="0"/>
              <a:t>Interleave a table or not</a:t>
            </a:r>
          </a:p>
          <a:p>
            <a:r>
              <a:rPr lang="en-US" dirty="0" smtClean="0"/>
              <a:t>No </a:t>
            </a:r>
            <a:r>
              <a:rPr lang="en-US" dirty="0"/>
              <a:t>experimental </a:t>
            </a:r>
            <a:r>
              <a:rPr lang="en-US" dirty="0" smtClean="0"/>
              <a:t>data? Here are some:</a:t>
            </a:r>
          </a:p>
          <a:p>
            <a:pPr lvl="1"/>
            <a:r>
              <a:rPr lang="en-US" dirty="0" smtClean="0"/>
              <a:t>A year after Spanner switch to a common Google-wide SQL dialect, the SQL query volume increased by a factor of five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5,000 databases run in </a:t>
            </a:r>
            <a:r>
              <a:rPr lang="en-US" dirty="0" smtClean="0"/>
              <a:t>production </a:t>
            </a:r>
            <a:r>
              <a:rPr lang="en-US" dirty="0"/>
              <a:t>instances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ens </a:t>
            </a:r>
            <a:r>
              <a:rPr lang="en-US" dirty="0"/>
              <a:t>of millions of </a:t>
            </a:r>
            <a:r>
              <a:rPr lang="en-US" dirty="0" smtClean="0"/>
              <a:t>query per second across </a:t>
            </a:r>
            <a:r>
              <a:rPr lang="en-US" dirty="0"/>
              <a:t>all </a:t>
            </a:r>
            <a:r>
              <a:rPr lang="en-US" dirty="0" smtClean="0"/>
              <a:t>Spanner databases 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anaging </a:t>
            </a:r>
            <a:r>
              <a:rPr lang="en-US" dirty="0"/>
              <a:t>hundreds of petabytes 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Any possible drawback of Spanner?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6467" cy="4351338"/>
          </a:xfrm>
        </p:spPr>
        <p:txBody>
          <a:bodyPr/>
          <a:lstStyle/>
          <a:p>
            <a:r>
              <a:rPr lang="en-US" dirty="0" smtClean="0"/>
              <a:t>Spanner combine OLTP, OLAP, and full-text search capabilities in a single system</a:t>
            </a:r>
          </a:p>
          <a:p>
            <a:r>
              <a:rPr lang="en-US" dirty="0" smtClean="0"/>
              <a:t>Shard boundaries change dynamically for load balancing and reconfiguration, thus require a communication layer to route queries</a:t>
            </a:r>
          </a:p>
          <a:p>
            <a:r>
              <a:rPr lang="en-US" dirty="0" smtClean="0"/>
              <a:t>Trade offs for seek and lock range extraction, need </a:t>
            </a:r>
            <a:r>
              <a:rPr lang="en-US" dirty="0"/>
              <a:t>judicious algorithm</a:t>
            </a:r>
            <a:endParaRPr lang="en-US" dirty="0" smtClean="0"/>
          </a:p>
          <a:p>
            <a:r>
              <a:rPr lang="en-US" dirty="0" smtClean="0"/>
              <a:t>Query restart upon transient failures, which simply the client’s work on dealing with failures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8" y="3415506"/>
            <a:ext cx="2872509" cy="25852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42999"/>
            <a:ext cx="9144000" cy="1281113"/>
          </a:xfrm>
        </p:spPr>
        <p:txBody>
          <a:bodyPr>
            <a:normAutofit/>
          </a:bodyPr>
          <a:lstStyle/>
          <a:p>
            <a:r>
              <a:rPr kumimoji="1" lang="en-US" altLang="zh-TW" b="1" dirty="0" smtClean="0">
                <a:latin typeface="Arial" charset="0"/>
                <a:ea typeface="Arial" charset="0"/>
                <a:cs typeface="Arial" charset="0"/>
              </a:rPr>
              <a:t>Amazon Aurora:</a:t>
            </a:r>
            <a:endParaRPr kumimoji="1" lang="zh-TW" alt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587625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zh-TW" sz="3600" dirty="0" smtClean="0">
                <a:latin typeface="Arial" charset="0"/>
                <a:ea typeface="Arial" charset="0"/>
                <a:cs typeface="Arial" charset="0"/>
              </a:rPr>
              <a:t>Design Considerations for High Throughput Cloud-Native Relational Databases</a:t>
            </a:r>
            <a:endParaRPr kumimoji="1" lang="zh-TW" alt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7885" y="5739154"/>
            <a:ext cx="425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TW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Presenter: Wen-Chen Lo </a:t>
            </a:r>
            <a:endParaRPr lang="zh-TW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19</a:t>
            </a:fld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447277" y="3697817"/>
            <a:ext cx="2509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Alexandre </a:t>
            </a:r>
            <a:r>
              <a:rPr kumimoji="1" lang="en-US" altLang="zh-TW" dirty="0" err="1" smtClean="0"/>
              <a:t>Verbitski</a:t>
            </a:r>
            <a:r>
              <a:rPr kumimoji="1" lang="en-US" altLang="zh-TW" dirty="0"/>
              <a:t> et al</a:t>
            </a:r>
            <a:r>
              <a:rPr kumimoji="1" lang="en-US" altLang="zh-TW" dirty="0" smtClean="0"/>
              <a:t>.</a:t>
            </a:r>
          </a:p>
          <a:p>
            <a:pPr algn="ctr"/>
            <a:r>
              <a:rPr kumimoji="1" lang="en-US" altLang="zh-TW" dirty="0"/>
              <a:t>Amazon Web Services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Introduction to Spanner</a:t>
            </a:r>
          </a:p>
          <a:p>
            <a:r>
              <a:rPr lang="en-US" dirty="0"/>
              <a:t>Distributed </a:t>
            </a:r>
            <a:r>
              <a:rPr lang="en-US" dirty="0" smtClean="0"/>
              <a:t>Query</a:t>
            </a:r>
          </a:p>
          <a:p>
            <a:r>
              <a:rPr lang="en-US" dirty="0"/>
              <a:t>Query Range </a:t>
            </a:r>
            <a:r>
              <a:rPr lang="en-US" dirty="0" smtClean="0"/>
              <a:t>Extraction</a:t>
            </a:r>
          </a:p>
          <a:p>
            <a:r>
              <a:rPr lang="en-US" dirty="0"/>
              <a:t>Query </a:t>
            </a:r>
            <a:r>
              <a:rPr lang="en-US" dirty="0" smtClean="0"/>
              <a:t>Restart</a:t>
            </a:r>
          </a:p>
          <a:p>
            <a:r>
              <a:rPr lang="en-US" dirty="0"/>
              <a:t>Common SQL </a:t>
            </a:r>
            <a:r>
              <a:rPr lang="en-US" dirty="0" smtClean="0"/>
              <a:t>Dialect</a:t>
            </a:r>
          </a:p>
          <a:p>
            <a:r>
              <a:rPr lang="en-US" dirty="0" smtClean="0"/>
              <a:t>Thoughts</a:t>
            </a:r>
          </a:p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889" y="771804"/>
            <a:ext cx="10515600" cy="515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200" b="1" dirty="0" smtClean="0"/>
              <a:t>What is Aurora and Why Amazon built Aurora?</a:t>
            </a:r>
          </a:p>
          <a:p>
            <a:pPr lvl="1"/>
            <a:endParaRPr kumimoji="1" lang="en-US" altLang="zh-TW" dirty="0" smtClean="0"/>
          </a:p>
          <a:p>
            <a:pPr lvl="1"/>
            <a:r>
              <a:rPr kumimoji="1" lang="en-US" altLang="zh-TW" sz="3000" dirty="0" smtClean="0"/>
              <a:t>Aurora is a relational database as part of </a:t>
            </a:r>
            <a:r>
              <a:rPr kumimoji="1" lang="en-US" altLang="zh-TW" sz="3000" dirty="0"/>
              <a:t>Amazon Web Services </a:t>
            </a:r>
            <a:r>
              <a:rPr kumimoji="1" lang="en-US" altLang="zh-TW" sz="3000" dirty="0" smtClean="0"/>
              <a:t>especially designed for high </a:t>
            </a:r>
            <a:r>
              <a:rPr kumimoji="1" lang="en-US" altLang="zh-TW" sz="3000" smtClean="0"/>
              <a:t>throughput workloads</a:t>
            </a:r>
            <a:endParaRPr kumimoji="1" lang="en-US" altLang="zh-TW" sz="3000" dirty="0" smtClean="0"/>
          </a:p>
          <a:p>
            <a:pPr lvl="1"/>
            <a:endParaRPr kumimoji="1" lang="en-US" altLang="zh-TW" sz="3000" dirty="0"/>
          </a:p>
          <a:p>
            <a:pPr lvl="1"/>
            <a:r>
              <a:rPr kumimoji="1" lang="en-US" altLang="zh-TW" sz="3000" dirty="0" smtClean="0"/>
              <a:t>It </a:t>
            </a:r>
            <a:r>
              <a:rPr kumimoji="1" lang="en-US" altLang="zh-TW" sz="3000" dirty="0"/>
              <a:t>is built based </a:t>
            </a:r>
            <a:r>
              <a:rPr kumimoji="1" lang="en-US" altLang="zh-TW" sz="3000" dirty="0" smtClean="0"/>
              <a:t>upon </a:t>
            </a:r>
            <a:r>
              <a:rPr kumimoji="1" lang="en-US" altLang="zh-TW" sz="3000" dirty="0" err="1"/>
              <a:t>InnoDB</a:t>
            </a:r>
            <a:r>
              <a:rPr kumimoji="1" lang="en-US" altLang="zh-TW" sz="3000" dirty="0"/>
              <a:t> </a:t>
            </a:r>
            <a:r>
              <a:rPr kumimoji="1" lang="en-US" altLang="zh-TW" sz="3000" dirty="0" smtClean="0"/>
              <a:t>(database engine for MySQL) with new design consideration</a:t>
            </a:r>
          </a:p>
          <a:p>
            <a:pPr lvl="1"/>
            <a:endParaRPr kumimoji="1" lang="en-US" altLang="zh-TW" sz="3000" dirty="0"/>
          </a:p>
          <a:p>
            <a:pPr lvl="1"/>
            <a:r>
              <a:rPr kumimoji="1" lang="en-US" altLang="zh-TW" sz="3000" dirty="0" smtClean="0"/>
              <a:t>Easy for migration: </a:t>
            </a:r>
            <a:r>
              <a:rPr kumimoji="1" lang="en-US" altLang="zh-TW" sz="3000" dirty="0"/>
              <a:t>marketing policy</a:t>
            </a:r>
            <a:endParaRPr kumimoji="1" lang="en-US" altLang="zh-TW" sz="3000" dirty="0" smtClean="0"/>
          </a:p>
          <a:p>
            <a:pPr lvl="1"/>
            <a:endParaRPr kumimoji="1" lang="en-US" altLang="zh-TW" dirty="0" smtClean="0"/>
          </a:p>
          <a:p>
            <a:pPr marL="457200" lvl="1" indent="0">
              <a:buNone/>
            </a:pPr>
            <a:endParaRPr kumimoji="1" lang="en-US" altLang="zh-TW" sz="16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934" y="4694760"/>
            <a:ext cx="2402709" cy="12358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704" y="4558109"/>
            <a:ext cx="1312559" cy="150006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82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Motivation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158854"/>
          </a:xfrm>
        </p:spPr>
        <p:txBody>
          <a:bodyPr>
            <a:normAutofit/>
          </a:bodyPr>
          <a:lstStyle/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Game changes in the Cloud</a:t>
            </a:r>
          </a:p>
          <a:p>
            <a:pPr lvl="1"/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Resource is on demand in the cloud</a:t>
            </a:r>
          </a:p>
          <a:p>
            <a:pPr lvl="1"/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Throughput is highly important</a:t>
            </a:r>
          </a:p>
          <a:p>
            <a:pPr lvl="1"/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Resilient to failure</a:t>
            </a:r>
          </a:p>
          <a:p>
            <a:pPr lvl="1"/>
            <a:endParaRPr kumimoji="1" lang="en-US" altLang="zh-TW" dirty="0" smtClean="0"/>
          </a:p>
          <a:p>
            <a:pPr marL="228600" lvl="1">
              <a:spcBef>
                <a:spcPts val="1000"/>
              </a:spcBef>
            </a:pPr>
            <a:r>
              <a:rPr kumimoji="1" lang="en-US" altLang="zh-TW" sz="2200" dirty="0">
                <a:latin typeface="Arial" charset="0"/>
                <a:ea typeface="Arial" charset="0"/>
                <a:cs typeface="Arial" charset="0"/>
              </a:rPr>
              <a:t>Traditional design of database is not </a:t>
            </a:r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desirable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Too many synchronous points</a:t>
            </a:r>
          </a:p>
          <a:p>
            <a:pPr marL="1143000" lvl="3">
              <a:spcBef>
                <a:spcPts val="1000"/>
              </a:spcBef>
            </a:pPr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Chain </a:t>
            </a:r>
            <a:r>
              <a:rPr kumimoji="1" lang="en-US" altLang="zh-TW" dirty="0">
                <a:latin typeface="Arial" charset="0"/>
                <a:ea typeface="Arial" charset="0"/>
                <a:cs typeface="Arial" charset="0"/>
              </a:rPr>
              <a:t>replication</a:t>
            </a:r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  <a:p>
            <a:pPr marL="1143000" lvl="3">
              <a:spcBef>
                <a:spcPts val="1000"/>
              </a:spcBef>
            </a:pPr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Replicated Block Device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High overhead in network I/O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Trouble </a:t>
            </a:r>
            <a:r>
              <a:rPr kumimoji="1" lang="en-US" altLang="zh-TW" sz="1800" dirty="0">
                <a:latin typeface="Arial" charset="0"/>
                <a:ea typeface="Arial" charset="0"/>
                <a:cs typeface="Arial" charset="0"/>
              </a:rPr>
              <a:t>with commits </a:t>
            </a: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on synchronization </a:t>
            </a:r>
            <a:r>
              <a:rPr kumimoji="1" lang="en-US" altLang="zh-TW" sz="1800" dirty="0">
                <a:latin typeface="Arial" charset="0"/>
                <a:ea typeface="Arial" charset="0"/>
                <a:cs typeface="Arial" charset="0"/>
              </a:rPr>
              <a:t>protocols</a:t>
            </a:r>
          </a:p>
          <a:p>
            <a:pPr marL="1143000" lvl="3">
              <a:spcBef>
                <a:spcPts val="1000"/>
              </a:spcBef>
            </a:pPr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Two-phase commit protocol is challenging</a:t>
            </a:r>
          </a:p>
          <a:p>
            <a:pPr marL="228600" lvl="1">
              <a:spcBef>
                <a:spcPts val="1000"/>
              </a:spcBef>
            </a:pPr>
            <a:endParaRPr kumimoji="1" lang="en-US" altLang="zh-TW" sz="1700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39" y="1528549"/>
            <a:ext cx="4339568" cy="445477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773444" y="5983327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00" dirty="0" smtClean="0">
                <a:solidFill>
                  <a:schemeClr val="bg2">
                    <a:lumMod val="25000"/>
                  </a:schemeClr>
                </a:solidFill>
              </a:rPr>
              <a:t>Source: A </a:t>
            </a:r>
            <a:r>
              <a:rPr kumimoji="1" lang="en-US" altLang="zh-TW" sz="1100" dirty="0" err="1">
                <a:solidFill>
                  <a:schemeClr val="bg2">
                    <a:lumMod val="25000"/>
                  </a:schemeClr>
                </a:solidFill>
              </a:rPr>
              <a:t>Verbitski</a:t>
            </a:r>
            <a:r>
              <a:rPr kumimoji="1" lang="en-US" altLang="zh-TW" sz="1100" dirty="0">
                <a:solidFill>
                  <a:schemeClr val="bg2">
                    <a:lumMod val="25000"/>
                  </a:schemeClr>
                </a:solidFill>
              </a:rPr>
              <a:t> et al.(2017). Amazon Aurora. SIGMOD '17</a:t>
            </a:r>
            <a:endParaRPr kumimoji="1" lang="zh-TW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Design </a:t>
            </a:r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Consideration of Aurora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448972"/>
            <a:ext cx="10515600" cy="5598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200" dirty="0">
                <a:latin typeface="Arial" charset="0"/>
                <a:ea typeface="Arial" charset="0"/>
                <a:cs typeface="Arial" charset="0"/>
              </a:rPr>
              <a:t>Decoupling storage from compute</a:t>
            </a:r>
          </a:p>
          <a:p>
            <a:pPr lvl="1"/>
            <a:r>
              <a:rPr kumimoji="1" lang="en-US" altLang="zh-TW" sz="1800" dirty="0">
                <a:latin typeface="Arial" charset="0"/>
                <a:ea typeface="Arial" charset="0"/>
                <a:cs typeface="Arial" charset="0"/>
              </a:rPr>
              <a:t>Main constrain of throughput moves from </a:t>
            </a:r>
            <a:r>
              <a:rPr kumimoji="1" lang="en-US" altLang="zh-TW" sz="1800" b="1" dirty="0">
                <a:latin typeface="Arial" charset="0"/>
                <a:ea typeface="Arial" charset="0"/>
                <a:cs typeface="Arial" charset="0"/>
              </a:rPr>
              <a:t>compute and</a:t>
            </a:r>
          </a:p>
          <a:p>
            <a:pPr marL="457200" lvl="1" indent="0">
              <a:buNone/>
            </a:pPr>
            <a:r>
              <a:rPr kumimoji="1" lang="en-US" altLang="zh-TW" sz="1800" b="1" dirty="0">
                <a:latin typeface="Arial" charset="0"/>
                <a:ea typeface="Arial" charset="0"/>
                <a:cs typeface="Arial" charset="0"/>
              </a:rPr>
              <a:t>    storage</a:t>
            </a:r>
            <a:r>
              <a:rPr kumimoji="1" lang="en-US" altLang="zh-TW" sz="1800" dirty="0">
                <a:latin typeface="Arial" charset="0"/>
                <a:ea typeface="Arial" charset="0"/>
                <a:cs typeface="Arial" charset="0"/>
              </a:rPr>
              <a:t> to </a:t>
            </a:r>
            <a:r>
              <a:rPr kumimoji="1" lang="en-US" altLang="zh-TW" sz="1800" b="1" dirty="0" smtClean="0">
                <a:latin typeface="Arial" charset="0"/>
                <a:ea typeface="Arial" charset="0"/>
                <a:cs typeface="Arial" charset="0"/>
              </a:rPr>
              <a:t>network</a:t>
            </a:r>
            <a:endParaRPr kumimoji="1" lang="en-US" altLang="zh-TW" sz="20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How to do decoupling?</a:t>
            </a: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Replace lower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quarter of MySQL (file system) by a proprietary distributed storage system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Computing Tier: </a:t>
            </a:r>
          </a:p>
          <a:p>
            <a:pPr lvl="2"/>
            <a:r>
              <a:rPr kumimoji="1" lang="en-US" altLang="zh-TW" sz="1400" dirty="0" smtClean="0">
                <a:latin typeface="Arial" charset="0"/>
                <a:ea typeface="Arial" charset="0"/>
                <a:cs typeface="Arial" charset="0"/>
              </a:rPr>
              <a:t>Database logic</a:t>
            </a:r>
          </a:p>
          <a:p>
            <a:pPr lvl="2"/>
            <a:r>
              <a:rPr kumimoji="1" lang="en-US" altLang="zh-TW" sz="14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kumimoji="1" lang="en-US" altLang="zh-TW" sz="1400" dirty="0" smtClean="0">
                <a:latin typeface="Arial" charset="0"/>
                <a:ea typeface="Arial" charset="0"/>
                <a:cs typeface="Arial" charset="0"/>
              </a:rPr>
              <a:t>aintain most traditional kernel: query processor, transactions, buffer cache, </a:t>
            </a:r>
            <a:r>
              <a:rPr kumimoji="1" lang="en-US" altLang="zh-TW" sz="1400" dirty="0" err="1" smtClean="0">
                <a:latin typeface="Arial" charset="0"/>
                <a:ea typeface="Arial" charset="0"/>
                <a:cs typeface="Arial" charset="0"/>
              </a:rPr>
              <a:t>etc</a:t>
            </a:r>
            <a:endParaRPr kumimoji="1" lang="en-US" altLang="zh-TW" sz="14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Storage Tier: </a:t>
            </a:r>
          </a:p>
          <a:p>
            <a:pPr lvl="2"/>
            <a:r>
              <a:rPr kumimoji="1" lang="en-US" altLang="zh-TW" sz="14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kumimoji="1" lang="en-US" altLang="zh-TW" sz="1400" dirty="0" smtClean="0">
                <a:latin typeface="Arial" charset="0"/>
                <a:ea typeface="Arial" charset="0"/>
                <a:cs typeface="Arial" charset="0"/>
              </a:rPr>
              <a:t>edo logging, durable storage, recovery, backup</a:t>
            </a:r>
            <a:endParaRPr kumimoji="1" lang="en-US" altLang="zh-TW" sz="12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ulti-tenant </a:t>
            </a:r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storage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service</a:t>
            </a:r>
            <a:endParaRPr kumimoji="1" lang="en-US" altLang="zh-TW" sz="2000" dirty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000" b="1" dirty="0" smtClean="0">
                <a:latin typeface="Arial" charset="0"/>
                <a:ea typeface="Arial" charset="0"/>
                <a:cs typeface="Arial" charset="0"/>
              </a:rPr>
              <a:t>Three main design considerations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Quorum to ensure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durability and availability </a:t>
            </a:r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when </a:t>
            </a:r>
            <a:endParaRPr kumimoji="1" lang="en-US" altLang="zh-TW" sz="17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   correlated failures occur</a:t>
            </a:r>
            <a:endParaRPr kumimoji="1" lang="en-US" altLang="zh-TW" sz="13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Offloading redo processing to storage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tier</a:t>
            </a: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highly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asynchronous storage service</a:t>
            </a:r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146842"/>
            <a:ext cx="3365500" cy="31369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22</a:t>
            </a:fld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454545" y="6225545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00" dirty="0" smtClean="0">
                <a:solidFill>
                  <a:schemeClr val="bg2">
                    <a:lumMod val="25000"/>
                  </a:schemeClr>
                </a:solidFill>
              </a:rPr>
              <a:t>Source: A </a:t>
            </a:r>
            <a:r>
              <a:rPr kumimoji="1" lang="en-US" altLang="zh-TW" sz="1100" dirty="0" err="1">
                <a:solidFill>
                  <a:schemeClr val="bg2">
                    <a:lumMod val="25000"/>
                  </a:schemeClr>
                </a:solidFill>
              </a:rPr>
              <a:t>Verbitski</a:t>
            </a:r>
            <a:r>
              <a:rPr kumimoji="1" lang="en-US" altLang="zh-TW" sz="1100" dirty="0">
                <a:solidFill>
                  <a:schemeClr val="bg2">
                    <a:lumMod val="25000"/>
                  </a:schemeClr>
                </a:solidFill>
              </a:rPr>
              <a:t> et al.(2017). Amazon Aurora. SIGMOD '17</a:t>
            </a:r>
            <a:endParaRPr kumimoji="1" lang="zh-TW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Quorum Model in Aurora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38200" y="1385887"/>
            <a:ext cx="10515600" cy="517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V copies of replicated data</a:t>
            </a:r>
          </a:p>
          <a:p>
            <a:pPr lvl="1"/>
            <a:r>
              <a:rPr kumimoji="1" lang="pl-PL" altLang="zh-TW" sz="1800" dirty="0">
                <a:latin typeface="Arial" charset="0"/>
                <a:ea typeface="Arial" charset="0"/>
                <a:cs typeface="Arial" charset="0"/>
              </a:rPr>
              <a:t>V 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r : # of </a:t>
            </a:r>
            <a:r>
              <a:rPr kumimoji="1" lang="pl-PL" altLang="zh-TW" sz="1800" dirty="0" err="1" smtClean="0"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 quorum; </a:t>
            </a:r>
            <a:r>
              <a:rPr kumimoji="1" lang="pl-PL" altLang="zh-TW" sz="1800" dirty="0">
                <a:latin typeface="Arial" charset="0"/>
                <a:ea typeface="Arial" charset="0"/>
                <a:cs typeface="Arial" charset="0"/>
              </a:rPr>
              <a:t>V 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w : # of </a:t>
            </a:r>
            <a:r>
              <a:rPr kumimoji="1" lang="pl-PL" altLang="zh-TW" sz="1800" dirty="0" err="1" smtClean="0">
                <a:latin typeface="Arial" charset="0"/>
                <a:ea typeface="Arial" charset="0"/>
                <a:cs typeface="Arial" charset="0"/>
              </a:rPr>
              <a:t>write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 quorum</a:t>
            </a:r>
          </a:p>
          <a:p>
            <a:pPr lvl="1"/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V </a:t>
            </a:r>
            <a:r>
              <a:rPr kumimoji="1" lang="pl-PL" altLang="zh-TW" sz="1800" dirty="0">
                <a:latin typeface="Arial" charset="0"/>
                <a:ea typeface="Arial" charset="0"/>
                <a:cs typeface="Arial" charset="0"/>
              </a:rPr>
              <a:t>r + V w &gt; 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V</a:t>
            </a:r>
          </a:p>
          <a:p>
            <a:pPr lvl="1"/>
            <a:r>
              <a:rPr kumimoji="1" lang="pl-PL" altLang="zh-TW" sz="1800" dirty="0">
                <a:latin typeface="Arial" charset="0"/>
                <a:ea typeface="Arial" charset="0"/>
                <a:cs typeface="Arial" charset="0"/>
              </a:rPr>
              <a:t>V w &gt; 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V/2: </a:t>
            </a:r>
            <a:r>
              <a:rPr kumimoji="1" lang="pl-PL" altLang="zh-TW" sz="1800" dirty="0" err="1" smtClean="0">
                <a:latin typeface="Arial" charset="0"/>
                <a:ea typeface="Arial" charset="0"/>
                <a:cs typeface="Arial" charset="0"/>
              </a:rPr>
              <a:t>avoids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pl-PL" altLang="zh-TW" sz="1800" dirty="0" err="1" smtClean="0">
                <a:latin typeface="Arial" charset="0"/>
                <a:ea typeface="Arial" charset="0"/>
                <a:cs typeface="Arial" charset="0"/>
              </a:rPr>
              <a:t>conflicting</a:t>
            </a:r>
            <a:r>
              <a:rPr kumimoji="1" lang="pl-PL" altLang="zh-TW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pl-PL" altLang="zh-TW" sz="1800" dirty="0" err="1" smtClean="0">
                <a:latin typeface="Arial" charset="0"/>
                <a:ea typeface="Arial" charset="0"/>
                <a:cs typeface="Arial" charset="0"/>
              </a:rPr>
              <a:t>write</a:t>
            </a:r>
            <a:endParaRPr kumimoji="1" lang="en-US" altLang="zh-TW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Aurora’s deployment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Storage deployed </a:t>
            </a:r>
            <a:r>
              <a:rPr kumimoji="1" lang="en-US" altLang="zh-TW" sz="18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n three Availability Zone (AZ)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Two replica nodes on each AZ: 6 total replicas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How is the read/write availability?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kumimoji="1" lang="en-US" altLang="zh-TW" sz="1600" dirty="0">
                <a:latin typeface="Arial" charset="0"/>
                <a:ea typeface="Arial" charset="0"/>
                <a:cs typeface="Arial" charset="0"/>
              </a:rPr>
              <a:t>	</a:t>
            </a:r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The capability of fault tolerance</a:t>
            </a:r>
          </a:p>
          <a:p>
            <a:pPr lvl="1"/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correlated failures up to AZ+1</a:t>
            </a:r>
          </a:p>
          <a:p>
            <a:pPr lvl="1"/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High probability: </a:t>
            </a:r>
            <a:r>
              <a:rPr kumimoji="1" lang="en-US" altLang="zh-TW" sz="1800" dirty="0">
                <a:latin typeface="Arial" charset="0"/>
                <a:ea typeface="Arial" charset="0"/>
                <a:cs typeface="Arial" charset="0"/>
              </a:rPr>
              <a:t>Mean Time to Repair </a:t>
            </a:r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&lt; Mean Time to Failure</a:t>
            </a:r>
          </a:p>
          <a:p>
            <a:pPr lvl="1"/>
            <a:r>
              <a:rPr kumimoji="1" lang="en-US" altLang="zh-TW" sz="1800" dirty="0" smtClean="0">
                <a:latin typeface="Arial" charset="0"/>
                <a:ea typeface="Arial" charset="0"/>
                <a:cs typeface="Arial" charset="0"/>
              </a:rPr>
              <a:t>10 GB segment can be repaired in 10 sec (10Gbps network)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21" y="801195"/>
            <a:ext cx="3646398" cy="191025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161418" y="314986"/>
            <a:ext cx="272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/>
              <a:t>Read and write availability</a:t>
            </a:r>
            <a:endParaRPr kumimoji="1"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523772" y="3064484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/>
              <a:t>Read availability</a:t>
            </a:r>
            <a:endParaRPr kumimoji="1" lang="zh-TW" altLang="en-US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23</a:t>
            </a:fld>
            <a:endParaRPr kumimoji="1"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21" y="3623485"/>
            <a:ext cx="3646398" cy="1910255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8128684" y="4848444"/>
            <a:ext cx="621421" cy="685296"/>
          </a:xfrm>
          <a:prstGeom prst="mathMultiply">
            <a:avLst/>
          </a:prstGeom>
          <a:solidFill>
            <a:srgbClr val="ED909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55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The Log is the Database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60" y="3360168"/>
            <a:ext cx="4101279" cy="3229450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838200" y="1388163"/>
            <a:ext cx="10515600" cy="508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Redo log of traditional database</a:t>
            </a: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The log to transform in-memory before-image of page to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after-image</a:t>
            </a: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og applicator applies redo log when write operation is performed</a:t>
            </a:r>
            <a:endParaRPr kumimoji="1" lang="en-US" altLang="zh-TW" sz="1700" dirty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Redo log is the only data type to write</a:t>
            </a: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From chain 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replication to star: </a:t>
            </a:r>
            <a:r>
              <a:rPr kumimoji="1" lang="en-US" altLang="zh-TW" sz="1700" b="1" dirty="0" smtClean="0">
                <a:latin typeface="Arial" charset="0"/>
                <a:ea typeface="Arial" charset="0"/>
                <a:cs typeface="Arial" charset="0"/>
              </a:rPr>
              <a:t>reduce latency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Only propagate redo log: </a:t>
            </a:r>
            <a:r>
              <a:rPr kumimoji="1" lang="en-US" altLang="zh-TW" sz="1700" b="1" dirty="0" smtClean="0">
                <a:latin typeface="Arial" charset="0"/>
                <a:ea typeface="Arial" charset="0"/>
                <a:cs typeface="Arial" charset="0"/>
              </a:rPr>
              <a:t>lower network I/O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Log applicator is pushed to storage tier</a:t>
            </a:r>
          </a:p>
          <a:p>
            <a:pPr lvl="1"/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15" y="157874"/>
            <a:ext cx="2917585" cy="299504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24</a:t>
            </a:fld>
            <a:endParaRPr kumimoji="1"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630606"/>
            <a:ext cx="5600700" cy="15875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13931" y="4195007"/>
            <a:ext cx="646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Write only workloads with 100GB data on </a:t>
            </a:r>
            <a:r>
              <a:rPr kumimoji="1" lang="en-US" altLang="zh-TW" dirty="0" smtClean="0"/>
              <a:t>r3.8xlarge </a:t>
            </a:r>
            <a:r>
              <a:rPr kumimoji="1" lang="en-US" altLang="zh-TW" dirty="0"/>
              <a:t>EC2 </a:t>
            </a:r>
            <a:r>
              <a:rPr kumimoji="1" lang="en-US" altLang="zh-TW" dirty="0" smtClean="0"/>
              <a:t>instance</a:t>
            </a:r>
            <a:endParaRPr kumimoji="1"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36603" y="6052348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35x more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49219" y="6052348"/>
            <a:ext cx="116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FF0000"/>
                </a:solidFill>
              </a:rPr>
              <a:t>7.7x fewer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355229" y="6548192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00" dirty="0" smtClean="0">
                <a:solidFill>
                  <a:schemeClr val="bg2">
                    <a:lumMod val="25000"/>
                  </a:schemeClr>
                </a:solidFill>
              </a:rPr>
              <a:t>Source: A </a:t>
            </a:r>
            <a:r>
              <a:rPr kumimoji="1" lang="en-US" altLang="zh-TW" sz="1100" dirty="0" err="1">
                <a:solidFill>
                  <a:schemeClr val="bg2">
                    <a:lumMod val="25000"/>
                  </a:schemeClr>
                </a:solidFill>
              </a:rPr>
              <a:t>Verbitski</a:t>
            </a:r>
            <a:r>
              <a:rPr kumimoji="1" lang="en-US" altLang="zh-TW" sz="1100" dirty="0">
                <a:solidFill>
                  <a:schemeClr val="bg2">
                    <a:lumMod val="25000"/>
                  </a:schemeClr>
                </a:solidFill>
              </a:rPr>
              <a:t> et al.(2017). Amazon Aurora. SIGMOD '17</a:t>
            </a:r>
            <a:endParaRPr kumimoji="1" lang="zh-TW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The Log is the Database (cont.)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77" y="2003518"/>
            <a:ext cx="4101279" cy="3229450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838200" y="1388163"/>
            <a:ext cx="10515600" cy="508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400" dirty="0" smtClean="0">
                <a:latin typeface="Arial" charset="0"/>
                <a:ea typeface="Arial" charset="0"/>
                <a:cs typeface="Arial" charset="0"/>
              </a:rPr>
              <a:t>Lazy </a:t>
            </a:r>
            <a:r>
              <a:rPr kumimoji="1" lang="en-US" altLang="zh-TW" sz="2400" dirty="0">
                <a:latin typeface="Arial" charset="0"/>
                <a:ea typeface="Arial" charset="0"/>
                <a:cs typeface="Arial" charset="0"/>
              </a:rPr>
              <a:t>page </a:t>
            </a:r>
            <a:r>
              <a:rPr kumimoji="1" lang="en-US" altLang="zh-TW" sz="2400" dirty="0" smtClean="0">
                <a:latin typeface="Arial" charset="0"/>
                <a:ea typeface="Arial" charset="0"/>
                <a:cs typeface="Arial" charset="0"/>
              </a:rPr>
              <a:t>materialization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Materialization </a:t>
            </a:r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when </a:t>
            </a:r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Read for current pages</a:t>
            </a:r>
          </a:p>
          <a:p>
            <a:pPr lvl="2"/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Frequent page change</a:t>
            </a:r>
          </a:p>
          <a:p>
            <a:pPr lvl="2"/>
            <a:endParaRPr kumimoji="1" lang="en-US" altLang="zh-TW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The advantage of offloading redo logs</a:t>
            </a:r>
            <a:endParaRPr kumimoji="1" lang="zh-TW" alt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Keep processing redo log in the background.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Utilize CPU resource wisely when foreground is busy.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Fast recovery</a:t>
            </a:r>
          </a:p>
          <a:p>
            <a:pPr lvl="1"/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25</a:t>
            </a:fld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979368" y="5131788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00" dirty="0" smtClean="0">
                <a:solidFill>
                  <a:schemeClr val="bg2">
                    <a:lumMod val="25000"/>
                  </a:schemeClr>
                </a:solidFill>
              </a:rPr>
              <a:t>Source: A </a:t>
            </a:r>
            <a:r>
              <a:rPr kumimoji="1" lang="en-US" altLang="zh-TW" sz="1100" dirty="0" err="1">
                <a:solidFill>
                  <a:schemeClr val="bg2">
                    <a:lumMod val="25000"/>
                  </a:schemeClr>
                </a:solidFill>
              </a:rPr>
              <a:t>Verbitski</a:t>
            </a:r>
            <a:r>
              <a:rPr kumimoji="1" lang="en-US" altLang="zh-TW" sz="1100" dirty="0">
                <a:solidFill>
                  <a:schemeClr val="bg2">
                    <a:lumMod val="25000"/>
                  </a:schemeClr>
                </a:solidFill>
              </a:rPr>
              <a:t> et al.(2017). Amazon Aurora. SIGMOD '17</a:t>
            </a:r>
            <a:endParaRPr kumimoji="1" lang="zh-TW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0688"/>
            <a:ext cx="5757032" cy="40760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Design Points of Storage Service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38200" y="1388163"/>
            <a:ext cx="10515600" cy="510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000" b="1" dirty="0" smtClean="0">
                <a:latin typeface="Arial" charset="0"/>
                <a:ea typeface="Arial" charset="0"/>
                <a:cs typeface="Arial" charset="0"/>
              </a:rPr>
              <a:t>Functionality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(1) Receive log record &amp; add to an in-memory queue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(2) Persist record on disk and acknowledgement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(3) Organize records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(4) Gossip with peers to fill gaps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(5) Apply logs into new data pages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(6) Periodically backup log and pages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(7)(8) Examine and garbage collect old pages</a:t>
            </a:r>
          </a:p>
          <a:p>
            <a:pPr lvl="1"/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000" b="1" dirty="0" smtClean="0">
                <a:latin typeface="Arial" charset="0"/>
                <a:ea typeface="Arial" charset="0"/>
                <a:cs typeface="Arial" charset="0"/>
              </a:rPr>
              <a:t>Highly asynchronous </a:t>
            </a: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Only (1)(2</a:t>
            </a:r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) are synchronous</a:t>
            </a:r>
            <a:endParaRPr kumimoji="1" lang="en-US" altLang="zh-TW" sz="17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Other jobs are continuously running in the background</a:t>
            </a:r>
          </a:p>
          <a:p>
            <a:pPr lvl="1"/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kumimoji="1" lang="en-US" altLang="zh-TW" sz="1700" dirty="0" smtClean="0">
                <a:latin typeface="Arial" charset="0"/>
                <a:ea typeface="Arial" charset="0"/>
                <a:cs typeface="Arial" charset="0"/>
              </a:rPr>
              <a:t>inimize </a:t>
            </a:r>
            <a:r>
              <a:rPr kumimoji="1" lang="en-US" altLang="zh-TW" sz="1700" dirty="0">
                <a:latin typeface="Arial" charset="0"/>
                <a:ea typeface="Arial" charset="0"/>
                <a:cs typeface="Arial" charset="0"/>
              </a:rPr>
              <a:t>latency of write request</a:t>
            </a:r>
          </a:p>
          <a:p>
            <a:pPr marL="457200" lvl="1" indent="0">
              <a:buNone/>
            </a:pPr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26</a:t>
            </a:fld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4213" y="5719013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00" dirty="0" smtClean="0">
                <a:solidFill>
                  <a:schemeClr val="bg2">
                    <a:lumMod val="25000"/>
                  </a:schemeClr>
                </a:solidFill>
              </a:rPr>
              <a:t>Source: A </a:t>
            </a:r>
            <a:r>
              <a:rPr kumimoji="1" lang="en-US" altLang="zh-TW" sz="1100" dirty="0" err="1">
                <a:solidFill>
                  <a:schemeClr val="bg2">
                    <a:lumMod val="25000"/>
                  </a:schemeClr>
                </a:solidFill>
              </a:rPr>
              <a:t>Verbitski</a:t>
            </a:r>
            <a:r>
              <a:rPr kumimoji="1" lang="en-US" altLang="zh-TW" sz="1100" dirty="0">
                <a:solidFill>
                  <a:schemeClr val="bg2">
                    <a:lumMod val="25000"/>
                  </a:schemeClr>
                </a:solidFill>
              </a:rPr>
              <a:t> et al.(2017). Amazon Aurora. SIGMOD '17</a:t>
            </a:r>
            <a:endParaRPr kumimoji="1" lang="zh-TW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Putting it all together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  <a:p>
            <a:endParaRPr kumimoji="1"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75" y="2367183"/>
            <a:ext cx="5831025" cy="4129768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685800" y="1388163"/>
            <a:ext cx="10515600" cy="510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Database engine is a fork from “community” MySQL</a:t>
            </a:r>
          </a:p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Unified view of storage is logically identical to local storage</a:t>
            </a:r>
          </a:p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Relational Database Service (RDS)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Control plane: Manage metadata</a:t>
            </a:r>
          </a:p>
          <a:p>
            <a:pPr lvl="1"/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ost manager embedded in for monitoring</a:t>
            </a:r>
            <a:endParaRPr kumimoji="1" lang="en-US" altLang="zh-TW" sz="2000" dirty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A single writer and multiple read replicas</a:t>
            </a:r>
          </a:p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One region, cross AZ</a:t>
            </a:r>
          </a:p>
          <a:p>
            <a:r>
              <a:rPr kumimoji="1" lang="en-US" altLang="zh-TW" sz="2200" dirty="0">
                <a:latin typeface="Arial" charset="0"/>
                <a:ea typeface="Arial" charset="0"/>
                <a:cs typeface="Arial" charset="0"/>
              </a:rPr>
              <a:t>Three layers </a:t>
            </a:r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of Virtual </a:t>
            </a:r>
            <a:r>
              <a:rPr kumimoji="1" lang="en-US" altLang="zh-TW" sz="2200" dirty="0">
                <a:latin typeface="Arial" charset="0"/>
                <a:ea typeface="Arial" charset="0"/>
                <a:cs typeface="Arial" charset="0"/>
              </a:rPr>
              <a:t>Private Cloud (VPC</a:t>
            </a:r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Storage service deployed on EC2 clusters</a:t>
            </a:r>
          </a:p>
          <a:p>
            <a:r>
              <a:rPr kumimoji="1" lang="en-US" altLang="zh-TW" sz="2200" dirty="0">
                <a:latin typeface="Arial" charset="0"/>
                <a:ea typeface="Arial" charset="0"/>
                <a:cs typeface="Arial" charset="0"/>
              </a:rPr>
              <a:t>S3 and </a:t>
            </a:r>
            <a:r>
              <a:rPr kumimoji="1" lang="en-US" altLang="zh-TW" sz="2200" dirty="0" err="1" smtClean="0">
                <a:latin typeface="Arial" charset="0"/>
                <a:ea typeface="Arial" charset="0"/>
                <a:cs typeface="Arial" charset="0"/>
              </a:rPr>
              <a:t>DynamoDB</a:t>
            </a:r>
            <a:r>
              <a:rPr kumimoji="1" lang="en-US" altLang="zh-TW" sz="2200" dirty="0" smtClean="0">
                <a:latin typeface="Arial" charset="0"/>
                <a:ea typeface="Arial" charset="0"/>
                <a:cs typeface="Arial" charset="0"/>
              </a:rPr>
              <a:t> for backup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27</a:t>
            </a:fld>
            <a:endParaRPr kumimoji="1"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437682" y="6435316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100" dirty="0" smtClean="0">
                <a:solidFill>
                  <a:schemeClr val="bg2">
                    <a:lumMod val="25000"/>
                  </a:schemeClr>
                </a:solidFill>
              </a:rPr>
              <a:t>Source: A </a:t>
            </a:r>
            <a:r>
              <a:rPr kumimoji="1" lang="en-US" altLang="zh-TW" sz="1100" dirty="0" err="1">
                <a:solidFill>
                  <a:schemeClr val="bg2">
                    <a:lumMod val="25000"/>
                  </a:schemeClr>
                </a:solidFill>
              </a:rPr>
              <a:t>Verbitski</a:t>
            </a:r>
            <a:r>
              <a:rPr kumimoji="1" lang="en-US" altLang="zh-TW" sz="1100" dirty="0">
                <a:solidFill>
                  <a:schemeClr val="bg2">
                    <a:lumMod val="25000"/>
                  </a:schemeClr>
                </a:solidFill>
              </a:rPr>
              <a:t> et al.(2017). Amazon Aurora. SIGMOD '17</a:t>
            </a:r>
            <a:endParaRPr kumimoji="1" lang="zh-TW" alt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Evaluation (Standard Benchmarks)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11726"/>
            <a:ext cx="10515600" cy="4351338"/>
          </a:xfrm>
        </p:spPr>
        <p:txBody>
          <a:bodyPr>
            <a:normAutofit/>
          </a:bodyPr>
          <a:lstStyle/>
          <a:p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MySQL 5.6 &amp; MySQL 5.7</a:t>
            </a: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r3.8xlarge EC2 instances </a:t>
            </a:r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with 32 </a:t>
            </a:r>
            <a:r>
              <a:rPr kumimoji="1" lang="en-US" altLang="zh-TW" sz="2000" dirty="0" err="1">
                <a:latin typeface="Arial" charset="0"/>
                <a:ea typeface="Arial" charset="0"/>
                <a:cs typeface="Arial" charset="0"/>
              </a:rPr>
              <a:t>vCPUs</a:t>
            </a:r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 and 244GB of 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memory if not specify</a:t>
            </a:r>
          </a:p>
          <a:p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ttached EBS volume with 30K provisioned IOPS</a:t>
            </a: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Buffer cache set to 170GB</a:t>
            </a: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Benchmarks: </a:t>
            </a:r>
            <a:r>
              <a:rPr kumimoji="1" lang="en-US" altLang="zh-TW" sz="2000" dirty="0" err="1" smtClean="0">
                <a:latin typeface="Arial" charset="0"/>
                <a:ea typeface="Arial" charset="0"/>
                <a:cs typeface="Arial" charset="0"/>
              </a:rPr>
              <a:t>SysBench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 &amp; TPC-C</a:t>
            </a:r>
          </a:p>
        </p:txBody>
      </p:sp>
      <p:sp>
        <p:nvSpPr>
          <p:cNvPr id="4" name="Shape 533"/>
          <p:cNvSpPr/>
          <p:nvPr/>
        </p:nvSpPr>
        <p:spPr>
          <a:xfrm>
            <a:off x="838200" y="1690688"/>
            <a:ext cx="1700400" cy="434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Open Sans"/>
                <a:ea typeface="Open Sans"/>
                <a:cs typeface="Open Sans"/>
                <a:sym typeface="Open Sans"/>
              </a:rPr>
              <a:t>Setups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Write-only &amp; Read-only workload </a:t>
            </a:r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(Aurora </a:t>
            </a:r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vs </a:t>
            </a:r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MySQL)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" y="1690688"/>
            <a:ext cx="4889500" cy="3568700"/>
          </a:xfrm>
          <a:prstGeom prst="rect">
            <a:avLst/>
          </a:prstGeom>
        </p:spPr>
      </p:pic>
      <p:sp>
        <p:nvSpPr>
          <p:cNvPr id="7" name="Shape 430"/>
          <p:cNvSpPr/>
          <p:nvPr/>
        </p:nvSpPr>
        <p:spPr>
          <a:xfrm>
            <a:off x="3699964" y="5723777"/>
            <a:ext cx="5157433" cy="58148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Aurora can scale linearly while MySQL cannot</a:t>
            </a:r>
            <a:endParaRPr sz="1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sp>
        <p:nvSpPr>
          <p:cNvPr id="8" name="Shape 276"/>
          <p:cNvSpPr/>
          <p:nvPr/>
        </p:nvSpPr>
        <p:spPr>
          <a:xfrm rot="7716679" flipV="1">
            <a:off x="4945137" y="2109811"/>
            <a:ext cx="982441" cy="1713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77"/>
          <p:cNvSpPr txBox="1"/>
          <p:nvPr/>
        </p:nvSpPr>
        <p:spPr>
          <a:xfrm>
            <a:off x="5188572" y="1307241"/>
            <a:ext cx="2180216" cy="40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&gt; 5x of MySQL</a:t>
            </a:r>
            <a:endParaRPr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78" y="1690688"/>
            <a:ext cx="4851400" cy="35687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82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(2006)</a:t>
            </a:r>
          </a:p>
          <a:p>
            <a:pPr lvl="1"/>
            <a:r>
              <a:rPr lang="en-US" dirty="0" smtClean="0"/>
              <a:t>Key-value storage system</a:t>
            </a:r>
          </a:p>
          <a:p>
            <a:pPr lvl="1"/>
            <a:r>
              <a:rPr lang="en-US" dirty="0" smtClean="0"/>
              <a:t>Difficult to build online transaction processing application without strong schema, cross-row transaction, consistent replication and a powerful query language</a:t>
            </a:r>
            <a:endParaRPr lang="en-US" dirty="0"/>
          </a:p>
          <a:p>
            <a:r>
              <a:rPr lang="en-US" dirty="0" smtClean="0"/>
              <a:t>Megastore (2011)</a:t>
            </a:r>
          </a:p>
          <a:p>
            <a:pPr lvl="1"/>
            <a:r>
              <a:rPr lang="en-US" dirty="0" smtClean="0"/>
              <a:t>Transaction processing system build on top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pPr lvl="1"/>
            <a:r>
              <a:rPr lang="en-US" dirty="0" smtClean="0"/>
              <a:t>Lack many relational database features such as a robust query language</a:t>
            </a:r>
            <a:endParaRPr lang="en-US" dirty="0"/>
          </a:p>
          <a:p>
            <a:r>
              <a:rPr lang="en-US" dirty="0" smtClean="0"/>
              <a:t>Spanner (2012)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data </a:t>
            </a:r>
            <a:r>
              <a:rPr lang="en-US" dirty="0" smtClean="0"/>
              <a:t>storage not yet support </a:t>
            </a:r>
            <a:r>
              <a:rPr lang="en-US" dirty="0"/>
              <a:t>SQL query </a:t>
            </a:r>
            <a:r>
              <a:rPr lang="en-US" dirty="0" smtClean="0"/>
              <a:t>interface until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Scaling (Aurora vs MySQL)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529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56" y="4464110"/>
            <a:ext cx="4114800" cy="1917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7" y="2797600"/>
            <a:ext cx="3911600" cy="1803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40" y="981071"/>
            <a:ext cx="3962400" cy="16383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00860" y="2224780"/>
            <a:ext cx="4002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latin typeface="Arial" charset="0"/>
                <a:ea typeface="Arial" charset="0"/>
                <a:cs typeface="Arial" charset="0"/>
              </a:rPr>
              <a:t>Write-only and out-of-cache </a:t>
            </a:r>
            <a:r>
              <a:rPr kumimoji="1" lang="en-US" altLang="zh-TW" dirty="0">
                <a:latin typeface="Arial" charset="0"/>
                <a:ea typeface="Arial" charset="0"/>
                <a:cs typeface="Arial" charset="0"/>
              </a:rPr>
              <a:t>workload</a:t>
            </a:r>
          </a:p>
          <a:p>
            <a:endParaRPr kumimoji="1"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13123" y="2980644"/>
            <a:ext cx="4704469" cy="1941945"/>
            <a:chOff x="1113123" y="2980644"/>
            <a:chExt cx="4704469" cy="1941945"/>
          </a:xfrm>
        </p:grpSpPr>
        <p:sp>
          <p:nvSpPr>
            <p:cNvPr id="13" name="Shape 510"/>
            <p:cNvSpPr/>
            <p:nvPr/>
          </p:nvSpPr>
          <p:spPr>
            <a:xfrm>
              <a:off x="1113123" y="4190845"/>
              <a:ext cx="3021842" cy="296437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071457" y="4553257"/>
              <a:ext cx="1105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00"/>
                  </a:solidFill>
                </a:rPr>
                <a:t>34x faster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Shape 510"/>
            <p:cNvSpPr/>
            <p:nvPr/>
          </p:nvSpPr>
          <p:spPr>
            <a:xfrm>
              <a:off x="1140725" y="3302233"/>
              <a:ext cx="3021842" cy="296437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140594" y="2980644"/>
              <a:ext cx="1676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00"/>
                  </a:solidFill>
                </a:rPr>
                <a:t>Up to 67x faster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8387757" y="1656223"/>
            <a:ext cx="2636283" cy="1131456"/>
            <a:chOff x="8387757" y="1656223"/>
            <a:chExt cx="2636283" cy="1131456"/>
          </a:xfrm>
        </p:grpSpPr>
        <p:sp>
          <p:nvSpPr>
            <p:cNvPr id="18" name="Shape 276"/>
            <p:cNvSpPr/>
            <p:nvPr/>
          </p:nvSpPr>
          <p:spPr>
            <a:xfrm rot="10800000" flipV="1">
              <a:off x="10030406" y="1901378"/>
              <a:ext cx="679189" cy="188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395150" y="2040114"/>
              <a:ext cx="628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00"/>
                  </a:solidFill>
                </a:rPr>
                <a:t>Peak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Shape 276"/>
            <p:cNvSpPr/>
            <p:nvPr/>
          </p:nvSpPr>
          <p:spPr>
            <a:xfrm rot="5400000" flipV="1">
              <a:off x="8489829" y="1901378"/>
              <a:ext cx="679189" cy="188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387757" y="2418347"/>
              <a:ext cx="940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 smtClean="0">
                  <a:solidFill>
                    <a:srgbClr val="FF0000"/>
                  </a:solidFill>
                </a:rPr>
                <a:t>growing</a:t>
              </a:r>
              <a:endParaRPr kumimoji="1"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6972978" y="6260870"/>
            <a:ext cx="288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</a:rPr>
              <a:t>s</a:t>
            </a:r>
            <a:r>
              <a:rPr kumimoji="1" lang="en-US" altLang="zh-TW" dirty="0" smtClean="0">
                <a:solidFill>
                  <a:srgbClr val="FF0000"/>
                </a:solidFill>
              </a:rPr>
              <a:t>everal orders of magnitude!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05134" y="4011844"/>
            <a:ext cx="669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Replica lag: time for committed transaction to be visible in the replica</a:t>
            </a: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Throughput with hot row contention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040117" y="25622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578772" y="5177219"/>
            <a:ext cx="542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>
                <a:solidFill>
                  <a:srgbClr val="FF0000"/>
                </a:solidFill>
              </a:rPr>
              <a:t>Throughput 2.3x to 16.3x compare to MySQL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1" y="1887505"/>
            <a:ext cx="6952153" cy="328971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81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(Real Customer Workloads)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529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49" y="2561122"/>
            <a:ext cx="7132585" cy="3785757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675549" y="1576237"/>
            <a:ext cx="90912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An internet gaming </a:t>
            </a:r>
            <a:r>
              <a:rPr lang="zh-TW" altLang="en-US" sz="2000" b="1" dirty="0" smtClean="0"/>
              <a:t>company</a:t>
            </a:r>
            <a:endParaRPr lang="zh-TW" altLang="en-US" sz="2000" b="1" dirty="0"/>
          </a:p>
          <a:p>
            <a:r>
              <a:rPr kumimoji="1" lang="en-US" altLang="zh-TW" sz="2000" dirty="0" smtClean="0">
                <a:solidFill>
                  <a:srgbClr val="FF0000"/>
                </a:solidFill>
              </a:rPr>
              <a:t>Average response time for web transaction: </a:t>
            </a:r>
            <a:r>
              <a:rPr kumimoji="1" lang="en-US" altLang="zh-TW" sz="2000" dirty="0">
                <a:solidFill>
                  <a:srgbClr val="FF0000"/>
                </a:solidFill>
              </a:rPr>
              <a:t>15 </a:t>
            </a:r>
            <a:r>
              <a:rPr kumimoji="1" lang="en-US" altLang="zh-TW" sz="2000" dirty="0" err="1">
                <a:solidFill>
                  <a:srgbClr val="FF0000"/>
                </a:solidFill>
              </a:rPr>
              <a:t>ms</a:t>
            </a:r>
            <a:r>
              <a:rPr kumimoji="1" lang="en-US" altLang="zh-TW" sz="2000" dirty="0">
                <a:solidFill>
                  <a:srgbClr val="FF0000"/>
                </a:solidFill>
              </a:rPr>
              <a:t> -&gt; 5.5 </a:t>
            </a:r>
            <a:r>
              <a:rPr kumimoji="1" lang="en-US" altLang="zh-TW" sz="2000" dirty="0" err="1">
                <a:solidFill>
                  <a:srgbClr val="FF0000"/>
                </a:solidFill>
              </a:rPr>
              <a:t>ms</a:t>
            </a:r>
            <a:r>
              <a:rPr kumimoji="1" lang="en-US" altLang="zh-TW" sz="2000" dirty="0">
                <a:solidFill>
                  <a:srgbClr val="FF0000"/>
                </a:solidFill>
              </a:rPr>
              <a:t> after migration to Aurora</a:t>
            </a:r>
            <a:endParaRPr kumimoji="1" lang="zh-TW" altLang="en-US" sz="2000" dirty="0">
              <a:solidFill>
                <a:srgbClr val="FF0000"/>
              </a:solidFill>
            </a:endParaRPr>
          </a:p>
          <a:p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07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(Real Customer Workloads)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529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675549" y="1576237"/>
            <a:ext cx="393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/>
              <a:t>An </a:t>
            </a:r>
            <a:r>
              <a:rPr lang="en-US" altLang="zh-TW" sz="2000" b="1" dirty="0" smtClean="0"/>
              <a:t>education technology company</a:t>
            </a:r>
            <a:endParaRPr lang="zh-TW" altLang="en-US" sz="2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" y="2133715"/>
            <a:ext cx="6094675" cy="23909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8" y="2133715"/>
            <a:ext cx="5593462" cy="259594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2642353" y="5419523"/>
            <a:ext cx="7837851" cy="913012"/>
            <a:chOff x="2642353" y="5419523"/>
            <a:chExt cx="7837851" cy="913012"/>
          </a:xfrm>
        </p:grpSpPr>
        <p:sp>
          <p:nvSpPr>
            <p:cNvPr id="7" name="矩形 6"/>
            <p:cNvSpPr/>
            <p:nvPr/>
          </p:nvSpPr>
          <p:spPr>
            <a:xfrm>
              <a:off x="2642353" y="5419523"/>
              <a:ext cx="78378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After 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migratio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n to Aurora, The P95 latency is almost equal to P50 latency</a:t>
              </a:r>
              <a:endParaRPr lang="zh-TW" alt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642353" y="5932425"/>
              <a:ext cx="4263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Prevent from poor outlier performance</a:t>
              </a:r>
              <a:endParaRPr lang="zh-TW" alt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" name="Shape 276"/>
          <p:cNvSpPr/>
          <p:nvPr/>
        </p:nvSpPr>
        <p:spPr>
          <a:xfrm rot="18197975" flipV="1">
            <a:off x="107935" y="3886209"/>
            <a:ext cx="1727472" cy="15151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76"/>
          <p:cNvSpPr/>
          <p:nvPr/>
        </p:nvSpPr>
        <p:spPr>
          <a:xfrm rot="17193777" flipV="1">
            <a:off x="836350" y="4454514"/>
            <a:ext cx="1719444" cy="1922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03" y="4751723"/>
            <a:ext cx="12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P95 latency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90065" y="5411349"/>
            <a:ext cx="12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P50 latency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3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Thoughts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17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529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400" b="1" dirty="0" smtClean="0">
                <a:latin typeface="Arial" charset="0"/>
                <a:ea typeface="Arial" charset="0"/>
                <a:cs typeface="Arial" charset="0"/>
              </a:rPr>
              <a:t>Pros:</a:t>
            </a:r>
          </a:p>
          <a:p>
            <a:pPr lvl="1"/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ecoupling of computing and </a:t>
            </a:r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storage 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makes the system flexible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Offloading redo log to storage</a:t>
            </a:r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significantly reduces latency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Multi-tenancy of storage service, reducing cost when scaling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Fast recovery and high availability (correlated failure is considered)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Fully compatible with MySQL. Migration cost is low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kumimoji="1" lang="en-US" altLang="zh-TW" sz="2000" dirty="0">
                <a:latin typeface="Arial" charset="0"/>
                <a:ea typeface="Arial" charset="0"/>
                <a:cs typeface="Arial" charset="0"/>
              </a:rPr>
              <a:t>multiple secondary read-only </a:t>
            </a: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instances, scalable for read</a:t>
            </a:r>
          </a:p>
          <a:p>
            <a:pPr marL="457200" lvl="1" indent="0">
              <a:buNone/>
            </a:pPr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kumimoji="1" lang="en-US" altLang="zh-TW" sz="2400" b="1" dirty="0" smtClean="0">
                <a:latin typeface="Arial" charset="0"/>
                <a:ea typeface="Arial" charset="0"/>
                <a:cs typeface="Arial" charset="0"/>
              </a:rPr>
              <a:t>Cons: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The ability for complex query processing is week (community edition MySQL)</a:t>
            </a:r>
          </a:p>
          <a:p>
            <a:pPr lvl="1"/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Only a single read-write primary instances, more suitable for read heavy workloads</a:t>
            </a:r>
          </a:p>
          <a:p>
            <a:pPr marL="0" lvl="1" indent="0">
              <a:spcBef>
                <a:spcPts val="1000"/>
              </a:spcBef>
              <a:buNone/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60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b="1" dirty="0">
                <a:latin typeface="Arial" charset="0"/>
                <a:ea typeface="Arial" charset="0"/>
                <a:cs typeface="Arial" charset="0"/>
              </a:rPr>
              <a:t>Key T</a:t>
            </a:r>
            <a:r>
              <a:rPr kumimoji="1" lang="en-US" altLang="zh-TW" sz="3000" b="1" dirty="0" smtClean="0">
                <a:latin typeface="Arial" charset="0"/>
                <a:ea typeface="Arial" charset="0"/>
                <a:cs typeface="Arial" charset="0"/>
              </a:rPr>
              <a:t>akeaways</a:t>
            </a:r>
            <a:endParaRPr kumimoji="1" lang="zh-TW" alt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29189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endParaRPr kumimoji="1" lang="zh-TW" altLang="en-US" sz="2000" dirty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35</a:t>
            </a:fld>
            <a:endParaRPr kumimoji="1"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0600" y="1529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612687"/>
            <a:ext cx="10515600" cy="510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Aurora is designed based on MySQL, easy for migration</a:t>
            </a: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Decouple storage from compute</a:t>
            </a:r>
          </a:p>
          <a:p>
            <a:pPr lvl="1"/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Network I/O becomes bottleneck</a:t>
            </a:r>
          </a:p>
          <a:p>
            <a:pPr lvl="1"/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Multi-tenant</a:t>
            </a:r>
          </a:p>
          <a:p>
            <a:pPr marL="228600" lvl="1">
              <a:spcBef>
                <a:spcPts val="1000"/>
              </a:spcBef>
            </a:pP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Quorum model</a:t>
            </a:r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pPr marL="685800" lvl="2">
              <a:spcBef>
                <a:spcPts val="1000"/>
              </a:spcBef>
            </a:pPr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Ensure durability and availability when correlated failure occurs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Minimize Mean </a:t>
            </a:r>
            <a:r>
              <a:rPr kumimoji="1" lang="en-US" altLang="zh-TW" sz="1600" dirty="0">
                <a:latin typeface="Arial" charset="0"/>
                <a:ea typeface="Arial" charset="0"/>
                <a:cs typeface="Arial" charset="0"/>
              </a:rPr>
              <a:t>Time to Repair</a:t>
            </a:r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Offloading redo log processing to an independent storage service</a:t>
            </a:r>
          </a:p>
          <a:p>
            <a:pPr lvl="1"/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Asynchronous: processing in the background</a:t>
            </a:r>
          </a:p>
          <a:p>
            <a:pPr lvl="1"/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Aware of resource</a:t>
            </a:r>
          </a:p>
          <a:p>
            <a:pPr lvl="1"/>
            <a:r>
              <a:rPr kumimoji="1" lang="en-US" altLang="zh-TW" sz="1600" dirty="0" smtClean="0">
                <a:latin typeface="Arial" charset="0"/>
                <a:ea typeface="Arial" charset="0"/>
                <a:cs typeface="Arial" charset="0"/>
              </a:rPr>
              <a:t>Fast recovery</a:t>
            </a:r>
          </a:p>
          <a:p>
            <a:pPr lvl="1"/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16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kumimoji="1" lang="en-US" altLang="zh-TW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endParaRPr kumimoji="1" lang="zh-TW" alt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kumimoji="1" lang="en-US" altLang="zh-TW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Yifei 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Spanner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relational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37</a:t>
            </a:fld>
            <a:endParaRPr kumimoji="1"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Spanner 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boost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relational</a:t>
            </a:r>
            <a:r>
              <a:rPr lang="zh-CN" altLang="en-US" dirty="0"/>
              <a:t> </a:t>
            </a:r>
            <a:r>
              <a:rPr lang="en-US" altLang="zh-CN" dirty="0"/>
              <a:t>database?</a:t>
            </a:r>
          </a:p>
          <a:p>
            <a:pPr lvl="1"/>
            <a:r>
              <a:rPr lang="en-US" altLang="zh-CN" sz="2600" dirty="0"/>
              <a:t>Query</a:t>
            </a:r>
            <a:r>
              <a:rPr lang="zh-CN" altLang="en-US" sz="2600" dirty="0"/>
              <a:t> </a:t>
            </a:r>
            <a:r>
              <a:rPr lang="en-US" altLang="zh-CN" sz="2600" dirty="0"/>
              <a:t>Compilation</a:t>
            </a:r>
          </a:p>
          <a:p>
            <a:pPr lvl="1"/>
            <a:r>
              <a:rPr lang="en-US" altLang="zh-CN" sz="2600" dirty="0"/>
              <a:t>Distributed</a:t>
            </a:r>
            <a:r>
              <a:rPr lang="zh-CN" altLang="en-US" sz="2600" dirty="0"/>
              <a:t> </a:t>
            </a:r>
            <a:r>
              <a:rPr lang="en-US" altLang="zh-CN" sz="2600" dirty="0"/>
              <a:t>Execution</a:t>
            </a:r>
          </a:p>
          <a:p>
            <a:pPr lvl="1"/>
            <a:r>
              <a:rPr lang="en-US" altLang="zh-CN" sz="2600" dirty="0"/>
              <a:t>Query</a:t>
            </a:r>
            <a:r>
              <a:rPr lang="zh-CN" altLang="en-US" sz="2600" dirty="0"/>
              <a:t> </a:t>
            </a:r>
            <a:r>
              <a:rPr lang="en-US" altLang="zh-CN" sz="2600" dirty="0"/>
              <a:t>Range</a:t>
            </a:r>
            <a:r>
              <a:rPr lang="zh-CN" altLang="en-US" sz="2600" dirty="0"/>
              <a:t> </a:t>
            </a:r>
            <a:r>
              <a:rPr lang="en-US" altLang="zh-CN" sz="2600" dirty="0" smtClean="0"/>
              <a:t>Execution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13180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Spanner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 paper</a:t>
            </a:r>
            <a:r>
              <a:rPr lang="zh-CN" altLang="en-US" dirty="0"/>
              <a:t> </a:t>
            </a:r>
            <a:r>
              <a:rPr lang="en-US" altLang="zh-CN" dirty="0"/>
              <a:t>claims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Spanner</a:t>
            </a:r>
            <a:r>
              <a:rPr lang="zh-CN" altLang="en-US" dirty="0"/>
              <a:t> </a:t>
            </a:r>
            <a:r>
              <a:rPr lang="en-US" dirty="0"/>
              <a:t>provid</a:t>
            </a:r>
            <a:r>
              <a:rPr lang="en-US" altLang="zh-CN" dirty="0"/>
              <a:t>es</a:t>
            </a:r>
            <a:r>
              <a:rPr lang="zh-CN" altLang="en-US" dirty="0"/>
              <a:t> </a:t>
            </a:r>
            <a:r>
              <a:rPr lang="en-US" dirty="0"/>
              <a:t>externally consistent reads and writes, and globally-consistent</a:t>
            </a:r>
            <a:r>
              <a:rPr lang="zh-CN" altLang="en-US" dirty="0"/>
              <a:t> </a:t>
            </a:r>
            <a:r>
              <a:rPr lang="en-US" dirty="0" smtClean="0"/>
              <a:t>reads </a:t>
            </a:r>
            <a:r>
              <a:rPr lang="en-US" dirty="0"/>
              <a:t>across the database.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ensures</a:t>
            </a:r>
            <a:r>
              <a:rPr lang="zh-CN" altLang="en-US" dirty="0"/>
              <a:t> </a:t>
            </a:r>
            <a:r>
              <a:rPr lang="en-US" altLang="zh-CN" dirty="0"/>
              <a:t>the correctness</a:t>
            </a:r>
            <a:r>
              <a:rPr lang="zh-CN" altLang="en-US" dirty="0"/>
              <a:t> </a:t>
            </a:r>
            <a:r>
              <a:rPr lang="en-US" altLang="zh-CN" dirty="0"/>
              <a:t>of 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executions.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dirty="0"/>
              <a:t>Spanner is highly specialized for Google’s read-heavy workload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Spanner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workload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i.e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write-heavy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read-write-balanced</a:t>
            </a:r>
            <a:r>
              <a:rPr lang="zh-CN" altLang="en-US" dirty="0"/>
              <a:t> </a:t>
            </a:r>
            <a:r>
              <a:rPr lang="en-US" altLang="zh-CN" dirty="0"/>
              <a:t>workload),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issues?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72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Spanner’s</a:t>
            </a:r>
            <a:r>
              <a:rPr lang="zh-CN" altLang="en-US" dirty="0"/>
              <a:t> </a:t>
            </a:r>
            <a:r>
              <a:rPr lang="en-US" altLang="zh-CN" dirty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Spanner</a:t>
            </a:r>
            <a:r>
              <a:rPr lang="zh-CN" altLang="en-US" dirty="0" smtClean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Synchronized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storages.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choice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place?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5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Paxos</a:t>
            </a:r>
            <a:r>
              <a:rPr lang="en-US" dirty="0"/>
              <a:t> consensus algorithm to agree on transaction</a:t>
            </a:r>
          </a:p>
          <a:p>
            <a:r>
              <a:rPr lang="en-US" dirty="0"/>
              <a:t>Consists of </a:t>
            </a:r>
            <a:r>
              <a:rPr lang="en-US" dirty="0" err="1"/>
              <a:t>Paxos</a:t>
            </a:r>
            <a:r>
              <a:rPr lang="en-US" dirty="0"/>
              <a:t> groups, each shard assign to one </a:t>
            </a:r>
            <a:r>
              <a:rPr lang="en-US" dirty="0" err="1"/>
              <a:t>Paxos</a:t>
            </a:r>
            <a:r>
              <a:rPr lang="en-US" dirty="0"/>
              <a:t> </a:t>
            </a:r>
            <a:r>
              <a:rPr lang="en-US" dirty="0" smtClean="0"/>
              <a:t>group</a:t>
            </a:r>
          </a:p>
          <a:p>
            <a:r>
              <a:rPr lang="en-US" dirty="0"/>
              <a:t>Writes must initiate the </a:t>
            </a:r>
            <a:r>
              <a:rPr lang="en-US" dirty="0" err="1"/>
              <a:t>Paxos</a:t>
            </a:r>
            <a:r>
              <a:rPr lang="en-US" dirty="0"/>
              <a:t> protocol at the </a:t>
            </a:r>
            <a:r>
              <a:rPr lang="en-US" dirty="0" smtClean="0"/>
              <a:t>leader</a:t>
            </a:r>
          </a:p>
          <a:p>
            <a:r>
              <a:rPr lang="en-US" dirty="0" smtClean="0"/>
              <a:t>Reads can be done at </a:t>
            </a:r>
            <a:r>
              <a:rPr lang="en-US" dirty="0"/>
              <a:t>any replica that is sufficiently </a:t>
            </a:r>
            <a:r>
              <a:rPr lang="en-US" dirty="0" smtClean="0"/>
              <a:t>up-to-date, otherwise need to check with leader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6" y="4141043"/>
            <a:ext cx="6267248" cy="2381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326" y="6506718"/>
            <a:ext cx="4843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Presentation slides of </a:t>
            </a:r>
            <a:r>
              <a:rPr lang="en-US" sz="1200" dirty="0"/>
              <a:t>Google Cloud </a:t>
            </a:r>
            <a:r>
              <a:rPr lang="en-US" sz="1200" dirty="0" smtClean="0"/>
              <a:t>Next </a:t>
            </a:r>
            <a:r>
              <a:rPr lang="en-US" sz="1200" dirty="0"/>
              <a:t>'17- </a:t>
            </a:r>
            <a:r>
              <a:rPr lang="en-US" sz="1200" dirty="0" smtClean="0"/>
              <a:t>"</a:t>
            </a:r>
            <a:r>
              <a:rPr lang="en-US" sz="1200" dirty="0"/>
              <a:t>Cloud Spanner 101</a:t>
            </a:r>
            <a:r>
              <a:rPr lang="en-US" sz="1200" dirty="0" smtClean="0"/>
              <a:t>"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718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Aurora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Amazon</a:t>
            </a:r>
            <a:r>
              <a:rPr lang="zh-CN" altLang="en-US" dirty="0" smtClean="0"/>
              <a:t> </a:t>
            </a:r>
            <a:r>
              <a:rPr lang="en-US" altLang="zh-CN" dirty="0"/>
              <a:t>develops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Aurora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MySQL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 err="1"/>
              <a:t>InnoDB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traditional</a:t>
            </a:r>
            <a:r>
              <a:rPr lang="zh-CN" altLang="en-US" dirty="0"/>
              <a:t> </a:t>
            </a:r>
            <a:r>
              <a:rPr lang="en-US" altLang="zh-CN" dirty="0"/>
              <a:t>relational</a:t>
            </a:r>
            <a:r>
              <a:rPr lang="zh-CN" altLang="en-US" dirty="0"/>
              <a:t> </a:t>
            </a:r>
            <a:r>
              <a:rPr lang="en-US" altLang="zh-CN" dirty="0"/>
              <a:t>database.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discussed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piazza</a:t>
            </a:r>
            <a:r>
              <a:rPr lang="zh-CN" altLang="en-US" dirty="0"/>
              <a:t> </a:t>
            </a:r>
            <a:r>
              <a:rPr lang="en-US" altLang="zh-CN" dirty="0"/>
              <a:t>post,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terms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performance,</a:t>
            </a:r>
            <a:r>
              <a:rPr lang="zh-CN" altLang="en-US" dirty="0"/>
              <a:t> </a:t>
            </a:r>
            <a:r>
              <a:rPr lang="en-US" altLang="zh-CN" dirty="0"/>
              <a:t>Aurora’s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competitor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Hadoop-based</a:t>
            </a:r>
            <a:r>
              <a:rPr lang="zh-CN" altLang="en-US" dirty="0"/>
              <a:t> </a:t>
            </a:r>
            <a:r>
              <a:rPr lang="en-US" altLang="zh-CN" dirty="0"/>
              <a:t>OLTP</a:t>
            </a:r>
            <a:r>
              <a:rPr lang="zh-CN" altLang="en-US" dirty="0"/>
              <a:t> </a:t>
            </a:r>
            <a:r>
              <a:rPr lang="en-US" altLang="zh-CN" dirty="0"/>
              <a:t>engine</a:t>
            </a:r>
            <a:r>
              <a:rPr lang="zh-CN" altLang="en-US" dirty="0"/>
              <a:t> </a:t>
            </a:r>
            <a:r>
              <a:rPr lang="en-US" altLang="zh-CN" dirty="0" err="1"/>
              <a:t>HBase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OLAP</a:t>
            </a:r>
            <a:r>
              <a:rPr lang="zh-CN" altLang="en-US" dirty="0"/>
              <a:t> </a:t>
            </a:r>
            <a:r>
              <a:rPr lang="en-US" altLang="zh-CN" dirty="0"/>
              <a:t>engine</a:t>
            </a:r>
            <a:r>
              <a:rPr lang="zh-CN" altLang="en-US" dirty="0"/>
              <a:t> </a:t>
            </a:r>
            <a:r>
              <a:rPr lang="en-US" altLang="zh-CN" dirty="0"/>
              <a:t>Impala.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think</a:t>
            </a:r>
            <a:r>
              <a:rPr lang="en-US" altLang="zh-CN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91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Lessons</a:t>
            </a:r>
            <a:r>
              <a:rPr lang="zh-CN" altLang="en-US" dirty="0"/>
              <a:t> </a:t>
            </a:r>
            <a:r>
              <a:rPr lang="en-US" altLang="zh-CN" dirty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industry,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developments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driven</a:t>
            </a:r>
            <a:r>
              <a:rPr lang="zh-CN" altLang="en-US" dirty="0"/>
              <a:t> </a:t>
            </a:r>
            <a:r>
              <a:rPr lang="en-US" altLang="zh-CN" dirty="0"/>
              <a:t>entirely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customers‘</a:t>
            </a:r>
            <a:r>
              <a:rPr lang="zh-CN" altLang="en-US" dirty="0"/>
              <a:t> </a:t>
            </a:r>
            <a:r>
              <a:rPr lang="en-US" altLang="zh-CN" dirty="0"/>
              <a:t>need.</a:t>
            </a:r>
          </a:p>
          <a:p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great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efforts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multi-development</a:t>
            </a:r>
            <a:r>
              <a:rPr lang="zh-CN" altLang="en-US" dirty="0"/>
              <a:t> </a:t>
            </a:r>
            <a:r>
              <a:rPr lang="en-US" altLang="zh-CN" dirty="0"/>
              <a:t>cycles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61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3607" y="2461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800" b="1" dirty="0" smtClean="0"/>
              <a:t>Thank you!</a:t>
            </a:r>
            <a:endParaRPr kumimoji="1" lang="zh-TW" altLang="en-US" sz="48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9EED-07FD-D648-844B-5207F88304D7}" type="slidenum">
              <a:rPr kumimoji="1" lang="zh-TW" altLang="en-US" smtClean="0"/>
              <a:t>42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13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Coprocessor framework, a special RPC </a:t>
            </a:r>
            <a:r>
              <a:rPr lang="en-US" dirty="0" smtClean="0"/>
              <a:t>framework: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which </a:t>
            </a:r>
            <a:r>
              <a:rPr lang="en-US" dirty="0" err="1"/>
              <a:t>Paxos</a:t>
            </a:r>
            <a:r>
              <a:rPr lang="en-US" dirty="0"/>
              <a:t> group own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nearest replica of that group that is sufficiently </a:t>
            </a:r>
            <a:r>
              <a:rPr lang="en-US" dirty="0" smtClean="0"/>
              <a:t>up-to-date</a:t>
            </a:r>
          </a:p>
          <a:p>
            <a:r>
              <a:rPr lang="en-US" dirty="0" smtClean="0"/>
              <a:t>Use a combination of pessimistic locking and timestamping for concurrency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1326" y="6506718"/>
            <a:ext cx="4843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Presentation slides of </a:t>
            </a:r>
            <a:r>
              <a:rPr lang="en-US" sz="1200" dirty="0"/>
              <a:t>Google Cloud </a:t>
            </a:r>
            <a:r>
              <a:rPr lang="en-US" sz="1200" dirty="0" smtClean="0"/>
              <a:t>Next </a:t>
            </a:r>
            <a:r>
              <a:rPr lang="en-US" sz="1200" dirty="0"/>
              <a:t>'17- </a:t>
            </a:r>
            <a:r>
              <a:rPr lang="en-US" sz="1200" dirty="0" smtClean="0"/>
              <a:t>"</a:t>
            </a:r>
            <a:r>
              <a:rPr lang="en-US" sz="1200" dirty="0"/>
              <a:t>Cloud Spanner 101</a:t>
            </a:r>
            <a:r>
              <a:rPr lang="en-US" sz="1200" dirty="0" smtClean="0"/>
              <a:t>"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17" y="3932007"/>
            <a:ext cx="6540565" cy="24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Spanner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TrueTime</a:t>
                </a:r>
                <a:r>
                  <a:rPr lang="en-US" dirty="0"/>
                  <a:t> </a:t>
                </a:r>
                <a:r>
                  <a:rPr lang="en-US" dirty="0" smtClean="0"/>
                  <a:t>represents time as an </a:t>
                </a:r>
                <a:r>
                  <a:rPr lang="en-US" dirty="0"/>
                  <a:t>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=4</m:t>
                    </m:r>
                    <m:r>
                      <a:rPr lang="en-US" b="0" i="1" smtClean="0">
                        <a:latin typeface="Cambria Math" charset="0"/>
                      </a:rPr>
                      <m:t>𝑚𝑠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Error </a:t>
                </a:r>
                <a:r>
                  <a:rPr lang="en-US" dirty="0"/>
                  <a:t>bound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 smtClean="0"/>
                  <a:t> depends on worst-case </a:t>
                </a:r>
                <a:r>
                  <a:rPr lang="en-US" dirty="0"/>
                  <a:t>local clock </a:t>
                </a:r>
                <a:r>
                  <a:rPr lang="en-US" dirty="0" smtClean="0"/>
                  <a:t>drift, time-master </a:t>
                </a:r>
                <a:r>
                  <a:rPr lang="en-US" dirty="0"/>
                  <a:t>uncertainty and communication delay to the time </a:t>
                </a:r>
                <a:r>
                  <a:rPr lang="en-US" dirty="0" smtClean="0"/>
                  <a:t>masters</a:t>
                </a:r>
              </a:p>
              <a:p>
                <a:r>
                  <a:rPr lang="en-US" dirty="0" smtClean="0"/>
                  <a:t>Implemented by set of time master, majority time masters have GPS clock, others have atomic clock</a:t>
                </a:r>
                <a:endParaRPr lang="en-US" dirty="0"/>
              </a:p>
              <a:p>
                <a:r>
                  <a:rPr lang="en-US" dirty="0" smtClean="0"/>
                  <a:t>Read time from a quorum of time master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4296" y="6444476"/>
            <a:ext cx="7193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Presentation slides of </a:t>
            </a:r>
            <a:r>
              <a:rPr lang="en-US" sz="1200" dirty="0" smtClean="0"/>
              <a:t>DEVOXX </a:t>
            </a:r>
            <a:r>
              <a:rPr lang="en-US" sz="1200" smtClean="0"/>
              <a:t>'17- "</a:t>
            </a:r>
            <a:r>
              <a:rPr lang="en-US" sz="1200"/>
              <a:t>Spanner - a fully managed horizontally scalable relational </a:t>
            </a:r>
            <a:r>
              <a:rPr lang="en-US" sz="1200" smtClean="0"/>
              <a:t>database"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40" y="4020970"/>
            <a:ext cx="4885478" cy="22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Spanner enforce external </a:t>
            </a:r>
            <a:r>
              <a:rPr lang="en-US" dirty="0"/>
              <a:t>consistency invariant: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start of a transaction 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occurs </a:t>
            </a:r>
            <a:r>
              <a:rPr lang="en-US" dirty="0"/>
              <a:t>after the commit of a transaction T</a:t>
            </a:r>
            <a:r>
              <a:rPr lang="en-US" baseline="-25000" dirty="0"/>
              <a:t>1</a:t>
            </a:r>
            <a:r>
              <a:rPr lang="en-US" dirty="0"/>
              <a:t>, then the </a:t>
            </a:r>
            <a:r>
              <a:rPr lang="en-US" dirty="0" smtClean="0"/>
              <a:t>commit </a:t>
            </a:r>
            <a:r>
              <a:rPr lang="en-US" dirty="0"/>
              <a:t>timestamp of T</a:t>
            </a:r>
            <a:r>
              <a:rPr lang="en-US" baseline="-25000" dirty="0"/>
              <a:t>2</a:t>
            </a:r>
            <a:r>
              <a:rPr lang="en-US" dirty="0"/>
              <a:t> must be greater than the </a:t>
            </a:r>
            <a:r>
              <a:rPr lang="en-US" dirty="0" smtClean="0"/>
              <a:t>commit </a:t>
            </a:r>
            <a:r>
              <a:rPr lang="en-US" dirty="0"/>
              <a:t>timestamp of 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8663" y="6506718"/>
            <a:ext cx="5863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Presentation slides of OSDI '12 - "Spanner: Google’s Globally-Distributed Database"</a:t>
            </a:r>
            <a:endParaRPr lang="en-US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21728" y="3390900"/>
            <a:ext cx="6748544" cy="2965450"/>
            <a:chOff x="167242" y="2203450"/>
            <a:chExt cx="6748544" cy="2965450"/>
          </a:xfrm>
        </p:grpSpPr>
        <p:grpSp>
          <p:nvGrpSpPr>
            <p:cNvPr id="7" name="Group 6"/>
            <p:cNvGrpSpPr/>
            <p:nvPr/>
          </p:nvGrpSpPr>
          <p:grpSpPr>
            <a:xfrm>
              <a:off x="1943100" y="2654300"/>
              <a:ext cx="4419600" cy="393700"/>
              <a:chOff x="2197100" y="3829050"/>
              <a:chExt cx="1562100" cy="3937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197100" y="4025900"/>
                <a:ext cx="1562100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00822" y="3829050"/>
                <a:ext cx="0" cy="39370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759200" y="3829050"/>
                <a:ext cx="0" cy="39370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509979" y="2666484"/>
              <a:ext cx="407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T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838450" y="2914650"/>
              <a:ext cx="0" cy="46355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81279" y="3404632"/>
              <a:ext cx="23391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Pick </a:t>
              </a:r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 = TT.now().latest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26544" y="2203450"/>
              <a:ext cx="154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Acquired locks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597150" y="2533650"/>
              <a:ext cx="0" cy="27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891855" y="2533650"/>
              <a:ext cx="0" cy="27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87190" y="2208768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Release locks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895600" y="4368800"/>
              <a:ext cx="2895600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540250" y="2914650"/>
              <a:ext cx="0" cy="46355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96583" y="3404632"/>
              <a:ext cx="2744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791200" y="2914650"/>
              <a:ext cx="0" cy="476766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310341" y="4654034"/>
              <a:ext cx="1086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average ε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0334" y="3938032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Commit wait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97400" y="4654034"/>
              <a:ext cx="1086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average ε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4496991" y="4508500"/>
              <a:ext cx="0" cy="6604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n 25"/>
            <p:cNvSpPr/>
            <p:nvPr/>
          </p:nvSpPr>
          <p:spPr>
            <a:xfrm>
              <a:off x="167242" y="2604784"/>
              <a:ext cx="912259" cy="492732"/>
            </a:xfrm>
            <a:prstGeom prst="can">
              <a:avLst/>
            </a:prstGeom>
            <a:solidFill>
              <a:schemeClr val="accent3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dirty="0" smtClean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74944" y="4624942"/>
            <a:ext cx="302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Wait until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TT.now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().earliest &gt;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352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write transaction, use </a:t>
            </a:r>
            <a:r>
              <a:rPr lang="en-US" dirty="0"/>
              <a:t>two-phase locking ensures </a:t>
            </a:r>
            <a:r>
              <a:rPr lang="en-US" dirty="0" err="1"/>
              <a:t>serializability</a:t>
            </a:r>
            <a:r>
              <a:rPr lang="en-US" dirty="0"/>
              <a:t> within </a:t>
            </a:r>
            <a:r>
              <a:rPr lang="en-US" dirty="0" err="1" smtClean="0"/>
              <a:t>Paxos</a:t>
            </a:r>
            <a:r>
              <a:rPr lang="en-US" dirty="0" smtClean="0"/>
              <a:t> </a:t>
            </a:r>
            <a:r>
              <a:rPr lang="en-US" dirty="0"/>
              <a:t>group, while two-phase commits </a:t>
            </a:r>
            <a:r>
              <a:rPr lang="en-US" dirty="0" smtClean="0"/>
              <a:t>ensure </a:t>
            </a:r>
            <a:r>
              <a:rPr lang="en-US" dirty="0" err="1"/>
              <a:t>serializability</a:t>
            </a:r>
            <a:r>
              <a:rPr lang="en-US" dirty="0"/>
              <a:t> across the </a:t>
            </a:r>
            <a:r>
              <a:rPr lang="en-US" dirty="0" smtClean="0"/>
              <a:t>database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8</a:t>
            </a:fld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51" y="2775010"/>
            <a:ext cx="7464898" cy="376390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328663" y="6506718"/>
            <a:ext cx="5863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Presentation slides of OSDI '12 - "Spanner: Google’s Globally-Distributed Database"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Parent-child relationship between tables:</a:t>
            </a:r>
          </a:p>
          <a:p>
            <a:pPr lvl="1"/>
            <a:r>
              <a:rPr lang="en-US" dirty="0"/>
              <a:t>Child table </a:t>
            </a:r>
            <a:r>
              <a:rPr lang="en-US" dirty="0" smtClean="0"/>
              <a:t>can be </a:t>
            </a:r>
            <a:r>
              <a:rPr lang="en-US" dirty="0"/>
              <a:t>co-located and interleave with parent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35EC-2B90-544F-8181-0B8B3202AE0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0" y="2887408"/>
            <a:ext cx="5792568" cy="2661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326" y="6506718"/>
            <a:ext cx="4767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https://</a:t>
            </a:r>
            <a:r>
              <a:rPr lang="en-US" sz="1200" dirty="0" err="1"/>
              <a:t>cloud.google.com</a:t>
            </a:r>
            <a:r>
              <a:rPr lang="en-US" sz="1200" dirty="0"/>
              <a:t>/spanner/docs/schema-and-data-model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1" y="2887409"/>
            <a:ext cx="4244127" cy="2661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424" y="5674466"/>
            <a:ext cx="10070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Schema </a:t>
            </a:r>
            <a:r>
              <a:rPr lang="en-US" sz="1600" dirty="0" smtClean="0"/>
              <a:t>example </a:t>
            </a:r>
            <a:r>
              <a:rPr lang="en-US" sz="1600" dirty="0"/>
              <a:t>defines Albums as a child of </a:t>
            </a:r>
            <a:r>
              <a:rPr lang="en-US" sz="1600" dirty="0" smtClean="0"/>
              <a:t>Singers             Physical </a:t>
            </a:r>
            <a:r>
              <a:rPr lang="en-US" sz="1600" dirty="0"/>
              <a:t>layout of rows of Singers and its child table </a:t>
            </a:r>
            <a:r>
              <a:rPr lang="en-US" sz="1600" dirty="0" smtClean="0"/>
              <a:t>Albums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42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2579</Words>
  <Application>Microsoft Macintosh PowerPoint</Application>
  <PresentationFormat>Widescreen</PresentationFormat>
  <Paragraphs>454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Calibri Light</vt:lpstr>
      <vt:lpstr>Cambria Math</vt:lpstr>
      <vt:lpstr>Mangal</vt:lpstr>
      <vt:lpstr>Open Sans</vt:lpstr>
      <vt:lpstr>宋体</vt:lpstr>
      <vt:lpstr>新細明體</vt:lpstr>
      <vt:lpstr>Arial</vt:lpstr>
      <vt:lpstr>Office 佈景主題</vt:lpstr>
      <vt:lpstr>Spanner: Becoming a SQL System</vt:lpstr>
      <vt:lpstr>Overview</vt:lpstr>
      <vt:lpstr>Motivation</vt:lpstr>
      <vt:lpstr>Introduction to Spanner</vt:lpstr>
      <vt:lpstr>Introduction to Spanner</vt:lpstr>
      <vt:lpstr>Introduction to Spanner</vt:lpstr>
      <vt:lpstr>Introduction to Spanner</vt:lpstr>
      <vt:lpstr>Introduction to Spanner</vt:lpstr>
      <vt:lpstr>Introduction to Spanner</vt:lpstr>
      <vt:lpstr>Distributed Query - Compilation</vt:lpstr>
      <vt:lpstr>Distributed Query - Query Plan </vt:lpstr>
      <vt:lpstr>Distributed Query - Execution</vt:lpstr>
      <vt:lpstr>Distributed Query - Join</vt:lpstr>
      <vt:lpstr>Query Range Extraction</vt:lpstr>
      <vt:lpstr>Query Restart</vt:lpstr>
      <vt:lpstr>Common SQL Dialect</vt:lpstr>
      <vt:lpstr>Thoughts</vt:lpstr>
      <vt:lpstr>Takeaway</vt:lpstr>
      <vt:lpstr>Amazon Aurora:</vt:lpstr>
      <vt:lpstr>PowerPoint Presentation</vt:lpstr>
      <vt:lpstr>Motivation</vt:lpstr>
      <vt:lpstr>Design Consideration of Aurora</vt:lpstr>
      <vt:lpstr>Quorum Model in Aurora</vt:lpstr>
      <vt:lpstr>The Log is the Database</vt:lpstr>
      <vt:lpstr>The Log is the Database (cont.)</vt:lpstr>
      <vt:lpstr>Design Points of Storage Service</vt:lpstr>
      <vt:lpstr>Putting it all together</vt:lpstr>
      <vt:lpstr>Evaluation (Standard Benchmarks)</vt:lpstr>
      <vt:lpstr>Write-only &amp; Read-only workload (Aurora vs MySQL)</vt:lpstr>
      <vt:lpstr>Scaling (Aurora vs MySQL)</vt:lpstr>
      <vt:lpstr>Throughput with hot row contention</vt:lpstr>
      <vt:lpstr>Evaluation (Real Customer Workloads)</vt:lpstr>
      <vt:lpstr>Evaluation (Real Customer Workloads)</vt:lpstr>
      <vt:lpstr>Thoughts</vt:lpstr>
      <vt:lpstr>Key Takeaways</vt:lpstr>
      <vt:lpstr>Discussion</vt:lpstr>
      <vt:lpstr>Spanner as a relational database</vt:lpstr>
      <vt:lpstr>Spanner as a data storage</vt:lpstr>
      <vt:lpstr>Spanner’s synchronization</vt:lpstr>
      <vt:lpstr>Aurora</vt:lpstr>
      <vt:lpstr>Lessons Learned</vt:lpstr>
      <vt:lpstr>Thank you!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Aurora:</dc:title>
  <dc:creator>Wen-Chen</dc:creator>
  <cp:lastModifiedBy>Huang, Che-Lin</cp:lastModifiedBy>
  <cp:revision>260</cp:revision>
  <dcterms:created xsi:type="dcterms:W3CDTF">2018-04-03T06:00:39Z</dcterms:created>
  <dcterms:modified xsi:type="dcterms:W3CDTF">2018-04-04T22:13:11Z</dcterms:modified>
</cp:coreProperties>
</file>