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Lst>
  <p:sldSz cy="5143500" cx="9144000"/>
  <p:notesSz cx="6858000" cy="9144000"/>
  <p:embeddedFontLst>
    <p:embeddedFont>
      <p:font typeface="Roboto"/>
      <p:regular r:id="rId62"/>
      <p:bold r:id="rId63"/>
      <p:italic r:id="rId64"/>
      <p:boldItalic r:id="rId65"/>
    </p:embeddedFont>
    <p:embeddedFont>
      <p:font typeface="Nunito"/>
      <p:regular r:id="rId66"/>
      <p:bold r:id="rId67"/>
      <p:italic r:id="rId68"/>
      <p:boldItalic r:id="rId69"/>
    </p:embeddedFont>
    <p:embeddedFont>
      <p:font typeface="Maven Pro"/>
      <p:regular r:id="rId70"/>
      <p:bold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7108802-D6E2-4F4A-B0DB-250BEB6EB02D}">
  <a:tblStyle styleId="{A7108802-D6E2-4F4A-B0DB-250BEB6EB02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MavenPro-bold.fntdata"/><Relationship Id="rId70" Type="http://schemas.openxmlformats.org/officeDocument/2006/relationships/font" Target="fonts/MavenPro-regular.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Roboto-regular.fntdata"/><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Roboto-italic.fntdata"/><Relationship Id="rId63" Type="http://schemas.openxmlformats.org/officeDocument/2006/relationships/font" Target="fonts/Roboto-bold.fntdata"/><Relationship Id="rId22" Type="http://schemas.openxmlformats.org/officeDocument/2006/relationships/slide" Target="slides/slide17.xml"/><Relationship Id="rId66" Type="http://schemas.openxmlformats.org/officeDocument/2006/relationships/font" Target="fonts/Nunito-regular.fntdata"/><Relationship Id="rId21" Type="http://schemas.openxmlformats.org/officeDocument/2006/relationships/slide" Target="slides/slide16.xml"/><Relationship Id="rId65" Type="http://schemas.openxmlformats.org/officeDocument/2006/relationships/font" Target="fonts/Roboto-boldItalic.fntdata"/><Relationship Id="rId24" Type="http://schemas.openxmlformats.org/officeDocument/2006/relationships/slide" Target="slides/slide19.xml"/><Relationship Id="rId68" Type="http://schemas.openxmlformats.org/officeDocument/2006/relationships/font" Target="fonts/Nunito-italic.fntdata"/><Relationship Id="rId23" Type="http://schemas.openxmlformats.org/officeDocument/2006/relationships/slide" Target="slides/slide18.xml"/><Relationship Id="rId67" Type="http://schemas.openxmlformats.org/officeDocument/2006/relationships/font" Target="fonts/Nunito-bold.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Nunito-bold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272" name="Shape 27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Shape 3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0" name="Shape 3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first step to calculating cost-efficiency if computing expected utilization, we can do this based on low and high utilization.</a:t>
            </a:r>
            <a:endParaRPr/>
          </a:p>
          <a:p>
            <a:pPr indent="0" lvl="0" marL="0">
              <a:spcBef>
                <a:spcPts val="0"/>
              </a:spcBef>
              <a:spcAft>
                <a:spcPts val="0"/>
              </a:spcAft>
              <a:buNone/>
            </a:pPr>
            <a:r>
              <a:t/>
            </a:r>
            <a:endParaRPr/>
          </a:p>
          <a:p>
            <a:pPr indent="0" lvl="0" marL="0">
              <a:spcBef>
                <a:spcPts val="0"/>
              </a:spcBef>
              <a:spcAft>
                <a:spcPts val="0"/>
              </a:spcAft>
              <a:buNone/>
            </a:pPr>
            <a:r>
              <a:rPr b="1" lang="en"/>
              <a:t>Low utilization:</a:t>
            </a:r>
            <a:endParaRPr b="1"/>
          </a:p>
          <a:p>
            <a:pPr indent="0" lvl="0" marL="0">
              <a:spcBef>
                <a:spcPts val="0"/>
              </a:spcBef>
              <a:spcAft>
                <a:spcPts val="0"/>
              </a:spcAft>
              <a:buNone/>
            </a:pPr>
            <a:r>
              <a:rPr lang="en"/>
              <a:t>If uc(t) is below the threshold (usually near 100%), </a:t>
            </a:r>
            <a:r>
              <a:rPr b="1" lang="en"/>
              <a:t>we are wasting computing resources</a:t>
            </a:r>
            <a:r>
              <a:rPr lang="en"/>
              <a:t> </a:t>
            </a:r>
            <a:r>
              <a:rPr b="1" lang="en"/>
              <a:t>and thus increasing relative spot price according to our normalization of spot price over CPU utilization</a:t>
            </a:r>
            <a:r>
              <a:rPr lang="en"/>
              <a:t>. If VM i has less ECU’s, more of VM i’s CPU will be utilized. For example, if VM c has 4 ECUs while VM i has 2, that means ECU utilization will double in the new VM I, bounded by 100% utilization. If VM i has more ECUs, less of VM i’s CPU will be utilized.</a:t>
            </a:r>
            <a:endParaRPr/>
          </a:p>
          <a:p>
            <a:pPr indent="0" lvl="0" marL="0">
              <a:spcBef>
                <a:spcPts val="0"/>
              </a:spcBef>
              <a:spcAft>
                <a:spcPts val="0"/>
              </a:spcAft>
              <a:buNone/>
            </a:pPr>
            <a:r>
              <a:t/>
            </a:r>
            <a:endParaRPr/>
          </a:p>
          <a:p>
            <a:pPr indent="0" lvl="0" marL="0">
              <a:spcBef>
                <a:spcPts val="0"/>
              </a:spcBef>
              <a:spcAft>
                <a:spcPts val="0"/>
              </a:spcAft>
              <a:buNone/>
            </a:pPr>
            <a:r>
              <a:rPr b="1" lang="en"/>
              <a:t>High utilization:</a:t>
            </a:r>
            <a:endParaRPr b="1"/>
          </a:p>
          <a:p>
            <a:pPr indent="0" lvl="0" marL="0">
              <a:spcBef>
                <a:spcPts val="0"/>
              </a:spcBef>
              <a:spcAft>
                <a:spcPts val="0"/>
              </a:spcAft>
              <a:buNone/>
            </a:pPr>
            <a:r>
              <a:rPr lang="en"/>
              <a:t>If uc(t) is above the threshold, we are not wasting computing resources! If VM i’s ECUs are less than that of VM c, we will have near 100% utilization. But if VM i has more ECUs</a:t>
            </a:r>
            <a:r>
              <a:rPr b="1" lang="en"/>
              <a:t>, we make the extreme assumption that our application will utilize any number of ECUs</a:t>
            </a:r>
            <a:r>
              <a:rPr lang="en"/>
              <a:t>. So we will always return 100% utilization in this case. From my understanding, it seems like if VM c’s CPU utilization is high enough, we can relax the condition of not wasting resources in order to obtain ECUs and more capacity to improve application performance.</a:t>
            </a:r>
            <a:endParaRPr/>
          </a:p>
          <a:p>
            <a:pPr indent="0" lvl="0" marL="0">
              <a:spcBef>
                <a:spcPts val="0"/>
              </a:spcBef>
              <a:spcAft>
                <a:spcPts val="0"/>
              </a:spcAft>
              <a:buNone/>
            </a:pPr>
            <a:r>
              <a:t/>
            </a:r>
            <a:endParaRPr/>
          </a:p>
          <a:p>
            <a:pPr indent="0" lvl="0" marL="0">
              <a:spcBef>
                <a:spcPts val="0"/>
              </a:spcBef>
              <a:spcAft>
                <a:spcPts val="0"/>
              </a:spcAft>
              <a:buNone/>
            </a:pPr>
            <a:r>
              <a:rPr b="1" lang="en">
                <a:highlight>
                  <a:srgbClr val="00FFFF"/>
                </a:highlight>
              </a:rPr>
              <a:t>If e is set high, we will always enter the second condition and we will be aggressively searching for higher capacity VMs. If e is set low, we are looking for improved CPU utilization.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Shape 3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2" name="Shape 3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We will perform cost-analysis for each VM i which is more cost-efficient than our current one.</a:t>
            </a:r>
            <a:endParaRPr b="1"/>
          </a:p>
          <a:p>
            <a:pPr indent="0" lvl="0" marL="0">
              <a:spcBef>
                <a:spcPts val="0"/>
              </a:spcBef>
              <a:spcAft>
                <a:spcPts val="0"/>
              </a:spcAft>
              <a:buNone/>
            </a:pPr>
            <a:r>
              <a:t/>
            </a:r>
            <a:endParaRPr/>
          </a:p>
          <a:p>
            <a:pPr indent="0" lvl="0" marL="0">
              <a:spcBef>
                <a:spcPts val="0"/>
              </a:spcBef>
              <a:spcAft>
                <a:spcPts val="0"/>
              </a:spcAft>
              <a:buNone/>
            </a:pPr>
            <a:r>
              <a:rPr lang="en"/>
              <a:t>In the denominator, we take into account, the number of ECU’s in VM i to encourage migration to </a:t>
            </a:r>
            <a:r>
              <a:rPr b="1" lang="en"/>
              <a:t>higher-capacity VMs</a:t>
            </a:r>
            <a:r>
              <a:rPr lang="en"/>
              <a:t>. If ui(t) is very low, relative spot price will increase, meaning the relative cost of the CPU capacity it utilizes increased. Thus, we are looking to minimize ei(t).</a:t>
            </a:r>
            <a:endParaRPr/>
          </a:p>
          <a:p>
            <a:pPr indent="0" lvl="0" marL="0">
              <a:spcBef>
                <a:spcPts val="0"/>
              </a:spcBef>
              <a:spcAft>
                <a:spcPts val="0"/>
              </a:spcAft>
              <a:buNone/>
            </a:pPr>
            <a:r>
              <a:t/>
            </a:r>
            <a:endParaRPr b="1"/>
          </a:p>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Shape 4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1" name="Shape 4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b="1">
              <a:highlight>
                <a:srgbClr val="00FFFF"/>
              </a:highlight>
            </a:endParaRPr>
          </a:p>
          <a:p>
            <a:pPr indent="0" lvl="0" marL="0">
              <a:spcBef>
                <a:spcPts val="0"/>
              </a:spcBef>
              <a:spcAft>
                <a:spcPts val="0"/>
              </a:spcAft>
              <a:buNone/>
            </a:pPr>
            <a:r>
              <a:rPr b="1" lang="en">
                <a:highlight>
                  <a:srgbClr val="00FFFF"/>
                </a:highlight>
              </a:rPr>
              <a:t>This equation is the transaction cost to migrate to a new VM i at time t: the cost of the source and destination VMs over the migration period.</a:t>
            </a:r>
            <a:r>
              <a:rPr b="1" lang="en"/>
              <a:t> </a:t>
            </a:r>
            <a:endParaRPr b="1"/>
          </a:p>
          <a:p>
            <a:pPr indent="0" lvl="0" marL="0">
              <a:spcBef>
                <a:spcPts val="0"/>
              </a:spcBef>
              <a:spcAft>
                <a:spcPts val="0"/>
              </a:spcAft>
              <a:buNone/>
            </a:pPr>
            <a:r>
              <a:rPr lang="en"/>
              <a:t>Two things HotSpot requires to estimate the transaction cost are:</a:t>
            </a:r>
            <a:endParaRPr/>
          </a:p>
          <a:p>
            <a:pPr indent="0" lvl="0" marL="0">
              <a:spcBef>
                <a:spcPts val="0"/>
              </a:spcBef>
              <a:spcAft>
                <a:spcPts val="0"/>
              </a:spcAft>
              <a:buNone/>
            </a:pPr>
            <a:r>
              <a:rPr lang="en"/>
              <a:t>·      the time remaining Tr in the current billing interval (known)</a:t>
            </a:r>
            <a:endParaRPr/>
          </a:p>
          <a:p>
            <a:pPr indent="0" lvl="0" marL="0">
              <a:spcBef>
                <a:spcPts val="0"/>
              </a:spcBef>
              <a:spcAft>
                <a:spcPts val="0"/>
              </a:spcAft>
              <a:buNone/>
            </a:pPr>
            <a:r>
              <a:rPr lang="en"/>
              <a:t>·      the time required Tm to migrate the container</a:t>
            </a:r>
            <a:endParaRPr/>
          </a:p>
          <a:p>
            <a:pPr indent="457200" lvl="0" marL="457200">
              <a:spcBef>
                <a:spcPts val="0"/>
              </a:spcBef>
              <a:spcAft>
                <a:spcPts val="0"/>
              </a:spcAft>
              <a:buNone/>
            </a:pPr>
            <a:r>
              <a:rPr lang="en"/>
              <a:t>The migration time Tm is a function of the container’s memory footprint and network bandwidth. Migration time related to downtime.</a:t>
            </a:r>
            <a:endParaRPr/>
          </a:p>
          <a:p>
            <a:pPr indent="0" lvl="0" marL="0">
              <a:spcBef>
                <a:spcPts val="0"/>
              </a:spcBef>
              <a:spcAft>
                <a:spcPts val="0"/>
              </a:spcAft>
              <a:buNone/>
            </a:pPr>
            <a:r>
              <a:rPr b="1" lang="en"/>
              <a:t>We take the maximum of Tr and Tm because we will be charged a fee if we try to vacate the VM before the billing interval ends.</a:t>
            </a:r>
            <a:endParaRPr b="1"/>
          </a:p>
          <a:p>
            <a:pPr indent="0" lvl="0" marL="0">
              <a:spcBef>
                <a:spcPts val="0"/>
              </a:spcBef>
              <a:spcAft>
                <a:spcPts val="0"/>
              </a:spcAft>
              <a:buNone/>
            </a:pPr>
            <a:r>
              <a:rPr lang="en"/>
              <a:t>A simplifying assumption is made that the new VM’s price stay fixed during the migration period (which is fine because migrations last average 100-150 seconds while TTC is 1.1 hours).</a:t>
            </a:r>
            <a:endParaRPr/>
          </a:p>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Shape 4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7" name="Shape 4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HotSpot estimates its expected cost savings Si(t) from migrating to a new host VM i at time t as the difference between the cost-efficiency on the current VM ec(t) and the new VM ei(t) (we want ei(t) to be smaller than ec(t) for positive savings).</a:t>
            </a:r>
            <a:endParaRPr/>
          </a:p>
          <a:p>
            <a:pPr indent="0" lvl="0" marL="0">
              <a:spcBef>
                <a:spcPts val="0"/>
              </a:spcBef>
              <a:spcAft>
                <a:spcPts val="0"/>
              </a:spcAft>
              <a:buNone/>
            </a:pPr>
            <a:r>
              <a:t/>
            </a:r>
            <a:endParaRPr/>
          </a:p>
          <a:p>
            <a:pPr indent="0" lvl="0" marL="0">
              <a:spcBef>
                <a:spcPts val="0"/>
              </a:spcBef>
              <a:spcAft>
                <a:spcPts val="0"/>
              </a:spcAft>
              <a:buNone/>
            </a:pPr>
            <a:r>
              <a:rPr lang="en"/>
              <a:t>We then multiply this value against the number of ECUs in the new VM i, which encourages hopping to higher capacity VMs, and against Ti, the time spent in the new VM.</a:t>
            </a:r>
            <a:endParaRPr/>
          </a:p>
          <a:p>
            <a:pPr indent="0" lvl="0" marL="0">
              <a:spcBef>
                <a:spcPts val="0"/>
              </a:spcBef>
              <a:spcAft>
                <a:spcPts val="0"/>
              </a:spcAft>
              <a:buNone/>
            </a:pPr>
            <a:r>
              <a:t/>
            </a:r>
            <a:endParaRPr/>
          </a:p>
          <a:p>
            <a:pPr indent="0" lvl="0" marL="0">
              <a:spcBef>
                <a:spcPts val="0"/>
              </a:spcBef>
              <a:spcAft>
                <a:spcPts val="0"/>
              </a:spcAft>
              <a:buNone/>
            </a:pPr>
            <a:r>
              <a:rPr b="1" lang="en"/>
              <a:t>The major unknown variable is Ti. This may be a downfall. Ti is extremely hard to estimate: to have an accurate estimate of Ti, HotSpot must be able to determine things like the spot prices of other VMs, future resource usage, and remaining lifetime of the container</a:t>
            </a:r>
            <a:r>
              <a:rPr lang="en"/>
              <a:t>. This paper makes many simplifying assumptions regarding Ti such as that the containers are long-lived, when they could terminate before paying off their transaction costs. </a:t>
            </a:r>
            <a:r>
              <a:rPr b="1" lang="en">
                <a:highlight>
                  <a:srgbClr val="00FFFF"/>
                </a:highlight>
              </a:rPr>
              <a:t>Ti is estimated as the maximum of the billing interval and average TTC.</a:t>
            </a:r>
            <a:r>
              <a:rPr b="1" lang="en"/>
              <a:t> We used average TTC, because as soon as the cheapest VM changes again, we need to do this analysis all over again.</a:t>
            </a:r>
            <a:endParaRPr b="1"/>
          </a:p>
          <a:p>
            <a:pPr indent="0" lvl="0" marL="0">
              <a:spcBef>
                <a:spcPts val="0"/>
              </a:spcBef>
              <a:spcAft>
                <a:spcPts val="0"/>
              </a:spcAft>
              <a:buNone/>
            </a:pPr>
            <a:r>
              <a:t/>
            </a:r>
            <a:endParaRPr b="1"/>
          </a:p>
          <a:p>
            <a:pPr indent="0" lvl="0" marL="0">
              <a:spcBef>
                <a:spcPts val="0"/>
              </a:spcBef>
              <a:spcAft>
                <a:spcPts val="0"/>
              </a:spcAft>
              <a:buNone/>
            </a:pPr>
            <a:r>
              <a:rPr lang="en"/>
              <a:t>Finally, HotSpot may migrate to a more cost-efficient VM, </a:t>
            </a:r>
            <a:r>
              <a:rPr b="1" lang="en"/>
              <a:t>incurring transaction costs during the migration</a:t>
            </a:r>
            <a:r>
              <a:rPr lang="en"/>
              <a:t>, only to find an even more cost-efficient VM becomes available before it has recouped the previous transaction costs. So, we reduce the expected savings by taking into account our current VM utilization to account for this.</a:t>
            </a:r>
            <a:r>
              <a:rPr b="1" lang="en"/>
              <a:t> </a:t>
            </a:r>
            <a:r>
              <a:rPr b="1" lang="en">
                <a:highlight>
                  <a:srgbClr val="00FFFF"/>
                </a:highlight>
              </a:rPr>
              <a:t>So, in theory, HotSpot will only migrate to a new VM, if the benefit of moving to that new VM is greater than the cost of accumulated, unpaid transaction costs.</a:t>
            </a:r>
            <a:endParaRPr b="1">
              <a:highlight>
                <a:srgbClr val="00FFFF"/>
              </a:highlight>
            </a:endParaRPr>
          </a:p>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Shape 4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4" name="Shape 4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There are many possible time-varying variables, but this paper focuses on how price characteristics and application resource usage affects cost, performance, and revocation risk.</a:t>
            </a:r>
            <a:r>
              <a:rPr lang="en"/>
              <a:t> </a:t>
            </a:r>
            <a:endParaRPr/>
          </a:p>
          <a:p>
            <a:pPr indent="0" lvl="0" marL="0">
              <a:spcBef>
                <a:spcPts val="0"/>
              </a:spcBef>
              <a:spcAft>
                <a:spcPts val="0"/>
              </a:spcAft>
              <a:buNone/>
            </a:pPr>
            <a:r>
              <a:rPr lang="en"/>
              <a:t>For application resource, use a job emulator that generates a fixed, predictable CPU load and memory footprint for our baseline job</a:t>
            </a:r>
            <a:endParaRPr/>
          </a:p>
          <a:p>
            <a:pPr indent="0" lvl="0" marL="0">
              <a:spcBef>
                <a:spcPts val="0"/>
              </a:spcBef>
              <a:spcAft>
                <a:spcPts val="0"/>
              </a:spcAft>
              <a:buNone/>
            </a:pPr>
            <a:r>
              <a:rPr lang="en"/>
              <a:t>For price control, generate synthetic spot price traces that reflect the real market</a:t>
            </a:r>
            <a:endParaRPr/>
          </a:p>
          <a:p>
            <a:pPr indent="0" lvl="0" marL="0">
              <a:spcBef>
                <a:spcPts val="0"/>
              </a:spcBef>
              <a:spcAft>
                <a:spcPts val="0"/>
              </a:spcAft>
              <a:buNone/>
            </a:pPr>
            <a:r>
              <a:rPr lang="en"/>
              <a:t>We compare HotSpot with three other approaches:</a:t>
            </a:r>
            <a:endParaRPr/>
          </a:p>
          <a:p>
            <a:pPr indent="0" lvl="0" marL="0">
              <a:spcBef>
                <a:spcPts val="0"/>
              </a:spcBef>
              <a:spcAft>
                <a:spcPts val="0"/>
              </a:spcAft>
              <a:buNone/>
            </a:pPr>
            <a:r>
              <a:rPr lang="en"/>
              <a:t>·      on-demand VM (Current practice)</a:t>
            </a:r>
            <a:endParaRPr/>
          </a:p>
          <a:p>
            <a:pPr indent="0" lvl="0" marL="0">
              <a:spcBef>
                <a:spcPts val="0"/>
              </a:spcBef>
              <a:spcAft>
                <a:spcPts val="0"/>
              </a:spcAft>
              <a:buNone/>
            </a:pPr>
            <a:r>
              <a:rPr lang="en"/>
              <a:t>·      spot VM (SpotFleet)</a:t>
            </a:r>
            <a:endParaRPr/>
          </a:p>
          <a:p>
            <a:pPr indent="0" lvl="0" marL="0">
              <a:spcBef>
                <a:spcPts val="0"/>
              </a:spcBef>
              <a:spcAft>
                <a:spcPts val="0"/>
              </a:spcAft>
              <a:buNone/>
            </a:pPr>
            <a:r>
              <a:rPr lang="en"/>
              <a:t>·      spot VM plus fault-tolerance (SpotOn)</a:t>
            </a:r>
            <a:endParaRPr/>
          </a:p>
          <a:p>
            <a:pPr indent="0" lvl="0" marL="0">
              <a:spcBef>
                <a:spcPts val="0"/>
              </a:spcBef>
              <a:spcAft>
                <a:spcPts val="0"/>
              </a:spcAft>
              <a:buNone/>
            </a:pPr>
            <a:r>
              <a:rPr lang="en"/>
              <a:t>Job is run in Linux container and acquiring, migration, checkpoints HotSpot functions are performed. Graphs bar values reflect the percentage of the on-demand value. The error bars are maximum and minimum values for each metric and demonstrate how high or low the cost can be.</a:t>
            </a:r>
            <a:endParaRPr/>
          </a:p>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Shape 4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3" name="Shape 4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      In the left graph, SpotFleet can be as inexpensive as SpotOn, which uses checkpointing to mitigate the effects of a revocation, in the case of no revocations.</a:t>
            </a:r>
            <a:r>
              <a:rPr b="1" lang="en"/>
              <a:t> In the case of a revocation, however, SpotOn can be very expensive because it will have to start the entire job from scratch. </a:t>
            </a:r>
            <a:r>
              <a:rPr lang="en"/>
              <a:t>HotSpot’s cost is the lowest because it never experiences revocations and always migrates to the lowest cost VM.</a:t>
            </a:r>
            <a:endParaRPr/>
          </a:p>
          <a:p>
            <a:pPr indent="0" lvl="0" marL="0">
              <a:spcBef>
                <a:spcPts val="0"/>
              </a:spcBef>
              <a:spcAft>
                <a:spcPts val="0"/>
              </a:spcAft>
              <a:buNone/>
            </a:pPr>
            <a:r>
              <a:rPr lang="en"/>
              <a:t>·      In the middle graph</a:t>
            </a:r>
            <a:r>
              <a:rPr b="1" lang="en"/>
              <a:t>, SpotFleet has a high runtime due to the overhead of having to restart jobs after revocations</a:t>
            </a:r>
            <a:r>
              <a:rPr lang="en"/>
              <a:t>. SpotOn and HotSpot incur a small overhead from checkpointing and migrations, respectively.</a:t>
            </a:r>
            <a:endParaRPr/>
          </a:p>
          <a:p>
            <a:pPr indent="0" lvl="0" marL="0">
              <a:spcBef>
                <a:spcPts val="0"/>
              </a:spcBef>
              <a:spcAft>
                <a:spcPts val="0"/>
              </a:spcAft>
              <a:buNone/>
            </a:pPr>
            <a:r>
              <a:rPr lang="en"/>
              <a:t>·      </a:t>
            </a:r>
            <a:r>
              <a:rPr b="1" lang="en"/>
              <a:t>In the right graph, because SpotFleet does not perform any checkpointing or migrations, it does not incur any performance degradation from these events.</a:t>
            </a:r>
            <a:r>
              <a:rPr lang="en"/>
              <a:t> Although HotSpot migrates, it migrates much less often than SpotOn checkpoints, giving it a better performance overhead</a:t>
            </a:r>
            <a:endParaRPr/>
          </a:p>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Shape 4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5" name="Shape 4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graph evaluates how the metrics are affected by changing an application’s memory footprint, which dictates the transaction </a:t>
            </a:r>
            <a:r>
              <a:rPr b="1" lang="en"/>
              <a:t>cost of migration and checkpointing</a:t>
            </a:r>
            <a:endParaRPr b="1"/>
          </a:p>
          <a:p>
            <a:pPr indent="0" lvl="0" marL="0">
              <a:spcBef>
                <a:spcPts val="0"/>
              </a:spcBef>
              <a:spcAft>
                <a:spcPts val="0"/>
              </a:spcAft>
              <a:buNone/>
            </a:pPr>
            <a:r>
              <a:rPr lang="en"/>
              <a:t>·      In the left graph, </a:t>
            </a:r>
            <a:r>
              <a:rPr b="1" lang="en"/>
              <a:t>SpotFleet maintains the same cost across all memory footprints because it does not perform checkpointing or migrations.</a:t>
            </a:r>
            <a:r>
              <a:rPr lang="en"/>
              <a:t> SpotOn’s cost decreases as the size of the memory footprint decreases, </a:t>
            </a:r>
            <a:r>
              <a:rPr b="1" lang="en"/>
              <a:t>because the larger the footprint, there more overhead from checkpointing</a:t>
            </a:r>
            <a:r>
              <a:rPr lang="en"/>
              <a:t>, which is way SpotOn’s cost is so high for 64GB memory.</a:t>
            </a:r>
            <a:endParaRPr/>
          </a:p>
          <a:p>
            <a:pPr indent="0" lvl="0" marL="0">
              <a:spcBef>
                <a:spcPts val="0"/>
              </a:spcBef>
              <a:spcAft>
                <a:spcPts val="0"/>
              </a:spcAft>
              <a:buNone/>
            </a:pPr>
            <a:r>
              <a:rPr lang="en"/>
              <a:t>·      In the middle graph, the similar results are evident. SpotFleet does not depend on the memory footprint. </a:t>
            </a:r>
            <a:r>
              <a:rPr b="1" lang="en"/>
              <a:t>Although, the runtime for SpotOn still increases faster than that of HotSpot, they are more equal here because the overhead from checkpointing and migrating is somewhat equivalent here</a:t>
            </a:r>
            <a:r>
              <a:rPr lang="en"/>
              <a:t>.</a:t>
            </a:r>
            <a:endParaRPr/>
          </a:p>
          <a:p>
            <a:pPr indent="0" lvl="0" marL="0">
              <a:spcBef>
                <a:spcPts val="0"/>
              </a:spcBef>
              <a:spcAft>
                <a:spcPts val="0"/>
              </a:spcAft>
              <a:buNone/>
            </a:pPr>
            <a:r>
              <a:rPr lang="en"/>
              <a:t>·      In the right graph, something interesting to note is that </a:t>
            </a:r>
            <a:r>
              <a:rPr b="1" lang="en"/>
              <a:t>for low memory footprints, SpotOn checkpoints frequently, since the overhead of checkpointing is low. However, for large memory footprints, the checkpointing overhead is high so SpotOn only checkpoints once. </a:t>
            </a:r>
            <a:r>
              <a:rPr lang="en"/>
              <a:t>Thus, the revocations for SpotOn at large memory footprints incur a large recomputation overhead that increases its running time like in the middle graph. SpotFleet is again not affected by the memory footprint and HotSpot never experiences revocations.</a:t>
            </a:r>
            <a:endParaRPr/>
          </a:p>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Shape 4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7" name="Shape 4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Revocation rate is varied by changing the periodicity of the price function.</a:t>
            </a:r>
            <a:endParaRPr b="1"/>
          </a:p>
          <a:p>
            <a:pPr indent="0" lvl="0" marL="0">
              <a:spcBef>
                <a:spcPts val="0"/>
              </a:spcBef>
              <a:spcAft>
                <a:spcPts val="0"/>
              </a:spcAft>
              <a:buNone/>
            </a:pPr>
            <a:r>
              <a:rPr lang="en"/>
              <a:t>·      In the left graph, </a:t>
            </a:r>
            <a:r>
              <a:rPr b="1" lang="en"/>
              <a:t>HotSpot always has a lower cost</a:t>
            </a:r>
            <a:r>
              <a:rPr lang="en"/>
              <a:t> because it migrates to the lowest cost VM when prices change.</a:t>
            </a:r>
            <a:endParaRPr/>
          </a:p>
          <a:p>
            <a:pPr indent="0" lvl="0" marL="0">
              <a:spcBef>
                <a:spcPts val="0"/>
              </a:spcBef>
              <a:spcAft>
                <a:spcPts val="0"/>
              </a:spcAft>
              <a:buNone/>
            </a:pPr>
            <a:r>
              <a:rPr lang="en"/>
              <a:t>·      In the middle graph, the revocation rate increases to a point where SpotFleet cannot even finish the job, because it must keep starting from scratch, marked by the infinity sign. </a:t>
            </a:r>
            <a:r>
              <a:rPr b="1" lang="en"/>
              <a:t>SpotOn mitigates running time with its periodic checking to relieve the impact of revocations. </a:t>
            </a:r>
            <a:r>
              <a:rPr lang="en"/>
              <a:t>HotSpot incurs overhead of migration.</a:t>
            </a:r>
            <a:endParaRPr/>
          </a:p>
          <a:p>
            <a:pPr indent="0" lvl="0" marL="0">
              <a:spcBef>
                <a:spcPts val="0"/>
              </a:spcBef>
              <a:spcAft>
                <a:spcPts val="0"/>
              </a:spcAft>
              <a:buNone/>
            </a:pPr>
            <a:r>
              <a:rPr lang="en"/>
              <a:t>·      </a:t>
            </a:r>
            <a:r>
              <a:rPr b="1" lang="en"/>
              <a:t>In the right graph, because the baseline memory footprint is small here, 8GB, SpotOn checkpoints much more frequently to mitigate the impact of revocation. </a:t>
            </a:r>
            <a:r>
              <a:rPr lang="en"/>
              <a:t>The lowest-cost VM changes more frequently as price volatility increases, which requires HotSpot to migrate more frequently. But it still incurs no recomputation overhead.</a:t>
            </a:r>
            <a:endParaRPr/>
          </a:p>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Shape 4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9" name="Shape 4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      In the left graph, as expected, all the spot-based approaches have lower cost than on-demand VMs, and </a:t>
            </a:r>
            <a:r>
              <a:rPr b="1" lang="en"/>
              <a:t>HotSpot is able to maintain the lowest cost.</a:t>
            </a:r>
            <a:endParaRPr b="1"/>
          </a:p>
          <a:p>
            <a:pPr indent="0" lvl="0" marL="0">
              <a:spcBef>
                <a:spcPts val="0"/>
              </a:spcBef>
              <a:spcAft>
                <a:spcPts val="0"/>
              </a:spcAft>
              <a:buNone/>
            </a:pPr>
            <a:r>
              <a:rPr lang="en"/>
              <a:t>·      In the middle graph, all the approaches’ runtimes are slightly higher than that of the on-demand VM. </a:t>
            </a:r>
            <a:r>
              <a:rPr b="1" lang="en"/>
              <a:t>This is because jobs in the original trace run on over-provisioned servers, such that the average CPU utilization is low which degrades performance as there is no higher-capacity container to migrate to.</a:t>
            </a:r>
            <a:r>
              <a:rPr lang="en"/>
              <a:t> In order to demonstrate that HotSpot can improve runtime when given a larger-capacity VM, we have HotSpot (m4) which runs on a high-capacity on-demand VM which reduces runtime. Of course, because it is on-demand, however, costs will be higher for HotSpot (m4).</a:t>
            </a:r>
            <a:endParaRPr/>
          </a:p>
          <a:p>
            <a:pPr indent="0" lvl="0" marL="0">
              <a:spcBef>
                <a:spcPts val="0"/>
              </a:spcBef>
              <a:spcAft>
                <a:spcPts val="0"/>
              </a:spcAft>
              <a:buNone/>
            </a:pPr>
            <a:r>
              <a:rPr lang="en"/>
              <a:t>·      In the right graph, shows the revocation, checkpointing, and migration rate per day of each approach.</a:t>
            </a:r>
            <a:r>
              <a:rPr b="1" lang="en"/>
              <a:t> It’s hard to see, but all approaches experience revocation, with HotSpot being the lowest.</a:t>
            </a:r>
            <a:endParaRPr b="1"/>
          </a:p>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Shape 4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1" name="Shape 4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      </a:t>
            </a:r>
            <a:r>
              <a:rPr b="1" lang="en"/>
              <a:t>Application Agnostic: Application are able to utilize any number of cores (or hardware threads) on a new VM</a:t>
            </a:r>
            <a:endParaRPr b="1"/>
          </a:p>
          <a:p>
            <a:pPr indent="0" lvl="0" marL="0">
              <a:spcBef>
                <a:spcPts val="0"/>
              </a:spcBef>
              <a:spcAft>
                <a:spcPts val="0"/>
              </a:spcAft>
              <a:buNone/>
            </a:pPr>
            <a:r>
              <a:rPr lang="en">
                <a:latin typeface="Courier New"/>
                <a:ea typeface="Courier New"/>
                <a:cs typeface="Courier New"/>
                <a:sym typeface="Courier New"/>
              </a:rPr>
              <a:t>o   </a:t>
            </a:r>
            <a:r>
              <a:rPr b="1" lang="en"/>
              <a:t>HotSpot claims to be application-agnostic, which means that its migration policy is not defined for any kind of specific application with any kind of specific needs.</a:t>
            </a:r>
            <a:r>
              <a:rPr lang="en"/>
              <a:t> Consequently, very simplifying assumptions must be made about these applications because they must be flexible enough to perform well in any kind of new VM, which is not always feasible. When we examined the high utilization component of the expected utilization equation model, the </a:t>
            </a:r>
            <a:r>
              <a:rPr b="1" lang="en"/>
              <a:t>paper assumed that applications were able to saturate any number of ECU</a:t>
            </a:r>
            <a:r>
              <a:rPr lang="en"/>
              <a:t>s. What if the new VM has so many more ECUs than the source VM that the CPU utilization drops significantly and thus relative spot price increases </a:t>
            </a:r>
            <a:r>
              <a:rPr b="1" lang="en"/>
              <a:t>and a great deal of CPU resources are wasted</a:t>
            </a:r>
            <a:r>
              <a:rPr lang="en"/>
              <a:t>? The paper claims that once again, if their assumptions are wrong, the algorithm will self-correct, as cost-efficiency will not be optimal and a migration will be triggered. </a:t>
            </a:r>
            <a:r>
              <a:rPr b="1" lang="en"/>
              <a:t>But suppose HotSpot makes incorrect assumptions and the system must keep self-correcting.</a:t>
            </a:r>
            <a:r>
              <a:rPr lang="en"/>
              <a:t> That would be a great deal of overhead incurred. The migration policy must cater to more specific needs of applications.</a:t>
            </a:r>
            <a:endParaRPr/>
          </a:p>
          <a:p>
            <a:pPr indent="0" lvl="0" marL="0">
              <a:spcBef>
                <a:spcPts val="0"/>
              </a:spcBef>
              <a:spcAft>
                <a:spcPts val="0"/>
              </a:spcAft>
              <a:buNone/>
            </a:pPr>
            <a:r>
              <a:t/>
            </a:r>
            <a:endParaRPr/>
          </a:p>
          <a:p>
            <a:pPr indent="0" lvl="0" marL="0">
              <a:spcBef>
                <a:spcPts val="0"/>
              </a:spcBef>
              <a:spcAft>
                <a:spcPts val="0"/>
              </a:spcAft>
              <a:buNone/>
            </a:pPr>
            <a:r>
              <a:rPr lang="en"/>
              <a:t>·      </a:t>
            </a:r>
            <a:r>
              <a:rPr b="1" lang="en"/>
              <a:t>Not Global: HotSpot VMs are self-contained and do not coordinate their migration decisions with other HotSpot VMs</a:t>
            </a:r>
            <a:endParaRPr b="1"/>
          </a:p>
          <a:p>
            <a:pPr indent="0" lvl="0" marL="0">
              <a:spcBef>
                <a:spcPts val="0"/>
              </a:spcBef>
              <a:spcAft>
                <a:spcPts val="0"/>
              </a:spcAft>
              <a:buNone/>
            </a:pPr>
            <a:r>
              <a:rPr lang="en">
                <a:latin typeface="Courier New"/>
                <a:ea typeface="Courier New"/>
                <a:cs typeface="Courier New"/>
                <a:sym typeface="Courier New"/>
              </a:rPr>
              <a:t>o   </a:t>
            </a:r>
            <a:r>
              <a:rPr b="1" lang="en"/>
              <a:t>As a result, HotSpot’s local migration decisions may not be globally optimal for distributed applications with complex dependencies.</a:t>
            </a:r>
            <a:r>
              <a:rPr lang="en"/>
              <a:t> The paper states that because migrations across AZs and regions require significant additional overhead to migrate disk state, we limit HotSpot to migrating within an AZ. In a related work, “Towards Index-based Global Trading in Cloud Spot Markets,” by the same authors, it describes how prior spot predictions focus on individual server markets such as this paper. </a:t>
            </a:r>
            <a:r>
              <a:rPr b="1" lang="en"/>
              <a:t>EC2’s spot market is complex: it sets a different dynamic spot price for each type of VM in each Availability Zone (AZ) of each region and there are around 5,000 individual server markets across EC2’s global platform</a:t>
            </a:r>
            <a:r>
              <a:rPr lang="en"/>
              <a:t>. Modeling and predicting the behavior of each of these individual markets is very hard, which is why HotSpot is limited to within an AZ. </a:t>
            </a:r>
            <a:r>
              <a:rPr b="1" lang="en"/>
              <a:t>This other paper suggests “index-based” modeling and prediction that aggregates prices from many markets in each region and availability zone instead of individual server spot prices.</a:t>
            </a:r>
            <a:r>
              <a:rPr lang="en"/>
              <a:t> This method is more feasible for global migration. HotSpot would need to significantly change its cost-analysis predictor model in order to function more globally.</a:t>
            </a:r>
            <a:endParaRPr/>
          </a:p>
          <a:p>
            <a:pPr indent="0" lvl="0" marL="0">
              <a:spcBef>
                <a:spcPts val="0"/>
              </a:spcBef>
              <a:spcAft>
                <a:spcPts val="0"/>
              </a:spcAft>
              <a:buNone/>
            </a:pPr>
            <a:r>
              <a:t/>
            </a:r>
            <a:endParaRPr/>
          </a:p>
          <a:p>
            <a:pPr indent="0" lvl="0" marL="0">
              <a:spcBef>
                <a:spcPts val="0"/>
              </a:spcBef>
              <a:spcAft>
                <a:spcPts val="0"/>
              </a:spcAft>
              <a:buNone/>
            </a:pPr>
            <a:r>
              <a:rPr lang="en"/>
              <a:t>·      </a:t>
            </a:r>
            <a:r>
              <a:rPr b="1" lang="en"/>
              <a:t>High Downtime: Stop-and-copy migrations and container migration functions increase downtime</a:t>
            </a:r>
            <a:endParaRPr b="1"/>
          </a:p>
          <a:p>
            <a:pPr indent="0" lvl="0" marL="0">
              <a:spcBef>
                <a:spcPts val="0"/>
              </a:spcBef>
              <a:spcAft>
                <a:spcPts val="0"/>
              </a:spcAft>
              <a:buNone/>
            </a:pPr>
            <a:r>
              <a:rPr lang="en">
                <a:latin typeface="Courier New"/>
                <a:ea typeface="Courier New"/>
                <a:cs typeface="Courier New"/>
                <a:sym typeface="Courier New"/>
              </a:rPr>
              <a:t>o   </a:t>
            </a:r>
            <a:r>
              <a:rPr b="1" lang="en"/>
              <a:t>Application downtime occurs during a migration, when no work is being done, in the source or destination VM and applications are idle.</a:t>
            </a:r>
            <a:endParaRPr b="1"/>
          </a:p>
          <a:p>
            <a:pPr indent="0" lvl="0" marL="0">
              <a:spcBef>
                <a:spcPts val="0"/>
              </a:spcBef>
              <a:spcAft>
                <a:spcPts val="0"/>
              </a:spcAft>
              <a:buNone/>
            </a:pPr>
            <a:r>
              <a:rPr lang="en">
                <a:latin typeface="Courier New"/>
                <a:ea typeface="Courier New"/>
                <a:cs typeface="Courier New"/>
                <a:sym typeface="Courier New"/>
              </a:rPr>
              <a:t>o   </a:t>
            </a:r>
            <a:r>
              <a:rPr lang="en"/>
              <a:t>Containers have </a:t>
            </a:r>
            <a:r>
              <a:rPr b="1" lang="en"/>
              <a:t>unsophisticated migration functions</a:t>
            </a:r>
            <a:r>
              <a:rPr lang="en"/>
              <a:t> when compared with VMs relatively so it does not have optimizations that minimize downtime and network traffic. In addition, HotSpot’s stop-and-copy migrations increases downtime. </a:t>
            </a:r>
            <a:r>
              <a:rPr b="1" lang="en"/>
              <a:t>HotSpot uses direct memory-to-memory transfers, which increase downtime when compared to live migration, which decreases downtime</a:t>
            </a:r>
            <a:r>
              <a:rPr lang="en"/>
              <a:t>. Live migrations are not incorporated into the prototype because containers do not support live migrations. This paper just expects that containers will eventually adopt these optimizations.  </a:t>
            </a:r>
            <a:endParaRPr/>
          </a:p>
          <a:p>
            <a:pPr indent="0" lvl="0" marL="0">
              <a:spcBef>
                <a:spcPts val="0"/>
              </a:spcBef>
              <a:spcAft>
                <a:spcPts val="0"/>
              </a:spcAft>
              <a:buNone/>
            </a:pPr>
            <a:r>
              <a:t/>
            </a:r>
            <a:endParaRPr/>
          </a:p>
          <a:p>
            <a:pPr indent="0" lvl="0" marL="0">
              <a:spcBef>
                <a:spcPts val="0"/>
              </a:spcBef>
              <a:spcAft>
                <a:spcPts val="0"/>
              </a:spcAft>
              <a:buNone/>
            </a:pPr>
            <a:r>
              <a:rPr lang="en"/>
              <a:t>·      </a:t>
            </a:r>
            <a:r>
              <a:rPr b="1" lang="en"/>
              <a:t>Simplification of Ti Calculation: Assumes containers are long-lived</a:t>
            </a:r>
            <a:endParaRPr b="1"/>
          </a:p>
          <a:p>
            <a:pPr indent="0" lvl="0" marL="0">
              <a:spcBef>
                <a:spcPts val="0"/>
              </a:spcBef>
              <a:spcAft>
                <a:spcPts val="0"/>
              </a:spcAft>
              <a:buNone/>
            </a:pPr>
            <a:r>
              <a:rPr lang="en">
                <a:latin typeface="Courier New"/>
                <a:ea typeface="Courier New"/>
                <a:cs typeface="Courier New"/>
                <a:sym typeface="Courier New"/>
              </a:rPr>
              <a:t>o   </a:t>
            </a:r>
            <a:r>
              <a:rPr lang="en"/>
              <a:t>Ti is challenging to calculate, since it depends on the future value of numerous other variables. </a:t>
            </a:r>
            <a:r>
              <a:rPr b="1" lang="en"/>
              <a:t>A significant change in any of these variables can affect the time Ti that HotSpot spends on a new VM, changing the expected savings and altering the cost-benefit analysis.</a:t>
            </a:r>
            <a:endParaRPr b="1"/>
          </a:p>
          <a:p>
            <a:pPr indent="0" lvl="0" marL="0">
              <a:spcBef>
                <a:spcPts val="0"/>
              </a:spcBef>
              <a:spcAft>
                <a:spcPts val="0"/>
              </a:spcAft>
              <a:buNone/>
            </a:pPr>
            <a:r>
              <a:rPr lang="en">
                <a:latin typeface="Courier New"/>
                <a:ea typeface="Courier New"/>
                <a:cs typeface="Courier New"/>
                <a:sym typeface="Courier New"/>
              </a:rPr>
              <a:t>o   </a:t>
            </a:r>
            <a:r>
              <a:rPr lang="en"/>
              <a:t>In order to calculate Ti, we also assume containers are long-lived and do not terminate before paying off their transaction costs. And that an application’s utilization is constant in the near term, which may not always be the case.</a:t>
            </a:r>
            <a:endParaRPr/>
          </a:p>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Shape 4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0" name="Shape 5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is not much work prior that is as similar to HotSpot, where migration is dynamically triggered by changes in the spot price market. Prior work has focused on:</a:t>
            </a:r>
            <a:endParaRPr/>
          </a:p>
          <a:p>
            <a:pPr indent="0" lvl="0" marL="0">
              <a:spcBef>
                <a:spcPts val="0"/>
              </a:spcBef>
              <a:spcAft>
                <a:spcPts val="0"/>
              </a:spcAft>
              <a:buNone/>
            </a:pPr>
            <a:r>
              <a:t/>
            </a:r>
            <a:endParaRPr/>
          </a:p>
          <a:p>
            <a:pPr indent="0" lvl="0" marL="0">
              <a:spcBef>
                <a:spcPts val="0"/>
              </a:spcBef>
              <a:spcAft>
                <a:spcPts val="0"/>
              </a:spcAft>
              <a:buNone/>
            </a:pPr>
            <a:r>
              <a:rPr lang="en"/>
              <a:t>·      </a:t>
            </a:r>
            <a:r>
              <a:rPr b="1" lang="en"/>
              <a:t>Selecting the “optimal” spot VM based on an application’s expected resource usage and future spot prices (after a revocation)</a:t>
            </a:r>
            <a:endParaRPr b="1"/>
          </a:p>
          <a:p>
            <a:pPr indent="0" lvl="0" marL="0">
              <a:spcBef>
                <a:spcPts val="0"/>
              </a:spcBef>
              <a:spcAft>
                <a:spcPts val="0"/>
              </a:spcAft>
              <a:buNone/>
            </a:pPr>
            <a:r>
              <a:rPr lang="en">
                <a:latin typeface="Courier New"/>
                <a:ea typeface="Courier New"/>
                <a:cs typeface="Courier New"/>
                <a:sym typeface="Courier New"/>
              </a:rPr>
              <a:t>o   </a:t>
            </a:r>
            <a:r>
              <a:rPr lang="en"/>
              <a:t>[20] Proteus has a resource allocation component called </a:t>
            </a:r>
            <a:r>
              <a:rPr b="1" lang="en"/>
              <a:t>BidBrain</a:t>
            </a:r>
            <a:r>
              <a:rPr lang="en"/>
              <a:t>. It makes an allocation decision, or request, to AWS in the form of an instance type, count, and bid price tuple. </a:t>
            </a:r>
            <a:r>
              <a:rPr b="1" lang="en"/>
              <a:t>It makes this decision by keeping track of current and historical market prices for different types of instance types and calculating the total expected cost and work of each instance type and their current spot market price.</a:t>
            </a:r>
            <a:endParaRPr b="1"/>
          </a:p>
          <a:p>
            <a:pPr indent="0" lvl="0" marL="0">
              <a:spcBef>
                <a:spcPts val="0"/>
              </a:spcBef>
              <a:spcAft>
                <a:spcPts val="0"/>
              </a:spcAft>
              <a:buNone/>
            </a:pPr>
            <a:r>
              <a:rPr lang="en">
                <a:latin typeface="Courier New"/>
                <a:ea typeface="Courier New"/>
                <a:cs typeface="Courier New"/>
                <a:sym typeface="Courier New"/>
              </a:rPr>
              <a:t>o   </a:t>
            </a:r>
            <a:r>
              <a:rPr lang="en"/>
              <a:t>[22] Cumulon, a system aimed at helping users develop and deploy matrix-based data analysis programs in a public cloud. </a:t>
            </a:r>
            <a:r>
              <a:rPr b="1" lang="en"/>
              <a:t>Uses non-parametric density estimation to approximate the conditional distribution of the future prices given the current and historical prices</a:t>
            </a:r>
            <a:endParaRPr b="1"/>
          </a:p>
          <a:p>
            <a:pPr indent="0" lvl="0" marL="0">
              <a:spcBef>
                <a:spcPts val="0"/>
              </a:spcBef>
              <a:spcAft>
                <a:spcPts val="0"/>
              </a:spcAft>
              <a:buNone/>
            </a:pPr>
            <a:r>
              <a:rPr lang="en">
                <a:latin typeface="Courier New"/>
                <a:ea typeface="Courier New"/>
                <a:cs typeface="Courier New"/>
                <a:sym typeface="Courier New"/>
              </a:rPr>
              <a:t>o   </a:t>
            </a:r>
            <a:r>
              <a:rPr b="1" lang="en"/>
              <a:t>Probabilistic is not good:</a:t>
            </a:r>
            <a:endParaRPr b="1"/>
          </a:p>
          <a:p>
            <a:pPr indent="0" lvl="0" marL="0">
              <a:spcBef>
                <a:spcPts val="0"/>
              </a:spcBef>
              <a:spcAft>
                <a:spcPts val="0"/>
              </a:spcAft>
              <a:buNone/>
            </a:pPr>
            <a:r>
              <a:rPr lang="en"/>
              <a:t>§  HotSpot is much more deterministic</a:t>
            </a:r>
            <a:r>
              <a:rPr b="1" lang="en"/>
              <a:t>:</a:t>
            </a:r>
            <a:r>
              <a:rPr lang="en"/>
              <a:t> because migration decisions are largely based on current cost, risk, and performance information</a:t>
            </a:r>
            <a:endParaRPr/>
          </a:p>
          <a:p>
            <a:pPr indent="0" lvl="0" marL="0">
              <a:spcBef>
                <a:spcPts val="0"/>
              </a:spcBef>
              <a:spcAft>
                <a:spcPts val="0"/>
              </a:spcAft>
              <a:buNone/>
            </a:pPr>
            <a:r>
              <a:rPr lang="en"/>
              <a:t>§  If fault-tolerance is based on something probabilistic:</a:t>
            </a:r>
            <a:endParaRPr/>
          </a:p>
          <a:p>
            <a:pPr indent="0" lvl="0" marL="0">
              <a:spcBef>
                <a:spcPts val="0"/>
              </a:spcBef>
              <a:spcAft>
                <a:spcPts val="0"/>
              </a:spcAft>
              <a:buNone/>
            </a:pPr>
            <a:r>
              <a:rPr lang="en"/>
              <a:t>·      </a:t>
            </a:r>
            <a:r>
              <a:rPr b="1" lang="en"/>
              <a:t>If applications experience a change in the prices (volatility), they may incorrectly configure their fault-tolerance mechanism, by checkpointing too much or too little which will affect overhead</a:t>
            </a:r>
            <a:endParaRPr b="1"/>
          </a:p>
          <a:p>
            <a:pPr indent="0" lvl="0" marL="0">
              <a:spcBef>
                <a:spcPts val="0"/>
              </a:spcBef>
              <a:spcAft>
                <a:spcPts val="0"/>
              </a:spcAft>
              <a:buNone/>
            </a:pPr>
            <a:r>
              <a:rPr lang="en"/>
              <a:t>·      Migrating acts as a checkpointing scheme for HotSpot and it is not based on probabilistic information</a:t>
            </a:r>
            <a:endParaRPr/>
          </a:p>
          <a:p>
            <a:pPr indent="0" lvl="0" marL="0">
              <a:spcBef>
                <a:spcPts val="0"/>
              </a:spcBef>
              <a:spcAft>
                <a:spcPts val="0"/>
              </a:spcAft>
              <a:buNone/>
            </a:pPr>
            <a:r>
              <a:t/>
            </a:r>
            <a:endParaRPr/>
          </a:p>
          <a:p>
            <a:pPr indent="0" lvl="0" marL="0">
              <a:spcBef>
                <a:spcPts val="0"/>
              </a:spcBef>
              <a:spcAft>
                <a:spcPts val="0"/>
              </a:spcAft>
              <a:buNone/>
            </a:pPr>
            <a:r>
              <a:rPr lang="en"/>
              <a:t>·      </a:t>
            </a:r>
            <a:r>
              <a:rPr b="1" lang="en"/>
              <a:t>Reducing revocation risk through fault-tolerance mechanisms, such as checkpointing and replication</a:t>
            </a:r>
            <a:endParaRPr b="1"/>
          </a:p>
          <a:p>
            <a:pPr indent="0" lvl="0" marL="0">
              <a:spcBef>
                <a:spcPts val="0"/>
              </a:spcBef>
              <a:spcAft>
                <a:spcPts val="0"/>
              </a:spcAft>
              <a:buNone/>
            </a:pPr>
            <a:r>
              <a:rPr lang="en">
                <a:latin typeface="Courier New"/>
                <a:ea typeface="Courier New"/>
                <a:cs typeface="Courier New"/>
                <a:sym typeface="Courier New"/>
              </a:rPr>
              <a:t>o   </a:t>
            </a:r>
            <a:r>
              <a:rPr lang="en"/>
              <a:t>[31] Flint: Batch-Interactive Data-Intensive Processing on Transient Servers</a:t>
            </a:r>
            <a:endParaRPr/>
          </a:p>
          <a:p>
            <a:pPr indent="0" lvl="0" marL="0">
              <a:spcBef>
                <a:spcPts val="0"/>
              </a:spcBef>
              <a:spcAft>
                <a:spcPts val="0"/>
              </a:spcAft>
              <a:buNone/>
            </a:pPr>
            <a:r>
              <a:rPr lang="en"/>
              <a:t>§  Checkpointing enables restarting an application on a new server, and requires only partial recomputation from the last checkpoint. Of course, each checkpoint introduces an overhead. Prior work has only applied such fault-tolerance mechanisms at the systems level:</a:t>
            </a:r>
            <a:endParaRPr/>
          </a:p>
          <a:p>
            <a:pPr indent="0" lvl="0" marL="0">
              <a:spcBef>
                <a:spcPts val="0"/>
              </a:spcBef>
              <a:spcAft>
                <a:spcPts val="0"/>
              </a:spcAft>
              <a:buNone/>
            </a:pPr>
            <a:r>
              <a:rPr lang="en"/>
              <a:t>§  But an </a:t>
            </a:r>
            <a:r>
              <a:rPr b="1" lang="en"/>
              <a:t>application-aware approach</a:t>
            </a:r>
            <a:r>
              <a:rPr lang="en"/>
              <a:t> is used here:</a:t>
            </a:r>
            <a:endParaRPr/>
          </a:p>
          <a:p>
            <a:pPr indent="0" lvl="0" marL="0">
              <a:spcBef>
                <a:spcPts val="0"/>
              </a:spcBef>
              <a:spcAft>
                <a:spcPts val="0"/>
              </a:spcAft>
              <a:buNone/>
            </a:pPr>
            <a:r>
              <a:rPr lang="en"/>
              <a:t>·      i) improve efficiency by adapting the fault-tolerance policy to each application’s characteristics</a:t>
            </a:r>
            <a:endParaRPr/>
          </a:p>
          <a:p>
            <a:pPr indent="0" lvl="0" marL="0">
              <a:spcBef>
                <a:spcPts val="0"/>
              </a:spcBef>
              <a:spcAft>
                <a:spcPts val="0"/>
              </a:spcAft>
              <a:buNone/>
            </a:pPr>
            <a:r>
              <a:rPr lang="en"/>
              <a:t>·      ii) avoid implementing complex distributed snapshotting schemes</a:t>
            </a:r>
            <a:endParaRPr/>
          </a:p>
          <a:p>
            <a:pPr indent="0" lvl="0" marL="0">
              <a:spcBef>
                <a:spcPts val="0"/>
              </a:spcBef>
              <a:spcAft>
                <a:spcPts val="0"/>
              </a:spcAft>
              <a:buNone/>
            </a:pPr>
            <a:r>
              <a:rPr lang="en">
                <a:latin typeface="Courier New"/>
                <a:ea typeface="Courier New"/>
                <a:cs typeface="Courier New"/>
                <a:sym typeface="Courier New"/>
              </a:rPr>
              <a:t>o   </a:t>
            </a:r>
            <a:r>
              <a:rPr lang="en"/>
              <a:t>[22] Cumulon uses a combination of (implicit) caching and (explicit) sync operations to copy selected states from the transient store to the primary one.</a:t>
            </a:r>
            <a:endParaRPr/>
          </a:p>
          <a:p>
            <a:pPr indent="0" lvl="0" marL="0">
              <a:spcBef>
                <a:spcPts val="0"/>
              </a:spcBef>
              <a:spcAft>
                <a:spcPts val="0"/>
              </a:spcAft>
              <a:buNone/>
            </a:pPr>
            <a:r>
              <a:t/>
            </a:r>
            <a:endParaRPr/>
          </a:p>
          <a:p>
            <a:pPr indent="0" lvl="0" marL="0">
              <a:spcBef>
                <a:spcPts val="0"/>
              </a:spcBef>
              <a:spcAft>
                <a:spcPts val="0"/>
              </a:spcAft>
              <a:buNone/>
            </a:pPr>
            <a:r>
              <a:rPr lang="en"/>
              <a:t>·      </a:t>
            </a:r>
            <a:r>
              <a:rPr b="1" lang="en"/>
              <a:t>Bidding strategies:</a:t>
            </a:r>
            <a:endParaRPr b="1"/>
          </a:p>
          <a:p>
            <a:pPr indent="0" lvl="0" marL="0">
              <a:spcBef>
                <a:spcPts val="0"/>
              </a:spcBef>
              <a:spcAft>
                <a:spcPts val="0"/>
              </a:spcAft>
              <a:buNone/>
            </a:pPr>
            <a:r>
              <a:rPr lang="en">
                <a:latin typeface="Courier New"/>
                <a:ea typeface="Courier New"/>
                <a:cs typeface="Courier New"/>
                <a:sym typeface="Courier New"/>
              </a:rPr>
              <a:t>o   </a:t>
            </a:r>
            <a:r>
              <a:rPr lang="en"/>
              <a:t>Bidding strategies are not important to HotSpot as it migrates based on price changes</a:t>
            </a:r>
            <a:endParaRPr/>
          </a:p>
          <a:p>
            <a:pPr indent="0" lvl="0" marL="0">
              <a:spcBef>
                <a:spcPts val="0"/>
              </a:spcBef>
              <a:spcAft>
                <a:spcPts val="0"/>
              </a:spcAft>
              <a:buNone/>
            </a:pPr>
            <a:r>
              <a:rPr lang="en">
                <a:latin typeface="Courier New"/>
                <a:ea typeface="Courier New"/>
                <a:cs typeface="Courier New"/>
                <a:sym typeface="Courier New"/>
              </a:rPr>
              <a:t>o   </a:t>
            </a:r>
            <a:r>
              <a:rPr lang="en"/>
              <a:t>[26] In order to predict what future spot prices will be, we have to gain some understanding of how they change over the time</a:t>
            </a:r>
            <a:r>
              <a:rPr b="1" lang="en"/>
              <a:t>. So, we use the autocorrelation function (ACF), which measures the correlation of a random variable with itself at different points in time, as a function of the two times or of the time difference, lag (l)</a:t>
            </a:r>
            <a:endParaRPr b="1"/>
          </a:p>
          <a:p>
            <a:pPr indent="0" lvl="0" marL="0">
              <a:spcBef>
                <a:spcPts val="0"/>
              </a:spcBef>
              <a:spcAft>
                <a:spcPts val="0"/>
              </a:spcAft>
              <a:buNone/>
            </a:pPr>
            <a:r>
              <a:rPr lang="en"/>
              <a:t>§  Depending on a particular threshold x, if the correlation returned by ACF is above the threshold, we can just use linear regression to predict prices, otherwise, correlation is small and we need a more complicated function. This paper proposes something called a quantile function. Our bid amount becomes the highest price returned by either function.</a:t>
            </a:r>
            <a:endParaRPr/>
          </a:p>
          <a:p>
            <a:pPr indent="0" lvl="0" marL="0">
              <a:spcBef>
                <a:spcPts val="0"/>
              </a:spcBef>
              <a:spcAft>
                <a:spcPts val="0"/>
              </a:spcAft>
              <a:buNone/>
            </a:pPr>
            <a:r>
              <a:t/>
            </a:r>
            <a:endParaRPr/>
          </a:p>
          <a:p>
            <a:pPr indent="0" lvl="0" marL="0">
              <a:spcBef>
                <a:spcPts val="0"/>
              </a:spcBef>
              <a:spcAft>
                <a:spcPts val="0"/>
              </a:spcAft>
              <a:buNone/>
            </a:pPr>
            <a:r>
              <a:rPr lang="en"/>
              <a:t>·      </a:t>
            </a:r>
            <a:r>
              <a:rPr b="1" lang="en"/>
              <a:t>Artificiality of the EC2 market as Amazon is the primary provider and operator</a:t>
            </a:r>
            <a:endParaRPr b="1"/>
          </a:p>
          <a:p>
            <a:pPr indent="0" lvl="0" marL="0">
              <a:spcBef>
                <a:spcPts val="0"/>
              </a:spcBef>
              <a:spcAft>
                <a:spcPts val="0"/>
              </a:spcAft>
              <a:buNone/>
            </a:pPr>
            <a:r>
              <a:rPr lang="en">
                <a:latin typeface="Courier New"/>
                <a:ea typeface="Courier New"/>
                <a:cs typeface="Courier New"/>
                <a:sym typeface="Courier New"/>
              </a:rPr>
              <a:t>o   </a:t>
            </a:r>
            <a:r>
              <a:rPr lang="en"/>
              <a:t>[15] HotSpot does not reply on the supply and demand of the market just on the price difference between two VMs, but many existing solutions that exploit spot instances do rely on the supply and demand of the market</a:t>
            </a:r>
            <a:endParaRPr/>
          </a:p>
          <a:p>
            <a:pPr indent="0" lvl="0" marL="0">
              <a:spcBef>
                <a:spcPts val="0"/>
              </a:spcBef>
              <a:spcAft>
                <a:spcPts val="0"/>
              </a:spcAft>
              <a:buNone/>
            </a:pPr>
            <a:r>
              <a:rPr lang="en">
                <a:latin typeface="Courier New"/>
                <a:ea typeface="Courier New"/>
                <a:cs typeface="Courier New"/>
                <a:sym typeface="Courier New"/>
              </a:rPr>
              <a:t>o   </a:t>
            </a:r>
            <a:r>
              <a:rPr b="1" lang="en">
                <a:highlight>
                  <a:srgbClr val="FFFFFF"/>
                </a:highlight>
              </a:rPr>
              <a:t>Amazon publicizes the spot price but does not tell us how it is determined. By analyzing the spot price histories of Amazon's EC2 cloud, this paper reverse engineers how prices are set and constructs a model that generates prices consistent with existing price traces. We find that prices are usually not market-driven as sometimes previously assumed</a:t>
            </a:r>
            <a:endParaRPr b="1">
              <a:highlight>
                <a:srgbClr val="FFFFFF"/>
              </a:highlight>
            </a:endParaRPr>
          </a:p>
          <a:p>
            <a:pPr indent="0" lvl="0" marL="0">
              <a:spcBef>
                <a:spcPts val="0"/>
              </a:spcBef>
              <a:spcAft>
                <a:spcPts val="0"/>
              </a:spcAft>
              <a:buNone/>
            </a:pPr>
            <a:r>
              <a:t/>
            </a:r>
            <a:endParaRPr b="1">
              <a:highlight>
                <a:srgbClr val="FFFFFF"/>
              </a:highlight>
            </a:endParaRPr>
          </a:p>
          <a:p>
            <a:pPr indent="0" lvl="0" marL="0">
              <a:spcBef>
                <a:spcPts val="0"/>
              </a:spcBef>
              <a:spcAft>
                <a:spcPts val="0"/>
              </a:spcAft>
              <a:buNone/>
            </a:pPr>
            <a:r>
              <a:rPr lang="en"/>
              <a:t>·      </a:t>
            </a:r>
            <a:r>
              <a:rPr b="1" lang="en"/>
              <a:t>Smart Spot</a:t>
            </a:r>
            <a:endParaRPr b="1"/>
          </a:p>
          <a:p>
            <a:pPr indent="0" lvl="0" marL="0">
              <a:spcBef>
                <a:spcPts val="0"/>
              </a:spcBef>
              <a:spcAft>
                <a:spcPts val="0"/>
              </a:spcAft>
              <a:buNone/>
            </a:pPr>
            <a:r>
              <a:rPr lang="en">
                <a:latin typeface="Courier New"/>
                <a:ea typeface="Courier New"/>
                <a:cs typeface="Courier New"/>
                <a:sym typeface="Courier New"/>
              </a:rPr>
              <a:t>o   </a:t>
            </a:r>
            <a:r>
              <a:rPr lang="en"/>
              <a:t>Utilizes live migration to take advantage of the spot market</a:t>
            </a:r>
            <a:endParaRPr/>
          </a:p>
          <a:p>
            <a:pPr indent="0" lvl="0" marL="0">
              <a:spcBef>
                <a:spcPts val="0"/>
              </a:spcBef>
              <a:spcAft>
                <a:spcPts val="0"/>
              </a:spcAft>
              <a:buNone/>
            </a:pPr>
            <a:r>
              <a:rPr lang="en">
                <a:latin typeface="Courier New"/>
                <a:ea typeface="Courier New"/>
                <a:cs typeface="Courier New"/>
                <a:sym typeface="Courier New"/>
              </a:rPr>
              <a:t>o   </a:t>
            </a:r>
            <a:r>
              <a:rPr lang="en"/>
              <a:t>Proposes a centralized scheduler that optimizes the placement of groups of VMs on spot VMs so as to reduce costs</a:t>
            </a:r>
            <a:endParaRPr/>
          </a:p>
          <a:p>
            <a:pPr indent="0" lvl="0" marL="0">
              <a:spcBef>
                <a:spcPts val="0"/>
              </a:spcBef>
              <a:spcAft>
                <a:spcPts val="0"/>
              </a:spcAft>
              <a:buNone/>
            </a:pPr>
            <a:r>
              <a:rPr lang="en">
                <a:latin typeface="Courier New"/>
                <a:ea typeface="Courier New"/>
                <a:cs typeface="Courier New"/>
                <a:sym typeface="Courier New"/>
              </a:rPr>
              <a:t>o   </a:t>
            </a:r>
            <a:r>
              <a:rPr lang="en"/>
              <a:t>But relies on fault-tolerance for revocation risk</a:t>
            </a:r>
            <a:endParaRPr/>
          </a:p>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Shape 5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9" name="Shape 5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Shape 5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4" name="Shape 5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Shape 5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1" name="Shape 5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Shape 5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3" name="Shape 5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Hard to meet tail SLO using bursty network loads, so instead service providers guarantee </a:t>
            </a:r>
            <a:r>
              <a:rPr b="1" lang="en"/>
              <a:t>throughput</a:t>
            </a:r>
            <a:r>
              <a:rPr lang="en"/>
              <a:t> - which is unnecessary b/c reserving throughput leads to higher reservations than ncessarary in order to meet hte bump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0" name="Shape 560"/>
        <p:cNvGrpSpPr/>
        <p:nvPr/>
      </p:nvGrpSpPr>
      <p:grpSpPr>
        <a:xfrm>
          <a:off x="0" y="0"/>
          <a:ext cx="0" cy="0"/>
          <a:chOff x="0" y="0"/>
          <a:chExt cx="0" cy="0"/>
        </a:xfrm>
      </p:grpSpPr>
      <p:sp>
        <p:nvSpPr>
          <p:cNvPr id="561" name="Shape 5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2" name="Shape 5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Mail server is a workload connected to/run on a VM, connected to few EBS volumes hosted on storage server</a:t>
            </a:r>
            <a:endParaRPr/>
          </a:p>
          <a:p>
            <a:pPr indent="0" lvl="0" marL="0">
              <a:spcBef>
                <a:spcPts val="0"/>
              </a:spcBef>
              <a:spcAft>
                <a:spcPts val="0"/>
              </a:spcAft>
              <a:buNone/>
            </a:pPr>
            <a:r>
              <a:rPr lang="en"/>
              <a:t>VM connects to storage server over network</a:t>
            </a:r>
            <a:endParaRPr/>
          </a:p>
          <a:p>
            <a:pPr indent="0" lvl="0" marL="0">
              <a:spcBef>
                <a:spcPts val="0"/>
              </a:spcBef>
              <a:spcAft>
                <a:spcPts val="0"/>
              </a:spcAft>
              <a:buNone/>
            </a:pPr>
            <a:r>
              <a:rPr lang="en"/>
              <a:t>WC helps Amazon → which server to host volume on, rate limits for workloads (mail server) accessing the storage (queue there if too many workload requests)</a:t>
            </a:r>
            <a:endParaRPr/>
          </a:p>
          <a:p>
            <a:pPr indent="0" lvl="0" marL="0">
              <a:spcBef>
                <a:spcPts val="0"/>
              </a:spcBef>
              <a:spcAft>
                <a:spcPts val="0"/>
              </a:spcAft>
              <a:buNone/>
            </a:pPr>
            <a:r>
              <a:t/>
            </a:r>
            <a:endParaRPr/>
          </a:p>
          <a:p>
            <a:pPr indent="0" lvl="0" marL="0">
              <a:spcBef>
                <a:spcPts val="0"/>
              </a:spcBef>
              <a:spcAft>
                <a:spcPts val="0"/>
              </a:spcAft>
              <a:buNone/>
            </a:pPr>
            <a:r>
              <a:rPr lang="en"/>
              <a:t>EBS, databases, memcached servers, NFS servers are all systems that can be used w WC</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8" name="Shape 568"/>
        <p:cNvGrpSpPr/>
        <p:nvPr/>
      </p:nvGrpSpPr>
      <p:grpSpPr>
        <a:xfrm>
          <a:off x="0" y="0"/>
          <a:ext cx="0" cy="0"/>
          <a:chOff x="0" y="0"/>
          <a:chExt cx="0" cy="0"/>
        </a:xfrm>
      </p:grpSpPr>
      <p:sp>
        <p:nvSpPr>
          <p:cNvPr id="569" name="Shape 5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0" name="Shape 5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 = burstiness</a:t>
            </a:r>
            <a:endParaRPr/>
          </a:p>
          <a:p>
            <a:pPr indent="0" lvl="0" marL="0">
              <a:spcBef>
                <a:spcPts val="0"/>
              </a:spcBef>
              <a:spcAft>
                <a:spcPts val="0"/>
              </a:spcAft>
              <a:buNone/>
            </a:pPr>
            <a:r>
              <a:rPr lang="en"/>
              <a:t>R = rate (bandwidth used)</a:t>
            </a:r>
            <a:endParaRPr/>
          </a:p>
          <a:p>
            <a:pPr indent="0" lvl="0" marL="0">
              <a:spcBef>
                <a:spcPts val="0"/>
              </a:spcBef>
              <a:spcAft>
                <a:spcPts val="0"/>
              </a:spcAft>
              <a:buNone/>
            </a:pPr>
            <a:r>
              <a:t/>
            </a:r>
            <a:endParaRPr/>
          </a:p>
          <a:p>
            <a:pPr indent="0" lvl="0" marL="0">
              <a:spcBef>
                <a:spcPts val="0"/>
              </a:spcBef>
              <a:spcAft>
                <a:spcPts val="0"/>
              </a:spcAft>
              <a:buNone/>
            </a:pPr>
            <a:r>
              <a:rPr lang="en"/>
              <a:t>High r allows for small burstiness, but may use high bandwidth also</a:t>
            </a:r>
            <a:endParaRPr/>
          </a:p>
          <a:p>
            <a:pPr indent="0" lvl="0" marL="0">
              <a:spcBef>
                <a:spcPts val="0"/>
              </a:spcBef>
              <a:spcAft>
                <a:spcPts val="0"/>
              </a:spcAft>
              <a:buNone/>
            </a:pPr>
            <a:r>
              <a:t/>
            </a:r>
            <a:endParaRPr/>
          </a:p>
          <a:p>
            <a:pPr indent="0" lvl="0" marL="0">
              <a:spcBef>
                <a:spcPts val="0"/>
              </a:spcBef>
              <a:spcAft>
                <a:spcPts val="0"/>
              </a:spcAft>
              <a:buNone/>
            </a:pPr>
            <a:r>
              <a:rPr lang="en"/>
              <a:t>TRADEOFF between bucket size and rate</a:t>
            </a:r>
            <a:endParaRPr/>
          </a:p>
          <a:p>
            <a:pPr indent="0" lvl="0" marL="0">
              <a:spcBef>
                <a:spcPts val="0"/>
              </a:spcBef>
              <a:spcAft>
                <a:spcPts val="0"/>
              </a:spcAft>
              <a:buNone/>
            </a:pPr>
            <a:r>
              <a:rPr lang="en"/>
              <a:t>All points on curve are feasible tuples, choose one of the many based on the needs of the remaining workloads on the server</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2" name="Shape 602"/>
        <p:cNvGrpSpPr/>
        <p:nvPr/>
      </p:nvGrpSpPr>
      <p:grpSpPr>
        <a:xfrm>
          <a:off x="0" y="0"/>
          <a:ext cx="0" cy="0"/>
          <a:chOff x="0" y="0"/>
          <a:chExt cx="0" cy="0"/>
        </a:xfrm>
      </p:grpSpPr>
      <p:sp>
        <p:nvSpPr>
          <p:cNvPr id="603" name="Shape 6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4" name="Shape 6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rbGen: Want to c</a:t>
            </a:r>
            <a:r>
              <a:rPr lang="en"/>
              <a:t>ompute minimum b so requests NOT queued</a:t>
            </a:r>
            <a:endParaRPr/>
          </a:p>
          <a:p>
            <a:pPr indent="0" lvl="0" marL="0">
              <a:spcBef>
                <a:spcPts val="0"/>
              </a:spcBef>
              <a:spcAft>
                <a:spcPts val="0"/>
              </a:spcAft>
              <a:buNone/>
            </a:pPr>
            <a:r>
              <a:t/>
            </a:r>
            <a:endParaRPr/>
          </a:p>
          <a:p>
            <a:pPr indent="0" lvl="0" marL="0">
              <a:spcBef>
                <a:spcPts val="0"/>
              </a:spcBef>
              <a:spcAft>
                <a:spcPts val="0"/>
              </a:spcAft>
              <a:buNone/>
            </a:pPr>
            <a:r>
              <a:rPr lang="en"/>
              <a:t>Different</a:t>
            </a:r>
            <a:r>
              <a:rPr lang="en"/>
              <a:t> workload trace for different parts of network - different amounts of data</a:t>
            </a:r>
            <a:endParaRPr/>
          </a:p>
          <a:p>
            <a:pPr indent="0" lvl="0" marL="0">
              <a:spcBef>
                <a:spcPts val="0"/>
              </a:spcBef>
              <a:spcAft>
                <a:spcPts val="0"/>
              </a:spcAft>
              <a:buNone/>
            </a:pPr>
            <a:r>
              <a:rPr lang="en"/>
              <a:t>tokensFunc () converts request size to tokens → for ex. # bytes for read, </a:t>
            </a:r>
            <a:r>
              <a:rPr lang="en"/>
              <a:t>constant</a:t>
            </a:r>
            <a:r>
              <a:rPr lang="en"/>
              <a:t> ack for write</a:t>
            </a:r>
            <a:endParaRPr/>
          </a:p>
          <a:p>
            <a:pPr indent="0" lvl="0" marL="0">
              <a:spcBef>
                <a:spcPts val="0"/>
              </a:spcBef>
              <a:spcAft>
                <a:spcPts val="0"/>
              </a:spcAft>
              <a:buNone/>
            </a:pPr>
            <a:r>
              <a:rPr lang="en"/>
              <a:t>Storage model for amount of “work” for a request.</a:t>
            </a:r>
            <a:endParaRPr/>
          </a:p>
          <a:p>
            <a:pPr indent="0" lvl="0" marL="0">
              <a:spcBef>
                <a:spcPts val="0"/>
              </a:spcBef>
              <a:spcAft>
                <a:spcPts val="0"/>
              </a:spcAft>
              <a:buNone/>
            </a:pPr>
            <a:r>
              <a:t/>
            </a:r>
            <a:endParaRPr/>
          </a:p>
          <a:p>
            <a:pPr indent="0" lvl="0" marL="0" rtl="0">
              <a:spcBef>
                <a:spcPts val="0"/>
              </a:spcBef>
              <a:spcAft>
                <a:spcPts val="0"/>
              </a:spcAft>
              <a:buNone/>
            </a:pPr>
            <a:r>
              <a:rPr lang="en"/>
              <a:t>***end to end latency ACROSS STAGES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Shape 6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5" name="Shape 6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wcPlacer: presents order of which servers to check</a:t>
            </a:r>
            <a:endParaRPr/>
          </a:p>
          <a:p>
            <a:pPr indent="0" lvl="0" marL="0">
              <a:spcBef>
                <a:spcPts val="0"/>
              </a:spcBef>
              <a:spcAft>
                <a:spcPts val="0"/>
              </a:spcAft>
              <a:buNone/>
            </a:pPr>
            <a:r>
              <a:t/>
            </a:r>
            <a:endParaRPr/>
          </a:p>
          <a:p>
            <a:pPr indent="0" lvl="0" marL="0">
              <a:spcBef>
                <a:spcPts val="0"/>
              </a:spcBef>
              <a:spcAft>
                <a:spcPts val="0"/>
              </a:spcAft>
              <a:buNone/>
            </a:pPr>
            <a:r>
              <a:rPr lang="en"/>
              <a:t>Full server, then no placement</a:t>
            </a:r>
            <a:endParaRPr/>
          </a:p>
          <a:p>
            <a:pPr indent="0" lvl="0" marL="0">
              <a:spcBef>
                <a:spcPts val="0"/>
              </a:spcBef>
              <a:spcAft>
                <a:spcPts val="0"/>
              </a:spcAft>
              <a:buNone/>
            </a:pPr>
            <a:r>
              <a:rPr lang="en"/>
              <a:t>→ Full when all rate configs (r_j sum &gt;= 1) - bandwidth used up!</a:t>
            </a:r>
            <a:endParaRPr/>
          </a:p>
          <a:p>
            <a:pPr indent="0" lvl="0" marL="0">
              <a:spcBef>
                <a:spcPts val="0"/>
              </a:spcBef>
              <a:spcAft>
                <a:spcPts val="0"/>
              </a:spcAft>
              <a:buNone/>
            </a:pPr>
            <a:r>
              <a:t/>
            </a:r>
            <a:endParaRPr/>
          </a:p>
          <a:p>
            <a:pPr indent="0" lvl="0" marL="0">
              <a:spcBef>
                <a:spcPts val="0"/>
              </a:spcBef>
              <a:spcAft>
                <a:spcPts val="0"/>
              </a:spcAft>
              <a:buNone/>
            </a:pPr>
            <a:r>
              <a:rPr lang="en"/>
              <a:t>3-4% more servers than naive first fit, but much better computation time tradeoff</a:t>
            </a:r>
            <a:endParaRPr/>
          </a:p>
          <a:p>
            <a:pPr indent="0" lvl="0" marL="0">
              <a:spcBef>
                <a:spcPts val="0"/>
              </a:spcBef>
              <a:spcAft>
                <a:spcPts val="0"/>
              </a:spcAft>
              <a:buNone/>
            </a:pPr>
            <a:r>
              <a:t/>
            </a:r>
            <a:endParaRPr/>
          </a:p>
          <a:p>
            <a:pPr indent="0" lvl="0" marL="0">
              <a:spcBef>
                <a:spcPts val="0"/>
              </a:spcBef>
              <a:spcAft>
                <a:spcPts val="0"/>
              </a:spcAft>
              <a:buNone/>
            </a:pPr>
            <a:r>
              <a:rPr lang="en"/>
              <a:t>NOW: </a:t>
            </a:r>
            <a:endParaRPr/>
          </a:p>
          <a:p>
            <a:pPr indent="-298450" lvl="0" marL="457200" rtl="0">
              <a:spcBef>
                <a:spcPts val="0"/>
              </a:spcBef>
              <a:spcAft>
                <a:spcPts val="0"/>
              </a:spcAft>
              <a:buSzPts val="1100"/>
              <a:buChar char="-"/>
            </a:pPr>
            <a:r>
              <a:rPr lang="en"/>
              <a:t>New worklaod has rate set by r,b selected, other workloads on same server are reconfigured w values chosen</a:t>
            </a:r>
            <a:endParaRPr/>
          </a:p>
          <a:p>
            <a:pPr indent="-298450" lvl="0" marL="457200" rtl="0">
              <a:spcBef>
                <a:spcPts val="0"/>
              </a:spcBef>
              <a:spcAft>
                <a:spcPts val="0"/>
              </a:spcAft>
              <a:buSzPts val="1100"/>
              <a:buChar char="-"/>
            </a:pPr>
            <a:r>
              <a:rPr lang="en"/>
              <a:t>Requests now queue/pass thru based on current settings</a:t>
            </a:r>
            <a:endParaRPr sz="1800"/>
          </a:p>
          <a:p>
            <a:pPr indent="0" lvl="0" marL="0" rt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0" name="Shape 650"/>
        <p:cNvGrpSpPr/>
        <p:nvPr/>
      </p:nvGrpSpPr>
      <p:grpSpPr>
        <a:xfrm>
          <a:off x="0" y="0"/>
          <a:ext cx="0" cy="0"/>
          <a:chOff x="0" y="0"/>
          <a:chExt cx="0" cy="0"/>
        </a:xfrm>
      </p:grpSpPr>
      <p:sp>
        <p:nvSpPr>
          <p:cNvPr id="651" name="Shape 6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2" name="Shape 6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Numerator</a:t>
            </a:r>
            <a:endParaRPr/>
          </a:p>
          <a:p>
            <a:pPr indent="0" lvl="0" marL="0">
              <a:spcBef>
                <a:spcPts val="0"/>
              </a:spcBef>
              <a:spcAft>
                <a:spcPts val="0"/>
              </a:spcAft>
              <a:buNone/>
            </a:pPr>
            <a:r>
              <a:rPr lang="en"/>
              <a:t>Denominator</a:t>
            </a:r>
            <a:endParaRPr/>
          </a:p>
          <a:p>
            <a:pPr indent="0" lvl="0" marL="0">
              <a:spcBef>
                <a:spcPts val="0"/>
              </a:spcBef>
              <a:spcAft>
                <a:spcPts val="0"/>
              </a:spcAft>
              <a:buNone/>
            </a:pPr>
            <a:r>
              <a:t/>
            </a:r>
            <a:endParaRPr/>
          </a:p>
          <a:p>
            <a:pPr indent="0" lvl="0" marL="0">
              <a:spcBef>
                <a:spcPts val="0"/>
              </a:spcBef>
              <a:spcAft>
                <a:spcPts val="0"/>
              </a:spcAft>
              <a:buNone/>
            </a:pPr>
            <a:r>
              <a:rPr lang="en"/>
              <a:t>Turn into inequality (do algebra)</a:t>
            </a:r>
            <a:endParaRPr/>
          </a:p>
          <a:p>
            <a:pPr indent="0" lvl="0" marL="0">
              <a:spcBef>
                <a:spcPts val="0"/>
              </a:spcBef>
              <a:spcAft>
                <a:spcPts val="0"/>
              </a:spcAft>
              <a:buNone/>
            </a:pPr>
            <a:r>
              <a:t/>
            </a:r>
            <a:endParaRPr/>
          </a:p>
          <a:p>
            <a:pPr indent="0" lvl="0" marL="0">
              <a:spcBef>
                <a:spcPts val="0"/>
              </a:spcBef>
              <a:spcAft>
                <a:spcPts val="0"/>
              </a:spcAft>
              <a:buNone/>
            </a:pPr>
            <a:r>
              <a:rPr lang="en"/>
              <a:t>If constraint fits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6" name="Shape 2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Due the current and predicted</a:t>
            </a:r>
            <a:r>
              <a:rPr b="1" lang="en"/>
              <a:t> </a:t>
            </a:r>
            <a:r>
              <a:rPr b="1" lang="en">
                <a:highlight>
                  <a:srgbClr val="00FFFF"/>
                </a:highlight>
              </a:rPr>
              <a:t>increase of spending</a:t>
            </a:r>
            <a:r>
              <a:rPr b="1" lang="en"/>
              <a:t> </a:t>
            </a:r>
            <a:r>
              <a:rPr lang="en"/>
              <a:t>in public clouds, platforms such as Amazon’s Elastic Compute Cloud (EC2) are encouraged to provision many different types of VMs with different levels of cost and performance. </a:t>
            </a:r>
            <a:endParaRPr/>
          </a:p>
          <a:p>
            <a:pPr indent="0" lvl="0" marL="0">
              <a:spcBef>
                <a:spcPts val="0"/>
              </a:spcBef>
              <a:spcAft>
                <a:spcPts val="0"/>
              </a:spcAft>
              <a:buNone/>
            </a:pPr>
            <a:r>
              <a:rPr b="1" lang="en">
                <a:highlight>
                  <a:srgbClr val="00FFFF"/>
                </a:highlight>
              </a:rPr>
              <a:t>On-demand</a:t>
            </a:r>
            <a:r>
              <a:rPr lang="en"/>
              <a:t> instances can be purchased for a fixed rate per hour and provide uninterrupted service to the user</a:t>
            </a:r>
            <a:r>
              <a:rPr lang="en">
                <a:highlight>
                  <a:srgbClr val="00FFFF"/>
                </a:highlight>
              </a:rPr>
              <a:t>. </a:t>
            </a:r>
            <a:r>
              <a:rPr b="1" lang="en">
                <a:highlight>
                  <a:srgbClr val="00FFFF"/>
                </a:highlight>
              </a:rPr>
              <a:t>Spot instances</a:t>
            </a:r>
            <a:r>
              <a:rPr lang="en"/>
              <a:t> are significantly cheaper alternatives to on-demand instances with the catch that they risk revocation by the provider. Users </a:t>
            </a:r>
            <a:r>
              <a:rPr b="1" lang="en">
                <a:highlight>
                  <a:srgbClr val="00FFFF"/>
                </a:highlight>
              </a:rPr>
              <a:t>bid</a:t>
            </a:r>
            <a:r>
              <a:rPr lang="en"/>
              <a:t> on spot instances and if their bid amount exceeds that of the spot price, they pay the spot price and receive the allocated VM. The price of the VM will occasionally </a:t>
            </a:r>
            <a:r>
              <a:rPr b="1" lang="en">
                <a:highlight>
                  <a:srgbClr val="00FFFF"/>
                </a:highlight>
              </a:rPr>
              <a:t>fluctuate</a:t>
            </a:r>
            <a:r>
              <a:rPr lang="en"/>
              <a:t>, according to the supply and demand of the spot market, and if the spot price rises above the bid price, the VM is revoked by EC2.</a:t>
            </a:r>
            <a:endParaRPr/>
          </a:p>
          <a:p>
            <a:pPr indent="0" lvl="0" marL="0">
              <a:spcBef>
                <a:spcPts val="0"/>
              </a:spcBef>
              <a:spcAft>
                <a:spcPts val="0"/>
              </a:spcAft>
              <a:buNone/>
            </a:pPr>
            <a:r>
              <a:t/>
            </a:r>
            <a:endParaRPr/>
          </a:p>
          <a:p>
            <a:pPr indent="0" lvl="0" marL="0">
              <a:spcBef>
                <a:spcPts val="0"/>
              </a:spcBef>
              <a:spcAft>
                <a:spcPts val="0"/>
              </a:spcAft>
              <a:buNone/>
            </a:pPr>
            <a:r>
              <a:rPr lang="en"/>
              <a:t>Because spot instances are so cheap, many try to minimize the risk and impact of revocation by utilizing bidding strategies or </a:t>
            </a:r>
            <a:r>
              <a:rPr b="1" lang="en">
                <a:highlight>
                  <a:srgbClr val="00FFFF"/>
                </a:highlight>
              </a:rPr>
              <a:t>fault-tolerance mechanisms</a:t>
            </a:r>
            <a:r>
              <a:rPr lang="en"/>
              <a:t>. These strategies treat revocations as failures and uses methods like checkpointing to limit the amount of work lost during a revocation.</a:t>
            </a:r>
            <a:endParaRPr/>
          </a:p>
          <a:p>
            <a:pPr indent="0" lvl="0" marL="0">
              <a:spcBef>
                <a:spcPts val="0"/>
              </a:spcBef>
              <a:spcAft>
                <a:spcPts val="0"/>
              </a:spcAft>
              <a:buNone/>
            </a:pPr>
            <a:r>
              <a:t/>
            </a:r>
            <a:endParaRPr/>
          </a:p>
          <a:p>
            <a:pPr indent="0" lvl="0" marL="0">
              <a:spcBef>
                <a:spcPts val="0"/>
              </a:spcBef>
              <a:spcAft>
                <a:spcPts val="0"/>
              </a:spcAft>
              <a:buNone/>
            </a:pPr>
            <a:r>
              <a:rPr lang="en"/>
              <a:t>Since prior work runs on a spot VM until a revocation occurs, </a:t>
            </a:r>
            <a:r>
              <a:rPr b="1" lang="en">
                <a:highlight>
                  <a:srgbClr val="00FFFF"/>
                </a:highlight>
              </a:rPr>
              <a:t>the bidding strategy</a:t>
            </a:r>
            <a:r>
              <a:rPr lang="en"/>
              <a:t> is also important in balancing high costs due to an increase in the spot price (when bidding too high) and the performance penalty from increased revocations (when bidding too low).</a:t>
            </a:r>
            <a:endParaRPr/>
          </a:p>
          <a:p>
            <a:pPr indent="0" lvl="0" marL="0">
              <a:spcBef>
                <a:spcPts val="0"/>
              </a:spcBef>
              <a:spcAft>
                <a:spcPts val="0"/>
              </a:spcAft>
              <a:buNone/>
            </a:pPr>
            <a:r>
              <a:rPr lang="en"/>
              <a:t>Neither of these strategies think to consider </a:t>
            </a:r>
            <a:r>
              <a:rPr b="1" lang="en">
                <a:highlight>
                  <a:srgbClr val="00FFFF"/>
                </a:highlight>
              </a:rPr>
              <a:t>price risk</a:t>
            </a:r>
            <a:r>
              <a:rPr lang="en"/>
              <a:t>, the risk that a VM’s price will rise relative to others.</a:t>
            </a:r>
            <a:endParaRPr/>
          </a:p>
          <a:p>
            <a:pPr indent="0" lvl="0" mar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2" name="Shape 672"/>
        <p:cNvGrpSpPr/>
        <p:nvPr/>
      </p:nvGrpSpPr>
      <p:grpSpPr>
        <a:xfrm>
          <a:off x="0" y="0"/>
          <a:ext cx="0" cy="0"/>
          <a:chOff x="0" y="0"/>
          <a:chExt cx="0" cy="0"/>
        </a:xfrm>
      </p:grpSpPr>
      <p:sp>
        <p:nvSpPr>
          <p:cNvPr id="673" name="Shape 6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4" name="Shape 6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Network calculus</a:t>
            </a:r>
            <a:endParaRPr/>
          </a:p>
          <a:p>
            <a:pPr indent="0" lvl="0" marL="0">
              <a:spcBef>
                <a:spcPts val="0"/>
              </a:spcBef>
              <a:spcAft>
                <a:spcPts val="0"/>
              </a:spcAft>
              <a:buNone/>
            </a:pPr>
            <a:r>
              <a:rPr lang="en"/>
              <a:t>Uses off the shelf to actually solve the optimization problem (r,b) value set that workS??</a:t>
            </a:r>
            <a:endParaRPr/>
          </a:p>
          <a:p>
            <a:pPr indent="0" lvl="0" mar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7" name="Shape 687"/>
        <p:cNvGrpSpPr/>
        <p:nvPr/>
      </p:nvGrpSpPr>
      <p:grpSpPr>
        <a:xfrm>
          <a:off x="0" y="0"/>
          <a:ext cx="0" cy="0"/>
          <a:chOff x="0" y="0"/>
          <a:chExt cx="0" cy="0"/>
        </a:xfrm>
      </p:grpSpPr>
      <p:sp>
        <p:nvSpPr>
          <p:cNvPr id="688" name="Shape 6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9" name="Shape 6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5" name="Shape 705"/>
        <p:cNvGrpSpPr/>
        <p:nvPr/>
      </p:nvGrpSpPr>
      <p:grpSpPr>
        <a:xfrm>
          <a:off x="0" y="0"/>
          <a:ext cx="0" cy="0"/>
          <a:chOff x="0" y="0"/>
          <a:chExt cx="0" cy="0"/>
        </a:xfrm>
      </p:grpSpPr>
      <p:sp>
        <p:nvSpPr>
          <p:cNvPr id="706" name="Shape 7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7" name="Shape 7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Resembles b+rt</a:t>
            </a:r>
            <a:endParaRPr/>
          </a:p>
          <a:p>
            <a:pPr indent="0" lvl="0" marL="0">
              <a:spcBef>
                <a:spcPts val="0"/>
              </a:spcBef>
              <a:spcAft>
                <a:spcPts val="0"/>
              </a:spcAft>
              <a:buNone/>
            </a:pPr>
            <a:r>
              <a:rPr lang="en"/>
              <a:t>Total bandwidth must be &lt;=1 (otherwise server is FULL)</a:t>
            </a:r>
            <a:endParaRPr/>
          </a:p>
          <a:p>
            <a:pPr indent="0" lvl="0" marL="0">
              <a:spcBef>
                <a:spcPts val="0"/>
              </a:spcBef>
              <a:spcAft>
                <a:spcPts val="0"/>
              </a:spcAft>
              <a:buNone/>
            </a:pPr>
            <a:r>
              <a:rPr lang="en" sz="1400"/>
              <a:t>rj and bj must be on r-b curve of workload j, whihc can be represented as piece wise function</a:t>
            </a:r>
            <a:endParaRPr sz="1400"/>
          </a:p>
          <a:p>
            <a:pPr indent="0" lvl="0" marL="0">
              <a:spcBef>
                <a:spcPts val="0"/>
              </a:spcBef>
              <a:spcAft>
                <a:spcPts val="0"/>
              </a:spcAft>
              <a:buNone/>
            </a:pPr>
            <a:r>
              <a:t/>
            </a:r>
            <a:endParaRPr sz="1400"/>
          </a:p>
          <a:p>
            <a:pPr indent="0" lvl="0" marL="0">
              <a:spcBef>
                <a:spcPts val="0"/>
              </a:spcBef>
              <a:spcAft>
                <a:spcPts val="0"/>
              </a:spcAft>
              <a:buNone/>
            </a:pPr>
            <a:r>
              <a:rPr lang="en" sz="1400"/>
              <a:t>glmk</a:t>
            </a:r>
            <a:endParaRPr sz="1400"/>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rPr lang="en" sz="2000"/>
              <a:t>If constraint fits for all workloads on server, use current settings. Else, reconfigure.</a:t>
            </a:r>
            <a:endParaRPr sz="2000"/>
          </a:p>
          <a:p>
            <a:pPr indent="0" lvl="0" mar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2" name="Shape 722"/>
        <p:cNvGrpSpPr/>
        <p:nvPr/>
      </p:nvGrpSpPr>
      <p:grpSpPr>
        <a:xfrm>
          <a:off x="0" y="0"/>
          <a:ext cx="0" cy="0"/>
          <a:chOff x="0" y="0"/>
          <a:chExt cx="0" cy="0"/>
        </a:xfrm>
      </p:grpSpPr>
      <p:sp>
        <p:nvSpPr>
          <p:cNvPr id="723" name="Shape 7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4" name="Shape 7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SSDs have various quirks that need to be accounted for, so create a performance profile. </a:t>
            </a:r>
            <a:endParaRPr/>
          </a:p>
          <a:p>
            <a:pPr indent="0" lvl="0" marL="0">
              <a:spcBef>
                <a:spcPts val="0"/>
              </a:spcBef>
              <a:spcAft>
                <a:spcPts val="0"/>
              </a:spcAft>
              <a:buNone/>
            </a:pPr>
            <a:r>
              <a:t/>
            </a:r>
            <a:endParaRPr/>
          </a:p>
          <a:p>
            <a:pPr indent="0" lvl="0" marL="0">
              <a:spcBef>
                <a:spcPts val="0"/>
              </a:spcBef>
              <a:spcAft>
                <a:spcPts val="0"/>
              </a:spcAft>
              <a:buNone/>
            </a:pPr>
            <a:r>
              <a:rPr lang="en"/>
              <a:t>r/w separate b/c difference performance: w may erase blocks so very different throughputs</a:t>
            </a:r>
            <a:endParaRPr/>
          </a:p>
          <a:p>
            <a:pPr indent="0" lvl="0" marL="0">
              <a:spcBef>
                <a:spcPts val="0"/>
              </a:spcBef>
              <a:spcAft>
                <a:spcPts val="0"/>
              </a:spcAft>
              <a:buNone/>
            </a:pPr>
            <a:r>
              <a:t/>
            </a:r>
            <a:endParaRPr/>
          </a:p>
          <a:p>
            <a:pPr indent="0" lvl="0" marL="0">
              <a:spcBef>
                <a:spcPts val="0"/>
              </a:spcBef>
              <a:spcAft>
                <a:spcPts val="0"/>
              </a:spcAft>
              <a:buNone/>
            </a:pPr>
            <a:r>
              <a:rPr lang="en"/>
              <a:t>Request size is important for ssd, dtermines its “work”</a:t>
            </a:r>
            <a:endParaRPr/>
          </a:p>
          <a:p>
            <a:pPr indent="0" lvl="0" marL="0">
              <a:spcBef>
                <a:spcPts val="0"/>
              </a:spcBef>
              <a:spcAft>
                <a:spcPts val="0"/>
              </a:spcAft>
              <a:buNone/>
            </a:pPr>
            <a:r>
              <a:t/>
            </a:r>
            <a:endParaRPr/>
          </a:p>
          <a:p>
            <a:pPr indent="0" lvl="0" marL="0">
              <a:spcBef>
                <a:spcPts val="0"/>
              </a:spcBef>
              <a:spcAft>
                <a:spcPts val="0"/>
              </a:spcAft>
              <a:buNone/>
            </a:pPr>
            <a:r>
              <a:rPr lang="en"/>
              <a:t>Work = 1/ iops(size)</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rPr lang="en"/>
              <a:t>Assume: storage performance is fairly constant, AND variation in performance can be fixed w/ lower throughput #s</a:t>
            </a:r>
            <a:endParaRPr/>
          </a:p>
          <a:p>
            <a:pPr indent="0" lvl="0" marL="0">
              <a:spcBef>
                <a:spcPts val="0"/>
              </a:spcBef>
              <a:spcAft>
                <a:spcPts val="0"/>
              </a:spcAft>
              <a:buNone/>
            </a:pPr>
            <a:r>
              <a:t/>
            </a:r>
            <a:endParaRPr/>
          </a:p>
          <a:p>
            <a:pPr indent="0" lvl="0" marL="0">
              <a:spcBef>
                <a:spcPts val="0"/>
              </a:spcBef>
              <a:spcAft>
                <a:spcPts val="0"/>
              </a:spcAft>
              <a:buNone/>
            </a:pPr>
            <a:r>
              <a:rPr lang="en"/>
              <a:t>REPLACE tail latency of burstiness w/ ssd’s in-built behavior of batching writes or garbage collections etc. which adds latency to some requests.</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rPr lang="en"/>
              <a:t>PRIORITY: ssd parallelizes requests for high throughput, which interferes w WC</a:t>
            </a:r>
            <a:endParaRPr/>
          </a:p>
          <a:p>
            <a:pPr indent="0" lvl="0" marL="0">
              <a:spcBef>
                <a:spcPts val="0"/>
              </a:spcBef>
              <a:spcAft>
                <a:spcPts val="0"/>
              </a:spcAft>
              <a:buNone/>
            </a:pPr>
            <a:r>
              <a:rPr lang="en"/>
              <a:t>High p req wait for outstanding low p reqs</a:t>
            </a:r>
            <a:endParaRPr/>
          </a:p>
          <a:p>
            <a:pPr indent="0" lvl="0" marL="0">
              <a:spcBef>
                <a:spcPts val="0"/>
              </a:spcBef>
              <a:spcAft>
                <a:spcPts val="0"/>
              </a:spcAft>
              <a:buNone/>
            </a:pPr>
            <a:r>
              <a:rPr lang="en"/>
              <a:t>Unintional delay of high p request to make low p more efficinet = starvation</a:t>
            </a:r>
            <a:endParaRPr/>
          </a:p>
          <a:p>
            <a:pPr indent="0" lvl="0" marL="0">
              <a:spcBef>
                <a:spcPts val="0"/>
              </a:spcBef>
              <a:spcAft>
                <a:spcPts val="0"/>
              </a:spcAft>
              <a:buNone/>
            </a:pPr>
            <a:r>
              <a:rPr lang="en"/>
              <a:t>SO priority enforced by limiting # of requests at SSD (low p while high p, and requests overall)</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7" name="Shape 747"/>
        <p:cNvGrpSpPr/>
        <p:nvPr/>
      </p:nvGrpSpPr>
      <p:grpSpPr>
        <a:xfrm>
          <a:off x="0" y="0"/>
          <a:ext cx="0" cy="0"/>
          <a:chOff x="0" y="0"/>
          <a:chExt cx="0" cy="0"/>
        </a:xfrm>
      </p:grpSpPr>
      <p:sp>
        <p:nvSpPr>
          <p:cNvPr id="748" name="Shape 7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9" name="Shape 7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 real production storage traces of Microsoft services (e.g., LiveMaps, Exchange)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5" name="Shape 755"/>
        <p:cNvGrpSpPr/>
        <p:nvPr/>
      </p:nvGrpSpPr>
      <p:grpSpPr>
        <a:xfrm>
          <a:off x="0" y="0"/>
          <a:ext cx="0" cy="0"/>
          <a:chOff x="0" y="0"/>
          <a:chExt cx="0" cy="0"/>
        </a:xfrm>
      </p:grpSpPr>
      <p:sp>
        <p:nvSpPr>
          <p:cNvPr id="756" name="Shape 7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7" name="Shape 7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Avg rate→ high r means small bursts allowed (higher rate @ a time) BUT also means bandwidth used up</a:t>
            </a:r>
            <a:endParaRPr/>
          </a:p>
          <a:p>
            <a:pPr indent="0" lvl="0" marL="0">
              <a:spcBef>
                <a:spcPts val="0"/>
              </a:spcBef>
              <a:spcAft>
                <a:spcPts val="0"/>
              </a:spcAft>
              <a:buNone/>
            </a:pPr>
            <a:r>
              <a:rPr lang="en"/>
              <a:t>K = 1.5,2 bc tested 1-&gt;20, performs worse than e.b.</a:t>
            </a:r>
            <a:endParaRPr/>
          </a:p>
          <a:p>
            <a:pPr indent="0" lvl="0" marL="0">
              <a:spcBef>
                <a:spcPts val="0"/>
              </a:spcBef>
              <a:spcAft>
                <a:spcPts val="0"/>
              </a:spcAft>
              <a:buNone/>
            </a:pPr>
            <a:r>
              <a:rPr lang="en"/>
              <a:t>SILO</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rPr lang="en"/>
              <a:t>E.b. isolate workload burstiness</a:t>
            </a:r>
            <a:endParaRPr/>
          </a:p>
          <a:p>
            <a:pPr indent="0" lvl="0" marL="0">
              <a:spcBef>
                <a:spcPts val="0"/>
              </a:spcBef>
              <a:spcAft>
                <a:spcPts val="0"/>
              </a:spcAft>
              <a:buNone/>
            </a:pPr>
            <a:r>
              <a:rPr lang="en"/>
              <a:t>→ doenst allow prioritization</a:t>
            </a:r>
            <a:endParaRPr/>
          </a:p>
          <a:p>
            <a:pPr indent="0" lvl="0" marL="0">
              <a:spcBef>
                <a:spcPts val="0"/>
              </a:spcBef>
              <a:spcAft>
                <a:spcPts val="0"/>
              </a:spcAft>
              <a:buNone/>
            </a:pPr>
            <a:r>
              <a:t/>
            </a:r>
            <a:endParaRPr/>
          </a:p>
          <a:p>
            <a:pPr indent="0" lvl="0" marL="0">
              <a:spcBef>
                <a:spcPts val="0"/>
              </a:spcBef>
              <a:spcAft>
                <a:spcPts val="0"/>
              </a:spcAft>
              <a:buNone/>
            </a:pPr>
            <a:r>
              <a:rPr lang="en"/>
              <a:t>Knee: min of r+b </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3" name="Shape 773"/>
        <p:cNvGrpSpPr/>
        <p:nvPr/>
      </p:nvGrpSpPr>
      <p:grpSpPr>
        <a:xfrm>
          <a:off x="0" y="0"/>
          <a:ext cx="0" cy="0"/>
          <a:chOff x="0" y="0"/>
          <a:chExt cx="0" cy="0"/>
        </a:xfrm>
      </p:grpSpPr>
      <p:sp>
        <p:nvSpPr>
          <p:cNvPr id="774" name="Shape 7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5" name="Shape 7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12 servers</a:t>
            </a:r>
            <a:endParaRPr/>
          </a:p>
          <a:p>
            <a:pPr indent="0" lvl="0" marL="0">
              <a:spcBef>
                <a:spcPts val="0"/>
              </a:spcBef>
              <a:spcAft>
                <a:spcPts val="0"/>
              </a:spcAft>
              <a:buNone/>
            </a:pPr>
            <a:r>
              <a:t/>
            </a:r>
            <a:endParaRPr/>
          </a:p>
          <a:p>
            <a:pPr indent="0" lvl="0" marL="0">
              <a:spcBef>
                <a:spcPts val="0"/>
              </a:spcBef>
              <a:spcAft>
                <a:spcPts val="0"/>
              </a:spcAft>
              <a:buNone/>
            </a:pPr>
            <a:r>
              <a:rPr lang="en"/>
              <a:t>→ because can do prioritization</a:t>
            </a:r>
            <a:endParaRPr/>
          </a:p>
          <a:p>
            <a:pPr indent="0" lvl="0" marL="0">
              <a:spcBef>
                <a:spcPts val="0"/>
              </a:spcBef>
              <a:spcAft>
                <a:spcPts val="0"/>
              </a:spcAft>
              <a:buNone/>
            </a:pPr>
            <a:r>
              <a:rPr lang="en"/>
              <a:t>→ effectie bandwidth aslo bad w multiple stages (network AND storage)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2" name="Shape 792"/>
        <p:cNvGrpSpPr/>
        <p:nvPr/>
      </p:nvGrpSpPr>
      <p:grpSpPr>
        <a:xfrm>
          <a:off x="0" y="0"/>
          <a:ext cx="0" cy="0"/>
          <a:chOff x="0" y="0"/>
          <a:chExt cx="0" cy="0"/>
        </a:xfrm>
      </p:grpSpPr>
      <p:sp>
        <p:nvSpPr>
          <p:cNvPr id="793" name="Shape 7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4" name="Shape 7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10% margin added</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1" name="Shape 811"/>
        <p:cNvGrpSpPr/>
        <p:nvPr/>
      </p:nvGrpSpPr>
      <p:grpSpPr>
        <a:xfrm>
          <a:off x="0" y="0"/>
          <a:ext cx="0" cy="0"/>
          <a:chOff x="0" y="0"/>
          <a:chExt cx="0" cy="0"/>
        </a:xfrm>
      </p:grpSpPr>
      <p:sp>
        <p:nvSpPr>
          <p:cNvPr id="812" name="Shape 8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3" name="Shape 8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Uses 40% fewer servers than best approach rn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0" name="Shape 830"/>
        <p:cNvGrpSpPr/>
        <p:nvPr/>
      </p:nvGrpSpPr>
      <p:grpSpPr>
        <a:xfrm>
          <a:off x="0" y="0"/>
          <a:ext cx="0" cy="0"/>
          <a:chOff x="0" y="0"/>
          <a:chExt cx="0" cy="0"/>
        </a:xfrm>
      </p:grpSpPr>
      <p:sp>
        <p:nvSpPr>
          <p:cNvPr id="831" name="Shape 8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2" name="Shape 8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5" name="Shape 2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      Container: Containers share the host system’s kernel with other containers, unlike VMs. For some particular reasons, we will be using containers in the implementation of HotSpot</a:t>
            </a:r>
            <a:endParaRPr/>
          </a:p>
          <a:p>
            <a:pPr indent="0" lvl="0" marL="0">
              <a:spcBef>
                <a:spcPts val="0"/>
              </a:spcBef>
              <a:spcAft>
                <a:spcPts val="0"/>
              </a:spcAft>
              <a:buNone/>
            </a:pPr>
            <a:r>
              <a:t/>
            </a:r>
            <a:endParaRPr/>
          </a:p>
          <a:p>
            <a:pPr indent="0" lvl="0" marL="0">
              <a:spcBef>
                <a:spcPts val="0"/>
              </a:spcBef>
              <a:spcAft>
                <a:spcPts val="0"/>
              </a:spcAft>
              <a:buNone/>
            </a:pPr>
            <a:r>
              <a:rPr lang="en"/>
              <a:t>·      The memory footprint of a VM affects application performance. As the footprint size decreases, performance degrades.</a:t>
            </a:r>
            <a:endParaRPr/>
          </a:p>
          <a:p>
            <a:pPr indent="0" lvl="0" marL="0">
              <a:spcBef>
                <a:spcPts val="0"/>
              </a:spcBef>
              <a:spcAft>
                <a:spcPts val="0"/>
              </a:spcAft>
              <a:buNone/>
            </a:pPr>
            <a:r>
              <a:t/>
            </a:r>
            <a:endParaRPr/>
          </a:p>
          <a:p>
            <a:pPr indent="0" lvl="0" marL="0">
              <a:spcBef>
                <a:spcPts val="0"/>
              </a:spcBef>
              <a:spcAft>
                <a:spcPts val="0"/>
              </a:spcAft>
              <a:buNone/>
            </a:pPr>
            <a:r>
              <a:rPr lang="en"/>
              <a:t>·      ECU: More ECUs indicate a larger, higher capacity instance type</a:t>
            </a:r>
            <a:endParaRPr/>
          </a:p>
          <a:p>
            <a:pPr indent="0" lvl="0" marL="0">
              <a:spcBef>
                <a:spcPts val="0"/>
              </a:spcBef>
              <a:spcAft>
                <a:spcPts val="0"/>
              </a:spcAft>
              <a:buNone/>
            </a:pPr>
            <a:r>
              <a:t/>
            </a:r>
            <a:endParaRPr/>
          </a:p>
          <a:p>
            <a:pPr indent="0" lvl="0" marL="0">
              <a:spcBef>
                <a:spcPts val="0"/>
              </a:spcBef>
              <a:spcAft>
                <a:spcPts val="0"/>
              </a:spcAft>
              <a:buNone/>
            </a:pPr>
            <a:r>
              <a:rPr lang="en"/>
              <a:t>·      AZ: EC2’s spot market is complex: it sets a different dynamic spot price for each type of VM in each Availability Zone (AZ)</a:t>
            </a:r>
            <a:endParaRPr/>
          </a:p>
          <a:p>
            <a:pPr indent="0" lvl="0" marL="0">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0" name="Shape 840"/>
        <p:cNvGrpSpPr/>
        <p:nvPr/>
      </p:nvGrpSpPr>
      <p:grpSpPr>
        <a:xfrm>
          <a:off x="0" y="0"/>
          <a:ext cx="0" cy="0"/>
          <a:chOff x="0" y="0"/>
          <a:chExt cx="0" cy="0"/>
        </a:xfrm>
      </p:grpSpPr>
      <p:sp>
        <p:nvSpPr>
          <p:cNvPr id="841" name="Shape 8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2" name="Shape 8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9" name="Shape 859"/>
        <p:cNvGrpSpPr/>
        <p:nvPr/>
      </p:nvGrpSpPr>
      <p:grpSpPr>
        <a:xfrm>
          <a:off x="0" y="0"/>
          <a:ext cx="0" cy="0"/>
          <a:chOff x="0" y="0"/>
          <a:chExt cx="0" cy="0"/>
        </a:xfrm>
      </p:grpSpPr>
      <p:sp>
        <p:nvSpPr>
          <p:cNvPr id="860" name="Shape 8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1" name="Shape 8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9" name="Shape 869"/>
        <p:cNvGrpSpPr/>
        <p:nvPr/>
      </p:nvGrpSpPr>
      <p:grpSpPr>
        <a:xfrm>
          <a:off x="0" y="0"/>
          <a:ext cx="0" cy="0"/>
          <a:chOff x="0" y="0"/>
          <a:chExt cx="0" cy="0"/>
        </a:xfrm>
      </p:grpSpPr>
      <p:sp>
        <p:nvSpPr>
          <p:cNvPr id="870" name="Shape 8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1" name="Shape 8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Delphi/Pythia → WC meets tail slos AFTER mistake is violated, LEARNS to fix it</a:t>
            </a:r>
            <a:endParaRPr/>
          </a:p>
          <a:p>
            <a:pPr indent="0" lvl="0" marL="0">
              <a:spcBef>
                <a:spcPts val="0"/>
              </a:spcBef>
              <a:spcAft>
                <a:spcPts val="0"/>
              </a:spcAft>
              <a:buNone/>
            </a:pPr>
            <a:r>
              <a:rPr lang="en"/>
              <a:t>Migrate worklaods to meet slos </a:t>
            </a:r>
            <a:endParaRPr/>
          </a:p>
          <a:p>
            <a:pPr indent="0" lvl="0" marL="0">
              <a:spcBef>
                <a:spcPts val="0"/>
              </a:spcBef>
              <a:spcAft>
                <a:spcPts val="0"/>
              </a:spcAft>
              <a:buNone/>
            </a:pPr>
            <a:r>
              <a:t/>
            </a:r>
            <a:endParaRPr/>
          </a:p>
          <a:p>
            <a:pPr indent="0" lvl="0" marL="0">
              <a:spcBef>
                <a:spcPts val="0"/>
              </a:spcBef>
              <a:spcAft>
                <a:spcPts val="0"/>
              </a:spcAft>
              <a:buNone/>
            </a:pPr>
            <a:r>
              <a:rPr lang="en"/>
              <a:t>Silo, qjump, snc only deal w netwroks, not storage</a:t>
            </a:r>
            <a:endParaRPr/>
          </a:p>
          <a:p>
            <a:pPr indent="0" lvl="0" marL="0">
              <a:spcBef>
                <a:spcPts val="0"/>
              </a:spcBef>
              <a:spcAft>
                <a:spcPts val="0"/>
              </a:spcAft>
              <a:buNone/>
            </a:pPr>
            <a:r>
              <a:rPr lang="en"/>
              <a:t>Silo doens’t eal w set rate limits</a:t>
            </a:r>
            <a:endParaRPr/>
          </a:p>
          <a:p>
            <a:pPr indent="0" lvl="0" marL="0">
              <a:spcBef>
                <a:spcPts val="0"/>
              </a:spcBef>
              <a:spcAft>
                <a:spcPts val="0"/>
              </a:spcAft>
              <a:buNone/>
            </a:pPr>
            <a:r>
              <a:t/>
            </a:r>
            <a:endParaRPr/>
          </a:p>
          <a:p>
            <a:pPr indent="0" lvl="0" marL="0">
              <a:spcBef>
                <a:spcPts val="0"/>
              </a:spcBef>
              <a:spcAft>
                <a:spcPts val="0"/>
              </a:spcAft>
              <a:buNone/>
            </a:pPr>
            <a:r>
              <a:rPr lang="en"/>
              <a:t>Priority meister multpkle simultatneous limiters, works worse, NO w placement</a:t>
            </a:r>
            <a:endParaRPr/>
          </a:p>
          <a:p>
            <a:pPr indent="0" lvl="0" marL="0">
              <a:spcBef>
                <a:spcPts val="0"/>
              </a:spcBef>
              <a:spcAft>
                <a:spcPts val="0"/>
              </a:spcAft>
              <a:buNone/>
            </a:pPr>
            <a:r>
              <a:t/>
            </a:r>
            <a:endParaRPr/>
          </a:p>
          <a:p>
            <a:pPr indent="0" lvl="0" marL="0">
              <a:spcBef>
                <a:spcPts val="0"/>
              </a:spcBef>
              <a:spcAft>
                <a:spcPts val="0"/>
              </a:spcAft>
              <a:buNone/>
            </a:pPr>
            <a:r>
              <a:rPr lang="en"/>
              <a:t>Select rate lmiti: effective bandwidth if 1 stage, same SLO for all worklaods</a:t>
            </a:r>
            <a:endParaRPr/>
          </a:p>
          <a:p>
            <a:pPr indent="0" lvl="0" marL="0">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8" name="Shape 878"/>
        <p:cNvGrpSpPr/>
        <p:nvPr/>
      </p:nvGrpSpPr>
      <p:grpSpPr>
        <a:xfrm>
          <a:off x="0" y="0"/>
          <a:ext cx="0" cy="0"/>
          <a:chOff x="0" y="0"/>
          <a:chExt cx="0" cy="0"/>
        </a:xfrm>
      </p:grpSpPr>
      <p:sp>
        <p:nvSpPr>
          <p:cNvPr id="879" name="Shape 8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0" name="Shape 8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a:t>
            </a:r>
            <a:r>
              <a:rPr lang="en"/>
              <a:t>igh t not notice one server acting strangely when a worklaod departs : will it adjust in time</a:t>
            </a:r>
            <a:endParaRPr/>
          </a:p>
          <a:p>
            <a:pPr indent="0" lvl="0" marL="0">
              <a:spcBef>
                <a:spcPts val="0"/>
              </a:spcBef>
              <a:spcAft>
                <a:spcPts val="0"/>
              </a:spcAft>
              <a:buNone/>
            </a:pPr>
            <a:r>
              <a:rPr lang="en"/>
              <a:t>What if one server with a workload that is not meeting expected behavior, but old r-b curve is still used - how long before this is noticedl</a:t>
            </a:r>
            <a:endParaRPr/>
          </a:p>
          <a:p>
            <a:pPr indent="0" lvl="0" marL="0">
              <a:spcBef>
                <a:spcPts val="0"/>
              </a:spcBef>
              <a:spcAft>
                <a:spcPts val="0"/>
              </a:spcAft>
              <a:buNone/>
            </a:pPr>
            <a:r>
              <a:t/>
            </a:r>
            <a:endParaRPr/>
          </a:p>
          <a:p>
            <a:pPr indent="0" lvl="0" marL="0">
              <a:spcBef>
                <a:spcPts val="0"/>
              </a:spcBef>
              <a:spcAft>
                <a:spcPts val="0"/>
              </a:spcAft>
              <a:buNone/>
            </a:pPr>
            <a:r>
              <a:rPr lang="en"/>
              <a:t>How often are workloads in/out? If its often, comptuation time is high. Also, high overhead of even adding a workload</a:t>
            </a:r>
            <a:endParaRPr/>
          </a:p>
          <a:p>
            <a:pPr indent="0" lvl="0" marL="0">
              <a:spcBef>
                <a:spcPts val="0"/>
              </a:spcBef>
              <a:spcAft>
                <a:spcPts val="0"/>
              </a:spcAft>
              <a:buNone/>
            </a:pPr>
            <a:r>
              <a:rPr lang="en"/>
              <a:t>If fails → recompute all worklaods that crashed? Doesn rlly discuss it</a:t>
            </a:r>
            <a:endParaRPr/>
          </a:p>
          <a:p>
            <a:pPr indent="0" lvl="0" marL="0">
              <a:spcBef>
                <a:spcPts val="0"/>
              </a:spcBef>
              <a:spcAft>
                <a:spcPts val="0"/>
              </a:spcAft>
              <a:buNone/>
            </a:pPr>
            <a:r>
              <a:t/>
            </a:r>
            <a:endParaRPr/>
          </a:p>
          <a:p>
            <a:pPr indent="0" lvl="0" marL="0">
              <a:spcBef>
                <a:spcPts val="0"/>
              </a:spcBef>
              <a:spcAft>
                <a:spcPts val="0"/>
              </a:spcAft>
              <a:buNone/>
            </a:pPr>
            <a:r>
              <a:rPr lang="en"/>
              <a:t>**EASIY PORT!  Add-on to network/storage devices. Open source.</a:t>
            </a:r>
            <a:endParaRPr/>
          </a:p>
          <a:p>
            <a:pPr indent="0" lvl="0" marL="0">
              <a:spcBef>
                <a:spcPts val="0"/>
              </a:spcBef>
              <a:spcAft>
                <a:spcPts val="0"/>
              </a:spcAft>
              <a:buNone/>
            </a:pPr>
            <a:r>
              <a:t/>
            </a:r>
            <a:endParaRPr/>
          </a:p>
          <a:p>
            <a:pPr indent="0" lvl="0" marL="0">
              <a:spcBef>
                <a:spcPts val="0"/>
              </a:spcBef>
              <a:spcAft>
                <a:spcPts val="0"/>
              </a:spcAft>
              <a:buNone/>
            </a:pPr>
            <a:r>
              <a:rPr lang="en"/>
              <a:t>LONG TERM BURSTINESS not acocunted for, or bustiness not noted in the “training data” or trace. Bustiness IS unpredictable, so may require regenerating r-b many times</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6" name="Shape 886"/>
        <p:cNvGrpSpPr/>
        <p:nvPr/>
      </p:nvGrpSpPr>
      <p:grpSpPr>
        <a:xfrm>
          <a:off x="0" y="0"/>
          <a:ext cx="0" cy="0"/>
          <a:chOff x="0" y="0"/>
          <a:chExt cx="0" cy="0"/>
        </a:xfrm>
      </p:grpSpPr>
      <p:sp>
        <p:nvSpPr>
          <p:cNvPr id="887" name="Shape 8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8" name="Shape 8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4" name="Shape 894"/>
        <p:cNvGrpSpPr/>
        <p:nvPr/>
      </p:nvGrpSpPr>
      <p:grpSpPr>
        <a:xfrm>
          <a:off x="0" y="0"/>
          <a:ext cx="0" cy="0"/>
          <a:chOff x="0" y="0"/>
          <a:chExt cx="0" cy="0"/>
        </a:xfrm>
      </p:grpSpPr>
      <p:sp>
        <p:nvSpPr>
          <p:cNvPr id="895" name="Shape 8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6" name="Shape 8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1" name="Shape 901"/>
        <p:cNvGrpSpPr/>
        <p:nvPr/>
      </p:nvGrpSpPr>
      <p:grpSpPr>
        <a:xfrm>
          <a:off x="0" y="0"/>
          <a:ext cx="0" cy="0"/>
          <a:chOff x="0" y="0"/>
          <a:chExt cx="0" cy="0"/>
        </a:xfrm>
      </p:grpSpPr>
      <p:sp>
        <p:nvSpPr>
          <p:cNvPr id="902" name="Shape 9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3" name="Shape 9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 a distributed application with dependencies. </a:t>
            </a:r>
            <a:r>
              <a:rPr lang="en"/>
              <a:t>If a HotSpot VM is about to hop in a certain period of time (in migration). The VM could be included as a possible VM to hop to. The time it would take for the destination VM to vacate would be included into the cost-analysis. Could globally find an optimal solution.</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9" name="Shape 909"/>
        <p:cNvGrpSpPr/>
        <p:nvPr/>
      </p:nvGrpSpPr>
      <p:grpSpPr>
        <a:xfrm>
          <a:off x="0" y="0"/>
          <a:ext cx="0" cy="0"/>
          <a:chOff x="0" y="0"/>
          <a:chExt cx="0" cy="0"/>
        </a:xfrm>
      </p:grpSpPr>
      <p:sp>
        <p:nvSpPr>
          <p:cNvPr id="910" name="Shape 9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1" name="Shape 9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 think it could be beneficial for the users to have more freedom, they may have their own strategies they would like to use. For example, bidding price. However, the evaluation done shows that 10x bidding price provides low revocation and price risk without degrading performance so allowing users to configure may interfere with this. This bidding schema seems to work on EC2 only. (Piazza)</a:t>
            </a:r>
            <a:endParaRPr/>
          </a:p>
          <a:p>
            <a:pPr indent="0" lvl="0" marL="0">
              <a:spcBef>
                <a:spcPts val="0"/>
              </a:spcBef>
              <a:spcAft>
                <a:spcPts val="0"/>
              </a:spcAft>
              <a:buNone/>
            </a:pPr>
            <a:r>
              <a:rPr lang="en"/>
              <a:t>Users cannot customize the migration policy - Piazza</a:t>
            </a:r>
            <a:endParaRPr/>
          </a:p>
          <a:p>
            <a:pPr indent="0" lvl="0" marL="0">
              <a:spcBef>
                <a:spcPts val="0"/>
              </a:spcBef>
              <a:spcAft>
                <a:spcPts val="0"/>
              </a:spcAft>
              <a:buNone/>
            </a:pPr>
            <a:r>
              <a:rPr lang="en"/>
              <a:t>Assumptions:</a:t>
            </a:r>
            <a:br>
              <a:rPr lang="en"/>
            </a:br>
            <a:r>
              <a:rPr lang="en"/>
              <a:t>Life time of container</a:t>
            </a:r>
            <a:endParaRPr/>
          </a:p>
          <a:p>
            <a:pPr indent="0" lvl="0" marL="0">
              <a:spcBef>
                <a:spcPts val="0"/>
              </a:spcBef>
              <a:spcAft>
                <a:spcPts val="0"/>
              </a:spcAft>
              <a:buNone/>
            </a:pPr>
            <a:r>
              <a:rPr lang="en"/>
              <a:t>App’s future usage</a:t>
            </a:r>
            <a:endParaRPr/>
          </a:p>
          <a:p>
            <a:pPr indent="0" lvl="0" marL="0">
              <a:spcBef>
                <a:spcPts val="0"/>
              </a:spcBef>
              <a:spcAft>
                <a:spcPts val="0"/>
              </a:spcAft>
              <a:buNone/>
            </a:pPr>
            <a:r>
              <a:rPr lang="en"/>
              <a:t>Assume containers are long lived</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7" name="Shape 917"/>
        <p:cNvGrpSpPr/>
        <p:nvPr/>
      </p:nvGrpSpPr>
      <p:grpSpPr>
        <a:xfrm>
          <a:off x="0" y="0"/>
          <a:ext cx="0" cy="0"/>
          <a:chOff x="0" y="0"/>
          <a:chExt cx="0" cy="0"/>
        </a:xfrm>
      </p:grpSpPr>
      <p:sp>
        <p:nvSpPr>
          <p:cNvPr id="918" name="Shape 9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9" name="Shape 9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Could observe trend in the application </a:t>
            </a:r>
            <a:r>
              <a:rPr lang="en"/>
              <a:t>utilization</a:t>
            </a:r>
            <a:r>
              <a:rPr lang="en"/>
              <a:t> up to the point. Lots of assumptions are made for the migration policy - piazza</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5" name="Shape 925"/>
        <p:cNvGrpSpPr/>
        <p:nvPr/>
      </p:nvGrpSpPr>
      <p:grpSpPr>
        <a:xfrm>
          <a:off x="0" y="0"/>
          <a:ext cx="0" cy="0"/>
          <a:chOff x="0" y="0"/>
          <a:chExt cx="0" cy="0"/>
        </a:xfrm>
      </p:grpSpPr>
      <p:sp>
        <p:nvSpPr>
          <p:cNvPr id="926" name="Shape 9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7" name="Shape 9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Revocation risk is not considered just based on data analysis that it is not </a:t>
            </a:r>
            <a:r>
              <a:rPr lang="en"/>
              <a:t>necessary. No stable storage during stop and copy.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4" name="Shape 3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There is also no penalty for bidding,</a:t>
            </a:r>
            <a:r>
              <a:rPr lang="en"/>
              <a:t> you pay the spot price and once the spot price exceeds your bid price, the VM is revoked. </a:t>
            </a:r>
            <a:r>
              <a:rPr b="1" lang="en"/>
              <a:t>A simple strategy to evoke here would be to bid well-above the spot price (HotSpot bids 10x more than the on-demand price) to reduce the rate of revocation.</a:t>
            </a:r>
            <a:endParaRPr b="1"/>
          </a:p>
          <a:p>
            <a:pPr indent="0" lvl="0" marL="0">
              <a:spcBef>
                <a:spcPts val="0"/>
              </a:spcBef>
              <a:spcAft>
                <a:spcPts val="0"/>
              </a:spcAft>
              <a:buNone/>
            </a:pPr>
            <a:r>
              <a:t/>
            </a:r>
            <a:endParaRPr b="1"/>
          </a:p>
          <a:p>
            <a:pPr indent="0" lvl="0" marL="0">
              <a:spcBef>
                <a:spcPts val="0"/>
              </a:spcBef>
              <a:spcAft>
                <a:spcPts val="0"/>
              </a:spcAft>
              <a:buNone/>
            </a:pPr>
            <a:r>
              <a:rPr lang="en"/>
              <a:t>Here is a graph demonstrating the average Time-to-Revocation over a two-month period when bidding the on-demand price vs bidding 10x the on-demand price.</a:t>
            </a:r>
            <a:r>
              <a:rPr b="1" lang="en"/>
              <a:t> We can see the vast majority of VMs have high TTRs.</a:t>
            </a:r>
            <a:r>
              <a:rPr lang="en"/>
              <a:t> And that bidding 10x the amount is an optimal strategy. The average TTR for the 10x bid is 47 days.</a:t>
            </a:r>
            <a:endParaRPr/>
          </a:p>
          <a:p>
            <a:pPr indent="0" lvl="0" marL="0">
              <a:spcBef>
                <a:spcPts val="0"/>
              </a:spcBef>
              <a:spcAft>
                <a:spcPts val="0"/>
              </a:spcAft>
              <a:buNone/>
            </a:pPr>
            <a:r>
              <a:t/>
            </a:r>
            <a:endParaRPr/>
          </a:p>
          <a:p>
            <a:pPr indent="0" lvl="0" marL="0">
              <a:spcBef>
                <a:spcPts val="0"/>
              </a:spcBef>
              <a:spcAft>
                <a:spcPts val="0"/>
              </a:spcAft>
              <a:buNone/>
            </a:pPr>
            <a:r>
              <a:rPr lang="en"/>
              <a:t>This graph shows the average time until the price of the cheapest VM in the market changes, Time-to-Change (TTC). The cheapest VM changes every 1.1 hours. Since the average TTC is much less than the average TTR, </a:t>
            </a:r>
            <a:r>
              <a:rPr b="1" lang="en"/>
              <a:t>applications are much more likely to experience a price change during their execution than a revocation.</a:t>
            </a:r>
            <a:endParaRPr b="1"/>
          </a:p>
          <a:p>
            <a:pPr indent="0" lvl="0" marL="0">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2" name="Shape 932"/>
        <p:cNvGrpSpPr/>
        <p:nvPr/>
      </p:nvGrpSpPr>
      <p:grpSpPr>
        <a:xfrm>
          <a:off x="0" y="0"/>
          <a:ext cx="0" cy="0"/>
          <a:chOff x="0" y="0"/>
          <a:chExt cx="0" cy="0"/>
        </a:xfrm>
      </p:grpSpPr>
      <p:sp>
        <p:nvSpPr>
          <p:cNvPr id="933" name="Shape 9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4" name="Shape 9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is for half-hour jobs. Over</a:t>
            </a:r>
            <a:r>
              <a:rPr lang="en"/>
              <a:t>he</a:t>
            </a:r>
            <a:r>
              <a:rPr lang="en"/>
              <a:t>ad could be way larger for larger jobs. I think it is worth experimenting with longer jobs to see if it is </a:t>
            </a:r>
            <a:r>
              <a:rPr lang="en"/>
              <a:t>necessary</a:t>
            </a:r>
            <a:r>
              <a:rPr lang="en"/>
              <a:t> once technology permits live migration.</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9" name="Shape 939"/>
        <p:cNvGrpSpPr/>
        <p:nvPr/>
      </p:nvGrpSpPr>
      <p:grpSpPr>
        <a:xfrm>
          <a:off x="0" y="0"/>
          <a:ext cx="0" cy="0"/>
          <a:chOff x="0" y="0"/>
          <a:chExt cx="0" cy="0"/>
        </a:xfrm>
      </p:grpSpPr>
      <p:sp>
        <p:nvSpPr>
          <p:cNvPr id="940" name="Shape 9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1" name="Shape 9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Does cloud storage also cause added tail latency effect?</a:t>
            </a:r>
            <a:endParaRPr/>
          </a:p>
          <a:p>
            <a:pPr indent="0" lvl="0" marL="0">
              <a:spcBef>
                <a:spcPts val="0"/>
              </a:spcBef>
              <a:spcAft>
                <a:spcPts val="0"/>
              </a:spcAft>
              <a:buNone/>
            </a:pPr>
            <a:r>
              <a:rPr lang="en"/>
              <a:t>SSD requires garbage collection that affects tail latency</a:t>
            </a:r>
            <a:endParaRPr/>
          </a:p>
          <a:p>
            <a:pPr indent="0" lvl="0" marL="0">
              <a:spcBef>
                <a:spcPts val="0"/>
              </a:spcBef>
              <a:spcAft>
                <a:spcPts val="0"/>
              </a:spcAft>
              <a:buNone/>
            </a:pPr>
            <a:r>
              <a:rPr lang="en"/>
              <a:t>Why did they choose SSD instead of other storage</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6" name="Shape 946"/>
        <p:cNvGrpSpPr/>
        <p:nvPr/>
      </p:nvGrpSpPr>
      <p:grpSpPr>
        <a:xfrm>
          <a:off x="0" y="0"/>
          <a:ext cx="0" cy="0"/>
          <a:chOff x="0" y="0"/>
          <a:chExt cx="0" cy="0"/>
        </a:xfrm>
      </p:grpSpPr>
      <p:sp>
        <p:nvSpPr>
          <p:cNvPr id="947" name="Shape 9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8" name="Shape 9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The paper mentions that the tail latencies caused by SSDs must be incorporated into calculations. Other storage devices will have other tail latencies that need to be incorporated. The way priority is handled is very specific to SSD’s. What if cloud storage was used? Different tail latencies.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3" name="Shape 953"/>
        <p:cNvGrpSpPr/>
        <p:nvPr/>
      </p:nvGrpSpPr>
      <p:grpSpPr>
        <a:xfrm>
          <a:off x="0" y="0"/>
          <a:ext cx="0" cy="0"/>
          <a:chOff x="0" y="0"/>
          <a:chExt cx="0" cy="0"/>
        </a:xfrm>
      </p:grpSpPr>
      <p:sp>
        <p:nvSpPr>
          <p:cNvPr id="954" name="Shape 9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5" name="Shape 9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If there are several small workloads requiring less resources on a single server that can be distributed to other servers in order to make room for a bigger workload. Migration could help. Load balancing.</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0" name="Shape 960"/>
        <p:cNvGrpSpPr/>
        <p:nvPr/>
      </p:nvGrpSpPr>
      <p:grpSpPr>
        <a:xfrm>
          <a:off x="0" y="0"/>
          <a:ext cx="0" cy="0"/>
          <a:chOff x="0" y="0"/>
          <a:chExt cx="0" cy="0"/>
        </a:xfrm>
      </p:grpSpPr>
      <p:sp>
        <p:nvSpPr>
          <p:cNvPr id="961" name="Shape 9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2" name="Shape 9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Server failures - how to rebalance</a:t>
            </a:r>
            <a:endParaRPr/>
          </a:p>
          <a:p>
            <a:pPr indent="0" lvl="0" marL="0">
              <a:spcBef>
                <a:spcPts val="0"/>
              </a:spcBef>
              <a:spcAft>
                <a:spcPts val="0"/>
              </a:spcAft>
              <a:buNone/>
            </a:pPr>
            <a:r>
              <a:rPr lang="en"/>
              <a:t>What happens if any component goes down - single point of failure issues.. (WcPlacer, WcOptimizer, LatencyChecker)</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7" name="Shape 967"/>
        <p:cNvGrpSpPr/>
        <p:nvPr/>
      </p:nvGrpSpPr>
      <p:grpSpPr>
        <a:xfrm>
          <a:off x="0" y="0"/>
          <a:ext cx="0" cy="0"/>
          <a:chOff x="0" y="0"/>
          <a:chExt cx="0" cy="0"/>
        </a:xfrm>
      </p:grpSpPr>
      <p:sp>
        <p:nvSpPr>
          <p:cNvPr id="968" name="Shape 9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9" name="Shape 9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2" name="Shape 972"/>
        <p:cNvGrpSpPr/>
        <p:nvPr/>
      </p:nvGrpSpPr>
      <p:grpSpPr>
        <a:xfrm>
          <a:off x="0" y="0"/>
          <a:ext cx="0" cy="0"/>
          <a:chOff x="0" y="0"/>
          <a:chExt cx="0" cy="0"/>
        </a:xfrm>
      </p:grpSpPr>
      <p:sp>
        <p:nvSpPr>
          <p:cNvPr id="973" name="Shape 9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4" name="Shape 9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There is a relationship between a VM’s </a:t>
            </a:r>
            <a:r>
              <a:rPr b="1" lang="en">
                <a:highlight>
                  <a:srgbClr val="00FFFF"/>
                </a:highlight>
              </a:rPr>
              <a:t>instantaneous revocation risk and the ratio of current spot price to its on-demand price</a:t>
            </a:r>
            <a:r>
              <a:rPr lang="en"/>
              <a:t>. The lower the ratio of spot to on-demand price, the lower the rate of revocation</a:t>
            </a:r>
            <a:r>
              <a:rPr b="1" lang="en"/>
              <a:t>. This is because the lower the ratio, the greater the change needed to balance supply and demand such that spot price rises above the on-demand price and a revocation is triggered</a:t>
            </a:r>
            <a:r>
              <a:rPr lang="en"/>
              <a:t>. This relationship is demonstrated by the graph. We can clearly see that a </a:t>
            </a:r>
            <a:r>
              <a:rPr b="1" lang="en"/>
              <a:t>side effect</a:t>
            </a:r>
            <a:r>
              <a:rPr lang="en"/>
              <a:t> of minimizing cost, is a low revocation rate.</a:t>
            </a:r>
            <a:endParaRPr/>
          </a:p>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Shape 3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1" name="Shape 3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      Price risk is more dynamic than revocation risk</a:t>
            </a:r>
            <a:endParaRPr/>
          </a:p>
          <a:p>
            <a:pPr indent="0" lvl="0" marL="0">
              <a:spcBef>
                <a:spcPts val="0"/>
              </a:spcBef>
              <a:spcAft>
                <a:spcPts val="0"/>
              </a:spcAft>
              <a:buNone/>
            </a:pPr>
            <a:r>
              <a:rPr lang="en"/>
              <a:t>·      The lowest-cost VM tends to have the lowest revocation risk, as a high discount means low demand relative to supply</a:t>
            </a:r>
            <a:endParaRPr/>
          </a:p>
          <a:p>
            <a:pPr indent="0" lvl="0" marL="0">
              <a:spcBef>
                <a:spcPts val="0"/>
              </a:spcBef>
              <a:spcAft>
                <a:spcPts val="0"/>
              </a:spcAft>
              <a:buNone/>
            </a:pPr>
            <a:r>
              <a:rPr lang="en"/>
              <a:t>·      A VM’s cost per unit of resource is independent of its capacity. So, HotSpot can manipulate its migration policy to favor higher-capacity containers as we’ll see later</a:t>
            </a:r>
            <a:endParaRPr/>
          </a:p>
          <a:p>
            <a:pPr indent="0" lvl="0" marL="0">
              <a:spcBef>
                <a:spcPts val="0"/>
              </a:spcBef>
              <a:spcAft>
                <a:spcPts val="0"/>
              </a:spcAft>
              <a:buNone/>
            </a:pPr>
            <a:r>
              <a:t/>
            </a:r>
            <a:endParaRPr/>
          </a:p>
          <a:p>
            <a:pPr indent="0" lvl="0" marL="0">
              <a:spcBef>
                <a:spcPts val="0"/>
              </a:spcBef>
              <a:spcAft>
                <a:spcPts val="0"/>
              </a:spcAft>
              <a:buNone/>
            </a:pPr>
            <a:r>
              <a:rPr b="1" lang="en">
                <a:highlight>
                  <a:srgbClr val="00FFFF"/>
                </a:highlight>
              </a:rPr>
              <a:t>This market analysis reinforces the solution that VM hopping, or dynamically selecting the lowest cost VM and self-migrating to it as prices change, reduces revocation risk and does not degrade performance.</a:t>
            </a:r>
            <a:r>
              <a:rPr lang="en"/>
              <a:t> (THIS IS WHAT HOTSPOT DOES). The differences in price of an instance from time t0 to t1 reflect the cost savings possible from hopping VMs.</a:t>
            </a:r>
            <a:endParaRPr/>
          </a:p>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0" name="Shape 3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HotSpot is </a:t>
            </a:r>
            <a:r>
              <a:rPr b="1" lang="en">
                <a:highlight>
                  <a:srgbClr val="00FFFF"/>
                </a:highlight>
              </a:rPr>
              <a:t>self-contained</a:t>
            </a:r>
            <a:r>
              <a:rPr lang="en"/>
              <a:t>. It requires no external infrastructure or application modification because HotSpot’s functions are entirely </a:t>
            </a:r>
            <a:r>
              <a:rPr b="1" lang="en">
                <a:highlight>
                  <a:srgbClr val="00FFFF"/>
                </a:highlight>
              </a:rPr>
              <a:t>embedded</a:t>
            </a:r>
            <a:r>
              <a:rPr lang="en"/>
              <a:t> into its host VM, hidden from the user. By default, HotSpot runs only a </a:t>
            </a:r>
            <a:r>
              <a:rPr b="1" lang="en">
                <a:highlight>
                  <a:srgbClr val="00FFFF"/>
                </a:highlight>
              </a:rPr>
              <a:t>single</a:t>
            </a:r>
            <a:r>
              <a:rPr b="1" lang="en"/>
              <a:t> </a:t>
            </a:r>
            <a:r>
              <a:rPr lang="en"/>
              <a:t>container per host VM, which has </a:t>
            </a:r>
            <a:r>
              <a:rPr b="1" lang="en">
                <a:highlight>
                  <a:srgbClr val="00FFFF"/>
                </a:highlight>
              </a:rPr>
              <a:t>access</a:t>
            </a:r>
            <a:r>
              <a:rPr lang="en"/>
              <a:t> to all of the VM’s resources. </a:t>
            </a:r>
            <a:r>
              <a:rPr b="1" lang="en"/>
              <a:t>Applications execute inside this container.</a:t>
            </a:r>
            <a:endParaRPr b="1"/>
          </a:p>
          <a:p>
            <a:pPr indent="0" lvl="0" marL="0">
              <a:spcBef>
                <a:spcPts val="0"/>
              </a:spcBef>
              <a:spcAft>
                <a:spcPts val="0"/>
              </a:spcAft>
              <a:buNone/>
            </a:pPr>
            <a:r>
              <a:t/>
            </a:r>
            <a:endParaRPr b="1"/>
          </a:p>
          <a:p>
            <a:pPr indent="0" lvl="0" marL="0">
              <a:spcBef>
                <a:spcPts val="0"/>
              </a:spcBef>
              <a:spcAft>
                <a:spcPts val="0"/>
              </a:spcAft>
              <a:buNone/>
            </a:pPr>
            <a:r>
              <a:rPr lang="en"/>
              <a:t>A </a:t>
            </a:r>
            <a:r>
              <a:rPr b="1" lang="en">
                <a:highlight>
                  <a:srgbClr val="00FFFF"/>
                </a:highlight>
              </a:rPr>
              <a:t>controller daemon</a:t>
            </a:r>
            <a:r>
              <a:rPr lang="en"/>
              <a:t> runs on each host VM, which executes HotSpot’s monitoring, analysis, and migration functions. The source controller </a:t>
            </a:r>
            <a:r>
              <a:rPr b="1" lang="en">
                <a:highlight>
                  <a:srgbClr val="00FFFF"/>
                </a:highlight>
              </a:rPr>
              <a:t>requests and spawns a new VM</a:t>
            </a:r>
            <a:r>
              <a:rPr lang="en"/>
              <a:t>, based on the cost-benefit analysis, then migrates the container to it using </a:t>
            </a:r>
            <a:r>
              <a:rPr b="1" lang="en">
                <a:highlight>
                  <a:srgbClr val="00FFFF"/>
                </a:highlight>
              </a:rPr>
              <a:t>stop-and-copy migration</a:t>
            </a:r>
            <a:r>
              <a:rPr lang="en"/>
              <a:t>. Stop-and-copy means that it copies the source container’s memory state from the source VM to the destination VM without saving it to </a:t>
            </a:r>
            <a:r>
              <a:rPr b="1" lang="en">
                <a:highlight>
                  <a:srgbClr val="00FFFF"/>
                </a:highlight>
              </a:rPr>
              <a:t>stable storage.</a:t>
            </a:r>
            <a:endParaRPr b="1">
              <a:highlight>
                <a:srgbClr val="00FFFF"/>
              </a:highlight>
            </a:endParaRPr>
          </a:p>
          <a:p>
            <a:pPr indent="0" lvl="0" marL="0">
              <a:spcBef>
                <a:spcPts val="0"/>
              </a:spcBef>
              <a:spcAft>
                <a:spcPts val="0"/>
              </a:spcAft>
              <a:buNone/>
            </a:pPr>
            <a:r>
              <a:t/>
            </a:r>
            <a:endParaRPr b="1">
              <a:highlight>
                <a:srgbClr val="00FFFF"/>
              </a:highlight>
            </a:endParaRPr>
          </a:p>
          <a:p>
            <a:pPr indent="0" lvl="0" marL="0">
              <a:spcBef>
                <a:spcPts val="0"/>
              </a:spcBef>
              <a:spcAft>
                <a:spcPts val="0"/>
              </a:spcAft>
              <a:buNone/>
            </a:pPr>
            <a:r>
              <a:rPr b="1" lang="en">
                <a:highlight>
                  <a:srgbClr val="00FFFF"/>
                </a:highlight>
              </a:rPr>
              <a:t>Control</a:t>
            </a:r>
            <a:r>
              <a:rPr lang="en"/>
              <a:t> of the destination container is then given to the controller daemon running on the new host VM. The new controller then </a:t>
            </a:r>
            <a:r>
              <a:rPr b="1" lang="en">
                <a:highlight>
                  <a:srgbClr val="00FFFF"/>
                </a:highlight>
              </a:rPr>
              <a:t>terminates</a:t>
            </a:r>
            <a:r>
              <a:rPr lang="en"/>
              <a:t> the source VM.</a:t>
            </a:r>
            <a:endParaRPr/>
          </a:p>
          <a:p>
            <a:pPr indent="0" lvl="0" marL="0">
              <a:spcBef>
                <a:spcPts val="0"/>
              </a:spcBef>
              <a:spcAft>
                <a:spcPts val="0"/>
              </a:spcAft>
              <a:buNone/>
            </a:pPr>
            <a:r>
              <a:t/>
            </a:r>
            <a:endParaRPr/>
          </a:p>
          <a:p>
            <a:pPr indent="0" lvl="0" marL="0">
              <a:spcBef>
                <a:spcPts val="0"/>
              </a:spcBef>
              <a:spcAft>
                <a:spcPts val="0"/>
              </a:spcAft>
              <a:buNone/>
            </a:pPr>
            <a:r>
              <a:rPr lang="en"/>
              <a:t>While HotSpot is compatible with many systems-level virtualization technology, we use Linux Containers (LXC) for multiple reasons:</a:t>
            </a:r>
            <a:endParaRPr/>
          </a:p>
          <a:p>
            <a:pPr indent="0" lvl="0" marL="0">
              <a:spcBef>
                <a:spcPts val="0"/>
              </a:spcBef>
              <a:spcAft>
                <a:spcPts val="0"/>
              </a:spcAft>
              <a:buNone/>
            </a:pPr>
            <a:r>
              <a:rPr lang="en"/>
              <a:t>·      Containers permit VM to VM migration without requiring explicit support from the cloud or VM hardware with less performance overhead than nested VMs</a:t>
            </a:r>
            <a:endParaRPr/>
          </a:p>
          <a:p>
            <a:pPr indent="0" lvl="0" marL="0">
              <a:spcBef>
                <a:spcPts val="0"/>
              </a:spcBef>
              <a:spcAft>
                <a:spcPts val="0"/>
              </a:spcAft>
              <a:buNone/>
            </a:pPr>
            <a:r>
              <a:rPr lang="en"/>
              <a:t>·      Containers allow migrations to and from any VM</a:t>
            </a:r>
            <a:endParaRPr/>
          </a:p>
          <a:p>
            <a:pPr indent="0" lvl="0" marL="0">
              <a:spcBef>
                <a:spcPts val="0"/>
              </a:spcBef>
              <a:spcAft>
                <a:spcPts val="0"/>
              </a:spcAft>
              <a:buNone/>
            </a:pPr>
            <a:r>
              <a:rPr lang="en"/>
              <a:t>·      Container migration is more efficient than VM migration</a:t>
            </a:r>
            <a:endParaRPr/>
          </a:p>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Shape 3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2" name="Shape 3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Cost-efficiency is in units of </a:t>
            </a:r>
            <a:r>
              <a:rPr lang="en"/>
              <a:t>dollars/ECU-utilized/hour. </a:t>
            </a:r>
            <a:r>
              <a:rPr b="1" lang="en">
                <a:highlight>
                  <a:srgbClr val="00FFFF"/>
                </a:highlight>
              </a:rPr>
              <a:t>So, if a VM has a low average CPU utilization, then that increases the relative cost of the CPU capacity it utilizes.</a:t>
            </a:r>
            <a:endParaRPr b="1">
              <a:highlight>
                <a:srgbClr val="00FFFF"/>
              </a:highlight>
            </a:endParaRPr>
          </a:p>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rgbClr val="4A86E8"/>
        </a:solidFill>
      </p:bgPr>
    </p:bg>
    <p:spTree>
      <p:nvGrpSpPr>
        <p:cNvPr id="9" name="Shape 9"/>
        <p:cNvGrpSpPr/>
        <p:nvPr/>
      </p:nvGrpSpPr>
      <p:grpSpPr>
        <a:xfrm>
          <a:off x="0" y="0"/>
          <a:ext cx="0" cy="0"/>
          <a:chOff x="0" y="0"/>
          <a:chExt cx="0" cy="0"/>
        </a:xfrm>
      </p:grpSpPr>
      <p:grpSp>
        <p:nvGrpSpPr>
          <p:cNvPr id="10" name="Shape 10"/>
          <p:cNvGrpSpPr/>
          <p:nvPr/>
        </p:nvGrpSpPr>
        <p:grpSpPr>
          <a:xfrm>
            <a:off x="7343003" y="3409675"/>
            <a:ext cx="1691422" cy="1732548"/>
            <a:chOff x="7343003" y="3409675"/>
            <a:chExt cx="1691422" cy="1732548"/>
          </a:xfrm>
        </p:grpSpPr>
        <p:grpSp>
          <p:nvGrpSpPr>
            <p:cNvPr id="11" name="Shape 11"/>
            <p:cNvGrpSpPr/>
            <p:nvPr/>
          </p:nvGrpSpPr>
          <p:grpSpPr>
            <a:xfrm>
              <a:off x="7343003" y="4453711"/>
              <a:ext cx="316800" cy="688513"/>
              <a:chOff x="7343003" y="4453711"/>
              <a:chExt cx="316800" cy="688513"/>
            </a:xfrm>
          </p:grpSpPr>
          <p:sp>
            <p:nvSpPr>
              <p:cNvPr id="12" name="Shape 1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4" name="Shape 14"/>
            <p:cNvGrpSpPr/>
            <p:nvPr/>
          </p:nvGrpSpPr>
          <p:grpSpPr>
            <a:xfrm>
              <a:off x="7801210" y="4105700"/>
              <a:ext cx="316800" cy="1036523"/>
              <a:chOff x="7801210" y="4105700"/>
              <a:chExt cx="316800" cy="1036523"/>
            </a:xfrm>
          </p:grpSpPr>
          <p:sp>
            <p:nvSpPr>
              <p:cNvPr id="15" name="Shape 15"/>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 name="Shape 16"/>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 name="Shape 18"/>
            <p:cNvGrpSpPr/>
            <p:nvPr/>
          </p:nvGrpSpPr>
          <p:grpSpPr>
            <a:xfrm>
              <a:off x="8259418" y="3757688"/>
              <a:ext cx="316800" cy="1384535"/>
              <a:chOff x="8259418" y="3757688"/>
              <a:chExt cx="316800" cy="1384535"/>
            </a:xfrm>
          </p:grpSpPr>
          <p:sp>
            <p:nvSpPr>
              <p:cNvPr id="19" name="Shape 19"/>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 name="Shape 23"/>
            <p:cNvGrpSpPr/>
            <p:nvPr/>
          </p:nvGrpSpPr>
          <p:grpSpPr>
            <a:xfrm>
              <a:off x="8717625" y="3409675"/>
              <a:ext cx="316800" cy="1732548"/>
              <a:chOff x="8717625" y="3409675"/>
              <a:chExt cx="316800" cy="1732548"/>
            </a:xfrm>
          </p:grpSpPr>
          <p:sp>
            <p:nvSpPr>
              <p:cNvPr id="24" name="Shape 24"/>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 name="Shape 25"/>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Shape 26"/>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grpSp>
        <p:nvGrpSpPr>
          <p:cNvPr id="29" name="Shape 29"/>
          <p:cNvGrpSpPr/>
          <p:nvPr/>
        </p:nvGrpSpPr>
        <p:grpSpPr>
          <a:xfrm>
            <a:off x="5043503" y="0"/>
            <a:ext cx="3814072" cy="3839102"/>
            <a:chOff x="5043503" y="0"/>
            <a:chExt cx="3814072" cy="3839102"/>
          </a:xfrm>
        </p:grpSpPr>
        <p:sp>
          <p:nvSpPr>
            <p:cNvPr id="30" name="Shape 30"/>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 name="Shape 31"/>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2" name="Shape 32"/>
            <p:cNvGrpSpPr/>
            <p:nvPr/>
          </p:nvGrpSpPr>
          <p:grpSpPr>
            <a:xfrm>
              <a:off x="7647812" y="2704283"/>
              <a:ext cx="635219" cy="635219"/>
              <a:chOff x="6725724" y="2701260"/>
              <a:chExt cx="1208101" cy="1208100"/>
            </a:xfrm>
          </p:grpSpPr>
          <p:sp>
            <p:nvSpPr>
              <p:cNvPr id="33" name="Shape 33"/>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6" name="Shape 36"/>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7" name="Shape 37"/>
            <p:cNvGrpSpPr/>
            <p:nvPr/>
          </p:nvGrpSpPr>
          <p:grpSpPr>
            <a:xfrm>
              <a:off x="7952720" y="179238"/>
              <a:ext cx="873165" cy="873003"/>
              <a:chOff x="7754428" y="208725"/>
              <a:chExt cx="541800" cy="541800"/>
            </a:xfrm>
          </p:grpSpPr>
          <p:sp>
            <p:nvSpPr>
              <p:cNvPr id="38" name="Shape 38"/>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 name="Shape 39"/>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0" name="Shape 40"/>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 name="Shape 41"/>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 name="Shape 4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 name="Shape 43"/>
            <p:cNvSpPr/>
            <p:nvPr/>
          </p:nvSpPr>
          <p:spPr>
            <a:xfrm rot="2044777">
              <a:off x="5911449" y="867729"/>
              <a:ext cx="1554223" cy="1554223"/>
            </a:xfrm>
            <a:prstGeom prst="ellipse">
              <a:avLst/>
            </a:prstGeom>
            <a:solidFill>
              <a:srgbClr val="1155CC"/>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Shape 44"/>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 name="Shape 45"/>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6" name="Shape 46"/>
          <p:cNvSpPr txBox="1"/>
          <p:nvPr>
            <p:ph type="ctrTitle"/>
          </p:nvPr>
        </p:nvSpPr>
        <p:spPr>
          <a:xfrm>
            <a:off x="824000" y="1613813"/>
            <a:ext cx="4255500" cy="18729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47" name="Shape 47"/>
          <p:cNvSpPr txBox="1"/>
          <p:nvPr>
            <p:ph idx="1" type="subTitle"/>
          </p:nvPr>
        </p:nvSpPr>
        <p:spPr>
          <a:xfrm>
            <a:off x="824000" y="3596300"/>
            <a:ext cx="4255500" cy="6954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48" name="Shape 4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38" name="Shape 138"/>
        <p:cNvGrpSpPr/>
        <p:nvPr/>
      </p:nvGrpSpPr>
      <p:grpSpPr>
        <a:xfrm>
          <a:off x="0" y="0"/>
          <a:ext cx="0" cy="0"/>
          <a:chOff x="0" y="0"/>
          <a:chExt cx="0" cy="0"/>
        </a:xfrm>
      </p:grpSpPr>
      <p:grpSp>
        <p:nvGrpSpPr>
          <p:cNvPr id="139" name="Shape 139"/>
          <p:cNvGrpSpPr/>
          <p:nvPr/>
        </p:nvGrpSpPr>
        <p:grpSpPr>
          <a:xfrm>
            <a:off x="52" y="4099200"/>
            <a:ext cx="9144036" cy="1044300"/>
            <a:chOff x="52" y="4099200"/>
            <a:chExt cx="9144036" cy="1044300"/>
          </a:xfrm>
        </p:grpSpPr>
        <p:grpSp>
          <p:nvGrpSpPr>
            <p:cNvPr id="140" name="Shape 140"/>
            <p:cNvGrpSpPr/>
            <p:nvPr/>
          </p:nvGrpSpPr>
          <p:grpSpPr>
            <a:xfrm>
              <a:off x="52" y="4309200"/>
              <a:ext cx="231622" cy="834300"/>
              <a:chOff x="2688737" y="4301380"/>
              <a:chExt cx="231900" cy="834300"/>
            </a:xfrm>
          </p:grpSpPr>
          <p:sp>
            <p:nvSpPr>
              <p:cNvPr id="141" name="Shape 14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2" name="Shape 142"/>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3" name="Shape 14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4" name="Shape 144"/>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45" name="Shape 145"/>
            <p:cNvGrpSpPr/>
            <p:nvPr/>
          </p:nvGrpSpPr>
          <p:grpSpPr>
            <a:xfrm>
              <a:off x="371406" y="4099200"/>
              <a:ext cx="231622" cy="1044300"/>
              <a:chOff x="2688737" y="4091380"/>
              <a:chExt cx="231900" cy="1044300"/>
            </a:xfrm>
          </p:grpSpPr>
          <p:sp>
            <p:nvSpPr>
              <p:cNvPr id="146" name="Shape 146"/>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8" name="Shape 148"/>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9" name="Shape 149"/>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0" name="Shape 150"/>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51" name="Shape 151"/>
            <p:cNvGrpSpPr/>
            <p:nvPr/>
          </p:nvGrpSpPr>
          <p:grpSpPr>
            <a:xfrm>
              <a:off x="742761" y="4309200"/>
              <a:ext cx="231622" cy="834300"/>
              <a:chOff x="2688737" y="4301380"/>
              <a:chExt cx="231900" cy="834300"/>
            </a:xfrm>
          </p:grpSpPr>
          <p:sp>
            <p:nvSpPr>
              <p:cNvPr id="152" name="Shape 152"/>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3" name="Shape 153"/>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4" name="Shape 154"/>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5" name="Shape 155"/>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56" name="Shape 156"/>
            <p:cNvGrpSpPr/>
            <p:nvPr/>
          </p:nvGrpSpPr>
          <p:grpSpPr>
            <a:xfrm>
              <a:off x="1114115" y="4518900"/>
              <a:ext cx="231622" cy="624600"/>
              <a:chOff x="2688737" y="4511080"/>
              <a:chExt cx="231900" cy="624600"/>
            </a:xfrm>
          </p:grpSpPr>
          <p:sp>
            <p:nvSpPr>
              <p:cNvPr id="157" name="Shape 157"/>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 name="Shape 158"/>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9" name="Shape 159"/>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60" name="Shape 160"/>
            <p:cNvGrpSpPr/>
            <p:nvPr/>
          </p:nvGrpSpPr>
          <p:grpSpPr>
            <a:xfrm>
              <a:off x="1856753" y="4099200"/>
              <a:ext cx="231600" cy="1044300"/>
              <a:chOff x="1856753" y="4099200"/>
              <a:chExt cx="231600" cy="1044300"/>
            </a:xfrm>
          </p:grpSpPr>
          <p:sp>
            <p:nvSpPr>
              <p:cNvPr id="161" name="Shape 16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2" name="Shape 162"/>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 name="Shape 163"/>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4" name="Shape 164"/>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5" name="Shape 165"/>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66" name="Shape 166"/>
            <p:cNvGrpSpPr/>
            <p:nvPr/>
          </p:nvGrpSpPr>
          <p:grpSpPr>
            <a:xfrm>
              <a:off x="2228107" y="4309200"/>
              <a:ext cx="231600" cy="834300"/>
              <a:chOff x="2228107" y="4309200"/>
              <a:chExt cx="231600" cy="834300"/>
            </a:xfrm>
          </p:grpSpPr>
          <p:sp>
            <p:nvSpPr>
              <p:cNvPr id="167" name="Shape 167"/>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8" name="Shape 168"/>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9" name="Shape 169"/>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0" name="Shape 170"/>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71" name="Shape 171"/>
            <p:cNvGrpSpPr/>
            <p:nvPr/>
          </p:nvGrpSpPr>
          <p:grpSpPr>
            <a:xfrm>
              <a:off x="2599462" y="4518900"/>
              <a:ext cx="231600" cy="624600"/>
              <a:chOff x="2599462" y="4518900"/>
              <a:chExt cx="231600" cy="624600"/>
            </a:xfrm>
          </p:grpSpPr>
          <p:sp>
            <p:nvSpPr>
              <p:cNvPr id="172" name="Shape 172"/>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3" name="Shape 173"/>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4" name="Shape 174"/>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75" name="Shape 175"/>
            <p:cNvGrpSpPr/>
            <p:nvPr/>
          </p:nvGrpSpPr>
          <p:grpSpPr>
            <a:xfrm>
              <a:off x="3342171" y="4099200"/>
              <a:ext cx="231600" cy="1044300"/>
              <a:chOff x="3342171" y="4099200"/>
              <a:chExt cx="231600" cy="1044300"/>
            </a:xfrm>
          </p:grpSpPr>
          <p:sp>
            <p:nvSpPr>
              <p:cNvPr id="176" name="Shape 176"/>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7" name="Shape 177"/>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8" name="Shape 178"/>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9" name="Shape 179"/>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0" name="Shape 180"/>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1" name="Shape 181"/>
            <p:cNvGrpSpPr/>
            <p:nvPr/>
          </p:nvGrpSpPr>
          <p:grpSpPr>
            <a:xfrm>
              <a:off x="3713525" y="4309200"/>
              <a:ext cx="231600" cy="834300"/>
              <a:chOff x="3713525" y="4309200"/>
              <a:chExt cx="231600" cy="834300"/>
            </a:xfrm>
          </p:grpSpPr>
          <p:sp>
            <p:nvSpPr>
              <p:cNvPr id="182" name="Shape 182"/>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3" name="Shape 183"/>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4" name="Shape 184"/>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5" name="Shape 185"/>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86" name="Shape 186"/>
            <p:cNvGrpSpPr/>
            <p:nvPr/>
          </p:nvGrpSpPr>
          <p:grpSpPr>
            <a:xfrm>
              <a:off x="1485398" y="4309200"/>
              <a:ext cx="231600" cy="834300"/>
              <a:chOff x="1485398" y="4309200"/>
              <a:chExt cx="231600" cy="834300"/>
            </a:xfrm>
          </p:grpSpPr>
          <p:sp>
            <p:nvSpPr>
              <p:cNvPr id="187" name="Shape 187"/>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8" name="Shape 188"/>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9" name="Shape 189"/>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0" name="Shape 190"/>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91" name="Shape 191"/>
            <p:cNvGrpSpPr/>
            <p:nvPr/>
          </p:nvGrpSpPr>
          <p:grpSpPr>
            <a:xfrm>
              <a:off x="4084879" y="4518900"/>
              <a:ext cx="231600" cy="624600"/>
              <a:chOff x="4084879" y="4518900"/>
              <a:chExt cx="231600" cy="624600"/>
            </a:xfrm>
          </p:grpSpPr>
          <p:sp>
            <p:nvSpPr>
              <p:cNvPr id="192" name="Shape 192"/>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 name="Shape 193"/>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4" name="Shape 194"/>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95" name="Shape 195"/>
            <p:cNvGrpSpPr/>
            <p:nvPr/>
          </p:nvGrpSpPr>
          <p:grpSpPr>
            <a:xfrm>
              <a:off x="2970816" y="4309200"/>
              <a:ext cx="231600" cy="834300"/>
              <a:chOff x="2970816" y="4309200"/>
              <a:chExt cx="231600" cy="834300"/>
            </a:xfrm>
          </p:grpSpPr>
          <p:sp>
            <p:nvSpPr>
              <p:cNvPr id="196" name="Shape 196"/>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7" name="Shape 197"/>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8" name="Shape 198"/>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9" name="Shape 199"/>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00" name="Shape 200"/>
            <p:cNvGrpSpPr/>
            <p:nvPr/>
          </p:nvGrpSpPr>
          <p:grpSpPr>
            <a:xfrm>
              <a:off x="4456234" y="4309200"/>
              <a:ext cx="231600" cy="834300"/>
              <a:chOff x="4456234" y="4309200"/>
              <a:chExt cx="231600" cy="834300"/>
            </a:xfrm>
          </p:grpSpPr>
          <p:sp>
            <p:nvSpPr>
              <p:cNvPr id="201" name="Shape 20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2" name="Shape 202"/>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3" name="Shape 203"/>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4" name="Shape 204"/>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05" name="Shape 205"/>
            <p:cNvGrpSpPr/>
            <p:nvPr/>
          </p:nvGrpSpPr>
          <p:grpSpPr>
            <a:xfrm>
              <a:off x="4827588" y="4099200"/>
              <a:ext cx="231600" cy="1044300"/>
              <a:chOff x="4827588" y="4099200"/>
              <a:chExt cx="231600" cy="1044300"/>
            </a:xfrm>
          </p:grpSpPr>
          <p:sp>
            <p:nvSpPr>
              <p:cNvPr id="206" name="Shape 206"/>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 name="Shape 207"/>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 name="Shape 208"/>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9" name="Shape 209"/>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 name="Shape 210"/>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11" name="Shape 211"/>
            <p:cNvGrpSpPr/>
            <p:nvPr/>
          </p:nvGrpSpPr>
          <p:grpSpPr>
            <a:xfrm>
              <a:off x="5198943" y="4309200"/>
              <a:ext cx="231600" cy="834300"/>
              <a:chOff x="5198943" y="4309200"/>
              <a:chExt cx="231600" cy="834300"/>
            </a:xfrm>
          </p:grpSpPr>
          <p:sp>
            <p:nvSpPr>
              <p:cNvPr id="212" name="Shape 212"/>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3" name="Shape 213"/>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4" name="Shape 214"/>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5" name="Shape 215"/>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16" name="Shape 216"/>
            <p:cNvGrpSpPr/>
            <p:nvPr/>
          </p:nvGrpSpPr>
          <p:grpSpPr>
            <a:xfrm>
              <a:off x="5570297" y="4518900"/>
              <a:ext cx="231600" cy="624600"/>
              <a:chOff x="5570297" y="4518900"/>
              <a:chExt cx="231600" cy="624600"/>
            </a:xfrm>
          </p:grpSpPr>
          <p:sp>
            <p:nvSpPr>
              <p:cNvPr id="217" name="Shape 217"/>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 name="Shape 218"/>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9" name="Shape 219"/>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0" name="Shape 220"/>
            <p:cNvGrpSpPr/>
            <p:nvPr/>
          </p:nvGrpSpPr>
          <p:grpSpPr>
            <a:xfrm>
              <a:off x="5941652" y="4309200"/>
              <a:ext cx="231600" cy="834300"/>
              <a:chOff x="5941652" y="4309200"/>
              <a:chExt cx="231600" cy="834300"/>
            </a:xfrm>
          </p:grpSpPr>
          <p:sp>
            <p:nvSpPr>
              <p:cNvPr id="221" name="Shape 22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 name="Shape 222"/>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3" name="Shape 223"/>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4" name="Shape 224"/>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25" name="Shape 225"/>
            <p:cNvGrpSpPr/>
            <p:nvPr/>
          </p:nvGrpSpPr>
          <p:grpSpPr>
            <a:xfrm>
              <a:off x="6313006" y="4099200"/>
              <a:ext cx="231600" cy="1044300"/>
              <a:chOff x="6313006" y="4099200"/>
              <a:chExt cx="231600" cy="1044300"/>
            </a:xfrm>
          </p:grpSpPr>
          <p:sp>
            <p:nvSpPr>
              <p:cNvPr id="226" name="Shape 226"/>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7" name="Shape 227"/>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8" name="Shape 228"/>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9" name="Shape 229"/>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0" name="Shape 230"/>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1" name="Shape 231"/>
            <p:cNvGrpSpPr/>
            <p:nvPr/>
          </p:nvGrpSpPr>
          <p:grpSpPr>
            <a:xfrm>
              <a:off x="6684361" y="4309200"/>
              <a:ext cx="231600" cy="834300"/>
              <a:chOff x="6684361" y="4309200"/>
              <a:chExt cx="231600" cy="834300"/>
            </a:xfrm>
          </p:grpSpPr>
          <p:sp>
            <p:nvSpPr>
              <p:cNvPr id="232" name="Shape 232"/>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3" name="Shape 233"/>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4" name="Shape 234"/>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5" name="Shape 235"/>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36" name="Shape 236"/>
            <p:cNvGrpSpPr/>
            <p:nvPr/>
          </p:nvGrpSpPr>
          <p:grpSpPr>
            <a:xfrm>
              <a:off x="7055715" y="4518900"/>
              <a:ext cx="231600" cy="624600"/>
              <a:chOff x="7055715" y="4518900"/>
              <a:chExt cx="231600" cy="624600"/>
            </a:xfrm>
          </p:grpSpPr>
          <p:sp>
            <p:nvSpPr>
              <p:cNvPr id="237" name="Shape 237"/>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 name="Shape 238"/>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9" name="Shape 239"/>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40" name="Shape 240"/>
            <p:cNvGrpSpPr/>
            <p:nvPr/>
          </p:nvGrpSpPr>
          <p:grpSpPr>
            <a:xfrm>
              <a:off x="7798424" y="4099200"/>
              <a:ext cx="231600" cy="1044300"/>
              <a:chOff x="7798424" y="4099200"/>
              <a:chExt cx="231600" cy="1044300"/>
            </a:xfrm>
          </p:grpSpPr>
          <p:sp>
            <p:nvSpPr>
              <p:cNvPr id="241" name="Shape 24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 name="Shape 242"/>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3" name="Shape 243"/>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 name="Shape 244"/>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5" name="Shape 245"/>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46" name="Shape 246"/>
            <p:cNvGrpSpPr/>
            <p:nvPr/>
          </p:nvGrpSpPr>
          <p:grpSpPr>
            <a:xfrm>
              <a:off x="8169779" y="4309200"/>
              <a:ext cx="231600" cy="834300"/>
              <a:chOff x="8169779" y="4309200"/>
              <a:chExt cx="231600" cy="834300"/>
            </a:xfrm>
          </p:grpSpPr>
          <p:sp>
            <p:nvSpPr>
              <p:cNvPr id="247" name="Shape 247"/>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 name="Shape 248"/>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9" name="Shape 249"/>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0" name="Shape 250"/>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51" name="Shape 251"/>
            <p:cNvGrpSpPr/>
            <p:nvPr/>
          </p:nvGrpSpPr>
          <p:grpSpPr>
            <a:xfrm>
              <a:off x="7427070" y="4309200"/>
              <a:ext cx="231600" cy="834300"/>
              <a:chOff x="7427070" y="4309200"/>
              <a:chExt cx="231600" cy="834300"/>
            </a:xfrm>
          </p:grpSpPr>
          <p:sp>
            <p:nvSpPr>
              <p:cNvPr id="252" name="Shape 252"/>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3" name="Shape 253"/>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4" name="Shape 254"/>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5" name="Shape 255"/>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56" name="Shape 256"/>
            <p:cNvGrpSpPr/>
            <p:nvPr/>
          </p:nvGrpSpPr>
          <p:grpSpPr>
            <a:xfrm>
              <a:off x="8541133" y="4518900"/>
              <a:ext cx="231600" cy="624600"/>
              <a:chOff x="8541133" y="4518900"/>
              <a:chExt cx="231600" cy="624600"/>
            </a:xfrm>
          </p:grpSpPr>
          <p:sp>
            <p:nvSpPr>
              <p:cNvPr id="257" name="Shape 257"/>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 name="Shape 258"/>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9" name="Shape 259"/>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260" name="Shape 260"/>
            <p:cNvGrpSpPr/>
            <p:nvPr/>
          </p:nvGrpSpPr>
          <p:grpSpPr>
            <a:xfrm>
              <a:off x="8912488" y="4309200"/>
              <a:ext cx="231600" cy="834300"/>
              <a:chOff x="8912488" y="4309200"/>
              <a:chExt cx="231600" cy="834300"/>
            </a:xfrm>
          </p:grpSpPr>
          <p:sp>
            <p:nvSpPr>
              <p:cNvPr id="261" name="Shape 26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2" name="Shape 262"/>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3" name="Shape 263"/>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4" name="Shape 264"/>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265" name="Shape 265"/>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lstStyle>
            <a:lvl1pPr lvl="0" rtl="0" algn="ctr">
              <a:spcBef>
                <a:spcPts val="0"/>
              </a:spcBef>
              <a:spcAft>
                <a:spcPts val="0"/>
              </a:spcAft>
              <a:buClr>
                <a:schemeClr val="lt1"/>
              </a:buClr>
              <a:buSzPts val="8000"/>
              <a:buNone/>
              <a:defRPr sz="8000">
                <a:solidFill>
                  <a:schemeClr val="lt1"/>
                </a:solidFill>
              </a:defRPr>
            </a:lvl1pPr>
            <a:lvl2pPr lvl="1" rtl="0" algn="ctr">
              <a:spcBef>
                <a:spcPts val="0"/>
              </a:spcBef>
              <a:spcAft>
                <a:spcPts val="0"/>
              </a:spcAft>
              <a:buClr>
                <a:schemeClr val="lt1"/>
              </a:buClr>
              <a:buSzPts val="8000"/>
              <a:buNone/>
              <a:defRPr sz="8000">
                <a:solidFill>
                  <a:schemeClr val="lt1"/>
                </a:solidFill>
              </a:defRPr>
            </a:lvl2pPr>
            <a:lvl3pPr lvl="2" rtl="0" algn="ctr">
              <a:spcBef>
                <a:spcPts val="0"/>
              </a:spcBef>
              <a:spcAft>
                <a:spcPts val="0"/>
              </a:spcAft>
              <a:buClr>
                <a:schemeClr val="lt1"/>
              </a:buClr>
              <a:buSzPts val="8000"/>
              <a:buNone/>
              <a:defRPr sz="8000">
                <a:solidFill>
                  <a:schemeClr val="lt1"/>
                </a:solidFill>
              </a:defRPr>
            </a:lvl3pPr>
            <a:lvl4pPr lvl="3" rtl="0" algn="ctr">
              <a:spcBef>
                <a:spcPts val="0"/>
              </a:spcBef>
              <a:spcAft>
                <a:spcPts val="0"/>
              </a:spcAft>
              <a:buClr>
                <a:schemeClr val="lt1"/>
              </a:buClr>
              <a:buSzPts val="8000"/>
              <a:buNone/>
              <a:defRPr sz="8000">
                <a:solidFill>
                  <a:schemeClr val="lt1"/>
                </a:solidFill>
              </a:defRPr>
            </a:lvl4pPr>
            <a:lvl5pPr lvl="4" rtl="0" algn="ctr">
              <a:spcBef>
                <a:spcPts val="0"/>
              </a:spcBef>
              <a:spcAft>
                <a:spcPts val="0"/>
              </a:spcAft>
              <a:buClr>
                <a:schemeClr val="lt1"/>
              </a:buClr>
              <a:buSzPts val="8000"/>
              <a:buNone/>
              <a:defRPr sz="8000">
                <a:solidFill>
                  <a:schemeClr val="lt1"/>
                </a:solidFill>
              </a:defRPr>
            </a:lvl5pPr>
            <a:lvl6pPr lvl="5" rtl="0" algn="ctr">
              <a:spcBef>
                <a:spcPts val="0"/>
              </a:spcBef>
              <a:spcAft>
                <a:spcPts val="0"/>
              </a:spcAft>
              <a:buClr>
                <a:schemeClr val="lt1"/>
              </a:buClr>
              <a:buSzPts val="8000"/>
              <a:buNone/>
              <a:defRPr sz="8000">
                <a:solidFill>
                  <a:schemeClr val="lt1"/>
                </a:solidFill>
              </a:defRPr>
            </a:lvl6pPr>
            <a:lvl7pPr lvl="6" rtl="0" algn="ctr">
              <a:spcBef>
                <a:spcPts val="0"/>
              </a:spcBef>
              <a:spcAft>
                <a:spcPts val="0"/>
              </a:spcAft>
              <a:buClr>
                <a:schemeClr val="lt1"/>
              </a:buClr>
              <a:buSzPts val="8000"/>
              <a:buNone/>
              <a:defRPr sz="8000">
                <a:solidFill>
                  <a:schemeClr val="lt1"/>
                </a:solidFill>
              </a:defRPr>
            </a:lvl7pPr>
            <a:lvl8pPr lvl="7" rtl="0" algn="ctr">
              <a:spcBef>
                <a:spcPts val="0"/>
              </a:spcBef>
              <a:spcAft>
                <a:spcPts val="0"/>
              </a:spcAft>
              <a:buClr>
                <a:schemeClr val="lt1"/>
              </a:buClr>
              <a:buSzPts val="8000"/>
              <a:buNone/>
              <a:defRPr sz="8000">
                <a:solidFill>
                  <a:schemeClr val="lt1"/>
                </a:solidFill>
              </a:defRPr>
            </a:lvl8pPr>
            <a:lvl9pPr lvl="8" rtl="0" algn="ctr">
              <a:spcBef>
                <a:spcPts val="0"/>
              </a:spcBef>
              <a:spcAft>
                <a:spcPts val="0"/>
              </a:spcAft>
              <a:buClr>
                <a:schemeClr val="lt1"/>
              </a:buClr>
              <a:buSzPts val="8000"/>
              <a:buNone/>
              <a:defRPr sz="8000">
                <a:solidFill>
                  <a:schemeClr val="lt1"/>
                </a:solidFill>
              </a:defRPr>
            </a:lvl9pPr>
          </a:lstStyle>
          <a:p>
            <a:r>
              <a:t>xx%</a:t>
            </a:r>
          </a:p>
        </p:txBody>
      </p:sp>
      <p:sp>
        <p:nvSpPr>
          <p:cNvPr id="266" name="Shape 266"/>
          <p:cNvSpPr txBox="1"/>
          <p:nvPr>
            <p:ph idx="1" type="body"/>
          </p:nvPr>
        </p:nvSpPr>
        <p:spPr>
          <a:xfrm>
            <a:off x="1388625" y="2712300"/>
            <a:ext cx="6366900" cy="1111200"/>
          </a:xfrm>
          <a:prstGeom prst="rect">
            <a:avLst/>
          </a:prstGeom>
        </p:spPr>
        <p:txBody>
          <a:bodyPr anchorCtr="0" anchor="t" bIns="91425" lIns="91425" spcFirstLastPara="1" rIns="91425" wrap="square" tIns="91425"/>
          <a:lstStyle>
            <a:lvl1pPr indent="-311150" lvl="0" marL="457200" rtl="0" algn="ctr">
              <a:spcBef>
                <a:spcPts val="0"/>
              </a:spcBef>
              <a:spcAft>
                <a:spcPts val="0"/>
              </a:spcAft>
              <a:buClr>
                <a:schemeClr val="lt1"/>
              </a:buClr>
              <a:buSzPts val="1300"/>
              <a:buChar char="●"/>
              <a:defRPr>
                <a:solidFill>
                  <a:schemeClr val="lt1"/>
                </a:solidFill>
              </a:defRPr>
            </a:lvl1pPr>
            <a:lvl2pPr indent="-298450" lvl="1" marL="914400" rtl="0" algn="ctr">
              <a:spcBef>
                <a:spcPts val="1600"/>
              </a:spcBef>
              <a:spcAft>
                <a:spcPts val="0"/>
              </a:spcAft>
              <a:buClr>
                <a:schemeClr val="lt1"/>
              </a:buClr>
              <a:buSzPts val="1100"/>
              <a:buChar char="○"/>
              <a:defRPr>
                <a:solidFill>
                  <a:schemeClr val="lt1"/>
                </a:solidFill>
              </a:defRPr>
            </a:lvl2pPr>
            <a:lvl3pPr indent="-298450" lvl="2" marL="1371600" rtl="0" algn="ctr">
              <a:spcBef>
                <a:spcPts val="1600"/>
              </a:spcBef>
              <a:spcAft>
                <a:spcPts val="0"/>
              </a:spcAft>
              <a:buClr>
                <a:schemeClr val="lt1"/>
              </a:buClr>
              <a:buSzPts val="1100"/>
              <a:buChar char="■"/>
              <a:defRPr>
                <a:solidFill>
                  <a:schemeClr val="lt1"/>
                </a:solidFill>
              </a:defRPr>
            </a:lvl3pPr>
            <a:lvl4pPr indent="-298450" lvl="3" marL="1828800" rtl="0" algn="ctr">
              <a:spcBef>
                <a:spcPts val="1600"/>
              </a:spcBef>
              <a:spcAft>
                <a:spcPts val="0"/>
              </a:spcAft>
              <a:buClr>
                <a:schemeClr val="lt1"/>
              </a:buClr>
              <a:buSzPts val="1100"/>
              <a:buChar char="●"/>
              <a:defRPr>
                <a:solidFill>
                  <a:schemeClr val="lt1"/>
                </a:solidFill>
              </a:defRPr>
            </a:lvl4pPr>
            <a:lvl5pPr indent="-298450" lvl="4" marL="2286000" rtl="0" algn="ctr">
              <a:spcBef>
                <a:spcPts val="1600"/>
              </a:spcBef>
              <a:spcAft>
                <a:spcPts val="0"/>
              </a:spcAft>
              <a:buClr>
                <a:schemeClr val="lt1"/>
              </a:buClr>
              <a:buSzPts val="1100"/>
              <a:buChar char="○"/>
              <a:defRPr>
                <a:solidFill>
                  <a:schemeClr val="lt1"/>
                </a:solidFill>
              </a:defRPr>
            </a:lvl5pPr>
            <a:lvl6pPr indent="-298450" lvl="5" marL="2743200" rtl="0" algn="ctr">
              <a:spcBef>
                <a:spcPts val="1600"/>
              </a:spcBef>
              <a:spcAft>
                <a:spcPts val="0"/>
              </a:spcAft>
              <a:buClr>
                <a:schemeClr val="lt1"/>
              </a:buClr>
              <a:buSzPts val="1100"/>
              <a:buChar char="■"/>
              <a:defRPr>
                <a:solidFill>
                  <a:schemeClr val="lt1"/>
                </a:solidFill>
              </a:defRPr>
            </a:lvl6pPr>
            <a:lvl7pPr indent="-298450" lvl="6" marL="3200400" rtl="0" algn="ctr">
              <a:spcBef>
                <a:spcPts val="1600"/>
              </a:spcBef>
              <a:spcAft>
                <a:spcPts val="0"/>
              </a:spcAft>
              <a:buClr>
                <a:schemeClr val="lt1"/>
              </a:buClr>
              <a:buSzPts val="1100"/>
              <a:buChar char="●"/>
              <a:defRPr>
                <a:solidFill>
                  <a:schemeClr val="lt1"/>
                </a:solidFill>
              </a:defRPr>
            </a:lvl7pPr>
            <a:lvl8pPr indent="-298450" lvl="7" marL="3657600" rtl="0" algn="ctr">
              <a:spcBef>
                <a:spcPts val="1600"/>
              </a:spcBef>
              <a:spcAft>
                <a:spcPts val="0"/>
              </a:spcAft>
              <a:buClr>
                <a:schemeClr val="lt1"/>
              </a:buClr>
              <a:buSzPts val="1100"/>
              <a:buChar char="○"/>
              <a:defRPr>
                <a:solidFill>
                  <a:schemeClr val="lt1"/>
                </a:solidFill>
              </a:defRPr>
            </a:lvl8pPr>
            <a:lvl9pPr indent="-298450" lvl="8" marL="4114800" rtl="0" algn="ctr">
              <a:spcBef>
                <a:spcPts val="1600"/>
              </a:spcBef>
              <a:spcAft>
                <a:spcPts val="1600"/>
              </a:spcAft>
              <a:buClr>
                <a:schemeClr val="lt1"/>
              </a:buClr>
              <a:buSzPts val="1100"/>
              <a:buChar char="■"/>
              <a:defRPr>
                <a:solidFill>
                  <a:schemeClr val="lt1"/>
                </a:solidFill>
              </a:defRPr>
            </a:lvl9pPr>
          </a:lstStyle>
          <a:p/>
        </p:txBody>
      </p:sp>
      <p:sp>
        <p:nvSpPr>
          <p:cNvPr id="267" name="Shape 26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68" name="Shape 268"/>
        <p:cNvGrpSpPr/>
        <p:nvPr/>
      </p:nvGrpSpPr>
      <p:grpSpPr>
        <a:xfrm>
          <a:off x="0" y="0"/>
          <a:ext cx="0" cy="0"/>
          <a:chOff x="0" y="0"/>
          <a:chExt cx="0" cy="0"/>
        </a:xfrm>
      </p:grpSpPr>
      <p:sp>
        <p:nvSpPr>
          <p:cNvPr id="269" name="Shape 26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Shape 50"/>
          <p:cNvGrpSpPr/>
          <p:nvPr/>
        </p:nvGrpSpPr>
        <p:grpSpPr>
          <a:xfrm>
            <a:off x="146769" y="3406"/>
            <a:ext cx="1233215" cy="1384535"/>
            <a:chOff x="146769" y="3406"/>
            <a:chExt cx="1233215" cy="1384535"/>
          </a:xfrm>
        </p:grpSpPr>
        <p:grpSp>
          <p:nvGrpSpPr>
            <p:cNvPr id="51" name="Shape 51"/>
            <p:cNvGrpSpPr/>
            <p:nvPr/>
          </p:nvGrpSpPr>
          <p:grpSpPr>
            <a:xfrm>
              <a:off x="1063183" y="3406"/>
              <a:ext cx="316800" cy="688513"/>
              <a:chOff x="1063183" y="3406"/>
              <a:chExt cx="316800" cy="688513"/>
            </a:xfrm>
          </p:grpSpPr>
          <p:sp>
            <p:nvSpPr>
              <p:cNvPr id="52" name="Shape 52"/>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Shape 5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54" name="Shape 54"/>
            <p:cNvGrpSpPr/>
            <p:nvPr/>
          </p:nvGrpSpPr>
          <p:grpSpPr>
            <a:xfrm>
              <a:off x="604976" y="3406"/>
              <a:ext cx="316800" cy="1036524"/>
              <a:chOff x="604976" y="3406"/>
              <a:chExt cx="316800" cy="1036524"/>
            </a:xfrm>
          </p:grpSpPr>
          <p:sp>
            <p:nvSpPr>
              <p:cNvPr id="55" name="Shape 55"/>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 name="Shape 56"/>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 name="Shape 57"/>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58" name="Shape 58"/>
            <p:cNvGrpSpPr/>
            <p:nvPr/>
          </p:nvGrpSpPr>
          <p:grpSpPr>
            <a:xfrm>
              <a:off x="146769" y="3406"/>
              <a:ext cx="316800" cy="1384535"/>
              <a:chOff x="146769" y="3406"/>
              <a:chExt cx="316800" cy="1384535"/>
            </a:xfrm>
          </p:grpSpPr>
          <p:sp>
            <p:nvSpPr>
              <p:cNvPr id="59" name="Shape 59"/>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 name="Shape 60"/>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 name="Shape 61"/>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 name="Shape 62"/>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grpSp>
        <p:nvGrpSpPr>
          <p:cNvPr id="63" name="Shape 63"/>
          <p:cNvGrpSpPr/>
          <p:nvPr/>
        </p:nvGrpSpPr>
        <p:grpSpPr>
          <a:xfrm>
            <a:off x="6775084" y="2904008"/>
            <a:ext cx="2186148" cy="2239500"/>
            <a:chOff x="6775084" y="2904008"/>
            <a:chExt cx="2186148" cy="2239500"/>
          </a:xfrm>
        </p:grpSpPr>
        <p:grpSp>
          <p:nvGrpSpPr>
            <p:cNvPr id="64" name="Shape 64"/>
            <p:cNvGrpSpPr/>
            <p:nvPr/>
          </p:nvGrpSpPr>
          <p:grpSpPr>
            <a:xfrm>
              <a:off x="6775084" y="4253708"/>
              <a:ext cx="409500" cy="889800"/>
              <a:chOff x="6775084" y="4253708"/>
              <a:chExt cx="409500" cy="889800"/>
            </a:xfrm>
          </p:grpSpPr>
          <p:sp>
            <p:nvSpPr>
              <p:cNvPr id="65" name="Shape 65"/>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Shape 66"/>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 name="Shape 69"/>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 name="Shape 70"/>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71" name="Shape 71"/>
            <p:cNvGrpSpPr/>
            <p:nvPr/>
          </p:nvGrpSpPr>
          <p:grpSpPr>
            <a:xfrm>
              <a:off x="7959516" y="3354008"/>
              <a:ext cx="409500" cy="1789500"/>
              <a:chOff x="7959516" y="3354008"/>
              <a:chExt cx="409500" cy="1789500"/>
            </a:xfrm>
          </p:grpSpPr>
          <p:sp>
            <p:nvSpPr>
              <p:cNvPr id="72" name="Shape 72"/>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0" name="Shape 80"/>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82" name="Shape 82"/>
          <p:cNvSpPr txBox="1"/>
          <p:nvPr>
            <p:ph type="title"/>
          </p:nvPr>
        </p:nvSpPr>
        <p:spPr>
          <a:xfrm>
            <a:off x="824000" y="1613825"/>
            <a:ext cx="5857800" cy="18729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83" name="Shape 8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sp>
        <p:nvSpPr>
          <p:cNvPr id="85" name="Shape 85"/>
          <p:cNvSpPr txBox="1"/>
          <p:nvPr>
            <p:ph type="title"/>
          </p:nvPr>
        </p:nvSpPr>
        <p:spPr>
          <a:xfrm>
            <a:off x="1115125" y="270825"/>
            <a:ext cx="7219200" cy="828300"/>
          </a:xfrm>
          <a:prstGeom prst="rect">
            <a:avLst/>
          </a:prstGeom>
        </p:spPr>
        <p:txBody>
          <a:bodyPr anchorCtr="0" anchor="t" bIns="91425" lIns="91425" spcFirstLastPara="1" rIns="91425" wrap="square" tIns="91425"/>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86" name="Shape 86"/>
          <p:cNvSpPr txBox="1"/>
          <p:nvPr>
            <p:ph idx="1" type="body"/>
          </p:nvPr>
        </p:nvSpPr>
        <p:spPr>
          <a:xfrm>
            <a:off x="1303800" y="1298725"/>
            <a:ext cx="7030500" cy="3232800"/>
          </a:xfrm>
          <a:prstGeom prst="rect">
            <a:avLst/>
          </a:prstGeom>
        </p:spPr>
        <p:txBody>
          <a:bodyPr anchorCtr="0" anchor="t" bIns="91425" lIns="91425" spcFirstLastPara="1" rIns="91425" wrap="square" tIns="91425"/>
          <a:lstStyle>
            <a:lvl1pPr indent="-368300" lvl="0" marL="457200" rtl="0">
              <a:spcBef>
                <a:spcPts val="0"/>
              </a:spcBef>
              <a:spcAft>
                <a:spcPts val="0"/>
              </a:spcAft>
              <a:buSzPts val="2200"/>
              <a:buChar char="●"/>
              <a:defRPr sz="2200"/>
            </a:lvl1pPr>
            <a:lvl2pPr indent="-342900" lvl="1" marL="914400" rtl="0">
              <a:spcBef>
                <a:spcPts val="1600"/>
              </a:spcBef>
              <a:spcAft>
                <a:spcPts val="0"/>
              </a:spcAft>
              <a:buSzPts val="1800"/>
              <a:buChar char="○"/>
              <a:defRPr sz="1800"/>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87" name="Shape 8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88" name="Shape 88"/>
        <p:cNvGrpSpPr/>
        <p:nvPr/>
      </p:nvGrpSpPr>
      <p:grpSpPr>
        <a:xfrm>
          <a:off x="0" y="0"/>
          <a:ext cx="0" cy="0"/>
          <a:chOff x="0" y="0"/>
          <a:chExt cx="0" cy="0"/>
        </a:xfrm>
      </p:grpSpPr>
      <p:grpSp>
        <p:nvGrpSpPr>
          <p:cNvPr id="89" name="Shape 89"/>
          <p:cNvGrpSpPr/>
          <p:nvPr/>
        </p:nvGrpSpPr>
        <p:grpSpPr>
          <a:xfrm>
            <a:off x="625966" y="299376"/>
            <a:ext cx="999312" cy="999312"/>
            <a:chOff x="348199" y="179450"/>
            <a:chExt cx="1116300" cy="1116300"/>
          </a:xfrm>
        </p:grpSpPr>
        <p:sp>
          <p:nvSpPr>
            <p:cNvPr id="90" name="Shape 9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 name="Shape 91"/>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2" name="Shape 92"/>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3" name="Shape 93"/>
          <p:cNvSpPr txBox="1"/>
          <p:nvPr>
            <p:ph idx="1" type="body"/>
          </p:nvPr>
        </p:nvSpPr>
        <p:spPr>
          <a:xfrm>
            <a:off x="1303800" y="1990050"/>
            <a:ext cx="3430500" cy="25416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94" name="Shape 94"/>
          <p:cNvSpPr txBox="1"/>
          <p:nvPr>
            <p:ph idx="2" type="body"/>
          </p:nvPr>
        </p:nvSpPr>
        <p:spPr>
          <a:xfrm>
            <a:off x="4903650" y="1990050"/>
            <a:ext cx="3430500" cy="25416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95" name="Shape 9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6" name="Shape 96"/>
        <p:cNvGrpSpPr/>
        <p:nvPr/>
      </p:nvGrpSpPr>
      <p:grpSpPr>
        <a:xfrm>
          <a:off x="0" y="0"/>
          <a:ext cx="0" cy="0"/>
          <a:chOff x="0" y="0"/>
          <a:chExt cx="0" cy="0"/>
        </a:xfrm>
      </p:grpSpPr>
      <p:grpSp>
        <p:nvGrpSpPr>
          <p:cNvPr id="97" name="Shape 97"/>
          <p:cNvGrpSpPr/>
          <p:nvPr/>
        </p:nvGrpSpPr>
        <p:grpSpPr>
          <a:xfrm>
            <a:off x="625966" y="299376"/>
            <a:ext cx="999312" cy="999312"/>
            <a:chOff x="348199" y="179450"/>
            <a:chExt cx="1116300" cy="1116300"/>
          </a:xfrm>
        </p:grpSpPr>
        <p:sp>
          <p:nvSpPr>
            <p:cNvPr id="98" name="Shape 98"/>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 name="Shape 9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0" name="Shape 100"/>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 name="Shape 10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2" name="Shape 102"/>
        <p:cNvGrpSpPr/>
        <p:nvPr/>
      </p:nvGrpSpPr>
      <p:grpSpPr>
        <a:xfrm>
          <a:off x="0" y="0"/>
          <a:ext cx="0" cy="0"/>
          <a:chOff x="0" y="0"/>
          <a:chExt cx="0" cy="0"/>
        </a:xfrm>
      </p:grpSpPr>
      <p:grpSp>
        <p:nvGrpSpPr>
          <p:cNvPr id="103" name="Shape 103"/>
          <p:cNvGrpSpPr/>
          <p:nvPr/>
        </p:nvGrpSpPr>
        <p:grpSpPr>
          <a:xfrm>
            <a:off x="625966" y="299376"/>
            <a:ext cx="999312" cy="999312"/>
            <a:chOff x="348199" y="179450"/>
            <a:chExt cx="1116300" cy="1116300"/>
          </a:xfrm>
        </p:grpSpPr>
        <p:sp>
          <p:nvSpPr>
            <p:cNvPr id="104" name="Shape 10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5" name="Shape 10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06" name="Shape 106"/>
          <p:cNvSpPr txBox="1"/>
          <p:nvPr>
            <p:ph type="title"/>
          </p:nvPr>
        </p:nvSpPr>
        <p:spPr>
          <a:xfrm>
            <a:off x="1303800" y="598575"/>
            <a:ext cx="3312000" cy="15900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7" name="Shape 107"/>
          <p:cNvSpPr txBox="1"/>
          <p:nvPr>
            <p:ph idx="1" type="body"/>
          </p:nvPr>
        </p:nvSpPr>
        <p:spPr>
          <a:xfrm>
            <a:off x="1303800" y="2309675"/>
            <a:ext cx="3312000" cy="2221800"/>
          </a:xfrm>
          <a:prstGeom prst="rect">
            <a:avLst/>
          </a:prstGeom>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08" name="Shape 10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09" name="Shape 109"/>
        <p:cNvGrpSpPr/>
        <p:nvPr/>
      </p:nvGrpSpPr>
      <p:grpSpPr>
        <a:xfrm>
          <a:off x="0" y="0"/>
          <a:ext cx="0" cy="0"/>
          <a:chOff x="0" y="0"/>
          <a:chExt cx="0" cy="0"/>
        </a:xfrm>
      </p:grpSpPr>
      <p:grpSp>
        <p:nvGrpSpPr>
          <p:cNvPr id="110" name="Shape 110"/>
          <p:cNvGrpSpPr/>
          <p:nvPr/>
        </p:nvGrpSpPr>
        <p:grpSpPr>
          <a:xfrm>
            <a:off x="6866714" y="1306"/>
            <a:ext cx="2267451" cy="2601690"/>
            <a:chOff x="6790514" y="1306"/>
            <a:chExt cx="2267451" cy="2601690"/>
          </a:xfrm>
        </p:grpSpPr>
        <p:grpSp>
          <p:nvGrpSpPr>
            <p:cNvPr id="111" name="Shape 111"/>
            <p:cNvGrpSpPr/>
            <p:nvPr/>
          </p:nvGrpSpPr>
          <p:grpSpPr>
            <a:xfrm>
              <a:off x="7067465" y="1306"/>
              <a:ext cx="1990500" cy="1990200"/>
              <a:chOff x="7067465" y="1306"/>
              <a:chExt cx="1990500" cy="1990200"/>
            </a:xfrm>
          </p:grpSpPr>
          <p:sp>
            <p:nvSpPr>
              <p:cNvPr id="112" name="Shape 112"/>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3" name="Shape 113"/>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4" name="Shape 114"/>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15" name="Shape 115"/>
            <p:cNvGrpSpPr/>
            <p:nvPr/>
          </p:nvGrpSpPr>
          <p:grpSpPr>
            <a:xfrm>
              <a:off x="8207126" y="1807996"/>
              <a:ext cx="795000" cy="795000"/>
              <a:chOff x="8207126" y="1807996"/>
              <a:chExt cx="795000" cy="795000"/>
            </a:xfrm>
          </p:grpSpPr>
          <p:sp>
            <p:nvSpPr>
              <p:cNvPr id="116" name="Shape 116"/>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7" name="Shape 117"/>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119" name="Shape 119"/>
            <p:cNvGrpSpPr/>
            <p:nvPr/>
          </p:nvGrpSpPr>
          <p:grpSpPr>
            <a:xfrm>
              <a:off x="6790514" y="118857"/>
              <a:ext cx="548700" cy="548700"/>
              <a:chOff x="6790514" y="118857"/>
              <a:chExt cx="548700" cy="548700"/>
            </a:xfrm>
          </p:grpSpPr>
          <p:sp>
            <p:nvSpPr>
              <p:cNvPr id="120" name="Shape 120"/>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sp>
        <p:nvSpPr>
          <p:cNvPr id="122" name="Shape 122"/>
          <p:cNvSpPr txBox="1"/>
          <p:nvPr>
            <p:ph type="title"/>
          </p:nvPr>
        </p:nvSpPr>
        <p:spPr>
          <a:xfrm>
            <a:off x="824000" y="763600"/>
            <a:ext cx="5857800" cy="35733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23" name="Shape 12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4" name="Shape 124"/>
        <p:cNvGrpSpPr/>
        <p:nvPr/>
      </p:nvGrpSpPr>
      <p:grpSpPr>
        <a:xfrm>
          <a:off x="0" y="0"/>
          <a:ext cx="0" cy="0"/>
          <a:chOff x="0" y="0"/>
          <a:chExt cx="0" cy="0"/>
        </a:xfrm>
      </p:grpSpPr>
      <p:grpSp>
        <p:nvGrpSpPr>
          <p:cNvPr id="125" name="Shape 125"/>
          <p:cNvGrpSpPr/>
          <p:nvPr/>
        </p:nvGrpSpPr>
        <p:grpSpPr>
          <a:xfrm>
            <a:off x="625966" y="299376"/>
            <a:ext cx="999312" cy="999312"/>
            <a:chOff x="348199" y="179450"/>
            <a:chExt cx="1116300" cy="1116300"/>
          </a:xfrm>
        </p:grpSpPr>
        <p:sp>
          <p:nvSpPr>
            <p:cNvPr id="126" name="Shape 12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7" name="Shape 12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28" name="Shape 128"/>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9" name="Shape 12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30" name="Shape 130"/>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31" name="Shape 13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2" name="Shape 132"/>
        <p:cNvGrpSpPr/>
        <p:nvPr/>
      </p:nvGrpSpPr>
      <p:grpSpPr>
        <a:xfrm>
          <a:off x="0" y="0"/>
          <a:ext cx="0" cy="0"/>
          <a:chOff x="0" y="0"/>
          <a:chExt cx="0" cy="0"/>
        </a:xfrm>
      </p:grpSpPr>
      <p:grpSp>
        <p:nvGrpSpPr>
          <p:cNvPr id="133" name="Shape 133"/>
          <p:cNvGrpSpPr/>
          <p:nvPr/>
        </p:nvGrpSpPr>
        <p:grpSpPr>
          <a:xfrm>
            <a:off x="713373" y="3847119"/>
            <a:ext cx="825392" cy="825392"/>
            <a:chOff x="348199" y="179450"/>
            <a:chExt cx="1116300" cy="1116300"/>
          </a:xfrm>
        </p:grpSpPr>
        <p:sp>
          <p:nvSpPr>
            <p:cNvPr id="134" name="Shape 13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5" name="Shape 13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36" name="Shape 136"/>
          <p:cNvSpPr txBox="1"/>
          <p:nvPr>
            <p:ph idx="1" type="body"/>
          </p:nvPr>
        </p:nvSpPr>
        <p:spPr>
          <a:xfrm>
            <a:off x="1303800" y="4138975"/>
            <a:ext cx="5843100" cy="534900"/>
          </a:xfrm>
          <a:prstGeom prst="rect">
            <a:avLst/>
          </a:prstGeom>
        </p:spPr>
        <p:txBody>
          <a:bodyPr anchorCtr="0" anchor="t" bIns="91425" lIns="91425" spcFirstLastPara="1" rIns="91425" wrap="square" tIns="91425"/>
          <a:lstStyle>
            <a:lvl1pPr indent="-228600" lvl="0" marL="457200" rtl="0">
              <a:lnSpc>
                <a:spcPct val="100000"/>
              </a:lnSpc>
              <a:spcBef>
                <a:spcPts val="0"/>
              </a:spcBef>
              <a:spcAft>
                <a:spcPts val="0"/>
              </a:spcAft>
              <a:buSzPts val="1300"/>
              <a:buNone/>
              <a:defRPr/>
            </a:lvl1pPr>
          </a:lstStyle>
          <a:p/>
        </p:txBody>
      </p:sp>
      <p:sp>
        <p:nvSpPr>
          <p:cNvPr id="137" name="Shape 13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rt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rtl="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rtl="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rtl="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Shape 8"/>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rtl="0" algn="r">
              <a:buNone/>
              <a:defRPr sz="900">
                <a:solidFill>
                  <a:schemeClr val="dk2"/>
                </a:solidFill>
                <a:latin typeface="Nunito"/>
                <a:ea typeface="Nunito"/>
                <a:cs typeface="Nunito"/>
                <a:sym typeface="Nunito"/>
              </a:defRPr>
            </a:lvl1pPr>
            <a:lvl2pPr lvl="1" rtl="0" algn="r">
              <a:buNone/>
              <a:defRPr sz="900">
                <a:solidFill>
                  <a:schemeClr val="dk2"/>
                </a:solidFill>
                <a:latin typeface="Nunito"/>
                <a:ea typeface="Nunito"/>
                <a:cs typeface="Nunito"/>
                <a:sym typeface="Nunito"/>
              </a:defRPr>
            </a:lvl2pPr>
            <a:lvl3pPr lvl="2" rtl="0" algn="r">
              <a:buNone/>
              <a:defRPr sz="900">
                <a:solidFill>
                  <a:schemeClr val="dk2"/>
                </a:solidFill>
                <a:latin typeface="Nunito"/>
                <a:ea typeface="Nunito"/>
                <a:cs typeface="Nunito"/>
                <a:sym typeface="Nunito"/>
              </a:defRPr>
            </a:lvl3pPr>
            <a:lvl4pPr lvl="3" rtl="0" algn="r">
              <a:buNone/>
              <a:defRPr sz="900">
                <a:solidFill>
                  <a:schemeClr val="dk2"/>
                </a:solidFill>
                <a:latin typeface="Nunito"/>
                <a:ea typeface="Nunito"/>
                <a:cs typeface="Nunito"/>
                <a:sym typeface="Nunito"/>
              </a:defRPr>
            </a:lvl4pPr>
            <a:lvl5pPr lvl="4" rtl="0" algn="r">
              <a:buNone/>
              <a:defRPr sz="900">
                <a:solidFill>
                  <a:schemeClr val="dk2"/>
                </a:solidFill>
                <a:latin typeface="Nunito"/>
                <a:ea typeface="Nunito"/>
                <a:cs typeface="Nunito"/>
                <a:sym typeface="Nunito"/>
              </a:defRPr>
            </a:lvl5pPr>
            <a:lvl6pPr lvl="5" rtl="0" algn="r">
              <a:buNone/>
              <a:defRPr sz="900">
                <a:solidFill>
                  <a:schemeClr val="dk2"/>
                </a:solidFill>
                <a:latin typeface="Nunito"/>
                <a:ea typeface="Nunito"/>
                <a:cs typeface="Nunito"/>
                <a:sym typeface="Nunito"/>
              </a:defRPr>
            </a:lvl6pPr>
            <a:lvl7pPr lvl="6" rtl="0" algn="r">
              <a:buNone/>
              <a:defRPr sz="900">
                <a:solidFill>
                  <a:schemeClr val="dk2"/>
                </a:solidFill>
                <a:latin typeface="Nunito"/>
                <a:ea typeface="Nunito"/>
                <a:cs typeface="Nunito"/>
                <a:sym typeface="Nunito"/>
              </a:defRPr>
            </a:lvl7pPr>
            <a:lvl8pPr lvl="7" rtl="0" algn="r">
              <a:buNone/>
              <a:defRPr sz="900">
                <a:solidFill>
                  <a:schemeClr val="dk2"/>
                </a:solidFill>
                <a:latin typeface="Nunito"/>
                <a:ea typeface="Nunito"/>
                <a:cs typeface="Nunito"/>
                <a:sym typeface="Nunito"/>
              </a:defRPr>
            </a:lvl8pPr>
            <a:lvl9pPr lvl="8" rtl="0" algn="r">
              <a:buNone/>
              <a:defRPr sz="900">
                <a:solidFill>
                  <a:schemeClr val="dk2"/>
                </a:solidFill>
                <a:latin typeface="Nunito"/>
                <a:ea typeface="Nunito"/>
                <a:cs typeface="Nunito"/>
                <a:sym typeface="Nuni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8.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7.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7.png"/><Relationship Id="rId4" Type="http://schemas.openxmlformats.org/officeDocument/2006/relationships/image" Target="../media/image1.png"/><Relationship Id="rId5"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9.png"/><Relationship Id="rId4" Type="http://schemas.openxmlformats.org/officeDocument/2006/relationships/image" Target="../media/image22.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5.png"/><Relationship Id="rId4" Type="http://schemas.openxmlformats.org/officeDocument/2006/relationships/image" Target="../media/image24.png"/><Relationship Id="rId5" Type="http://schemas.openxmlformats.org/officeDocument/2006/relationships/image" Target="../media/image23.png"/><Relationship Id="rId6"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6.png"/><Relationship Id="rId4" Type="http://schemas.openxmlformats.org/officeDocument/2006/relationships/image" Target="../media/image21.png"/><Relationship Id="rId5"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34.png"/><Relationship Id="rId5"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png"/><Relationship Id="rId4" Type="http://schemas.openxmlformats.org/officeDocument/2006/relationships/image" Target="../media/image36.png"/><Relationship Id="rId5"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png"/><Relationship Id="rId4" Type="http://schemas.openxmlformats.org/officeDocument/2006/relationships/image" Target="../media/image31.png"/><Relationship Id="rId5"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0.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hyperlink" Target="https://www.juniper.net/documentation/en_US"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Shape 274"/>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PotPourri</a:t>
            </a:r>
            <a:endParaRPr/>
          </a:p>
        </p:txBody>
      </p:sp>
      <p:sp>
        <p:nvSpPr>
          <p:cNvPr id="275" name="Shape 275"/>
          <p:cNvSpPr txBox="1"/>
          <p:nvPr>
            <p:ph idx="1" type="subTitle"/>
          </p:nvPr>
        </p:nvSpPr>
        <p:spPr>
          <a:xfrm>
            <a:off x="1373050" y="4185350"/>
            <a:ext cx="6129900" cy="69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University of Illinois at Urbana-Champaign</a:t>
            </a:r>
            <a:endParaRPr sz="2400"/>
          </a:p>
        </p:txBody>
      </p:sp>
      <p:pic>
        <p:nvPicPr>
          <p:cNvPr id="276" name="Shape 276"/>
          <p:cNvPicPr preferRelativeResize="0"/>
          <p:nvPr/>
        </p:nvPicPr>
        <p:blipFill>
          <a:blip r:embed="rId3">
            <a:alphaModFix/>
          </a:blip>
          <a:stretch>
            <a:fillRect/>
          </a:stretch>
        </p:blipFill>
        <p:spPr>
          <a:xfrm>
            <a:off x="65300" y="3748975"/>
            <a:ext cx="1242125" cy="1242125"/>
          </a:xfrm>
          <a:prstGeom prst="rect">
            <a:avLst/>
          </a:prstGeom>
          <a:noFill/>
          <a:ln>
            <a:noFill/>
          </a:ln>
        </p:spPr>
      </p:pic>
      <p:sp>
        <p:nvSpPr>
          <p:cNvPr id="277" name="Shape 277"/>
          <p:cNvSpPr txBox="1"/>
          <p:nvPr/>
        </p:nvSpPr>
        <p:spPr>
          <a:xfrm>
            <a:off x="4075025" y="2064025"/>
            <a:ext cx="6642600" cy="300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800">
                <a:solidFill>
                  <a:schemeClr val="lt1"/>
                </a:solidFill>
                <a:latin typeface="Nunito"/>
                <a:ea typeface="Nunito"/>
                <a:cs typeface="Nunito"/>
                <a:sym typeface="Nunito"/>
              </a:rPr>
              <a:t>Presented by: </a:t>
            </a:r>
            <a:r>
              <a:rPr b="1" lang="en" sz="1800">
                <a:solidFill>
                  <a:schemeClr val="lt1"/>
                </a:solidFill>
                <a:latin typeface="Nunito"/>
                <a:ea typeface="Nunito"/>
                <a:cs typeface="Nunito"/>
                <a:sym typeface="Nunito"/>
              </a:rPr>
              <a:t>Ash Krishnan &amp; Manasa Sanka</a:t>
            </a:r>
            <a:endParaRPr b="1" sz="1800">
              <a:solidFill>
                <a:schemeClr val="lt1"/>
              </a:solidFill>
              <a:latin typeface="Nunito"/>
              <a:ea typeface="Nunito"/>
              <a:cs typeface="Nunito"/>
              <a:sym typeface="Nunito"/>
            </a:endParaRPr>
          </a:p>
          <a:p>
            <a:pPr indent="0" lvl="0" marL="0" rtl="0">
              <a:spcBef>
                <a:spcPts val="0"/>
              </a:spcBef>
              <a:spcAft>
                <a:spcPts val="0"/>
              </a:spcAft>
              <a:buNone/>
            </a:pPr>
            <a:r>
              <a:rPr lang="en" sz="1800">
                <a:solidFill>
                  <a:schemeClr val="lt1"/>
                </a:solidFill>
                <a:latin typeface="Nunito"/>
                <a:ea typeface="Nunito"/>
                <a:cs typeface="Nunito"/>
                <a:sym typeface="Nunito"/>
              </a:rPr>
              <a:t>Scribed by: </a:t>
            </a:r>
            <a:r>
              <a:rPr b="1" lang="en" sz="1800">
                <a:solidFill>
                  <a:schemeClr val="lt1"/>
                </a:solidFill>
                <a:latin typeface="Nunito"/>
                <a:ea typeface="Nunito"/>
                <a:cs typeface="Nunito"/>
                <a:sym typeface="Nunito"/>
              </a:rPr>
              <a:t>Aishwarya Nadella</a:t>
            </a:r>
            <a:endParaRPr b="1" sz="1800">
              <a:solidFill>
                <a:schemeClr val="lt1"/>
              </a:solidFill>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pic>
        <p:nvPicPr>
          <p:cNvPr id="362" name="Shape 362"/>
          <p:cNvPicPr preferRelativeResize="0"/>
          <p:nvPr/>
        </p:nvPicPr>
        <p:blipFill>
          <a:blip r:embed="rId3">
            <a:alphaModFix/>
          </a:blip>
          <a:stretch>
            <a:fillRect/>
          </a:stretch>
        </p:blipFill>
        <p:spPr>
          <a:xfrm>
            <a:off x="368756" y="1582825"/>
            <a:ext cx="7929900" cy="1555427"/>
          </a:xfrm>
          <a:prstGeom prst="rect">
            <a:avLst/>
          </a:prstGeom>
          <a:noFill/>
          <a:ln>
            <a:noFill/>
          </a:ln>
        </p:spPr>
      </p:pic>
      <p:sp>
        <p:nvSpPr>
          <p:cNvPr id="363" name="Shape 363"/>
          <p:cNvSpPr txBox="1"/>
          <p:nvPr>
            <p:ph type="title"/>
          </p:nvPr>
        </p:nvSpPr>
        <p:spPr>
          <a:xfrm>
            <a:off x="56400" y="270825"/>
            <a:ext cx="90360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Migration Policy: Expected Utilization</a:t>
            </a:r>
            <a:endParaRPr/>
          </a:p>
        </p:txBody>
      </p:sp>
      <p:sp>
        <p:nvSpPr>
          <p:cNvPr id="364" name="Shape 36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365" name="Shape 365"/>
          <p:cNvPicPr preferRelativeResize="0"/>
          <p:nvPr/>
        </p:nvPicPr>
        <p:blipFill>
          <a:blip r:embed="rId4">
            <a:alphaModFix/>
          </a:blip>
          <a:stretch>
            <a:fillRect/>
          </a:stretch>
        </p:blipFill>
        <p:spPr>
          <a:xfrm>
            <a:off x="56400" y="67655"/>
            <a:ext cx="327125" cy="327125"/>
          </a:xfrm>
          <a:prstGeom prst="rect">
            <a:avLst/>
          </a:prstGeom>
          <a:noFill/>
          <a:ln>
            <a:noFill/>
          </a:ln>
        </p:spPr>
      </p:pic>
      <p:sp>
        <p:nvSpPr>
          <p:cNvPr id="366" name="Shape 366"/>
          <p:cNvSpPr/>
          <p:nvPr/>
        </p:nvSpPr>
        <p:spPr>
          <a:xfrm>
            <a:off x="278975" y="1298725"/>
            <a:ext cx="8276100" cy="2142000"/>
          </a:xfrm>
          <a:prstGeom prst="frame">
            <a:avLst>
              <a:gd fmla="val 1228" name="adj1"/>
            </a:avLst>
          </a:prstGeom>
          <a:solidFill>
            <a:schemeClr val="lt2"/>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67" name="Shape 367"/>
          <p:cNvSpPr/>
          <p:nvPr/>
        </p:nvSpPr>
        <p:spPr>
          <a:xfrm>
            <a:off x="78900" y="3640325"/>
            <a:ext cx="8991000" cy="1184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8" name="Shape 368"/>
          <p:cNvSpPr txBox="1"/>
          <p:nvPr>
            <p:ph idx="1" type="body"/>
          </p:nvPr>
        </p:nvSpPr>
        <p:spPr>
          <a:xfrm>
            <a:off x="151650" y="3795725"/>
            <a:ext cx="8733900" cy="1184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000"/>
              <a:t>For every VM i, </a:t>
            </a:r>
            <a:r>
              <a:rPr b="1" lang="en" sz="2000"/>
              <a:t>HotSpot finds the expected utilization based on the current VM’s utilization by considering low and high utilization</a:t>
            </a:r>
            <a:endParaRPr b="1" sz="2000"/>
          </a:p>
        </p:txBody>
      </p:sp>
      <p:sp>
        <p:nvSpPr>
          <p:cNvPr id="369" name="Shape 369"/>
          <p:cNvSpPr/>
          <p:nvPr/>
        </p:nvSpPr>
        <p:spPr>
          <a:xfrm>
            <a:off x="196325" y="1430325"/>
            <a:ext cx="2126400" cy="32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0" name="Shape 370"/>
          <p:cNvSpPr txBox="1"/>
          <p:nvPr/>
        </p:nvSpPr>
        <p:spPr>
          <a:xfrm>
            <a:off x="110975" y="1387975"/>
            <a:ext cx="2297100" cy="20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Seek higher CPU usage</a:t>
            </a:r>
            <a:endParaRPr/>
          </a:p>
        </p:txBody>
      </p:sp>
      <p:sp>
        <p:nvSpPr>
          <p:cNvPr id="371" name="Shape 371"/>
          <p:cNvSpPr/>
          <p:nvPr/>
        </p:nvSpPr>
        <p:spPr>
          <a:xfrm>
            <a:off x="151650" y="3011750"/>
            <a:ext cx="2126400" cy="32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2" name="Shape 372"/>
          <p:cNvSpPr txBox="1"/>
          <p:nvPr/>
        </p:nvSpPr>
        <p:spPr>
          <a:xfrm>
            <a:off x="151650" y="2980925"/>
            <a:ext cx="2126400" cy="26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Seek higher capacity</a:t>
            </a:r>
            <a:endParaRPr/>
          </a:p>
        </p:txBody>
      </p:sp>
      <p:cxnSp>
        <p:nvCxnSpPr>
          <p:cNvPr id="373" name="Shape 373"/>
          <p:cNvCxnSpPr/>
          <p:nvPr/>
        </p:nvCxnSpPr>
        <p:spPr>
          <a:xfrm>
            <a:off x="2322725" y="1591975"/>
            <a:ext cx="681300" cy="369900"/>
          </a:xfrm>
          <a:prstGeom prst="straightConnector1">
            <a:avLst/>
          </a:prstGeom>
          <a:noFill/>
          <a:ln cap="flat" cmpd="sng" w="9525">
            <a:solidFill>
              <a:schemeClr val="dk2"/>
            </a:solidFill>
            <a:prstDash val="solid"/>
            <a:round/>
            <a:headEnd len="med" w="med" type="none"/>
            <a:tailEnd len="med" w="med" type="triangle"/>
          </a:ln>
        </p:spPr>
      </p:cxnSp>
      <p:cxnSp>
        <p:nvCxnSpPr>
          <p:cNvPr id="374" name="Shape 374"/>
          <p:cNvCxnSpPr/>
          <p:nvPr/>
        </p:nvCxnSpPr>
        <p:spPr>
          <a:xfrm flipH="1" rot="10800000">
            <a:off x="2278050" y="3027425"/>
            <a:ext cx="325800" cy="222000"/>
          </a:xfrm>
          <a:prstGeom prst="straightConnector1">
            <a:avLst/>
          </a:prstGeom>
          <a:noFill/>
          <a:ln cap="flat" cmpd="sng" w="9525">
            <a:solidFill>
              <a:schemeClr val="dk2"/>
            </a:solidFill>
            <a:prstDash val="solid"/>
            <a:round/>
            <a:headEnd len="med" w="med" type="none"/>
            <a:tailEnd len="med" w="med" type="triangle"/>
          </a:ln>
        </p:spPr>
      </p:cxnSp>
      <p:sp>
        <p:nvSpPr>
          <p:cNvPr id="375" name="Shape 375"/>
          <p:cNvSpPr/>
          <p:nvPr/>
        </p:nvSpPr>
        <p:spPr>
          <a:xfrm>
            <a:off x="6407050" y="1239875"/>
            <a:ext cx="2126400" cy="32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6" name="Shape 376"/>
          <p:cNvSpPr txBox="1"/>
          <p:nvPr/>
        </p:nvSpPr>
        <p:spPr>
          <a:xfrm>
            <a:off x="6385300" y="1239875"/>
            <a:ext cx="2169900" cy="327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Determine which to seek</a:t>
            </a:r>
            <a:endParaRPr/>
          </a:p>
        </p:txBody>
      </p:sp>
      <p:cxnSp>
        <p:nvCxnSpPr>
          <p:cNvPr id="377" name="Shape 377"/>
          <p:cNvCxnSpPr>
            <a:stCxn id="376" idx="2"/>
          </p:cNvCxnSpPr>
          <p:nvPr/>
        </p:nvCxnSpPr>
        <p:spPr>
          <a:xfrm>
            <a:off x="7470250" y="1566875"/>
            <a:ext cx="392400" cy="437700"/>
          </a:xfrm>
          <a:prstGeom prst="straightConnector1">
            <a:avLst/>
          </a:prstGeom>
          <a:noFill/>
          <a:ln cap="flat" cmpd="sng" w="9525">
            <a:solidFill>
              <a:schemeClr val="dk2"/>
            </a:solidFill>
            <a:prstDash val="solid"/>
            <a:round/>
            <a:headEnd len="med" w="med" type="none"/>
            <a:tailEnd len="med" w="med" type="triangle"/>
          </a:ln>
        </p:spPr>
      </p:cxnSp>
      <p:sp>
        <p:nvSpPr>
          <p:cNvPr id="378" name="Shape 378"/>
          <p:cNvSpPr/>
          <p:nvPr/>
        </p:nvSpPr>
        <p:spPr>
          <a:xfrm>
            <a:off x="7717150" y="1849475"/>
            <a:ext cx="548700" cy="608700"/>
          </a:xfrm>
          <a:prstGeom prst="donut">
            <a:avLst>
              <a:gd fmla="val 5555"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9" name="Shape 379"/>
          <p:cNvSpPr txBox="1"/>
          <p:nvPr/>
        </p:nvSpPr>
        <p:spPr>
          <a:xfrm>
            <a:off x="8181750" y="3032600"/>
            <a:ext cx="703800" cy="188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2"/>
                </a:solidFill>
              </a:rPr>
              <a:t>[1]</a:t>
            </a:r>
            <a:endParaRPr>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pic>
        <p:nvPicPr>
          <p:cNvPr id="384" name="Shape 384"/>
          <p:cNvPicPr preferRelativeResize="0"/>
          <p:nvPr/>
        </p:nvPicPr>
        <p:blipFill>
          <a:blip r:embed="rId3">
            <a:alphaModFix/>
          </a:blip>
          <a:stretch>
            <a:fillRect/>
          </a:stretch>
        </p:blipFill>
        <p:spPr>
          <a:xfrm>
            <a:off x="2651775" y="1714150"/>
            <a:ext cx="3904134" cy="1184400"/>
          </a:xfrm>
          <a:prstGeom prst="rect">
            <a:avLst/>
          </a:prstGeom>
          <a:noFill/>
          <a:ln>
            <a:noFill/>
          </a:ln>
        </p:spPr>
      </p:pic>
      <p:sp>
        <p:nvSpPr>
          <p:cNvPr id="385" name="Shape 385"/>
          <p:cNvSpPr/>
          <p:nvPr/>
        </p:nvSpPr>
        <p:spPr>
          <a:xfrm>
            <a:off x="76500" y="3667875"/>
            <a:ext cx="8991000" cy="1184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6" name="Shape 386"/>
          <p:cNvSpPr txBox="1"/>
          <p:nvPr>
            <p:ph type="title"/>
          </p:nvPr>
        </p:nvSpPr>
        <p:spPr>
          <a:xfrm>
            <a:off x="227300" y="270825"/>
            <a:ext cx="81069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Migration Policy: Cost-</a:t>
            </a:r>
            <a:r>
              <a:rPr lang="en"/>
              <a:t>Efficiency</a:t>
            </a:r>
            <a:r>
              <a:rPr lang="en"/>
              <a:t> </a:t>
            </a:r>
            <a:endParaRPr/>
          </a:p>
        </p:txBody>
      </p:sp>
      <p:sp>
        <p:nvSpPr>
          <p:cNvPr id="387" name="Shape 38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388" name="Shape 388"/>
          <p:cNvPicPr preferRelativeResize="0"/>
          <p:nvPr/>
        </p:nvPicPr>
        <p:blipFill>
          <a:blip r:embed="rId4">
            <a:alphaModFix/>
          </a:blip>
          <a:stretch>
            <a:fillRect/>
          </a:stretch>
        </p:blipFill>
        <p:spPr>
          <a:xfrm>
            <a:off x="56400" y="67655"/>
            <a:ext cx="327125" cy="327125"/>
          </a:xfrm>
          <a:prstGeom prst="rect">
            <a:avLst/>
          </a:prstGeom>
          <a:noFill/>
          <a:ln>
            <a:noFill/>
          </a:ln>
        </p:spPr>
      </p:pic>
      <p:sp>
        <p:nvSpPr>
          <p:cNvPr id="389" name="Shape 389"/>
          <p:cNvSpPr/>
          <p:nvPr/>
        </p:nvSpPr>
        <p:spPr>
          <a:xfrm>
            <a:off x="1394850" y="1220500"/>
            <a:ext cx="6447300" cy="2168400"/>
          </a:xfrm>
          <a:prstGeom prst="frame">
            <a:avLst>
              <a:gd fmla="val 1228" name="adj1"/>
            </a:avLst>
          </a:prstGeom>
          <a:solidFill>
            <a:schemeClr val="lt2"/>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90" name="Shape 390"/>
          <p:cNvSpPr txBox="1"/>
          <p:nvPr>
            <p:ph idx="1" type="body"/>
          </p:nvPr>
        </p:nvSpPr>
        <p:spPr>
          <a:xfrm>
            <a:off x="175650" y="3824475"/>
            <a:ext cx="8824200" cy="8712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b="1" lang="en"/>
              <a:t>We perform cost-analysis for each VM i which has better cost-efficiency than our current one</a:t>
            </a:r>
            <a:endParaRPr b="1"/>
          </a:p>
        </p:txBody>
      </p:sp>
      <p:sp>
        <p:nvSpPr>
          <p:cNvPr id="391" name="Shape 391"/>
          <p:cNvSpPr/>
          <p:nvPr/>
        </p:nvSpPr>
        <p:spPr>
          <a:xfrm>
            <a:off x="320300" y="1420000"/>
            <a:ext cx="2126400" cy="32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2" name="Shape 392"/>
          <p:cNvSpPr/>
          <p:nvPr/>
        </p:nvSpPr>
        <p:spPr>
          <a:xfrm>
            <a:off x="1022900" y="2966875"/>
            <a:ext cx="3357900" cy="32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3" name="Shape 393"/>
          <p:cNvSpPr txBox="1"/>
          <p:nvPr/>
        </p:nvSpPr>
        <p:spPr>
          <a:xfrm>
            <a:off x="515600" y="1377700"/>
            <a:ext cx="1735800" cy="3270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t>Goal to minimize </a:t>
            </a:r>
            <a:endParaRPr/>
          </a:p>
        </p:txBody>
      </p:sp>
      <p:sp>
        <p:nvSpPr>
          <p:cNvPr id="394" name="Shape 394"/>
          <p:cNvSpPr txBox="1"/>
          <p:nvPr/>
        </p:nvSpPr>
        <p:spPr>
          <a:xfrm>
            <a:off x="1074550" y="2943700"/>
            <a:ext cx="3750600" cy="186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Encourage migration to higher capacity</a:t>
            </a:r>
            <a:endParaRPr/>
          </a:p>
        </p:txBody>
      </p:sp>
      <p:cxnSp>
        <p:nvCxnSpPr>
          <p:cNvPr id="395" name="Shape 395"/>
          <p:cNvCxnSpPr>
            <a:stCxn id="391" idx="3"/>
          </p:cNvCxnSpPr>
          <p:nvPr/>
        </p:nvCxnSpPr>
        <p:spPr>
          <a:xfrm>
            <a:off x="2446700" y="1583500"/>
            <a:ext cx="528900" cy="462300"/>
          </a:xfrm>
          <a:prstGeom prst="straightConnector1">
            <a:avLst/>
          </a:prstGeom>
          <a:noFill/>
          <a:ln cap="flat" cmpd="sng" w="9525">
            <a:solidFill>
              <a:schemeClr val="dk2"/>
            </a:solidFill>
            <a:prstDash val="solid"/>
            <a:round/>
            <a:headEnd len="med" w="med" type="none"/>
            <a:tailEnd len="med" w="med" type="triangle"/>
          </a:ln>
        </p:spPr>
      </p:cxnSp>
      <p:cxnSp>
        <p:nvCxnSpPr>
          <p:cNvPr id="396" name="Shape 396"/>
          <p:cNvCxnSpPr/>
          <p:nvPr/>
        </p:nvCxnSpPr>
        <p:spPr>
          <a:xfrm flipH="1" rot="10800000">
            <a:off x="4391175" y="2738125"/>
            <a:ext cx="216900" cy="382200"/>
          </a:xfrm>
          <a:prstGeom prst="straightConnector1">
            <a:avLst/>
          </a:prstGeom>
          <a:noFill/>
          <a:ln cap="flat" cmpd="sng" w="9525">
            <a:solidFill>
              <a:schemeClr val="dk2"/>
            </a:solidFill>
            <a:prstDash val="solid"/>
            <a:round/>
            <a:headEnd len="med" w="med" type="none"/>
            <a:tailEnd len="med" w="med" type="triangle"/>
          </a:ln>
        </p:spPr>
      </p:cxnSp>
      <p:sp>
        <p:nvSpPr>
          <p:cNvPr id="397" name="Shape 397"/>
          <p:cNvSpPr/>
          <p:nvPr/>
        </p:nvSpPr>
        <p:spPr>
          <a:xfrm>
            <a:off x="3998575" y="2242100"/>
            <a:ext cx="1126200" cy="608700"/>
          </a:xfrm>
          <a:prstGeom prst="donut">
            <a:avLst>
              <a:gd fmla="val 5555"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8" name="Shape 398"/>
          <p:cNvSpPr txBox="1"/>
          <p:nvPr/>
        </p:nvSpPr>
        <p:spPr>
          <a:xfrm>
            <a:off x="7454875" y="2966875"/>
            <a:ext cx="703800" cy="188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2"/>
                </a:solidFill>
              </a:rPr>
              <a:t>[1]</a:t>
            </a:r>
            <a:endParaRPr>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pic>
        <p:nvPicPr>
          <p:cNvPr id="403" name="Shape 403"/>
          <p:cNvPicPr preferRelativeResize="0"/>
          <p:nvPr/>
        </p:nvPicPr>
        <p:blipFill>
          <a:blip r:embed="rId3">
            <a:alphaModFix/>
          </a:blip>
          <a:stretch>
            <a:fillRect/>
          </a:stretch>
        </p:blipFill>
        <p:spPr>
          <a:xfrm>
            <a:off x="330628" y="1790378"/>
            <a:ext cx="8628741" cy="938175"/>
          </a:xfrm>
          <a:prstGeom prst="rect">
            <a:avLst/>
          </a:prstGeom>
          <a:noFill/>
          <a:ln>
            <a:noFill/>
          </a:ln>
        </p:spPr>
      </p:pic>
      <p:sp>
        <p:nvSpPr>
          <p:cNvPr id="404" name="Shape 404"/>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Cost Analysis: Transaction Cost</a:t>
            </a:r>
            <a:endParaRPr/>
          </a:p>
        </p:txBody>
      </p:sp>
      <p:sp>
        <p:nvSpPr>
          <p:cNvPr id="405" name="Shape 40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406" name="Shape 406"/>
          <p:cNvPicPr preferRelativeResize="0"/>
          <p:nvPr/>
        </p:nvPicPr>
        <p:blipFill>
          <a:blip r:embed="rId4">
            <a:alphaModFix/>
          </a:blip>
          <a:stretch>
            <a:fillRect/>
          </a:stretch>
        </p:blipFill>
        <p:spPr>
          <a:xfrm>
            <a:off x="56400" y="67655"/>
            <a:ext cx="327125" cy="327125"/>
          </a:xfrm>
          <a:prstGeom prst="rect">
            <a:avLst/>
          </a:prstGeom>
          <a:noFill/>
          <a:ln>
            <a:noFill/>
          </a:ln>
        </p:spPr>
      </p:pic>
      <p:sp>
        <p:nvSpPr>
          <p:cNvPr id="407" name="Shape 407"/>
          <p:cNvSpPr/>
          <p:nvPr/>
        </p:nvSpPr>
        <p:spPr>
          <a:xfrm>
            <a:off x="330625" y="1570500"/>
            <a:ext cx="8524200" cy="1429200"/>
          </a:xfrm>
          <a:prstGeom prst="frame">
            <a:avLst>
              <a:gd fmla="val 1228" name="adj1"/>
            </a:avLst>
          </a:prstGeom>
          <a:solidFill>
            <a:schemeClr val="lt2"/>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08" name="Shape 408"/>
          <p:cNvSpPr/>
          <p:nvPr/>
        </p:nvSpPr>
        <p:spPr>
          <a:xfrm>
            <a:off x="76500" y="3357900"/>
            <a:ext cx="8991000" cy="1184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9" name="Shape 409"/>
          <p:cNvSpPr txBox="1"/>
          <p:nvPr>
            <p:ph idx="1" type="body"/>
          </p:nvPr>
        </p:nvSpPr>
        <p:spPr>
          <a:xfrm>
            <a:off x="201450" y="3478500"/>
            <a:ext cx="8741100" cy="11844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lang="en"/>
              <a:t> </a:t>
            </a:r>
            <a:r>
              <a:rPr b="1" lang="en"/>
              <a:t>The cost to migrate to a new VM at time t is a function of the cost of the new and current VM over the time to migrate</a:t>
            </a:r>
            <a:endParaRPr b="1"/>
          </a:p>
        </p:txBody>
      </p:sp>
      <p:sp>
        <p:nvSpPr>
          <p:cNvPr id="410" name="Shape 410"/>
          <p:cNvSpPr/>
          <p:nvPr/>
        </p:nvSpPr>
        <p:spPr>
          <a:xfrm>
            <a:off x="6816150" y="885300"/>
            <a:ext cx="2126400" cy="32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lgn="ctr">
              <a:spcBef>
                <a:spcPts val="0"/>
              </a:spcBef>
              <a:spcAft>
                <a:spcPts val="0"/>
              </a:spcAft>
              <a:buNone/>
            </a:pPr>
            <a:r>
              <a:rPr lang="en"/>
              <a:t>Time for migration</a:t>
            </a:r>
            <a:endParaRPr/>
          </a:p>
        </p:txBody>
      </p:sp>
      <p:sp>
        <p:nvSpPr>
          <p:cNvPr id="411" name="Shape 411"/>
          <p:cNvSpPr/>
          <p:nvPr/>
        </p:nvSpPr>
        <p:spPr>
          <a:xfrm>
            <a:off x="3988225" y="1355425"/>
            <a:ext cx="2828100" cy="32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lgn="ctr">
              <a:spcBef>
                <a:spcPts val="0"/>
              </a:spcBef>
              <a:spcAft>
                <a:spcPts val="0"/>
              </a:spcAft>
              <a:buNone/>
            </a:pPr>
            <a:r>
              <a:rPr lang="en"/>
              <a:t>Time remaining in billing interval</a:t>
            </a:r>
            <a:endParaRPr/>
          </a:p>
        </p:txBody>
      </p:sp>
      <p:cxnSp>
        <p:nvCxnSpPr>
          <p:cNvPr id="412" name="Shape 412"/>
          <p:cNvCxnSpPr>
            <a:stCxn id="411" idx="2"/>
          </p:cNvCxnSpPr>
          <p:nvPr/>
        </p:nvCxnSpPr>
        <p:spPr>
          <a:xfrm>
            <a:off x="5402275" y="1682425"/>
            <a:ext cx="1944000" cy="301500"/>
          </a:xfrm>
          <a:prstGeom prst="straightConnector1">
            <a:avLst/>
          </a:prstGeom>
          <a:noFill/>
          <a:ln cap="flat" cmpd="sng" w="9525">
            <a:solidFill>
              <a:schemeClr val="dk2"/>
            </a:solidFill>
            <a:prstDash val="solid"/>
            <a:round/>
            <a:headEnd len="med" w="med" type="none"/>
            <a:tailEnd len="med" w="med" type="triangle"/>
          </a:ln>
        </p:spPr>
      </p:cxnSp>
      <p:cxnSp>
        <p:nvCxnSpPr>
          <p:cNvPr id="413" name="Shape 413"/>
          <p:cNvCxnSpPr>
            <a:stCxn id="410" idx="2"/>
          </p:cNvCxnSpPr>
          <p:nvPr/>
        </p:nvCxnSpPr>
        <p:spPr>
          <a:xfrm>
            <a:off x="7879350" y="1212300"/>
            <a:ext cx="293400" cy="740400"/>
          </a:xfrm>
          <a:prstGeom prst="straightConnector1">
            <a:avLst/>
          </a:prstGeom>
          <a:noFill/>
          <a:ln cap="flat" cmpd="sng" w="9525">
            <a:solidFill>
              <a:schemeClr val="dk2"/>
            </a:solidFill>
            <a:prstDash val="solid"/>
            <a:round/>
            <a:headEnd len="med" w="med" type="none"/>
            <a:tailEnd len="med" w="med" type="triangle"/>
          </a:ln>
        </p:spPr>
      </p:cxnSp>
      <p:sp>
        <p:nvSpPr>
          <p:cNvPr id="414" name="Shape 414"/>
          <p:cNvSpPr txBox="1"/>
          <p:nvPr/>
        </p:nvSpPr>
        <p:spPr>
          <a:xfrm>
            <a:off x="8373500" y="2616050"/>
            <a:ext cx="703800" cy="188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2"/>
                </a:solidFill>
              </a:rPr>
              <a:t>[1]</a:t>
            </a:r>
            <a:endParaRPr>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pic>
        <p:nvPicPr>
          <p:cNvPr id="419" name="Shape 419"/>
          <p:cNvPicPr preferRelativeResize="0"/>
          <p:nvPr/>
        </p:nvPicPr>
        <p:blipFill>
          <a:blip r:embed="rId3">
            <a:alphaModFix/>
          </a:blip>
          <a:stretch>
            <a:fillRect/>
          </a:stretch>
        </p:blipFill>
        <p:spPr>
          <a:xfrm>
            <a:off x="495975" y="1543104"/>
            <a:ext cx="8338201" cy="904441"/>
          </a:xfrm>
          <a:prstGeom prst="rect">
            <a:avLst/>
          </a:prstGeom>
          <a:noFill/>
          <a:ln>
            <a:noFill/>
          </a:ln>
        </p:spPr>
      </p:pic>
      <p:sp>
        <p:nvSpPr>
          <p:cNvPr id="420" name="Shape 420"/>
          <p:cNvSpPr txBox="1"/>
          <p:nvPr>
            <p:ph type="title"/>
          </p:nvPr>
        </p:nvSpPr>
        <p:spPr>
          <a:xfrm>
            <a:off x="444275" y="270825"/>
            <a:ext cx="78900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Cost Analysis: Expected Savings</a:t>
            </a:r>
            <a:endParaRPr/>
          </a:p>
        </p:txBody>
      </p:sp>
      <p:sp>
        <p:nvSpPr>
          <p:cNvPr id="421" name="Shape 42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422" name="Shape 422"/>
          <p:cNvPicPr preferRelativeResize="0"/>
          <p:nvPr/>
        </p:nvPicPr>
        <p:blipFill>
          <a:blip r:embed="rId4">
            <a:alphaModFix/>
          </a:blip>
          <a:stretch>
            <a:fillRect/>
          </a:stretch>
        </p:blipFill>
        <p:spPr>
          <a:xfrm>
            <a:off x="56400" y="67655"/>
            <a:ext cx="327125" cy="327125"/>
          </a:xfrm>
          <a:prstGeom prst="rect">
            <a:avLst/>
          </a:prstGeom>
          <a:noFill/>
          <a:ln>
            <a:noFill/>
          </a:ln>
        </p:spPr>
      </p:pic>
      <p:sp>
        <p:nvSpPr>
          <p:cNvPr id="423" name="Shape 423"/>
          <p:cNvSpPr/>
          <p:nvPr/>
        </p:nvSpPr>
        <p:spPr>
          <a:xfrm>
            <a:off x="495975" y="1363850"/>
            <a:ext cx="8338200" cy="1374300"/>
          </a:xfrm>
          <a:prstGeom prst="frame">
            <a:avLst>
              <a:gd fmla="val 1228" name="adj1"/>
            </a:avLst>
          </a:prstGeom>
          <a:solidFill>
            <a:schemeClr val="lt2"/>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24" name="Shape 424"/>
          <p:cNvSpPr/>
          <p:nvPr/>
        </p:nvSpPr>
        <p:spPr>
          <a:xfrm>
            <a:off x="76500" y="3440550"/>
            <a:ext cx="8991000" cy="1184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5" name="Shape 425"/>
          <p:cNvSpPr txBox="1"/>
          <p:nvPr>
            <p:ph idx="1" type="body"/>
          </p:nvPr>
        </p:nvSpPr>
        <p:spPr>
          <a:xfrm>
            <a:off x="197250" y="3416400"/>
            <a:ext cx="8637000" cy="12327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b="1" lang="en"/>
              <a:t>The savings of migrating to VM i from VM c at time t is a function of expected utilization, cost-efficiency, and time spent in the new VM</a:t>
            </a:r>
            <a:endParaRPr b="1"/>
          </a:p>
        </p:txBody>
      </p:sp>
      <p:sp>
        <p:nvSpPr>
          <p:cNvPr id="426" name="Shape 426"/>
          <p:cNvSpPr/>
          <p:nvPr/>
        </p:nvSpPr>
        <p:spPr>
          <a:xfrm>
            <a:off x="2283425" y="1303400"/>
            <a:ext cx="3554100" cy="32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lgn="ctr">
              <a:spcBef>
                <a:spcPts val="0"/>
              </a:spcBef>
              <a:spcAft>
                <a:spcPts val="0"/>
              </a:spcAft>
              <a:buNone/>
            </a:pPr>
            <a:r>
              <a:rPr lang="en"/>
              <a:t>Encourages migration to higher capacity</a:t>
            </a:r>
            <a:endParaRPr/>
          </a:p>
        </p:txBody>
      </p:sp>
      <p:sp>
        <p:nvSpPr>
          <p:cNvPr id="427" name="Shape 427"/>
          <p:cNvSpPr/>
          <p:nvPr/>
        </p:nvSpPr>
        <p:spPr>
          <a:xfrm>
            <a:off x="6102650" y="918525"/>
            <a:ext cx="2429100" cy="327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rPr lang="en"/>
              <a:t>Time to be spent in new VM</a:t>
            </a:r>
            <a:endParaRPr/>
          </a:p>
        </p:txBody>
      </p:sp>
      <p:cxnSp>
        <p:nvCxnSpPr>
          <p:cNvPr id="428" name="Shape 428"/>
          <p:cNvCxnSpPr>
            <a:stCxn id="426" idx="3"/>
          </p:cNvCxnSpPr>
          <p:nvPr/>
        </p:nvCxnSpPr>
        <p:spPr>
          <a:xfrm>
            <a:off x="5837525" y="1466900"/>
            <a:ext cx="547800" cy="320700"/>
          </a:xfrm>
          <a:prstGeom prst="straightConnector1">
            <a:avLst/>
          </a:prstGeom>
          <a:noFill/>
          <a:ln cap="flat" cmpd="sng" w="9525">
            <a:solidFill>
              <a:schemeClr val="dk2"/>
            </a:solidFill>
            <a:prstDash val="solid"/>
            <a:round/>
            <a:headEnd len="med" w="med" type="none"/>
            <a:tailEnd len="med" w="med" type="triangle"/>
          </a:ln>
        </p:spPr>
      </p:cxnSp>
      <p:cxnSp>
        <p:nvCxnSpPr>
          <p:cNvPr id="429" name="Shape 429"/>
          <p:cNvCxnSpPr>
            <a:stCxn id="427" idx="2"/>
          </p:cNvCxnSpPr>
          <p:nvPr/>
        </p:nvCxnSpPr>
        <p:spPr>
          <a:xfrm>
            <a:off x="7317200" y="1245525"/>
            <a:ext cx="1010400" cy="560700"/>
          </a:xfrm>
          <a:prstGeom prst="straightConnector1">
            <a:avLst/>
          </a:prstGeom>
          <a:noFill/>
          <a:ln cap="flat" cmpd="sng" w="9525">
            <a:solidFill>
              <a:schemeClr val="dk2"/>
            </a:solidFill>
            <a:prstDash val="solid"/>
            <a:round/>
            <a:headEnd len="med" w="med" type="none"/>
            <a:tailEnd len="med" w="med" type="triangle"/>
          </a:ln>
        </p:spPr>
      </p:cxnSp>
      <p:sp>
        <p:nvSpPr>
          <p:cNvPr id="430" name="Shape 430"/>
          <p:cNvSpPr/>
          <p:nvPr/>
        </p:nvSpPr>
        <p:spPr>
          <a:xfrm>
            <a:off x="5083450" y="1560500"/>
            <a:ext cx="2897100" cy="981000"/>
          </a:xfrm>
          <a:prstGeom prst="donut">
            <a:avLst>
              <a:gd fmla="val 2058"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1" name="Shape 431"/>
          <p:cNvSpPr txBox="1"/>
          <p:nvPr/>
        </p:nvSpPr>
        <p:spPr>
          <a:xfrm>
            <a:off x="8373500" y="2352800"/>
            <a:ext cx="703800" cy="188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2"/>
                </a:solidFill>
              </a:rPr>
              <a:t>[1]</a:t>
            </a:r>
            <a:endParaRPr>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Shape 436"/>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Experimental Evaluation</a:t>
            </a:r>
            <a:endParaRPr/>
          </a:p>
        </p:txBody>
      </p:sp>
      <p:sp>
        <p:nvSpPr>
          <p:cNvPr id="437" name="Shape 437"/>
          <p:cNvSpPr txBox="1"/>
          <p:nvPr>
            <p:ph idx="1" type="body"/>
          </p:nvPr>
        </p:nvSpPr>
        <p:spPr>
          <a:xfrm>
            <a:off x="216975" y="1298725"/>
            <a:ext cx="8658300" cy="3232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I</a:t>
            </a:r>
            <a:r>
              <a:rPr b="1" lang="en"/>
              <a:t>mplemented on EC2 and evaluated using:</a:t>
            </a:r>
            <a:endParaRPr b="1"/>
          </a:p>
          <a:p>
            <a:pPr indent="-368300" lvl="0" marL="457200">
              <a:spcBef>
                <a:spcPts val="0"/>
              </a:spcBef>
              <a:spcAft>
                <a:spcPts val="0"/>
              </a:spcAft>
              <a:buSzPts val="2200"/>
              <a:buChar char="●"/>
            </a:pPr>
            <a:r>
              <a:rPr lang="en"/>
              <a:t>A small-scale prototype</a:t>
            </a:r>
            <a:endParaRPr/>
          </a:p>
          <a:p>
            <a:pPr indent="-368300" lvl="0" marL="457200">
              <a:spcBef>
                <a:spcPts val="0"/>
              </a:spcBef>
              <a:spcAft>
                <a:spcPts val="0"/>
              </a:spcAft>
              <a:buSzPts val="2200"/>
              <a:buChar char="●"/>
            </a:pPr>
            <a:r>
              <a:rPr lang="en"/>
              <a:t>A simulation over a long period using a production Google workload trace and publicly-available EC2 spot price traces</a:t>
            </a:r>
            <a:endParaRPr/>
          </a:p>
          <a:p>
            <a:pPr indent="0" lvl="0" marL="0">
              <a:spcBef>
                <a:spcPts val="0"/>
              </a:spcBef>
              <a:spcAft>
                <a:spcPts val="0"/>
              </a:spcAft>
              <a:buNone/>
            </a:pPr>
            <a:r>
              <a:rPr b="1" lang="en">
                <a:solidFill>
                  <a:schemeClr val="accent1"/>
                </a:solidFill>
              </a:rPr>
              <a:t>Cost</a:t>
            </a:r>
            <a:r>
              <a:rPr b="1" lang="en"/>
              <a:t>, </a:t>
            </a:r>
            <a:r>
              <a:rPr b="1" lang="en">
                <a:solidFill>
                  <a:schemeClr val="accent1"/>
                </a:solidFill>
              </a:rPr>
              <a:t>risk</a:t>
            </a:r>
            <a:r>
              <a:rPr b="1" lang="en"/>
              <a:t>, and </a:t>
            </a:r>
            <a:r>
              <a:rPr b="1" lang="en">
                <a:solidFill>
                  <a:schemeClr val="accent1"/>
                </a:solidFill>
              </a:rPr>
              <a:t>performance</a:t>
            </a:r>
            <a:r>
              <a:rPr b="1" lang="en"/>
              <a:t> are compared against:</a:t>
            </a:r>
            <a:endParaRPr b="1"/>
          </a:p>
          <a:p>
            <a:pPr indent="-368300" lvl="0" marL="457200">
              <a:spcBef>
                <a:spcPts val="0"/>
              </a:spcBef>
              <a:spcAft>
                <a:spcPts val="0"/>
              </a:spcAft>
              <a:buSzPts val="2200"/>
              <a:buChar char="●"/>
            </a:pPr>
            <a:r>
              <a:rPr lang="en"/>
              <a:t>On-demand VMs</a:t>
            </a:r>
            <a:endParaRPr/>
          </a:p>
          <a:p>
            <a:pPr indent="-368300" lvl="0" marL="457200">
              <a:spcBef>
                <a:spcPts val="0"/>
              </a:spcBef>
              <a:spcAft>
                <a:spcPts val="0"/>
              </a:spcAft>
              <a:buSzPts val="2200"/>
              <a:buChar char="●"/>
            </a:pPr>
            <a:r>
              <a:rPr lang="en"/>
              <a:t>Spot VMs without fault-tolerance </a:t>
            </a:r>
            <a:r>
              <a:rPr b="1" lang="en">
                <a:solidFill>
                  <a:schemeClr val="accent1"/>
                </a:solidFill>
              </a:rPr>
              <a:t>(SpotFleet)</a:t>
            </a:r>
            <a:endParaRPr b="1">
              <a:solidFill>
                <a:schemeClr val="accent1"/>
              </a:solidFill>
            </a:endParaRPr>
          </a:p>
          <a:p>
            <a:pPr indent="-368300" lvl="0" marL="457200">
              <a:spcBef>
                <a:spcPts val="0"/>
              </a:spcBef>
              <a:spcAft>
                <a:spcPts val="0"/>
              </a:spcAft>
              <a:buSzPts val="2200"/>
              <a:buChar char="●"/>
            </a:pPr>
            <a:r>
              <a:rPr lang="en"/>
              <a:t>Spot VMs with fault tolerance </a:t>
            </a:r>
            <a:r>
              <a:rPr b="1" lang="en">
                <a:solidFill>
                  <a:schemeClr val="accent1"/>
                </a:solidFill>
              </a:rPr>
              <a:t>(SpotOn)</a:t>
            </a:r>
            <a:endParaRPr b="1">
              <a:solidFill>
                <a:schemeClr val="accent1"/>
              </a:solidFill>
            </a:endParaRPr>
          </a:p>
          <a:p>
            <a:pPr indent="0" lvl="0" marL="0">
              <a:spcBef>
                <a:spcPts val="0"/>
              </a:spcBef>
              <a:spcAft>
                <a:spcPts val="1600"/>
              </a:spcAft>
              <a:buNone/>
            </a:pPr>
            <a:r>
              <a:t/>
            </a:r>
            <a:endParaRPr/>
          </a:p>
        </p:txBody>
      </p:sp>
      <p:sp>
        <p:nvSpPr>
          <p:cNvPr id="438" name="Shape 43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439" name="Shape 439"/>
          <p:cNvPicPr preferRelativeResize="0"/>
          <p:nvPr/>
        </p:nvPicPr>
        <p:blipFill>
          <a:blip r:embed="rId3">
            <a:alphaModFix/>
          </a:blip>
          <a:stretch>
            <a:fillRect/>
          </a:stretch>
        </p:blipFill>
        <p:spPr>
          <a:xfrm>
            <a:off x="56400" y="67655"/>
            <a:ext cx="327125" cy="327125"/>
          </a:xfrm>
          <a:prstGeom prst="rect">
            <a:avLst/>
          </a:prstGeom>
          <a:noFill/>
          <a:ln>
            <a:noFill/>
          </a:ln>
        </p:spPr>
      </p:pic>
      <p:sp>
        <p:nvSpPr>
          <p:cNvPr id="440" name="Shape 440"/>
          <p:cNvSpPr/>
          <p:nvPr/>
        </p:nvSpPr>
        <p:spPr>
          <a:xfrm>
            <a:off x="93000" y="1099125"/>
            <a:ext cx="8906700" cy="3570900"/>
          </a:xfrm>
          <a:prstGeom prst="frame">
            <a:avLst>
              <a:gd fmla="val 1228" name="adj1"/>
            </a:avLst>
          </a:prstGeom>
          <a:solidFill>
            <a:schemeClr val="lt2"/>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Shape 445"/>
          <p:cNvSpPr/>
          <p:nvPr/>
        </p:nvSpPr>
        <p:spPr>
          <a:xfrm>
            <a:off x="285750" y="3684925"/>
            <a:ext cx="8534100" cy="1289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6" name="Shape 446"/>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Prototype: Baseline</a:t>
            </a:r>
            <a:endParaRPr/>
          </a:p>
        </p:txBody>
      </p:sp>
      <p:sp>
        <p:nvSpPr>
          <p:cNvPr id="447" name="Shape 44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448" name="Shape 448"/>
          <p:cNvPicPr preferRelativeResize="0"/>
          <p:nvPr/>
        </p:nvPicPr>
        <p:blipFill>
          <a:blip r:embed="rId3">
            <a:alphaModFix/>
          </a:blip>
          <a:stretch>
            <a:fillRect/>
          </a:stretch>
        </p:blipFill>
        <p:spPr>
          <a:xfrm>
            <a:off x="1209450" y="1014875"/>
            <a:ext cx="7219200" cy="2464470"/>
          </a:xfrm>
          <a:prstGeom prst="rect">
            <a:avLst/>
          </a:prstGeom>
          <a:noFill/>
          <a:ln>
            <a:noFill/>
          </a:ln>
        </p:spPr>
      </p:pic>
      <p:pic>
        <p:nvPicPr>
          <p:cNvPr id="449" name="Shape 449"/>
          <p:cNvPicPr preferRelativeResize="0"/>
          <p:nvPr/>
        </p:nvPicPr>
        <p:blipFill>
          <a:blip r:embed="rId4">
            <a:alphaModFix/>
          </a:blip>
          <a:stretch>
            <a:fillRect/>
          </a:stretch>
        </p:blipFill>
        <p:spPr>
          <a:xfrm>
            <a:off x="56400" y="67655"/>
            <a:ext cx="327125" cy="327125"/>
          </a:xfrm>
          <a:prstGeom prst="rect">
            <a:avLst/>
          </a:prstGeom>
          <a:noFill/>
          <a:ln>
            <a:noFill/>
          </a:ln>
        </p:spPr>
      </p:pic>
      <p:sp>
        <p:nvSpPr>
          <p:cNvPr id="450" name="Shape 450"/>
          <p:cNvSpPr/>
          <p:nvPr/>
        </p:nvSpPr>
        <p:spPr>
          <a:xfrm>
            <a:off x="285750" y="1014876"/>
            <a:ext cx="8572500" cy="2515500"/>
          </a:xfrm>
          <a:prstGeom prst="frame">
            <a:avLst>
              <a:gd fmla="val 1228" name="adj1"/>
            </a:avLst>
          </a:prstGeom>
          <a:solidFill>
            <a:schemeClr val="lt2"/>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51" name="Shape 451"/>
          <p:cNvSpPr txBox="1"/>
          <p:nvPr>
            <p:ph idx="1" type="body"/>
          </p:nvPr>
        </p:nvSpPr>
        <p:spPr>
          <a:xfrm>
            <a:off x="285725" y="3889675"/>
            <a:ext cx="8534100" cy="879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a:t>A comparison for the cost, runtime, and performance of using on-demand, SpotFleet, SpotOn, and HotSpot VMs</a:t>
            </a:r>
            <a:endParaRPr b="1"/>
          </a:p>
        </p:txBody>
      </p:sp>
      <p:sp>
        <p:nvSpPr>
          <p:cNvPr id="452" name="Shape 452"/>
          <p:cNvSpPr txBox="1"/>
          <p:nvPr/>
        </p:nvSpPr>
        <p:spPr>
          <a:xfrm>
            <a:off x="8334325" y="3122300"/>
            <a:ext cx="703800" cy="188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2"/>
                </a:solidFill>
              </a:rPr>
              <a:t>[1]</a:t>
            </a:r>
            <a:endParaRPr>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sp>
        <p:nvSpPr>
          <p:cNvPr id="457" name="Shape 457"/>
          <p:cNvSpPr txBox="1"/>
          <p:nvPr>
            <p:ph type="title"/>
          </p:nvPr>
        </p:nvSpPr>
        <p:spPr>
          <a:xfrm>
            <a:off x="56400" y="270825"/>
            <a:ext cx="89910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Prototype: Changing Memory Footprint</a:t>
            </a:r>
            <a:endParaRPr/>
          </a:p>
        </p:txBody>
      </p:sp>
      <p:sp>
        <p:nvSpPr>
          <p:cNvPr id="458" name="Shape 45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459" name="Shape 459"/>
          <p:cNvPicPr preferRelativeResize="0"/>
          <p:nvPr/>
        </p:nvPicPr>
        <p:blipFill>
          <a:blip r:embed="rId3">
            <a:alphaModFix/>
          </a:blip>
          <a:stretch>
            <a:fillRect/>
          </a:stretch>
        </p:blipFill>
        <p:spPr>
          <a:xfrm>
            <a:off x="496500" y="1099137"/>
            <a:ext cx="8151401" cy="2272175"/>
          </a:xfrm>
          <a:prstGeom prst="rect">
            <a:avLst/>
          </a:prstGeom>
          <a:noFill/>
          <a:ln>
            <a:noFill/>
          </a:ln>
        </p:spPr>
      </p:pic>
      <p:pic>
        <p:nvPicPr>
          <p:cNvPr id="460" name="Shape 460"/>
          <p:cNvPicPr preferRelativeResize="0"/>
          <p:nvPr/>
        </p:nvPicPr>
        <p:blipFill>
          <a:blip r:embed="rId4">
            <a:alphaModFix/>
          </a:blip>
          <a:stretch>
            <a:fillRect/>
          </a:stretch>
        </p:blipFill>
        <p:spPr>
          <a:xfrm>
            <a:off x="56400" y="67655"/>
            <a:ext cx="327125" cy="327125"/>
          </a:xfrm>
          <a:prstGeom prst="rect">
            <a:avLst/>
          </a:prstGeom>
          <a:noFill/>
          <a:ln>
            <a:noFill/>
          </a:ln>
        </p:spPr>
      </p:pic>
      <p:sp>
        <p:nvSpPr>
          <p:cNvPr id="461" name="Shape 461"/>
          <p:cNvSpPr/>
          <p:nvPr/>
        </p:nvSpPr>
        <p:spPr>
          <a:xfrm>
            <a:off x="76500" y="3812525"/>
            <a:ext cx="8991000" cy="1184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2" name="Shape 462"/>
          <p:cNvSpPr txBox="1"/>
          <p:nvPr>
            <p:ph idx="1" type="body"/>
          </p:nvPr>
        </p:nvSpPr>
        <p:spPr>
          <a:xfrm>
            <a:off x="144650" y="3750600"/>
            <a:ext cx="8855100" cy="13185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b="1" lang="en"/>
              <a:t>The same analysis is performed by varying the application’s memory footprint size, which affects the transaction cost of migration</a:t>
            </a:r>
            <a:endParaRPr b="1"/>
          </a:p>
        </p:txBody>
      </p:sp>
      <p:sp>
        <p:nvSpPr>
          <p:cNvPr id="463" name="Shape 463"/>
          <p:cNvSpPr/>
          <p:nvPr/>
        </p:nvSpPr>
        <p:spPr>
          <a:xfrm>
            <a:off x="265650" y="1275838"/>
            <a:ext cx="8572500" cy="2153400"/>
          </a:xfrm>
          <a:prstGeom prst="frame">
            <a:avLst>
              <a:gd fmla="val 1228" name="adj1"/>
            </a:avLst>
          </a:prstGeom>
          <a:solidFill>
            <a:schemeClr val="lt2"/>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64" name="Shape 464"/>
          <p:cNvSpPr txBox="1"/>
          <p:nvPr/>
        </p:nvSpPr>
        <p:spPr>
          <a:xfrm>
            <a:off x="8373500" y="3018975"/>
            <a:ext cx="703800" cy="188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2"/>
                </a:solidFill>
              </a:rPr>
              <a:t>[1]</a:t>
            </a:r>
            <a:endParaRPr>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Shape 469"/>
          <p:cNvSpPr txBox="1"/>
          <p:nvPr>
            <p:ph type="title"/>
          </p:nvPr>
        </p:nvSpPr>
        <p:spPr>
          <a:xfrm>
            <a:off x="0" y="270825"/>
            <a:ext cx="92679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400"/>
              <a:t>Prototype: Changing Spot Price Variability </a:t>
            </a:r>
            <a:endParaRPr sz="3400"/>
          </a:p>
        </p:txBody>
      </p:sp>
      <p:sp>
        <p:nvSpPr>
          <p:cNvPr id="470" name="Shape 47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471" name="Shape 471"/>
          <p:cNvPicPr preferRelativeResize="0"/>
          <p:nvPr/>
        </p:nvPicPr>
        <p:blipFill>
          <a:blip r:embed="rId3">
            <a:alphaModFix/>
          </a:blip>
          <a:stretch>
            <a:fillRect/>
          </a:stretch>
        </p:blipFill>
        <p:spPr>
          <a:xfrm>
            <a:off x="61950" y="1182275"/>
            <a:ext cx="9067502" cy="2065400"/>
          </a:xfrm>
          <a:prstGeom prst="rect">
            <a:avLst/>
          </a:prstGeom>
          <a:noFill/>
          <a:ln>
            <a:noFill/>
          </a:ln>
        </p:spPr>
      </p:pic>
      <p:pic>
        <p:nvPicPr>
          <p:cNvPr id="472" name="Shape 472"/>
          <p:cNvPicPr preferRelativeResize="0"/>
          <p:nvPr/>
        </p:nvPicPr>
        <p:blipFill>
          <a:blip r:embed="rId4">
            <a:alphaModFix/>
          </a:blip>
          <a:stretch>
            <a:fillRect/>
          </a:stretch>
        </p:blipFill>
        <p:spPr>
          <a:xfrm>
            <a:off x="56400" y="67655"/>
            <a:ext cx="327125" cy="327125"/>
          </a:xfrm>
          <a:prstGeom prst="rect">
            <a:avLst/>
          </a:prstGeom>
          <a:noFill/>
          <a:ln>
            <a:noFill/>
          </a:ln>
        </p:spPr>
      </p:pic>
      <p:sp>
        <p:nvSpPr>
          <p:cNvPr id="473" name="Shape 473"/>
          <p:cNvSpPr/>
          <p:nvPr/>
        </p:nvSpPr>
        <p:spPr>
          <a:xfrm>
            <a:off x="285750" y="1099125"/>
            <a:ext cx="8572500" cy="2231700"/>
          </a:xfrm>
          <a:prstGeom prst="frame">
            <a:avLst>
              <a:gd fmla="val 1228" name="adj1"/>
            </a:avLst>
          </a:prstGeom>
          <a:solidFill>
            <a:schemeClr val="lt2"/>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74" name="Shape 474"/>
          <p:cNvSpPr/>
          <p:nvPr/>
        </p:nvSpPr>
        <p:spPr>
          <a:xfrm>
            <a:off x="76500" y="3552575"/>
            <a:ext cx="8991000" cy="1184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5" name="Shape 475"/>
          <p:cNvSpPr txBox="1"/>
          <p:nvPr>
            <p:ph idx="1" type="body"/>
          </p:nvPr>
        </p:nvSpPr>
        <p:spPr>
          <a:xfrm>
            <a:off x="134400" y="3666200"/>
            <a:ext cx="8875200" cy="13566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b="1" lang="en"/>
              <a:t>The same analysis is performed by varying price variability, which affects the number of revocations, emulating a volatile market</a:t>
            </a:r>
            <a:endParaRPr b="1"/>
          </a:p>
        </p:txBody>
      </p:sp>
      <p:sp>
        <p:nvSpPr>
          <p:cNvPr id="476" name="Shape 476"/>
          <p:cNvSpPr txBox="1"/>
          <p:nvPr/>
        </p:nvSpPr>
        <p:spPr>
          <a:xfrm>
            <a:off x="8518150" y="2936325"/>
            <a:ext cx="703800" cy="188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2"/>
                </a:solidFill>
              </a:rPr>
              <a:t>[1]</a:t>
            </a:r>
            <a:endParaRPr>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Shape 481"/>
          <p:cNvSpPr/>
          <p:nvPr/>
        </p:nvSpPr>
        <p:spPr>
          <a:xfrm>
            <a:off x="76500" y="3822850"/>
            <a:ext cx="8991000" cy="1184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2" name="Shape 482"/>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Simulation</a:t>
            </a:r>
            <a:endParaRPr/>
          </a:p>
        </p:txBody>
      </p:sp>
      <p:sp>
        <p:nvSpPr>
          <p:cNvPr id="483" name="Shape 48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484" name="Shape 484"/>
          <p:cNvPicPr preferRelativeResize="0"/>
          <p:nvPr/>
        </p:nvPicPr>
        <p:blipFill rotWithShape="1">
          <a:blip r:embed="rId3">
            <a:alphaModFix/>
          </a:blip>
          <a:srcRect b="0" l="0" r="2181" t="14148"/>
          <a:stretch/>
        </p:blipFill>
        <p:spPr>
          <a:xfrm>
            <a:off x="176138" y="1336663"/>
            <a:ext cx="8944724" cy="2248649"/>
          </a:xfrm>
          <a:prstGeom prst="rect">
            <a:avLst/>
          </a:prstGeom>
          <a:noFill/>
          <a:ln>
            <a:noFill/>
          </a:ln>
        </p:spPr>
      </p:pic>
      <p:pic>
        <p:nvPicPr>
          <p:cNvPr id="485" name="Shape 485"/>
          <p:cNvPicPr preferRelativeResize="0"/>
          <p:nvPr/>
        </p:nvPicPr>
        <p:blipFill>
          <a:blip r:embed="rId4">
            <a:alphaModFix/>
          </a:blip>
          <a:stretch>
            <a:fillRect/>
          </a:stretch>
        </p:blipFill>
        <p:spPr>
          <a:xfrm>
            <a:off x="56400" y="67655"/>
            <a:ext cx="327125" cy="327125"/>
          </a:xfrm>
          <a:prstGeom prst="rect">
            <a:avLst/>
          </a:prstGeom>
          <a:noFill/>
          <a:ln>
            <a:noFill/>
          </a:ln>
        </p:spPr>
      </p:pic>
      <p:sp>
        <p:nvSpPr>
          <p:cNvPr id="486" name="Shape 486"/>
          <p:cNvSpPr/>
          <p:nvPr/>
        </p:nvSpPr>
        <p:spPr>
          <a:xfrm>
            <a:off x="250350" y="1014875"/>
            <a:ext cx="8796300" cy="2663400"/>
          </a:xfrm>
          <a:prstGeom prst="frame">
            <a:avLst>
              <a:gd fmla="val 1228" name="adj1"/>
            </a:avLst>
          </a:prstGeom>
          <a:solidFill>
            <a:schemeClr val="lt2"/>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87" name="Shape 487"/>
          <p:cNvSpPr txBox="1"/>
          <p:nvPr>
            <p:ph idx="1" type="body"/>
          </p:nvPr>
        </p:nvSpPr>
        <p:spPr>
          <a:xfrm>
            <a:off x="383525" y="3948550"/>
            <a:ext cx="8572500" cy="9330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b="1" lang="en"/>
              <a:t>HotSpot maintains the lowest cost, runtime, and revocation rate in the simulation</a:t>
            </a:r>
            <a:endParaRPr b="1"/>
          </a:p>
        </p:txBody>
      </p:sp>
      <p:sp>
        <p:nvSpPr>
          <p:cNvPr id="488" name="Shape 488"/>
          <p:cNvSpPr txBox="1"/>
          <p:nvPr/>
        </p:nvSpPr>
        <p:spPr>
          <a:xfrm>
            <a:off x="8533725" y="3256625"/>
            <a:ext cx="703800" cy="188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2"/>
                </a:solidFill>
              </a:rPr>
              <a:t>[1]</a:t>
            </a:r>
            <a:endParaRPr>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sp>
        <p:nvSpPr>
          <p:cNvPr id="493" name="Shape 493"/>
          <p:cNvSpPr txBox="1"/>
          <p:nvPr>
            <p:ph type="title"/>
          </p:nvPr>
        </p:nvSpPr>
        <p:spPr>
          <a:xfrm>
            <a:off x="92975" y="270825"/>
            <a:ext cx="89067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3500"/>
              <a:t>Thoughts</a:t>
            </a:r>
            <a:r>
              <a:rPr lang="en" sz="3500"/>
              <a:t>/Concerns </a:t>
            </a:r>
            <a:endParaRPr sz="3500"/>
          </a:p>
          <a:p>
            <a:pPr indent="0" lvl="0" marL="0">
              <a:spcBef>
                <a:spcPts val="0"/>
              </a:spcBef>
              <a:spcAft>
                <a:spcPts val="0"/>
              </a:spcAft>
              <a:buNone/>
            </a:pPr>
            <a:r>
              <a:t/>
            </a:r>
            <a:endParaRPr/>
          </a:p>
        </p:txBody>
      </p:sp>
      <p:sp>
        <p:nvSpPr>
          <p:cNvPr id="494" name="Shape 494"/>
          <p:cNvSpPr txBox="1"/>
          <p:nvPr>
            <p:ph idx="1" type="body"/>
          </p:nvPr>
        </p:nvSpPr>
        <p:spPr>
          <a:xfrm>
            <a:off x="185975" y="1298725"/>
            <a:ext cx="8710200" cy="3232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a:solidFill>
                  <a:schemeClr val="accent1"/>
                </a:solidFill>
              </a:rPr>
              <a:t>Application Agnostic:</a:t>
            </a:r>
            <a:r>
              <a:rPr lang="en"/>
              <a:t> Application are able to utilize any number of cores (or hardware threads) on a new VM</a:t>
            </a:r>
            <a:endParaRPr/>
          </a:p>
          <a:p>
            <a:pPr indent="0" lvl="0" marL="0" rtl="0">
              <a:spcBef>
                <a:spcPts val="1000"/>
              </a:spcBef>
              <a:spcAft>
                <a:spcPts val="0"/>
              </a:spcAft>
              <a:buNone/>
            </a:pPr>
            <a:r>
              <a:rPr b="1" lang="en">
                <a:solidFill>
                  <a:schemeClr val="accent1"/>
                </a:solidFill>
              </a:rPr>
              <a:t>VMs Are Self-Contained:</a:t>
            </a:r>
            <a:r>
              <a:rPr lang="en"/>
              <a:t> Do not coordinate their migration decisions with other HotSpot VMs</a:t>
            </a:r>
            <a:endParaRPr/>
          </a:p>
          <a:p>
            <a:pPr indent="0" lvl="0" marL="0" rtl="0">
              <a:spcBef>
                <a:spcPts val="1000"/>
              </a:spcBef>
              <a:spcAft>
                <a:spcPts val="0"/>
              </a:spcAft>
              <a:buNone/>
            </a:pPr>
            <a:r>
              <a:rPr b="1" lang="en">
                <a:solidFill>
                  <a:schemeClr val="accent1"/>
                </a:solidFill>
              </a:rPr>
              <a:t>High Downtime:</a:t>
            </a:r>
            <a:r>
              <a:rPr lang="en"/>
              <a:t> Stop-and-copy migrations and container migration functions increase application downtime</a:t>
            </a:r>
            <a:endParaRPr/>
          </a:p>
          <a:p>
            <a:pPr indent="0" lvl="0" marL="0" rtl="0">
              <a:spcBef>
                <a:spcPts val="1000"/>
              </a:spcBef>
              <a:spcAft>
                <a:spcPts val="0"/>
              </a:spcAft>
              <a:buNone/>
            </a:pPr>
            <a:r>
              <a:rPr b="1" lang="en">
                <a:solidFill>
                  <a:schemeClr val="accent1"/>
                </a:solidFill>
              </a:rPr>
              <a:t>Simplification of Ti Calculation:</a:t>
            </a:r>
            <a:r>
              <a:rPr lang="en">
                <a:solidFill>
                  <a:schemeClr val="accent1"/>
                </a:solidFill>
              </a:rPr>
              <a:t> </a:t>
            </a:r>
            <a:r>
              <a:rPr lang="en"/>
              <a:t>Assumes containers are long-lived</a:t>
            </a:r>
            <a:endParaRPr/>
          </a:p>
          <a:p>
            <a:pPr indent="0" lvl="0" marL="0" rtl="0">
              <a:spcBef>
                <a:spcPts val="1000"/>
              </a:spcBef>
              <a:spcAft>
                <a:spcPts val="0"/>
              </a:spcAft>
              <a:buNone/>
            </a:pPr>
            <a:r>
              <a:t/>
            </a:r>
            <a:endParaRPr b="1"/>
          </a:p>
          <a:p>
            <a:pPr indent="0" lvl="0" marL="0" rtl="0">
              <a:spcBef>
                <a:spcPts val="0"/>
              </a:spcBef>
              <a:spcAft>
                <a:spcPts val="0"/>
              </a:spcAft>
              <a:buNone/>
            </a:pPr>
            <a:r>
              <a:t/>
            </a:r>
            <a:endParaRPr b="1"/>
          </a:p>
          <a:p>
            <a:pPr indent="0" lvl="0" marL="0" rtl="0">
              <a:spcBef>
                <a:spcPts val="0"/>
              </a:spcBef>
              <a:spcAft>
                <a:spcPts val="0"/>
              </a:spcAft>
              <a:buNone/>
            </a:pPr>
            <a:r>
              <a:t/>
            </a:r>
            <a:endParaRPr/>
          </a:p>
          <a:p>
            <a:pPr indent="0" lvl="0" marL="0" rtl="0">
              <a:spcBef>
                <a:spcPts val="0"/>
              </a:spcBef>
              <a:spcAft>
                <a:spcPts val="0"/>
              </a:spcAft>
              <a:buNone/>
            </a:pPr>
            <a:r>
              <a:t/>
            </a:r>
            <a:endParaRPr/>
          </a:p>
          <a:p>
            <a:pPr indent="0" lvl="0" marL="0">
              <a:spcBef>
                <a:spcPts val="0"/>
              </a:spcBef>
              <a:spcAft>
                <a:spcPts val="1600"/>
              </a:spcAft>
              <a:buNone/>
            </a:pPr>
            <a:r>
              <a:t/>
            </a:r>
            <a:endParaRPr/>
          </a:p>
        </p:txBody>
      </p:sp>
      <p:sp>
        <p:nvSpPr>
          <p:cNvPr id="495" name="Shape 49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496" name="Shape 496"/>
          <p:cNvPicPr preferRelativeResize="0"/>
          <p:nvPr/>
        </p:nvPicPr>
        <p:blipFill>
          <a:blip r:embed="rId3">
            <a:alphaModFix/>
          </a:blip>
          <a:stretch>
            <a:fillRect/>
          </a:stretch>
        </p:blipFill>
        <p:spPr>
          <a:xfrm>
            <a:off x="56400" y="67655"/>
            <a:ext cx="327125" cy="327125"/>
          </a:xfrm>
          <a:prstGeom prst="rect">
            <a:avLst/>
          </a:prstGeom>
          <a:noFill/>
          <a:ln>
            <a:noFill/>
          </a:ln>
        </p:spPr>
      </p:pic>
      <p:sp>
        <p:nvSpPr>
          <p:cNvPr id="497" name="Shape 497"/>
          <p:cNvSpPr/>
          <p:nvPr/>
        </p:nvSpPr>
        <p:spPr>
          <a:xfrm>
            <a:off x="93000" y="1099125"/>
            <a:ext cx="8906700" cy="3570900"/>
          </a:xfrm>
          <a:prstGeom prst="frame">
            <a:avLst>
              <a:gd fmla="val 1228" name="adj1"/>
            </a:avLst>
          </a:prstGeom>
          <a:solidFill>
            <a:schemeClr val="lt2"/>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Shape 282"/>
          <p:cNvSpPr txBox="1"/>
          <p:nvPr>
            <p:ph type="ctrTitle"/>
          </p:nvPr>
        </p:nvSpPr>
        <p:spPr>
          <a:xfrm>
            <a:off x="824000" y="851825"/>
            <a:ext cx="6359400" cy="18729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600"/>
              <a:t>HotSpot: Automated Server Hopping in Cloud Spot Markets</a:t>
            </a:r>
            <a:endParaRPr b="0" sz="3600"/>
          </a:p>
        </p:txBody>
      </p:sp>
      <p:sp>
        <p:nvSpPr>
          <p:cNvPr id="283" name="Shape 283"/>
          <p:cNvSpPr txBox="1"/>
          <p:nvPr>
            <p:ph idx="1" type="subTitle"/>
          </p:nvPr>
        </p:nvSpPr>
        <p:spPr>
          <a:xfrm>
            <a:off x="824000" y="2946450"/>
            <a:ext cx="6129900" cy="69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800">
                <a:solidFill>
                  <a:schemeClr val="dk2"/>
                </a:solidFill>
              </a:rPr>
              <a:t>Supreeth Shastri </a:t>
            </a:r>
            <a:endParaRPr b="1" sz="1800">
              <a:solidFill>
                <a:schemeClr val="dk2"/>
              </a:solidFill>
            </a:endParaRPr>
          </a:p>
          <a:p>
            <a:pPr indent="0" lvl="0" marL="0">
              <a:spcBef>
                <a:spcPts val="0"/>
              </a:spcBef>
              <a:spcAft>
                <a:spcPts val="0"/>
              </a:spcAft>
              <a:buNone/>
            </a:pPr>
            <a:r>
              <a:rPr b="1" lang="en" sz="1800">
                <a:solidFill>
                  <a:schemeClr val="dk2"/>
                </a:solidFill>
              </a:rPr>
              <a:t>David Irwin</a:t>
            </a:r>
            <a:endParaRPr b="1" sz="1800">
              <a:solidFill>
                <a:schemeClr val="dk2"/>
              </a:solidFill>
            </a:endParaRPr>
          </a:p>
          <a:p>
            <a:pPr indent="0" lvl="0" marL="0">
              <a:spcBef>
                <a:spcPts val="0"/>
              </a:spcBef>
              <a:spcAft>
                <a:spcPts val="0"/>
              </a:spcAft>
              <a:buNone/>
            </a:pPr>
            <a:r>
              <a:t/>
            </a:r>
            <a:endParaRPr sz="1800"/>
          </a:p>
          <a:p>
            <a:pPr indent="0" lvl="0" marL="0">
              <a:spcBef>
                <a:spcPts val="0"/>
              </a:spcBef>
              <a:spcAft>
                <a:spcPts val="0"/>
              </a:spcAft>
              <a:buNone/>
            </a:pPr>
            <a:r>
              <a:t/>
            </a:r>
            <a:endParaRPr sz="1800"/>
          </a:p>
          <a:p>
            <a:pPr indent="0" lvl="0" marL="0" rtl="0">
              <a:spcBef>
                <a:spcPts val="0"/>
              </a:spcBef>
              <a:spcAft>
                <a:spcPts val="0"/>
              </a:spcAft>
              <a:buNone/>
            </a:pPr>
            <a:r>
              <a:rPr lang="en" sz="1800"/>
              <a:t>Presented by: </a:t>
            </a:r>
            <a:r>
              <a:rPr b="1" lang="en" sz="1800"/>
              <a:t>Ash Krishnan</a:t>
            </a:r>
            <a:endParaRPr b="1"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sp>
        <p:nvSpPr>
          <p:cNvPr id="502" name="Shape 502"/>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Related Works</a:t>
            </a:r>
            <a:endParaRPr/>
          </a:p>
        </p:txBody>
      </p:sp>
      <p:sp>
        <p:nvSpPr>
          <p:cNvPr id="503" name="Shape 503"/>
          <p:cNvSpPr txBox="1"/>
          <p:nvPr>
            <p:ph idx="1" type="body"/>
          </p:nvPr>
        </p:nvSpPr>
        <p:spPr>
          <a:xfrm>
            <a:off x="154975" y="1298725"/>
            <a:ext cx="8844900" cy="3232800"/>
          </a:xfrm>
          <a:prstGeom prst="rect">
            <a:avLst/>
          </a:prstGeom>
        </p:spPr>
        <p:txBody>
          <a:bodyPr anchorCtr="0" anchor="t" bIns="91425" lIns="91425" spcFirstLastPara="1" rIns="91425" wrap="square" tIns="91425">
            <a:noAutofit/>
          </a:bodyPr>
          <a:lstStyle/>
          <a:p>
            <a:pPr indent="0" lvl="0" marL="0" rtl="0">
              <a:lnSpc>
                <a:spcPct val="115000"/>
              </a:lnSpc>
              <a:spcBef>
                <a:spcPts val="1000"/>
              </a:spcBef>
              <a:spcAft>
                <a:spcPts val="0"/>
              </a:spcAft>
              <a:buNone/>
            </a:pPr>
            <a:r>
              <a:rPr b="1" lang="en">
                <a:solidFill>
                  <a:schemeClr val="accent1"/>
                </a:solidFill>
              </a:rPr>
              <a:t>Probabilistic</a:t>
            </a:r>
            <a:r>
              <a:rPr b="1" lang="en">
                <a:solidFill>
                  <a:schemeClr val="accent1"/>
                </a:solidFill>
              </a:rPr>
              <a:t> Predictions: </a:t>
            </a:r>
            <a:r>
              <a:rPr lang="en"/>
              <a:t>Select optimal spot VM based on an application’s expected resource usage and future spot prices</a:t>
            </a:r>
            <a:endParaRPr/>
          </a:p>
          <a:p>
            <a:pPr indent="0" lvl="0" marL="0" rtl="0">
              <a:lnSpc>
                <a:spcPct val="115000"/>
              </a:lnSpc>
              <a:spcBef>
                <a:spcPts val="1000"/>
              </a:spcBef>
              <a:spcAft>
                <a:spcPts val="0"/>
              </a:spcAft>
              <a:buNone/>
            </a:pPr>
            <a:r>
              <a:rPr b="1" lang="en">
                <a:solidFill>
                  <a:schemeClr val="accent1"/>
                </a:solidFill>
              </a:rPr>
              <a:t>Reduce Revocation Risk:</a:t>
            </a:r>
            <a:r>
              <a:rPr lang="en"/>
              <a:t> Using fault-tolerance mechanisms</a:t>
            </a:r>
            <a:endParaRPr/>
          </a:p>
          <a:p>
            <a:pPr indent="0" lvl="0" marL="0" rtl="0">
              <a:lnSpc>
                <a:spcPct val="115000"/>
              </a:lnSpc>
              <a:spcBef>
                <a:spcPts val="1000"/>
              </a:spcBef>
              <a:spcAft>
                <a:spcPts val="0"/>
              </a:spcAft>
              <a:buNone/>
            </a:pPr>
            <a:r>
              <a:rPr b="1" lang="en">
                <a:solidFill>
                  <a:schemeClr val="accent1"/>
                </a:solidFill>
              </a:rPr>
              <a:t>Bidding strategies: </a:t>
            </a:r>
            <a:r>
              <a:rPr lang="en"/>
              <a:t>Balance high costs and performance penalties</a:t>
            </a:r>
            <a:endParaRPr/>
          </a:p>
          <a:p>
            <a:pPr indent="0" lvl="0" marL="0" rtl="0">
              <a:lnSpc>
                <a:spcPct val="115000"/>
              </a:lnSpc>
              <a:spcBef>
                <a:spcPts val="1000"/>
              </a:spcBef>
              <a:spcAft>
                <a:spcPts val="0"/>
              </a:spcAft>
              <a:buNone/>
            </a:pPr>
            <a:r>
              <a:rPr b="1" lang="en">
                <a:solidFill>
                  <a:schemeClr val="accent1"/>
                </a:solidFill>
              </a:rPr>
              <a:t>Artificiality of the EC2 market:</a:t>
            </a:r>
            <a:r>
              <a:rPr lang="en"/>
              <a:t> Spot prices are not driven by supply and demand</a:t>
            </a:r>
            <a:endParaRPr/>
          </a:p>
          <a:p>
            <a:pPr indent="0" lvl="0" marL="0">
              <a:spcBef>
                <a:spcPts val="0"/>
              </a:spcBef>
              <a:spcAft>
                <a:spcPts val="1600"/>
              </a:spcAft>
              <a:buNone/>
            </a:pPr>
            <a:r>
              <a:t/>
            </a:r>
            <a:endParaRPr/>
          </a:p>
        </p:txBody>
      </p:sp>
      <p:sp>
        <p:nvSpPr>
          <p:cNvPr id="504" name="Shape 50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505" name="Shape 505"/>
          <p:cNvPicPr preferRelativeResize="0"/>
          <p:nvPr/>
        </p:nvPicPr>
        <p:blipFill>
          <a:blip r:embed="rId3">
            <a:alphaModFix/>
          </a:blip>
          <a:stretch>
            <a:fillRect/>
          </a:stretch>
        </p:blipFill>
        <p:spPr>
          <a:xfrm>
            <a:off x="56400" y="67655"/>
            <a:ext cx="327125" cy="327125"/>
          </a:xfrm>
          <a:prstGeom prst="rect">
            <a:avLst/>
          </a:prstGeom>
          <a:noFill/>
          <a:ln>
            <a:noFill/>
          </a:ln>
        </p:spPr>
      </p:pic>
      <p:sp>
        <p:nvSpPr>
          <p:cNvPr id="506" name="Shape 506"/>
          <p:cNvSpPr/>
          <p:nvPr/>
        </p:nvSpPr>
        <p:spPr>
          <a:xfrm>
            <a:off x="93000" y="1099125"/>
            <a:ext cx="8906700" cy="3570900"/>
          </a:xfrm>
          <a:prstGeom prst="frame">
            <a:avLst>
              <a:gd fmla="val 1228" name="adj1"/>
            </a:avLst>
          </a:prstGeom>
          <a:solidFill>
            <a:schemeClr val="lt2"/>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Shape 511"/>
          <p:cNvSpPr txBox="1"/>
          <p:nvPr>
            <p:ph type="ctrTitle"/>
          </p:nvPr>
        </p:nvSpPr>
        <p:spPr>
          <a:xfrm>
            <a:off x="824000" y="1613825"/>
            <a:ext cx="4813200" cy="18729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6000"/>
              <a:t>Thank You!</a:t>
            </a:r>
            <a:endParaRPr sz="6000"/>
          </a:p>
          <a:p>
            <a:pPr indent="0" lvl="0" marL="0" rtl="0">
              <a:spcBef>
                <a:spcPts val="0"/>
              </a:spcBef>
              <a:spcAft>
                <a:spcPts val="0"/>
              </a:spcAft>
              <a:buNone/>
            </a:pPr>
            <a:r>
              <a:rPr lang="en" sz="6000"/>
              <a:t>Questions?</a:t>
            </a:r>
            <a:endParaRPr sz="6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5" name="Shape 515"/>
        <p:cNvGrpSpPr/>
        <p:nvPr/>
      </p:nvGrpSpPr>
      <p:grpSpPr>
        <a:xfrm>
          <a:off x="0" y="0"/>
          <a:ext cx="0" cy="0"/>
          <a:chOff x="0" y="0"/>
          <a:chExt cx="0" cy="0"/>
        </a:xfrm>
      </p:grpSpPr>
      <p:sp>
        <p:nvSpPr>
          <p:cNvPr id="516" name="Shape 516"/>
          <p:cNvSpPr txBox="1"/>
          <p:nvPr>
            <p:ph type="ctrTitle"/>
          </p:nvPr>
        </p:nvSpPr>
        <p:spPr>
          <a:xfrm>
            <a:off x="824000" y="851825"/>
            <a:ext cx="6359400" cy="18729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600"/>
              <a:t>Workload Compactor</a:t>
            </a:r>
            <a:r>
              <a:rPr lang="en" sz="3600"/>
              <a:t>: </a:t>
            </a:r>
            <a:r>
              <a:rPr b="0" lang="en" sz="3600"/>
              <a:t>Reducing datacenter cost while providing tail latency SLO guarantees </a:t>
            </a:r>
            <a:endParaRPr b="0" sz="3600"/>
          </a:p>
        </p:txBody>
      </p:sp>
      <p:sp>
        <p:nvSpPr>
          <p:cNvPr id="517" name="Shape 517"/>
          <p:cNvSpPr txBox="1"/>
          <p:nvPr>
            <p:ph idx="1" type="subTitle"/>
          </p:nvPr>
        </p:nvSpPr>
        <p:spPr>
          <a:xfrm>
            <a:off x="824000" y="3329950"/>
            <a:ext cx="6129900" cy="695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800">
                <a:solidFill>
                  <a:schemeClr val="dk2"/>
                </a:solidFill>
              </a:rPr>
              <a:t>Timothy Zhu (Pennsylvania State University)</a:t>
            </a:r>
            <a:endParaRPr b="1" sz="1800">
              <a:solidFill>
                <a:schemeClr val="dk2"/>
              </a:solidFill>
            </a:endParaRPr>
          </a:p>
          <a:p>
            <a:pPr indent="0" lvl="0" marL="0">
              <a:spcBef>
                <a:spcPts val="0"/>
              </a:spcBef>
              <a:spcAft>
                <a:spcPts val="0"/>
              </a:spcAft>
              <a:buNone/>
            </a:pPr>
            <a:r>
              <a:rPr b="1" lang="en" sz="1800">
                <a:solidFill>
                  <a:schemeClr val="dk2"/>
                </a:solidFill>
              </a:rPr>
              <a:t>Michael A. Korzuch (Intel Labs)</a:t>
            </a:r>
            <a:endParaRPr b="1" sz="1800">
              <a:solidFill>
                <a:schemeClr val="dk2"/>
              </a:solidFill>
            </a:endParaRPr>
          </a:p>
          <a:p>
            <a:pPr indent="0" lvl="0" marL="0">
              <a:spcBef>
                <a:spcPts val="0"/>
              </a:spcBef>
              <a:spcAft>
                <a:spcPts val="0"/>
              </a:spcAft>
              <a:buNone/>
            </a:pPr>
            <a:r>
              <a:rPr b="1" lang="en" sz="1800">
                <a:solidFill>
                  <a:schemeClr val="dk2"/>
                </a:solidFill>
              </a:rPr>
              <a:t>Mor Harchol-Balter (Carnegie Mellon University)</a:t>
            </a:r>
            <a:endParaRPr b="1" sz="1800">
              <a:solidFill>
                <a:schemeClr val="dk2"/>
              </a:solidFill>
            </a:endParaRPr>
          </a:p>
          <a:p>
            <a:pPr indent="0" lvl="0" marL="0">
              <a:spcBef>
                <a:spcPts val="0"/>
              </a:spcBef>
              <a:spcAft>
                <a:spcPts val="0"/>
              </a:spcAft>
              <a:buNone/>
            </a:pPr>
            <a:r>
              <a:t/>
            </a:r>
            <a:endParaRPr b="1" sz="1800">
              <a:solidFill>
                <a:schemeClr val="dk2"/>
              </a:solidFill>
            </a:endParaRPr>
          </a:p>
          <a:p>
            <a:pPr indent="0" lvl="0" marL="0" rtl="0">
              <a:spcBef>
                <a:spcPts val="0"/>
              </a:spcBef>
              <a:spcAft>
                <a:spcPts val="0"/>
              </a:spcAft>
              <a:buNone/>
            </a:pPr>
            <a:r>
              <a:rPr b="1" lang="en" sz="2400"/>
              <a:t>Presented by: Manasa Sanka</a:t>
            </a:r>
            <a:endParaRPr b="1" sz="2400"/>
          </a:p>
        </p:txBody>
      </p:sp>
      <p:pic>
        <p:nvPicPr>
          <p:cNvPr id="518" name="Shape 518"/>
          <p:cNvPicPr preferRelativeResize="0"/>
          <p:nvPr/>
        </p:nvPicPr>
        <p:blipFill>
          <a:blip r:embed="rId3">
            <a:alphaModFix/>
          </a:blip>
          <a:stretch>
            <a:fillRect/>
          </a:stretch>
        </p:blipFill>
        <p:spPr>
          <a:xfrm>
            <a:off x="56400" y="67655"/>
            <a:ext cx="327125" cy="327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sp>
        <p:nvSpPr>
          <p:cNvPr id="523" name="Shape 523"/>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Basic Need-to-Know </a:t>
            </a:r>
            <a:endParaRPr/>
          </a:p>
        </p:txBody>
      </p:sp>
      <p:sp>
        <p:nvSpPr>
          <p:cNvPr id="524" name="Shape 524"/>
          <p:cNvSpPr txBox="1"/>
          <p:nvPr>
            <p:ph idx="1" type="body"/>
          </p:nvPr>
        </p:nvSpPr>
        <p:spPr>
          <a:xfrm>
            <a:off x="1075200" y="1070125"/>
            <a:ext cx="7030500" cy="3232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i="1" lang="en" sz="2000"/>
              <a:t>Tail latency</a:t>
            </a:r>
            <a:r>
              <a:rPr b="1" lang="en" sz="2000"/>
              <a:t> Service Level Objectives (SLO)</a:t>
            </a:r>
            <a:r>
              <a:rPr lang="en" sz="2000"/>
              <a:t> - metric for performance that clients often provide to data center service providers (i.e. % of requests to complete within # ms.)</a:t>
            </a:r>
            <a:endParaRPr sz="2000"/>
          </a:p>
          <a:p>
            <a:pPr indent="-342900" lvl="0" marL="457200" rtl="0">
              <a:spcBef>
                <a:spcPts val="0"/>
              </a:spcBef>
              <a:spcAft>
                <a:spcPts val="0"/>
              </a:spcAft>
              <a:buSzPts val="1800"/>
              <a:buChar char="-"/>
            </a:pPr>
            <a:r>
              <a:rPr lang="en" sz="1800"/>
              <a:t>Especially important for user-facing applications</a:t>
            </a:r>
            <a:endParaRPr sz="1800"/>
          </a:p>
        </p:txBody>
      </p:sp>
      <p:sp>
        <p:nvSpPr>
          <p:cNvPr id="525" name="Shape 525"/>
          <p:cNvSpPr txBox="1"/>
          <p:nvPr/>
        </p:nvSpPr>
        <p:spPr>
          <a:xfrm>
            <a:off x="0" y="4872600"/>
            <a:ext cx="1182900" cy="2709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000">
                <a:latin typeface="Nunito"/>
                <a:ea typeface="Nunito"/>
                <a:cs typeface="Nunito"/>
                <a:sym typeface="Nunito"/>
              </a:rPr>
              <a:t>Manasa Sanka</a:t>
            </a:r>
            <a:endParaRPr b="1" sz="1000">
              <a:latin typeface="Nunito"/>
              <a:ea typeface="Nunito"/>
              <a:cs typeface="Nunito"/>
              <a:sym typeface="Nunito"/>
            </a:endParaRPr>
          </a:p>
        </p:txBody>
      </p:sp>
      <p:sp>
        <p:nvSpPr>
          <p:cNvPr id="526" name="Shape 52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527" name="Shape 527"/>
          <p:cNvPicPr preferRelativeResize="0"/>
          <p:nvPr/>
        </p:nvPicPr>
        <p:blipFill rotWithShape="1">
          <a:blip r:embed="rId3">
            <a:alphaModFix/>
          </a:blip>
          <a:srcRect b="10952" l="0" r="0" t="0"/>
          <a:stretch/>
        </p:blipFill>
        <p:spPr>
          <a:xfrm>
            <a:off x="5414350" y="2969125"/>
            <a:ext cx="3671875" cy="1741675"/>
          </a:xfrm>
          <a:prstGeom prst="rect">
            <a:avLst/>
          </a:prstGeom>
          <a:noFill/>
          <a:ln>
            <a:noFill/>
          </a:ln>
        </p:spPr>
      </p:pic>
      <p:sp>
        <p:nvSpPr>
          <p:cNvPr id="528" name="Shape 528"/>
          <p:cNvSpPr txBox="1"/>
          <p:nvPr/>
        </p:nvSpPr>
        <p:spPr>
          <a:xfrm>
            <a:off x="1087325" y="2556500"/>
            <a:ext cx="4768200" cy="24405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b="1" lang="en" sz="2000">
                <a:solidFill>
                  <a:schemeClr val="dk2"/>
                </a:solidFill>
                <a:latin typeface="Nunito"/>
                <a:ea typeface="Nunito"/>
                <a:cs typeface="Nunito"/>
                <a:sym typeface="Nunito"/>
              </a:rPr>
              <a:t>Bursty Workloads</a:t>
            </a:r>
            <a:r>
              <a:rPr lang="en" sz="2000">
                <a:solidFill>
                  <a:schemeClr val="dk2"/>
                </a:solidFill>
                <a:latin typeface="Nunito"/>
                <a:ea typeface="Nunito"/>
                <a:cs typeface="Nunito"/>
                <a:sym typeface="Nunito"/>
              </a:rPr>
              <a:t> - internet traffic is often sporadically heavy. </a:t>
            </a:r>
            <a:endParaRPr sz="2000">
              <a:solidFill>
                <a:schemeClr val="dk2"/>
              </a:solidFill>
              <a:latin typeface="Nunito"/>
              <a:ea typeface="Nunito"/>
              <a:cs typeface="Nunito"/>
              <a:sym typeface="Nunito"/>
            </a:endParaRPr>
          </a:p>
          <a:p>
            <a:pPr indent="-342900" lvl="0" marL="457200" rtl="0">
              <a:lnSpc>
                <a:spcPct val="115000"/>
              </a:lnSpc>
              <a:spcBef>
                <a:spcPts val="0"/>
              </a:spcBef>
              <a:spcAft>
                <a:spcPts val="0"/>
              </a:spcAft>
              <a:buClr>
                <a:schemeClr val="dk2"/>
              </a:buClr>
              <a:buSzPts val="1800"/>
              <a:buFont typeface="Nunito"/>
              <a:buChar char="-"/>
            </a:pPr>
            <a:r>
              <a:rPr lang="en" sz="1800">
                <a:solidFill>
                  <a:schemeClr val="dk2"/>
                </a:solidFill>
                <a:latin typeface="Nunito"/>
                <a:ea typeface="Nunito"/>
                <a:cs typeface="Nunito"/>
                <a:sym typeface="Nunito"/>
              </a:rPr>
              <a:t>For a user, very busy to load a resource, then regular network bandwidth for the remainder</a:t>
            </a:r>
            <a:endParaRPr sz="600">
              <a:solidFill>
                <a:schemeClr val="dk2"/>
              </a:solidFill>
              <a:latin typeface="Nunito"/>
              <a:ea typeface="Nunito"/>
              <a:cs typeface="Nunito"/>
              <a:sym typeface="Nunito"/>
            </a:endParaRPr>
          </a:p>
          <a:p>
            <a:pPr indent="0" lvl="0" marL="0" rtl="0">
              <a:lnSpc>
                <a:spcPct val="115000"/>
              </a:lnSpc>
              <a:spcBef>
                <a:spcPts val="0"/>
              </a:spcBef>
              <a:spcAft>
                <a:spcPts val="1600"/>
              </a:spcAft>
              <a:buNone/>
            </a:pPr>
            <a:r>
              <a:rPr b="1" lang="en" sz="1900">
                <a:solidFill>
                  <a:schemeClr val="dk2"/>
                </a:solidFill>
                <a:latin typeface="Nunito"/>
                <a:ea typeface="Nunito"/>
                <a:cs typeface="Nunito"/>
                <a:sym typeface="Nunito"/>
              </a:rPr>
              <a:t>Storage Workload - </a:t>
            </a:r>
            <a:r>
              <a:rPr lang="en" sz="1900">
                <a:solidFill>
                  <a:schemeClr val="dk2"/>
                </a:solidFill>
                <a:latin typeface="Nunito"/>
                <a:ea typeface="Nunito"/>
                <a:cs typeface="Nunito"/>
                <a:sym typeface="Nunito"/>
              </a:rPr>
              <a:t>r/w and other requests to access data on storage servers</a:t>
            </a:r>
            <a:endParaRPr sz="1900">
              <a:solidFill>
                <a:schemeClr val="dk2"/>
              </a:solidFill>
              <a:latin typeface="Nunito"/>
              <a:ea typeface="Nunito"/>
              <a:cs typeface="Nunito"/>
              <a:sym typeface="Nunito"/>
            </a:endParaRPr>
          </a:p>
        </p:txBody>
      </p:sp>
      <p:sp>
        <p:nvSpPr>
          <p:cNvPr id="529" name="Shape 529"/>
          <p:cNvSpPr txBox="1"/>
          <p:nvPr/>
        </p:nvSpPr>
        <p:spPr>
          <a:xfrm>
            <a:off x="7798725" y="4697575"/>
            <a:ext cx="1904400" cy="82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900"/>
              <a:t>Image </a:t>
            </a:r>
            <a:r>
              <a:rPr lang="en" sz="900"/>
              <a:t>Credit: [4]</a:t>
            </a:r>
            <a:endParaRPr sz="900"/>
          </a:p>
        </p:txBody>
      </p:sp>
      <p:pic>
        <p:nvPicPr>
          <p:cNvPr id="530" name="Shape 530"/>
          <p:cNvPicPr preferRelativeResize="0"/>
          <p:nvPr/>
        </p:nvPicPr>
        <p:blipFill>
          <a:blip r:embed="rId4">
            <a:alphaModFix/>
          </a:blip>
          <a:stretch>
            <a:fillRect/>
          </a:stretch>
        </p:blipFill>
        <p:spPr>
          <a:xfrm>
            <a:off x="56400" y="67655"/>
            <a:ext cx="327125" cy="327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4" name="Shape 534"/>
        <p:cNvGrpSpPr/>
        <p:nvPr/>
      </p:nvGrpSpPr>
      <p:grpSpPr>
        <a:xfrm>
          <a:off x="0" y="0"/>
          <a:ext cx="0" cy="0"/>
          <a:chOff x="0" y="0"/>
          <a:chExt cx="0" cy="0"/>
        </a:xfrm>
      </p:grpSpPr>
      <p:sp>
        <p:nvSpPr>
          <p:cNvPr id="535" name="Shape 535"/>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Motivation</a:t>
            </a:r>
            <a:endParaRPr/>
          </a:p>
        </p:txBody>
      </p:sp>
      <p:pic>
        <p:nvPicPr>
          <p:cNvPr id="536" name="Shape 536"/>
          <p:cNvPicPr preferRelativeResize="0"/>
          <p:nvPr/>
        </p:nvPicPr>
        <p:blipFill>
          <a:blip r:embed="rId3">
            <a:alphaModFix/>
          </a:blip>
          <a:stretch>
            <a:fillRect/>
          </a:stretch>
        </p:blipFill>
        <p:spPr>
          <a:xfrm>
            <a:off x="6568125" y="2558541"/>
            <a:ext cx="1109600" cy="1180859"/>
          </a:xfrm>
          <a:prstGeom prst="rect">
            <a:avLst/>
          </a:prstGeom>
          <a:noFill/>
          <a:ln>
            <a:noFill/>
          </a:ln>
        </p:spPr>
      </p:pic>
      <p:pic>
        <p:nvPicPr>
          <p:cNvPr id="537" name="Shape 537"/>
          <p:cNvPicPr preferRelativeResize="0"/>
          <p:nvPr/>
        </p:nvPicPr>
        <p:blipFill>
          <a:blip r:embed="rId4">
            <a:alphaModFix/>
          </a:blip>
          <a:stretch>
            <a:fillRect/>
          </a:stretch>
        </p:blipFill>
        <p:spPr>
          <a:xfrm>
            <a:off x="7630850" y="1594125"/>
            <a:ext cx="1109600" cy="1180850"/>
          </a:xfrm>
          <a:prstGeom prst="rect">
            <a:avLst/>
          </a:prstGeom>
          <a:noFill/>
          <a:ln>
            <a:noFill/>
          </a:ln>
        </p:spPr>
      </p:pic>
      <p:pic>
        <p:nvPicPr>
          <p:cNvPr id="538" name="Shape 538"/>
          <p:cNvPicPr preferRelativeResize="0"/>
          <p:nvPr/>
        </p:nvPicPr>
        <p:blipFill>
          <a:blip r:embed="rId4">
            <a:alphaModFix/>
          </a:blip>
          <a:stretch>
            <a:fillRect/>
          </a:stretch>
        </p:blipFill>
        <p:spPr>
          <a:xfrm>
            <a:off x="7633425" y="3539900"/>
            <a:ext cx="1109600" cy="1180850"/>
          </a:xfrm>
          <a:prstGeom prst="rect">
            <a:avLst/>
          </a:prstGeom>
          <a:noFill/>
          <a:ln>
            <a:noFill/>
          </a:ln>
        </p:spPr>
      </p:pic>
      <p:pic>
        <p:nvPicPr>
          <p:cNvPr id="539" name="Shape 539"/>
          <p:cNvPicPr preferRelativeResize="0"/>
          <p:nvPr/>
        </p:nvPicPr>
        <p:blipFill>
          <a:blip r:embed="rId5">
            <a:alphaModFix/>
          </a:blip>
          <a:stretch>
            <a:fillRect/>
          </a:stretch>
        </p:blipFill>
        <p:spPr>
          <a:xfrm>
            <a:off x="2637675" y="3298100"/>
            <a:ext cx="749641" cy="1004576"/>
          </a:xfrm>
          <a:prstGeom prst="rect">
            <a:avLst/>
          </a:prstGeom>
          <a:noFill/>
          <a:ln>
            <a:noFill/>
          </a:ln>
        </p:spPr>
      </p:pic>
      <p:pic>
        <p:nvPicPr>
          <p:cNvPr id="540" name="Shape 540"/>
          <p:cNvPicPr preferRelativeResize="0"/>
          <p:nvPr/>
        </p:nvPicPr>
        <p:blipFill>
          <a:blip r:embed="rId5">
            <a:alphaModFix/>
          </a:blip>
          <a:stretch>
            <a:fillRect/>
          </a:stretch>
        </p:blipFill>
        <p:spPr>
          <a:xfrm>
            <a:off x="3631400" y="3140525"/>
            <a:ext cx="749641" cy="1004576"/>
          </a:xfrm>
          <a:prstGeom prst="rect">
            <a:avLst/>
          </a:prstGeom>
          <a:noFill/>
          <a:ln>
            <a:noFill/>
          </a:ln>
        </p:spPr>
      </p:pic>
      <p:pic>
        <p:nvPicPr>
          <p:cNvPr id="541" name="Shape 541"/>
          <p:cNvPicPr preferRelativeResize="0"/>
          <p:nvPr/>
        </p:nvPicPr>
        <p:blipFill>
          <a:blip r:embed="rId5">
            <a:alphaModFix/>
          </a:blip>
          <a:stretch>
            <a:fillRect/>
          </a:stretch>
        </p:blipFill>
        <p:spPr>
          <a:xfrm>
            <a:off x="2637675" y="1922800"/>
            <a:ext cx="749641" cy="1004576"/>
          </a:xfrm>
          <a:prstGeom prst="rect">
            <a:avLst/>
          </a:prstGeom>
          <a:noFill/>
          <a:ln>
            <a:noFill/>
          </a:ln>
        </p:spPr>
      </p:pic>
      <p:pic>
        <p:nvPicPr>
          <p:cNvPr id="542" name="Shape 542"/>
          <p:cNvPicPr preferRelativeResize="0"/>
          <p:nvPr/>
        </p:nvPicPr>
        <p:blipFill>
          <a:blip r:embed="rId5">
            <a:alphaModFix/>
          </a:blip>
          <a:stretch>
            <a:fillRect/>
          </a:stretch>
        </p:blipFill>
        <p:spPr>
          <a:xfrm>
            <a:off x="3631400" y="1319850"/>
            <a:ext cx="749641" cy="1004576"/>
          </a:xfrm>
          <a:prstGeom prst="rect">
            <a:avLst/>
          </a:prstGeom>
          <a:noFill/>
          <a:ln>
            <a:noFill/>
          </a:ln>
        </p:spPr>
      </p:pic>
      <p:pic>
        <p:nvPicPr>
          <p:cNvPr id="543" name="Shape 543"/>
          <p:cNvPicPr preferRelativeResize="0"/>
          <p:nvPr/>
        </p:nvPicPr>
        <p:blipFill>
          <a:blip r:embed="rId5">
            <a:alphaModFix/>
          </a:blip>
          <a:stretch>
            <a:fillRect/>
          </a:stretch>
        </p:blipFill>
        <p:spPr>
          <a:xfrm>
            <a:off x="1593200" y="2646688"/>
            <a:ext cx="749641" cy="1004576"/>
          </a:xfrm>
          <a:prstGeom prst="rect">
            <a:avLst/>
          </a:prstGeom>
          <a:noFill/>
          <a:ln>
            <a:noFill/>
          </a:ln>
        </p:spPr>
      </p:pic>
      <p:pic>
        <p:nvPicPr>
          <p:cNvPr id="544" name="Shape 544"/>
          <p:cNvPicPr preferRelativeResize="0"/>
          <p:nvPr/>
        </p:nvPicPr>
        <p:blipFill>
          <a:blip r:embed="rId5">
            <a:alphaModFix/>
          </a:blip>
          <a:stretch>
            <a:fillRect/>
          </a:stretch>
        </p:blipFill>
        <p:spPr>
          <a:xfrm>
            <a:off x="548725" y="2927375"/>
            <a:ext cx="749641" cy="1004576"/>
          </a:xfrm>
          <a:prstGeom prst="rect">
            <a:avLst/>
          </a:prstGeom>
          <a:noFill/>
          <a:ln>
            <a:noFill/>
          </a:ln>
        </p:spPr>
      </p:pic>
      <p:pic>
        <p:nvPicPr>
          <p:cNvPr id="545" name="Shape 545"/>
          <p:cNvPicPr preferRelativeResize="0"/>
          <p:nvPr/>
        </p:nvPicPr>
        <p:blipFill>
          <a:blip r:embed="rId5">
            <a:alphaModFix/>
          </a:blip>
          <a:stretch>
            <a:fillRect/>
          </a:stretch>
        </p:blipFill>
        <p:spPr>
          <a:xfrm>
            <a:off x="452375" y="1682263"/>
            <a:ext cx="749641" cy="1004576"/>
          </a:xfrm>
          <a:prstGeom prst="rect">
            <a:avLst/>
          </a:prstGeom>
          <a:noFill/>
          <a:ln>
            <a:noFill/>
          </a:ln>
        </p:spPr>
      </p:pic>
      <p:pic>
        <p:nvPicPr>
          <p:cNvPr id="546" name="Shape 546"/>
          <p:cNvPicPr preferRelativeResize="0"/>
          <p:nvPr/>
        </p:nvPicPr>
        <p:blipFill>
          <a:blip r:embed="rId5">
            <a:alphaModFix/>
          </a:blip>
          <a:stretch>
            <a:fillRect/>
          </a:stretch>
        </p:blipFill>
        <p:spPr>
          <a:xfrm>
            <a:off x="1643950" y="1237275"/>
            <a:ext cx="749641" cy="1004576"/>
          </a:xfrm>
          <a:prstGeom prst="rect">
            <a:avLst/>
          </a:prstGeom>
          <a:noFill/>
          <a:ln>
            <a:noFill/>
          </a:ln>
        </p:spPr>
      </p:pic>
      <p:pic>
        <p:nvPicPr>
          <p:cNvPr id="547" name="Shape 547"/>
          <p:cNvPicPr preferRelativeResize="0"/>
          <p:nvPr/>
        </p:nvPicPr>
        <p:blipFill>
          <a:blip r:embed="rId5">
            <a:alphaModFix/>
          </a:blip>
          <a:stretch>
            <a:fillRect/>
          </a:stretch>
        </p:blipFill>
        <p:spPr>
          <a:xfrm>
            <a:off x="1374575" y="3903725"/>
            <a:ext cx="749641" cy="1004576"/>
          </a:xfrm>
          <a:prstGeom prst="rect">
            <a:avLst/>
          </a:prstGeom>
          <a:noFill/>
          <a:ln>
            <a:noFill/>
          </a:ln>
        </p:spPr>
      </p:pic>
      <p:cxnSp>
        <p:nvCxnSpPr>
          <p:cNvPr id="548" name="Shape 548"/>
          <p:cNvCxnSpPr>
            <a:stCxn id="542" idx="3"/>
          </p:cNvCxnSpPr>
          <p:nvPr/>
        </p:nvCxnSpPr>
        <p:spPr>
          <a:xfrm>
            <a:off x="4381041" y="1822138"/>
            <a:ext cx="2216700" cy="834600"/>
          </a:xfrm>
          <a:prstGeom prst="straightConnector1">
            <a:avLst/>
          </a:prstGeom>
          <a:noFill/>
          <a:ln cap="flat" cmpd="sng" w="28575">
            <a:solidFill>
              <a:srgbClr val="0000FF"/>
            </a:solidFill>
            <a:prstDash val="solid"/>
            <a:round/>
            <a:headEnd len="med" w="med" type="none"/>
            <a:tailEnd len="med" w="med" type="none"/>
          </a:ln>
        </p:spPr>
      </p:cxnSp>
      <p:cxnSp>
        <p:nvCxnSpPr>
          <p:cNvPr id="549" name="Shape 549"/>
          <p:cNvCxnSpPr>
            <a:stCxn id="546" idx="3"/>
          </p:cNvCxnSpPr>
          <p:nvPr/>
        </p:nvCxnSpPr>
        <p:spPr>
          <a:xfrm>
            <a:off x="2393591" y="1739563"/>
            <a:ext cx="4356600" cy="1069500"/>
          </a:xfrm>
          <a:prstGeom prst="straightConnector1">
            <a:avLst/>
          </a:prstGeom>
          <a:noFill/>
          <a:ln cap="flat" cmpd="sng" w="28575">
            <a:solidFill>
              <a:srgbClr val="0000FF"/>
            </a:solidFill>
            <a:prstDash val="solid"/>
            <a:round/>
            <a:headEnd len="med" w="med" type="none"/>
            <a:tailEnd len="med" w="med" type="none"/>
          </a:ln>
        </p:spPr>
      </p:cxnSp>
      <p:cxnSp>
        <p:nvCxnSpPr>
          <p:cNvPr id="550" name="Shape 550"/>
          <p:cNvCxnSpPr/>
          <p:nvPr/>
        </p:nvCxnSpPr>
        <p:spPr>
          <a:xfrm flipH="1" rot="10800000">
            <a:off x="3412750" y="2961525"/>
            <a:ext cx="3489900" cy="780300"/>
          </a:xfrm>
          <a:prstGeom prst="straightConnector1">
            <a:avLst/>
          </a:prstGeom>
          <a:noFill/>
          <a:ln cap="flat" cmpd="sng" w="28575">
            <a:solidFill>
              <a:srgbClr val="0000FF"/>
            </a:solidFill>
            <a:prstDash val="solid"/>
            <a:round/>
            <a:headEnd len="med" w="med" type="none"/>
            <a:tailEnd len="med" w="med" type="none"/>
          </a:ln>
        </p:spPr>
      </p:cxnSp>
      <p:cxnSp>
        <p:nvCxnSpPr>
          <p:cNvPr id="551" name="Shape 551"/>
          <p:cNvCxnSpPr>
            <a:stCxn id="540" idx="3"/>
          </p:cNvCxnSpPr>
          <p:nvPr/>
        </p:nvCxnSpPr>
        <p:spPr>
          <a:xfrm flipH="1" rot="10800000">
            <a:off x="4381041" y="3113913"/>
            <a:ext cx="2673900" cy="528900"/>
          </a:xfrm>
          <a:prstGeom prst="straightConnector1">
            <a:avLst/>
          </a:prstGeom>
          <a:noFill/>
          <a:ln cap="flat" cmpd="sng" w="28575">
            <a:solidFill>
              <a:srgbClr val="0000FF"/>
            </a:solidFill>
            <a:prstDash val="solid"/>
            <a:round/>
            <a:headEnd len="med" w="med" type="none"/>
            <a:tailEnd len="med" w="med" type="none"/>
          </a:ln>
        </p:spPr>
      </p:cxnSp>
      <p:cxnSp>
        <p:nvCxnSpPr>
          <p:cNvPr id="552" name="Shape 552"/>
          <p:cNvCxnSpPr>
            <a:stCxn id="545" idx="3"/>
          </p:cNvCxnSpPr>
          <p:nvPr/>
        </p:nvCxnSpPr>
        <p:spPr>
          <a:xfrm>
            <a:off x="1202016" y="2184551"/>
            <a:ext cx="5050500" cy="801600"/>
          </a:xfrm>
          <a:prstGeom prst="straightConnector1">
            <a:avLst/>
          </a:prstGeom>
          <a:noFill/>
          <a:ln cap="flat" cmpd="sng" w="28575">
            <a:solidFill>
              <a:srgbClr val="0000FF"/>
            </a:solidFill>
            <a:prstDash val="solid"/>
            <a:round/>
            <a:headEnd len="med" w="med" type="none"/>
            <a:tailEnd len="med" w="med" type="none"/>
          </a:ln>
        </p:spPr>
      </p:cxnSp>
      <p:cxnSp>
        <p:nvCxnSpPr>
          <p:cNvPr id="553" name="Shape 553"/>
          <p:cNvCxnSpPr>
            <a:endCxn id="536" idx="1"/>
          </p:cNvCxnSpPr>
          <p:nvPr/>
        </p:nvCxnSpPr>
        <p:spPr>
          <a:xfrm flipH="1" rot="10800000">
            <a:off x="1304025" y="3148971"/>
            <a:ext cx="5264100" cy="215100"/>
          </a:xfrm>
          <a:prstGeom prst="straightConnector1">
            <a:avLst/>
          </a:prstGeom>
          <a:noFill/>
          <a:ln cap="flat" cmpd="sng" w="28575">
            <a:solidFill>
              <a:srgbClr val="0000FF"/>
            </a:solidFill>
            <a:prstDash val="solid"/>
            <a:round/>
            <a:headEnd len="med" w="med" type="none"/>
            <a:tailEnd len="med" w="med" type="none"/>
          </a:ln>
        </p:spPr>
      </p:cxnSp>
      <p:sp>
        <p:nvSpPr>
          <p:cNvPr id="554" name="Shape 554"/>
          <p:cNvSpPr txBox="1"/>
          <p:nvPr/>
        </p:nvSpPr>
        <p:spPr>
          <a:xfrm>
            <a:off x="1380225" y="2047400"/>
            <a:ext cx="2634600" cy="1615800"/>
          </a:xfrm>
          <a:prstGeom prst="rect">
            <a:avLst/>
          </a:prstGeom>
          <a:solidFill>
            <a:srgbClr val="C9DAF8"/>
          </a:solid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2500"/>
              <a:t>Datacenter resources cost $$ to service provider</a:t>
            </a:r>
            <a:endParaRPr sz="2500"/>
          </a:p>
        </p:txBody>
      </p:sp>
      <p:sp>
        <p:nvSpPr>
          <p:cNvPr id="555" name="Shape 555"/>
          <p:cNvSpPr txBox="1"/>
          <p:nvPr/>
        </p:nvSpPr>
        <p:spPr>
          <a:xfrm>
            <a:off x="4822975" y="511900"/>
            <a:ext cx="2538900" cy="1615800"/>
          </a:xfrm>
          <a:prstGeom prst="rect">
            <a:avLst/>
          </a:prstGeom>
          <a:solidFill>
            <a:srgbClr val="B6D7A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t>Tail latency SLO is still met while using fewer resources</a:t>
            </a:r>
            <a:endParaRPr sz="2500"/>
          </a:p>
        </p:txBody>
      </p:sp>
      <p:sp>
        <p:nvSpPr>
          <p:cNvPr id="556" name="Shape 556"/>
          <p:cNvSpPr txBox="1"/>
          <p:nvPr/>
        </p:nvSpPr>
        <p:spPr>
          <a:xfrm>
            <a:off x="4974250" y="3490425"/>
            <a:ext cx="2337300" cy="1452000"/>
          </a:xfrm>
          <a:prstGeom prst="rect">
            <a:avLst/>
          </a:prstGeom>
          <a:solidFill>
            <a:srgbClr val="EA999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
              <a:t>Rate limit is chosen to limit congestion and consolidate work</a:t>
            </a:r>
            <a:endParaRPr sz="2000"/>
          </a:p>
        </p:txBody>
      </p:sp>
      <p:sp>
        <p:nvSpPr>
          <p:cNvPr id="557" name="Shape 55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558" name="Shape 558"/>
          <p:cNvSpPr txBox="1"/>
          <p:nvPr/>
        </p:nvSpPr>
        <p:spPr>
          <a:xfrm>
            <a:off x="0" y="4872600"/>
            <a:ext cx="1182900" cy="2709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000">
                <a:latin typeface="Nunito"/>
                <a:ea typeface="Nunito"/>
                <a:cs typeface="Nunito"/>
                <a:sym typeface="Nunito"/>
              </a:rPr>
              <a:t>Manasa Sanka</a:t>
            </a:r>
            <a:endParaRPr b="1" sz="1000">
              <a:latin typeface="Nunito"/>
              <a:ea typeface="Nunito"/>
              <a:cs typeface="Nunito"/>
              <a:sym typeface="Nunito"/>
            </a:endParaRPr>
          </a:p>
        </p:txBody>
      </p:sp>
      <p:pic>
        <p:nvPicPr>
          <p:cNvPr id="559" name="Shape 559"/>
          <p:cNvPicPr preferRelativeResize="0"/>
          <p:nvPr/>
        </p:nvPicPr>
        <p:blipFill>
          <a:blip r:embed="rId6">
            <a:alphaModFix/>
          </a:blip>
          <a:stretch>
            <a:fillRect/>
          </a:stretch>
        </p:blipFill>
        <p:spPr>
          <a:xfrm>
            <a:off x="56400" y="67655"/>
            <a:ext cx="327125" cy="327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554"/>
                                        </p:tgtEl>
                                      </p:cBhvr>
                                    </p:animEffect>
                                    <p:set>
                                      <p:cBhvr>
                                        <p:cTn dur="1" fill="hold">
                                          <p:stCondLst>
                                            <p:cond delay="0"/>
                                          </p:stCondLst>
                                        </p:cTn>
                                        <p:tgtEl>
                                          <p:spTgt spid="55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5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550"/>
                                        </p:tgtEl>
                                      </p:cBhvr>
                                    </p:animEffect>
                                    <p:set>
                                      <p:cBhvr>
                                        <p:cTn dur="1" fill="hold">
                                          <p:stCondLst>
                                            <p:cond delay="0"/>
                                          </p:stCondLst>
                                        </p:cTn>
                                        <p:tgtEl>
                                          <p:spTgt spid="55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
                                        <p:tgtEl>
                                          <p:spTgt spid="553"/>
                                        </p:tgtEl>
                                      </p:cBhvr>
                                    </p:animEffect>
                                    <p:set>
                                      <p:cBhvr>
                                        <p:cTn dur="1" fill="hold">
                                          <p:stCondLst>
                                            <p:cond delay="0"/>
                                          </p:stCondLst>
                                        </p:cTn>
                                        <p:tgtEl>
                                          <p:spTgt spid="55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
                                        <p:tgtEl>
                                          <p:spTgt spid="551"/>
                                        </p:tgtEl>
                                      </p:cBhvr>
                                    </p:animEffect>
                                    <p:set>
                                      <p:cBhvr>
                                        <p:cTn dur="1" fill="hold">
                                          <p:stCondLst>
                                            <p:cond delay="0"/>
                                          </p:stCondLst>
                                        </p:cTn>
                                        <p:tgtEl>
                                          <p:spTgt spid="5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1"/>
                                        <p:tgtEl>
                                          <p:spTgt spid="5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3" name="Shape 563"/>
        <p:cNvGrpSpPr/>
        <p:nvPr/>
      </p:nvGrpSpPr>
      <p:grpSpPr>
        <a:xfrm>
          <a:off x="0" y="0"/>
          <a:ext cx="0" cy="0"/>
          <a:chOff x="0" y="0"/>
          <a:chExt cx="0" cy="0"/>
        </a:xfrm>
      </p:grpSpPr>
      <p:sp>
        <p:nvSpPr>
          <p:cNvPr id="564" name="Shape 564"/>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Motivation</a:t>
            </a:r>
            <a:endParaRPr/>
          </a:p>
        </p:txBody>
      </p:sp>
      <p:sp>
        <p:nvSpPr>
          <p:cNvPr id="565" name="Shape 565"/>
          <p:cNvSpPr txBox="1"/>
          <p:nvPr>
            <p:ph idx="1" type="body"/>
          </p:nvPr>
        </p:nvSpPr>
        <p:spPr>
          <a:xfrm>
            <a:off x="1303800" y="1070125"/>
            <a:ext cx="7030500" cy="3232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000"/>
              <a:t>Goal: consolidate workloads onto fewer servers (reduce $ for service provider)</a:t>
            </a:r>
            <a:endParaRPr sz="2000"/>
          </a:p>
          <a:p>
            <a:pPr indent="0" lvl="0" marL="0">
              <a:spcBef>
                <a:spcPts val="1600"/>
              </a:spcBef>
              <a:spcAft>
                <a:spcPts val="0"/>
              </a:spcAft>
              <a:buNone/>
            </a:pPr>
            <a:r>
              <a:rPr lang="en" sz="2000"/>
              <a:t>Current Solution: rate limits </a:t>
            </a:r>
            <a:r>
              <a:rPr b="1" lang="en" sz="2000"/>
              <a:t>set by customer</a:t>
            </a:r>
            <a:r>
              <a:rPr lang="en" sz="2000"/>
              <a:t> for # workloads that can be co-located while </a:t>
            </a:r>
            <a:r>
              <a:rPr lang="en" sz="2000"/>
              <a:t>meeting tail latency SLO</a:t>
            </a:r>
            <a:endParaRPr sz="2000"/>
          </a:p>
          <a:p>
            <a:pPr indent="0" lvl="0" marL="0">
              <a:spcBef>
                <a:spcPts val="1600"/>
              </a:spcBef>
              <a:spcAft>
                <a:spcPts val="0"/>
              </a:spcAft>
              <a:buNone/>
            </a:pPr>
            <a:r>
              <a:rPr lang="en" sz="2000"/>
              <a:t>Problem: No one knows how to choose rate limit</a:t>
            </a:r>
            <a:endParaRPr sz="2000"/>
          </a:p>
          <a:p>
            <a:pPr indent="0" lvl="0" marL="0">
              <a:spcBef>
                <a:spcPts val="1600"/>
              </a:spcBef>
              <a:spcAft>
                <a:spcPts val="1600"/>
              </a:spcAft>
              <a:buNone/>
            </a:pPr>
            <a:r>
              <a:rPr b="1" lang="en"/>
              <a:t>Solution: WorkloadCompactor automatically chooses rate limits and appropriate server based on workload trace</a:t>
            </a:r>
            <a:endParaRPr b="1"/>
          </a:p>
        </p:txBody>
      </p:sp>
      <p:sp>
        <p:nvSpPr>
          <p:cNvPr id="566" name="Shape 56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567" name="Shape 567"/>
          <p:cNvPicPr preferRelativeResize="0"/>
          <p:nvPr/>
        </p:nvPicPr>
        <p:blipFill>
          <a:blip r:embed="rId3">
            <a:alphaModFix/>
          </a:blip>
          <a:stretch>
            <a:fillRect/>
          </a:stretch>
        </p:blipFill>
        <p:spPr>
          <a:xfrm>
            <a:off x="56400" y="67655"/>
            <a:ext cx="327125" cy="3271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1" name="Shape 571"/>
        <p:cNvGrpSpPr/>
        <p:nvPr/>
      </p:nvGrpSpPr>
      <p:grpSpPr>
        <a:xfrm>
          <a:off x="0" y="0"/>
          <a:ext cx="0" cy="0"/>
          <a:chOff x="0" y="0"/>
          <a:chExt cx="0" cy="0"/>
        </a:xfrm>
      </p:grpSpPr>
      <p:sp>
        <p:nvSpPr>
          <p:cNvPr id="572" name="Shape 572"/>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Token Bucket Rate Limiters</a:t>
            </a:r>
            <a:endParaRPr/>
          </a:p>
        </p:txBody>
      </p:sp>
      <p:sp>
        <p:nvSpPr>
          <p:cNvPr id="573" name="Shape 57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574" name="Shape 574"/>
          <p:cNvPicPr preferRelativeResize="0"/>
          <p:nvPr/>
        </p:nvPicPr>
        <p:blipFill>
          <a:blip r:embed="rId3">
            <a:alphaModFix/>
          </a:blip>
          <a:stretch>
            <a:fillRect/>
          </a:stretch>
        </p:blipFill>
        <p:spPr>
          <a:xfrm>
            <a:off x="4384949" y="1285925"/>
            <a:ext cx="4354550" cy="1864292"/>
          </a:xfrm>
          <a:prstGeom prst="rect">
            <a:avLst/>
          </a:prstGeom>
          <a:noFill/>
          <a:ln>
            <a:noFill/>
          </a:ln>
        </p:spPr>
      </p:pic>
      <p:sp>
        <p:nvSpPr>
          <p:cNvPr id="575" name="Shape 575"/>
          <p:cNvSpPr txBox="1"/>
          <p:nvPr/>
        </p:nvSpPr>
        <p:spPr>
          <a:xfrm>
            <a:off x="4968275" y="3095675"/>
            <a:ext cx="3629400" cy="1382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R-b </a:t>
            </a:r>
            <a:r>
              <a:rPr b="1" lang="en"/>
              <a:t>tradeoff</a:t>
            </a:r>
            <a:r>
              <a:rPr lang="en"/>
              <a:t> curve: Consists of &lt;r,b&gt; tuples that entail feasibility </a:t>
            </a:r>
            <a:r>
              <a:rPr b="1" lang="en"/>
              <a:t>for the workload</a:t>
            </a:r>
            <a:r>
              <a:rPr lang="en"/>
              <a:t>.</a:t>
            </a:r>
            <a:endParaRPr/>
          </a:p>
          <a:p>
            <a:pPr indent="0" lvl="0" marL="0">
              <a:spcBef>
                <a:spcPts val="0"/>
              </a:spcBef>
              <a:spcAft>
                <a:spcPts val="0"/>
              </a:spcAft>
              <a:buNone/>
            </a:pPr>
            <a:r>
              <a:t/>
            </a:r>
            <a:endParaRPr/>
          </a:p>
          <a:p>
            <a:pPr indent="0" lvl="0" marL="0">
              <a:spcBef>
                <a:spcPts val="0"/>
              </a:spcBef>
              <a:spcAft>
                <a:spcPts val="0"/>
              </a:spcAft>
              <a:buNone/>
            </a:pPr>
            <a:r>
              <a:rPr b="1" lang="en"/>
              <a:t>Feasible: </a:t>
            </a:r>
            <a:r>
              <a:rPr lang="en"/>
              <a:t>doesn’t delay workload requests</a:t>
            </a:r>
            <a:endParaRPr/>
          </a:p>
          <a:p>
            <a:pPr indent="0" lvl="0" marL="0">
              <a:spcBef>
                <a:spcPts val="0"/>
              </a:spcBef>
              <a:spcAft>
                <a:spcPts val="0"/>
              </a:spcAft>
              <a:buNone/>
            </a:pPr>
            <a:r>
              <a:t/>
            </a:r>
            <a:endParaRPr/>
          </a:p>
          <a:p>
            <a:pPr indent="0" lvl="0" marL="0">
              <a:spcBef>
                <a:spcPts val="0"/>
              </a:spcBef>
              <a:spcAft>
                <a:spcPts val="0"/>
              </a:spcAft>
              <a:buNone/>
            </a:pPr>
            <a:r>
              <a:rPr b="1" lang="en"/>
              <a:t>r * t + b = </a:t>
            </a:r>
            <a:r>
              <a:rPr lang="en"/>
              <a:t>requests accomplished in “t” time</a:t>
            </a:r>
            <a:endParaRPr/>
          </a:p>
        </p:txBody>
      </p:sp>
      <p:sp>
        <p:nvSpPr>
          <p:cNvPr id="576" name="Shape 576"/>
          <p:cNvSpPr txBox="1"/>
          <p:nvPr/>
        </p:nvSpPr>
        <p:spPr>
          <a:xfrm>
            <a:off x="6468350" y="4773775"/>
            <a:ext cx="2625300" cy="82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Graph</a:t>
            </a:r>
            <a:r>
              <a:rPr lang="en" sz="900"/>
              <a:t> reproduced from original paper</a:t>
            </a:r>
            <a:endParaRPr sz="900"/>
          </a:p>
        </p:txBody>
      </p:sp>
      <p:graphicFrame>
        <p:nvGraphicFramePr>
          <p:cNvPr id="577" name="Shape 577"/>
          <p:cNvGraphicFramePr/>
          <p:nvPr/>
        </p:nvGraphicFramePr>
        <p:xfrm>
          <a:off x="1604750" y="3627300"/>
          <a:ext cx="3000000" cy="3000000"/>
        </p:xfrm>
        <a:graphic>
          <a:graphicData uri="http://schemas.openxmlformats.org/drawingml/2006/table">
            <a:tbl>
              <a:tblPr>
                <a:noFill/>
                <a:tableStyleId>{A7108802-D6E2-4F4A-B0DB-250BEB6EB02D}</a:tableStyleId>
              </a:tblPr>
              <a:tblGrid>
                <a:gridCol w="382850"/>
                <a:gridCol w="382850"/>
                <a:gridCol w="382850"/>
              </a:tblGrid>
              <a:tr h="307800">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t/>
                      </a:r>
                      <a:endParaRPr/>
                    </a:p>
                  </a:txBody>
                  <a:tcPr marT="91425" marB="91425" marR="91425" marL="91425"/>
                </a:tc>
              </a:tr>
            </a:tbl>
          </a:graphicData>
        </a:graphic>
      </p:graphicFrame>
      <p:grpSp>
        <p:nvGrpSpPr>
          <p:cNvPr id="578" name="Shape 578"/>
          <p:cNvGrpSpPr/>
          <p:nvPr/>
        </p:nvGrpSpPr>
        <p:grpSpPr>
          <a:xfrm>
            <a:off x="759525" y="1245375"/>
            <a:ext cx="3584150" cy="2998875"/>
            <a:chOff x="759525" y="1321575"/>
            <a:chExt cx="3584150" cy="2998875"/>
          </a:xfrm>
        </p:grpSpPr>
        <p:sp>
          <p:nvSpPr>
            <p:cNvPr id="579" name="Shape 579"/>
            <p:cNvSpPr txBox="1"/>
            <p:nvPr/>
          </p:nvSpPr>
          <p:spPr>
            <a:xfrm>
              <a:off x="2246175" y="1321575"/>
              <a:ext cx="1549500" cy="402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Add token when request arrives</a:t>
              </a:r>
              <a:endParaRPr b="1"/>
            </a:p>
          </p:txBody>
        </p:sp>
        <p:grpSp>
          <p:nvGrpSpPr>
            <p:cNvPr id="580" name="Shape 580"/>
            <p:cNvGrpSpPr/>
            <p:nvPr/>
          </p:nvGrpSpPr>
          <p:grpSpPr>
            <a:xfrm>
              <a:off x="759525" y="1578092"/>
              <a:ext cx="3584150" cy="2742358"/>
              <a:chOff x="759525" y="1578092"/>
              <a:chExt cx="3584150" cy="2742358"/>
            </a:xfrm>
          </p:grpSpPr>
          <p:grpSp>
            <p:nvGrpSpPr>
              <p:cNvPr id="581" name="Shape 581"/>
              <p:cNvGrpSpPr/>
              <p:nvPr/>
            </p:nvGrpSpPr>
            <p:grpSpPr>
              <a:xfrm>
                <a:off x="759525" y="1578092"/>
                <a:ext cx="3584150" cy="2742358"/>
                <a:chOff x="759525" y="1578092"/>
                <a:chExt cx="3584150" cy="2742358"/>
              </a:xfrm>
            </p:grpSpPr>
            <p:grpSp>
              <p:nvGrpSpPr>
                <p:cNvPr id="582" name="Shape 582"/>
                <p:cNvGrpSpPr/>
                <p:nvPr/>
              </p:nvGrpSpPr>
              <p:grpSpPr>
                <a:xfrm>
                  <a:off x="759525" y="2056925"/>
                  <a:ext cx="3584150" cy="2263525"/>
                  <a:chOff x="378525" y="1904525"/>
                  <a:chExt cx="3584150" cy="2263525"/>
                </a:xfrm>
              </p:grpSpPr>
              <p:sp>
                <p:nvSpPr>
                  <p:cNvPr id="583" name="Shape 583"/>
                  <p:cNvSpPr/>
                  <p:nvPr/>
                </p:nvSpPr>
                <p:spPr>
                  <a:xfrm>
                    <a:off x="1253875" y="1904525"/>
                    <a:ext cx="1052700" cy="1040975"/>
                  </a:xfrm>
                  <a:prstGeom prst="flowChartManualOperation">
                    <a:avLst/>
                  </a:prstGeom>
                  <a:solidFill>
                    <a:srgbClr val="6D9EEB"/>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b="1" sz="1200"/>
                  </a:p>
                </p:txBody>
              </p:sp>
              <p:sp>
                <p:nvSpPr>
                  <p:cNvPr id="584" name="Shape 584"/>
                  <p:cNvSpPr txBox="1"/>
                  <p:nvPr/>
                </p:nvSpPr>
                <p:spPr>
                  <a:xfrm>
                    <a:off x="2169975" y="2616975"/>
                    <a:ext cx="1549500" cy="402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Remove tokens at rate </a:t>
                    </a:r>
                    <a:r>
                      <a:rPr b="1" lang="en"/>
                      <a:t>r</a:t>
                    </a:r>
                    <a:endParaRPr b="1"/>
                  </a:p>
                </p:txBody>
              </p:sp>
              <p:sp>
                <p:nvSpPr>
                  <p:cNvPr id="585" name="Shape 585"/>
                  <p:cNvSpPr txBox="1"/>
                  <p:nvPr/>
                </p:nvSpPr>
                <p:spPr>
                  <a:xfrm>
                    <a:off x="1245725" y="2093800"/>
                    <a:ext cx="1052700" cy="4905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t>&lt;= </a:t>
                    </a:r>
                    <a:r>
                      <a:rPr b="1" lang="en"/>
                      <a:t>b</a:t>
                    </a:r>
                    <a:endParaRPr b="1"/>
                  </a:p>
                  <a:p>
                    <a:pPr indent="0" lvl="0" marL="0" algn="ctr">
                      <a:spcBef>
                        <a:spcPts val="0"/>
                      </a:spcBef>
                      <a:spcAft>
                        <a:spcPts val="0"/>
                      </a:spcAft>
                      <a:buNone/>
                    </a:pPr>
                    <a:r>
                      <a:rPr b="1" lang="en"/>
                      <a:t>Tokens</a:t>
                    </a:r>
                    <a:endParaRPr b="1"/>
                  </a:p>
                  <a:p>
                    <a:pPr indent="0" lvl="0" marL="0" algn="ctr">
                      <a:spcBef>
                        <a:spcPts val="0"/>
                      </a:spcBef>
                      <a:spcAft>
                        <a:spcPts val="0"/>
                      </a:spcAft>
                      <a:buNone/>
                    </a:pPr>
                    <a:r>
                      <a:t/>
                    </a:r>
                    <a:endParaRPr/>
                  </a:p>
                </p:txBody>
              </p:sp>
              <p:grpSp>
                <p:nvGrpSpPr>
                  <p:cNvPr id="586" name="Shape 586"/>
                  <p:cNvGrpSpPr/>
                  <p:nvPr/>
                </p:nvGrpSpPr>
                <p:grpSpPr>
                  <a:xfrm>
                    <a:off x="378525" y="2967500"/>
                    <a:ext cx="3584150" cy="1200550"/>
                    <a:chOff x="378525" y="2967500"/>
                    <a:chExt cx="3584150" cy="1200550"/>
                  </a:xfrm>
                </p:grpSpPr>
                <p:sp>
                  <p:nvSpPr>
                    <p:cNvPr id="587" name="Shape 587"/>
                    <p:cNvSpPr txBox="1"/>
                    <p:nvPr/>
                  </p:nvSpPr>
                  <p:spPr>
                    <a:xfrm>
                      <a:off x="405725" y="3074025"/>
                      <a:ext cx="840000" cy="307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t>Requests</a:t>
                      </a:r>
                      <a:endParaRPr sz="1200"/>
                    </a:p>
                  </p:txBody>
                </p:sp>
                <p:cxnSp>
                  <p:nvCxnSpPr>
                    <p:cNvPr id="588" name="Shape 588"/>
                    <p:cNvCxnSpPr/>
                    <p:nvPr/>
                  </p:nvCxnSpPr>
                  <p:spPr>
                    <a:xfrm>
                      <a:off x="450275" y="3536375"/>
                      <a:ext cx="720900" cy="36000"/>
                    </a:xfrm>
                    <a:prstGeom prst="straightConnector1">
                      <a:avLst/>
                    </a:prstGeom>
                    <a:noFill/>
                    <a:ln cap="flat" cmpd="sng" w="28575">
                      <a:solidFill>
                        <a:srgbClr val="A61C00"/>
                      </a:solidFill>
                      <a:prstDash val="solid"/>
                      <a:round/>
                      <a:headEnd len="med" w="med" type="none"/>
                      <a:tailEnd len="med" w="med" type="triangle"/>
                    </a:ln>
                  </p:spPr>
                </p:cxnSp>
                <p:cxnSp>
                  <p:nvCxnSpPr>
                    <p:cNvPr id="589" name="Shape 589"/>
                    <p:cNvCxnSpPr/>
                    <p:nvPr/>
                  </p:nvCxnSpPr>
                  <p:spPr>
                    <a:xfrm flipH="1" rot="10800000">
                      <a:off x="378525" y="3643250"/>
                      <a:ext cx="768900" cy="177600"/>
                    </a:xfrm>
                    <a:prstGeom prst="straightConnector1">
                      <a:avLst/>
                    </a:prstGeom>
                    <a:noFill/>
                    <a:ln cap="flat" cmpd="sng" w="28575">
                      <a:solidFill>
                        <a:srgbClr val="A61C00"/>
                      </a:solidFill>
                      <a:prstDash val="solid"/>
                      <a:round/>
                      <a:headEnd len="med" w="med" type="none"/>
                      <a:tailEnd len="med" w="med" type="triangle"/>
                    </a:ln>
                  </p:spPr>
                </p:cxnSp>
                <p:cxnSp>
                  <p:nvCxnSpPr>
                    <p:cNvPr id="590" name="Shape 590"/>
                    <p:cNvCxnSpPr>
                      <a:stCxn id="591" idx="1"/>
                    </p:cNvCxnSpPr>
                    <p:nvPr/>
                  </p:nvCxnSpPr>
                  <p:spPr>
                    <a:xfrm flipH="1" rot="10800000">
                      <a:off x="424350" y="3761700"/>
                      <a:ext cx="723000" cy="329400"/>
                    </a:xfrm>
                    <a:prstGeom prst="straightConnector1">
                      <a:avLst/>
                    </a:prstGeom>
                    <a:noFill/>
                    <a:ln cap="flat" cmpd="sng" w="28575">
                      <a:solidFill>
                        <a:srgbClr val="A61C00"/>
                      </a:solidFill>
                      <a:prstDash val="solid"/>
                      <a:round/>
                      <a:headEnd len="med" w="med" type="none"/>
                      <a:tailEnd len="med" w="med" type="triangle"/>
                    </a:ln>
                  </p:spPr>
                </p:cxnSp>
                <p:sp>
                  <p:nvSpPr>
                    <p:cNvPr id="591" name="Shape 591"/>
                    <p:cNvSpPr txBox="1"/>
                    <p:nvPr/>
                  </p:nvSpPr>
                  <p:spPr>
                    <a:xfrm>
                      <a:off x="424350" y="4014150"/>
                      <a:ext cx="899100" cy="153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t>Bursty load</a:t>
                      </a:r>
                      <a:endParaRPr b="1"/>
                    </a:p>
                  </p:txBody>
                </p:sp>
                <p:sp>
                  <p:nvSpPr>
                    <p:cNvPr id="592" name="Shape 592"/>
                    <p:cNvSpPr txBox="1"/>
                    <p:nvPr/>
                  </p:nvSpPr>
                  <p:spPr>
                    <a:xfrm>
                      <a:off x="2402300" y="3995725"/>
                      <a:ext cx="899100" cy="153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t>Fixed</a:t>
                      </a:r>
                      <a:r>
                        <a:rPr b="1" lang="en"/>
                        <a:t> load</a:t>
                      </a:r>
                      <a:endParaRPr b="1"/>
                    </a:p>
                  </p:txBody>
                </p:sp>
                <p:cxnSp>
                  <p:nvCxnSpPr>
                    <p:cNvPr id="593" name="Shape 593"/>
                    <p:cNvCxnSpPr/>
                    <p:nvPr/>
                  </p:nvCxnSpPr>
                  <p:spPr>
                    <a:xfrm>
                      <a:off x="2425000" y="3655225"/>
                      <a:ext cx="638700" cy="0"/>
                    </a:xfrm>
                    <a:prstGeom prst="straightConnector1">
                      <a:avLst/>
                    </a:prstGeom>
                    <a:noFill/>
                    <a:ln cap="flat" cmpd="sng" w="28575">
                      <a:solidFill>
                        <a:srgbClr val="6AA84F"/>
                      </a:solidFill>
                      <a:prstDash val="solid"/>
                      <a:round/>
                      <a:headEnd len="med" w="med" type="none"/>
                      <a:tailEnd len="med" w="med" type="triangle"/>
                    </a:ln>
                  </p:spPr>
                </p:cxnSp>
                <p:sp>
                  <p:nvSpPr>
                    <p:cNvPr id="594" name="Shape 594"/>
                    <p:cNvSpPr txBox="1"/>
                    <p:nvPr/>
                  </p:nvSpPr>
                  <p:spPr>
                    <a:xfrm>
                      <a:off x="2413175" y="3141350"/>
                      <a:ext cx="1549500" cy="153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t>Proceed if space in bucket to add token</a:t>
                      </a:r>
                      <a:endParaRPr sz="1200"/>
                    </a:p>
                  </p:txBody>
                </p:sp>
                <p:cxnSp>
                  <p:nvCxnSpPr>
                    <p:cNvPr id="595" name="Shape 595"/>
                    <p:cNvCxnSpPr/>
                    <p:nvPr/>
                  </p:nvCxnSpPr>
                  <p:spPr>
                    <a:xfrm>
                      <a:off x="1754050" y="2967500"/>
                      <a:ext cx="21300" cy="276600"/>
                    </a:xfrm>
                    <a:prstGeom prst="straightConnector1">
                      <a:avLst/>
                    </a:prstGeom>
                    <a:noFill/>
                    <a:ln cap="flat" cmpd="sng" w="9525">
                      <a:solidFill>
                        <a:schemeClr val="dk2"/>
                      </a:solidFill>
                      <a:prstDash val="solid"/>
                      <a:round/>
                      <a:headEnd len="med" w="med" type="none"/>
                      <a:tailEnd len="med" w="med" type="triangle"/>
                    </a:ln>
                  </p:spPr>
                </p:cxnSp>
                <p:sp>
                  <p:nvSpPr>
                    <p:cNvPr id="596" name="Shape 596"/>
                    <p:cNvSpPr txBox="1"/>
                    <p:nvPr/>
                  </p:nvSpPr>
                  <p:spPr>
                    <a:xfrm>
                      <a:off x="1401075" y="3869550"/>
                      <a:ext cx="768900" cy="82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t>Queue</a:t>
                      </a:r>
                      <a:endParaRPr sz="1200"/>
                    </a:p>
                  </p:txBody>
                </p:sp>
              </p:grpSp>
            </p:grpSp>
            <p:sp>
              <p:nvSpPr>
                <p:cNvPr id="597" name="Shape 597"/>
                <p:cNvSpPr/>
                <p:nvPr/>
              </p:nvSpPr>
              <p:spPr>
                <a:xfrm>
                  <a:off x="1181975" y="1578092"/>
                  <a:ext cx="870225" cy="1643075"/>
                </a:xfrm>
                <a:custGeom>
                  <a:pathLst>
                    <a:path extrusionOk="0" h="65723" w="34809">
                      <a:moveTo>
                        <a:pt x="0" y="65723"/>
                      </a:moveTo>
                      <a:cubicBezTo>
                        <a:pt x="1992" y="55159"/>
                        <a:pt x="6148" y="10912"/>
                        <a:pt x="11949" y="2339"/>
                      </a:cubicBezTo>
                      <a:cubicBezTo>
                        <a:pt x="17751" y="-6233"/>
                        <a:pt x="30999" y="12297"/>
                        <a:pt x="34809" y="14288"/>
                      </a:cubicBezTo>
                    </a:path>
                  </a:pathLst>
                </a:custGeom>
                <a:noFill/>
                <a:ln cap="flat" cmpd="sng" w="9525">
                  <a:solidFill>
                    <a:schemeClr val="dk2"/>
                  </a:solidFill>
                  <a:prstDash val="solid"/>
                  <a:round/>
                  <a:headEnd len="med" w="med" type="none"/>
                  <a:tailEnd len="med" w="med" type="none"/>
                </a:ln>
              </p:spPr>
            </p:sp>
            <p:cxnSp>
              <p:nvCxnSpPr>
                <p:cNvPr id="598" name="Shape 598"/>
                <p:cNvCxnSpPr>
                  <a:endCxn id="583" idx="0"/>
                </p:cNvCxnSpPr>
                <p:nvPr/>
              </p:nvCxnSpPr>
              <p:spPr>
                <a:xfrm>
                  <a:off x="1974325" y="1857425"/>
                  <a:ext cx="186900" cy="199500"/>
                </a:xfrm>
                <a:prstGeom prst="straightConnector1">
                  <a:avLst/>
                </a:prstGeom>
                <a:noFill/>
                <a:ln cap="flat" cmpd="sng" w="9525">
                  <a:solidFill>
                    <a:schemeClr val="dk2"/>
                  </a:solidFill>
                  <a:prstDash val="solid"/>
                  <a:round/>
                  <a:headEnd len="med" w="med" type="none"/>
                  <a:tailEnd len="med" w="med" type="triangle"/>
                </a:ln>
              </p:spPr>
            </p:cxnSp>
          </p:grpSp>
          <p:sp>
            <p:nvSpPr>
              <p:cNvPr id="599" name="Shape 599"/>
              <p:cNvSpPr/>
              <p:nvPr/>
            </p:nvSpPr>
            <p:spPr>
              <a:xfrm rot="-3923549">
                <a:off x="2288716" y="3220846"/>
                <a:ext cx="121758" cy="87395"/>
              </a:xfrm>
              <a:prstGeom prst="teardrop">
                <a:avLst>
                  <a:gd fmla="val 100000"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0" name="Shape 600"/>
              <p:cNvSpPr/>
              <p:nvPr/>
            </p:nvSpPr>
            <p:spPr>
              <a:xfrm rot="-3923549">
                <a:off x="2364916" y="3373246"/>
                <a:ext cx="121758" cy="87395"/>
              </a:xfrm>
              <a:prstGeom prst="teardrop">
                <a:avLst>
                  <a:gd fmla="val 100000" name="adj"/>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pic>
        <p:nvPicPr>
          <p:cNvPr id="601" name="Shape 601"/>
          <p:cNvPicPr preferRelativeResize="0"/>
          <p:nvPr/>
        </p:nvPicPr>
        <p:blipFill>
          <a:blip r:embed="rId4">
            <a:alphaModFix/>
          </a:blip>
          <a:stretch>
            <a:fillRect/>
          </a:stretch>
        </p:blipFill>
        <p:spPr>
          <a:xfrm>
            <a:off x="56400" y="67655"/>
            <a:ext cx="327125" cy="3271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5" name="Shape 605"/>
        <p:cNvGrpSpPr/>
        <p:nvPr/>
      </p:nvGrpSpPr>
      <p:grpSpPr>
        <a:xfrm>
          <a:off x="0" y="0"/>
          <a:ext cx="0" cy="0"/>
          <a:chOff x="0" y="0"/>
          <a:chExt cx="0" cy="0"/>
        </a:xfrm>
      </p:grpSpPr>
      <p:sp>
        <p:nvSpPr>
          <p:cNvPr id="606" name="Shape 606"/>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Architecture</a:t>
            </a:r>
            <a:endParaRPr/>
          </a:p>
        </p:txBody>
      </p:sp>
      <p:sp>
        <p:nvSpPr>
          <p:cNvPr id="607" name="Shape 60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608" name="Shape 608"/>
          <p:cNvPicPr preferRelativeResize="0"/>
          <p:nvPr/>
        </p:nvPicPr>
        <p:blipFill rotWithShape="1">
          <a:blip r:embed="rId3">
            <a:alphaModFix/>
          </a:blip>
          <a:srcRect b="0" l="1715" r="70700" t="0"/>
          <a:stretch/>
        </p:blipFill>
        <p:spPr>
          <a:xfrm>
            <a:off x="5491175" y="1784525"/>
            <a:ext cx="2473175" cy="2943450"/>
          </a:xfrm>
          <a:prstGeom prst="rect">
            <a:avLst/>
          </a:prstGeom>
          <a:noFill/>
          <a:ln>
            <a:noFill/>
          </a:ln>
        </p:spPr>
      </p:pic>
      <p:sp>
        <p:nvSpPr>
          <p:cNvPr id="609" name="Shape 609"/>
          <p:cNvSpPr txBox="1"/>
          <p:nvPr/>
        </p:nvSpPr>
        <p:spPr>
          <a:xfrm>
            <a:off x="532525" y="2852100"/>
            <a:ext cx="3896700" cy="1421100"/>
          </a:xfrm>
          <a:prstGeom prst="rect">
            <a:avLst/>
          </a:prstGeom>
          <a:solidFill>
            <a:srgbClr val="F4CCCC"/>
          </a:solid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t>rbGen</a:t>
            </a:r>
            <a:r>
              <a:rPr lang="en"/>
              <a:t>: Given trace,</a:t>
            </a:r>
            <a:endParaRPr/>
          </a:p>
          <a:p>
            <a:pPr indent="457200" lvl="0" marL="0" rtl="0">
              <a:spcBef>
                <a:spcPts val="0"/>
              </a:spcBef>
              <a:spcAft>
                <a:spcPts val="0"/>
              </a:spcAft>
              <a:buNone/>
            </a:pPr>
            <a:r>
              <a:rPr lang="en"/>
              <a:t>1. iterate through </a:t>
            </a:r>
            <a:r>
              <a:rPr b="1" lang="en"/>
              <a:t>r</a:t>
            </a:r>
            <a:r>
              <a:rPr lang="en"/>
              <a:t> values</a:t>
            </a:r>
            <a:endParaRPr/>
          </a:p>
          <a:p>
            <a:pPr indent="457200" lvl="0" marL="0" rtl="0">
              <a:spcBef>
                <a:spcPts val="0"/>
              </a:spcBef>
              <a:spcAft>
                <a:spcPts val="0"/>
              </a:spcAft>
              <a:buNone/>
            </a:pPr>
            <a:r>
              <a:rPr lang="en"/>
              <a:t>2. </a:t>
            </a:r>
            <a:r>
              <a:rPr lang="en"/>
              <a:t>configure </a:t>
            </a:r>
            <a:r>
              <a:rPr b="1" lang="en"/>
              <a:t>feasible b</a:t>
            </a:r>
            <a:r>
              <a:rPr lang="en"/>
              <a:t> using</a:t>
            </a:r>
            <a:r>
              <a:rPr lang="en"/>
              <a:t> maximum </a:t>
            </a:r>
            <a:endParaRPr/>
          </a:p>
          <a:p>
            <a:pPr indent="457200" lvl="0" marL="0" rtl="0">
              <a:spcBef>
                <a:spcPts val="0"/>
              </a:spcBef>
              <a:spcAft>
                <a:spcPts val="0"/>
              </a:spcAft>
              <a:buNone/>
            </a:pPr>
            <a:r>
              <a:rPr lang="en"/>
              <a:t>    tokens in bucket at any time in trace</a:t>
            </a:r>
            <a:endParaRPr/>
          </a:p>
          <a:p>
            <a:pPr indent="457200" lvl="0" marL="0" rtl="0">
              <a:spcBef>
                <a:spcPts val="0"/>
              </a:spcBef>
              <a:spcAft>
                <a:spcPts val="0"/>
              </a:spcAft>
              <a:buNone/>
            </a:pPr>
            <a:r>
              <a:rPr lang="en"/>
              <a:t>3. Normalize &lt;r,b&gt; tuples with network </a:t>
            </a:r>
            <a:endParaRPr/>
          </a:p>
          <a:p>
            <a:pPr indent="457200" lvl="0" marL="0" rtl="0">
              <a:spcBef>
                <a:spcPts val="0"/>
              </a:spcBef>
              <a:spcAft>
                <a:spcPts val="0"/>
              </a:spcAft>
              <a:buNone/>
            </a:pPr>
            <a:r>
              <a:rPr lang="en"/>
              <a:t>    link bandwidth (r=1)</a:t>
            </a:r>
            <a:endParaRPr/>
          </a:p>
        </p:txBody>
      </p:sp>
      <p:sp>
        <p:nvSpPr>
          <p:cNvPr id="610" name="Shape 610"/>
          <p:cNvSpPr txBox="1"/>
          <p:nvPr/>
        </p:nvSpPr>
        <p:spPr>
          <a:xfrm>
            <a:off x="6468350" y="4697575"/>
            <a:ext cx="2625300" cy="82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Image reproduced from original paper</a:t>
            </a:r>
            <a:endParaRPr sz="900"/>
          </a:p>
        </p:txBody>
      </p:sp>
      <p:sp>
        <p:nvSpPr>
          <p:cNvPr id="611" name="Shape 611"/>
          <p:cNvSpPr txBox="1"/>
          <p:nvPr/>
        </p:nvSpPr>
        <p:spPr>
          <a:xfrm>
            <a:off x="1311850" y="1485650"/>
            <a:ext cx="2740800" cy="828300"/>
          </a:xfrm>
          <a:prstGeom prst="rect">
            <a:avLst/>
          </a:prstGeom>
          <a:solidFill>
            <a:srgbClr val="B4A7D6"/>
          </a:solidFill>
          <a:ln>
            <a:noFill/>
          </a:ln>
        </p:spPr>
        <p:txBody>
          <a:bodyPr anchorCtr="0" anchor="t" bIns="91425" lIns="91425" spcFirstLastPara="1" rIns="91425" wrap="square" tIns="91425">
            <a:noAutofit/>
          </a:bodyPr>
          <a:lstStyle/>
          <a:p>
            <a:pPr indent="0" lvl="0" marL="0">
              <a:spcBef>
                <a:spcPts val="0"/>
              </a:spcBef>
              <a:spcAft>
                <a:spcPts val="0"/>
              </a:spcAft>
              <a:buNone/>
            </a:pPr>
            <a:r>
              <a:rPr b="1" lang="en"/>
              <a:t>Workload trace</a:t>
            </a:r>
            <a:r>
              <a:rPr lang="en"/>
              <a:t>: list of requests </a:t>
            </a:r>
            <a:endParaRPr/>
          </a:p>
          <a:p>
            <a:pPr indent="0" lvl="0" marL="0" rtl="0">
              <a:spcBef>
                <a:spcPts val="0"/>
              </a:spcBef>
              <a:spcAft>
                <a:spcPts val="0"/>
              </a:spcAft>
              <a:buNone/>
            </a:pPr>
            <a:r>
              <a:rPr lang="en"/>
              <a:t>&lt;arrival time, request type, request size&gt;</a:t>
            </a:r>
            <a:endParaRPr/>
          </a:p>
          <a:p>
            <a:pPr indent="457200" lvl="0" marL="0" rtl="0">
              <a:spcBef>
                <a:spcPts val="0"/>
              </a:spcBef>
              <a:spcAft>
                <a:spcPts val="0"/>
              </a:spcAft>
              <a:buNone/>
            </a:pPr>
            <a:r>
              <a:t/>
            </a:r>
            <a:endParaRPr/>
          </a:p>
        </p:txBody>
      </p:sp>
      <p:sp>
        <p:nvSpPr>
          <p:cNvPr id="612" name="Shape 612"/>
          <p:cNvSpPr txBox="1"/>
          <p:nvPr/>
        </p:nvSpPr>
        <p:spPr>
          <a:xfrm>
            <a:off x="5446225" y="956225"/>
            <a:ext cx="2888100" cy="828300"/>
          </a:xfrm>
          <a:prstGeom prst="rect">
            <a:avLst/>
          </a:prstGeom>
          <a:solidFill>
            <a:srgbClr val="B6D7A8"/>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Different curves for 1) network traffic into 2) out of server 3) storage traffic at server</a:t>
            </a:r>
            <a:endParaRPr/>
          </a:p>
          <a:p>
            <a:pPr indent="457200" lvl="0" marL="0" rtl="0">
              <a:spcBef>
                <a:spcPts val="0"/>
              </a:spcBef>
              <a:spcAft>
                <a:spcPts val="0"/>
              </a:spcAft>
              <a:buNone/>
            </a:pPr>
            <a:r>
              <a:t/>
            </a:r>
            <a:endParaRPr b="1"/>
          </a:p>
        </p:txBody>
      </p:sp>
      <p:grpSp>
        <p:nvGrpSpPr>
          <p:cNvPr id="613" name="Shape 613"/>
          <p:cNvGrpSpPr/>
          <p:nvPr/>
        </p:nvGrpSpPr>
        <p:grpSpPr>
          <a:xfrm>
            <a:off x="4429308" y="2936873"/>
            <a:ext cx="2943725" cy="625768"/>
            <a:chOff x="1050811" y="3097995"/>
            <a:chExt cx="3095400" cy="641550"/>
          </a:xfrm>
        </p:grpSpPr>
        <p:sp>
          <p:nvSpPr>
            <p:cNvPr id="614" name="Shape 614"/>
            <p:cNvSpPr/>
            <p:nvPr/>
          </p:nvSpPr>
          <p:spPr>
            <a:xfrm>
              <a:off x="3120211" y="3097995"/>
              <a:ext cx="1026000" cy="4395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615" name="Shape 615"/>
            <p:cNvCxnSpPr>
              <a:stCxn id="614" idx="2"/>
              <a:endCxn id="609" idx="3"/>
            </p:cNvCxnSpPr>
            <p:nvPr/>
          </p:nvCxnSpPr>
          <p:spPr>
            <a:xfrm flipH="1">
              <a:off x="1050811" y="3317745"/>
              <a:ext cx="2069400" cy="421800"/>
            </a:xfrm>
            <a:prstGeom prst="straightConnector1">
              <a:avLst/>
            </a:prstGeom>
            <a:noFill/>
            <a:ln cap="flat" cmpd="sng" w="28575">
              <a:solidFill>
                <a:srgbClr val="FF0000"/>
              </a:solidFill>
              <a:prstDash val="solid"/>
              <a:round/>
              <a:headEnd len="med" w="med" type="none"/>
              <a:tailEnd len="med" w="med" type="none"/>
            </a:ln>
          </p:spPr>
        </p:cxnSp>
      </p:grpSp>
      <p:grpSp>
        <p:nvGrpSpPr>
          <p:cNvPr id="616" name="Shape 616"/>
          <p:cNvGrpSpPr/>
          <p:nvPr/>
        </p:nvGrpSpPr>
        <p:grpSpPr>
          <a:xfrm>
            <a:off x="4052724" y="1899811"/>
            <a:ext cx="2323751" cy="885814"/>
            <a:chOff x="1328649" y="2771736"/>
            <a:chExt cx="2323751" cy="885814"/>
          </a:xfrm>
        </p:grpSpPr>
        <p:sp>
          <p:nvSpPr>
            <p:cNvPr id="617" name="Shape 617"/>
            <p:cNvSpPr/>
            <p:nvPr/>
          </p:nvSpPr>
          <p:spPr>
            <a:xfrm>
              <a:off x="2767100" y="3191950"/>
              <a:ext cx="885300" cy="465600"/>
            </a:xfrm>
            <a:prstGeom prst="ellipse">
              <a:avLst/>
            </a:prstGeom>
            <a:noFill/>
            <a:ln cap="flat" cmpd="sng" w="2857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618" name="Shape 618"/>
            <p:cNvCxnSpPr>
              <a:stCxn id="617" idx="1"/>
              <a:endCxn id="611" idx="3"/>
            </p:cNvCxnSpPr>
            <p:nvPr/>
          </p:nvCxnSpPr>
          <p:spPr>
            <a:xfrm rot="10800000">
              <a:off x="1328649" y="2771736"/>
              <a:ext cx="1568100" cy="488400"/>
            </a:xfrm>
            <a:prstGeom prst="straightConnector1">
              <a:avLst/>
            </a:prstGeom>
            <a:noFill/>
            <a:ln cap="flat" cmpd="sng" w="28575">
              <a:solidFill>
                <a:srgbClr val="674EA7"/>
              </a:solidFill>
              <a:prstDash val="solid"/>
              <a:round/>
              <a:headEnd len="med" w="med" type="none"/>
              <a:tailEnd len="med" w="med" type="none"/>
            </a:ln>
          </p:spPr>
        </p:cxnSp>
      </p:grpSp>
      <p:grpSp>
        <p:nvGrpSpPr>
          <p:cNvPr id="619" name="Shape 619"/>
          <p:cNvGrpSpPr/>
          <p:nvPr/>
        </p:nvGrpSpPr>
        <p:grpSpPr>
          <a:xfrm>
            <a:off x="6329725" y="1383026"/>
            <a:ext cx="1596349" cy="3083967"/>
            <a:chOff x="6179916" y="1621659"/>
            <a:chExt cx="1538946" cy="2937391"/>
          </a:xfrm>
        </p:grpSpPr>
        <p:sp>
          <p:nvSpPr>
            <p:cNvPr id="620" name="Shape 620"/>
            <p:cNvSpPr/>
            <p:nvPr/>
          </p:nvSpPr>
          <p:spPr>
            <a:xfrm>
              <a:off x="6179916" y="3545650"/>
              <a:ext cx="1483500" cy="10134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621" name="Shape 621"/>
            <p:cNvCxnSpPr>
              <a:stCxn id="620" idx="7"/>
            </p:cNvCxnSpPr>
            <p:nvPr/>
          </p:nvCxnSpPr>
          <p:spPr>
            <a:xfrm flipH="1" rot="10800000">
              <a:off x="7446163" y="1621659"/>
              <a:ext cx="272700" cy="2072400"/>
            </a:xfrm>
            <a:prstGeom prst="straightConnector1">
              <a:avLst/>
            </a:prstGeom>
            <a:noFill/>
            <a:ln cap="flat" cmpd="sng" w="28575">
              <a:solidFill>
                <a:srgbClr val="6AA84F"/>
              </a:solidFill>
              <a:prstDash val="solid"/>
              <a:round/>
              <a:headEnd len="med" w="med" type="none"/>
              <a:tailEnd len="med" w="med" type="none"/>
            </a:ln>
          </p:spPr>
        </p:cxnSp>
      </p:grpSp>
      <p:pic>
        <p:nvPicPr>
          <p:cNvPr id="622" name="Shape 622"/>
          <p:cNvPicPr preferRelativeResize="0"/>
          <p:nvPr/>
        </p:nvPicPr>
        <p:blipFill>
          <a:blip r:embed="rId4">
            <a:alphaModFix/>
          </a:blip>
          <a:stretch>
            <a:fillRect/>
          </a:stretch>
        </p:blipFill>
        <p:spPr>
          <a:xfrm>
            <a:off x="56400" y="67655"/>
            <a:ext cx="327125" cy="327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1"/>
                                        <p:tgtEl>
                                          <p:spTgt spid="613"/>
                                        </p:tgtEl>
                                      </p:cBhvr>
                                    </p:animEffect>
                                  </p:childTnLst>
                                </p:cTn>
                              </p:par>
                              <p:par>
                                <p:cTn fill="hold" nodeType="with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1"/>
                                        <p:tgtEl>
                                          <p:spTgt spid="6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1"/>
                                        <p:tgtEl>
                                          <p:spTgt spid="612"/>
                                        </p:tgtEl>
                                      </p:cBhvr>
                                    </p:animEffect>
                                  </p:childTnLst>
                                </p:cTn>
                              </p:par>
                              <p:par>
                                <p:cTn fill="hold" nodeType="with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1"/>
                                        <p:tgtEl>
                                          <p:spTgt spid="6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6" name="Shape 626"/>
        <p:cNvGrpSpPr/>
        <p:nvPr/>
      </p:nvGrpSpPr>
      <p:grpSpPr>
        <a:xfrm>
          <a:off x="0" y="0"/>
          <a:ext cx="0" cy="0"/>
          <a:chOff x="0" y="0"/>
          <a:chExt cx="0" cy="0"/>
        </a:xfrm>
      </p:grpSpPr>
      <p:grpSp>
        <p:nvGrpSpPr>
          <p:cNvPr id="627" name="Shape 627"/>
          <p:cNvGrpSpPr/>
          <p:nvPr/>
        </p:nvGrpSpPr>
        <p:grpSpPr>
          <a:xfrm>
            <a:off x="2186425" y="2390775"/>
            <a:ext cx="6340824" cy="2414024"/>
            <a:chOff x="2034025" y="2390775"/>
            <a:chExt cx="6340824" cy="2414024"/>
          </a:xfrm>
        </p:grpSpPr>
        <p:grpSp>
          <p:nvGrpSpPr>
            <p:cNvPr id="628" name="Shape 628"/>
            <p:cNvGrpSpPr/>
            <p:nvPr/>
          </p:nvGrpSpPr>
          <p:grpSpPr>
            <a:xfrm>
              <a:off x="2034025" y="2390775"/>
              <a:ext cx="6340824" cy="2414024"/>
              <a:chOff x="1939900" y="2397700"/>
              <a:chExt cx="6340824" cy="2414024"/>
            </a:xfrm>
          </p:grpSpPr>
          <p:pic>
            <p:nvPicPr>
              <p:cNvPr id="629" name="Shape 629"/>
              <p:cNvPicPr preferRelativeResize="0"/>
              <p:nvPr/>
            </p:nvPicPr>
            <p:blipFill rotWithShape="1">
              <a:blip r:embed="rId3">
                <a:alphaModFix/>
              </a:blip>
              <a:srcRect b="0" l="26185" r="1276" t="0"/>
              <a:stretch/>
            </p:blipFill>
            <p:spPr>
              <a:xfrm>
                <a:off x="3558875" y="2397700"/>
                <a:ext cx="4721849" cy="2414024"/>
              </a:xfrm>
              <a:prstGeom prst="rect">
                <a:avLst/>
              </a:prstGeom>
              <a:noFill/>
              <a:ln>
                <a:noFill/>
              </a:ln>
            </p:spPr>
          </p:pic>
          <p:sp>
            <p:nvSpPr>
              <p:cNvPr id="630" name="Shape 630"/>
              <p:cNvSpPr txBox="1"/>
              <p:nvPr/>
            </p:nvSpPr>
            <p:spPr>
              <a:xfrm>
                <a:off x="1939900" y="4181100"/>
                <a:ext cx="1363800" cy="571500"/>
              </a:xfrm>
              <a:prstGeom prst="rect">
                <a:avLst/>
              </a:prstGeom>
              <a:solidFill>
                <a:srgbClr val="A4C2F4"/>
              </a:solidFill>
              <a:ln>
                <a:noFill/>
              </a:ln>
            </p:spPr>
            <p:txBody>
              <a:bodyPr anchorCtr="0" anchor="t" bIns="91425" lIns="91425" spcFirstLastPara="1" rIns="91425" wrap="square" tIns="91425">
                <a:noAutofit/>
              </a:bodyPr>
              <a:lstStyle/>
              <a:p>
                <a:pPr indent="0" lvl="0" marL="0">
                  <a:spcBef>
                    <a:spcPts val="0"/>
                  </a:spcBef>
                  <a:spcAft>
                    <a:spcPts val="0"/>
                  </a:spcAft>
                  <a:buNone/>
                </a:pPr>
                <a:r>
                  <a:rPr lang="en"/>
                  <a:t>R-b Curves, specified SLO</a:t>
                </a:r>
                <a:endParaRPr/>
              </a:p>
            </p:txBody>
          </p:sp>
          <p:cxnSp>
            <p:nvCxnSpPr>
              <p:cNvPr id="631" name="Shape 631"/>
              <p:cNvCxnSpPr/>
              <p:nvPr/>
            </p:nvCxnSpPr>
            <p:spPr>
              <a:xfrm>
                <a:off x="3303700" y="4466850"/>
                <a:ext cx="346200" cy="66300"/>
              </a:xfrm>
              <a:prstGeom prst="straightConnector1">
                <a:avLst/>
              </a:prstGeom>
              <a:noFill/>
              <a:ln cap="flat" cmpd="sng" w="28575">
                <a:solidFill>
                  <a:schemeClr val="dk2"/>
                </a:solidFill>
                <a:prstDash val="solid"/>
                <a:round/>
                <a:headEnd len="med" w="med" type="none"/>
                <a:tailEnd len="med" w="med" type="triangle"/>
              </a:ln>
            </p:spPr>
          </p:cxnSp>
        </p:grpSp>
        <p:sp>
          <p:nvSpPr>
            <p:cNvPr id="632" name="Shape 632"/>
            <p:cNvSpPr/>
            <p:nvPr/>
          </p:nvSpPr>
          <p:spPr>
            <a:xfrm>
              <a:off x="4286250" y="3610225"/>
              <a:ext cx="1454700" cy="465600"/>
            </a:xfrm>
            <a:prstGeom prst="ellipse">
              <a:avLst/>
            </a:prstGeom>
            <a:noFill/>
            <a:ln cap="flat" cmpd="sng" w="2857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33" name="Shape 633"/>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Architecture</a:t>
            </a:r>
            <a:endParaRPr/>
          </a:p>
        </p:txBody>
      </p:sp>
      <p:sp>
        <p:nvSpPr>
          <p:cNvPr id="634" name="Shape 63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635" name="Shape 635"/>
          <p:cNvSpPr txBox="1"/>
          <p:nvPr/>
        </p:nvSpPr>
        <p:spPr>
          <a:xfrm>
            <a:off x="6468350" y="4773775"/>
            <a:ext cx="2625300" cy="82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Image reproduced from original paper</a:t>
            </a:r>
            <a:endParaRPr sz="900"/>
          </a:p>
        </p:txBody>
      </p:sp>
      <p:sp>
        <p:nvSpPr>
          <p:cNvPr id="636" name="Shape 636"/>
          <p:cNvSpPr/>
          <p:nvPr/>
        </p:nvSpPr>
        <p:spPr>
          <a:xfrm flipH="1">
            <a:off x="5432555" y="4332148"/>
            <a:ext cx="1124920" cy="347534"/>
          </a:xfrm>
          <a:prstGeom prst="ellipse">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37" name="Shape 637"/>
          <p:cNvSpPr/>
          <p:nvPr/>
        </p:nvSpPr>
        <p:spPr>
          <a:xfrm>
            <a:off x="3922575" y="4309113"/>
            <a:ext cx="766200" cy="393600"/>
          </a:xfrm>
          <a:prstGeom prst="ellipse">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638" name="Shape 638"/>
          <p:cNvGrpSpPr/>
          <p:nvPr/>
        </p:nvGrpSpPr>
        <p:grpSpPr>
          <a:xfrm>
            <a:off x="1272875" y="1414000"/>
            <a:ext cx="3408175" cy="977700"/>
            <a:chOff x="1272875" y="1414000"/>
            <a:chExt cx="3408175" cy="977700"/>
          </a:xfrm>
        </p:grpSpPr>
        <p:sp>
          <p:nvSpPr>
            <p:cNvPr id="639" name="Shape 639"/>
            <p:cNvSpPr txBox="1"/>
            <p:nvPr/>
          </p:nvSpPr>
          <p:spPr>
            <a:xfrm>
              <a:off x="1792950" y="1414000"/>
              <a:ext cx="2888100" cy="977700"/>
            </a:xfrm>
            <a:prstGeom prst="rect">
              <a:avLst/>
            </a:prstGeom>
            <a:solidFill>
              <a:srgbClr val="B6D7A8"/>
            </a:solid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t>wcPlacer:</a:t>
              </a:r>
              <a:r>
                <a:rPr lang="en"/>
                <a:t> Uses fast-first-fit to choose potential server, accounting for how full server is </a:t>
              </a:r>
              <a:r>
                <a:rPr b="1" i="1" lang="en"/>
                <a:t>before</a:t>
              </a:r>
              <a:r>
                <a:rPr lang="en"/>
                <a:t> reconfiguration </a:t>
              </a:r>
              <a:endParaRPr/>
            </a:p>
          </p:txBody>
        </p:sp>
        <p:sp>
          <p:nvSpPr>
            <p:cNvPr id="640" name="Shape 640"/>
            <p:cNvSpPr/>
            <p:nvPr/>
          </p:nvSpPr>
          <p:spPr>
            <a:xfrm>
              <a:off x="1272875" y="1428750"/>
              <a:ext cx="376800" cy="393600"/>
            </a:xfrm>
            <a:prstGeom prst="roundRect">
              <a:avLst>
                <a:gd fmla="val 16667" name="adj"/>
              </a:avLst>
            </a:prstGeom>
            <a:solidFill>
              <a:srgbClr val="6D9EEB"/>
            </a:solidFill>
            <a:ln>
              <a:noFill/>
            </a:ln>
          </p:spPr>
          <p:txBody>
            <a:bodyPr anchorCtr="0" anchor="ctr" bIns="91425" lIns="91425" spcFirstLastPara="1" rIns="91425" wrap="square" tIns="91425">
              <a:noAutofit/>
            </a:bodyPr>
            <a:lstStyle/>
            <a:p>
              <a:pPr indent="0" lvl="0" marL="0">
                <a:spcBef>
                  <a:spcPts val="0"/>
                </a:spcBef>
                <a:spcAft>
                  <a:spcPts val="0"/>
                </a:spcAft>
                <a:buNone/>
              </a:pPr>
              <a:r>
                <a:rPr b="1" lang="en" sz="1800"/>
                <a:t>1</a:t>
              </a:r>
              <a:endParaRPr b="1" sz="1800"/>
            </a:p>
          </p:txBody>
        </p:sp>
      </p:grpSp>
      <p:grpSp>
        <p:nvGrpSpPr>
          <p:cNvPr id="641" name="Shape 641"/>
          <p:cNvGrpSpPr/>
          <p:nvPr/>
        </p:nvGrpSpPr>
        <p:grpSpPr>
          <a:xfrm>
            <a:off x="194800" y="2230575"/>
            <a:ext cx="3338100" cy="1510400"/>
            <a:chOff x="194800" y="2230575"/>
            <a:chExt cx="3338100" cy="1510400"/>
          </a:xfrm>
        </p:grpSpPr>
        <p:sp>
          <p:nvSpPr>
            <p:cNvPr id="642" name="Shape 642"/>
            <p:cNvSpPr txBox="1"/>
            <p:nvPr/>
          </p:nvSpPr>
          <p:spPr>
            <a:xfrm>
              <a:off x="194800" y="2709575"/>
              <a:ext cx="3338100" cy="1031400"/>
            </a:xfrm>
            <a:prstGeom prst="rect">
              <a:avLst/>
            </a:prstGeom>
            <a:solidFill>
              <a:srgbClr val="F4CCCC"/>
            </a:solid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t>wcOptimizer</a:t>
              </a:r>
              <a:r>
                <a:rPr lang="en"/>
                <a:t>: determine new optimal &lt;r,b&gt; tuple from respective curves of existing workloads on selected server so that new workload can be co-located</a:t>
              </a:r>
              <a:endParaRPr/>
            </a:p>
          </p:txBody>
        </p:sp>
        <p:sp>
          <p:nvSpPr>
            <p:cNvPr id="643" name="Shape 643"/>
            <p:cNvSpPr/>
            <p:nvPr/>
          </p:nvSpPr>
          <p:spPr>
            <a:xfrm>
              <a:off x="194800" y="2230575"/>
              <a:ext cx="376800" cy="393600"/>
            </a:xfrm>
            <a:prstGeom prst="roundRect">
              <a:avLst>
                <a:gd fmla="val 16667" name="adj"/>
              </a:avLst>
            </a:prstGeom>
            <a:solidFill>
              <a:srgbClr val="6D9EEB"/>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t>2</a:t>
              </a:r>
              <a:endParaRPr b="1" sz="1800"/>
            </a:p>
          </p:txBody>
        </p:sp>
      </p:grpSp>
      <p:grpSp>
        <p:nvGrpSpPr>
          <p:cNvPr id="644" name="Shape 644"/>
          <p:cNvGrpSpPr/>
          <p:nvPr/>
        </p:nvGrpSpPr>
        <p:grpSpPr>
          <a:xfrm>
            <a:off x="4461150" y="915150"/>
            <a:ext cx="3989900" cy="828300"/>
            <a:chOff x="4461150" y="915150"/>
            <a:chExt cx="3989900" cy="828300"/>
          </a:xfrm>
        </p:grpSpPr>
        <p:sp>
          <p:nvSpPr>
            <p:cNvPr id="645" name="Shape 645"/>
            <p:cNvSpPr txBox="1"/>
            <p:nvPr/>
          </p:nvSpPr>
          <p:spPr>
            <a:xfrm>
              <a:off x="4970150" y="915150"/>
              <a:ext cx="3480900" cy="828300"/>
            </a:xfrm>
            <a:prstGeom prst="rect">
              <a:avLst/>
            </a:prstGeom>
            <a:solidFill>
              <a:srgbClr val="B4A7D6"/>
            </a:solidFill>
            <a:ln>
              <a:noFill/>
            </a:ln>
          </p:spPr>
          <p:txBody>
            <a:bodyPr anchorCtr="0" anchor="t" bIns="91425" lIns="91425" spcFirstLastPara="1" rIns="91425" wrap="square" tIns="91425">
              <a:noAutofit/>
            </a:bodyPr>
            <a:lstStyle/>
            <a:p>
              <a:pPr indent="0" lvl="0" marL="0">
                <a:spcBef>
                  <a:spcPts val="0"/>
                </a:spcBef>
                <a:spcAft>
                  <a:spcPts val="0"/>
                </a:spcAft>
                <a:buNone/>
              </a:pPr>
              <a:r>
                <a:rPr b="1" lang="en"/>
                <a:t>wcLatencyChecker:</a:t>
              </a:r>
              <a:r>
                <a:rPr lang="en"/>
                <a:t> ensure SLO.</a:t>
              </a:r>
              <a:endParaRPr/>
            </a:p>
            <a:p>
              <a:pPr indent="0" lvl="0" marL="0" rtl="0">
                <a:spcBef>
                  <a:spcPts val="0"/>
                </a:spcBef>
                <a:spcAft>
                  <a:spcPts val="0"/>
                </a:spcAft>
                <a:buNone/>
              </a:pPr>
              <a:r>
                <a:rPr lang="en"/>
                <a:t>Get latency of queuing at </a:t>
              </a:r>
              <a:r>
                <a:rPr b="1" lang="en"/>
                <a:t>each </a:t>
              </a:r>
              <a:r>
                <a:rPr lang="en"/>
                <a:t>server for selected &lt;r,b&gt;</a:t>
              </a:r>
              <a:endParaRPr/>
            </a:p>
            <a:p>
              <a:pPr indent="457200" lvl="0" marL="0" rtl="0">
                <a:spcBef>
                  <a:spcPts val="0"/>
                </a:spcBef>
                <a:spcAft>
                  <a:spcPts val="0"/>
                </a:spcAft>
                <a:buNone/>
              </a:pPr>
              <a:r>
                <a:t/>
              </a:r>
              <a:endParaRPr/>
            </a:p>
          </p:txBody>
        </p:sp>
        <p:sp>
          <p:nvSpPr>
            <p:cNvPr id="646" name="Shape 646"/>
            <p:cNvSpPr/>
            <p:nvPr/>
          </p:nvSpPr>
          <p:spPr>
            <a:xfrm>
              <a:off x="4461150" y="915150"/>
              <a:ext cx="376800" cy="393600"/>
            </a:xfrm>
            <a:prstGeom prst="roundRect">
              <a:avLst>
                <a:gd fmla="val 16667" name="adj"/>
              </a:avLst>
            </a:prstGeom>
            <a:solidFill>
              <a:srgbClr val="6D9EEB"/>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t>3</a:t>
              </a:r>
              <a:endParaRPr b="1" sz="1800"/>
            </a:p>
          </p:txBody>
        </p:sp>
      </p:grpSp>
      <p:pic>
        <p:nvPicPr>
          <p:cNvPr id="647" name="Shape 647"/>
          <p:cNvPicPr preferRelativeResize="0"/>
          <p:nvPr/>
        </p:nvPicPr>
        <p:blipFill>
          <a:blip r:embed="rId4">
            <a:alphaModFix/>
          </a:blip>
          <a:stretch>
            <a:fillRect/>
          </a:stretch>
        </p:blipFill>
        <p:spPr>
          <a:xfrm>
            <a:off x="56400" y="67655"/>
            <a:ext cx="327125" cy="327125"/>
          </a:xfrm>
          <a:prstGeom prst="rect">
            <a:avLst/>
          </a:prstGeom>
          <a:noFill/>
          <a:ln>
            <a:noFill/>
          </a:ln>
        </p:spPr>
      </p:pic>
      <p:pic>
        <p:nvPicPr>
          <p:cNvPr id="648" name="Shape 648"/>
          <p:cNvPicPr preferRelativeResize="0"/>
          <p:nvPr/>
        </p:nvPicPr>
        <p:blipFill rotWithShape="1">
          <a:blip r:embed="rId5">
            <a:alphaModFix/>
          </a:blip>
          <a:srcRect b="0" l="84866" r="0" t="10321"/>
          <a:stretch/>
        </p:blipFill>
        <p:spPr>
          <a:xfrm>
            <a:off x="4796711" y="915150"/>
            <a:ext cx="1760763" cy="3869425"/>
          </a:xfrm>
          <a:prstGeom prst="rect">
            <a:avLst/>
          </a:prstGeom>
          <a:noFill/>
          <a:ln>
            <a:noFill/>
          </a:ln>
        </p:spPr>
      </p:pic>
      <p:sp>
        <p:nvSpPr>
          <p:cNvPr id="649" name="Shape 649"/>
          <p:cNvSpPr/>
          <p:nvPr/>
        </p:nvSpPr>
        <p:spPr>
          <a:xfrm>
            <a:off x="741850" y="1360950"/>
            <a:ext cx="3624900" cy="27168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342900" lvl="0" marL="457200" rtl="0">
              <a:spcBef>
                <a:spcPts val="0"/>
              </a:spcBef>
              <a:spcAft>
                <a:spcPts val="0"/>
              </a:spcAft>
              <a:buSzPts val="1800"/>
              <a:buAutoNum type="arabicParenR"/>
            </a:pPr>
            <a:r>
              <a:rPr lang="en" sz="1800"/>
              <a:t>New workload added</a:t>
            </a:r>
            <a:endParaRPr sz="1800"/>
          </a:p>
          <a:p>
            <a:pPr indent="-342900" lvl="0" marL="457200" rtl="0">
              <a:spcBef>
                <a:spcPts val="0"/>
              </a:spcBef>
              <a:spcAft>
                <a:spcPts val="0"/>
              </a:spcAft>
              <a:buSzPts val="1800"/>
              <a:buAutoNum type="arabicParenR"/>
            </a:pPr>
            <a:r>
              <a:rPr lang="en" sz="1800"/>
              <a:t>&lt;r,b&gt; values assigned to existing workloads on chosen server.</a:t>
            </a:r>
            <a:endParaRPr sz="1800"/>
          </a:p>
          <a:p>
            <a:pPr indent="-342900" lvl="0" marL="457200" rtl="0">
              <a:spcBef>
                <a:spcPts val="0"/>
              </a:spcBef>
              <a:spcAft>
                <a:spcPts val="0"/>
              </a:spcAft>
              <a:buSzPts val="1800"/>
              <a:buAutoNum type="arabicParenR"/>
            </a:pPr>
            <a:r>
              <a:rPr lang="en" sz="1800"/>
              <a:t>Request rate changed. Request either queues or proceeds at storage device and network</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1"/>
                                        <p:tgtEl>
                                          <p:spTgt spid="6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1"/>
                                        <p:tgtEl>
                                          <p:spTgt spid="6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62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63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63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64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644"/>
                                        </p:tgtEl>
                                        <p:attrNameLst>
                                          <p:attrName>style.visibility</p:attrName>
                                        </p:attrNameLst>
                                      </p:cBhvr>
                                      <p:to>
                                        <p:strVal val="hidden"/>
                                      </p:to>
                                    </p:set>
                                  </p:childTnLst>
                                </p:cTn>
                              </p:par>
                              <p:par>
                                <p:cTn fill="hold" nodeType="withEffect" presetClass="entr" presetID="23" presetSubtype="16">
                                  <p:stCondLst>
                                    <p:cond delay="0"/>
                                  </p:stCondLst>
                                  <p:childTnLst>
                                    <p:set>
                                      <p:cBhvr>
                                        <p:cTn dur="1" fill="hold">
                                          <p:stCondLst>
                                            <p:cond delay="0"/>
                                          </p:stCondLst>
                                        </p:cTn>
                                        <p:tgtEl>
                                          <p:spTgt spid="648"/>
                                        </p:tgtEl>
                                        <p:attrNameLst>
                                          <p:attrName>style.visibility</p:attrName>
                                        </p:attrNameLst>
                                      </p:cBhvr>
                                      <p:to>
                                        <p:strVal val="visible"/>
                                      </p:to>
                                    </p:set>
                                    <p:anim calcmode="lin" valueType="num">
                                      <p:cBhvr additive="base">
                                        <p:cTn dur="1"/>
                                        <p:tgtEl>
                                          <p:spTgt spid="648"/>
                                        </p:tgtEl>
                                        <p:attrNameLst>
                                          <p:attrName>ppt_w</p:attrName>
                                        </p:attrNameLst>
                                      </p:cBhvr>
                                      <p:tavLst>
                                        <p:tav fmla="" tm="0">
                                          <p:val>
                                            <p:strVal val="0"/>
                                          </p:val>
                                        </p:tav>
                                        <p:tav fmla="" tm="100000">
                                          <p:val>
                                            <p:strVal val="#ppt_w"/>
                                          </p:val>
                                        </p:tav>
                                      </p:tavLst>
                                    </p:anim>
                                    <p:anim calcmode="lin" valueType="num">
                                      <p:cBhvr additive="base">
                                        <p:cTn dur="1"/>
                                        <p:tgtEl>
                                          <p:spTgt spid="64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1"/>
                                        <p:tgtEl>
                                          <p:spTgt spid="6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3" name="Shape 653"/>
        <p:cNvGrpSpPr/>
        <p:nvPr/>
      </p:nvGrpSpPr>
      <p:grpSpPr>
        <a:xfrm>
          <a:off x="0" y="0"/>
          <a:ext cx="0" cy="0"/>
          <a:chOff x="0" y="0"/>
          <a:chExt cx="0" cy="0"/>
        </a:xfrm>
      </p:grpSpPr>
      <p:sp>
        <p:nvSpPr>
          <p:cNvPr id="654" name="Shape 654"/>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Latency Checker</a:t>
            </a:r>
            <a:endParaRPr/>
          </a:p>
        </p:txBody>
      </p:sp>
      <p:sp>
        <p:nvSpPr>
          <p:cNvPr id="655" name="Shape 65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656" name="Shape 656"/>
          <p:cNvPicPr preferRelativeResize="0"/>
          <p:nvPr/>
        </p:nvPicPr>
        <p:blipFill>
          <a:blip r:embed="rId3">
            <a:alphaModFix/>
          </a:blip>
          <a:stretch>
            <a:fillRect/>
          </a:stretch>
        </p:blipFill>
        <p:spPr>
          <a:xfrm>
            <a:off x="2370000" y="2254825"/>
            <a:ext cx="2705100" cy="1485900"/>
          </a:xfrm>
          <a:prstGeom prst="rect">
            <a:avLst/>
          </a:prstGeom>
          <a:noFill/>
          <a:ln>
            <a:noFill/>
          </a:ln>
        </p:spPr>
      </p:pic>
      <p:sp>
        <p:nvSpPr>
          <p:cNvPr id="657" name="Shape 657"/>
          <p:cNvSpPr txBox="1"/>
          <p:nvPr/>
        </p:nvSpPr>
        <p:spPr>
          <a:xfrm>
            <a:off x="441600" y="3911200"/>
            <a:ext cx="3546000" cy="828300"/>
          </a:xfrm>
          <a:prstGeom prst="rect">
            <a:avLst/>
          </a:prstGeom>
          <a:solidFill>
            <a:srgbClr val="F4CCCC"/>
          </a:solid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a:t>p</a:t>
            </a:r>
            <a:r>
              <a:rPr lang="en"/>
              <a:t> - higher priority when lower SLO</a:t>
            </a:r>
            <a:endParaRPr/>
          </a:p>
          <a:p>
            <a:pPr indent="0" lvl="0" marL="0" rtl="0">
              <a:spcBef>
                <a:spcPts val="0"/>
              </a:spcBef>
              <a:spcAft>
                <a:spcPts val="0"/>
              </a:spcAft>
              <a:buNone/>
            </a:pPr>
            <a:r>
              <a:t/>
            </a:r>
            <a:endParaRPr sz="600"/>
          </a:p>
          <a:p>
            <a:pPr indent="0" lvl="0" marL="0" rtl="0">
              <a:spcBef>
                <a:spcPts val="0"/>
              </a:spcBef>
              <a:spcAft>
                <a:spcPts val="0"/>
              </a:spcAft>
              <a:buNone/>
            </a:pPr>
            <a:r>
              <a:rPr b="1" lang="en"/>
              <a:t>&lt;r_j, b_j&gt;</a:t>
            </a:r>
            <a:r>
              <a:rPr lang="en"/>
              <a:t> - selected param for workload j</a:t>
            </a:r>
            <a:endParaRPr/>
          </a:p>
          <a:p>
            <a:pPr indent="0" lvl="0" marL="0" rtl="0">
              <a:spcBef>
                <a:spcPts val="0"/>
              </a:spcBef>
              <a:spcAft>
                <a:spcPts val="0"/>
              </a:spcAft>
              <a:buNone/>
            </a:pPr>
            <a:r>
              <a:t/>
            </a:r>
            <a:endParaRPr/>
          </a:p>
          <a:p>
            <a:pPr indent="0" lvl="0" marL="0" rtl="0">
              <a:spcBef>
                <a:spcPts val="0"/>
              </a:spcBef>
              <a:spcAft>
                <a:spcPts val="0"/>
              </a:spcAft>
              <a:buNone/>
            </a:pPr>
            <a:r>
              <a:t/>
            </a:r>
            <a:endParaRPr/>
          </a:p>
        </p:txBody>
      </p:sp>
      <p:sp>
        <p:nvSpPr>
          <p:cNvPr id="658" name="Shape 658"/>
          <p:cNvSpPr txBox="1"/>
          <p:nvPr/>
        </p:nvSpPr>
        <p:spPr>
          <a:xfrm>
            <a:off x="1454725" y="1105775"/>
            <a:ext cx="6039600" cy="259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On a single server:</a:t>
            </a:r>
            <a:endParaRPr/>
          </a:p>
          <a:p>
            <a:pPr indent="0" lvl="0" marL="457200">
              <a:spcBef>
                <a:spcPts val="0"/>
              </a:spcBef>
              <a:spcAft>
                <a:spcPts val="0"/>
              </a:spcAft>
              <a:buNone/>
            </a:pPr>
            <a:r>
              <a:rPr lang="en"/>
              <a:t>Upper bound of tail latency for all workloads with priority </a:t>
            </a:r>
            <a:r>
              <a:rPr b="1" lang="en"/>
              <a:t>p.</a:t>
            </a:r>
            <a:r>
              <a:rPr lang="en"/>
              <a:t> </a:t>
            </a:r>
            <a:endParaRPr/>
          </a:p>
          <a:p>
            <a:pPr indent="0" lvl="0" marL="457200" rtl="0">
              <a:spcBef>
                <a:spcPts val="0"/>
              </a:spcBef>
              <a:spcAft>
                <a:spcPts val="0"/>
              </a:spcAft>
              <a:buNone/>
            </a:pPr>
            <a:r>
              <a:rPr lang="en"/>
              <a:t>latency(</a:t>
            </a:r>
            <a:r>
              <a:rPr b="1" lang="en"/>
              <a:t>p</a:t>
            </a:r>
            <a:r>
              <a:rPr lang="en"/>
              <a:t>) correlates to SLO</a:t>
            </a:r>
            <a:r>
              <a:rPr b="1" lang="en"/>
              <a:t>p</a:t>
            </a:r>
            <a:r>
              <a:rPr lang="en"/>
              <a:t> </a:t>
            </a:r>
            <a:endParaRPr/>
          </a:p>
        </p:txBody>
      </p:sp>
      <p:grpSp>
        <p:nvGrpSpPr>
          <p:cNvPr id="659" name="Shape 659"/>
          <p:cNvGrpSpPr/>
          <p:nvPr/>
        </p:nvGrpSpPr>
        <p:grpSpPr>
          <a:xfrm>
            <a:off x="3878400" y="2187300"/>
            <a:ext cx="3143300" cy="788125"/>
            <a:chOff x="3878400" y="1653900"/>
            <a:chExt cx="3143300" cy="788125"/>
          </a:xfrm>
        </p:grpSpPr>
        <p:grpSp>
          <p:nvGrpSpPr>
            <p:cNvPr id="660" name="Shape 660"/>
            <p:cNvGrpSpPr/>
            <p:nvPr/>
          </p:nvGrpSpPr>
          <p:grpSpPr>
            <a:xfrm>
              <a:off x="3878400" y="1675525"/>
              <a:ext cx="1675500" cy="766500"/>
              <a:chOff x="4792800" y="1675525"/>
              <a:chExt cx="1675500" cy="766500"/>
            </a:xfrm>
          </p:grpSpPr>
          <p:sp>
            <p:nvSpPr>
              <p:cNvPr id="661" name="Shape 661"/>
              <p:cNvSpPr/>
              <p:nvPr/>
            </p:nvSpPr>
            <p:spPr>
              <a:xfrm>
                <a:off x="4792800" y="1675525"/>
                <a:ext cx="1026000" cy="766500"/>
              </a:xfrm>
              <a:prstGeom prst="roundRect">
                <a:avLst>
                  <a:gd fmla="val 16667" name="adj"/>
                </a:avLst>
              </a:prstGeom>
              <a:noFill/>
              <a:ln cap="flat" cmpd="sng" w="2857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662" name="Shape 662"/>
              <p:cNvCxnSpPr/>
              <p:nvPr/>
            </p:nvCxnSpPr>
            <p:spPr>
              <a:xfrm flipH="1" rot="10800000">
                <a:off x="5818800" y="2052175"/>
                <a:ext cx="649500" cy="6600"/>
              </a:xfrm>
              <a:prstGeom prst="straightConnector1">
                <a:avLst/>
              </a:prstGeom>
              <a:noFill/>
              <a:ln cap="flat" cmpd="sng" w="28575">
                <a:solidFill>
                  <a:srgbClr val="4A86E8"/>
                </a:solidFill>
                <a:prstDash val="solid"/>
                <a:round/>
                <a:headEnd len="med" w="med" type="none"/>
                <a:tailEnd len="med" w="med" type="triangle"/>
              </a:ln>
            </p:spPr>
          </p:cxnSp>
        </p:grpSp>
        <p:sp>
          <p:nvSpPr>
            <p:cNvPr id="663" name="Shape 663"/>
            <p:cNvSpPr txBox="1"/>
            <p:nvPr/>
          </p:nvSpPr>
          <p:spPr>
            <a:xfrm>
              <a:off x="5626700" y="1653900"/>
              <a:ext cx="1395000" cy="766500"/>
            </a:xfrm>
            <a:prstGeom prst="rect">
              <a:avLst/>
            </a:prstGeom>
            <a:solidFill>
              <a:srgbClr val="A4C2F4"/>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Sum of </a:t>
              </a:r>
              <a:r>
                <a:rPr b="1" lang="en"/>
                <a:t>b</a:t>
              </a:r>
              <a:r>
                <a:rPr lang="en"/>
                <a:t> of all workloads with priority </a:t>
              </a:r>
              <a:r>
                <a:rPr b="1" lang="en"/>
                <a:t>&gt;= p</a:t>
              </a:r>
              <a:endParaRPr b="1"/>
            </a:p>
          </p:txBody>
        </p:sp>
      </p:grpSp>
      <p:grpSp>
        <p:nvGrpSpPr>
          <p:cNvPr id="664" name="Shape 664"/>
          <p:cNvGrpSpPr/>
          <p:nvPr/>
        </p:nvGrpSpPr>
        <p:grpSpPr>
          <a:xfrm>
            <a:off x="3787476" y="3047125"/>
            <a:ext cx="3237449" cy="850050"/>
            <a:chOff x="3787476" y="2513725"/>
            <a:chExt cx="3237449" cy="850050"/>
          </a:xfrm>
        </p:grpSpPr>
        <p:grpSp>
          <p:nvGrpSpPr>
            <p:cNvPr id="665" name="Shape 665"/>
            <p:cNvGrpSpPr/>
            <p:nvPr/>
          </p:nvGrpSpPr>
          <p:grpSpPr>
            <a:xfrm>
              <a:off x="3787476" y="2513725"/>
              <a:ext cx="1818588" cy="766500"/>
              <a:chOff x="4792811" y="1675525"/>
              <a:chExt cx="1675500" cy="766500"/>
            </a:xfrm>
          </p:grpSpPr>
          <p:sp>
            <p:nvSpPr>
              <p:cNvPr id="666" name="Shape 666"/>
              <p:cNvSpPr/>
              <p:nvPr/>
            </p:nvSpPr>
            <p:spPr>
              <a:xfrm>
                <a:off x="4792811" y="1675525"/>
                <a:ext cx="1117800" cy="766500"/>
              </a:xfrm>
              <a:prstGeom prst="roundRect">
                <a:avLst>
                  <a:gd fmla="val 16667"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667" name="Shape 667"/>
              <p:cNvCxnSpPr>
                <a:stCxn id="666" idx="3"/>
              </p:cNvCxnSpPr>
              <p:nvPr/>
            </p:nvCxnSpPr>
            <p:spPr>
              <a:xfrm flipH="1" rot="10800000">
                <a:off x="5910611" y="2052175"/>
                <a:ext cx="557700" cy="6600"/>
              </a:xfrm>
              <a:prstGeom prst="straightConnector1">
                <a:avLst/>
              </a:prstGeom>
              <a:noFill/>
              <a:ln cap="flat" cmpd="sng" w="28575">
                <a:solidFill>
                  <a:srgbClr val="6AA84F"/>
                </a:solidFill>
                <a:prstDash val="solid"/>
                <a:round/>
                <a:headEnd len="med" w="med" type="none"/>
                <a:tailEnd len="med" w="med" type="triangle"/>
              </a:ln>
            </p:spPr>
          </p:cxnSp>
        </p:grpSp>
        <p:sp>
          <p:nvSpPr>
            <p:cNvPr id="668" name="Shape 668"/>
            <p:cNvSpPr txBox="1"/>
            <p:nvPr/>
          </p:nvSpPr>
          <p:spPr>
            <a:xfrm>
              <a:off x="5629925" y="2597275"/>
              <a:ext cx="1395000" cy="766500"/>
            </a:xfrm>
            <a:prstGeom prst="rect">
              <a:avLst/>
            </a:prstGeom>
            <a:solidFill>
              <a:srgbClr val="B6D7A8"/>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Sum of </a:t>
              </a:r>
              <a:r>
                <a:rPr b="1" lang="en"/>
                <a:t>r</a:t>
              </a:r>
              <a:r>
                <a:rPr lang="en"/>
                <a:t> of all workloads with priority </a:t>
              </a:r>
              <a:r>
                <a:rPr b="1" lang="en"/>
                <a:t>&gt; p</a:t>
              </a:r>
              <a:endParaRPr b="1"/>
            </a:p>
          </p:txBody>
        </p:sp>
      </p:grpSp>
      <p:pic>
        <p:nvPicPr>
          <p:cNvPr id="669" name="Shape 669"/>
          <p:cNvPicPr preferRelativeResize="0"/>
          <p:nvPr/>
        </p:nvPicPr>
        <p:blipFill>
          <a:blip r:embed="rId4">
            <a:alphaModFix/>
          </a:blip>
          <a:stretch>
            <a:fillRect/>
          </a:stretch>
        </p:blipFill>
        <p:spPr>
          <a:xfrm>
            <a:off x="1564975" y="2048229"/>
            <a:ext cx="4823675" cy="1066275"/>
          </a:xfrm>
          <a:prstGeom prst="rect">
            <a:avLst/>
          </a:prstGeom>
          <a:noFill/>
          <a:ln>
            <a:noFill/>
          </a:ln>
        </p:spPr>
      </p:pic>
      <p:sp>
        <p:nvSpPr>
          <p:cNvPr id="670" name="Shape 670"/>
          <p:cNvSpPr txBox="1"/>
          <p:nvPr/>
        </p:nvSpPr>
        <p:spPr>
          <a:xfrm>
            <a:off x="2563100" y="3578075"/>
            <a:ext cx="3648900" cy="935100"/>
          </a:xfrm>
          <a:prstGeom prst="rect">
            <a:avLst/>
          </a:prstGeom>
          <a:solidFill>
            <a:srgbClr val="C9DAF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t>Need to do this for all stages of network</a:t>
            </a:r>
            <a:endParaRPr sz="2000"/>
          </a:p>
        </p:txBody>
      </p:sp>
      <p:pic>
        <p:nvPicPr>
          <p:cNvPr id="671" name="Shape 671"/>
          <p:cNvPicPr preferRelativeResize="0"/>
          <p:nvPr/>
        </p:nvPicPr>
        <p:blipFill>
          <a:blip r:embed="rId5">
            <a:alphaModFix/>
          </a:blip>
          <a:stretch>
            <a:fillRect/>
          </a:stretch>
        </p:blipFill>
        <p:spPr>
          <a:xfrm>
            <a:off x="56400" y="67655"/>
            <a:ext cx="327125" cy="327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1"/>
                                        <p:tgtEl>
                                          <p:spTgt spid="6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659"/>
                                        </p:tgtEl>
                                      </p:cBhvr>
                                    </p:animEffect>
                                    <p:set>
                                      <p:cBhvr>
                                        <p:cTn dur="1" fill="hold">
                                          <p:stCondLst>
                                            <p:cond delay="0"/>
                                          </p:stCondLst>
                                        </p:cTn>
                                        <p:tgtEl>
                                          <p:spTgt spid="65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1"/>
                                        <p:tgtEl>
                                          <p:spTgt spid="6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
                                        <p:tgtEl>
                                          <p:spTgt spid="656"/>
                                        </p:tgtEl>
                                      </p:cBhvr>
                                    </p:animEffect>
                                    <p:set>
                                      <p:cBhvr>
                                        <p:cTn dur="1" fill="hold">
                                          <p:stCondLst>
                                            <p:cond delay="0"/>
                                          </p:stCondLst>
                                        </p:cTn>
                                        <p:tgtEl>
                                          <p:spTgt spid="65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
                                        <p:tgtEl>
                                          <p:spTgt spid="659"/>
                                        </p:tgtEl>
                                      </p:cBhvr>
                                    </p:animEffect>
                                    <p:set>
                                      <p:cBhvr>
                                        <p:cTn dur="1" fill="hold">
                                          <p:stCondLst>
                                            <p:cond delay="0"/>
                                          </p:stCondLst>
                                        </p:cTn>
                                        <p:tgtEl>
                                          <p:spTgt spid="65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
                                        <p:tgtEl>
                                          <p:spTgt spid="657"/>
                                        </p:tgtEl>
                                      </p:cBhvr>
                                    </p:animEffect>
                                    <p:set>
                                      <p:cBhvr>
                                        <p:cTn dur="1" fill="hold">
                                          <p:stCondLst>
                                            <p:cond delay="0"/>
                                          </p:stCondLst>
                                        </p:cTn>
                                        <p:tgtEl>
                                          <p:spTgt spid="65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664"/>
                                        </p:tgtEl>
                                      </p:cBhvr>
                                    </p:animEffect>
                                    <p:set>
                                      <p:cBhvr>
                                        <p:cTn dur="1" fill="hold">
                                          <p:stCondLst>
                                            <p:cond delay="1000"/>
                                          </p:stCondLst>
                                        </p:cTn>
                                        <p:tgtEl>
                                          <p:spTgt spid="66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69"/>
                                        </p:tgtEl>
                                        <p:attrNameLst>
                                          <p:attrName>style.visibility</p:attrName>
                                        </p:attrNameLst>
                                      </p:cBhvr>
                                      <p:to>
                                        <p:strVal val="visible"/>
                                      </p:to>
                                    </p:set>
                                    <p:animEffect filter="fade" transition="in">
                                      <p:cBhvr>
                                        <p:cTn dur="1000"/>
                                        <p:tgtEl>
                                          <p:spTgt spid="669"/>
                                        </p:tgtEl>
                                      </p:cBhvr>
                                    </p:animEffect>
                                  </p:childTnLst>
                                </p:cTn>
                              </p:par>
                              <p:par>
                                <p:cTn fill="hold" nodeType="with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1000"/>
                                        <p:tgtEl>
                                          <p:spTgt spid="6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Shape 288"/>
          <p:cNvSpPr/>
          <p:nvPr/>
        </p:nvSpPr>
        <p:spPr>
          <a:xfrm>
            <a:off x="153000" y="3475000"/>
            <a:ext cx="6562800" cy="761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9" name="Shape 289"/>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Motivation</a:t>
            </a:r>
            <a:endParaRPr baseline="-25000"/>
          </a:p>
        </p:txBody>
      </p:sp>
      <p:sp>
        <p:nvSpPr>
          <p:cNvPr id="290" name="Shape 290"/>
          <p:cNvSpPr txBox="1"/>
          <p:nvPr>
            <p:ph idx="1" type="body"/>
          </p:nvPr>
        </p:nvSpPr>
        <p:spPr>
          <a:xfrm>
            <a:off x="383525" y="1298725"/>
            <a:ext cx="8358300" cy="3232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en">
                <a:solidFill>
                  <a:schemeClr val="accent1"/>
                </a:solidFill>
              </a:rPr>
              <a:t>Problem:</a:t>
            </a:r>
            <a:r>
              <a:rPr lang="en"/>
              <a:t> Spot VMs are cheaper than on-demand VMs but risk </a:t>
            </a:r>
            <a:r>
              <a:rPr lang="en"/>
              <a:t>revocation</a:t>
            </a:r>
            <a:endParaRPr/>
          </a:p>
          <a:p>
            <a:pPr indent="0" lvl="0" marL="0">
              <a:lnSpc>
                <a:spcPct val="115000"/>
              </a:lnSpc>
              <a:spcBef>
                <a:spcPts val="0"/>
              </a:spcBef>
              <a:spcAft>
                <a:spcPts val="0"/>
              </a:spcAft>
              <a:buNone/>
            </a:pPr>
            <a:r>
              <a:rPr lang="en"/>
              <a:t>Many try minimize the risk of revocation spot VMs through:</a:t>
            </a:r>
            <a:endParaRPr/>
          </a:p>
          <a:p>
            <a:pPr indent="-368300" lvl="0" marL="457200">
              <a:lnSpc>
                <a:spcPct val="115000"/>
              </a:lnSpc>
              <a:spcBef>
                <a:spcPts val="0"/>
              </a:spcBef>
              <a:spcAft>
                <a:spcPts val="0"/>
              </a:spcAft>
              <a:buSzPts val="2200"/>
              <a:buChar char="●"/>
            </a:pPr>
            <a:r>
              <a:rPr lang="en"/>
              <a:t>Fault-tolerance mechanisms</a:t>
            </a:r>
            <a:endParaRPr/>
          </a:p>
          <a:p>
            <a:pPr indent="-368300" lvl="0" marL="457200" rtl="0">
              <a:lnSpc>
                <a:spcPct val="115000"/>
              </a:lnSpc>
              <a:spcBef>
                <a:spcPts val="0"/>
              </a:spcBef>
              <a:spcAft>
                <a:spcPts val="0"/>
              </a:spcAft>
              <a:buSzPts val="2200"/>
              <a:buChar char="●"/>
            </a:pPr>
            <a:r>
              <a:rPr lang="en"/>
              <a:t>Bidding strategies</a:t>
            </a:r>
            <a:endParaRPr/>
          </a:p>
          <a:p>
            <a:pPr indent="0" lvl="0" marL="0">
              <a:lnSpc>
                <a:spcPct val="115000"/>
              </a:lnSpc>
              <a:spcBef>
                <a:spcPts val="0"/>
              </a:spcBef>
              <a:spcAft>
                <a:spcPts val="0"/>
              </a:spcAft>
              <a:buNone/>
            </a:pPr>
            <a:r>
              <a:t/>
            </a:r>
            <a:endParaRPr/>
          </a:p>
          <a:p>
            <a:pPr indent="0" lvl="0" marL="0">
              <a:lnSpc>
                <a:spcPct val="115000"/>
              </a:lnSpc>
              <a:spcBef>
                <a:spcPts val="0"/>
              </a:spcBef>
              <a:spcAft>
                <a:spcPts val="0"/>
              </a:spcAft>
              <a:buNone/>
            </a:pPr>
            <a:r>
              <a:rPr lang="en"/>
              <a:t>Neither strategy takes </a:t>
            </a:r>
            <a:r>
              <a:rPr b="1" lang="en"/>
              <a:t>price risk</a:t>
            </a:r>
            <a:r>
              <a:rPr lang="en"/>
              <a:t> into account</a:t>
            </a:r>
            <a:endParaRPr/>
          </a:p>
          <a:p>
            <a:pPr indent="0" lvl="0" marL="0">
              <a:spcBef>
                <a:spcPts val="0"/>
              </a:spcBef>
              <a:spcAft>
                <a:spcPts val="1600"/>
              </a:spcAft>
              <a:buNone/>
            </a:pPr>
            <a:r>
              <a:t/>
            </a:r>
            <a:endParaRPr/>
          </a:p>
        </p:txBody>
      </p:sp>
      <p:sp>
        <p:nvSpPr>
          <p:cNvPr id="291" name="Shape 29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292" name="Shape 292"/>
          <p:cNvPicPr preferRelativeResize="0"/>
          <p:nvPr/>
        </p:nvPicPr>
        <p:blipFill>
          <a:blip r:embed="rId3">
            <a:alphaModFix/>
          </a:blip>
          <a:stretch>
            <a:fillRect/>
          </a:stretch>
        </p:blipFill>
        <p:spPr>
          <a:xfrm>
            <a:off x="56400" y="67655"/>
            <a:ext cx="327125" cy="3271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5" name="Shape 675"/>
        <p:cNvGrpSpPr/>
        <p:nvPr/>
      </p:nvGrpSpPr>
      <p:grpSpPr>
        <a:xfrm>
          <a:off x="0" y="0"/>
          <a:ext cx="0" cy="0"/>
          <a:chOff x="0" y="0"/>
          <a:chExt cx="0" cy="0"/>
        </a:xfrm>
      </p:grpSpPr>
      <p:sp>
        <p:nvSpPr>
          <p:cNvPr id="676" name="Shape 676"/>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Latency Checker (cont.)</a:t>
            </a:r>
            <a:endParaRPr/>
          </a:p>
        </p:txBody>
      </p:sp>
      <p:sp>
        <p:nvSpPr>
          <p:cNvPr id="677" name="Shape 677"/>
          <p:cNvSpPr txBox="1"/>
          <p:nvPr>
            <p:ph idx="1" type="body"/>
          </p:nvPr>
        </p:nvSpPr>
        <p:spPr>
          <a:xfrm>
            <a:off x="1303800" y="1222525"/>
            <a:ext cx="7219200" cy="32328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Create </a:t>
            </a:r>
            <a:r>
              <a:rPr b="1" lang="en"/>
              <a:t>optimization</a:t>
            </a:r>
            <a:r>
              <a:rPr lang="en"/>
              <a:t> problem for &lt;r,b&gt; values of all workloads on server given constraints</a:t>
            </a:r>
            <a:endParaRPr/>
          </a:p>
        </p:txBody>
      </p:sp>
      <p:sp>
        <p:nvSpPr>
          <p:cNvPr id="678" name="Shape 67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679" name="Shape 679"/>
          <p:cNvPicPr preferRelativeResize="0"/>
          <p:nvPr/>
        </p:nvPicPr>
        <p:blipFill>
          <a:blip r:embed="rId3">
            <a:alphaModFix/>
          </a:blip>
          <a:stretch>
            <a:fillRect/>
          </a:stretch>
        </p:blipFill>
        <p:spPr>
          <a:xfrm>
            <a:off x="56400" y="67655"/>
            <a:ext cx="327125" cy="327125"/>
          </a:xfrm>
          <a:prstGeom prst="rect">
            <a:avLst/>
          </a:prstGeom>
          <a:noFill/>
          <a:ln>
            <a:noFill/>
          </a:ln>
        </p:spPr>
      </p:pic>
      <p:sp>
        <p:nvSpPr>
          <p:cNvPr id="680" name="Shape 680"/>
          <p:cNvSpPr/>
          <p:nvPr/>
        </p:nvSpPr>
        <p:spPr>
          <a:xfrm>
            <a:off x="1452125" y="2208075"/>
            <a:ext cx="376800" cy="393600"/>
          </a:xfrm>
          <a:prstGeom prst="roundRect">
            <a:avLst>
              <a:gd fmla="val 16667" name="adj"/>
            </a:avLst>
          </a:prstGeom>
          <a:solidFill>
            <a:srgbClr val="6D9EEB"/>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t>1</a:t>
            </a:r>
            <a:endParaRPr b="1" sz="1800"/>
          </a:p>
        </p:txBody>
      </p:sp>
      <p:sp>
        <p:nvSpPr>
          <p:cNvPr id="681" name="Shape 681"/>
          <p:cNvSpPr/>
          <p:nvPr/>
        </p:nvSpPr>
        <p:spPr>
          <a:xfrm>
            <a:off x="1452125" y="3788350"/>
            <a:ext cx="376800" cy="393600"/>
          </a:xfrm>
          <a:prstGeom prst="roundRect">
            <a:avLst>
              <a:gd fmla="val 16667" name="adj"/>
            </a:avLst>
          </a:prstGeom>
          <a:solidFill>
            <a:srgbClr val="6D9EEB"/>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t>2</a:t>
            </a:r>
            <a:endParaRPr b="1" sz="1800"/>
          </a:p>
        </p:txBody>
      </p:sp>
      <p:pic>
        <p:nvPicPr>
          <p:cNvPr id="682" name="Shape 682"/>
          <p:cNvPicPr preferRelativeResize="0"/>
          <p:nvPr/>
        </p:nvPicPr>
        <p:blipFill>
          <a:blip r:embed="rId4">
            <a:alphaModFix/>
          </a:blip>
          <a:stretch>
            <a:fillRect/>
          </a:stretch>
        </p:blipFill>
        <p:spPr>
          <a:xfrm>
            <a:off x="2184350" y="3608250"/>
            <a:ext cx="1428750" cy="838200"/>
          </a:xfrm>
          <a:prstGeom prst="rect">
            <a:avLst/>
          </a:prstGeom>
          <a:noFill/>
          <a:ln>
            <a:noFill/>
          </a:ln>
        </p:spPr>
      </p:pic>
      <p:pic>
        <p:nvPicPr>
          <p:cNvPr id="683" name="Shape 683"/>
          <p:cNvPicPr preferRelativeResize="0"/>
          <p:nvPr/>
        </p:nvPicPr>
        <p:blipFill rotWithShape="1">
          <a:blip r:embed="rId5">
            <a:alphaModFix/>
          </a:blip>
          <a:srcRect b="0" l="0" r="0" t="5204"/>
          <a:stretch/>
        </p:blipFill>
        <p:spPr>
          <a:xfrm>
            <a:off x="2106425" y="2131876"/>
            <a:ext cx="6155225" cy="1334975"/>
          </a:xfrm>
          <a:prstGeom prst="rect">
            <a:avLst/>
          </a:prstGeom>
          <a:noFill/>
          <a:ln>
            <a:noFill/>
          </a:ln>
        </p:spPr>
      </p:pic>
      <p:grpSp>
        <p:nvGrpSpPr>
          <p:cNvPr id="684" name="Shape 684"/>
          <p:cNvGrpSpPr/>
          <p:nvPr/>
        </p:nvGrpSpPr>
        <p:grpSpPr>
          <a:xfrm>
            <a:off x="5779925" y="3260225"/>
            <a:ext cx="2221050" cy="1476750"/>
            <a:chOff x="5779925" y="3260225"/>
            <a:chExt cx="2221050" cy="1476750"/>
          </a:xfrm>
        </p:grpSpPr>
        <p:sp>
          <p:nvSpPr>
            <p:cNvPr id="685" name="Shape 685"/>
            <p:cNvSpPr txBox="1"/>
            <p:nvPr/>
          </p:nvSpPr>
          <p:spPr>
            <a:xfrm>
              <a:off x="6266375" y="3970475"/>
              <a:ext cx="1734600" cy="766500"/>
            </a:xfrm>
            <a:prstGeom prst="rect">
              <a:avLst/>
            </a:prstGeom>
            <a:solidFill>
              <a:srgbClr val="B6D7A8"/>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t>NOT AN INEQUALITY!</a:t>
              </a:r>
              <a:endParaRPr b="1" sz="1800"/>
            </a:p>
          </p:txBody>
        </p:sp>
        <p:cxnSp>
          <p:nvCxnSpPr>
            <p:cNvPr id="686" name="Shape 686"/>
            <p:cNvCxnSpPr/>
            <p:nvPr/>
          </p:nvCxnSpPr>
          <p:spPr>
            <a:xfrm rot="10800000">
              <a:off x="5779925" y="3260225"/>
              <a:ext cx="831300" cy="714300"/>
            </a:xfrm>
            <a:prstGeom prst="straightConnector1">
              <a:avLst/>
            </a:prstGeom>
            <a:noFill/>
            <a:ln cap="flat" cmpd="sng" w="38100">
              <a:solidFill>
                <a:srgbClr val="93C47D"/>
              </a:solidFill>
              <a:prstDash val="solid"/>
              <a:round/>
              <a:headEnd len="med" w="med"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1"/>
                                        <p:tgtEl>
                                          <p:spTgt spid="6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0" name="Shape 690"/>
        <p:cNvGrpSpPr/>
        <p:nvPr/>
      </p:nvGrpSpPr>
      <p:grpSpPr>
        <a:xfrm>
          <a:off x="0" y="0"/>
          <a:ext cx="0" cy="0"/>
          <a:chOff x="0" y="0"/>
          <a:chExt cx="0" cy="0"/>
        </a:xfrm>
      </p:grpSpPr>
      <p:sp>
        <p:nvSpPr>
          <p:cNvPr id="691" name="Shape 691"/>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Relaxation </a:t>
            </a:r>
            <a:endParaRPr/>
          </a:p>
        </p:txBody>
      </p:sp>
      <p:sp>
        <p:nvSpPr>
          <p:cNvPr id="692" name="Shape 69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693" name="Shape 693"/>
          <p:cNvPicPr preferRelativeResize="0"/>
          <p:nvPr/>
        </p:nvPicPr>
        <p:blipFill rotWithShape="1">
          <a:blip r:embed="rId3">
            <a:alphaModFix/>
          </a:blip>
          <a:srcRect b="0" l="0" r="0" t="5204"/>
          <a:stretch/>
        </p:blipFill>
        <p:spPr>
          <a:xfrm>
            <a:off x="174029" y="1327388"/>
            <a:ext cx="4078050" cy="884475"/>
          </a:xfrm>
          <a:prstGeom prst="rect">
            <a:avLst/>
          </a:prstGeom>
          <a:noFill/>
          <a:ln>
            <a:noFill/>
          </a:ln>
        </p:spPr>
      </p:pic>
      <p:grpSp>
        <p:nvGrpSpPr>
          <p:cNvPr id="694" name="Shape 694"/>
          <p:cNvGrpSpPr/>
          <p:nvPr/>
        </p:nvGrpSpPr>
        <p:grpSpPr>
          <a:xfrm>
            <a:off x="6032800" y="1921575"/>
            <a:ext cx="2031425" cy="927400"/>
            <a:chOff x="942975" y="2881575"/>
            <a:chExt cx="2031425" cy="927400"/>
          </a:xfrm>
        </p:grpSpPr>
        <p:pic>
          <p:nvPicPr>
            <p:cNvPr id="695" name="Shape 695"/>
            <p:cNvPicPr preferRelativeResize="0"/>
            <p:nvPr/>
          </p:nvPicPr>
          <p:blipFill rotWithShape="1">
            <a:blip r:embed="rId4">
              <a:alphaModFix/>
            </a:blip>
            <a:srcRect b="0" l="0" r="71861" t="0"/>
            <a:stretch/>
          </p:blipFill>
          <p:spPr>
            <a:xfrm>
              <a:off x="942975" y="2881575"/>
              <a:ext cx="2031425" cy="927400"/>
            </a:xfrm>
            <a:prstGeom prst="rect">
              <a:avLst/>
            </a:prstGeom>
            <a:noFill/>
            <a:ln>
              <a:noFill/>
            </a:ln>
          </p:spPr>
        </p:pic>
        <p:sp>
          <p:nvSpPr>
            <p:cNvPr id="696" name="Shape 696"/>
            <p:cNvSpPr txBox="1"/>
            <p:nvPr/>
          </p:nvSpPr>
          <p:spPr>
            <a:xfrm>
              <a:off x="1816900" y="2886950"/>
              <a:ext cx="663900" cy="321300"/>
            </a:xfrm>
            <a:prstGeom prst="rect">
              <a:avLst/>
            </a:prstGeom>
            <a:solidFill>
              <a:srgbClr val="FFFFFF"/>
            </a:solidFill>
            <a:ln>
              <a:noFill/>
            </a:ln>
          </p:spPr>
          <p:txBody>
            <a:bodyPr anchorCtr="0" anchor="t" bIns="91425" lIns="91425" spcFirstLastPara="1" rIns="91425" wrap="square" tIns="91425">
              <a:noAutofit/>
            </a:bodyPr>
            <a:lstStyle/>
            <a:p>
              <a:pPr indent="0" lvl="0" marL="0">
                <a:spcBef>
                  <a:spcPts val="0"/>
                </a:spcBef>
                <a:spcAft>
                  <a:spcPts val="0"/>
                </a:spcAft>
                <a:buNone/>
              </a:pPr>
              <a:r>
                <a:rPr lang="en"/>
                <a:t>stage</a:t>
              </a:r>
              <a:endParaRPr/>
            </a:p>
          </p:txBody>
        </p:sp>
      </p:grpSp>
      <p:sp>
        <p:nvSpPr>
          <p:cNvPr id="697" name="Shape 697"/>
          <p:cNvSpPr/>
          <p:nvPr/>
        </p:nvSpPr>
        <p:spPr>
          <a:xfrm>
            <a:off x="4329900" y="1522888"/>
            <a:ext cx="636600" cy="493500"/>
          </a:xfrm>
          <a:prstGeom prst="rightArrow">
            <a:avLst>
              <a:gd fmla="val 50000" name="adj1"/>
              <a:gd fmla="val 50000" name="adj2"/>
            </a:avLst>
          </a:prstGeom>
          <a:solidFill>
            <a:srgbClr val="4A86E8"/>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8" name="Shape 698"/>
          <p:cNvSpPr/>
          <p:nvPr/>
        </p:nvSpPr>
        <p:spPr>
          <a:xfrm rot="8728306">
            <a:off x="4315004" y="2546881"/>
            <a:ext cx="853192" cy="478650"/>
          </a:xfrm>
          <a:prstGeom prst="rightArrow">
            <a:avLst>
              <a:gd fmla="val 50000" name="adj1"/>
              <a:gd fmla="val 50000" name="adj2"/>
            </a:avLst>
          </a:prstGeom>
          <a:solidFill>
            <a:srgbClr val="4A86E8"/>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699" name="Shape 699"/>
          <p:cNvPicPr preferRelativeResize="0"/>
          <p:nvPr/>
        </p:nvPicPr>
        <p:blipFill>
          <a:blip r:embed="rId5">
            <a:alphaModFix/>
          </a:blip>
          <a:stretch>
            <a:fillRect/>
          </a:stretch>
        </p:blipFill>
        <p:spPr>
          <a:xfrm>
            <a:off x="607000" y="3617425"/>
            <a:ext cx="5028139" cy="961263"/>
          </a:xfrm>
          <a:prstGeom prst="rect">
            <a:avLst/>
          </a:prstGeom>
          <a:noFill/>
          <a:ln>
            <a:noFill/>
          </a:ln>
        </p:spPr>
      </p:pic>
      <p:sp>
        <p:nvSpPr>
          <p:cNvPr id="700" name="Shape 700"/>
          <p:cNvSpPr/>
          <p:nvPr/>
        </p:nvSpPr>
        <p:spPr>
          <a:xfrm>
            <a:off x="5876907" y="3857376"/>
            <a:ext cx="636300" cy="493500"/>
          </a:xfrm>
          <a:prstGeom prst="rightArrow">
            <a:avLst>
              <a:gd fmla="val 50000" name="adj1"/>
              <a:gd fmla="val 50000" name="adj2"/>
            </a:avLst>
          </a:prstGeom>
          <a:solidFill>
            <a:srgbClr val="4A86E8"/>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1" name="Shape 701"/>
          <p:cNvSpPr txBox="1"/>
          <p:nvPr/>
        </p:nvSpPr>
        <p:spPr>
          <a:xfrm>
            <a:off x="6754950" y="3754775"/>
            <a:ext cx="1828200" cy="698700"/>
          </a:xfrm>
          <a:prstGeom prst="rect">
            <a:avLst/>
          </a:prstGeom>
          <a:solidFill>
            <a:srgbClr val="C9DAF8"/>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800"/>
              <a:t>Do some simple algebra.</a:t>
            </a:r>
            <a:endParaRPr sz="1800"/>
          </a:p>
        </p:txBody>
      </p:sp>
      <p:sp>
        <p:nvSpPr>
          <p:cNvPr id="702" name="Shape 702"/>
          <p:cNvSpPr txBox="1"/>
          <p:nvPr/>
        </p:nvSpPr>
        <p:spPr>
          <a:xfrm>
            <a:off x="2613500" y="2492175"/>
            <a:ext cx="1523400" cy="698700"/>
          </a:xfrm>
          <a:prstGeom prst="rect">
            <a:avLst/>
          </a:prstGeom>
          <a:solidFill>
            <a:srgbClr val="C9DAF8"/>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800"/>
              <a:t>Substitute in denominator</a:t>
            </a:r>
            <a:endParaRPr sz="1800"/>
          </a:p>
        </p:txBody>
      </p:sp>
      <p:sp>
        <p:nvSpPr>
          <p:cNvPr id="703" name="Shape 703"/>
          <p:cNvSpPr txBox="1"/>
          <p:nvPr/>
        </p:nvSpPr>
        <p:spPr>
          <a:xfrm>
            <a:off x="5558950" y="873275"/>
            <a:ext cx="3114600" cy="961200"/>
          </a:xfrm>
          <a:prstGeom prst="rect">
            <a:avLst/>
          </a:prstGeom>
          <a:solidFill>
            <a:srgbClr val="C9DAF8"/>
          </a:solidFill>
          <a:ln>
            <a:noFill/>
          </a:ln>
        </p:spPr>
        <p:txBody>
          <a:bodyPr anchorCtr="0" anchor="t" bIns="91425" lIns="91425" spcFirstLastPara="1" rIns="91425" wrap="square" tIns="91425">
            <a:noAutofit/>
          </a:bodyPr>
          <a:lstStyle/>
          <a:p>
            <a:pPr indent="0" lvl="0" marL="0">
              <a:spcBef>
                <a:spcPts val="0"/>
              </a:spcBef>
              <a:spcAft>
                <a:spcPts val="0"/>
              </a:spcAft>
              <a:buNone/>
            </a:pPr>
            <a:r>
              <a:rPr lang="en" sz="1800"/>
              <a:t>Add relaxation variable for each priority level for each of 3 stages: </a:t>
            </a:r>
            <a:r>
              <a:rPr b="1" lang="en" sz="1800"/>
              <a:t>Rp</a:t>
            </a:r>
            <a:r>
              <a:rPr lang="en" sz="1800"/>
              <a:t> </a:t>
            </a:r>
            <a:endParaRPr sz="1800"/>
          </a:p>
          <a:p>
            <a:pPr indent="0" lvl="0" marL="0" rtl="0">
              <a:spcBef>
                <a:spcPts val="0"/>
              </a:spcBef>
              <a:spcAft>
                <a:spcPts val="0"/>
              </a:spcAft>
              <a:buNone/>
            </a:pPr>
            <a:r>
              <a:t/>
            </a:r>
            <a:endParaRPr sz="1800"/>
          </a:p>
        </p:txBody>
      </p:sp>
      <p:pic>
        <p:nvPicPr>
          <p:cNvPr id="704" name="Shape 704"/>
          <p:cNvPicPr preferRelativeResize="0"/>
          <p:nvPr/>
        </p:nvPicPr>
        <p:blipFill>
          <a:blip r:embed="rId6">
            <a:alphaModFix/>
          </a:blip>
          <a:stretch>
            <a:fillRect/>
          </a:stretch>
        </p:blipFill>
        <p:spPr>
          <a:xfrm>
            <a:off x="56400" y="67655"/>
            <a:ext cx="327125" cy="327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1"/>
                                        <p:tgtEl>
                                          <p:spTgt spid="698"/>
                                        </p:tgtEl>
                                      </p:cBhvr>
                                    </p:animEffect>
                                  </p:childTnLst>
                                </p:cTn>
                              </p:par>
                              <p:par>
                                <p:cTn fill="hold" nodeType="with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1"/>
                                        <p:tgtEl>
                                          <p:spTgt spid="702"/>
                                        </p:tgtEl>
                                      </p:cBhvr>
                                    </p:animEffect>
                                  </p:childTnLst>
                                </p:cTn>
                              </p:par>
                              <p:par>
                                <p:cTn fill="hold" nodeType="with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1"/>
                                        <p:tgtEl>
                                          <p:spTgt spid="6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gtEl>
                                        <p:attrNameLst>
                                          <p:attrName>style.visibility</p:attrName>
                                        </p:attrNameLst>
                                      </p:cBhvr>
                                      <p:to>
                                        <p:strVal val="visible"/>
                                      </p:to>
                                    </p:set>
                                    <p:animEffect filter="fade" transition="in">
                                      <p:cBhvr>
                                        <p:cTn dur="1"/>
                                        <p:tgtEl>
                                          <p:spTgt spid="701"/>
                                        </p:tgtEl>
                                      </p:cBhvr>
                                    </p:animEffect>
                                  </p:childTnLst>
                                </p:cTn>
                              </p:par>
                              <p:par>
                                <p:cTn fill="hold" nodeType="with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1000"/>
                                        <p:tgtEl>
                                          <p:spTgt spid="7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8" name="Shape 708"/>
        <p:cNvGrpSpPr/>
        <p:nvPr/>
      </p:nvGrpSpPr>
      <p:grpSpPr>
        <a:xfrm>
          <a:off x="0" y="0"/>
          <a:ext cx="0" cy="0"/>
          <a:chOff x="0" y="0"/>
          <a:chExt cx="0" cy="0"/>
        </a:xfrm>
      </p:grpSpPr>
      <p:sp>
        <p:nvSpPr>
          <p:cNvPr id="709" name="Shape 709"/>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Constraints</a:t>
            </a:r>
            <a:endParaRPr/>
          </a:p>
        </p:txBody>
      </p:sp>
      <p:sp>
        <p:nvSpPr>
          <p:cNvPr id="710" name="Shape 7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pSp>
        <p:nvGrpSpPr>
          <p:cNvPr id="711" name="Shape 711"/>
          <p:cNvGrpSpPr/>
          <p:nvPr/>
        </p:nvGrpSpPr>
        <p:grpSpPr>
          <a:xfrm>
            <a:off x="690125" y="1426050"/>
            <a:ext cx="7973700" cy="767400"/>
            <a:chOff x="690125" y="1730850"/>
            <a:chExt cx="7973700" cy="767400"/>
          </a:xfrm>
        </p:grpSpPr>
        <p:pic>
          <p:nvPicPr>
            <p:cNvPr id="712" name="Shape 712"/>
            <p:cNvPicPr preferRelativeResize="0"/>
            <p:nvPr/>
          </p:nvPicPr>
          <p:blipFill rotWithShape="1">
            <a:blip r:embed="rId3">
              <a:alphaModFix/>
            </a:blip>
            <a:srcRect b="0" l="0" r="0" t="14288"/>
            <a:stretch/>
          </p:blipFill>
          <p:spPr>
            <a:xfrm>
              <a:off x="1310525" y="1730850"/>
              <a:ext cx="7353300" cy="767400"/>
            </a:xfrm>
            <a:prstGeom prst="rect">
              <a:avLst/>
            </a:prstGeom>
            <a:noFill/>
            <a:ln>
              <a:noFill/>
            </a:ln>
          </p:spPr>
        </p:pic>
        <p:sp>
          <p:nvSpPr>
            <p:cNvPr id="713" name="Shape 713"/>
            <p:cNvSpPr/>
            <p:nvPr/>
          </p:nvSpPr>
          <p:spPr>
            <a:xfrm>
              <a:off x="690125" y="1750875"/>
              <a:ext cx="376800" cy="393600"/>
            </a:xfrm>
            <a:prstGeom prst="roundRect">
              <a:avLst>
                <a:gd fmla="val 16667" name="adj"/>
              </a:avLst>
            </a:prstGeom>
            <a:solidFill>
              <a:srgbClr val="6D9EEB"/>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t>1</a:t>
              </a:r>
              <a:endParaRPr b="1" sz="1800"/>
            </a:p>
          </p:txBody>
        </p:sp>
      </p:grpSp>
      <p:grpSp>
        <p:nvGrpSpPr>
          <p:cNvPr id="714" name="Shape 714"/>
          <p:cNvGrpSpPr/>
          <p:nvPr/>
        </p:nvGrpSpPr>
        <p:grpSpPr>
          <a:xfrm>
            <a:off x="690125" y="2160450"/>
            <a:ext cx="2160975" cy="838200"/>
            <a:chOff x="690125" y="2770050"/>
            <a:chExt cx="2160975" cy="838200"/>
          </a:xfrm>
        </p:grpSpPr>
        <p:sp>
          <p:nvSpPr>
            <p:cNvPr id="715" name="Shape 715"/>
            <p:cNvSpPr/>
            <p:nvPr/>
          </p:nvSpPr>
          <p:spPr>
            <a:xfrm>
              <a:off x="690125" y="2950150"/>
              <a:ext cx="376800" cy="393600"/>
            </a:xfrm>
            <a:prstGeom prst="roundRect">
              <a:avLst>
                <a:gd fmla="val 16667" name="adj"/>
              </a:avLst>
            </a:prstGeom>
            <a:solidFill>
              <a:srgbClr val="6D9EEB"/>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t>2</a:t>
              </a:r>
              <a:endParaRPr b="1" sz="1800"/>
            </a:p>
          </p:txBody>
        </p:sp>
        <p:pic>
          <p:nvPicPr>
            <p:cNvPr id="716" name="Shape 716"/>
            <p:cNvPicPr preferRelativeResize="0"/>
            <p:nvPr/>
          </p:nvPicPr>
          <p:blipFill>
            <a:blip r:embed="rId4">
              <a:alphaModFix/>
            </a:blip>
            <a:stretch>
              <a:fillRect/>
            </a:stretch>
          </p:blipFill>
          <p:spPr>
            <a:xfrm>
              <a:off x="1422350" y="2770050"/>
              <a:ext cx="1428750" cy="838200"/>
            </a:xfrm>
            <a:prstGeom prst="rect">
              <a:avLst/>
            </a:prstGeom>
            <a:noFill/>
            <a:ln>
              <a:noFill/>
            </a:ln>
          </p:spPr>
        </p:pic>
      </p:grpSp>
      <p:sp>
        <p:nvSpPr>
          <p:cNvPr id="717" name="Shape 717"/>
          <p:cNvSpPr txBox="1"/>
          <p:nvPr/>
        </p:nvSpPr>
        <p:spPr>
          <a:xfrm>
            <a:off x="929250" y="3867050"/>
            <a:ext cx="7353300" cy="961200"/>
          </a:xfrm>
          <a:prstGeom prst="rect">
            <a:avLst/>
          </a:prstGeom>
          <a:solidFill>
            <a:srgbClr val="C9DAF8"/>
          </a:solidFill>
          <a:ln>
            <a:noFill/>
          </a:ln>
        </p:spPr>
        <p:txBody>
          <a:bodyPr anchorCtr="0" anchor="t" bIns="91425" lIns="91425" spcFirstLastPara="1" rIns="91425" wrap="square" tIns="91425">
            <a:noAutofit/>
          </a:bodyPr>
          <a:lstStyle/>
          <a:p>
            <a:pPr indent="0" lvl="0" marL="0">
              <a:spcBef>
                <a:spcPts val="0"/>
              </a:spcBef>
              <a:spcAft>
                <a:spcPts val="0"/>
              </a:spcAft>
              <a:buNone/>
            </a:pPr>
            <a:r>
              <a:rPr lang="en" sz="1800"/>
              <a:t>Do offline calculation to find set of &lt;r,b&gt; values for </a:t>
            </a:r>
            <a:r>
              <a:rPr b="1" lang="en" sz="1800"/>
              <a:t>all workloads</a:t>
            </a:r>
            <a:r>
              <a:rPr lang="en" sz="1800"/>
              <a:t> that satisfies these constraints. If constraint is satisfied, place on this server. Otherwise, wcPlacer finds new potential server.</a:t>
            </a:r>
            <a:endParaRPr sz="1800"/>
          </a:p>
        </p:txBody>
      </p:sp>
      <p:pic>
        <p:nvPicPr>
          <p:cNvPr id="718" name="Shape 718"/>
          <p:cNvPicPr preferRelativeResize="0"/>
          <p:nvPr/>
        </p:nvPicPr>
        <p:blipFill>
          <a:blip r:embed="rId5">
            <a:alphaModFix/>
          </a:blip>
          <a:stretch>
            <a:fillRect/>
          </a:stretch>
        </p:blipFill>
        <p:spPr>
          <a:xfrm>
            <a:off x="56400" y="67655"/>
            <a:ext cx="327125" cy="327125"/>
          </a:xfrm>
          <a:prstGeom prst="rect">
            <a:avLst/>
          </a:prstGeom>
          <a:noFill/>
          <a:ln>
            <a:noFill/>
          </a:ln>
        </p:spPr>
      </p:pic>
      <p:sp>
        <p:nvSpPr>
          <p:cNvPr id="719" name="Shape 719"/>
          <p:cNvSpPr/>
          <p:nvPr/>
        </p:nvSpPr>
        <p:spPr>
          <a:xfrm>
            <a:off x="6247525" y="2115225"/>
            <a:ext cx="1870500" cy="1120500"/>
          </a:xfrm>
          <a:prstGeom prst="cloudCallout">
            <a:avLst>
              <a:gd fmla="val -65277" name="adj1"/>
              <a:gd fmla="val -55622" name="adj2"/>
            </a:avLst>
          </a:prstGeom>
          <a:solidFill>
            <a:srgbClr val="B6D7A8"/>
          </a:solidFill>
          <a:ln>
            <a:noFill/>
          </a:ln>
        </p:spPr>
        <p:txBody>
          <a:bodyPr anchorCtr="0" anchor="ctr" bIns="91425" lIns="91425" spcFirstLastPara="1" rIns="91425" wrap="square" tIns="91425">
            <a:noAutofit/>
          </a:bodyPr>
          <a:lstStyle/>
          <a:p>
            <a:pPr indent="0" lvl="0" marL="0">
              <a:spcBef>
                <a:spcPts val="0"/>
              </a:spcBef>
              <a:spcAft>
                <a:spcPts val="0"/>
              </a:spcAft>
              <a:buNone/>
            </a:pPr>
            <a:r>
              <a:rPr lang="en"/>
              <a:t>Resembles </a:t>
            </a:r>
            <a:endParaRPr/>
          </a:p>
          <a:p>
            <a:pPr indent="0" lvl="0" marL="0">
              <a:spcBef>
                <a:spcPts val="0"/>
              </a:spcBef>
              <a:spcAft>
                <a:spcPts val="0"/>
              </a:spcAft>
              <a:buNone/>
            </a:pPr>
            <a:r>
              <a:rPr b="1" lang="en"/>
              <a:t>r * t + b </a:t>
            </a:r>
            <a:r>
              <a:rPr lang="en"/>
              <a:t>from r-b curve</a:t>
            </a:r>
            <a:r>
              <a:rPr b="1" lang="en"/>
              <a:t> </a:t>
            </a:r>
            <a:endParaRPr/>
          </a:p>
        </p:txBody>
      </p:sp>
      <p:sp>
        <p:nvSpPr>
          <p:cNvPr id="720" name="Shape 720"/>
          <p:cNvSpPr/>
          <p:nvPr/>
        </p:nvSpPr>
        <p:spPr>
          <a:xfrm>
            <a:off x="690125" y="3102550"/>
            <a:ext cx="376800" cy="393600"/>
          </a:xfrm>
          <a:prstGeom prst="roundRect">
            <a:avLst>
              <a:gd fmla="val 16667" name="adj"/>
            </a:avLst>
          </a:prstGeom>
          <a:solidFill>
            <a:srgbClr val="6D9EEB"/>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t>3</a:t>
            </a:r>
            <a:endParaRPr b="1" sz="1800"/>
          </a:p>
        </p:txBody>
      </p:sp>
      <p:sp>
        <p:nvSpPr>
          <p:cNvPr id="721" name="Shape 721"/>
          <p:cNvSpPr txBox="1"/>
          <p:nvPr/>
        </p:nvSpPr>
        <p:spPr>
          <a:xfrm>
            <a:off x="1415750" y="2911175"/>
            <a:ext cx="4935600" cy="767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2200"/>
              <a:t>&lt;</a:t>
            </a:r>
            <a:r>
              <a:rPr lang="en" sz="2200"/>
              <a:t>rj, bj&gt;  </a:t>
            </a:r>
            <a:r>
              <a:rPr b="1" lang="en" sz="2200"/>
              <a:t> ≥</a:t>
            </a:r>
            <a:r>
              <a:rPr lang="en" sz="2200"/>
              <a:t>    piecewise components of </a:t>
            </a:r>
            <a:endParaRPr sz="2200"/>
          </a:p>
          <a:p>
            <a:pPr indent="457200" lvl="0" marL="914400" rtl="0">
              <a:spcBef>
                <a:spcPts val="0"/>
              </a:spcBef>
              <a:spcAft>
                <a:spcPts val="0"/>
              </a:spcAft>
              <a:buNone/>
            </a:pPr>
            <a:r>
              <a:rPr lang="en" sz="2200"/>
              <a:t>  r-b curve of workload j</a:t>
            </a:r>
            <a:endParaRPr sz="2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1"/>
                                        <p:tgtEl>
                                          <p:spTgt spid="7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5" name="Shape 725"/>
        <p:cNvGrpSpPr/>
        <p:nvPr/>
      </p:nvGrpSpPr>
      <p:grpSpPr>
        <a:xfrm>
          <a:off x="0" y="0"/>
          <a:ext cx="0" cy="0"/>
          <a:chOff x="0" y="0"/>
          <a:chExt cx="0" cy="0"/>
        </a:xfrm>
      </p:grpSpPr>
      <p:sp>
        <p:nvSpPr>
          <p:cNvPr id="726" name="Shape 726"/>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Prototype Used in Experiments</a:t>
            </a:r>
            <a:endParaRPr/>
          </a:p>
        </p:txBody>
      </p:sp>
      <p:sp>
        <p:nvSpPr>
          <p:cNvPr id="727" name="Shape 727"/>
          <p:cNvSpPr txBox="1"/>
          <p:nvPr>
            <p:ph idx="1" type="body"/>
          </p:nvPr>
        </p:nvSpPr>
        <p:spPr>
          <a:xfrm>
            <a:off x="1303800" y="1070125"/>
            <a:ext cx="7030500" cy="3232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Solid State Drives (SSD) as storage device. </a:t>
            </a:r>
            <a:endParaRPr/>
          </a:p>
          <a:p>
            <a:pPr indent="457200" lvl="0" marL="1371600">
              <a:spcBef>
                <a:spcPts val="1600"/>
              </a:spcBef>
              <a:spcAft>
                <a:spcPts val="0"/>
              </a:spcAft>
              <a:buNone/>
            </a:pPr>
            <a:r>
              <a:rPr lang="en" sz="1800"/>
              <a:t>Performance profile of SSD</a:t>
            </a:r>
            <a:endParaRPr sz="1800"/>
          </a:p>
          <a:p>
            <a:pPr indent="0" lvl="0" marL="0">
              <a:spcBef>
                <a:spcPts val="1600"/>
              </a:spcBef>
              <a:spcAft>
                <a:spcPts val="0"/>
              </a:spcAft>
              <a:buNone/>
            </a:pPr>
            <a:r>
              <a:t/>
            </a:r>
            <a:endParaRPr/>
          </a:p>
          <a:p>
            <a:pPr indent="0" lvl="0" marL="0">
              <a:spcBef>
                <a:spcPts val="1600"/>
              </a:spcBef>
              <a:spcAft>
                <a:spcPts val="0"/>
              </a:spcAft>
              <a:buNone/>
            </a:pPr>
            <a:r>
              <a:t/>
            </a:r>
            <a:endParaRPr/>
          </a:p>
          <a:p>
            <a:pPr indent="0" lvl="0" marL="0">
              <a:spcBef>
                <a:spcPts val="1600"/>
              </a:spcBef>
              <a:spcAft>
                <a:spcPts val="1600"/>
              </a:spcAft>
              <a:buNone/>
            </a:pPr>
            <a:r>
              <a:t/>
            </a:r>
            <a:endParaRPr/>
          </a:p>
        </p:txBody>
      </p:sp>
      <p:sp>
        <p:nvSpPr>
          <p:cNvPr id="728" name="Shape 72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729" name="Shape 729"/>
          <p:cNvPicPr preferRelativeResize="0"/>
          <p:nvPr/>
        </p:nvPicPr>
        <p:blipFill>
          <a:blip r:embed="rId3">
            <a:alphaModFix/>
          </a:blip>
          <a:stretch>
            <a:fillRect/>
          </a:stretch>
        </p:blipFill>
        <p:spPr>
          <a:xfrm>
            <a:off x="56400" y="67655"/>
            <a:ext cx="327125" cy="327125"/>
          </a:xfrm>
          <a:prstGeom prst="rect">
            <a:avLst/>
          </a:prstGeom>
          <a:noFill/>
          <a:ln>
            <a:noFill/>
          </a:ln>
        </p:spPr>
      </p:pic>
      <p:pic>
        <p:nvPicPr>
          <p:cNvPr id="730" name="Shape 730"/>
          <p:cNvPicPr preferRelativeResize="0"/>
          <p:nvPr/>
        </p:nvPicPr>
        <p:blipFill rotWithShape="1">
          <a:blip r:embed="rId4">
            <a:alphaModFix/>
          </a:blip>
          <a:srcRect b="0" l="0" r="0" t="5114"/>
          <a:stretch/>
        </p:blipFill>
        <p:spPr>
          <a:xfrm>
            <a:off x="212900" y="2064900"/>
            <a:ext cx="8718200" cy="2043575"/>
          </a:xfrm>
          <a:prstGeom prst="rect">
            <a:avLst/>
          </a:prstGeom>
          <a:noFill/>
          <a:ln>
            <a:noFill/>
          </a:ln>
        </p:spPr>
      </p:pic>
      <p:grpSp>
        <p:nvGrpSpPr>
          <p:cNvPr id="731" name="Shape 731"/>
          <p:cNvGrpSpPr/>
          <p:nvPr/>
        </p:nvGrpSpPr>
        <p:grpSpPr>
          <a:xfrm>
            <a:off x="383525" y="2673275"/>
            <a:ext cx="5177450" cy="2205650"/>
            <a:chOff x="383525" y="2673275"/>
            <a:chExt cx="5177450" cy="2205650"/>
          </a:xfrm>
        </p:grpSpPr>
        <p:grpSp>
          <p:nvGrpSpPr>
            <p:cNvPr id="732" name="Shape 732"/>
            <p:cNvGrpSpPr/>
            <p:nvPr/>
          </p:nvGrpSpPr>
          <p:grpSpPr>
            <a:xfrm>
              <a:off x="1052800" y="2673275"/>
              <a:ext cx="4508175" cy="958300"/>
              <a:chOff x="1052800" y="2673275"/>
              <a:chExt cx="4508175" cy="958300"/>
            </a:xfrm>
          </p:grpSpPr>
          <p:cxnSp>
            <p:nvCxnSpPr>
              <p:cNvPr id="733" name="Shape 733"/>
              <p:cNvCxnSpPr/>
              <p:nvPr/>
            </p:nvCxnSpPr>
            <p:spPr>
              <a:xfrm flipH="1" rot="10800000">
                <a:off x="1052800" y="2673275"/>
                <a:ext cx="1537800" cy="840000"/>
              </a:xfrm>
              <a:prstGeom prst="straightConnector1">
                <a:avLst/>
              </a:prstGeom>
              <a:noFill/>
              <a:ln cap="flat" cmpd="sng" w="38100">
                <a:solidFill>
                  <a:srgbClr val="8E7CC3"/>
                </a:solidFill>
                <a:prstDash val="solid"/>
                <a:round/>
                <a:headEnd len="med" w="med" type="none"/>
                <a:tailEnd len="med" w="med" type="triangle"/>
              </a:ln>
            </p:spPr>
          </p:cxnSp>
          <p:cxnSp>
            <p:nvCxnSpPr>
              <p:cNvPr id="734" name="Shape 734"/>
              <p:cNvCxnSpPr/>
              <p:nvPr/>
            </p:nvCxnSpPr>
            <p:spPr>
              <a:xfrm flipH="1" rot="10800000">
                <a:off x="3888475" y="3015075"/>
                <a:ext cx="1672500" cy="616500"/>
              </a:xfrm>
              <a:prstGeom prst="straightConnector1">
                <a:avLst/>
              </a:prstGeom>
              <a:noFill/>
              <a:ln cap="flat" cmpd="sng" w="38100">
                <a:solidFill>
                  <a:srgbClr val="8E7CC3"/>
                </a:solidFill>
                <a:prstDash val="solid"/>
                <a:round/>
                <a:headEnd len="med" w="med" type="none"/>
                <a:tailEnd len="med" w="med" type="triangle"/>
              </a:ln>
            </p:spPr>
          </p:cxnSp>
        </p:grpSp>
        <p:sp>
          <p:nvSpPr>
            <p:cNvPr id="735" name="Shape 735"/>
            <p:cNvSpPr txBox="1"/>
            <p:nvPr/>
          </p:nvSpPr>
          <p:spPr>
            <a:xfrm>
              <a:off x="383525" y="4302925"/>
              <a:ext cx="2562000" cy="576000"/>
            </a:xfrm>
            <a:prstGeom prst="rect">
              <a:avLst/>
            </a:prstGeom>
            <a:solidFill>
              <a:srgbClr val="D9D2E9"/>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Large requests are limited by device’s bandwidth capability </a:t>
              </a:r>
              <a:endParaRPr/>
            </a:p>
          </p:txBody>
        </p:sp>
      </p:grpSp>
      <p:grpSp>
        <p:nvGrpSpPr>
          <p:cNvPr id="736" name="Shape 736"/>
          <p:cNvGrpSpPr/>
          <p:nvPr/>
        </p:nvGrpSpPr>
        <p:grpSpPr>
          <a:xfrm>
            <a:off x="1123775" y="2590600"/>
            <a:ext cx="4542325" cy="2388225"/>
            <a:chOff x="1123775" y="2590600"/>
            <a:chExt cx="4542325" cy="2388225"/>
          </a:xfrm>
        </p:grpSpPr>
        <p:grpSp>
          <p:nvGrpSpPr>
            <p:cNvPr id="737" name="Shape 737"/>
            <p:cNvGrpSpPr/>
            <p:nvPr/>
          </p:nvGrpSpPr>
          <p:grpSpPr>
            <a:xfrm>
              <a:off x="1123775" y="2590600"/>
              <a:ext cx="4399050" cy="933725"/>
              <a:chOff x="1123775" y="2590600"/>
              <a:chExt cx="4399050" cy="933725"/>
            </a:xfrm>
          </p:grpSpPr>
          <p:cxnSp>
            <p:nvCxnSpPr>
              <p:cNvPr id="738" name="Shape 738"/>
              <p:cNvCxnSpPr/>
              <p:nvPr/>
            </p:nvCxnSpPr>
            <p:spPr>
              <a:xfrm>
                <a:off x="1123775" y="2590600"/>
                <a:ext cx="1407600" cy="875400"/>
              </a:xfrm>
              <a:prstGeom prst="straightConnector1">
                <a:avLst/>
              </a:prstGeom>
              <a:noFill/>
              <a:ln cap="flat" cmpd="sng" w="38100">
                <a:solidFill>
                  <a:srgbClr val="93C47D"/>
                </a:solidFill>
                <a:prstDash val="solid"/>
                <a:round/>
                <a:headEnd len="med" w="med" type="none"/>
                <a:tailEnd len="med" w="med" type="triangle"/>
              </a:ln>
            </p:spPr>
          </p:cxnSp>
          <p:cxnSp>
            <p:nvCxnSpPr>
              <p:cNvPr id="739" name="Shape 739"/>
              <p:cNvCxnSpPr/>
              <p:nvPr/>
            </p:nvCxnSpPr>
            <p:spPr>
              <a:xfrm>
                <a:off x="3856325" y="3205725"/>
                <a:ext cx="1666500" cy="318600"/>
              </a:xfrm>
              <a:prstGeom prst="straightConnector1">
                <a:avLst/>
              </a:prstGeom>
              <a:noFill/>
              <a:ln cap="flat" cmpd="sng" w="38100">
                <a:solidFill>
                  <a:srgbClr val="93C47D"/>
                </a:solidFill>
                <a:prstDash val="solid"/>
                <a:round/>
                <a:headEnd len="med" w="med" type="none"/>
                <a:tailEnd len="med" w="med" type="triangle"/>
              </a:ln>
            </p:spPr>
          </p:cxnSp>
        </p:grpSp>
        <p:sp>
          <p:nvSpPr>
            <p:cNvPr id="740" name="Shape 740"/>
            <p:cNvSpPr txBox="1"/>
            <p:nvPr/>
          </p:nvSpPr>
          <p:spPr>
            <a:xfrm>
              <a:off x="3115800" y="4150525"/>
              <a:ext cx="2550300" cy="828300"/>
            </a:xfrm>
            <a:prstGeom prst="rect">
              <a:avLst/>
            </a:prstGeom>
            <a:solidFill>
              <a:srgbClr val="B6D7A8"/>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Small</a:t>
              </a:r>
              <a:r>
                <a:rPr lang="en"/>
                <a:t> request sizes are limited by device’s Input/output operations/sec</a:t>
              </a:r>
              <a:endParaRPr/>
            </a:p>
          </p:txBody>
        </p:sp>
      </p:grpSp>
      <p:grpSp>
        <p:nvGrpSpPr>
          <p:cNvPr id="741" name="Shape 741"/>
          <p:cNvGrpSpPr/>
          <p:nvPr/>
        </p:nvGrpSpPr>
        <p:grpSpPr>
          <a:xfrm>
            <a:off x="5560975" y="2360625"/>
            <a:ext cx="3145200" cy="2538100"/>
            <a:chOff x="5560975" y="2360625"/>
            <a:chExt cx="3145200" cy="2538100"/>
          </a:xfrm>
        </p:grpSpPr>
        <p:sp>
          <p:nvSpPr>
            <p:cNvPr id="742" name="Shape 742"/>
            <p:cNvSpPr txBox="1"/>
            <p:nvPr/>
          </p:nvSpPr>
          <p:spPr>
            <a:xfrm>
              <a:off x="5560975" y="4070425"/>
              <a:ext cx="3145200" cy="828300"/>
            </a:xfrm>
            <a:prstGeom prst="rect">
              <a:avLst/>
            </a:prstGeom>
            <a:solidFill>
              <a:srgbClr val="FCE5CD"/>
            </a:solid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Some r/w requests exhibit tail latency due to SSD’s behavior. Use this to simulate “bursty” workload effect.</a:t>
              </a:r>
              <a:endParaRPr/>
            </a:p>
          </p:txBody>
        </p:sp>
        <p:sp>
          <p:nvSpPr>
            <p:cNvPr id="743" name="Shape 743"/>
            <p:cNvSpPr/>
            <p:nvPr/>
          </p:nvSpPr>
          <p:spPr>
            <a:xfrm>
              <a:off x="6914875" y="2360625"/>
              <a:ext cx="1727075" cy="579625"/>
            </a:xfrm>
            <a:custGeom>
              <a:pathLst>
                <a:path extrusionOk="0" h="23185" w="69083">
                  <a:moveTo>
                    <a:pt x="0" y="23185"/>
                  </a:moveTo>
                  <a:cubicBezTo>
                    <a:pt x="10016" y="22239"/>
                    <a:pt x="48579" y="21371"/>
                    <a:pt x="60093" y="17507"/>
                  </a:cubicBezTo>
                  <a:cubicBezTo>
                    <a:pt x="71607" y="13643"/>
                    <a:pt x="67585" y="2918"/>
                    <a:pt x="69083" y="0"/>
                  </a:cubicBezTo>
                </a:path>
              </a:pathLst>
            </a:custGeom>
            <a:noFill/>
            <a:ln cap="flat" cmpd="sng" w="38100">
              <a:solidFill>
                <a:srgbClr val="E69138"/>
              </a:solidFill>
              <a:prstDash val="solid"/>
              <a:round/>
              <a:headEnd len="med" w="med" type="none"/>
              <a:tailEnd len="med" w="med" type="triangle"/>
            </a:ln>
          </p:spPr>
        </p:sp>
      </p:grpSp>
      <p:sp>
        <p:nvSpPr>
          <p:cNvPr id="744" name="Shape 744"/>
          <p:cNvSpPr txBox="1"/>
          <p:nvPr/>
        </p:nvSpPr>
        <p:spPr>
          <a:xfrm>
            <a:off x="1920225" y="2448650"/>
            <a:ext cx="3345000" cy="899100"/>
          </a:xfrm>
          <a:prstGeom prst="rect">
            <a:avLst/>
          </a:prstGeom>
          <a:solidFill>
            <a:srgbClr val="F4CCCC"/>
          </a:solid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 sz="2400"/>
              <a:t>   “Work”  </a:t>
            </a:r>
            <a:r>
              <a:rPr lang="en" sz="2400"/>
              <a:t> </a:t>
            </a:r>
            <a:r>
              <a:rPr lang="en" sz="600" u="sng"/>
              <a:t>.</a:t>
            </a:r>
            <a:r>
              <a:rPr lang="en" sz="2400" u="sng"/>
              <a:t>        1       </a:t>
            </a:r>
            <a:r>
              <a:rPr lang="en" sz="600" u="sng"/>
              <a:t>.</a:t>
            </a:r>
            <a:endParaRPr sz="600"/>
          </a:p>
          <a:p>
            <a:pPr indent="0" lvl="0" marL="0" rtl="0">
              <a:spcBef>
                <a:spcPts val="0"/>
              </a:spcBef>
              <a:spcAft>
                <a:spcPts val="0"/>
              </a:spcAft>
              <a:buNone/>
            </a:pPr>
            <a:r>
              <a:rPr lang="en" sz="2400"/>
              <a:t>of request:  </a:t>
            </a:r>
            <a:r>
              <a:rPr lang="en" sz="2400"/>
              <a:t>IOPS(size) </a:t>
            </a:r>
            <a:endParaRPr sz="2400" u="sng"/>
          </a:p>
          <a:p>
            <a:pPr indent="0" lvl="0" marL="1371600" rtl="0">
              <a:spcBef>
                <a:spcPts val="0"/>
              </a:spcBef>
              <a:spcAft>
                <a:spcPts val="0"/>
              </a:spcAft>
              <a:buNone/>
            </a:pPr>
            <a:r>
              <a:rPr lang="en" sz="2400"/>
              <a:t>    </a:t>
            </a:r>
            <a:endParaRPr sz="2400"/>
          </a:p>
        </p:txBody>
      </p:sp>
      <p:sp>
        <p:nvSpPr>
          <p:cNvPr id="745" name="Shape 745"/>
          <p:cNvSpPr txBox="1"/>
          <p:nvPr/>
        </p:nvSpPr>
        <p:spPr>
          <a:xfrm>
            <a:off x="2271225" y="1501200"/>
            <a:ext cx="4350300" cy="2141100"/>
          </a:xfrm>
          <a:prstGeom prst="rect">
            <a:avLst/>
          </a:prstGeom>
          <a:solidFill>
            <a:srgbClr val="C9DAF8"/>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t>Priority</a:t>
            </a:r>
            <a:r>
              <a:rPr lang="en" sz="1800"/>
              <a:t> is enforced by limiting number and size of outstanding requests at SSD</a:t>
            </a:r>
            <a:endParaRPr sz="1800"/>
          </a:p>
          <a:p>
            <a:pPr indent="-317500" lvl="0" marL="457200" rtl="0">
              <a:spcBef>
                <a:spcPts val="0"/>
              </a:spcBef>
              <a:spcAft>
                <a:spcPts val="0"/>
              </a:spcAft>
              <a:buSzPts val="1400"/>
              <a:buChar char="-"/>
            </a:pPr>
            <a:r>
              <a:rPr lang="en"/>
              <a:t>Allows SSD to parallelize requests</a:t>
            </a:r>
            <a:endParaRPr/>
          </a:p>
          <a:p>
            <a:pPr indent="-317500" lvl="0" marL="457200" rtl="0">
              <a:spcBef>
                <a:spcPts val="0"/>
              </a:spcBef>
              <a:spcAft>
                <a:spcPts val="0"/>
              </a:spcAft>
              <a:buSzPts val="1400"/>
              <a:buChar char="-"/>
            </a:pPr>
            <a:r>
              <a:rPr lang="en"/>
              <a:t>Bound wait time of high priority request</a:t>
            </a:r>
            <a:endParaRPr/>
          </a:p>
          <a:p>
            <a:pPr indent="0" lvl="0" marL="0" rtl="0">
              <a:spcBef>
                <a:spcPts val="0"/>
              </a:spcBef>
              <a:spcAft>
                <a:spcPts val="0"/>
              </a:spcAft>
              <a:buNone/>
            </a:pPr>
            <a:r>
              <a:rPr lang="en" sz="1800"/>
              <a:t>Also, limit number and size of low </a:t>
            </a:r>
            <a:r>
              <a:rPr b="1" lang="en" sz="1800"/>
              <a:t>p</a:t>
            </a:r>
            <a:r>
              <a:rPr lang="en" sz="1800"/>
              <a:t> requests while high </a:t>
            </a:r>
            <a:r>
              <a:rPr b="1" lang="en" sz="1800"/>
              <a:t>p</a:t>
            </a:r>
            <a:r>
              <a:rPr lang="en" sz="1800"/>
              <a:t> in progress</a:t>
            </a:r>
            <a:endParaRPr sz="1800"/>
          </a:p>
          <a:p>
            <a:pPr indent="-317500" lvl="0" marL="457200" rtl="0">
              <a:spcBef>
                <a:spcPts val="0"/>
              </a:spcBef>
              <a:spcAft>
                <a:spcPts val="0"/>
              </a:spcAft>
              <a:buSzPts val="1400"/>
              <a:buChar char="-"/>
            </a:pPr>
            <a:r>
              <a:rPr lang="en"/>
              <a:t>Prevents starvation of high </a:t>
            </a:r>
            <a:r>
              <a:rPr b="1" lang="en"/>
              <a:t>p</a:t>
            </a:r>
            <a:r>
              <a:rPr lang="en"/>
              <a:t> req</a:t>
            </a:r>
            <a:endParaRPr/>
          </a:p>
        </p:txBody>
      </p:sp>
      <p:sp>
        <p:nvSpPr>
          <p:cNvPr id="746" name="Shape 746"/>
          <p:cNvSpPr txBox="1"/>
          <p:nvPr/>
        </p:nvSpPr>
        <p:spPr>
          <a:xfrm>
            <a:off x="6468350" y="4849975"/>
            <a:ext cx="2625300" cy="82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Graph reproduced from original paper</a:t>
            </a:r>
            <a:endParaRPr sz="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6"/>
                                        </p:tgtEl>
                                        <p:attrNameLst>
                                          <p:attrName>style.visibility</p:attrName>
                                        </p:attrNameLst>
                                      </p:cBhvr>
                                      <p:to>
                                        <p:strVal val="visible"/>
                                      </p:to>
                                    </p:set>
                                    <p:animEffect filter="fade" transition="in">
                                      <p:cBhvr>
                                        <p:cTn dur="1"/>
                                        <p:tgtEl>
                                          <p:spTgt spid="7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1"/>
                                        </p:tgtEl>
                                        <p:attrNameLst>
                                          <p:attrName>style.visibility</p:attrName>
                                        </p:attrNameLst>
                                      </p:cBhvr>
                                      <p:to>
                                        <p:strVal val="visible"/>
                                      </p:to>
                                    </p:set>
                                    <p:animEffect filter="fade" transition="in">
                                      <p:cBhvr>
                                        <p:cTn dur="1"/>
                                        <p:tgtEl>
                                          <p:spTgt spid="731"/>
                                        </p:tgtEl>
                                      </p:cBhvr>
                                    </p:animEffect>
                                  </p:childTnLst>
                                </p:cTn>
                              </p:par>
                              <p:par>
                                <p:cTn fill="hold" nodeType="withEffect" presetClass="exit" presetID="1" presetSubtype="0">
                                  <p:stCondLst>
                                    <p:cond delay="0"/>
                                  </p:stCondLst>
                                  <p:childTnLst>
                                    <p:set>
                                      <p:cBhvr>
                                        <p:cTn dur="1" fill="hold">
                                          <p:stCondLst>
                                            <p:cond delay="0"/>
                                          </p:stCondLst>
                                        </p:cTn>
                                        <p:tgtEl>
                                          <p:spTgt spid="73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4"/>
                                        </p:tgtEl>
                                        <p:attrNameLst>
                                          <p:attrName>style.visibility</p:attrName>
                                        </p:attrNameLst>
                                      </p:cBhvr>
                                      <p:to>
                                        <p:strVal val="visible"/>
                                      </p:to>
                                    </p:set>
                                    <p:animEffect filter="fade" transition="in">
                                      <p:cBhvr>
                                        <p:cTn dur="1"/>
                                        <p:tgtEl>
                                          <p:spTgt spid="744"/>
                                        </p:tgtEl>
                                      </p:cBhvr>
                                    </p:animEffect>
                                  </p:childTnLst>
                                </p:cTn>
                              </p:par>
                              <p:par>
                                <p:cTn fill="hold" nodeType="withEffect" presetClass="exit" presetID="1" presetSubtype="0">
                                  <p:stCondLst>
                                    <p:cond delay="0"/>
                                  </p:stCondLst>
                                  <p:childTnLst>
                                    <p:set>
                                      <p:cBhvr>
                                        <p:cTn dur="1" fill="hold">
                                          <p:stCondLst>
                                            <p:cond delay="0"/>
                                          </p:stCondLst>
                                        </p:cTn>
                                        <p:tgtEl>
                                          <p:spTgt spid="73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1"/>
                                        </p:tgtEl>
                                        <p:attrNameLst>
                                          <p:attrName>style.visibility</p:attrName>
                                        </p:attrNameLst>
                                      </p:cBhvr>
                                      <p:to>
                                        <p:strVal val="visible"/>
                                      </p:to>
                                    </p:set>
                                    <p:animEffect filter="fade" transition="in">
                                      <p:cBhvr>
                                        <p:cTn dur="1"/>
                                        <p:tgtEl>
                                          <p:spTgt spid="741"/>
                                        </p:tgtEl>
                                      </p:cBhvr>
                                    </p:animEffect>
                                  </p:childTnLst>
                                </p:cTn>
                              </p:par>
                              <p:par>
                                <p:cTn fill="hold" nodeType="withEffect" presetClass="exit" presetID="1" presetSubtype="0">
                                  <p:stCondLst>
                                    <p:cond delay="0"/>
                                  </p:stCondLst>
                                  <p:childTnLst>
                                    <p:set>
                                      <p:cBhvr>
                                        <p:cTn dur="1" fill="hold">
                                          <p:stCondLst>
                                            <p:cond delay="0"/>
                                          </p:stCondLst>
                                        </p:cTn>
                                        <p:tgtEl>
                                          <p:spTgt spid="74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200"/>
                                        <p:tgtEl>
                                          <p:spTgt spid="7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0" name="Shape 750"/>
        <p:cNvGrpSpPr/>
        <p:nvPr/>
      </p:nvGrpSpPr>
      <p:grpSpPr>
        <a:xfrm>
          <a:off x="0" y="0"/>
          <a:ext cx="0" cy="0"/>
          <a:chOff x="0" y="0"/>
          <a:chExt cx="0" cy="0"/>
        </a:xfrm>
      </p:grpSpPr>
      <p:sp>
        <p:nvSpPr>
          <p:cNvPr id="751" name="Shape 751"/>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Experiment</a:t>
            </a:r>
            <a:endParaRPr/>
          </a:p>
        </p:txBody>
      </p:sp>
      <p:sp>
        <p:nvSpPr>
          <p:cNvPr id="752" name="Shape 752"/>
          <p:cNvSpPr txBox="1"/>
          <p:nvPr>
            <p:ph idx="1" type="body"/>
          </p:nvPr>
        </p:nvSpPr>
        <p:spPr>
          <a:xfrm>
            <a:off x="1047450" y="1070125"/>
            <a:ext cx="7870200" cy="3232800"/>
          </a:xfrm>
          <a:prstGeom prst="rect">
            <a:avLst/>
          </a:prstGeom>
        </p:spPr>
        <p:txBody>
          <a:bodyPr anchorCtr="0" anchor="t" bIns="91425" lIns="91425" spcFirstLastPara="1" rIns="91425" wrap="square" tIns="91425">
            <a:noAutofit/>
          </a:bodyPr>
          <a:lstStyle/>
          <a:p>
            <a:pPr indent="0" lvl="0" marL="0">
              <a:lnSpc>
                <a:spcPct val="114000"/>
              </a:lnSpc>
              <a:spcBef>
                <a:spcPts val="0"/>
              </a:spcBef>
              <a:spcAft>
                <a:spcPts val="0"/>
              </a:spcAft>
              <a:buNone/>
            </a:pPr>
            <a:r>
              <a:rPr lang="en"/>
              <a:t>Rate limit chosen by 3 different methods using first-fit and abiding tail latency SLO constraints</a:t>
            </a:r>
            <a:endParaRPr/>
          </a:p>
          <a:p>
            <a:pPr indent="-342900" lvl="0" marL="457200" rtl="0">
              <a:lnSpc>
                <a:spcPct val="114000"/>
              </a:lnSpc>
              <a:spcBef>
                <a:spcPts val="500"/>
              </a:spcBef>
              <a:spcAft>
                <a:spcPts val="0"/>
              </a:spcAft>
              <a:buSzPts val="1800"/>
              <a:buChar char="-"/>
            </a:pPr>
            <a:r>
              <a:rPr lang="en" sz="1800"/>
              <a:t>Compared</a:t>
            </a:r>
            <a:r>
              <a:rPr lang="en" sz="1800"/>
              <a:t> in terms of number of servers used relative to WC (12)</a:t>
            </a:r>
            <a:endParaRPr sz="1800"/>
          </a:p>
          <a:p>
            <a:pPr indent="0" lvl="0" marL="0" rtl="0">
              <a:lnSpc>
                <a:spcPct val="114000"/>
              </a:lnSpc>
              <a:spcBef>
                <a:spcPts val="500"/>
              </a:spcBef>
              <a:spcAft>
                <a:spcPts val="0"/>
              </a:spcAft>
              <a:buNone/>
            </a:pPr>
            <a:r>
              <a:rPr lang="en"/>
              <a:t>Use half of existing production storage traces from Microsoft services as workloads and half to generate r-b curve</a:t>
            </a:r>
            <a:endParaRPr/>
          </a:p>
          <a:p>
            <a:pPr indent="0" lvl="0" marL="0" rtl="0">
              <a:lnSpc>
                <a:spcPct val="114000"/>
              </a:lnSpc>
              <a:spcBef>
                <a:spcPts val="500"/>
              </a:spcBef>
              <a:spcAft>
                <a:spcPts val="0"/>
              </a:spcAft>
              <a:buNone/>
            </a:pPr>
            <a:r>
              <a:rPr lang="en"/>
              <a:t>Use only workloads that can reach SLO when isolated</a:t>
            </a:r>
            <a:endParaRPr/>
          </a:p>
          <a:p>
            <a:pPr indent="0" lvl="0" marL="0" rtl="0">
              <a:lnSpc>
                <a:spcPct val="114000"/>
              </a:lnSpc>
              <a:spcBef>
                <a:spcPts val="500"/>
              </a:spcBef>
              <a:spcAft>
                <a:spcPts val="0"/>
              </a:spcAft>
              <a:buNone/>
            </a:pPr>
            <a:r>
              <a:t/>
            </a:r>
            <a:endParaRPr sz="600"/>
          </a:p>
          <a:p>
            <a:pPr indent="0" lvl="0" marL="0" rtl="0">
              <a:lnSpc>
                <a:spcPct val="114000"/>
              </a:lnSpc>
              <a:spcBef>
                <a:spcPts val="500"/>
              </a:spcBef>
              <a:spcAft>
                <a:spcPts val="0"/>
              </a:spcAft>
              <a:buNone/>
            </a:pPr>
            <a:r>
              <a:rPr b="1" lang="en"/>
              <a:t>Testbed:</a:t>
            </a:r>
            <a:r>
              <a:rPr lang="en"/>
              <a:t> 12 clients, 12 servers; 64 GB DRAM, 300 GB SSD</a:t>
            </a:r>
            <a:endParaRPr/>
          </a:p>
          <a:p>
            <a:pPr indent="0" lvl="0" marL="0" rtl="0">
              <a:lnSpc>
                <a:spcPct val="114000"/>
              </a:lnSpc>
              <a:spcBef>
                <a:spcPts val="500"/>
              </a:spcBef>
              <a:spcAft>
                <a:spcPts val="500"/>
              </a:spcAft>
              <a:buNone/>
            </a:pPr>
            <a:r>
              <a:rPr lang="en"/>
              <a:t>	Replay trace on VM w/ 64-bit Ubuntu, NFSv3 server/client</a:t>
            </a:r>
            <a:endParaRPr/>
          </a:p>
        </p:txBody>
      </p:sp>
      <p:sp>
        <p:nvSpPr>
          <p:cNvPr id="753" name="Shape 75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754" name="Shape 754"/>
          <p:cNvPicPr preferRelativeResize="0"/>
          <p:nvPr/>
        </p:nvPicPr>
        <p:blipFill>
          <a:blip r:embed="rId3">
            <a:alphaModFix/>
          </a:blip>
          <a:stretch>
            <a:fillRect/>
          </a:stretch>
        </p:blipFill>
        <p:spPr>
          <a:xfrm>
            <a:off x="56400" y="67655"/>
            <a:ext cx="327125" cy="3271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8" name="Shape 758"/>
        <p:cNvGrpSpPr/>
        <p:nvPr/>
      </p:nvGrpSpPr>
      <p:grpSpPr>
        <a:xfrm>
          <a:off x="0" y="0"/>
          <a:ext cx="0" cy="0"/>
          <a:chOff x="0" y="0"/>
          <a:chExt cx="0" cy="0"/>
        </a:xfrm>
      </p:grpSpPr>
      <p:sp>
        <p:nvSpPr>
          <p:cNvPr id="759" name="Shape 759"/>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Rate Limit Selection Methods</a:t>
            </a:r>
            <a:endParaRPr/>
          </a:p>
        </p:txBody>
      </p:sp>
      <p:sp>
        <p:nvSpPr>
          <p:cNvPr id="760" name="Shape 76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pSp>
        <p:nvGrpSpPr>
          <p:cNvPr id="761" name="Shape 761"/>
          <p:cNvGrpSpPr/>
          <p:nvPr/>
        </p:nvGrpSpPr>
        <p:grpSpPr>
          <a:xfrm>
            <a:off x="725175" y="3305400"/>
            <a:ext cx="7649525" cy="987500"/>
            <a:chOff x="801375" y="3305400"/>
            <a:chExt cx="7649525" cy="987500"/>
          </a:xfrm>
        </p:grpSpPr>
        <p:sp>
          <p:nvSpPr>
            <p:cNvPr id="762" name="Shape 762"/>
            <p:cNvSpPr txBox="1"/>
            <p:nvPr/>
          </p:nvSpPr>
          <p:spPr>
            <a:xfrm>
              <a:off x="6277400" y="3305400"/>
              <a:ext cx="2173500" cy="969300"/>
            </a:xfrm>
            <a:prstGeom prst="rect">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t>Knee of R-B Curve</a:t>
              </a:r>
              <a:endParaRPr b="1" sz="1800"/>
            </a:p>
          </p:txBody>
        </p:sp>
        <p:sp>
          <p:nvSpPr>
            <p:cNvPr id="763" name="Shape 763"/>
            <p:cNvSpPr txBox="1"/>
            <p:nvPr/>
          </p:nvSpPr>
          <p:spPr>
            <a:xfrm>
              <a:off x="3561775" y="3323600"/>
              <a:ext cx="2173500" cy="969300"/>
            </a:xfrm>
            <a:prstGeom prst="rect">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t>Effective Bandwidth</a:t>
              </a:r>
              <a:endParaRPr b="1" sz="1800"/>
            </a:p>
          </p:txBody>
        </p:sp>
        <p:sp>
          <p:nvSpPr>
            <p:cNvPr id="764" name="Shape 764"/>
            <p:cNvSpPr txBox="1"/>
            <p:nvPr/>
          </p:nvSpPr>
          <p:spPr>
            <a:xfrm>
              <a:off x="801375" y="3323600"/>
              <a:ext cx="2173500" cy="969300"/>
            </a:xfrm>
            <a:prstGeom prst="rect">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t>Avg Rate</a:t>
              </a:r>
              <a:endParaRPr b="1" sz="1800"/>
            </a:p>
            <a:p>
              <a:pPr indent="0" lvl="0" marL="0" rtl="0" algn="ctr">
                <a:spcBef>
                  <a:spcPts val="0"/>
                </a:spcBef>
                <a:spcAft>
                  <a:spcPts val="0"/>
                </a:spcAft>
                <a:buNone/>
              </a:pPr>
              <a:r>
                <a:rPr lang="en" sz="1800"/>
                <a:t>1.5x and 2.0x</a:t>
              </a:r>
              <a:endParaRPr sz="1800"/>
            </a:p>
          </p:txBody>
        </p:sp>
      </p:grpSp>
      <p:pic>
        <p:nvPicPr>
          <p:cNvPr id="765" name="Shape 765"/>
          <p:cNvPicPr preferRelativeResize="0"/>
          <p:nvPr/>
        </p:nvPicPr>
        <p:blipFill>
          <a:blip r:embed="rId3">
            <a:alphaModFix/>
          </a:blip>
          <a:stretch>
            <a:fillRect/>
          </a:stretch>
        </p:blipFill>
        <p:spPr>
          <a:xfrm>
            <a:off x="56400" y="67655"/>
            <a:ext cx="327125" cy="327125"/>
          </a:xfrm>
          <a:prstGeom prst="rect">
            <a:avLst/>
          </a:prstGeom>
          <a:noFill/>
          <a:ln>
            <a:noFill/>
          </a:ln>
        </p:spPr>
      </p:pic>
      <p:grpSp>
        <p:nvGrpSpPr>
          <p:cNvPr id="766" name="Shape 766"/>
          <p:cNvGrpSpPr/>
          <p:nvPr/>
        </p:nvGrpSpPr>
        <p:grpSpPr>
          <a:xfrm>
            <a:off x="5886050" y="1146825"/>
            <a:ext cx="2811675" cy="2060975"/>
            <a:chOff x="5886050" y="994425"/>
            <a:chExt cx="2811675" cy="2060975"/>
          </a:xfrm>
        </p:grpSpPr>
        <p:grpSp>
          <p:nvGrpSpPr>
            <p:cNvPr id="767" name="Shape 767"/>
            <p:cNvGrpSpPr/>
            <p:nvPr/>
          </p:nvGrpSpPr>
          <p:grpSpPr>
            <a:xfrm>
              <a:off x="5886050" y="1327725"/>
              <a:ext cx="2811675" cy="1727675"/>
              <a:chOff x="5886050" y="1327725"/>
              <a:chExt cx="2811675" cy="1727675"/>
            </a:xfrm>
          </p:grpSpPr>
          <p:pic>
            <p:nvPicPr>
              <p:cNvPr id="768" name="Shape 768"/>
              <p:cNvPicPr preferRelativeResize="0"/>
              <p:nvPr/>
            </p:nvPicPr>
            <p:blipFill>
              <a:blip r:embed="rId4">
                <a:alphaModFix/>
              </a:blip>
              <a:stretch>
                <a:fillRect/>
              </a:stretch>
            </p:blipFill>
            <p:spPr>
              <a:xfrm>
                <a:off x="5886050" y="1327725"/>
                <a:ext cx="2811675" cy="1203750"/>
              </a:xfrm>
              <a:prstGeom prst="rect">
                <a:avLst/>
              </a:prstGeom>
              <a:noFill/>
              <a:ln>
                <a:noFill/>
              </a:ln>
            </p:spPr>
          </p:pic>
          <p:cxnSp>
            <p:nvCxnSpPr>
              <p:cNvPr id="769" name="Shape 769"/>
              <p:cNvCxnSpPr/>
              <p:nvPr/>
            </p:nvCxnSpPr>
            <p:spPr>
              <a:xfrm flipH="1" rot="10800000">
                <a:off x="6379675" y="1887800"/>
                <a:ext cx="430500" cy="1167600"/>
              </a:xfrm>
              <a:prstGeom prst="straightConnector1">
                <a:avLst/>
              </a:prstGeom>
              <a:noFill/>
              <a:ln cap="flat" cmpd="sng" w="38100">
                <a:solidFill>
                  <a:srgbClr val="FF0000"/>
                </a:solidFill>
                <a:prstDash val="solid"/>
                <a:round/>
                <a:headEnd len="med" w="med" type="none"/>
                <a:tailEnd len="med" w="med" type="triangle"/>
              </a:ln>
            </p:spPr>
          </p:cxnSp>
        </p:grpSp>
        <p:sp>
          <p:nvSpPr>
            <p:cNvPr id="770" name="Shape 770"/>
            <p:cNvSpPr txBox="1"/>
            <p:nvPr/>
          </p:nvSpPr>
          <p:spPr>
            <a:xfrm>
              <a:off x="6599125" y="994425"/>
              <a:ext cx="1811400" cy="257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a:t>R-B Tradeoff Curve</a:t>
              </a:r>
              <a:endParaRPr b="1"/>
            </a:p>
          </p:txBody>
        </p:sp>
      </p:grpSp>
      <p:sp>
        <p:nvSpPr>
          <p:cNvPr id="771" name="Shape 771"/>
          <p:cNvSpPr txBox="1"/>
          <p:nvPr/>
        </p:nvSpPr>
        <p:spPr>
          <a:xfrm>
            <a:off x="748150" y="1466850"/>
            <a:ext cx="2466600" cy="1578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600"/>
              <a:t>r</a:t>
            </a:r>
            <a:r>
              <a:rPr b="1" lang="en" sz="1600"/>
              <a:t> </a:t>
            </a:r>
            <a:r>
              <a:rPr lang="en" sz="1600"/>
              <a:t>=</a:t>
            </a:r>
            <a:r>
              <a:rPr b="1" lang="en" sz="1600"/>
              <a:t> k *    average </a:t>
            </a:r>
            <a:endParaRPr b="1" sz="1600"/>
          </a:p>
          <a:p>
            <a:pPr indent="0" lvl="0" marL="457200" rtl="0">
              <a:spcBef>
                <a:spcPts val="0"/>
              </a:spcBef>
              <a:spcAft>
                <a:spcPts val="0"/>
              </a:spcAft>
              <a:buNone/>
            </a:pPr>
            <a:r>
              <a:rPr b="1" lang="en" sz="1600"/>
              <a:t>     work rate</a:t>
            </a:r>
            <a:endParaRPr b="1" sz="1600"/>
          </a:p>
          <a:p>
            <a:pPr indent="0" lvl="0" marL="0">
              <a:spcBef>
                <a:spcPts val="0"/>
              </a:spcBef>
              <a:spcAft>
                <a:spcPts val="0"/>
              </a:spcAft>
              <a:buNone/>
            </a:pPr>
            <a:r>
              <a:t/>
            </a:r>
            <a:endParaRPr b="1" sz="1600"/>
          </a:p>
          <a:p>
            <a:pPr indent="0" lvl="0" marL="0">
              <a:spcBef>
                <a:spcPts val="0"/>
              </a:spcBef>
              <a:spcAft>
                <a:spcPts val="0"/>
              </a:spcAft>
              <a:buNone/>
            </a:pPr>
            <a:r>
              <a:rPr b="1" lang="en" sz="1600"/>
              <a:t>b</a:t>
            </a:r>
            <a:r>
              <a:rPr b="1" lang="en" sz="1600"/>
              <a:t> </a:t>
            </a:r>
            <a:r>
              <a:rPr lang="en" sz="1600"/>
              <a:t>= corresponding spot on curve OR trial/error</a:t>
            </a:r>
            <a:endParaRPr sz="1600"/>
          </a:p>
        </p:txBody>
      </p:sp>
      <p:sp>
        <p:nvSpPr>
          <p:cNvPr id="772" name="Shape 772"/>
          <p:cNvSpPr txBox="1"/>
          <p:nvPr/>
        </p:nvSpPr>
        <p:spPr>
          <a:xfrm>
            <a:off x="3415150" y="1390650"/>
            <a:ext cx="2466600" cy="1578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1600"/>
              <a:t>r = necessary bandwidth to meet SLO</a:t>
            </a:r>
            <a:endParaRPr b="1" sz="1600"/>
          </a:p>
          <a:p>
            <a:pPr indent="0" lvl="0" marL="0">
              <a:spcBef>
                <a:spcPts val="0"/>
              </a:spcBef>
              <a:spcAft>
                <a:spcPts val="0"/>
              </a:spcAft>
              <a:buNone/>
            </a:pPr>
            <a:r>
              <a:t/>
            </a:r>
            <a:endParaRPr b="1" sz="1600"/>
          </a:p>
          <a:p>
            <a:pPr indent="0" lvl="0" marL="0">
              <a:spcBef>
                <a:spcPts val="0"/>
              </a:spcBef>
              <a:spcAft>
                <a:spcPts val="0"/>
              </a:spcAft>
              <a:buNone/>
            </a:pPr>
            <a:r>
              <a:rPr b="1" lang="en" sz="1600"/>
              <a:t>b</a:t>
            </a:r>
            <a:r>
              <a:rPr b="1" lang="en" sz="1600"/>
              <a:t> = 0</a:t>
            </a:r>
            <a:endParaRPr b="1" sz="1600"/>
          </a:p>
          <a:p>
            <a:pPr indent="0" lvl="0" marL="0">
              <a:spcBef>
                <a:spcPts val="0"/>
              </a:spcBef>
              <a:spcAft>
                <a:spcPts val="0"/>
              </a:spcAft>
              <a:buNone/>
            </a:pPr>
            <a:r>
              <a:t/>
            </a:r>
            <a:endParaRPr b="1" sz="1600"/>
          </a:p>
          <a:p>
            <a:pPr indent="0" lvl="0" marL="0" rtl="0">
              <a:spcBef>
                <a:spcPts val="0"/>
              </a:spcBef>
              <a:spcAft>
                <a:spcPts val="0"/>
              </a:spcAft>
              <a:buNone/>
            </a:pPr>
            <a:r>
              <a:t/>
            </a:r>
            <a:endParaRPr b="1" sz="16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6" name="Shape 776"/>
        <p:cNvGrpSpPr/>
        <p:nvPr/>
      </p:nvGrpSpPr>
      <p:grpSpPr>
        <a:xfrm>
          <a:off x="0" y="0"/>
          <a:ext cx="0" cy="0"/>
          <a:chOff x="0" y="0"/>
          <a:chExt cx="0" cy="0"/>
        </a:xfrm>
      </p:grpSpPr>
      <p:sp>
        <p:nvSpPr>
          <p:cNvPr id="777" name="Shape 777"/>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Compare Rate Limit Selectors</a:t>
            </a:r>
            <a:endParaRPr/>
          </a:p>
        </p:txBody>
      </p:sp>
      <p:sp>
        <p:nvSpPr>
          <p:cNvPr id="778" name="Shape 778"/>
          <p:cNvSpPr txBox="1"/>
          <p:nvPr>
            <p:ph idx="1" type="body"/>
          </p:nvPr>
        </p:nvSpPr>
        <p:spPr>
          <a:xfrm>
            <a:off x="1303800" y="993925"/>
            <a:ext cx="7030500" cy="3232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Normalized to 12 servers</a:t>
            </a:r>
            <a:endParaRPr/>
          </a:p>
          <a:p>
            <a:pPr indent="0" lvl="0" marL="0">
              <a:spcBef>
                <a:spcPts val="0"/>
              </a:spcBef>
              <a:spcAft>
                <a:spcPts val="0"/>
              </a:spcAft>
              <a:buNone/>
            </a:pPr>
            <a:r>
              <a:t/>
            </a:r>
            <a:endParaRPr/>
          </a:p>
        </p:txBody>
      </p:sp>
      <p:sp>
        <p:nvSpPr>
          <p:cNvPr id="779" name="Shape 77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780" name="Shape 780"/>
          <p:cNvPicPr preferRelativeResize="0"/>
          <p:nvPr/>
        </p:nvPicPr>
        <p:blipFill>
          <a:blip r:embed="rId3">
            <a:alphaModFix/>
          </a:blip>
          <a:stretch>
            <a:fillRect/>
          </a:stretch>
        </p:blipFill>
        <p:spPr>
          <a:xfrm>
            <a:off x="56400" y="67655"/>
            <a:ext cx="327125" cy="327125"/>
          </a:xfrm>
          <a:prstGeom prst="rect">
            <a:avLst/>
          </a:prstGeom>
          <a:noFill/>
          <a:ln>
            <a:noFill/>
          </a:ln>
        </p:spPr>
      </p:pic>
      <p:pic>
        <p:nvPicPr>
          <p:cNvPr id="781" name="Shape 781"/>
          <p:cNvPicPr preferRelativeResize="0"/>
          <p:nvPr/>
        </p:nvPicPr>
        <p:blipFill>
          <a:blip r:embed="rId4">
            <a:alphaModFix/>
          </a:blip>
          <a:stretch>
            <a:fillRect/>
          </a:stretch>
        </p:blipFill>
        <p:spPr>
          <a:xfrm>
            <a:off x="383525" y="2366524"/>
            <a:ext cx="8285449" cy="2505925"/>
          </a:xfrm>
          <a:prstGeom prst="rect">
            <a:avLst/>
          </a:prstGeom>
          <a:noFill/>
          <a:ln>
            <a:noFill/>
          </a:ln>
        </p:spPr>
      </p:pic>
      <p:grpSp>
        <p:nvGrpSpPr>
          <p:cNvPr id="782" name="Shape 782"/>
          <p:cNvGrpSpPr/>
          <p:nvPr/>
        </p:nvGrpSpPr>
        <p:grpSpPr>
          <a:xfrm>
            <a:off x="1376800" y="3385650"/>
            <a:ext cx="7074250" cy="939550"/>
            <a:chOff x="1376800" y="3385650"/>
            <a:chExt cx="7074250" cy="939550"/>
          </a:xfrm>
        </p:grpSpPr>
        <p:sp>
          <p:nvSpPr>
            <p:cNvPr id="783" name="Shape 783"/>
            <p:cNvSpPr/>
            <p:nvPr/>
          </p:nvSpPr>
          <p:spPr>
            <a:xfrm>
              <a:off x="1376800" y="3390025"/>
              <a:ext cx="246900" cy="9351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4" name="Shape 784"/>
            <p:cNvSpPr/>
            <p:nvPr/>
          </p:nvSpPr>
          <p:spPr>
            <a:xfrm>
              <a:off x="3938588" y="3442000"/>
              <a:ext cx="165000" cy="8832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5" name="Shape 785"/>
            <p:cNvSpPr/>
            <p:nvPr/>
          </p:nvSpPr>
          <p:spPr>
            <a:xfrm>
              <a:off x="2616775" y="3390025"/>
              <a:ext cx="246900" cy="9351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6" name="Shape 786"/>
            <p:cNvSpPr/>
            <p:nvPr/>
          </p:nvSpPr>
          <p:spPr>
            <a:xfrm>
              <a:off x="6412900" y="3496825"/>
              <a:ext cx="246900" cy="8283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7" name="Shape 787"/>
            <p:cNvSpPr/>
            <p:nvPr/>
          </p:nvSpPr>
          <p:spPr>
            <a:xfrm>
              <a:off x="5155625" y="3496825"/>
              <a:ext cx="246900" cy="8283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8" name="Shape 788"/>
            <p:cNvSpPr/>
            <p:nvPr/>
          </p:nvSpPr>
          <p:spPr>
            <a:xfrm>
              <a:off x="8204150" y="3385650"/>
              <a:ext cx="246900" cy="883200"/>
            </a:xfrm>
            <a:prstGeom prst="roundRect">
              <a:avLst>
                <a:gd fmla="val 16667" name="adj"/>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789" name="Shape 789"/>
          <p:cNvSpPr txBox="1"/>
          <p:nvPr/>
        </p:nvSpPr>
        <p:spPr>
          <a:xfrm>
            <a:off x="1596525" y="1646825"/>
            <a:ext cx="6025200" cy="719700"/>
          </a:xfrm>
          <a:prstGeom prst="rect">
            <a:avLst/>
          </a:prstGeom>
          <a:solidFill>
            <a:srgbClr val="F4CCCC"/>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800"/>
              <a:t>Effective Bandwidth performs second best when SLO is uniform, but Knee of r-b is second when SLOs differ</a:t>
            </a:r>
            <a:endParaRPr/>
          </a:p>
        </p:txBody>
      </p:sp>
      <p:sp>
        <p:nvSpPr>
          <p:cNvPr id="790" name="Shape 790"/>
          <p:cNvSpPr txBox="1"/>
          <p:nvPr/>
        </p:nvSpPr>
        <p:spPr>
          <a:xfrm>
            <a:off x="6468350" y="4773775"/>
            <a:ext cx="2625300" cy="82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Graph reproduced from original paper</a:t>
            </a:r>
            <a:endParaRPr sz="900"/>
          </a:p>
        </p:txBody>
      </p:sp>
      <p:sp>
        <p:nvSpPr>
          <p:cNvPr id="791" name="Shape 791"/>
          <p:cNvSpPr/>
          <p:nvPr/>
        </p:nvSpPr>
        <p:spPr>
          <a:xfrm>
            <a:off x="7657550" y="3182225"/>
            <a:ext cx="246900" cy="10872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2"/>
                                        </p:tgtEl>
                                        <p:attrNameLst>
                                          <p:attrName>style.visibility</p:attrName>
                                        </p:attrNameLst>
                                      </p:cBhvr>
                                      <p:to>
                                        <p:strVal val="visible"/>
                                      </p:to>
                                    </p:set>
                                    <p:animEffect filter="fade" transition="in">
                                      <p:cBhvr>
                                        <p:cTn dur="300"/>
                                        <p:tgtEl>
                                          <p:spTgt spid="782"/>
                                        </p:tgtEl>
                                      </p:cBhvr>
                                    </p:animEffect>
                                  </p:childTnLst>
                                </p:cTn>
                              </p:par>
                              <p:par>
                                <p:cTn fill="hold" nodeType="withEffect" presetClass="entr" presetID="10" presetSubtype="0">
                                  <p:stCondLst>
                                    <p:cond delay="0"/>
                                  </p:stCondLst>
                                  <p:childTnLst>
                                    <p:set>
                                      <p:cBhvr>
                                        <p:cTn dur="1" fill="hold">
                                          <p:stCondLst>
                                            <p:cond delay="0"/>
                                          </p:stCondLst>
                                        </p:cTn>
                                        <p:tgtEl>
                                          <p:spTgt spid="789"/>
                                        </p:tgtEl>
                                        <p:attrNameLst>
                                          <p:attrName>style.visibility</p:attrName>
                                        </p:attrNameLst>
                                      </p:cBhvr>
                                      <p:to>
                                        <p:strVal val="visible"/>
                                      </p:to>
                                    </p:set>
                                    <p:animEffect filter="fade" transition="in">
                                      <p:cBhvr>
                                        <p:cTn dur="100"/>
                                        <p:tgtEl>
                                          <p:spTgt spid="7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5" name="Shape 795"/>
        <p:cNvGrpSpPr/>
        <p:nvPr/>
      </p:nvGrpSpPr>
      <p:grpSpPr>
        <a:xfrm>
          <a:off x="0" y="0"/>
          <a:ext cx="0" cy="0"/>
          <a:chOff x="0" y="0"/>
          <a:chExt cx="0" cy="0"/>
        </a:xfrm>
      </p:grpSpPr>
      <p:sp>
        <p:nvSpPr>
          <p:cNvPr id="796" name="Shape 796"/>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Safety Margin Added</a:t>
            </a:r>
            <a:endParaRPr/>
          </a:p>
        </p:txBody>
      </p:sp>
      <p:sp>
        <p:nvSpPr>
          <p:cNvPr id="797" name="Shape 797"/>
          <p:cNvSpPr txBox="1"/>
          <p:nvPr>
            <p:ph idx="1" type="body"/>
          </p:nvPr>
        </p:nvSpPr>
        <p:spPr>
          <a:xfrm>
            <a:off x="1303800" y="1146325"/>
            <a:ext cx="7030500" cy="3232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Experiment when safety margin is added in case workloads deviate from expected behavior, burstiness</a:t>
            </a:r>
            <a:endParaRPr/>
          </a:p>
          <a:p>
            <a:pPr indent="-342900" lvl="0" marL="457200" rtl="0">
              <a:spcBef>
                <a:spcPts val="0"/>
              </a:spcBef>
              <a:spcAft>
                <a:spcPts val="0"/>
              </a:spcAft>
              <a:buSzPts val="1800"/>
              <a:buChar char="-"/>
            </a:pPr>
            <a:r>
              <a:rPr lang="en" sz="1800"/>
              <a:t>chosen by customer based on needs of workload</a:t>
            </a:r>
            <a:endParaRPr sz="1800"/>
          </a:p>
          <a:p>
            <a:pPr indent="0" lvl="0" marL="0" rtl="0">
              <a:spcBef>
                <a:spcPts val="0"/>
              </a:spcBef>
              <a:spcAft>
                <a:spcPts val="0"/>
              </a:spcAft>
              <a:buNone/>
            </a:pPr>
            <a:r>
              <a:t/>
            </a:r>
            <a:endParaRPr sz="1200"/>
          </a:p>
          <a:p>
            <a:pPr indent="0" lvl="0" marL="0" rtl="0">
              <a:spcBef>
                <a:spcPts val="0"/>
              </a:spcBef>
              <a:spcAft>
                <a:spcPts val="0"/>
              </a:spcAft>
              <a:buNone/>
            </a:pPr>
            <a:r>
              <a:rPr b="1" lang="en" sz="1800"/>
              <a:t>    Latency of Workloads compared to Specified SLO on WC</a:t>
            </a:r>
            <a:endParaRPr b="1" sz="1800"/>
          </a:p>
        </p:txBody>
      </p:sp>
      <p:sp>
        <p:nvSpPr>
          <p:cNvPr id="798" name="Shape 79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799" name="Shape 799"/>
          <p:cNvPicPr preferRelativeResize="0"/>
          <p:nvPr/>
        </p:nvPicPr>
        <p:blipFill>
          <a:blip r:embed="rId3">
            <a:alphaModFix/>
          </a:blip>
          <a:stretch>
            <a:fillRect/>
          </a:stretch>
        </p:blipFill>
        <p:spPr>
          <a:xfrm>
            <a:off x="56400" y="67655"/>
            <a:ext cx="327125" cy="327125"/>
          </a:xfrm>
          <a:prstGeom prst="rect">
            <a:avLst/>
          </a:prstGeom>
          <a:noFill/>
          <a:ln>
            <a:noFill/>
          </a:ln>
        </p:spPr>
      </p:pic>
      <p:grpSp>
        <p:nvGrpSpPr>
          <p:cNvPr id="800" name="Shape 800"/>
          <p:cNvGrpSpPr/>
          <p:nvPr/>
        </p:nvGrpSpPr>
        <p:grpSpPr>
          <a:xfrm>
            <a:off x="2525" y="2884350"/>
            <a:ext cx="9141475" cy="2057381"/>
            <a:chOff x="2525" y="2731950"/>
            <a:chExt cx="9141475" cy="2057381"/>
          </a:xfrm>
        </p:grpSpPr>
        <p:pic>
          <p:nvPicPr>
            <p:cNvPr id="801" name="Shape 801"/>
            <p:cNvPicPr preferRelativeResize="0"/>
            <p:nvPr/>
          </p:nvPicPr>
          <p:blipFill>
            <a:blip r:embed="rId4">
              <a:alphaModFix/>
            </a:blip>
            <a:stretch>
              <a:fillRect/>
            </a:stretch>
          </p:blipFill>
          <p:spPr>
            <a:xfrm>
              <a:off x="2525" y="2731950"/>
              <a:ext cx="6320525" cy="2057381"/>
            </a:xfrm>
            <a:prstGeom prst="rect">
              <a:avLst/>
            </a:prstGeom>
            <a:noFill/>
            <a:ln>
              <a:noFill/>
            </a:ln>
          </p:spPr>
        </p:pic>
        <p:pic>
          <p:nvPicPr>
            <p:cNvPr id="802" name="Shape 802"/>
            <p:cNvPicPr preferRelativeResize="0"/>
            <p:nvPr/>
          </p:nvPicPr>
          <p:blipFill rotWithShape="1">
            <a:blip r:embed="rId5">
              <a:alphaModFix/>
            </a:blip>
            <a:srcRect b="0" l="0" r="0" t="5213"/>
            <a:stretch/>
          </p:blipFill>
          <p:spPr>
            <a:xfrm>
              <a:off x="6323050" y="2890277"/>
              <a:ext cx="2820950" cy="1779622"/>
            </a:xfrm>
            <a:prstGeom prst="rect">
              <a:avLst/>
            </a:prstGeom>
            <a:noFill/>
            <a:ln>
              <a:noFill/>
            </a:ln>
          </p:spPr>
        </p:pic>
      </p:grpSp>
      <p:sp>
        <p:nvSpPr>
          <p:cNvPr id="803" name="Shape 803"/>
          <p:cNvSpPr txBox="1"/>
          <p:nvPr/>
        </p:nvSpPr>
        <p:spPr>
          <a:xfrm>
            <a:off x="917725" y="1099125"/>
            <a:ext cx="7416600" cy="1329600"/>
          </a:xfrm>
          <a:prstGeom prst="rect">
            <a:avLst/>
          </a:prstGeom>
          <a:solidFill>
            <a:srgbClr val="C9DAF8"/>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800"/>
              <a:t>Specified SLO accounts for the safety margin. Latency results remain within the necessary limit, increasingly for 100, 250, and 1000ms SLOs. When workloads assigned random SLO, WC still manages to place them on servers such that tail latency SLOs are met.</a:t>
            </a:r>
            <a:endParaRPr/>
          </a:p>
        </p:txBody>
      </p:sp>
      <p:sp>
        <p:nvSpPr>
          <p:cNvPr id="804" name="Shape 804"/>
          <p:cNvSpPr txBox="1"/>
          <p:nvPr/>
        </p:nvSpPr>
        <p:spPr>
          <a:xfrm>
            <a:off x="6468350" y="4773775"/>
            <a:ext cx="2625300" cy="82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Graphs reproduced from original paper</a:t>
            </a:r>
            <a:endParaRPr sz="900"/>
          </a:p>
        </p:txBody>
      </p:sp>
      <p:grpSp>
        <p:nvGrpSpPr>
          <p:cNvPr id="805" name="Shape 805"/>
          <p:cNvGrpSpPr/>
          <p:nvPr/>
        </p:nvGrpSpPr>
        <p:grpSpPr>
          <a:xfrm>
            <a:off x="502850" y="2071488"/>
            <a:ext cx="8496900" cy="1376663"/>
            <a:chOff x="502850" y="2071488"/>
            <a:chExt cx="8496900" cy="1376663"/>
          </a:xfrm>
        </p:grpSpPr>
        <p:grpSp>
          <p:nvGrpSpPr>
            <p:cNvPr id="806" name="Shape 806"/>
            <p:cNvGrpSpPr/>
            <p:nvPr/>
          </p:nvGrpSpPr>
          <p:grpSpPr>
            <a:xfrm>
              <a:off x="502850" y="3448150"/>
              <a:ext cx="5747025" cy="0"/>
              <a:chOff x="502850" y="3448150"/>
              <a:chExt cx="5747025" cy="0"/>
            </a:xfrm>
          </p:grpSpPr>
          <p:cxnSp>
            <p:nvCxnSpPr>
              <p:cNvPr id="807" name="Shape 807"/>
              <p:cNvCxnSpPr/>
              <p:nvPr/>
            </p:nvCxnSpPr>
            <p:spPr>
              <a:xfrm>
                <a:off x="502850" y="3448150"/>
                <a:ext cx="1566000" cy="0"/>
              </a:xfrm>
              <a:prstGeom prst="straightConnector1">
                <a:avLst/>
              </a:prstGeom>
              <a:noFill/>
              <a:ln cap="flat" cmpd="sng" w="38100">
                <a:solidFill>
                  <a:srgbClr val="93C47D"/>
                </a:solidFill>
                <a:prstDash val="solid"/>
                <a:round/>
                <a:headEnd len="med" w="med" type="none"/>
                <a:tailEnd len="med" w="med" type="none"/>
              </a:ln>
            </p:spPr>
          </p:cxnSp>
          <p:cxnSp>
            <p:nvCxnSpPr>
              <p:cNvPr id="808" name="Shape 808"/>
              <p:cNvCxnSpPr/>
              <p:nvPr/>
            </p:nvCxnSpPr>
            <p:spPr>
              <a:xfrm>
                <a:off x="2695400" y="3448150"/>
                <a:ext cx="1442400" cy="0"/>
              </a:xfrm>
              <a:prstGeom prst="straightConnector1">
                <a:avLst/>
              </a:prstGeom>
              <a:noFill/>
              <a:ln cap="flat" cmpd="sng" w="38100">
                <a:solidFill>
                  <a:srgbClr val="93C47D"/>
                </a:solidFill>
                <a:prstDash val="solid"/>
                <a:round/>
                <a:headEnd len="med" w="med" type="none"/>
                <a:tailEnd len="med" w="med" type="none"/>
              </a:ln>
            </p:spPr>
          </p:cxnSp>
          <p:cxnSp>
            <p:nvCxnSpPr>
              <p:cNvPr id="809" name="Shape 809"/>
              <p:cNvCxnSpPr/>
              <p:nvPr/>
            </p:nvCxnSpPr>
            <p:spPr>
              <a:xfrm>
                <a:off x="4801775" y="3448150"/>
                <a:ext cx="1448100" cy="0"/>
              </a:xfrm>
              <a:prstGeom prst="straightConnector1">
                <a:avLst/>
              </a:prstGeom>
              <a:noFill/>
              <a:ln cap="flat" cmpd="sng" w="38100">
                <a:solidFill>
                  <a:srgbClr val="93C47D"/>
                </a:solidFill>
                <a:prstDash val="solid"/>
                <a:round/>
                <a:headEnd len="med" w="med" type="none"/>
                <a:tailEnd len="med" w="med" type="none"/>
              </a:ln>
            </p:spPr>
          </p:cxnSp>
        </p:grpSp>
        <p:sp>
          <p:nvSpPr>
            <p:cNvPr id="810" name="Shape 810"/>
            <p:cNvSpPr/>
            <p:nvPr/>
          </p:nvSpPr>
          <p:spPr>
            <a:xfrm>
              <a:off x="7807250" y="2071488"/>
              <a:ext cx="1192500" cy="828300"/>
            </a:xfrm>
            <a:prstGeom prst="rect">
              <a:avLst/>
            </a:prstGeom>
            <a:solidFill>
              <a:srgbClr val="B6D7A8"/>
            </a:solidFill>
            <a:ln>
              <a:noFill/>
            </a:ln>
          </p:spPr>
          <p:txBody>
            <a:bodyPr anchorCtr="0" anchor="ctr" bIns="91425" lIns="91425" spcFirstLastPara="1" rIns="91425" wrap="square" tIns="91425">
              <a:noAutofit/>
            </a:bodyPr>
            <a:lstStyle/>
            <a:p>
              <a:pPr indent="0" lvl="0" marL="0" algn="ctr">
                <a:spcBef>
                  <a:spcPts val="0"/>
                </a:spcBef>
                <a:spcAft>
                  <a:spcPts val="0"/>
                </a:spcAft>
                <a:buNone/>
              </a:pPr>
              <a:r>
                <a:rPr b="1" lang="en"/>
                <a:t>10% safety margin added</a:t>
              </a:r>
              <a:endParaRPr b="1"/>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3"/>
                                        </p:tgtEl>
                                        <p:attrNameLst>
                                          <p:attrName>style.visibility</p:attrName>
                                        </p:attrNameLst>
                                      </p:cBhvr>
                                      <p:to>
                                        <p:strVal val="visible"/>
                                      </p:to>
                                    </p:set>
                                    <p:animEffect filter="fade" transition="in">
                                      <p:cBhvr>
                                        <p:cTn dur="200"/>
                                        <p:tgtEl>
                                          <p:spTgt spid="8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5"/>
                                        </p:tgtEl>
                                        <p:attrNameLst>
                                          <p:attrName>style.visibility</p:attrName>
                                        </p:attrNameLst>
                                      </p:cBhvr>
                                      <p:to>
                                        <p:strVal val="visible"/>
                                      </p:to>
                                    </p:set>
                                    <p:animEffect filter="fade" transition="in">
                                      <p:cBhvr>
                                        <p:cTn dur="400"/>
                                        <p:tgtEl>
                                          <p:spTgt spid="8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4" name="Shape 814"/>
        <p:cNvGrpSpPr/>
        <p:nvPr/>
      </p:nvGrpSpPr>
      <p:grpSpPr>
        <a:xfrm>
          <a:off x="0" y="0"/>
          <a:ext cx="0" cy="0"/>
          <a:chOff x="0" y="0"/>
          <a:chExt cx="0" cy="0"/>
        </a:xfrm>
      </p:grpSpPr>
      <p:sp>
        <p:nvSpPr>
          <p:cNvPr id="815" name="Shape 815"/>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Scaling Number of Workloads</a:t>
            </a:r>
            <a:endParaRPr/>
          </a:p>
        </p:txBody>
      </p:sp>
      <p:sp>
        <p:nvSpPr>
          <p:cNvPr id="816" name="Shape 816"/>
          <p:cNvSpPr txBox="1"/>
          <p:nvPr>
            <p:ph idx="1" type="body"/>
          </p:nvPr>
        </p:nvSpPr>
        <p:spPr>
          <a:xfrm>
            <a:off x="1303800" y="1146325"/>
            <a:ext cx="7030500" cy="3232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WorkloadCompactor’s ability to pack workloads densely is impervious to cluster size</a:t>
            </a:r>
            <a:endParaRPr/>
          </a:p>
          <a:p>
            <a:pPr indent="0" lvl="0" marL="0" rtl="0">
              <a:spcBef>
                <a:spcPts val="0"/>
              </a:spcBef>
              <a:spcAft>
                <a:spcPts val="0"/>
              </a:spcAft>
              <a:buNone/>
            </a:pPr>
            <a:r>
              <a:t/>
            </a:r>
            <a:endParaRPr sz="1200"/>
          </a:p>
          <a:p>
            <a:pPr indent="0" lvl="0" marL="0" rtl="0">
              <a:spcBef>
                <a:spcPts val="0"/>
              </a:spcBef>
              <a:spcAft>
                <a:spcPts val="0"/>
              </a:spcAft>
              <a:buNone/>
            </a:pPr>
            <a:r>
              <a:rPr b="1" lang="en" sz="1800"/>
              <a:t>    	Number of Servers Used vs. Number of Workloads </a:t>
            </a:r>
            <a:endParaRPr b="1" sz="1800"/>
          </a:p>
        </p:txBody>
      </p:sp>
      <p:sp>
        <p:nvSpPr>
          <p:cNvPr id="817" name="Shape 81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818" name="Shape 818"/>
          <p:cNvPicPr preferRelativeResize="0"/>
          <p:nvPr/>
        </p:nvPicPr>
        <p:blipFill>
          <a:blip r:embed="rId3">
            <a:alphaModFix/>
          </a:blip>
          <a:stretch>
            <a:fillRect/>
          </a:stretch>
        </p:blipFill>
        <p:spPr>
          <a:xfrm>
            <a:off x="56400" y="67655"/>
            <a:ext cx="327125" cy="327125"/>
          </a:xfrm>
          <a:prstGeom prst="rect">
            <a:avLst/>
          </a:prstGeom>
          <a:noFill/>
          <a:ln>
            <a:noFill/>
          </a:ln>
        </p:spPr>
      </p:pic>
      <p:sp>
        <p:nvSpPr>
          <p:cNvPr id="819" name="Shape 819"/>
          <p:cNvSpPr txBox="1"/>
          <p:nvPr/>
        </p:nvSpPr>
        <p:spPr>
          <a:xfrm>
            <a:off x="6468350" y="4773775"/>
            <a:ext cx="2625300" cy="82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Graphs reproduced from original paper</a:t>
            </a:r>
            <a:endParaRPr sz="900"/>
          </a:p>
        </p:txBody>
      </p:sp>
      <p:pic>
        <p:nvPicPr>
          <p:cNvPr id="820" name="Shape 820"/>
          <p:cNvPicPr preferRelativeResize="0"/>
          <p:nvPr/>
        </p:nvPicPr>
        <p:blipFill>
          <a:blip r:embed="rId4">
            <a:alphaModFix/>
          </a:blip>
          <a:stretch>
            <a:fillRect/>
          </a:stretch>
        </p:blipFill>
        <p:spPr>
          <a:xfrm>
            <a:off x="531125" y="2536475"/>
            <a:ext cx="7919926" cy="2320100"/>
          </a:xfrm>
          <a:prstGeom prst="rect">
            <a:avLst/>
          </a:prstGeom>
          <a:noFill/>
          <a:ln>
            <a:noFill/>
          </a:ln>
        </p:spPr>
      </p:pic>
      <p:grpSp>
        <p:nvGrpSpPr>
          <p:cNvPr id="821" name="Shape 821"/>
          <p:cNvGrpSpPr/>
          <p:nvPr/>
        </p:nvGrpSpPr>
        <p:grpSpPr>
          <a:xfrm>
            <a:off x="1344329" y="3701827"/>
            <a:ext cx="6012241" cy="623539"/>
            <a:chOff x="1300125" y="3385574"/>
            <a:chExt cx="6049749" cy="939631"/>
          </a:xfrm>
        </p:grpSpPr>
        <p:sp>
          <p:nvSpPr>
            <p:cNvPr id="822" name="Shape 822"/>
            <p:cNvSpPr/>
            <p:nvPr/>
          </p:nvSpPr>
          <p:spPr>
            <a:xfrm>
              <a:off x="1300125" y="3390025"/>
              <a:ext cx="246900" cy="935100"/>
            </a:xfrm>
            <a:prstGeom prst="roundRect">
              <a:avLst>
                <a:gd fmla="val 16667" name="adj"/>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3" name="Shape 823"/>
            <p:cNvSpPr/>
            <p:nvPr/>
          </p:nvSpPr>
          <p:spPr>
            <a:xfrm>
              <a:off x="4240071" y="3442006"/>
              <a:ext cx="246900" cy="883200"/>
            </a:xfrm>
            <a:prstGeom prst="roundRect">
              <a:avLst>
                <a:gd fmla="val 16667" name="adj"/>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4" name="Shape 824"/>
            <p:cNvSpPr/>
            <p:nvPr/>
          </p:nvSpPr>
          <p:spPr>
            <a:xfrm>
              <a:off x="2770126" y="3390025"/>
              <a:ext cx="246900" cy="935100"/>
            </a:xfrm>
            <a:prstGeom prst="roundRect">
              <a:avLst>
                <a:gd fmla="val 16667" name="adj"/>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5" name="Shape 825"/>
            <p:cNvSpPr/>
            <p:nvPr/>
          </p:nvSpPr>
          <p:spPr>
            <a:xfrm>
              <a:off x="7102974" y="3385574"/>
              <a:ext cx="246900" cy="939600"/>
            </a:xfrm>
            <a:prstGeom prst="roundRect">
              <a:avLst>
                <a:gd fmla="val 16667" name="adj"/>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6" name="Shape 826"/>
            <p:cNvSpPr/>
            <p:nvPr/>
          </p:nvSpPr>
          <p:spPr>
            <a:xfrm>
              <a:off x="5692353" y="3389930"/>
              <a:ext cx="246900" cy="935100"/>
            </a:xfrm>
            <a:prstGeom prst="roundRect">
              <a:avLst>
                <a:gd fmla="val 39369" name="adj"/>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grpSp>
        <p:nvGrpSpPr>
          <p:cNvPr id="827" name="Shape 827"/>
          <p:cNvGrpSpPr/>
          <p:nvPr/>
        </p:nvGrpSpPr>
        <p:grpSpPr>
          <a:xfrm>
            <a:off x="552400" y="2141475"/>
            <a:ext cx="7898651" cy="2632300"/>
            <a:chOff x="552400" y="2141475"/>
            <a:chExt cx="7898651" cy="2632300"/>
          </a:xfrm>
        </p:grpSpPr>
        <p:pic>
          <p:nvPicPr>
            <p:cNvPr id="828" name="Shape 828"/>
            <p:cNvPicPr preferRelativeResize="0"/>
            <p:nvPr/>
          </p:nvPicPr>
          <p:blipFill>
            <a:blip r:embed="rId5">
              <a:alphaModFix/>
            </a:blip>
            <a:stretch>
              <a:fillRect/>
            </a:stretch>
          </p:blipFill>
          <p:spPr>
            <a:xfrm>
              <a:off x="552400" y="2536475"/>
              <a:ext cx="7898651" cy="2237300"/>
            </a:xfrm>
            <a:prstGeom prst="rect">
              <a:avLst/>
            </a:prstGeom>
            <a:noFill/>
            <a:ln>
              <a:noFill/>
            </a:ln>
          </p:spPr>
        </p:pic>
        <p:sp>
          <p:nvSpPr>
            <p:cNvPr id="829" name="Shape 829"/>
            <p:cNvSpPr txBox="1"/>
            <p:nvPr/>
          </p:nvSpPr>
          <p:spPr>
            <a:xfrm>
              <a:off x="1571625" y="2141475"/>
              <a:ext cx="6507300" cy="393600"/>
            </a:xfrm>
            <a:prstGeom prst="rect">
              <a:avLst/>
            </a:prstGeom>
            <a:solidFill>
              <a:srgbClr val="FFFFFF"/>
            </a:solidFill>
            <a:ln>
              <a:noFill/>
            </a:ln>
          </p:spPr>
          <p:txBody>
            <a:bodyPr anchorCtr="0" anchor="t" bIns="91425" lIns="91425" spcFirstLastPara="1" rIns="91425" wrap="square" tIns="91425">
              <a:noAutofit/>
            </a:bodyPr>
            <a:lstStyle/>
            <a:p>
              <a:pPr indent="0" lvl="0" marL="0">
                <a:spcBef>
                  <a:spcPts val="0"/>
                </a:spcBef>
                <a:spcAft>
                  <a:spcPts val="0"/>
                </a:spcAft>
                <a:buNone/>
              </a:pPr>
              <a:r>
                <a:rPr b="1" lang="en" sz="1800"/>
                <a:t>Random SLOs Assigned for 1000 Workloads, repeat 10x</a:t>
              </a:r>
              <a:endParaRPr b="1" sz="1800"/>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1"/>
                                        </p:tgtEl>
                                        <p:attrNameLst>
                                          <p:attrName>style.visibility</p:attrName>
                                        </p:attrNameLst>
                                      </p:cBhvr>
                                      <p:to>
                                        <p:strVal val="visible"/>
                                      </p:to>
                                    </p:set>
                                    <p:animEffect filter="fade" transition="in">
                                      <p:cBhvr>
                                        <p:cTn dur="200"/>
                                        <p:tgtEl>
                                          <p:spTgt spid="8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1"/>
                                        <p:tgtEl>
                                          <p:spTgt spid="8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3" name="Shape 833"/>
        <p:cNvGrpSpPr/>
        <p:nvPr/>
      </p:nvGrpSpPr>
      <p:grpSpPr>
        <a:xfrm>
          <a:off x="0" y="0"/>
          <a:ext cx="0" cy="0"/>
          <a:chOff x="0" y="0"/>
          <a:chExt cx="0" cy="0"/>
        </a:xfrm>
      </p:grpSpPr>
      <p:sp>
        <p:nvSpPr>
          <p:cNvPr id="834" name="Shape 834"/>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Departing Workloads</a:t>
            </a:r>
            <a:endParaRPr/>
          </a:p>
        </p:txBody>
      </p:sp>
      <p:sp>
        <p:nvSpPr>
          <p:cNvPr id="835" name="Shape 835"/>
          <p:cNvSpPr txBox="1"/>
          <p:nvPr>
            <p:ph idx="1" type="body"/>
          </p:nvPr>
        </p:nvSpPr>
        <p:spPr>
          <a:xfrm>
            <a:off x="1303825" y="1099125"/>
            <a:ext cx="7030500" cy="3849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000"/>
              <a:t>Work even better with randomly arriving and departing workloads because WC </a:t>
            </a:r>
            <a:r>
              <a:rPr b="1" lang="en" sz="2000"/>
              <a:t>dynamically re</a:t>
            </a:r>
            <a:r>
              <a:rPr b="1" lang="en" sz="2000"/>
              <a:t>configures r, b </a:t>
            </a:r>
            <a:r>
              <a:rPr lang="en" sz="2000"/>
              <a:t>values of ALL workloads with current state of the server. </a:t>
            </a:r>
            <a:endParaRPr sz="2000"/>
          </a:p>
          <a:p>
            <a:pPr indent="0" lvl="0" marL="0">
              <a:spcBef>
                <a:spcPts val="0"/>
              </a:spcBef>
              <a:spcAft>
                <a:spcPts val="0"/>
              </a:spcAft>
              <a:buNone/>
            </a:pPr>
            <a:r>
              <a:t/>
            </a:r>
            <a:endParaRPr sz="600"/>
          </a:p>
          <a:p>
            <a:pPr indent="0" lvl="0" marL="0">
              <a:spcBef>
                <a:spcPts val="0"/>
              </a:spcBef>
              <a:spcAft>
                <a:spcPts val="0"/>
              </a:spcAft>
              <a:buNone/>
            </a:pPr>
            <a:r>
              <a:rPr b="1" lang="en" sz="2000"/>
              <a:t>Random SLOs for 1000 Arriving, Departing Workloads</a:t>
            </a:r>
            <a:endParaRPr b="1" sz="2000"/>
          </a:p>
          <a:p>
            <a:pPr indent="0" lvl="0" marL="0">
              <a:spcBef>
                <a:spcPts val="1600"/>
              </a:spcBef>
              <a:spcAft>
                <a:spcPts val="0"/>
              </a:spcAft>
              <a:buNone/>
            </a:pPr>
            <a:r>
              <a:t/>
            </a:r>
            <a:endParaRPr b="1" sz="2000"/>
          </a:p>
          <a:p>
            <a:pPr indent="0" lvl="0" marL="0">
              <a:spcBef>
                <a:spcPts val="1600"/>
              </a:spcBef>
              <a:spcAft>
                <a:spcPts val="0"/>
              </a:spcAft>
              <a:buNone/>
            </a:pPr>
            <a:r>
              <a:t/>
            </a:r>
            <a:endParaRPr sz="2000"/>
          </a:p>
          <a:p>
            <a:pPr indent="0" lvl="0" marL="0">
              <a:spcBef>
                <a:spcPts val="1600"/>
              </a:spcBef>
              <a:spcAft>
                <a:spcPts val="0"/>
              </a:spcAft>
              <a:buNone/>
            </a:pPr>
            <a:r>
              <a:t/>
            </a:r>
            <a:endParaRPr sz="600"/>
          </a:p>
          <a:p>
            <a:pPr indent="0" lvl="0" marL="0" rtl="0">
              <a:spcBef>
                <a:spcPts val="1600"/>
              </a:spcBef>
              <a:spcAft>
                <a:spcPts val="0"/>
              </a:spcAft>
              <a:buNone/>
            </a:pPr>
            <a:r>
              <a:t/>
            </a:r>
            <a:endParaRPr sz="600"/>
          </a:p>
          <a:p>
            <a:pPr indent="0" lvl="0" marL="0">
              <a:spcBef>
                <a:spcPts val="1600"/>
              </a:spcBef>
              <a:spcAft>
                <a:spcPts val="0"/>
              </a:spcAft>
              <a:buNone/>
            </a:pPr>
            <a:r>
              <a:t/>
            </a:r>
            <a:endParaRPr sz="600"/>
          </a:p>
          <a:p>
            <a:pPr indent="0" lvl="0" marL="0">
              <a:spcBef>
                <a:spcPts val="0"/>
              </a:spcBef>
              <a:spcAft>
                <a:spcPts val="1600"/>
              </a:spcAft>
              <a:buNone/>
            </a:pPr>
            <a:r>
              <a:rPr lang="en" sz="1400"/>
              <a:t>*Maximum number of servers used at any point is represented</a:t>
            </a:r>
            <a:endParaRPr sz="1400"/>
          </a:p>
        </p:txBody>
      </p:sp>
      <p:sp>
        <p:nvSpPr>
          <p:cNvPr id="836" name="Shape 83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837" name="Shape 837"/>
          <p:cNvPicPr preferRelativeResize="0"/>
          <p:nvPr/>
        </p:nvPicPr>
        <p:blipFill>
          <a:blip r:embed="rId3">
            <a:alphaModFix/>
          </a:blip>
          <a:stretch>
            <a:fillRect/>
          </a:stretch>
        </p:blipFill>
        <p:spPr>
          <a:xfrm>
            <a:off x="56400" y="67655"/>
            <a:ext cx="327125" cy="327125"/>
          </a:xfrm>
          <a:prstGeom prst="rect">
            <a:avLst/>
          </a:prstGeom>
          <a:noFill/>
          <a:ln>
            <a:noFill/>
          </a:ln>
        </p:spPr>
      </p:pic>
      <p:pic>
        <p:nvPicPr>
          <p:cNvPr id="838" name="Shape 838"/>
          <p:cNvPicPr preferRelativeResize="0"/>
          <p:nvPr/>
        </p:nvPicPr>
        <p:blipFill>
          <a:blip r:embed="rId4">
            <a:alphaModFix/>
          </a:blip>
          <a:stretch>
            <a:fillRect/>
          </a:stretch>
        </p:blipFill>
        <p:spPr>
          <a:xfrm>
            <a:off x="733800" y="2702250"/>
            <a:ext cx="7623275" cy="1960675"/>
          </a:xfrm>
          <a:prstGeom prst="rect">
            <a:avLst/>
          </a:prstGeom>
          <a:noFill/>
          <a:ln>
            <a:noFill/>
          </a:ln>
        </p:spPr>
      </p:pic>
      <p:sp>
        <p:nvSpPr>
          <p:cNvPr id="839" name="Shape 839"/>
          <p:cNvSpPr txBox="1"/>
          <p:nvPr/>
        </p:nvSpPr>
        <p:spPr>
          <a:xfrm>
            <a:off x="6468350" y="4773775"/>
            <a:ext cx="2625300" cy="82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Graphs reproduced from original paper</a:t>
            </a:r>
            <a:endParaRPr sz="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Shape 297"/>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Basic Definitions</a:t>
            </a:r>
            <a:endParaRPr/>
          </a:p>
        </p:txBody>
      </p:sp>
      <p:sp>
        <p:nvSpPr>
          <p:cNvPr id="298" name="Shape 298"/>
          <p:cNvSpPr txBox="1"/>
          <p:nvPr>
            <p:ph idx="1" type="body"/>
          </p:nvPr>
        </p:nvSpPr>
        <p:spPr>
          <a:xfrm>
            <a:off x="123750" y="955350"/>
            <a:ext cx="8896500" cy="3232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solidFill>
                  <a:schemeClr val="accent1"/>
                </a:solidFill>
              </a:rPr>
              <a:t>Virtual Machine: </a:t>
            </a:r>
            <a:r>
              <a:rPr lang="en">
                <a:highlight>
                  <a:srgbClr val="FFFFFF"/>
                </a:highlight>
              </a:rPr>
              <a:t>Provides hardware virtualization</a:t>
            </a:r>
            <a:r>
              <a:rPr baseline="-25000" lang="en">
                <a:highlight>
                  <a:srgbClr val="FFFFFF"/>
                </a:highlight>
              </a:rPr>
              <a:t>[2]</a:t>
            </a:r>
            <a:r>
              <a:rPr lang="en">
                <a:highlight>
                  <a:srgbClr val="FFFFFF"/>
                </a:highlight>
              </a:rPr>
              <a:t> </a:t>
            </a:r>
            <a:endParaRPr/>
          </a:p>
          <a:p>
            <a:pPr indent="0" lvl="0" marL="0">
              <a:spcBef>
                <a:spcPts val="1600"/>
              </a:spcBef>
              <a:spcAft>
                <a:spcPts val="0"/>
              </a:spcAft>
              <a:buNone/>
            </a:pPr>
            <a:r>
              <a:rPr b="1" lang="en">
                <a:solidFill>
                  <a:schemeClr val="accent1"/>
                </a:solidFill>
              </a:rPr>
              <a:t>Container: </a:t>
            </a:r>
            <a:r>
              <a:rPr lang="en"/>
              <a:t>P</a:t>
            </a:r>
            <a:r>
              <a:rPr lang="en">
                <a:highlight>
                  <a:srgbClr val="FFFFFF"/>
                </a:highlight>
              </a:rPr>
              <a:t>rovides operating-system-level virtualization</a:t>
            </a:r>
            <a:r>
              <a:rPr baseline="-25000" lang="en">
                <a:highlight>
                  <a:srgbClr val="FFFFFF"/>
                </a:highlight>
              </a:rPr>
              <a:t>[2]</a:t>
            </a:r>
            <a:r>
              <a:rPr lang="en">
                <a:highlight>
                  <a:srgbClr val="FFFFFF"/>
                </a:highlight>
              </a:rPr>
              <a:t> </a:t>
            </a:r>
            <a:endParaRPr/>
          </a:p>
          <a:p>
            <a:pPr indent="0" lvl="0" marL="0">
              <a:spcBef>
                <a:spcPts val="1600"/>
              </a:spcBef>
              <a:spcAft>
                <a:spcPts val="0"/>
              </a:spcAft>
              <a:buNone/>
            </a:pPr>
            <a:r>
              <a:rPr b="1" lang="en">
                <a:solidFill>
                  <a:schemeClr val="accent1"/>
                </a:solidFill>
              </a:rPr>
              <a:t>Memory Footprint:</a:t>
            </a:r>
            <a:r>
              <a:rPr lang="en"/>
              <a:t> </a:t>
            </a:r>
            <a:r>
              <a:rPr lang="en" sz="1200">
                <a:solidFill>
                  <a:srgbClr val="222222"/>
                </a:solidFill>
                <a:highlight>
                  <a:srgbClr val="FFFFFF"/>
                </a:highlight>
                <a:latin typeface="Roboto"/>
                <a:ea typeface="Roboto"/>
                <a:cs typeface="Roboto"/>
                <a:sym typeface="Roboto"/>
              </a:rPr>
              <a:t> </a:t>
            </a:r>
            <a:r>
              <a:rPr lang="en">
                <a:highlight>
                  <a:srgbClr val="FFFFFF"/>
                </a:highlight>
              </a:rPr>
              <a:t>Amount of main memory that a program uses or references while running</a:t>
            </a:r>
            <a:r>
              <a:rPr baseline="-25000" lang="en">
                <a:highlight>
                  <a:srgbClr val="FFFFFF"/>
                </a:highlight>
              </a:rPr>
              <a:t>[3</a:t>
            </a:r>
            <a:r>
              <a:rPr baseline="-25000" lang="en">
                <a:highlight>
                  <a:srgbClr val="FFFFFF"/>
                </a:highlight>
              </a:rPr>
              <a:t>]</a:t>
            </a:r>
            <a:endParaRPr/>
          </a:p>
          <a:p>
            <a:pPr indent="0" lvl="0" marL="0">
              <a:spcBef>
                <a:spcPts val="1600"/>
              </a:spcBef>
              <a:spcAft>
                <a:spcPts val="0"/>
              </a:spcAft>
              <a:buNone/>
            </a:pPr>
            <a:r>
              <a:rPr b="1" lang="en">
                <a:solidFill>
                  <a:schemeClr val="accent1"/>
                </a:solidFill>
              </a:rPr>
              <a:t>EC2 Compute Unit:</a:t>
            </a:r>
            <a:r>
              <a:rPr lang="en"/>
              <a:t> </a:t>
            </a:r>
            <a:r>
              <a:rPr lang="en">
                <a:highlight>
                  <a:srgbClr val="FFFFFF"/>
                </a:highlight>
              </a:rPr>
              <a:t>Amazon’s measure of a VM’s integer processing power</a:t>
            </a:r>
            <a:r>
              <a:rPr baseline="-25000" lang="en">
                <a:highlight>
                  <a:srgbClr val="FFFFFF"/>
                </a:highlight>
              </a:rPr>
              <a:t>[1]</a:t>
            </a:r>
            <a:r>
              <a:rPr lang="en">
                <a:highlight>
                  <a:srgbClr val="FFFFFF"/>
                </a:highlight>
              </a:rPr>
              <a:t> </a:t>
            </a:r>
            <a:endParaRPr/>
          </a:p>
          <a:p>
            <a:pPr indent="0" lvl="0" marL="0">
              <a:spcBef>
                <a:spcPts val="1600"/>
              </a:spcBef>
              <a:spcAft>
                <a:spcPts val="1600"/>
              </a:spcAft>
              <a:buNone/>
            </a:pPr>
            <a:r>
              <a:rPr b="1" lang="en">
                <a:solidFill>
                  <a:schemeClr val="accent1"/>
                </a:solidFill>
              </a:rPr>
              <a:t>Availability Zone:</a:t>
            </a:r>
            <a:r>
              <a:rPr lang="en"/>
              <a:t> </a:t>
            </a:r>
            <a:r>
              <a:rPr lang="en">
                <a:highlight>
                  <a:srgbClr val="FFFFFF"/>
                </a:highlight>
              </a:rPr>
              <a:t>Separate, isolated datacenter in an AWS region</a:t>
            </a:r>
            <a:r>
              <a:rPr baseline="-25000" lang="en">
                <a:highlight>
                  <a:srgbClr val="FFFFFF"/>
                </a:highlight>
              </a:rPr>
              <a:t>[1]</a:t>
            </a:r>
            <a:endParaRPr/>
          </a:p>
        </p:txBody>
      </p:sp>
      <p:sp>
        <p:nvSpPr>
          <p:cNvPr id="299" name="Shape 29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300" name="Shape 300"/>
          <p:cNvPicPr preferRelativeResize="0"/>
          <p:nvPr/>
        </p:nvPicPr>
        <p:blipFill>
          <a:blip r:embed="rId3">
            <a:alphaModFix/>
          </a:blip>
          <a:stretch>
            <a:fillRect/>
          </a:stretch>
        </p:blipFill>
        <p:spPr>
          <a:xfrm>
            <a:off x="56400" y="67655"/>
            <a:ext cx="327125" cy="327125"/>
          </a:xfrm>
          <a:prstGeom prst="rect">
            <a:avLst/>
          </a:prstGeom>
          <a:noFill/>
          <a:ln>
            <a:noFill/>
          </a:ln>
        </p:spPr>
      </p:pic>
      <p:sp>
        <p:nvSpPr>
          <p:cNvPr id="301" name="Shape 301"/>
          <p:cNvSpPr/>
          <p:nvPr/>
        </p:nvSpPr>
        <p:spPr>
          <a:xfrm>
            <a:off x="93000" y="955350"/>
            <a:ext cx="8906700" cy="3714600"/>
          </a:xfrm>
          <a:prstGeom prst="frame">
            <a:avLst>
              <a:gd fmla="val 1228" name="adj1"/>
            </a:avLst>
          </a:prstGeom>
          <a:solidFill>
            <a:schemeClr val="lt2"/>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3" name="Shape 843"/>
        <p:cNvGrpSpPr/>
        <p:nvPr/>
      </p:nvGrpSpPr>
      <p:grpSpPr>
        <a:xfrm>
          <a:off x="0" y="0"/>
          <a:ext cx="0" cy="0"/>
          <a:chOff x="0" y="0"/>
          <a:chExt cx="0" cy="0"/>
        </a:xfrm>
      </p:grpSpPr>
      <p:sp>
        <p:nvSpPr>
          <p:cNvPr id="844" name="Shape 844"/>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Other Experimental Results</a:t>
            </a:r>
            <a:endParaRPr/>
          </a:p>
        </p:txBody>
      </p:sp>
      <p:sp>
        <p:nvSpPr>
          <p:cNvPr id="845" name="Shape 84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846" name="Shape 846"/>
          <p:cNvPicPr preferRelativeResize="0"/>
          <p:nvPr/>
        </p:nvPicPr>
        <p:blipFill>
          <a:blip r:embed="rId3">
            <a:alphaModFix/>
          </a:blip>
          <a:stretch>
            <a:fillRect/>
          </a:stretch>
        </p:blipFill>
        <p:spPr>
          <a:xfrm>
            <a:off x="56400" y="67655"/>
            <a:ext cx="327125" cy="327125"/>
          </a:xfrm>
          <a:prstGeom prst="rect">
            <a:avLst/>
          </a:prstGeom>
          <a:noFill/>
          <a:ln>
            <a:noFill/>
          </a:ln>
        </p:spPr>
      </p:pic>
      <p:grpSp>
        <p:nvGrpSpPr>
          <p:cNvPr id="847" name="Shape 847"/>
          <p:cNvGrpSpPr/>
          <p:nvPr/>
        </p:nvGrpSpPr>
        <p:grpSpPr>
          <a:xfrm>
            <a:off x="383525" y="1157725"/>
            <a:ext cx="8342150" cy="2408950"/>
            <a:chOff x="383525" y="1157725"/>
            <a:chExt cx="8342150" cy="2408950"/>
          </a:xfrm>
        </p:grpSpPr>
        <p:pic>
          <p:nvPicPr>
            <p:cNvPr id="848" name="Shape 848"/>
            <p:cNvPicPr preferRelativeResize="0"/>
            <p:nvPr/>
          </p:nvPicPr>
          <p:blipFill>
            <a:blip r:embed="rId4">
              <a:alphaModFix/>
            </a:blip>
            <a:stretch>
              <a:fillRect/>
            </a:stretch>
          </p:blipFill>
          <p:spPr>
            <a:xfrm>
              <a:off x="383525" y="1157725"/>
              <a:ext cx="3733876" cy="2408950"/>
            </a:xfrm>
            <a:prstGeom prst="rect">
              <a:avLst/>
            </a:prstGeom>
            <a:noFill/>
            <a:ln>
              <a:noFill/>
            </a:ln>
          </p:spPr>
        </p:pic>
        <p:sp>
          <p:nvSpPr>
            <p:cNvPr id="849" name="Shape 849"/>
            <p:cNvSpPr txBox="1"/>
            <p:nvPr/>
          </p:nvSpPr>
          <p:spPr>
            <a:xfrm>
              <a:off x="4375375" y="1233925"/>
              <a:ext cx="4350300" cy="2141100"/>
            </a:xfrm>
            <a:prstGeom prst="rect">
              <a:avLst/>
            </a:prstGeom>
            <a:solidFill>
              <a:srgbClr val="C9DAF8"/>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en" sz="1800"/>
                <a:t>wcPlacer’s</a:t>
              </a:r>
              <a:r>
                <a:rPr lang="en" sz="1800"/>
                <a:t> fast first-fit accounts for full servers when proposing potential servers for the new workload</a:t>
              </a:r>
              <a:endParaRPr sz="1800"/>
            </a:p>
            <a:p>
              <a:pPr indent="-342900" lvl="0" marL="457200" rtl="0">
                <a:spcBef>
                  <a:spcPts val="0"/>
                </a:spcBef>
                <a:spcAft>
                  <a:spcPts val="0"/>
                </a:spcAft>
                <a:buSzPts val="1800"/>
                <a:buChar char="-"/>
              </a:pPr>
              <a:r>
                <a:rPr lang="en" sz="1800"/>
                <a:t>Scalable</a:t>
              </a:r>
              <a:endParaRPr sz="1800"/>
            </a:p>
            <a:p>
              <a:pPr indent="-342900" lvl="0" marL="457200" rtl="0">
                <a:spcBef>
                  <a:spcPts val="0"/>
                </a:spcBef>
                <a:spcAft>
                  <a:spcPts val="0"/>
                </a:spcAft>
                <a:buSzPts val="1800"/>
                <a:buChar char="-"/>
              </a:pPr>
              <a:r>
                <a:rPr lang="en" sz="1800"/>
                <a:t>Lower computation time (fewer servers to consider)</a:t>
              </a:r>
              <a:endParaRPr sz="1800"/>
            </a:p>
          </p:txBody>
        </p:sp>
      </p:grpSp>
      <p:grpSp>
        <p:nvGrpSpPr>
          <p:cNvPr id="850" name="Shape 850"/>
          <p:cNvGrpSpPr/>
          <p:nvPr/>
        </p:nvGrpSpPr>
        <p:grpSpPr>
          <a:xfrm>
            <a:off x="227725" y="1212850"/>
            <a:ext cx="8497950" cy="2741099"/>
            <a:chOff x="227725" y="1212850"/>
            <a:chExt cx="8497950" cy="2741099"/>
          </a:xfrm>
        </p:grpSpPr>
        <p:grpSp>
          <p:nvGrpSpPr>
            <p:cNvPr id="851" name="Shape 851"/>
            <p:cNvGrpSpPr/>
            <p:nvPr/>
          </p:nvGrpSpPr>
          <p:grpSpPr>
            <a:xfrm>
              <a:off x="227725" y="1212850"/>
              <a:ext cx="8497950" cy="2741099"/>
              <a:chOff x="227725" y="1215450"/>
              <a:chExt cx="8497950" cy="2741099"/>
            </a:xfrm>
          </p:grpSpPr>
          <p:sp>
            <p:nvSpPr>
              <p:cNvPr id="852" name="Shape 852"/>
              <p:cNvSpPr txBox="1"/>
              <p:nvPr/>
            </p:nvSpPr>
            <p:spPr>
              <a:xfrm>
                <a:off x="227725" y="1215450"/>
                <a:ext cx="3980700" cy="2486400"/>
              </a:xfrm>
              <a:prstGeom prst="rect">
                <a:avLst/>
              </a:prstGeom>
              <a:solidFill>
                <a:srgbClr val="C9DAF8"/>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800"/>
                  <a:t>Increasing number of SSDs per server helps with storage bottlenecks, but plateaus when network bandwidth is full. </a:t>
                </a:r>
                <a:endParaRPr sz="1800"/>
              </a:p>
              <a:p>
                <a:pPr indent="0" lvl="0" marL="0" rtl="0">
                  <a:spcBef>
                    <a:spcPts val="0"/>
                  </a:spcBef>
                  <a:spcAft>
                    <a:spcPts val="0"/>
                  </a:spcAft>
                  <a:buNone/>
                </a:pPr>
                <a:r>
                  <a:t/>
                </a:r>
                <a:endParaRPr sz="1800"/>
              </a:p>
              <a:p>
                <a:pPr indent="0" lvl="0" marL="0" rtl="0">
                  <a:spcBef>
                    <a:spcPts val="0"/>
                  </a:spcBef>
                  <a:spcAft>
                    <a:spcPts val="0"/>
                  </a:spcAft>
                  <a:buNone/>
                </a:pPr>
                <a:r>
                  <a:rPr lang="en" sz="1800"/>
                  <a:t>WC latency checker accounts for both stages, so balances load, doesn’t use excess SSDs per server.</a:t>
                </a:r>
                <a:endParaRPr sz="1800"/>
              </a:p>
            </p:txBody>
          </p:sp>
          <p:pic>
            <p:nvPicPr>
              <p:cNvPr id="853" name="Shape 853"/>
              <p:cNvPicPr preferRelativeResize="0"/>
              <p:nvPr/>
            </p:nvPicPr>
            <p:blipFill>
              <a:blip r:embed="rId5">
                <a:alphaModFix/>
              </a:blip>
              <a:stretch>
                <a:fillRect/>
              </a:stretch>
            </p:blipFill>
            <p:spPr>
              <a:xfrm>
                <a:off x="4375375" y="1233926"/>
                <a:ext cx="4350300" cy="2722623"/>
              </a:xfrm>
              <a:prstGeom prst="rect">
                <a:avLst/>
              </a:prstGeom>
              <a:noFill/>
              <a:ln>
                <a:noFill/>
              </a:ln>
            </p:spPr>
          </p:pic>
        </p:grpSp>
        <p:grpSp>
          <p:nvGrpSpPr>
            <p:cNvPr id="854" name="Shape 854"/>
            <p:cNvGrpSpPr/>
            <p:nvPr/>
          </p:nvGrpSpPr>
          <p:grpSpPr>
            <a:xfrm>
              <a:off x="5689025" y="1870475"/>
              <a:ext cx="1831450" cy="443225"/>
              <a:chOff x="5689025" y="1870475"/>
              <a:chExt cx="1831450" cy="443225"/>
            </a:xfrm>
          </p:grpSpPr>
          <p:cxnSp>
            <p:nvCxnSpPr>
              <p:cNvPr id="855" name="Shape 855"/>
              <p:cNvCxnSpPr/>
              <p:nvPr/>
            </p:nvCxnSpPr>
            <p:spPr>
              <a:xfrm flipH="1" rot="10800000">
                <a:off x="5689025" y="1963000"/>
                <a:ext cx="545700" cy="350700"/>
              </a:xfrm>
              <a:prstGeom prst="straightConnector1">
                <a:avLst/>
              </a:prstGeom>
              <a:noFill/>
              <a:ln cap="flat" cmpd="sng" w="38100">
                <a:solidFill>
                  <a:srgbClr val="93C47D"/>
                </a:solidFill>
                <a:prstDash val="solid"/>
                <a:round/>
                <a:headEnd len="med" w="med" type="none"/>
                <a:tailEnd len="med" w="med" type="none"/>
              </a:ln>
            </p:spPr>
          </p:cxnSp>
          <p:cxnSp>
            <p:nvCxnSpPr>
              <p:cNvPr id="856" name="Shape 856"/>
              <p:cNvCxnSpPr/>
              <p:nvPr/>
            </p:nvCxnSpPr>
            <p:spPr>
              <a:xfrm flipH="1" rot="10800000">
                <a:off x="6208575" y="1870475"/>
                <a:ext cx="1311900" cy="103800"/>
              </a:xfrm>
              <a:prstGeom prst="straightConnector1">
                <a:avLst/>
              </a:prstGeom>
              <a:noFill/>
              <a:ln cap="flat" cmpd="sng" w="38100">
                <a:solidFill>
                  <a:srgbClr val="93C47D"/>
                </a:solidFill>
                <a:prstDash val="solid"/>
                <a:round/>
                <a:headEnd len="med" w="med" type="none"/>
                <a:tailEnd len="med" w="med" type="none"/>
              </a:ln>
            </p:spPr>
          </p:cxnSp>
        </p:grpSp>
        <p:cxnSp>
          <p:nvCxnSpPr>
            <p:cNvPr id="857" name="Shape 857"/>
            <p:cNvCxnSpPr/>
            <p:nvPr/>
          </p:nvCxnSpPr>
          <p:spPr>
            <a:xfrm flipH="1" rot="10800000">
              <a:off x="3740725" y="2039225"/>
              <a:ext cx="2922600" cy="1143000"/>
            </a:xfrm>
            <a:prstGeom prst="straightConnector1">
              <a:avLst/>
            </a:prstGeom>
            <a:noFill/>
            <a:ln cap="flat" cmpd="sng" w="9525">
              <a:solidFill>
                <a:schemeClr val="dk2"/>
              </a:solidFill>
              <a:prstDash val="solid"/>
              <a:round/>
              <a:headEnd len="med" w="med" type="none"/>
              <a:tailEnd len="med" w="med" type="triangle"/>
            </a:ln>
          </p:spPr>
        </p:cxnSp>
      </p:grpSp>
      <p:sp>
        <p:nvSpPr>
          <p:cNvPr id="858" name="Shape 858"/>
          <p:cNvSpPr txBox="1"/>
          <p:nvPr/>
        </p:nvSpPr>
        <p:spPr>
          <a:xfrm>
            <a:off x="6468350" y="4773775"/>
            <a:ext cx="2625300" cy="82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Graphs reproduced from original paper</a:t>
            </a:r>
            <a:endParaRPr sz="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50"/>
                                        </p:tgtEl>
                                        <p:attrNameLst>
                                          <p:attrName>style.visibility</p:attrName>
                                        </p:attrNameLst>
                                      </p:cBhvr>
                                      <p:to>
                                        <p:strVal val="visible"/>
                                      </p:to>
                                    </p:set>
                                    <p:anim calcmode="lin" valueType="num">
                                      <p:cBhvr additive="base">
                                        <p:cTn dur="300"/>
                                        <p:tgtEl>
                                          <p:spTgt spid="85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2" name="Shape 862"/>
        <p:cNvGrpSpPr/>
        <p:nvPr/>
      </p:nvGrpSpPr>
      <p:grpSpPr>
        <a:xfrm>
          <a:off x="0" y="0"/>
          <a:ext cx="0" cy="0"/>
          <a:chOff x="0" y="0"/>
          <a:chExt cx="0" cy="0"/>
        </a:xfrm>
      </p:grpSpPr>
      <p:sp>
        <p:nvSpPr>
          <p:cNvPr id="863" name="Shape 863"/>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Proposed Alternative Strategy</a:t>
            </a:r>
            <a:endParaRPr/>
          </a:p>
        </p:txBody>
      </p:sp>
      <p:sp>
        <p:nvSpPr>
          <p:cNvPr id="864" name="Shape 864"/>
          <p:cNvSpPr txBox="1"/>
          <p:nvPr>
            <p:ph idx="1" type="body"/>
          </p:nvPr>
        </p:nvSpPr>
        <p:spPr>
          <a:xfrm>
            <a:off x="5468225" y="1177750"/>
            <a:ext cx="3156300" cy="3232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WC outperforms </a:t>
            </a:r>
            <a:r>
              <a:rPr b="1" lang="en"/>
              <a:t>PriorityMeister</a:t>
            </a:r>
            <a:r>
              <a:rPr lang="en"/>
              <a:t>, which uses </a:t>
            </a:r>
            <a:r>
              <a:rPr lang="en"/>
              <a:t>multiple rate limits, because </a:t>
            </a:r>
            <a:endParaRPr/>
          </a:p>
          <a:p>
            <a:pPr indent="-342900" lvl="0" marL="457200" rtl="0">
              <a:spcBef>
                <a:spcPts val="0"/>
              </a:spcBef>
              <a:spcAft>
                <a:spcPts val="0"/>
              </a:spcAft>
              <a:buSzPts val="1800"/>
              <a:buAutoNum type="arabicParenR"/>
            </a:pPr>
            <a:r>
              <a:rPr lang="en" sz="1800"/>
              <a:t>High computation</a:t>
            </a:r>
            <a:endParaRPr sz="1800"/>
          </a:p>
          <a:p>
            <a:pPr indent="-342900" lvl="0" marL="457200">
              <a:spcBef>
                <a:spcPts val="0"/>
              </a:spcBef>
              <a:spcAft>
                <a:spcPts val="0"/>
              </a:spcAft>
              <a:buSzPts val="1800"/>
              <a:buAutoNum type="arabicParenR"/>
            </a:pPr>
            <a:r>
              <a:rPr lang="en" sz="1800"/>
              <a:t>Added complexity causes conservative choices with equal priority workloads </a:t>
            </a:r>
            <a:endParaRPr sz="1800"/>
          </a:p>
        </p:txBody>
      </p:sp>
      <p:sp>
        <p:nvSpPr>
          <p:cNvPr id="865" name="Shape 86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866" name="Shape 866"/>
          <p:cNvPicPr preferRelativeResize="0"/>
          <p:nvPr/>
        </p:nvPicPr>
        <p:blipFill>
          <a:blip r:embed="rId3">
            <a:alphaModFix/>
          </a:blip>
          <a:stretch>
            <a:fillRect/>
          </a:stretch>
        </p:blipFill>
        <p:spPr>
          <a:xfrm>
            <a:off x="419100" y="1396700"/>
            <a:ext cx="4911450" cy="3013850"/>
          </a:xfrm>
          <a:prstGeom prst="rect">
            <a:avLst/>
          </a:prstGeom>
          <a:noFill/>
          <a:ln>
            <a:noFill/>
          </a:ln>
        </p:spPr>
      </p:pic>
      <p:pic>
        <p:nvPicPr>
          <p:cNvPr id="867" name="Shape 867"/>
          <p:cNvPicPr preferRelativeResize="0"/>
          <p:nvPr/>
        </p:nvPicPr>
        <p:blipFill>
          <a:blip r:embed="rId4">
            <a:alphaModFix/>
          </a:blip>
          <a:stretch>
            <a:fillRect/>
          </a:stretch>
        </p:blipFill>
        <p:spPr>
          <a:xfrm>
            <a:off x="56400" y="67655"/>
            <a:ext cx="327125" cy="327125"/>
          </a:xfrm>
          <a:prstGeom prst="rect">
            <a:avLst/>
          </a:prstGeom>
          <a:noFill/>
          <a:ln>
            <a:noFill/>
          </a:ln>
        </p:spPr>
      </p:pic>
      <p:sp>
        <p:nvSpPr>
          <p:cNvPr id="868" name="Shape 868"/>
          <p:cNvSpPr txBox="1"/>
          <p:nvPr/>
        </p:nvSpPr>
        <p:spPr>
          <a:xfrm>
            <a:off x="6468350" y="4773775"/>
            <a:ext cx="2625300" cy="82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Graph reproduced from original paper</a:t>
            </a:r>
            <a:endParaRPr sz="9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2" name="Shape 872"/>
        <p:cNvGrpSpPr/>
        <p:nvPr/>
      </p:nvGrpSpPr>
      <p:grpSpPr>
        <a:xfrm>
          <a:off x="0" y="0"/>
          <a:ext cx="0" cy="0"/>
          <a:chOff x="0" y="0"/>
          <a:chExt cx="0" cy="0"/>
        </a:xfrm>
      </p:grpSpPr>
      <p:sp>
        <p:nvSpPr>
          <p:cNvPr id="873" name="Shape 873"/>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Compare Related Work</a:t>
            </a:r>
            <a:endParaRPr/>
          </a:p>
        </p:txBody>
      </p:sp>
      <p:sp>
        <p:nvSpPr>
          <p:cNvPr id="874" name="Shape 87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875" name="Shape 875"/>
          <p:cNvPicPr preferRelativeResize="0"/>
          <p:nvPr/>
        </p:nvPicPr>
        <p:blipFill>
          <a:blip r:embed="rId3">
            <a:alphaModFix/>
          </a:blip>
          <a:stretch>
            <a:fillRect/>
          </a:stretch>
        </p:blipFill>
        <p:spPr>
          <a:xfrm>
            <a:off x="56400" y="67655"/>
            <a:ext cx="327125" cy="327125"/>
          </a:xfrm>
          <a:prstGeom prst="rect">
            <a:avLst/>
          </a:prstGeom>
          <a:noFill/>
          <a:ln>
            <a:noFill/>
          </a:ln>
        </p:spPr>
      </p:pic>
      <p:pic>
        <p:nvPicPr>
          <p:cNvPr id="876" name="Shape 876"/>
          <p:cNvPicPr preferRelativeResize="0"/>
          <p:nvPr/>
        </p:nvPicPr>
        <p:blipFill>
          <a:blip r:embed="rId4">
            <a:alphaModFix/>
          </a:blip>
          <a:stretch>
            <a:fillRect/>
          </a:stretch>
        </p:blipFill>
        <p:spPr>
          <a:xfrm>
            <a:off x="623450" y="1245637"/>
            <a:ext cx="7897100" cy="3344825"/>
          </a:xfrm>
          <a:prstGeom prst="rect">
            <a:avLst/>
          </a:prstGeom>
          <a:noFill/>
          <a:ln>
            <a:noFill/>
          </a:ln>
        </p:spPr>
      </p:pic>
      <p:sp>
        <p:nvSpPr>
          <p:cNvPr id="877" name="Shape 877"/>
          <p:cNvSpPr txBox="1"/>
          <p:nvPr/>
        </p:nvSpPr>
        <p:spPr>
          <a:xfrm>
            <a:off x="6468350" y="4773775"/>
            <a:ext cx="2625300" cy="82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Table</a:t>
            </a:r>
            <a:r>
              <a:rPr lang="en" sz="900"/>
              <a:t> reproduced from original paper</a:t>
            </a:r>
            <a:endParaRPr sz="9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1" name="Shape 881"/>
        <p:cNvGrpSpPr/>
        <p:nvPr/>
      </p:nvGrpSpPr>
      <p:grpSpPr>
        <a:xfrm>
          <a:off x="0" y="0"/>
          <a:ext cx="0" cy="0"/>
          <a:chOff x="0" y="0"/>
          <a:chExt cx="0" cy="0"/>
        </a:xfrm>
      </p:grpSpPr>
      <p:sp>
        <p:nvSpPr>
          <p:cNvPr id="882" name="Shape 882"/>
          <p:cNvSpPr txBox="1"/>
          <p:nvPr>
            <p:ph type="title"/>
          </p:nvPr>
        </p:nvSpPr>
        <p:spPr>
          <a:xfrm>
            <a:off x="1115125" y="1946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Analysis</a:t>
            </a:r>
            <a:endParaRPr/>
          </a:p>
        </p:txBody>
      </p:sp>
      <p:sp>
        <p:nvSpPr>
          <p:cNvPr id="883" name="Shape 883"/>
          <p:cNvSpPr txBox="1"/>
          <p:nvPr>
            <p:ph idx="1" type="body"/>
          </p:nvPr>
        </p:nvSpPr>
        <p:spPr>
          <a:xfrm>
            <a:off x="1069825" y="917725"/>
            <a:ext cx="7457400" cy="3232800"/>
          </a:xfrm>
          <a:prstGeom prst="rect">
            <a:avLst/>
          </a:prstGeom>
        </p:spPr>
        <p:txBody>
          <a:bodyPr anchorCtr="0" anchor="t" bIns="91425" lIns="91425" spcFirstLastPara="1" rIns="91425" wrap="square" tIns="91425">
            <a:noAutofit/>
          </a:bodyPr>
          <a:lstStyle/>
          <a:p>
            <a:pPr indent="0" lvl="0" marL="0">
              <a:lnSpc>
                <a:spcPct val="114000"/>
              </a:lnSpc>
              <a:spcBef>
                <a:spcPts val="0"/>
              </a:spcBef>
              <a:spcAft>
                <a:spcPts val="0"/>
              </a:spcAft>
              <a:buNone/>
            </a:pPr>
            <a:r>
              <a:rPr lang="en" sz="1500"/>
              <a:t>Problems </a:t>
            </a:r>
            <a:r>
              <a:rPr b="1" lang="en" sz="1500"/>
              <a:t>may</a:t>
            </a:r>
            <a:r>
              <a:rPr lang="en" sz="1500"/>
              <a:t> arise with:</a:t>
            </a:r>
            <a:endParaRPr sz="1500"/>
          </a:p>
          <a:p>
            <a:pPr indent="-323850" lvl="0" marL="457200" rtl="0">
              <a:lnSpc>
                <a:spcPct val="114000"/>
              </a:lnSpc>
              <a:spcBef>
                <a:spcPts val="500"/>
              </a:spcBef>
              <a:spcAft>
                <a:spcPts val="0"/>
              </a:spcAft>
              <a:buSzPts val="1500"/>
              <a:buChar char="-"/>
            </a:pPr>
            <a:r>
              <a:rPr lang="en" sz="1500"/>
              <a:t>customer choosing the safety margin → don’t know workload’s long-term expected behavior</a:t>
            </a:r>
            <a:endParaRPr sz="1500"/>
          </a:p>
          <a:p>
            <a:pPr indent="-323850" lvl="0" marL="457200" rtl="0">
              <a:lnSpc>
                <a:spcPct val="114000"/>
              </a:lnSpc>
              <a:spcBef>
                <a:spcPts val="500"/>
              </a:spcBef>
              <a:spcAft>
                <a:spcPts val="0"/>
              </a:spcAft>
              <a:buSzPts val="1500"/>
              <a:buChar char="-"/>
            </a:pPr>
            <a:r>
              <a:rPr lang="en" sz="1500"/>
              <a:t>Computation time may be high if r-b curves are generated constantly if workloads phase in/out very fast.</a:t>
            </a:r>
            <a:endParaRPr sz="1500"/>
          </a:p>
          <a:p>
            <a:pPr indent="-323850" lvl="0" marL="457200" rtl="0">
              <a:lnSpc>
                <a:spcPct val="114000"/>
              </a:lnSpc>
              <a:spcBef>
                <a:spcPts val="500"/>
              </a:spcBef>
              <a:spcAft>
                <a:spcPts val="0"/>
              </a:spcAft>
              <a:buSzPts val="1500"/>
              <a:buChar char="-"/>
            </a:pPr>
            <a:r>
              <a:rPr lang="en" sz="1500"/>
              <a:t>When workload deviates from usual, how long before noticed and assigned a new r-b curve? Long-term burstiness, which is unpredictable, is not accounted</a:t>
            </a:r>
            <a:endParaRPr sz="1500"/>
          </a:p>
          <a:p>
            <a:pPr indent="-323850" lvl="0" marL="457200" rtl="0">
              <a:lnSpc>
                <a:spcPct val="114000"/>
              </a:lnSpc>
              <a:spcBef>
                <a:spcPts val="500"/>
              </a:spcBef>
              <a:spcAft>
                <a:spcPts val="0"/>
              </a:spcAft>
              <a:buSzPts val="1500"/>
              <a:buChar char="-"/>
            </a:pPr>
            <a:r>
              <a:rPr lang="en" sz="1500"/>
              <a:t>LatencyChecker : if system changes while workload is being assigned, or bottleneck at latency check if many workloads added at once </a:t>
            </a:r>
            <a:endParaRPr sz="1500"/>
          </a:p>
          <a:p>
            <a:pPr indent="-323850" lvl="0" marL="457200" rtl="0">
              <a:lnSpc>
                <a:spcPct val="114000"/>
              </a:lnSpc>
              <a:spcBef>
                <a:spcPts val="500"/>
              </a:spcBef>
              <a:spcAft>
                <a:spcPts val="0"/>
              </a:spcAft>
              <a:buSzPts val="1500"/>
              <a:buChar char="-"/>
            </a:pPr>
            <a:r>
              <a:rPr lang="en" sz="1500"/>
              <a:t>Experiment substitutes SSD-induced tail latency effects of requests as a “burstiness” simulator → are these equal?</a:t>
            </a:r>
            <a:endParaRPr sz="1500"/>
          </a:p>
          <a:p>
            <a:pPr indent="-323850" lvl="0" marL="457200" rtl="0">
              <a:lnSpc>
                <a:spcPct val="114000"/>
              </a:lnSpc>
              <a:spcBef>
                <a:spcPts val="500"/>
              </a:spcBef>
              <a:spcAft>
                <a:spcPts val="0"/>
              </a:spcAft>
              <a:buSzPts val="1500"/>
              <a:buChar char="-"/>
            </a:pPr>
            <a:r>
              <a:rPr lang="en" sz="1500"/>
              <a:t>There is no load balancing mechanism or analysis</a:t>
            </a:r>
            <a:endParaRPr sz="1500"/>
          </a:p>
          <a:p>
            <a:pPr indent="-323850" lvl="0" marL="457200">
              <a:lnSpc>
                <a:spcPct val="114000"/>
              </a:lnSpc>
              <a:spcBef>
                <a:spcPts val="500"/>
              </a:spcBef>
              <a:spcAft>
                <a:spcPts val="500"/>
              </a:spcAft>
              <a:buSzPts val="1500"/>
              <a:buChar char="-"/>
            </a:pPr>
            <a:r>
              <a:rPr lang="en" sz="1500"/>
              <a:t>Fault tolerance if WC components crash or server fails </a:t>
            </a:r>
            <a:endParaRPr sz="1500"/>
          </a:p>
        </p:txBody>
      </p:sp>
      <p:sp>
        <p:nvSpPr>
          <p:cNvPr id="884" name="Shape 88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885" name="Shape 885"/>
          <p:cNvPicPr preferRelativeResize="0"/>
          <p:nvPr/>
        </p:nvPicPr>
        <p:blipFill>
          <a:blip r:embed="rId3">
            <a:alphaModFix/>
          </a:blip>
          <a:stretch>
            <a:fillRect/>
          </a:stretch>
        </p:blipFill>
        <p:spPr>
          <a:xfrm>
            <a:off x="56400" y="67655"/>
            <a:ext cx="327125" cy="3271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9" name="Shape 889"/>
        <p:cNvGrpSpPr/>
        <p:nvPr/>
      </p:nvGrpSpPr>
      <p:grpSpPr>
        <a:xfrm>
          <a:off x="0" y="0"/>
          <a:ext cx="0" cy="0"/>
          <a:chOff x="0" y="0"/>
          <a:chExt cx="0" cy="0"/>
        </a:xfrm>
      </p:grpSpPr>
      <p:sp>
        <p:nvSpPr>
          <p:cNvPr id="890" name="Shape 890"/>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Takeaways</a:t>
            </a:r>
            <a:endParaRPr/>
          </a:p>
        </p:txBody>
      </p:sp>
      <p:sp>
        <p:nvSpPr>
          <p:cNvPr id="891" name="Shape 891"/>
          <p:cNvSpPr txBox="1"/>
          <p:nvPr>
            <p:ph idx="1" type="body"/>
          </p:nvPr>
        </p:nvSpPr>
        <p:spPr>
          <a:xfrm>
            <a:off x="1303800" y="1298725"/>
            <a:ext cx="7030500" cy="3232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WorkloadCompactor consolidates workloads onto fewer servers compared to other state-of-the-art mechanisms while meeting tail latency SLOs.</a:t>
            </a:r>
            <a:endParaRPr/>
          </a:p>
          <a:p>
            <a:pPr indent="-368300" lvl="0" marL="457200" rtl="0">
              <a:spcBef>
                <a:spcPts val="1600"/>
              </a:spcBef>
              <a:spcAft>
                <a:spcPts val="0"/>
              </a:spcAft>
              <a:buSzPts val="2200"/>
              <a:buChar char="-"/>
            </a:pPr>
            <a:r>
              <a:rPr lang="en"/>
              <a:t>Selection of workload rate limits (</a:t>
            </a:r>
            <a:r>
              <a:rPr b="1" lang="en"/>
              <a:t>r</a:t>
            </a:r>
            <a:r>
              <a:rPr lang="en"/>
              <a:t>ate and </a:t>
            </a:r>
            <a:r>
              <a:rPr b="1" lang="en"/>
              <a:t>b</a:t>
            </a:r>
            <a:r>
              <a:rPr lang="en"/>
              <a:t>urst)</a:t>
            </a:r>
            <a:r>
              <a:rPr lang="en"/>
              <a:t> is crucial to compacting process</a:t>
            </a:r>
            <a:endParaRPr/>
          </a:p>
          <a:p>
            <a:pPr indent="-368300" lvl="0" marL="457200" rtl="0">
              <a:spcBef>
                <a:spcPts val="0"/>
              </a:spcBef>
              <a:spcAft>
                <a:spcPts val="0"/>
              </a:spcAft>
              <a:buSzPts val="2200"/>
              <a:buChar char="-"/>
            </a:pPr>
            <a:r>
              <a:rPr lang="en"/>
              <a:t>Network calculus used to determine if colocated</a:t>
            </a:r>
            <a:endParaRPr/>
          </a:p>
          <a:p>
            <a:pPr indent="-368300" lvl="0" marL="457200">
              <a:spcBef>
                <a:spcPts val="0"/>
              </a:spcBef>
              <a:spcAft>
                <a:spcPts val="0"/>
              </a:spcAft>
              <a:buSzPts val="2200"/>
              <a:buChar char="-"/>
            </a:pPr>
            <a:r>
              <a:rPr lang="en"/>
              <a:t>Enforce rate and priority in network AND storage</a:t>
            </a:r>
            <a:endParaRPr/>
          </a:p>
        </p:txBody>
      </p:sp>
      <p:sp>
        <p:nvSpPr>
          <p:cNvPr id="892" name="Shape 89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893" name="Shape 893"/>
          <p:cNvPicPr preferRelativeResize="0"/>
          <p:nvPr/>
        </p:nvPicPr>
        <p:blipFill>
          <a:blip r:embed="rId3">
            <a:alphaModFix/>
          </a:blip>
          <a:stretch>
            <a:fillRect/>
          </a:stretch>
        </p:blipFill>
        <p:spPr>
          <a:xfrm>
            <a:off x="56400" y="67655"/>
            <a:ext cx="327125" cy="3271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7" name="Shape 897"/>
        <p:cNvGrpSpPr/>
        <p:nvPr/>
      </p:nvGrpSpPr>
      <p:grpSpPr>
        <a:xfrm>
          <a:off x="0" y="0"/>
          <a:ext cx="0" cy="0"/>
          <a:chOff x="0" y="0"/>
          <a:chExt cx="0" cy="0"/>
        </a:xfrm>
      </p:grpSpPr>
      <p:sp>
        <p:nvSpPr>
          <p:cNvPr id="898" name="Shape 898"/>
          <p:cNvSpPr txBox="1"/>
          <p:nvPr>
            <p:ph type="ctrTitle"/>
          </p:nvPr>
        </p:nvSpPr>
        <p:spPr>
          <a:xfrm>
            <a:off x="-1263250" y="1902675"/>
            <a:ext cx="6417000" cy="1022100"/>
          </a:xfrm>
          <a:prstGeom prst="rect">
            <a:avLst/>
          </a:prstGeom>
        </p:spPr>
        <p:txBody>
          <a:bodyPr anchorCtr="0" anchor="ctr" bIns="91425" lIns="91425" spcFirstLastPara="1" rIns="91425" wrap="square" tIns="91425">
            <a:noAutofit/>
          </a:bodyPr>
          <a:lstStyle/>
          <a:p>
            <a:pPr indent="0" lvl="0" marL="2286000" rtl="0">
              <a:spcBef>
                <a:spcPts val="0"/>
              </a:spcBef>
              <a:spcAft>
                <a:spcPts val="0"/>
              </a:spcAft>
              <a:buNone/>
            </a:pPr>
            <a:r>
              <a:rPr lang="en" sz="6000"/>
              <a:t>Discussion</a:t>
            </a:r>
            <a:endParaRPr sz="6000"/>
          </a:p>
        </p:txBody>
      </p:sp>
      <p:pic>
        <p:nvPicPr>
          <p:cNvPr id="899" name="Shape 899"/>
          <p:cNvPicPr preferRelativeResize="0"/>
          <p:nvPr/>
        </p:nvPicPr>
        <p:blipFill>
          <a:blip r:embed="rId3">
            <a:alphaModFix/>
          </a:blip>
          <a:stretch>
            <a:fillRect/>
          </a:stretch>
        </p:blipFill>
        <p:spPr>
          <a:xfrm>
            <a:off x="56400" y="67655"/>
            <a:ext cx="327125" cy="327125"/>
          </a:xfrm>
          <a:prstGeom prst="rect">
            <a:avLst/>
          </a:prstGeom>
          <a:noFill/>
          <a:ln>
            <a:noFill/>
          </a:ln>
        </p:spPr>
      </p:pic>
      <p:sp>
        <p:nvSpPr>
          <p:cNvPr id="900" name="Shape 900"/>
          <p:cNvSpPr txBox="1"/>
          <p:nvPr/>
        </p:nvSpPr>
        <p:spPr>
          <a:xfrm>
            <a:off x="1119800" y="2448300"/>
            <a:ext cx="4711200" cy="300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2400">
                <a:solidFill>
                  <a:schemeClr val="lt1"/>
                </a:solidFill>
                <a:latin typeface="Nunito"/>
                <a:ea typeface="Nunito"/>
                <a:cs typeface="Nunito"/>
                <a:sym typeface="Nunito"/>
              </a:rPr>
              <a:t>Scriber</a:t>
            </a:r>
            <a:r>
              <a:rPr lang="en" sz="2400">
                <a:solidFill>
                  <a:schemeClr val="lt1"/>
                </a:solidFill>
                <a:latin typeface="Nunito"/>
                <a:ea typeface="Nunito"/>
                <a:cs typeface="Nunito"/>
                <a:sym typeface="Nunito"/>
              </a:rPr>
              <a:t>: </a:t>
            </a:r>
            <a:r>
              <a:rPr b="1" lang="en" sz="2400">
                <a:solidFill>
                  <a:schemeClr val="lt1"/>
                </a:solidFill>
                <a:latin typeface="Nunito"/>
                <a:ea typeface="Nunito"/>
                <a:cs typeface="Nunito"/>
                <a:sym typeface="Nunito"/>
              </a:rPr>
              <a:t>Aishwarya Nadella</a:t>
            </a:r>
            <a:endParaRPr b="1" sz="2400">
              <a:solidFill>
                <a:schemeClr val="lt1"/>
              </a:solidFill>
              <a:latin typeface="Nunito"/>
              <a:ea typeface="Nunito"/>
              <a:cs typeface="Nunito"/>
              <a:sym typeface="Nunito"/>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4" name="Shape 904"/>
        <p:cNvGrpSpPr/>
        <p:nvPr/>
      </p:nvGrpSpPr>
      <p:grpSpPr>
        <a:xfrm>
          <a:off x="0" y="0"/>
          <a:ext cx="0" cy="0"/>
          <a:chOff x="0" y="0"/>
          <a:chExt cx="0" cy="0"/>
        </a:xfrm>
      </p:grpSpPr>
      <p:sp>
        <p:nvSpPr>
          <p:cNvPr id="905" name="Shape 905"/>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HotSpot</a:t>
            </a:r>
            <a:endParaRPr/>
          </a:p>
        </p:txBody>
      </p:sp>
      <p:sp>
        <p:nvSpPr>
          <p:cNvPr id="906" name="Shape 906"/>
          <p:cNvSpPr txBox="1"/>
          <p:nvPr>
            <p:ph idx="1" type="body"/>
          </p:nvPr>
        </p:nvSpPr>
        <p:spPr>
          <a:xfrm>
            <a:off x="1303800" y="1298725"/>
            <a:ext cx="7030500" cy="32328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The paper describes the lack of coordination between </a:t>
            </a:r>
            <a:r>
              <a:rPr lang="en"/>
              <a:t>HotSpot VMs as a limitation. </a:t>
            </a:r>
            <a:r>
              <a:rPr lang="en"/>
              <a:t>What are some ways HotSpot VMs could coordinate? Do you think these are beneficial enough to be included in the implementation?</a:t>
            </a:r>
            <a:endParaRPr/>
          </a:p>
        </p:txBody>
      </p:sp>
      <p:sp>
        <p:nvSpPr>
          <p:cNvPr id="907" name="Shape 90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908" name="Shape 908"/>
          <p:cNvPicPr preferRelativeResize="0"/>
          <p:nvPr/>
        </p:nvPicPr>
        <p:blipFill>
          <a:blip r:embed="rId3">
            <a:alphaModFix/>
          </a:blip>
          <a:stretch>
            <a:fillRect/>
          </a:stretch>
        </p:blipFill>
        <p:spPr>
          <a:xfrm>
            <a:off x="56400" y="67655"/>
            <a:ext cx="327125" cy="3271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2" name="Shape 912"/>
        <p:cNvGrpSpPr/>
        <p:nvPr/>
      </p:nvGrpSpPr>
      <p:grpSpPr>
        <a:xfrm>
          <a:off x="0" y="0"/>
          <a:ext cx="0" cy="0"/>
          <a:chOff x="0" y="0"/>
          <a:chExt cx="0" cy="0"/>
        </a:xfrm>
      </p:grpSpPr>
      <p:sp>
        <p:nvSpPr>
          <p:cNvPr id="913" name="Shape 913"/>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HotSpot</a:t>
            </a:r>
            <a:endParaRPr/>
          </a:p>
        </p:txBody>
      </p:sp>
      <p:sp>
        <p:nvSpPr>
          <p:cNvPr id="914" name="Shape 914"/>
          <p:cNvSpPr txBox="1"/>
          <p:nvPr>
            <p:ph idx="1" type="body"/>
          </p:nvPr>
        </p:nvSpPr>
        <p:spPr>
          <a:xfrm>
            <a:off x="1303800" y="1298725"/>
            <a:ext cx="7030500" cy="3232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With the HotSpot design, users are not left with much say in the configurations. Do you think it would be beneficial for users to be able to configure certain features?</a:t>
            </a:r>
            <a:endParaRPr/>
          </a:p>
          <a:p>
            <a:pPr indent="0" lvl="0" marL="0">
              <a:spcBef>
                <a:spcPts val="1600"/>
              </a:spcBef>
              <a:spcAft>
                <a:spcPts val="1600"/>
              </a:spcAft>
              <a:buNone/>
            </a:pPr>
            <a:r>
              <a:rPr lang="en"/>
              <a:t>For example, HotSpot chooses the bidding policy that works for its migration policy (bidding 10x the on-demand price).</a:t>
            </a:r>
            <a:endParaRPr/>
          </a:p>
        </p:txBody>
      </p:sp>
      <p:sp>
        <p:nvSpPr>
          <p:cNvPr id="915" name="Shape 91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916" name="Shape 916"/>
          <p:cNvPicPr preferRelativeResize="0"/>
          <p:nvPr/>
        </p:nvPicPr>
        <p:blipFill>
          <a:blip r:embed="rId3">
            <a:alphaModFix/>
          </a:blip>
          <a:stretch>
            <a:fillRect/>
          </a:stretch>
        </p:blipFill>
        <p:spPr>
          <a:xfrm>
            <a:off x="56400" y="67655"/>
            <a:ext cx="327125" cy="3271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0" name="Shape 920"/>
        <p:cNvGrpSpPr/>
        <p:nvPr/>
      </p:nvGrpSpPr>
      <p:grpSpPr>
        <a:xfrm>
          <a:off x="0" y="0"/>
          <a:ext cx="0" cy="0"/>
          <a:chOff x="0" y="0"/>
          <a:chExt cx="0" cy="0"/>
        </a:xfrm>
      </p:grpSpPr>
      <p:sp>
        <p:nvSpPr>
          <p:cNvPr id="921" name="Shape 921"/>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HotSpot</a:t>
            </a:r>
            <a:endParaRPr/>
          </a:p>
        </p:txBody>
      </p:sp>
      <p:sp>
        <p:nvSpPr>
          <p:cNvPr id="922" name="Shape 922"/>
          <p:cNvSpPr txBox="1"/>
          <p:nvPr>
            <p:ph idx="1" type="body"/>
          </p:nvPr>
        </p:nvSpPr>
        <p:spPr>
          <a:xfrm>
            <a:off x="1303800" y="1298725"/>
            <a:ext cx="7030500" cy="32328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a:t>Hotspot makes the assumption that an application’s utilization is constant in the future in its migration policy. Do you think there is a better heuristic? </a:t>
            </a:r>
            <a:endParaRPr/>
          </a:p>
        </p:txBody>
      </p:sp>
      <p:sp>
        <p:nvSpPr>
          <p:cNvPr id="923" name="Shape 92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924" name="Shape 924"/>
          <p:cNvPicPr preferRelativeResize="0"/>
          <p:nvPr/>
        </p:nvPicPr>
        <p:blipFill>
          <a:blip r:embed="rId3">
            <a:alphaModFix/>
          </a:blip>
          <a:stretch>
            <a:fillRect/>
          </a:stretch>
        </p:blipFill>
        <p:spPr>
          <a:xfrm>
            <a:off x="56400" y="67655"/>
            <a:ext cx="327125" cy="3271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8" name="Shape 928"/>
        <p:cNvGrpSpPr/>
        <p:nvPr/>
      </p:nvGrpSpPr>
      <p:grpSpPr>
        <a:xfrm>
          <a:off x="0" y="0"/>
          <a:ext cx="0" cy="0"/>
          <a:chOff x="0" y="0"/>
          <a:chExt cx="0" cy="0"/>
        </a:xfrm>
      </p:grpSpPr>
      <p:sp>
        <p:nvSpPr>
          <p:cNvPr id="929" name="Shape 929"/>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HotSpot</a:t>
            </a:r>
            <a:endParaRPr/>
          </a:p>
        </p:txBody>
      </p:sp>
      <p:sp>
        <p:nvSpPr>
          <p:cNvPr id="930" name="Shape 930"/>
          <p:cNvSpPr txBox="1"/>
          <p:nvPr>
            <p:ph idx="1" type="body"/>
          </p:nvPr>
        </p:nvSpPr>
        <p:spPr>
          <a:xfrm>
            <a:off x="1303800" y="1298725"/>
            <a:ext cx="7030500" cy="32328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HotSpot does not mention the use of any fault-tolerance techniques because it claims revocation is minimized with its migration policy’s aim to minimize price risk. What if the migration fails? Do you think HotSpot should include a backup plan for failures?</a:t>
            </a:r>
            <a:endParaRPr/>
          </a:p>
        </p:txBody>
      </p:sp>
      <p:sp>
        <p:nvSpPr>
          <p:cNvPr id="931" name="Shape 93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pic>
        <p:nvPicPr>
          <p:cNvPr id="306" name="Shape 306"/>
          <p:cNvPicPr preferRelativeResize="0"/>
          <p:nvPr/>
        </p:nvPicPr>
        <p:blipFill rotWithShape="1">
          <a:blip r:embed="rId3">
            <a:alphaModFix/>
          </a:blip>
          <a:srcRect b="4989" l="-1188" r="6086" t="11440"/>
          <a:stretch/>
        </p:blipFill>
        <p:spPr>
          <a:xfrm>
            <a:off x="445925" y="1295588"/>
            <a:ext cx="3699700" cy="2077725"/>
          </a:xfrm>
          <a:prstGeom prst="rect">
            <a:avLst/>
          </a:prstGeom>
          <a:noFill/>
          <a:ln>
            <a:noFill/>
          </a:ln>
        </p:spPr>
      </p:pic>
      <p:sp>
        <p:nvSpPr>
          <p:cNvPr id="307" name="Shape 307"/>
          <p:cNvSpPr/>
          <p:nvPr/>
        </p:nvSpPr>
        <p:spPr>
          <a:xfrm>
            <a:off x="76500" y="4203775"/>
            <a:ext cx="8991000" cy="730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8" name="Shape 308"/>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Importance of Price Risk</a:t>
            </a:r>
            <a:endParaRPr/>
          </a:p>
        </p:txBody>
      </p:sp>
      <p:sp>
        <p:nvSpPr>
          <p:cNvPr id="309" name="Shape 30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310" name="Shape 310"/>
          <p:cNvPicPr preferRelativeResize="0"/>
          <p:nvPr/>
        </p:nvPicPr>
        <p:blipFill rotWithShape="1">
          <a:blip r:embed="rId4">
            <a:alphaModFix/>
          </a:blip>
          <a:srcRect b="-5430" l="3264" r="3738" t="5430"/>
          <a:stretch/>
        </p:blipFill>
        <p:spPr>
          <a:xfrm>
            <a:off x="4720900" y="1388150"/>
            <a:ext cx="3890100" cy="1892625"/>
          </a:xfrm>
          <a:prstGeom prst="rect">
            <a:avLst/>
          </a:prstGeom>
          <a:noFill/>
          <a:ln>
            <a:noFill/>
          </a:ln>
        </p:spPr>
      </p:pic>
      <p:sp>
        <p:nvSpPr>
          <p:cNvPr id="311" name="Shape 311"/>
          <p:cNvSpPr txBox="1"/>
          <p:nvPr/>
        </p:nvSpPr>
        <p:spPr>
          <a:xfrm>
            <a:off x="152725" y="4306525"/>
            <a:ext cx="9144000" cy="525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200">
                <a:solidFill>
                  <a:schemeClr val="dk2"/>
                </a:solidFill>
                <a:latin typeface="Nunito"/>
                <a:ea typeface="Nunito"/>
                <a:cs typeface="Nunito"/>
                <a:sym typeface="Nunito"/>
              </a:rPr>
              <a:t>Applications more likely to experience price changes than revocations</a:t>
            </a:r>
            <a:endParaRPr sz="2200">
              <a:solidFill>
                <a:schemeClr val="dk2"/>
              </a:solidFill>
              <a:latin typeface="Nunito"/>
              <a:ea typeface="Nunito"/>
              <a:cs typeface="Nunito"/>
              <a:sym typeface="Nunito"/>
            </a:endParaRPr>
          </a:p>
        </p:txBody>
      </p:sp>
      <p:sp>
        <p:nvSpPr>
          <p:cNvPr id="312" name="Shape 312"/>
          <p:cNvSpPr txBox="1"/>
          <p:nvPr/>
        </p:nvSpPr>
        <p:spPr>
          <a:xfrm>
            <a:off x="152725" y="3384700"/>
            <a:ext cx="4286100" cy="66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A</a:t>
            </a:r>
            <a:r>
              <a:rPr b="1" lang="en" sz="1000"/>
              <a:t>verage Time-to-Revocation for Linux spot VMs in EC2’s us-east-1 region when bidding at and 10x the on-demand price over a </a:t>
            </a:r>
            <a:r>
              <a:rPr b="1" lang="en" sz="1000"/>
              <a:t>two month</a:t>
            </a:r>
            <a:r>
              <a:rPr b="1" lang="en" sz="1000"/>
              <a:t> period [1].</a:t>
            </a:r>
            <a:endParaRPr b="1" sz="1000"/>
          </a:p>
        </p:txBody>
      </p:sp>
      <p:sp>
        <p:nvSpPr>
          <p:cNvPr id="313" name="Shape 313"/>
          <p:cNvSpPr txBox="1"/>
          <p:nvPr/>
        </p:nvSpPr>
        <p:spPr>
          <a:xfrm>
            <a:off x="4793825" y="3384700"/>
            <a:ext cx="4081800" cy="52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Time-to-Change for the cheapest VM in each of AZs of the us-east-1 region over a two month period [1].</a:t>
            </a:r>
            <a:endParaRPr b="1" sz="1000"/>
          </a:p>
        </p:txBody>
      </p:sp>
      <p:pic>
        <p:nvPicPr>
          <p:cNvPr id="314" name="Shape 314"/>
          <p:cNvPicPr preferRelativeResize="0"/>
          <p:nvPr/>
        </p:nvPicPr>
        <p:blipFill>
          <a:blip r:embed="rId5">
            <a:alphaModFix/>
          </a:blip>
          <a:stretch>
            <a:fillRect/>
          </a:stretch>
        </p:blipFill>
        <p:spPr>
          <a:xfrm>
            <a:off x="56400" y="67655"/>
            <a:ext cx="327125" cy="327125"/>
          </a:xfrm>
          <a:prstGeom prst="rect">
            <a:avLst/>
          </a:prstGeom>
          <a:noFill/>
          <a:ln>
            <a:noFill/>
          </a:ln>
        </p:spPr>
      </p:pic>
      <p:sp>
        <p:nvSpPr>
          <p:cNvPr id="315" name="Shape 315"/>
          <p:cNvSpPr/>
          <p:nvPr/>
        </p:nvSpPr>
        <p:spPr>
          <a:xfrm>
            <a:off x="203025" y="1295600"/>
            <a:ext cx="4235700" cy="2754600"/>
          </a:xfrm>
          <a:prstGeom prst="frame">
            <a:avLst>
              <a:gd fmla="val 1228" name="adj1"/>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6" name="Shape 316"/>
          <p:cNvSpPr/>
          <p:nvPr/>
        </p:nvSpPr>
        <p:spPr>
          <a:xfrm>
            <a:off x="4716875" y="1274150"/>
            <a:ext cx="4235700" cy="2754600"/>
          </a:xfrm>
          <a:prstGeom prst="frame">
            <a:avLst>
              <a:gd fmla="val 1155" name="adj1"/>
            </a:avLst>
          </a:prstGeom>
          <a:solidFill>
            <a:schemeClr val="lt2"/>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5" name="Shape 935"/>
        <p:cNvGrpSpPr/>
        <p:nvPr/>
      </p:nvGrpSpPr>
      <p:grpSpPr>
        <a:xfrm>
          <a:off x="0" y="0"/>
          <a:ext cx="0" cy="0"/>
          <a:chOff x="0" y="0"/>
          <a:chExt cx="0" cy="0"/>
        </a:xfrm>
      </p:grpSpPr>
      <p:sp>
        <p:nvSpPr>
          <p:cNvPr id="936" name="Shape 936"/>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HotSpot</a:t>
            </a:r>
            <a:endParaRPr/>
          </a:p>
        </p:txBody>
      </p:sp>
      <p:sp>
        <p:nvSpPr>
          <p:cNvPr id="937" name="Shape 937"/>
          <p:cNvSpPr txBox="1"/>
          <p:nvPr>
            <p:ph idx="1" type="body"/>
          </p:nvPr>
        </p:nvSpPr>
        <p:spPr>
          <a:xfrm>
            <a:off x="1303800" y="1298725"/>
            <a:ext cx="7030500" cy="32328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The migration overhead from the experiments in the paper show that it ranges from 25-56s, which is 0.7-1.6% of the runtime of half-hour jobs. Do you think it is worth looking into live migration?</a:t>
            </a:r>
            <a:endParaRPr/>
          </a:p>
        </p:txBody>
      </p:sp>
      <p:sp>
        <p:nvSpPr>
          <p:cNvPr id="938" name="Shape 93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2" name="Shape 942"/>
        <p:cNvGrpSpPr/>
        <p:nvPr/>
      </p:nvGrpSpPr>
      <p:grpSpPr>
        <a:xfrm>
          <a:off x="0" y="0"/>
          <a:ext cx="0" cy="0"/>
          <a:chOff x="0" y="0"/>
          <a:chExt cx="0" cy="0"/>
        </a:xfrm>
      </p:grpSpPr>
      <p:sp>
        <p:nvSpPr>
          <p:cNvPr id="943" name="Shape 943"/>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WorkloadCompactor</a:t>
            </a:r>
            <a:endParaRPr/>
          </a:p>
        </p:txBody>
      </p:sp>
      <p:sp>
        <p:nvSpPr>
          <p:cNvPr id="944" name="Shape 944"/>
          <p:cNvSpPr txBox="1"/>
          <p:nvPr>
            <p:ph idx="1" type="body"/>
          </p:nvPr>
        </p:nvSpPr>
        <p:spPr>
          <a:xfrm>
            <a:off x="1303800" y="1298725"/>
            <a:ext cx="7030500" cy="3232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t>
            </a:r>
            <a:r>
              <a:rPr lang="en"/>
              <a:t>In addition to the work generated by a request, there is also a tail latency effect due to the SSD and storage stack.”</a:t>
            </a:r>
            <a:endParaRPr/>
          </a:p>
          <a:p>
            <a:pPr indent="0" lvl="0" marL="0">
              <a:spcBef>
                <a:spcPts val="1600"/>
              </a:spcBef>
              <a:spcAft>
                <a:spcPts val="1600"/>
              </a:spcAft>
              <a:buNone/>
            </a:pPr>
            <a:r>
              <a:rPr lang="en"/>
              <a:t>Would the WorkloadCompactor give better results on if used on other storage devices?</a:t>
            </a:r>
            <a:endParaRPr/>
          </a:p>
        </p:txBody>
      </p:sp>
      <p:sp>
        <p:nvSpPr>
          <p:cNvPr id="945" name="Shape 94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9" name="Shape 949"/>
        <p:cNvGrpSpPr/>
        <p:nvPr/>
      </p:nvGrpSpPr>
      <p:grpSpPr>
        <a:xfrm>
          <a:off x="0" y="0"/>
          <a:ext cx="0" cy="0"/>
          <a:chOff x="0" y="0"/>
          <a:chExt cx="0" cy="0"/>
        </a:xfrm>
      </p:grpSpPr>
      <p:sp>
        <p:nvSpPr>
          <p:cNvPr id="950" name="Shape 950"/>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WorkloadCompactor</a:t>
            </a:r>
            <a:endParaRPr/>
          </a:p>
        </p:txBody>
      </p:sp>
      <p:sp>
        <p:nvSpPr>
          <p:cNvPr id="951" name="Shape 951"/>
          <p:cNvSpPr txBox="1"/>
          <p:nvPr>
            <p:ph idx="1" type="body"/>
          </p:nvPr>
        </p:nvSpPr>
        <p:spPr>
          <a:xfrm>
            <a:off x="1273400" y="1194550"/>
            <a:ext cx="7060800" cy="3336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Is the WorkloadCompactor portable to other technologies?</a:t>
            </a:r>
            <a:endParaRPr/>
          </a:p>
          <a:p>
            <a:pPr indent="0" lvl="0" marL="0">
              <a:spcBef>
                <a:spcPts val="1600"/>
              </a:spcBef>
              <a:spcAft>
                <a:spcPts val="0"/>
              </a:spcAft>
              <a:buNone/>
            </a:pPr>
            <a:r>
              <a:rPr lang="en"/>
              <a:t>“</a:t>
            </a:r>
            <a:r>
              <a:rPr lang="en"/>
              <a:t>Though our techniques can be extended to various storage devices, our WorkloadCompactor prototype focuses on Solid-State Drives (SSDs).”</a:t>
            </a:r>
            <a:endParaRPr/>
          </a:p>
          <a:p>
            <a:pPr indent="0" lvl="0" marL="0" rtl="0">
              <a:spcBef>
                <a:spcPts val="1600"/>
              </a:spcBef>
              <a:spcAft>
                <a:spcPts val="1600"/>
              </a:spcAft>
              <a:buNone/>
            </a:pPr>
            <a:r>
              <a:rPr lang="en"/>
              <a:t>“In addition to the work generated by a request, there is also a tail latency effect due to the SSD and storage stack.”</a:t>
            </a:r>
            <a:endParaRPr/>
          </a:p>
        </p:txBody>
      </p:sp>
      <p:sp>
        <p:nvSpPr>
          <p:cNvPr id="952" name="Shape 95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6" name="Shape 956"/>
        <p:cNvGrpSpPr/>
        <p:nvPr/>
      </p:nvGrpSpPr>
      <p:grpSpPr>
        <a:xfrm>
          <a:off x="0" y="0"/>
          <a:ext cx="0" cy="0"/>
          <a:chOff x="0" y="0"/>
          <a:chExt cx="0" cy="0"/>
        </a:xfrm>
      </p:grpSpPr>
      <p:sp>
        <p:nvSpPr>
          <p:cNvPr id="957" name="Shape 957"/>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WorkloadCompactor</a:t>
            </a:r>
            <a:endParaRPr/>
          </a:p>
        </p:txBody>
      </p:sp>
      <p:sp>
        <p:nvSpPr>
          <p:cNvPr id="958" name="Shape 958"/>
          <p:cNvSpPr txBox="1"/>
          <p:nvPr>
            <p:ph idx="1" type="body"/>
          </p:nvPr>
        </p:nvSpPr>
        <p:spPr>
          <a:xfrm>
            <a:off x="1303800" y="1298725"/>
            <a:ext cx="7030500" cy="32328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a:t>WorkloadCompactor does not focus on migrating workloads between servers in order to optimize the number of servers used. Would including migrations benefit the system?</a:t>
            </a:r>
            <a:endParaRPr/>
          </a:p>
        </p:txBody>
      </p:sp>
      <p:sp>
        <p:nvSpPr>
          <p:cNvPr id="959" name="Shape 95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3" name="Shape 963"/>
        <p:cNvGrpSpPr/>
        <p:nvPr/>
      </p:nvGrpSpPr>
      <p:grpSpPr>
        <a:xfrm>
          <a:off x="0" y="0"/>
          <a:ext cx="0" cy="0"/>
          <a:chOff x="0" y="0"/>
          <a:chExt cx="0" cy="0"/>
        </a:xfrm>
      </p:grpSpPr>
      <p:sp>
        <p:nvSpPr>
          <p:cNvPr id="964" name="Shape 964"/>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WorkloadCompactor</a:t>
            </a:r>
            <a:endParaRPr/>
          </a:p>
        </p:txBody>
      </p:sp>
      <p:sp>
        <p:nvSpPr>
          <p:cNvPr id="965" name="Shape 965"/>
          <p:cNvSpPr txBox="1"/>
          <p:nvPr>
            <p:ph idx="1" type="body"/>
          </p:nvPr>
        </p:nvSpPr>
        <p:spPr>
          <a:xfrm>
            <a:off x="1303800" y="1298725"/>
            <a:ext cx="7030500" cy="32328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The paper lacks information on failure cases. What are some issues that may occur?</a:t>
            </a:r>
            <a:br>
              <a:rPr lang="en"/>
            </a:br>
            <a:endParaRPr/>
          </a:p>
        </p:txBody>
      </p:sp>
      <p:sp>
        <p:nvSpPr>
          <p:cNvPr id="966" name="Shape 96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0" name="Shape 970"/>
        <p:cNvGrpSpPr/>
        <p:nvPr/>
      </p:nvGrpSpPr>
      <p:grpSpPr>
        <a:xfrm>
          <a:off x="0" y="0"/>
          <a:ext cx="0" cy="0"/>
          <a:chOff x="0" y="0"/>
          <a:chExt cx="0" cy="0"/>
        </a:xfrm>
      </p:grpSpPr>
      <p:sp>
        <p:nvSpPr>
          <p:cNvPr id="971" name="Shape 971"/>
          <p:cNvSpPr txBox="1"/>
          <p:nvPr>
            <p:ph type="ctrTitle"/>
          </p:nvPr>
        </p:nvSpPr>
        <p:spPr>
          <a:xfrm>
            <a:off x="824000" y="1613825"/>
            <a:ext cx="4813200" cy="18729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6000"/>
              <a:t>Thank You!</a:t>
            </a:r>
            <a:endParaRPr sz="6000"/>
          </a:p>
          <a:p>
            <a:pPr indent="0" lvl="0" marL="0">
              <a:spcBef>
                <a:spcPts val="0"/>
              </a:spcBef>
              <a:spcAft>
                <a:spcPts val="0"/>
              </a:spcAft>
              <a:buNone/>
            </a:pPr>
            <a:r>
              <a:rPr lang="en" sz="6000"/>
              <a:t>Questions?</a:t>
            </a:r>
            <a:endParaRPr sz="60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5" name="Shape 975"/>
        <p:cNvGrpSpPr/>
        <p:nvPr/>
      </p:nvGrpSpPr>
      <p:grpSpPr>
        <a:xfrm>
          <a:off x="0" y="0"/>
          <a:ext cx="0" cy="0"/>
          <a:chOff x="0" y="0"/>
          <a:chExt cx="0" cy="0"/>
        </a:xfrm>
      </p:grpSpPr>
      <p:sp>
        <p:nvSpPr>
          <p:cNvPr id="976" name="Shape 976"/>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References and Image Credits</a:t>
            </a:r>
            <a:endParaRPr/>
          </a:p>
        </p:txBody>
      </p:sp>
      <p:sp>
        <p:nvSpPr>
          <p:cNvPr id="977" name="Shape 977"/>
          <p:cNvSpPr txBox="1"/>
          <p:nvPr>
            <p:ph idx="1" type="body"/>
          </p:nvPr>
        </p:nvSpPr>
        <p:spPr>
          <a:xfrm>
            <a:off x="154975" y="1298725"/>
            <a:ext cx="8844600" cy="3232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 sz="1400"/>
              <a:t>[1]</a:t>
            </a:r>
            <a:r>
              <a:rPr lang="en" sz="1400"/>
              <a:t> </a:t>
            </a:r>
            <a:r>
              <a:rPr lang="en" sz="1400">
                <a:highlight>
                  <a:srgbClr val="FFFFFF"/>
                </a:highlight>
              </a:rPr>
              <a:t>Supreeth Shastri and David Irwin. 2017. HotSpot: automated server hopping in cloud spot markets. In Proceedings of the 2017 Symposium on Cloud Computing (SoCC '17). ACM, New York, NY, USA, 493-505. DOI: https://doi.org/10.1145/3127479.3132017</a:t>
            </a:r>
            <a:endParaRPr sz="1400"/>
          </a:p>
          <a:p>
            <a:pPr indent="0" lvl="0" marL="0" rtl="0">
              <a:spcBef>
                <a:spcPts val="0"/>
              </a:spcBef>
              <a:spcAft>
                <a:spcPts val="0"/>
              </a:spcAft>
              <a:buNone/>
            </a:pPr>
            <a:r>
              <a:t/>
            </a:r>
            <a:endParaRPr sz="1400"/>
          </a:p>
          <a:p>
            <a:pPr indent="0" lvl="0" marL="0" rtl="0">
              <a:spcBef>
                <a:spcPts val="0"/>
              </a:spcBef>
              <a:spcAft>
                <a:spcPts val="0"/>
              </a:spcAft>
              <a:buNone/>
            </a:pPr>
            <a:r>
              <a:rPr b="1" lang="en" sz="1400"/>
              <a:t>[2]</a:t>
            </a:r>
            <a:r>
              <a:rPr lang="en" sz="1400"/>
              <a:t> </a:t>
            </a:r>
            <a:r>
              <a:rPr lang="en" sz="1400"/>
              <a:t>Kasireddy, Preethi. “A Beginner-Friendly Introduction to Containers, VMs and Docker.”</a:t>
            </a:r>
            <a:r>
              <a:rPr i="1" lang="en" sz="1400"/>
              <a:t>FreeCodeCamp</a:t>
            </a:r>
            <a:r>
              <a:rPr lang="en" sz="1400"/>
              <a:t>, FreeCodeCamp, 4 Mar. 2016, medium.freecodecamp.org/a-beginner-friendly-introduction-to-containers-vms-and-docker-79a9e3e119b.</a:t>
            </a:r>
            <a:endParaRPr sz="1400"/>
          </a:p>
          <a:p>
            <a:pPr indent="0" lvl="0" marL="0" rtl="0">
              <a:spcBef>
                <a:spcPts val="0"/>
              </a:spcBef>
              <a:spcAft>
                <a:spcPts val="0"/>
              </a:spcAft>
              <a:buNone/>
            </a:pPr>
            <a:r>
              <a:t/>
            </a:r>
            <a:endParaRPr sz="1400"/>
          </a:p>
          <a:p>
            <a:pPr indent="0" lvl="0" marL="0" rtl="0">
              <a:spcBef>
                <a:spcPts val="0"/>
              </a:spcBef>
              <a:spcAft>
                <a:spcPts val="0"/>
              </a:spcAft>
              <a:buNone/>
            </a:pPr>
            <a:r>
              <a:rPr b="1" lang="en" sz="1400"/>
              <a:t>[3]</a:t>
            </a:r>
            <a:r>
              <a:rPr lang="en" sz="1400"/>
              <a:t> </a:t>
            </a:r>
            <a:r>
              <a:rPr lang="en" sz="1400"/>
              <a:t>“Memory Footprint.” </a:t>
            </a:r>
            <a:r>
              <a:rPr i="1" lang="en" sz="1400"/>
              <a:t>Wikipedia</a:t>
            </a:r>
            <a:r>
              <a:rPr lang="en" sz="1400"/>
              <a:t>, Wikimedia Foundation, 10 Apr. 2018, en.wikipedia.org/wiki/Memory_footprint.</a:t>
            </a:r>
            <a:endParaRPr sz="1400"/>
          </a:p>
          <a:p>
            <a:pPr indent="0" lvl="0" marL="0" rtl="0">
              <a:spcBef>
                <a:spcPts val="0"/>
              </a:spcBef>
              <a:spcAft>
                <a:spcPts val="0"/>
              </a:spcAft>
              <a:buNone/>
            </a:pPr>
            <a:r>
              <a:t/>
            </a:r>
            <a:endParaRPr sz="1400"/>
          </a:p>
          <a:p>
            <a:pPr indent="0" lvl="0" marL="0" rtl="0">
              <a:spcBef>
                <a:spcPts val="0"/>
              </a:spcBef>
              <a:spcAft>
                <a:spcPts val="0"/>
              </a:spcAft>
              <a:buNone/>
            </a:pPr>
            <a:r>
              <a:rPr b="1" lang="en" sz="1400"/>
              <a:t>[4] </a:t>
            </a:r>
            <a:r>
              <a:rPr lang="en" sz="1400">
                <a:solidFill>
                  <a:srgbClr val="000000"/>
                </a:solidFill>
                <a:uFill>
                  <a:noFill/>
                </a:uFill>
                <a:hlinkClick r:id="rId3"/>
              </a:rPr>
              <a:t>https://www.juniper.net/documentation/en_US</a:t>
            </a:r>
            <a:r>
              <a:rPr lang="en" sz="1400">
                <a:solidFill>
                  <a:srgbClr val="000000"/>
                </a:solidFill>
              </a:rPr>
              <a:t> /junos/topics/concept/policer-mx-m120-m320-burstsize-determining.html</a:t>
            </a:r>
            <a:endParaRPr sz="1400">
              <a:solidFill>
                <a:srgbClr val="000000"/>
              </a:solidFill>
            </a:endParaRPr>
          </a:p>
          <a:p>
            <a:pPr indent="0" lvl="0" marL="0">
              <a:spcBef>
                <a:spcPts val="0"/>
              </a:spcBef>
              <a:spcAft>
                <a:spcPts val="0"/>
              </a:spcAft>
              <a:buNone/>
            </a:pPr>
            <a:r>
              <a:t/>
            </a:r>
            <a:endParaRPr b="1" sz="1400"/>
          </a:p>
        </p:txBody>
      </p:sp>
      <p:sp>
        <p:nvSpPr>
          <p:cNvPr id="978" name="Shape 97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979" name="Shape 979"/>
          <p:cNvPicPr preferRelativeResize="0"/>
          <p:nvPr/>
        </p:nvPicPr>
        <p:blipFill>
          <a:blip r:embed="rId4">
            <a:alphaModFix/>
          </a:blip>
          <a:stretch>
            <a:fillRect/>
          </a:stretch>
        </p:blipFill>
        <p:spPr>
          <a:xfrm>
            <a:off x="56400" y="67655"/>
            <a:ext cx="327125" cy="327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Shape 321"/>
          <p:cNvSpPr txBox="1"/>
          <p:nvPr>
            <p:ph type="title"/>
          </p:nvPr>
        </p:nvSpPr>
        <p:spPr>
          <a:xfrm>
            <a:off x="383525" y="270825"/>
            <a:ext cx="79509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Revocation Risk</a:t>
            </a:r>
            <a:endParaRPr/>
          </a:p>
        </p:txBody>
      </p:sp>
      <p:sp>
        <p:nvSpPr>
          <p:cNvPr id="322" name="Shape 32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323" name="Shape 323"/>
          <p:cNvPicPr preferRelativeResize="0"/>
          <p:nvPr/>
        </p:nvPicPr>
        <p:blipFill>
          <a:blip r:embed="rId3">
            <a:alphaModFix/>
          </a:blip>
          <a:stretch>
            <a:fillRect/>
          </a:stretch>
        </p:blipFill>
        <p:spPr>
          <a:xfrm>
            <a:off x="56400" y="67655"/>
            <a:ext cx="327125" cy="327125"/>
          </a:xfrm>
          <a:prstGeom prst="rect">
            <a:avLst/>
          </a:prstGeom>
          <a:noFill/>
          <a:ln>
            <a:noFill/>
          </a:ln>
        </p:spPr>
      </p:pic>
      <p:sp>
        <p:nvSpPr>
          <p:cNvPr id="324" name="Shape 324"/>
          <p:cNvSpPr/>
          <p:nvPr/>
        </p:nvSpPr>
        <p:spPr>
          <a:xfrm>
            <a:off x="1217175" y="1049525"/>
            <a:ext cx="6390300" cy="2847900"/>
          </a:xfrm>
          <a:prstGeom prst="frame">
            <a:avLst>
              <a:gd fmla="val 1228" name="adj1"/>
            </a:avLst>
          </a:prstGeom>
          <a:solidFill>
            <a:schemeClr val="lt2"/>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pic>
        <p:nvPicPr>
          <p:cNvPr id="325" name="Shape 325"/>
          <p:cNvPicPr preferRelativeResize="0"/>
          <p:nvPr/>
        </p:nvPicPr>
        <p:blipFill rotWithShape="1">
          <a:blip r:embed="rId4">
            <a:alphaModFix/>
          </a:blip>
          <a:srcRect b="0" l="9940" r="7360" t="0"/>
          <a:stretch/>
        </p:blipFill>
        <p:spPr>
          <a:xfrm>
            <a:off x="1892275" y="1211000"/>
            <a:ext cx="4933405" cy="2147688"/>
          </a:xfrm>
          <a:prstGeom prst="rect">
            <a:avLst/>
          </a:prstGeom>
          <a:noFill/>
          <a:ln>
            <a:noFill/>
          </a:ln>
        </p:spPr>
      </p:pic>
      <p:sp>
        <p:nvSpPr>
          <p:cNvPr id="326" name="Shape 326"/>
          <p:cNvSpPr/>
          <p:nvPr/>
        </p:nvSpPr>
        <p:spPr>
          <a:xfrm>
            <a:off x="76500" y="4029550"/>
            <a:ext cx="8991000" cy="695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7" name="Shape 327"/>
          <p:cNvSpPr txBox="1"/>
          <p:nvPr/>
        </p:nvSpPr>
        <p:spPr>
          <a:xfrm>
            <a:off x="309975" y="3967575"/>
            <a:ext cx="8555100" cy="695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000"/>
              </a:spcBef>
              <a:spcAft>
                <a:spcPts val="0"/>
              </a:spcAft>
              <a:buNone/>
            </a:pPr>
            <a:r>
              <a:rPr lang="en" sz="2200">
                <a:solidFill>
                  <a:schemeClr val="dk2"/>
                </a:solidFill>
                <a:latin typeface="Nunito"/>
                <a:ea typeface="Nunito"/>
                <a:cs typeface="Nunito"/>
                <a:sym typeface="Nunito"/>
              </a:rPr>
              <a:t>A side effect of </a:t>
            </a:r>
            <a:r>
              <a:rPr lang="en" sz="2200">
                <a:solidFill>
                  <a:schemeClr val="dk2"/>
                </a:solidFill>
                <a:latin typeface="Nunito"/>
                <a:ea typeface="Nunito"/>
                <a:cs typeface="Nunito"/>
                <a:sym typeface="Nunito"/>
              </a:rPr>
              <a:t>minimizing</a:t>
            </a:r>
            <a:r>
              <a:rPr lang="en" sz="2200">
                <a:solidFill>
                  <a:schemeClr val="dk2"/>
                </a:solidFill>
                <a:latin typeface="Nunito"/>
                <a:ea typeface="Nunito"/>
                <a:cs typeface="Nunito"/>
                <a:sym typeface="Nunito"/>
              </a:rPr>
              <a:t> price, is low revocation risk</a:t>
            </a:r>
            <a:endParaRPr/>
          </a:p>
        </p:txBody>
      </p:sp>
      <p:sp>
        <p:nvSpPr>
          <p:cNvPr id="328" name="Shape 328"/>
          <p:cNvSpPr txBox="1"/>
          <p:nvPr/>
        </p:nvSpPr>
        <p:spPr>
          <a:xfrm>
            <a:off x="1653675" y="3358700"/>
            <a:ext cx="5517300" cy="3936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en" sz="1000"/>
              <a:t>The x-axis is the spot-to-on-demand ratio, while the y-axis is the average revocation rate across spot VMs when the spot price is less than or equal to the x-axis value [1].</a:t>
            </a:r>
            <a:endParaRPr b="1" sz="1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Shape 333"/>
          <p:cNvSpPr/>
          <p:nvPr/>
        </p:nvSpPr>
        <p:spPr>
          <a:xfrm>
            <a:off x="179250" y="3451575"/>
            <a:ext cx="8785500" cy="936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4" name="Shape 334"/>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Summary</a:t>
            </a:r>
            <a:endParaRPr/>
          </a:p>
        </p:txBody>
      </p:sp>
      <p:sp>
        <p:nvSpPr>
          <p:cNvPr id="335" name="Shape 335"/>
          <p:cNvSpPr txBox="1"/>
          <p:nvPr>
            <p:ph idx="1" type="body"/>
          </p:nvPr>
        </p:nvSpPr>
        <p:spPr>
          <a:xfrm>
            <a:off x="293275" y="1298725"/>
            <a:ext cx="8671500" cy="3232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solidFill>
                  <a:schemeClr val="accent1"/>
                </a:solidFill>
              </a:rPr>
              <a:t>Market-level analysis</a:t>
            </a:r>
            <a:endParaRPr b="1">
              <a:solidFill>
                <a:schemeClr val="accent1"/>
              </a:solidFill>
            </a:endParaRPr>
          </a:p>
          <a:p>
            <a:pPr indent="-368300" lvl="0" marL="457200">
              <a:spcBef>
                <a:spcPts val="0"/>
              </a:spcBef>
              <a:spcAft>
                <a:spcPts val="0"/>
              </a:spcAft>
              <a:buSzPts val="2200"/>
              <a:buChar char="●"/>
            </a:pPr>
            <a:r>
              <a:rPr lang="en"/>
              <a:t>Price risk is more dynamic than revocation risk.</a:t>
            </a:r>
            <a:endParaRPr/>
          </a:p>
          <a:p>
            <a:pPr indent="-368300" lvl="0" marL="457200">
              <a:spcBef>
                <a:spcPts val="0"/>
              </a:spcBef>
              <a:spcAft>
                <a:spcPts val="0"/>
              </a:spcAft>
              <a:buSzPts val="2200"/>
              <a:buChar char="●"/>
            </a:pPr>
            <a:r>
              <a:rPr lang="en"/>
              <a:t>The lowest-cost VM tends to have a low revocation risk</a:t>
            </a:r>
            <a:endParaRPr/>
          </a:p>
          <a:p>
            <a:pPr indent="-368300" lvl="0" marL="457200" rtl="0">
              <a:spcBef>
                <a:spcPts val="0"/>
              </a:spcBef>
              <a:spcAft>
                <a:spcPts val="0"/>
              </a:spcAft>
              <a:buSzPts val="2200"/>
              <a:buChar char="●"/>
            </a:pPr>
            <a:r>
              <a:rPr lang="en"/>
              <a:t>A VM’s cost per unit of resource is independent of its capacity</a:t>
            </a:r>
            <a:endParaRPr b="1"/>
          </a:p>
          <a:p>
            <a:pPr indent="0" lvl="0" marL="0" rtl="0">
              <a:spcBef>
                <a:spcPts val="1000"/>
              </a:spcBef>
              <a:spcAft>
                <a:spcPts val="0"/>
              </a:spcAft>
              <a:buNone/>
            </a:pPr>
            <a:r>
              <a:rPr b="1" lang="en">
                <a:solidFill>
                  <a:schemeClr val="accent1"/>
                </a:solidFill>
              </a:rPr>
              <a:t>Solution</a:t>
            </a:r>
            <a:endParaRPr>
              <a:solidFill>
                <a:schemeClr val="accent1"/>
              </a:solidFill>
            </a:endParaRPr>
          </a:p>
          <a:p>
            <a:pPr indent="0" lvl="0" marL="0" rtl="0" algn="ctr">
              <a:spcBef>
                <a:spcPts val="1000"/>
              </a:spcBef>
              <a:spcAft>
                <a:spcPts val="0"/>
              </a:spcAft>
              <a:buNone/>
            </a:pPr>
            <a:r>
              <a:rPr lang="en"/>
              <a:t>VM hopping can lower cost without increasingly revocation risk or degrading performance</a:t>
            </a:r>
            <a:endParaRPr/>
          </a:p>
          <a:p>
            <a:pPr indent="0" lvl="0" marL="0">
              <a:spcBef>
                <a:spcPts val="0"/>
              </a:spcBef>
              <a:spcAft>
                <a:spcPts val="0"/>
              </a:spcAft>
              <a:buNone/>
            </a:pPr>
            <a:r>
              <a:t/>
            </a:r>
            <a:endParaRPr/>
          </a:p>
        </p:txBody>
      </p:sp>
      <p:sp>
        <p:nvSpPr>
          <p:cNvPr id="336" name="Shape 33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337" name="Shape 337"/>
          <p:cNvPicPr preferRelativeResize="0"/>
          <p:nvPr/>
        </p:nvPicPr>
        <p:blipFill>
          <a:blip r:embed="rId3">
            <a:alphaModFix/>
          </a:blip>
          <a:stretch>
            <a:fillRect/>
          </a:stretch>
        </p:blipFill>
        <p:spPr>
          <a:xfrm>
            <a:off x="56400" y="67655"/>
            <a:ext cx="327125" cy="327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pic>
        <p:nvPicPr>
          <p:cNvPr id="342" name="Shape 342"/>
          <p:cNvPicPr preferRelativeResize="0"/>
          <p:nvPr/>
        </p:nvPicPr>
        <p:blipFill>
          <a:blip r:embed="rId3">
            <a:alphaModFix/>
          </a:blip>
          <a:stretch>
            <a:fillRect/>
          </a:stretch>
        </p:blipFill>
        <p:spPr>
          <a:xfrm>
            <a:off x="4076700" y="992051"/>
            <a:ext cx="4794900" cy="3825500"/>
          </a:xfrm>
          <a:prstGeom prst="rect">
            <a:avLst/>
          </a:prstGeom>
          <a:noFill/>
          <a:ln>
            <a:noFill/>
          </a:ln>
        </p:spPr>
      </p:pic>
      <p:sp>
        <p:nvSpPr>
          <p:cNvPr id="343" name="Shape 343"/>
          <p:cNvSpPr/>
          <p:nvPr/>
        </p:nvSpPr>
        <p:spPr>
          <a:xfrm>
            <a:off x="327100" y="1590425"/>
            <a:ext cx="3688500" cy="3022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4" name="Shape 344"/>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Design</a:t>
            </a:r>
            <a:endParaRPr/>
          </a:p>
        </p:txBody>
      </p:sp>
      <p:sp>
        <p:nvSpPr>
          <p:cNvPr id="345" name="Shape 34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346" name="Shape 346"/>
          <p:cNvSpPr txBox="1"/>
          <p:nvPr/>
        </p:nvSpPr>
        <p:spPr>
          <a:xfrm>
            <a:off x="327100" y="1579150"/>
            <a:ext cx="3846300" cy="3000000"/>
          </a:xfrm>
          <a:prstGeom prst="rect">
            <a:avLst/>
          </a:prstGeom>
          <a:noFill/>
          <a:ln>
            <a:noFill/>
          </a:ln>
        </p:spPr>
        <p:txBody>
          <a:bodyPr anchorCtr="0" anchor="ctr" bIns="91425" lIns="91425" spcFirstLastPara="1" rIns="91425" wrap="square" tIns="91425">
            <a:noAutofit/>
          </a:bodyPr>
          <a:lstStyle/>
          <a:p>
            <a:pPr indent="0" lvl="0" marL="0" algn="ctr">
              <a:lnSpc>
                <a:spcPct val="115000"/>
              </a:lnSpc>
              <a:spcBef>
                <a:spcPts val="0"/>
              </a:spcBef>
              <a:spcAft>
                <a:spcPts val="0"/>
              </a:spcAft>
              <a:buNone/>
            </a:pPr>
            <a:r>
              <a:rPr b="1" lang="en" sz="2000">
                <a:solidFill>
                  <a:schemeClr val="accent1"/>
                </a:solidFill>
                <a:latin typeface="Nunito"/>
                <a:ea typeface="Nunito"/>
                <a:cs typeface="Nunito"/>
                <a:sym typeface="Nunito"/>
              </a:rPr>
              <a:t>Basic Control Loop</a:t>
            </a:r>
            <a:endParaRPr b="1" sz="2000">
              <a:solidFill>
                <a:schemeClr val="accent1"/>
              </a:solidFill>
              <a:latin typeface="Nunito"/>
              <a:ea typeface="Nunito"/>
              <a:cs typeface="Nunito"/>
              <a:sym typeface="Nunito"/>
            </a:endParaRPr>
          </a:p>
          <a:p>
            <a:pPr indent="-355600" lvl="0" marL="457200" rtl="0">
              <a:lnSpc>
                <a:spcPct val="115000"/>
              </a:lnSpc>
              <a:spcBef>
                <a:spcPts val="0"/>
              </a:spcBef>
              <a:spcAft>
                <a:spcPts val="0"/>
              </a:spcAft>
              <a:buClr>
                <a:schemeClr val="dk2"/>
              </a:buClr>
              <a:buSzPts val="2000"/>
              <a:buFont typeface="Nunito"/>
              <a:buAutoNum type="arabicPeriod"/>
            </a:pPr>
            <a:r>
              <a:rPr lang="en" sz="2000">
                <a:solidFill>
                  <a:schemeClr val="dk2"/>
                </a:solidFill>
                <a:latin typeface="Nunito"/>
                <a:ea typeface="Nunito"/>
                <a:cs typeface="Nunito"/>
                <a:sym typeface="Nunito"/>
              </a:rPr>
              <a:t>Monitors spot prices and application resource usage</a:t>
            </a:r>
            <a:endParaRPr sz="2000">
              <a:solidFill>
                <a:schemeClr val="dk2"/>
              </a:solidFill>
              <a:latin typeface="Nunito"/>
              <a:ea typeface="Nunito"/>
              <a:cs typeface="Nunito"/>
              <a:sym typeface="Nunito"/>
            </a:endParaRPr>
          </a:p>
          <a:p>
            <a:pPr indent="-355600" lvl="0" marL="457200" rtl="0">
              <a:lnSpc>
                <a:spcPct val="115000"/>
              </a:lnSpc>
              <a:spcBef>
                <a:spcPts val="0"/>
              </a:spcBef>
              <a:spcAft>
                <a:spcPts val="0"/>
              </a:spcAft>
              <a:buClr>
                <a:schemeClr val="dk2"/>
              </a:buClr>
              <a:buSzPts val="2000"/>
              <a:buFont typeface="Nunito"/>
              <a:buAutoNum type="arabicPeriod"/>
            </a:pPr>
            <a:r>
              <a:rPr lang="en" sz="2000">
                <a:solidFill>
                  <a:schemeClr val="dk2"/>
                </a:solidFill>
                <a:latin typeface="Nunito"/>
                <a:ea typeface="Nunito"/>
                <a:cs typeface="Nunito"/>
                <a:sym typeface="Nunito"/>
              </a:rPr>
              <a:t>Finds when and where to migrate to based on migration policy</a:t>
            </a:r>
            <a:endParaRPr sz="2000">
              <a:solidFill>
                <a:schemeClr val="dk2"/>
              </a:solidFill>
              <a:latin typeface="Nunito"/>
              <a:ea typeface="Nunito"/>
              <a:cs typeface="Nunito"/>
              <a:sym typeface="Nunito"/>
            </a:endParaRPr>
          </a:p>
          <a:p>
            <a:pPr indent="-355600" lvl="0" marL="457200" rtl="0">
              <a:lnSpc>
                <a:spcPct val="115000"/>
              </a:lnSpc>
              <a:spcBef>
                <a:spcPts val="0"/>
              </a:spcBef>
              <a:spcAft>
                <a:spcPts val="0"/>
              </a:spcAft>
              <a:buClr>
                <a:schemeClr val="dk2"/>
              </a:buClr>
              <a:buSzPts val="2000"/>
              <a:buFont typeface="Nunito"/>
              <a:buAutoNum type="arabicPeriod"/>
            </a:pPr>
            <a:r>
              <a:rPr lang="en" sz="2000">
                <a:solidFill>
                  <a:schemeClr val="dk2"/>
                </a:solidFill>
                <a:latin typeface="Nunito"/>
                <a:ea typeface="Nunito"/>
                <a:cs typeface="Nunito"/>
                <a:sym typeface="Nunito"/>
              </a:rPr>
              <a:t>Performs migration</a:t>
            </a:r>
            <a:endParaRPr sz="2000">
              <a:solidFill>
                <a:schemeClr val="dk2"/>
              </a:solidFill>
              <a:latin typeface="Nunito"/>
              <a:ea typeface="Nunito"/>
              <a:cs typeface="Nunito"/>
              <a:sym typeface="Nunito"/>
            </a:endParaRPr>
          </a:p>
        </p:txBody>
      </p:sp>
      <p:pic>
        <p:nvPicPr>
          <p:cNvPr id="347" name="Shape 347"/>
          <p:cNvPicPr preferRelativeResize="0"/>
          <p:nvPr/>
        </p:nvPicPr>
        <p:blipFill>
          <a:blip r:embed="rId4">
            <a:alphaModFix/>
          </a:blip>
          <a:stretch>
            <a:fillRect/>
          </a:stretch>
        </p:blipFill>
        <p:spPr>
          <a:xfrm>
            <a:off x="56400" y="67655"/>
            <a:ext cx="327125" cy="327125"/>
          </a:xfrm>
          <a:prstGeom prst="rect">
            <a:avLst/>
          </a:prstGeom>
          <a:noFill/>
          <a:ln>
            <a:noFill/>
          </a:ln>
        </p:spPr>
      </p:pic>
      <p:sp>
        <p:nvSpPr>
          <p:cNvPr id="348" name="Shape 348"/>
          <p:cNvSpPr/>
          <p:nvPr/>
        </p:nvSpPr>
        <p:spPr>
          <a:xfrm>
            <a:off x="4773475" y="1220500"/>
            <a:ext cx="3846300" cy="3717300"/>
          </a:xfrm>
          <a:prstGeom prst="frame">
            <a:avLst>
              <a:gd fmla="val 1228" name="adj1"/>
            </a:avLst>
          </a:prstGeom>
          <a:solidFill>
            <a:schemeClr val="lt2"/>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49" name="Shape 349"/>
          <p:cNvSpPr txBox="1"/>
          <p:nvPr/>
        </p:nvSpPr>
        <p:spPr>
          <a:xfrm>
            <a:off x="8167800" y="4486150"/>
            <a:ext cx="703800" cy="188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chemeClr val="dk2"/>
                </a:solidFill>
              </a:rPr>
              <a:t>[1]</a:t>
            </a:r>
            <a:endParaRPr>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Shape 354"/>
          <p:cNvSpPr txBox="1"/>
          <p:nvPr>
            <p:ph type="title"/>
          </p:nvPr>
        </p:nvSpPr>
        <p:spPr>
          <a:xfrm>
            <a:off x="1115125" y="270825"/>
            <a:ext cx="7219200" cy="82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Migration Policy</a:t>
            </a:r>
            <a:endParaRPr/>
          </a:p>
        </p:txBody>
      </p:sp>
      <p:sp>
        <p:nvSpPr>
          <p:cNvPr id="355" name="Shape 355"/>
          <p:cNvSpPr txBox="1"/>
          <p:nvPr>
            <p:ph idx="1" type="body"/>
          </p:nvPr>
        </p:nvSpPr>
        <p:spPr>
          <a:xfrm>
            <a:off x="93000" y="1298725"/>
            <a:ext cx="8834100" cy="3232800"/>
          </a:xfrm>
          <a:prstGeom prst="rect">
            <a:avLst/>
          </a:prstGeom>
        </p:spPr>
        <p:txBody>
          <a:bodyPr anchorCtr="0" anchor="t" bIns="91425" lIns="91425" spcFirstLastPara="1" rIns="91425" wrap="square" tIns="91425">
            <a:noAutofit/>
          </a:bodyPr>
          <a:lstStyle/>
          <a:p>
            <a:pPr indent="0" lvl="0" marL="0">
              <a:lnSpc>
                <a:spcPct val="100000"/>
              </a:lnSpc>
              <a:spcBef>
                <a:spcPts val="0"/>
              </a:spcBef>
              <a:spcAft>
                <a:spcPts val="0"/>
              </a:spcAft>
              <a:buNone/>
            </a:pPr>
            <a:r>
              <a:rPr b="1" lang="en">
                <a:solidFill>
                  <a:schemeClr val="accent1"/>
                </a:solidFill>
              </a:rPr>
              <a:t>Goal</a:t>
            </a:r>
            <a:r>
              <a:rPr b="1" lang="en">
                <a:solidFill>
                  <a:schemeClr val="accent1"/>
                </a:solidFill>
              </a:rPr>
              <a:t>:</a:t>
            </a:r>
            <a:r>
              <a:rPr b="1" lang="en">
                <a:solidFill>
                  <a:srgbClr val="1155CC"/>
                </a:solidFill>
              </a:rPr>
              <a:t> </a:t>
            </a:r>
            <a:r>
              <a:rPr lang="en"/>
              <a:t>Optimizes </a:t>
            </a:r>
            <a:r>
              <a:rPr b="1" lang="en"/>
              <a:t>cost-efficiency</a:t>
            </a:r>
            <a:r>
              <a:rPr lang="en"/>
              <a:t>,</a:t>
            </a:r>
            <a:r>
              <a:rPr lang="en"/>
              <a:t> which is the cost per unit of resource an application utilizes per unit time</a:t>
            </a:r>
            <a:endParaRPr/>
          </a:p>
          <a:p>
            <a:pPr indent="0" lvl="0" marL="0">
              <a:lnSpc>
                <a:spcPct val="100000"/>
              </a:lnSpc>
              <a:spcBef>
                <a:spcPts val="1600"/>
              </a:spcBef>
              <a:spcAft>
                <a:spcPts val="0"/>
              </a:spcAft>
              <a:buNone/>
            </a:pPr>
            <a:r>
              <a:rPr b="1" lang="en">
                <a:solidFill>
                  <a:schemeClr val="accent1"/>
                </a:solidFill>
              </a:rPr>
              <a:t>Determinants of Migration:</a:t>
            </a:r>
            <a:r>
              <a:rPr b="1" lang="en"/>
              <a:t> Spot prices</a:t>
            </a:r>
            <a:r>
              <a:rPr lang="en"/>
              <a:t> and </a:t>
            </a:r>
            <a:r>
              <a:rPr b="1" lang="en"/>
              <a:t>resource usage</a:t>
            </a:r>
            <a:r>
              <a:rPr lang="en"/>
              <a:t> determine</a:t>
            </a:r>
            <a:r>
              <a:rPr lang="en"/>
              <a:t> when and where to migrate</a:t>
            </a:r>
            <a:endParaRPr/>
          </a:p>
          <a:p>
            <a:pPr indent="0" lvl="0" marL="0">
              <a:lnSpc>
                <a:spcPct val="100000"/>
              </a:lnSpc>
              <a:spcBef>
                <a:spcPts val="1600"/>
              </a:spcBef>
              <a:spcAft>
                <a:spcPts val="0"/>
              </a:spcAft>
              <a:buNone/>
            </a:pPr>
            <a:r>
              <a:rPr b="1" lang="en">
                <a:solidFill>
                  <a:schemeClr val="accent1"/>
                </a:solidFill>
              </a:rPr>
              <a:t>Resource usage metric:</a:t>
            </a:r>
            <a:r>
              <a:rPr lang="en"/>
              <a:t> Quantified by </a:t>
            </a:r>
            <a:r>
              <a:rPr b="1" lang="en"/>
              <a:t>processor utilization</a:t>
            </a:r>
            <a:r>
              <a:rPr lang="en"/>
              <a:t> </a:t>
            </a:r>
            <a:endParaRPr/>
          </a:p>
          <a:p>
            <a:pPr indent="0" lvl="0" marL="0">
              <a:lnSpc>
                <a:spcPct val="100000"/>
              </a:lnSpc>
              <a:spcBef>
                <a:spcPts val="1600"/>
              </a:spcBef>
              <a:spcAft>
                <a:spcPts val="1600"/>
              </a:spcAft>
              <a:buNone/>
            </a:pPr>
            <a:r>
              <a:rPr b="1" lang="en">
                <a:solidFill>
                  <a:schemeClr val="accent1"/>
                </a:solidFill>
              </a:rPr>
              <a:t>Performance Optimization:</a:t>
            </a:r>
            <a:r>
              <a:rPr lang="en"/>
              <a:t> VMs with </a:t>
            </a:r>
            <a:r>
              <a:rPr b="1" lang="en"/>
              <a:t>less memory</a:t>
            </a:r>
            <a:r>
              <a:rPr lang="en"/>
              <a:t> than the current VM’s memory footprint are not considered</a:t>
            </a:r>
            <a:r>
              <a:rPr lang="en"/>
              <a:t> </a:t>
            </a:r>
            <a:endParaRPr/>
          </a:p>
        </p:txBody>
      </p:sp>
      <p:sp>
        <p:nvSpPr>
          <p:cNvPr id="356" name="Shape 35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357" name="Shape 357"/>
          <p:cNvSpPr/>
          <p:nvPr/>
        </p:nvSpPr>
        <p:spPr>
          <a:xfrm>
            <a:off x="93000" y="1099125"/>
            <a:ext cx="8906700" cy="3570900"/>
          </a:xfrm>
          <a:prstGeom prst="frame">
            <a:avLst>
              <a:gd fmla="val 1228" name="adj1"/>
            </a:avLst>
          </a:prstGeom>
          <a:solidFill>
            <a:schemeClr val="lt2"/>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