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embeddedFontLst>
    <p:embeddedFont>
      <p:font typeface="Raleway"/>
      <p:regular r:id="rId46"/>
      <p:bold r:id="rId47"/>
      <p:italic r:id="rId48"/>
      <p:boldItalic r:id="rId49"/>
    </p:embeddedFont>
    <p:embeddedFont>
      <p:font typeface="Raleway SemiBold"/>
      <p:regular r:id="rId50"/>
      <p:bold r:id="rId51"/>
      <p:italic r:id="rId52"/>
      <p:boldItalic r:id="rId53"/>
    </p:embeddedFont>
    <p:embeddedFont>
      <p:font typeface="Lato"/>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1473ED-4CFC-4706-9B29-07031EDCB514}">
  <a:tblStyle styleId="{FF1473ED-4CFC-4706-9B29-07031EDCB5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85952"/>
  </p:normalViewPr>
  <p:slideViewPr>
    <p:cSldViewPr snapToGrid="0" snapToObjects="1">
      <p:cViewPr varScale="1">
        <p:scale>
          <a:sx n="112" d="100"/>
          <a:sy n="112" d="100"/>
        </p:scale>
        <p:origin x="15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000">
                <a:latin typeface="Lato"/>
                <a:ea typeface="Lato"/>
                <a:cs typeface="Lato"/>
                <a:sym typeface="Lato"/>
              </a:rPr>
              <a:t>Aims to reduce overhead due to barriers present in micro-batches to coordinate the data transfer for the shuffle operations.</a:t>
            </a:r>
            <a:endParaRPr sz="1000">
              <a:latin typeface="Lato"/>
              <a:ea typeface="Lato"/>
              <a:cs typeface="Lato"/>
              <a:sym typeface="Lato"/>
            </a:endParaRPr>
          </a:p>
          <a:p>
            <a:pPr marL="0" lvl="0" indent="0" rtl="0">
              <a:lnSpc>
                <a:spcPct val="115000"/>
              </a:lnSpc>
              <a:spcBef>
                <a:spcPts val="1600"/>
              </a:spcBef>
              <a:spcAft>
                <a:spcPts val="0"/>
              </a:spcAft>
              <a:buNone/>
            </a:pPr>
            <a:r>
              <a:rPr lang="en" sz="1000">
                <a:latin typeface="Lato"/>
                <a:ea typeface="Lato"/>
                <a:cs typeface="Lato"/>
                <a:sym typeface="Lato"/>
              </a:rPr>
              <a:t>Downstream tasks are scheduled before upstream tasks, and then the metadata to the downstream tasks also contain information about which upstream task to notify after completion.</a:t>
            </a:r>
            <a:endParaRPr sz="1000">
              <a:latin typeface="Lato"/>
              <a:ea typeface="Lato"/>
              <a:cs typeface="Lato"/>
              <a:sym typeface="Lato"/>
            </a:endParaRPr>
          </a:p>
          <a:p>
            <a:pPr marL="0" lvl="0" indent="0" rtl="0">
              <a:lnSpc>
                <a:spcPct val="115000"/>
              </a:lnSpc>
              <a:spcBef>
                <a:spcPts val="1600"/>
              </a:spcBef>
              <a:spcAft>
                <a:spcPts val="0"/>
              </a:spcAft>
              <a:buNone/>
            </a:pPr>
            <a:r>
              <a:rPr lang="en" sz="1000">
                <a:latin typeface="Lato"/>
                <a:ea typeface="Lato"/>
                <a:cs typeface="Lato"/>
                <a:sym typeface="Lato"/>
              </a:rPr>
              <a:t>Therefore, there is no coordination required after completion of the downstream task.</a:t>
            </a:r>
            <a:endParaRPr sz="1000">
              <a:latin typeface="Lato"/>
              <a:ea typeface="Lato"/>
              <a:cs typeface="Lato"/>
              <a:sym typeface="Lato"/>
            </a:endParaRPr>
          </a:p>
          <a:p>
            <a:pPr marL="0" lvl="0" indent="0" rtl="0">
              <a:lnSpc>
                <a:spcPct val="115000"/>
              </a:lnSpc>
              <a:spcBef>
                <a:spcPts val="1600"/>
              </a:spcBef>
              <a:spcAft>
                <a:spcPts val="1600"/>
              </a:spcAft>
              <a:buNone/>
            </a:pPr>
            <a:r>
              <a:rPr lang="en" sz="1000">
                <a:latin typeface="Lato"/>
                <a:ea typeface="Lato"/>
                <a:cs typeface="Lato"/>
                <a:sym typeface="Lato"/>
              </a:rPr>
              <a:t>Push-metadata and pull-data approach. Implemented using a local scheduler on each worker machine that keeps track of the dependencies for the task. Once the dependencies are met, it starts the task execution by taking the data from the upstream tasks.</a:t>
            </a:r>
            <a:endParaRPr sz="1000">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Infrastructure for processing continuous data, as opposed to Hadoop which is running </a:t>
            </a:r>
            <a:r>
              <a:rPr lang="en" b="1"/>
              <a:t>batch-oriented</a:t>
            </a:r>
            <a:r>
              <a:rPr lang="en"/>
              <a:t> analysis on static data</a:t>
            </a:r>
            <a:endParaRPr/>
          </a:p>
          <a:p>
            <a:pPr marL="0" lvl="0" indent="0">
              <a:spcBef>
                <a:spcPts val="0"/>
              </a:spcBef>
              <a:spcAft>
                <a:spcPts val="0"/>
              </a:spcAft>
              <a:buNone/>
            </a:pPr>
            <a:endParaRPr/>
          </a:p>
          <a:p>
            <a:pPr marL="0" lvl="0" indent="0">
              <a:spcBef>
                <a:spcPts val="0"/>
              </a:spcBef>
              <a:spcAft>
                <a:spcPts val="0"/>
              </a:spcAft>
              <a:buNone/>
            </a:pPr>
            <a:r>
              <a:rPr lang="en"/>
              <a:t>Example application: two streams “page views” and “ad clicks”, can join these two streams to understand which pages get the most ad clicks</a:t>
            </a:r>
            <a:endParaRPr/>
          </a:p>
          <a:p>
            <a:pPr marL="0" lvl="0" indent="0">
              <a:spcBef>
                <a:spcPts val="0"/>
              </a:spcBef>
              <a:spcAft>
                <a:spcPts val="0"/>
              </a:spcAft>
              <a:buNone/>
            </a:pPr>
            <a:endParaRPr/>
          </a:p>
          <a:p>
            <a:pPr marL="0" lvl="0" indent="0">
              <a:spcBef>
                <a:spcPts val="0"/>
              </a:spcBef>
              <a:spcAft>
                <a:spcPts val="0"/>
              </a:spcAft>
              <a:buNone/>
            </a:pPr>
            <a:r>
              <a:rPr lang="en"/>
              <a:t>Can be thought of as a directed graph with each node applying some transformation to the data.</a:t>
            </a:r>
            <a:endParaRPr/>
          </a:p>
          <a:p>
            <a:pPr marL="0" lvl="0" indent="0">
              <a:spcBef>
                <a:spcPts val="0"/>
              </a:spcBef>
              <a:spcAft>
                <a:spcPts val="0"/>
              </a:spcAft>
              <a:buNone/>
            </a:pPr>
            <a:r>
              <a:rPr lang="en"/>
              <a:t>Transformations can be</a:t>
            </a:r>
            <a:endParaRPr/>
          </a:p>
          <a:p>
            <a:pPr marL="0" lvl="0" indent="457200" rtl="0">
              <a:spcBef>
                <a:spcPts val="0"/>
              </a:spcBef>
              <a:spcAft>
                <a:spcPts val="0"/>
              </a:spcAft>
              <a:buNone/>
            </a:pPr>
            <a:r>
              <a:rPr lang="en"/>
              <a:t>stateless: simple operations where output message depends only on input messages</a:t>
            </a:r>
            <a:endParaRPr/>
          </a:p>
          <a:p>
            <a:pPr marL="0" lvl="0" indent="457200" rtl="0">
              <a:spcBef>
                <a:spcPts val="0"/>
              </a:spcBef>
              <a:spcAft>
                <a:spcPts val="0"/>
              </a:spcAft>
              <a:buNone/>
            </a:pPr>
            <a:r>
              <a:rPr lang="en"/>
              <a:t>stateful: output message depends on input message and the messages seen before it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Two main types of errors can occur upon failures:</a:t>
            </a:r>
            <a:endParaRPr/>
          </a:p>
          <a:p>
            <a:pPr marL="457200" lvl="0" indent="-298450" rtl="0">
              <a:spcBef>
                <a:spcPts val="0"/>
              </a:spcBef>
              <a:spcAft>
                <a:spcPts val="0"/>
              </a:spcAft>
              <a:buSzPts val="1100"/>
              <a:buChar char="-"/>
            </a:pPr>
            <a:r>
              <a:rPr lang="en"/>
              <a:t>missing state</a:t>
            </a:r>
            <a:endParaRPr/>
          </a:p>
          <a:p>
            <a:pPr marL="457200" lvl="0" indent="-298450" rtl="0">
              <a:spcBef>
                <a:spcPts val="0"/>
              </a:spcBef>
              <a:spcAft>
                <a:spcPts val="0"/>
              </a:spcAft>
              <a:buSzPts val="1100"/>
              <a:buChar char="-"/>
            </a:pPr>
            <a:r>
              <a:rPr lang="en"/>
              <a:t>missing unprocessed items</a:t>
            </a:r>
            <a:endParaRPr/>
          </a:p>
          <a:p>
            <a:pPr marL="0" lvl="0" indent="0" rtl="0">
              <a:spcBef>
                <a:spcPts val="0"/>
              </a:spcBef>
              <a:spcAft>
                <a:spcPts val="0"/>
              </a:spcAft>
              <a:buNone/>
            </a:pPr>
            <a:endParaRPr/>
          </a:p>
          <a:p>
            <a:pPr marL="0" lvl="0" indent="0" rtl="0">
              <a:spcBef>
                <a:spcPts val="0"/>
              </a:spcBef>
              <a:spcAft>
                <a:spcPts val="0"/>
              </a:spcAft>
              <a:buNone/>
            </a:pPr>
            <a:r>
              <a:rPr lang="en"/>
              <a:t>With the velocity of live streaming data, it is extremely challenging to ensure no errors in stream processing without sacrificing performance</a:t>
            </a:r>
            <a:endParaRPr/>
          </a:p>
          <a:p>
            <a:pPr marL="0" lvl="0" indent="0" rtl="0">
              <a:spcBef>
                <a:spcPts val="0"/>
              </a:spcBef>
              <a:spcAft>
                <a:spcPts val="0"/>
              </a:spcAft>
              <a:buNone/>
            </a:pPr>
            <a:endParaRPr/>
          </a:p>
          <a:p>
            <a:pPr marL="0" lvl="0" indent="0" rtl="0">
              <a:spcBef>
                <a:spcPts val="0"/>
              </a:spcBef>
              <a:spcAft>
                <a:spcPts val="0"/>
              </a:spcAft>
              <a:buNone/>
            </a:pPr>
            <a:r>
              <a:rPr lang="en"/>
              <a:t>Since performance is so important in live streaming scenarios, some implementations offer best-effort fault tolerance as performant options but errors in this scenario can be unbounded, rendering the results useless</a:t>
            </a:r>
            <a:endParaRPr/>
          </a:p>
          <a:p>
            <a:pPr marL="0" lvl="0" indent="0" rtl="0">
              <a:spcBef>
                <a:spcPts val="0"/>
              </a:spcBef>
              <a:spcAft>
                <a:spcPts val="0"/>
              </a:spcAft>
              <a:buNone/>
            </a:pPr>
            <a:endParaRPr/>
          </a:p>
          <a:p>
            <a:pPr marL="0" lvl="0" indent="0" rtl="0">
              <a:spcBef>
                <a:spcPts val="0"/>
              </a:spcBef>
              <a:spcAft>
                <a:spcPts val="0"/>
              </a:spcAft>
              <a:buNone/>
            </a:pPr>
            <a:r>
              <a:rPr lang="en"/>
              <a:t>Some justifications that the authors offer to support their work:</a:t>
            </a:r>
            <a:endParaRPr/>
          </a:p>
          <a:p>
            <a:pPr marL="457200" lvl="0" indent="-298450" rtl="0">
              <a:spcBef>
                <a:spcPts val="0"/>
              </a:spcBef>
              <a:spcAft>
                <a:spcPts val="0"/>
              </a:spcAft>
              <a:buSzPts val="1100"/>
              <a:buChar char="-"/>
            </a:pPr>
            <a:r>
              <a:rPr lang="en"/>
              <a:t>most streaming algorithms produce approximate results anyways, so as long as we can ensure bounds on the number of errors, the results are still reliable</a:t>
            </a:r>
            <a:endParaRPr/>
          </a:p>
          <a:p>
            <a:pPr marL="457200" lvl="0" indent="-298450">
              <a:spcBef>
                <a:spcPts val="0"/>
              </a:spcBef>
              <a:spcAft>
                <a:spcPts val="0"/>
              </a:spcAft>
              <a:buSzPts val="1100"/>
              <a:buChar char="-"/>
            </a:pPr>
            <a:r>
              <a:rPr lang="en"/>
              <a:t>in most systems, failures occur infrequently throughout these streaming applications (the systems tend to be running much longer than static data processing)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Bounds errors upon failures in two aspects: state divergence and number of lost items</a:t>
            </a:r>
            <a:endParaRPr/>
          </a:p>
          <a:p>
            <a:pPr marL="0" lvl="0" indent="0">
              <a:spcBef>
                <a:spcPts val="0"/>
              </a:spcBef>
              <a:spcAft>
                <a:spcPts val="0"/>
              </a:spcAft>
              <a:buNone/>
            </a:pPr>
            <a:endParaRPr/>
          </a:p>
          <a:p>
            <a:pPr marL="0" lvl="0" indent="0" rtl="0">
              <a:spcBef>
                <a:spcPts val="0"/>
              </a:spcBef>
              <a:spcAft>
                <a:spcPts val="0"/>
              </a:spcAft>
              <a:buNone/>
            </a:pPr>
            <a:r>
              <a:rPr lang="en"/>
              <a:t>estimate errors using parameters defined by the user, thus only errors are bounded</a:t>
            </a:r>
            <a:endParaRPr/>
          </a:p>
          <a:p>
            <a:pPr marL="0" lvl="0" indent="0" rtl="0">
              <a:spcBef>
                <a:spcPts val="0"/>
              </a:spcBef>
              <a:spcAft>
                <a:spcPts val="0"/>
              </a:spcAft>
              <a:buNone/>
            </a:pPr>
            <a:r>
              <a:rPr lang="en"/>
              <a:t>and are independent of the number of failures and the number of workers in a distributed environment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single failure:</a:t>
            </a:r>
            <a:endParaRPr dirty="0"/>
          </a:p>
          <a:p>
            <a:pPr marL="457200" lvl="0" indent="-298450" rtl="0">
              <a:spcBef>
                <a:spcPts val="0"/>
              </a:spcBef>
              <a:spcAft>
                <a:spcPts val="0"/>
              </a:spcAft>
              <a:buSzPts val="1100"/>
              <a:buChar char="-"/>
            </a:pPr>
            <a:r>
              <a:rPr lang="en" dirty="0"/>
              <a:t>upon restore: restored state diverges from the actual state before the failure by at most </a:t>
            </a:r>
            <a:r>
              <a:rPr lang="en" dirty="0" err="1"/>
              <a:t>θ</a:t>
            </a:r>
            <a:endParaRPr dirty="0"/>
          </a:p>
          <a:p>
            <a:pPr marL="457200" lvl="0" indent="-298450" rtl="0">
              <a:spcBef>
                <a:spcPts val="0"/>
              </a:spcBef>
              <a:spcAft>
                <a:spcPts val="0"/>
              </a:spcAft>
              <a:buSzPts val="1100"/>
              <a:buChar char="-"/>
            </a:pPr>
            <a:r>
              <a:rPr lang="en" dirty="0"/>
              <a:t>at most ℓ items lost before failure - changes divergence by at most α</a:t>
            </a:r>
            <a:endParaRPr dirty="0"/>
          </a:p>
          <a:p>
            <a:pPr marL="457200" lvl="0" indent="-298450" rtl="0">
              <a:spcBef>
                <a:spcPts val="0"/>
              </a:spcBef>
              <a:spcAft>
                <a:spcPts val="0"/>
              </a:spcAft>
              <a:buSzPts val="1100"/>
              <a:buChar char="-"/>
            </a:pPr>
            <a:r>
              <a:rPr lang="en" dirty="0"/>
              <a:t>total is </a:t>
            </a:r>
            <a:r>
              <a:rPr lang="en" dirty="0" err="1"/>
              <a:t>θ</a:t>
            </a:r>
            <a:r>
              <a:rPr lang="en" dirty="0"/>
              <a:t> + ℓα</a:t>
            </a:r>
            <a:endParaRPr dirty="0"/>
          </a:p>
          <a:p>
            <a:pPr marL="0" lvl="0" indent="0" rtl="0">
              <a:spcBef>
                <a:spcPts val="0"/>
              </a:spcBef>
              <a:spcAft>
                <a:spcPts val="0"/>
              </a:spcAft>
              <a:buNone/>
            </a:pPr>
            <a:endParaRPr dirty="0"/>
          </a:p>
          <a:p>
            <a:pPr marL="457200" lvl="0" indent="-298450" rtl="0">
              <a:spcBef>
                <a:spcPts val="0"/>
              </a:spcBef>
              <a:spcAft>
                <a:spcPts val="0"/>
              </a:spcAft>
              <a:buSzPts val="1100"/>
              <a:buChar char="-"/>
            </a:pPr>
            <a:r>
              <a:rPr lang="en" dirty="0"/>
              <a:t>lost at most </a:t>
            </a:r>
            <a:r>
              <a:rPr lang="en" dirty="0" err="1"/>
              <a:t>γ</a:t>
            </a:r>
            <a:r>
              <a:rPr lang="en" dirty="0"/>
              <a:t> </a:t>
            </a:r>
            <a:r>
              <a:rPr lang="en" dirty="0" err="1"/>
              <a:t>unacked</a:t>
            </a:r>
            <a:r>
              <a:rPr lang="en" dirty="0"/>
              <a:t> output items</a:t>
            </a:r>
            <a:endParaRPr dirty="0"/>
          </a:p>
          <a:p>
            <a:pPr marL="457200" lvl="0" indent="-298450" rtl="0">
              <a:spcBef>
                <a:spcPts val="0"/>
              </a:spcBef>
              <a:spcAft>
                <a:spcPts val="0"/>
              </a:spcAft>
              <a:buSzPts val="1100"/>
              <a:buChar char="-"/>
            </a:pPr>
            <a:r>
              <a:rPr lang="en" dirty="0"/>
              <a:t>at most ℓ items lost before failure - so at most β lost output items</a:t>
            </a:r>
            <a:endParaRPr dirty="0"/>
          </a:p>
          <a:p>
            <a:pPr marL="457200" lvl="0" indent="-298450" rtl="0">
              <a:spcBef>
                <a:spcPts val="0"/>
              </a:spcBef>
              <a:spcAft>
                <a:spcPts val="0"/>
              </a:spcAft>
              <a:buSzPts val="1100"/>
              <a:buChar char="-"/>
            </a:pPr>
            <a:r>
              <a:rPr lang="en" dirty="0"/>
              <a:t>total is </a:t>
            </a:r>
            <a:r>
              <a:rPr lang="en" dirty="0" err="1"/>
              <a:t>γ</a:t>
            </a:r>
            <a:r>
              <a:rPr lang="en" dirty="0"/>
              <a:t> + ℓβ</a:t>
            </a:r>
            <a:endParaRPr dirty="0"/>
          </a:p>
          <a:p>
            <a:pPr marL="0" lvl="0" indent="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This seems to be a problem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AF-Stream bounds the accumulated errors by adapting the three thresholds θ, l, and γ with respect to the three user-specified parameters Θ, L and Γ,</a:t>
            </a:r>
            <a:endParaRPr/>
          </a:p>
          <a:p>
            <a:pPr marL="0" lvl="0" indent="0">
              <a:spcBef>
                <a:spcPts val="0"/>
              </a:spcBef>
              <a:spcAft>
                <a:spcPts val="0"/>
              </a:spcAft>
              <a:buNone/>
            </a:pPr>
            <a:r>
              <a:rPr lang="en"/>
              <a:t>and the number of failures denoted by k</a:t>
            </a:r>
            <a:endParaRPr/>
          </a:p>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Bottlenecks of Storm and Spark Streaming are mainly due to frequent item backups</a:t>
            </a:r>
            <a:endParaRPr/>
          </a:p>
          <a:p>
            <a:pPr marL="0" lvl="0" indent="0">
              <a:spcBef>
                <a:spcPts val="0"/>
              </a:spcBef>
              <a:spcAft>
                <a:spcPts val="0"/>
              </a:spcAft>
              <a:buNone/>
            </a:pPr>
            <a:endParaRPr/>
          </a:p>
          <a:p>
            <a:pPr marL="0" lvl="0" indent="0">
              <a:spcBef>
                <a:spcPts val="0"/>
              </a:spcBef>
              <a:spcAft>
                <a:spcPts val="0"/>
              </a:spcAft>
              <a:buNone/>
            </a:pPr>
            <a:r>
              <a:rPr lang="en"/>
              <a:t>Even then, the no-fault tolerance difference in AF-Stream is staggering and the only explanation is the barebones implementation. It somewhat invalidates the other numbers since a better explanation of the disparity is not given.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Heavy Hitter detection is understanding which IP sources are creating the most traffic to a given website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Similar throughput graph to Heavy Hitter</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Online machine learning performance</a:t>
            </a:r>
            <a:endParaRPr/>
          </a:p>
          <a:p>
            <a:pPr marL="0" lvl="0" indent="0" rtl="0">
              <a:spcBef>
                <a:spcPts val="0"/>
              </a:spcBef>
              <a:spcAft>
                <a:spcPts val="0"/>
              </a:spcAft>
              <a:buNone/>
            </a:pPr>
            <a:r>
              <a:rPr lang="en"/>
              <a:t>Performance drop is marginal when using adjusted parameters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Bhopesh Bassi and Arvind Kouta- p1</a:t>
            </a:r>
            <a:endParaRPr/>
          </a:p>
          <a:p>
            <a:pPr marL="0" lvl="0" indent="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Continuous operator streaming takes checkpoint at the end of a processing epoch.</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Tianyi - p1</a:t>
            </a:r>
            <a:endParaRPr/>
          </a:p>
          <a:p>
            <a:pPr marL="0" lvl="0" indent="0">
              <a:spcBef>
                <a:spcPts val="0"/>
              </a:spcBef>
              <a:spcAft>
                <a:spcPts val="0"/>
              </a:spcAft>
              <a:buNone/>
            </a:pPr>
            <a:r>
              <a:rPr lang="en"/>
              <a:t>Tarique - p2</a:t>
            </a:r>
            <a:endParaRPr/>
          </a:p>
          <a:p>
            <a:pPr marL="0" lvl="0" indent="0"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0"/>
        <p:cNvGrpSpPr/>
        <p:nvPr/>
      </p:nvGrpSpPr>
      <p:grpSpPr>
        <a:xfrm>
          <a:off x="0" y="0"/>
          <a:ext cx="0" cy="0"/>
          <a:chOff x="0" y="0"/>
          <a:chExt cx="0" cy="0"/>
        </a:xfrm>
      </p:grpSpPr>
      <p:sp>
        <p:nvSpPr>
          <p:cNvPr id="11" name="Shape 11"/>
          <p:cNvSpPr/>
          <p:nvPr/>
        </p:nvSpPr>
        <p:spPr>
          <a:xfrm>
            <a:off x="0" y="0"/>
            <a:ext cx="9144000" cy="6504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2" name="Shape 12"/>
          <p:cNvGrpSpPr/>
          <p:nvPr/>
        </p:nvGrpSpPr>
        <p:grpSpPr>
          <a:xfrm>
            <a:off x="830392" y="1588427"/>
            <a:ext cx="745763" cy="61102"/>
            <a:chOff x="4580561" y="2589004"/>
            <a:chExt cx="1064464" cy="25200"/>
          </a:xfrm>
        </p:grpSpPr>
        <p:sp>
          <p:nvSpPr>
            <p:cNvPr id="13" name="Shape 1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 name="Shape 15"/>
          <p:cNvSpPr txBox="1">
            <a:spLocks noGrp="1"/>
          </p:cNvSpPr>
          <p:nvPr>
            <p:ph type="ctrTitle"/>
          </p:nvPr>
        </p:nvSpPr>
        <p:spPr>
          <a:xfrm>
            <a:off x="729450" y="1763267"/>
            <a:ext cx="7688100" cy="2219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latin typeface="Calibri" panose="020F0502020204030204" pitchFamily="34" charset="0"/>
                <a:cs typeface="Calibri" panose="020F0502020204030204" pitchFamily="34" charset="0"/>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dirty="0"/>
          </a:p>
        </p:txBody>
      </p:sp>
      <p:sp>
        <p:nvSpPr>
          <p:cNvPr id="16" name="Shape 16"/>
          <p:cNvSpPr txBox="1">
            <a:spLocks noGrp="1"/>
          </p:cNvSpPr>
          <p:nvPr>
            <p:ph type="subTitle" idx="1"/>
          </p:nvPr>
        </p:nvSpPr>
        <p:spPr>
          <a:xfrm>
            <a:off x="729627" y="4230533"/>
            <a:ext cx="7688100" cy="7215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atin typeface="Calibri" panose="020F0502020204030204" pitchFamily="34" charset="0"/>
                <a:cs typeface="Calibri" panose="020F0502020204030204" pitchFamily="34" charset="0"/>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dirty="0"/>
          </a:p>
        </p:txBody>
      </p:sp>
      <p:sp>
        <p:nvSpPr>
          <p:cNvPr id="17" name="Shape 1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4"/>
        <p:cNvGrpSpPr/>
        <p:nvPr/>
      </p:nvGrpSpPr>
      <p:grpSpPr>
        <a:xfrm>
          <a:off x="0" y="0"/>
          <a:ext cx="0" cy="0"/>
          <a:chOff x="0" y="0"/>
          <a:chExt cx="0" cy="0"/>
        </a:xfrm>
      </p:grpSpPr>
      <p:grpSp>
        <p:nvGrpSpPr>
          <p:cNvPr id="75" name="Shape 75"/>
          <p:cNvGrpSpPr/>
          <p:nvPr/>
        </p:nvGrpSpPr>
        <p:grpSpPr>
          <a:xfrm>
            <a:off x="830392" y="5558926"/>
            <a:ext cx="745763" cy="61102"/>
            <a:chOff x="4580561" y="2589004"/>
            <a:chExt cx="1064464" cy="25200"/>
          </a:xfrm>
        </p:grpSpPr>
        <p:sp>
          <p:nvSpPr>
            <p:cNvPr id="76" name="Shape 76"/>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8" name="Shape 78"/>
          <p:cNvSpPr txBox="1">
            <a:spLocks noGrp="1"/>
          </p:cNvSpPr>
          <p:nvPr>
            <p:ph type="title"/>
          </p:nvPr>
        </p:nvSpPr>
        <p:spPr>
          <a:xfrm>
            <a:off x="729450" y="978600"/>
            <a:ext cx="7688400" cy="1659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latin typeface="Calibri" panose="020F0502020204030204" pitchFamily="34" charset="0"/>
                <a:cs typeface="Calibri" panose="020F0502020204030204" pitchFamily="34" charset="0"/>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endParaRPr dirty="0"/>
          </a:p>
        </p:txBody>
      </p:sp>
      <p:sp>
        <p:nvSpPr>
          <p:cNvPr id="79" name="Shape 79"/>
          <p:cNvSpPr txBox="1">
            <a:spLocks noGrp="1"/>
          </p:cNvSpPr>
          <p:nvPr>
            <p:ph type="body" idx="1"/>
          </p:nvPr>
        </p:nvSpPr>
        <p:spPr>
          <a:xfrm>
            <a:off x="729450" y="3030517"/>
            <a:ext cx="7688400" cy="21072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80" name="Shape 8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Shape 8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8"/>
        <p:cNvGrpSpPr/>
        <p:nvPr/>
      </p:nvGrpSpPr>
      <p:grpSpPr>
        <a:xfrm>
          <a:off x="0" y="0"/>
          <a:ext cx="0" cy="0"/>
          <a:chOff x="0" y="0"/>
          <a:chExt cx="0" cy="0"/>
        </a:xfrm>
      </p:grpSpPr>
      <p:grpSp>
        <p:nvGrpSpPr>
          <p:cNvPr id="19" name="Shape 19"/>
          <p:cNvGrpSpPr/>
          <p:nvPr/>
        </p:nvGrpSpPr>
        <p:grpSpPr>
          <a:xfrm>
            <a:off x="830392" y="1588427"/>
            <a:ext cx="745763" cy="61102"/>
            <a:chOff x="4580561" y="2589004"/>
            <a:chExt cx="1064464" cy="25200"/>
          </a:xfrm>
        </p:grpSpPr>
        <p:sp>
          <p:nvSpPr>
            <p:cNvPr id="20" name="Shape 20"/>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2" name="Shape 22"/>
          <p:cNvSpPr txBox="1">
            <a:spLocks noGrp="1"/>
          </p:cNvSpPr>
          <p:nvPr>
            <p:ph type="title"/>
          </p:nvPr>
        </p:nvSpPr>
        <p:spPr>
          <a:xfrm>
            <a:off x="729450" y="1763267"/>
            <a:ext cx="7688400" cy="202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3" name="Shape 2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Shape 25"/>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6" name="Shape 26"/>
          <p:cNvGrpSpPr/>
          <p:nvPr/>
        </p:nvGrpSpPr>
        <p:grpSpPr>
          <a:xfrm>
            <a:off x="830392" y="1588427"/>
            <a:ext cx="745763" cy="61102"/>
            <a:chOff x="4580561" y="2589004"/>
            <a:chExt cx="1064464" cy="25200"/>
          </a:xfrm>
        </p:grpSpPr>
        <p:sp>
          <p:nvSpPr>
            <p:cNvPr id="27" name="Shape 2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9" name="Shape 29"/>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latin typeface="Calibri" panose="020F0502020204030204" pitchFamily="34" charset="0"/>
                <a:cs typeface="Calibri" panose="020F0502020204030204" pitchFamily="34" charset="0"/>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dirty="0"/>
          </a:p>
        </p:txBody>
      </p:sp>
      <p:sp>
        <p:nvSpPr>
          <p:cNvPr id="30" name="Shape 30"/>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atin typeface="Calibri" panose="020F0502020204030204" pitchFamily="34" charset="0"/>
                <a:cs typeface="Calibri" panose="020F0502020204030204" pitchFamily="34" charset="0"/>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dirty="0"/>
          </a:p>
        </p:txBody>
      </p:sp>
      <p:sp>
        <p:nvSpPr>
          <p:cNvPr id="31" name="Shape 3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Shape 33"/>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4" name="Shape 34"/>
          <p:cNvGrpSpPr/>
          <p:nvPr/>
        </p:nvGrpSpPr>
        <p:grpSpPr>
          <a:xfrm>
            <a:off x="830392" y="1588427"/>
            <a:ext cx="745763" cy="61102"/>
            <a:chOff x="4580561" y="2589004"/>
            <a:chExt cx="1064464" cy="25200"/>
          </a:xfrm>
        </p:grpSpPr>
        <p:sp>
          <p:nvSpPr>
            <p:cNvPr id="35" name="Shape 3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7" name="Shape 37"/>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8" name="Shape 38"/>
          <p:cNvSpPr txBox="1">
            <a:spLocks noGrp="1"/>
          </p:cNvSpPr>
          <p:nvPr>
            <p:ph type="body" idx="1"/>
          </p:nvPr>
        </p:nvSpPr>
        <p:spPr>
          <a:xfrm>
            <a:off x="729325" y="2771833"/>
            <a:ext cx="3774300" cy="30147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Shape 39"/>
          <p:cNvSpPr txBox="1">
            <a:spLocks noGrp="1"/>
          </p:cNvSpPr>
          <p:nvPr>
            <p:ph type="body" idx="2"/>
          </p:nvPr>
        </p:nvSpPr>
        <p:spPr>
          <a:xfrm>
            <a:off x="4643604" y="2771833"/>
            <a:ext cx="3774300" cy="30147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0" name="Shape 4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Shape 42"/>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3" name="Shape 43"/>
          <p:cNvGrpSpPr/>
          <p:nvPr/>
        </p:nvGrpSpPr>
        <p:grpSpPr>
          <a:xfrm>
            <a:off x="830392" y="1588427"/>
            <a:ext cx="745763" cy="61102"/>
            <a:chOff x="4580561" y="2589004"/>
            <a:chExt cx="1064464" cy="25200"/>
          </a:xfrm>
        </p:grpSpPr>
        <p:sp>
          <p:nvSpPr>
            <p:cNvPr id="44" name="Shape 4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6" name="Shape 46"/>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7" name="Shape 4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Shape 49"/>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0" name="Shape 50"/>
          <p:cNvGrpSpPr/>
          <p:nvPr/>
        </p:nvGrpSpPr>
        <p:grpSpPr>
          <a:xfrm>
            <a:off x="830392" y="1588427"/>
            <a:ext cx="745763" cy="61102"/>
            <a:chOff x="4580561" y="2589004"/>
            <a:chExt cx="1064464" cy="25200"/>
          </a:xfrm>
        </p:grpSpPr>
        <p:sp>
          <p:nvSpPr>
            <p:cNvPr id="51" name="Shape 5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3" name="Shape 53"/>
          <p:cNvSpPr txBox="1">
            <a:spLocks noGrp="1"/>
          </p:cNvSpPr>
          <p:nvPr>
            <p:ph type="title"/>
          </p:nvPr>
        </p:nvSpPr>
        <p:spPr>
          <a:xfrm>
            <a:off x="730000" y="1758200"/>
            <a:ext cx="3300900" cy="18420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4" name="Shape 54"/>
          <p:cNvSpPr txBox="1">
            <a:spLocks noGrp="1"/>
          </p:cNvSpPr>
          <p:nvPr>
            <p:ph type="body" idx="1"/>
          </p:nvPr>
        </p:nvSpPr>
        <p:spPr>
          <a:xfrm>
            <a:off x="721225" y="3708967"/>
            <a:ext cx="3300900" cy="2130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56"/>
        <p:cNvGrpSpPr/>
        <p:nvPr/>
      </p:nvGrpSpPr>
      <p:grpSpPr>
        <a:xfrm>
          <a:off x="0" y="0"/>
          <a:ext cx="0" cy="0"/>
          <a:chOff x="0" y="0"/>
          <a:chExt cx="0" cy="0"/>
        </a:xfrm>
      </p:grpSpPr>
      <p:grpSp>
        <p:nvGrpSpPr>
          <p:cNvPr id="57" name="Shape 57"/>
          <p:cNvGrpSpPr/>
          <p:nvPr/>
        </p:nvGrpSpPr>
        <p:grpSpPr>
          <a:xfrm>
            <a:off x="830392" y="5558926"/>
            <a:ext cx="745763" cy="61102"/>
            <a:chOff x="4580561" y="2589004"/>
            <a:chExt cx="1064464" cy="25200"/>
          </a:xfrm>
        </p:grpSpPr>
        <p:sp>
          <p:nvSpPr>
            <p:cNvPr id="58" name="Shape 5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rot="-5400000">
              <a:off x="4836311" y="2333254"/>
              <a:ext cx="25200" cy="5367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 name="Shape 60"/>
          <p:cNvSpPr txBox="1">
            <a:spLocks noGrp="1"/>
          </p:cNvSpPr>
          <p:nvPr>
            <p:ph type="title"/>
          </p:nvPr>
        </p:nvSpPr>
        <p:spPr>
          <a:xfrm>
            <a:off x="729450" y="1152400"/>
            <a:ext cx="7021200" cy="3980100"/>
          </a:xfrm>
          <a:prstGeom prst="rect">
            <a:avLst/>
          </a:prstGeom>
        </p:spPr>
        <p:txBody>
          <a:bodyPr spcFirstLastPara="1" wrap="square" lIns="91425" tIns="91425" rIns="91425" bIns="91425" anchor="ctr" anchorCtr="0"/>
          <a:lstStyle>
            <a:lvl1pPr lvl="0">
              <a:spcBef>
                <a:spcPts val="0"/>
              </a:spcBef>
              <a:spcAft>
                <a:spcPts val="0"/>
              </a:spcAft>
              <a:buClr>
                <a:schemeClr val="accent3"/>
              </a:buClr>
              <a:buSzPts val="3600"/>
              <a:buNone/>
              <a:defRPr sz="3600">
                <a:solidFill>
                  <a:schemeClr val="accent3"/>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1" name="Shape 6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Shape 63"/>
          <p:cNvSpPr/>
          <p:nvPr/>
        </p:nvSpPr>
        <p:spPr>
          <a:xfrm>
            <a:off x="0" y="0"/>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4" name="Shape 64"/>
          <p:cNvGrpSpPr/>
          <p:nvPr/>
        </p:nvGrpSpPr>
        <p:grpSpPr>
          <a:xfrm>
            <a:off x="830392" y="1588427"/>
            <a:ext cx="745763" cy="61102"/>
            <a:chOff x="4580561" y="2589004"/>
            <a:chExt cx="1064464" cy="25200"/>
          </a:xfrm>
        </p:grpSpPr>
        <p:sp>
          <p:nvSpPr>
            <p:cNvPr id="65" name="Shape 6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7" name="Shape 67"/>
          <p:cNvSpPr txBox="1">
            <a:spLocks noGrp="1"/>
          </p:cNvSpPr>
          <p:nvPr>
            <p:ph type="title"/>
          </p:nvPr>
        </p:nvSpPr>
        <p:spPr>
          <a:xfrm>
            <a:off x="730000" y="1758200"/>
            <a:ext cx="3300900" cy="2249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8" name="Shape 68"/>
          <p:cNvSpPr txBox="1">
            <a:spLocks noGrp="1"/>
          </p:cNvSpPr>
          <p:nvPr>
            <p:ph type="subTitle" idx="1"/>
          </p:nvPr>
        </p:nvSpPr>
        <p:spPr>
          <a:xfrm>
            <a:off x="724950" y="4215367"/>
            <a:ext cx="3300900" cy="10119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9" name="Shape 69"/>
          <p:cNvSpPr txBox="1">
            <a:spLocks noGrp="1"/>
          </p:cNvSpPr>
          <p:nvPr>
            <p:ph type="body" idx="2"/>
          </p:nvPr>
        </p:nvSpPr>
        <p:spPr>
          <a:xfrm>
            <a:off x="5174225" y="1803500"/>
            <a:ext cx="3374400" cy="4034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0" name="Shape 7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724950" y="5830068"/>
            <a:ext cx="7697400" cy="614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3" name="Shape 7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dirty="0"/>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dirty="0"/>
          </a:p>
        </p:txBody>
      </p:sp>
      <p:sp>
        <p:nvSpPr>
          <p:cNvPr id="8" name="Shape 8"/>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accent1"/>
                </a:solidFill>
                <a:latin typeface="Lato"/>
                <a:ea typeface="Lato"/>
                <a:cs typeface="Lato"/>
                <a:sym typeface="Lato"/>
              </a:defRPr>
            </a:lvl1pPr>
            <a:lvl2pPr lvl="1" algn="r">
              <a:spcBef>
                <a:spcPts val="0"/>
              </a:spcBef>
              <a:buNone/>
              <a:defRPr sz="1000">
                <a:solidFill>
                  <a:schemeClr val="accent1"/>
                </a:solidFill>
                <a:latin typeface="Lato"/>
                <a:ea typeface="Lato"/>
                <a:cs typeface="Lato"/>
                <a:sym typeface="Lato"/>
              </a:defRPr>
            </a:lvl2pPr>
            <a:lvl3pPr lvl="2" algn="r">
              <a:spcBef>
                <a:spcPts val="0"/>
              </a:spcBef>
              <a:buNone/>
              <a:defRPr sz="1000">
                <a:solidFill>
                  <a:schemeClr val="accent1"/>
                </a:solidFill>
                <a:latin typeface="Lato"/>
                <a:ea typeface="Lato"/>
                <a:cs typeface="Lato"/>
                <a:sym typeface="Lato"/>
              </a:defRPr>
            </a:lvl3pPr>
            <a:lvl4pPr lvl="3" algn="r">
              <a:spcBef>
                <a:spcPts val="0"/>
              </a:spcBef>
              <a:buNone/>
              <a:defRPr sz="1000">
                <a:solidFill>
                  <a:schemeClr val="accent1"/>
                </a:solidFill>
                <a:latin typeface="Lato"/>
                <a:ea typeface="Lato"/>
                <a:cs typeface="Lato"/>
                <a:sym typeface="Lato"/>
              </a:defRPr>
            </a:lvl4pPr>
            <a:lvl5pPr lvl="4" algn="r">
              <a:spcBef>
                <a:spcPts val="0"/>
              </a:spcBef>
              <a:buNone/>
              <a:defRPr sz="1000">
                <a:solidFill>
                  <a:schemeClr val="accent1"/>
                </a:solidFill>
                <a:latin typeface="Lato"/>
                <a:ea typeface="Lato"/>
                <a:cs typeface="Lato"/>
                <a:sym typeface="Lato"/>
              </a:defRPr>
            </a:lvl5pPr>
            <a:lvl6pPr lvl="5" algn="r">
              <a:spcBef>
                <a:spcPts val="0"/>
              </a:spcBef>
              <a:buNone/>
              <a:defRPr sz="1000">
                <a:solidFill>
                  <a:schemeClr val="accent1"/>
                </a:solidFill>
                <a:latin typeface="Lato"/>
                <a:ea typeface="Lato"/>
                <a:cs typeface="Lato"/>
                <a:sym typeface="Lato"/>
              </a:defRPr>
            </a:lvl6pPr>
            <a:lvl7pPr lvl="6" algn="r">
              <a:spcBef>
                <a:spcPts val="0"/>
              </a:spcBef>
              <a:buNone/>
              <a:defRPr sz="1000">
                <a:solidFill>
                  <a:schemeClr val="accent1"/>
                </a:solidFill>
                <a:latin typeface="Lato"/>
                <a:ea typeface="Lato"/>
                <a:cs typeface="Lato"/>
                <a:sym typeface="Lato"/>
              </a:defRPr>
            </a:lvl7pPr>
            <a:lvl8pPr lvl="7" algn="r">
              <a:spcBef>
                <a:spcPts val="0"/>
              </a:spcBef>
              <a:buNone/>
              <a:defRPr sz="1000">
                <a:solidFill>
                  <a:schemeClr val="accent1"/>
                </a:solidFill>
                <a:latin typeface="Lato"/>
                <a:ea typeface="Lato"/>
                <a:cs typeface="Lato"/>
                <a:sym typeface="Lato"/>
              </a:defRPr>
            </a:lvl8pPr>
            <a:lvl9pPr lvl="8" algn="r">
              <a:spcBef>
                <a:spcPts val="0"/>
              </a:spcBef>
              <a:buNone/>
              <a:defRPr sz="1000">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
        <p:nvSpPr>
          <p:cNvPr id="9" name="Shape 9"/>
          <p:cNvSpPr txBox="1"/>
          <p:nvPr/>
        </p:nvSpPr>
        <p:spPr>
          <a:xfrm>
            <a:off x="5378075" y="6431075"/>
            <a:ext cx="3454200" cy="3288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None/>
            </a:pPr>
            <a:r>
              <a:rPr lang="en" sz="900" dirty="0">
                <a:solidFill>
                  <a:schemeClr val="dk2"/>
                </a:solidFill>
                <a:latin typeface="Calibri" panose="020F0502020204030204" pitchFamily="34" charset="0"/>
                <a:ea typeface="Lato"/>
                <a:cs typeface="Calibri" panose="020F0502020204030204" pitchFamily="34" charset="0"/>
                <a:sym typeface="Lato"/>
              </a:rPr>
              <a:t>Arnav Agarwal, Srujun Thanmay Gupta, </a:t>
            </a:r>
            <a:r>
              <a:rPr lang="en" sz="900" dirty="0" err="1">
                <a:solidFill>
                  <a:schemeClr val="dk2"/>
                </a:solidFill>
                <a:latin typeface="Calibri" panose="020F0502020204030204" pitchFamily="34" charset="0"/>
                <a:ea typeface="Lato"/>
                <a:cs typeface="Calibri" panose="020F0502020204030204" pitchFamily="34" charset="0"/>
                <a:sym typeface="Lato"/>
              </a:rPr>
              <a:t>Shivam</a:t>
            </a:r>
            <a:r>
              <a:rPr lang="en" sz="900" dirty="0">
                <a:solidFill>
                  <a:schemeClr val="dk2"/>
                </a:solidFill>
                <a:latin typeface="Calibri" panose="020F0502020204030204" pitchFamily="34" charset="0"/>
                <a:ea typeface="Lato"/>
                <a:cs typeface="Calibri" panose="020F0502020204030204" pitchFamily="34" charset="0"/>
                <a:sym typeface="Lato"/>
              </a:rPr>
              <a:t> </a:t>
            </a:r>
            <a:r>
              <a:rPr lang="en" sz="900" dirty="0" err="1">
                <a:solidFill>
                  <a:schemeClr val="dk2"/>
                </a:solidFill>
                <a:latin typeface="Calibri" panose="020F0502020204030204" pitchFamily="34" charset="0"/>
                <a:ea typeface="Lato"/>
                <a:cs typeface="Calibri" panose="020F0502020204030204" pitchFamily="34" charset="0"/>
                <a:sym typeface="Lato"/>
              </a:rPr>
              <a:t>Bharuka</a:t>
            </a:r>
            <a:endParaRPr sz="900" dirty="0">
              <a:solidFill>
                <a:schemeClr val="dk2"/>
              </a:solidFill>
              <a:latin typeface="Calibri" panose="020F0502020204030204" pitchFamily="34" charset="0"/>
              <a:ea typeface="Lato"/>
              <a:cs typeface="Calibri" panose="020F0502020204030204" pitchFamily="34" charset="0"/>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729450" y="1763267"/>
            <a:ext cx="7688100" cy="2219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5200" dirty="0">
                <a:latin typeface="Calibri" panose="020F0502020204030204" pitchFamily="34" charset="0"/>
                <a:cs typeface="Calibri" panose="020F0502020204030204" pitchFamily="34" charset="0"/>
              </a:rPr>
              <a:t>Stream Processing:</a:t>
            </a:r>
            <a:endParaRPr sz="5200" dirty="0">
              <a:latin typeface="Calibri" panose="020F0502020204030204" pitchFamily="34" charset="0"/>
              <a:cs typeface="Calibri" panose="020F0502020204030204" pitchFamily="34" charset="0"/>
            </a:endParaRPr>
          </a:p>
          <a:p>
            <a:pPr marL="0" lvl="0" indent="0">
              <a:spcBef>
                <a:spcPts val="0"/>
              </a:spcBef>
              <a:spcAft>
                <a:spcPts val="0"/>
              </a:spcAft>
              <a:buNone/>
            </a:pPr>
            <a:r>
              <a:rPr lang="en" sz="4000" i="1" dirty="0">
                <a:latin typeface="Calibri" panose="020F0502020204030204" pitchFamily="34" charset="0"/>
                <a:cs typeface="Calibri" panose="020F0502020204030204" pitchFamily="34" charset="0"/>
              </a:rPr>
              <a:t>Drizzle &amp; AF-Stream</a:t>
            </a:r>
            <a:endParaRPr sz="4000" i="1" dirty="0">
              <a:latin typeface="Calibri" panose="020F0502020204030204" pitchFamily="34" charset="0"/>
              <a:cs typeface="Calibri" panose="020F0502020204030204" pitchFamily="34" charset="0"/>
            </a:endParaRPr>
          </a:p>
        </p:txBody>
      </p:sp>
      <p:sp>
        <p:nvSpPr>
          <p:cNvPr id="88" name="Shape 88"/>
          <p:cNvSpPr txBox="1">
            <a:spLocks noGrp="1"/>
          </p:cNvSpPr>
          <p:nvPr>
            <p:ph type="subTitle" idx="1"/>
          </p:nvPr>
        </p:nvSpPr>
        <p:spPr>
          <a:xfrm>
            <a:off x="729627" y="3773333"/>
            <a:ext cx="7688100" cy="721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dirty="0">
                <a:latin typeface="Calibri" panose="020F0502020204030204" pitchFamily="34" charset="0"/>
                <a:cs typeface="Calibri" panose="020F0502020204030204" pitchFamily="34" charset="0"/>
              </a:rPr>
              <a:t>Arnav Agarwal</a:t>
            </a:r>
            <a:endParaRPr sz="2000" dirty="0">
              <a:latin typeface="Calibri" panose="020F0502020204030204" pitchFamily="34" charset="0"/>
              <a:cs typeface="Calibri" panose="020F0502020204030204" pitchFamily="34" charset="0"/>
            </a:endParaRPr>
          </a:p>
          <a:p>
            <a:pPr marL="0" lvl="0" indent="0">
              <a:spcBef>
                <a:spcPts val="0"/>
              </a:spcBef>
              <a:spcAft>
                <a:spcPts val="0"/>
              </a:spcAft>
              <a:buNone/>
            </a:pPr>
            <a:r>
              <a:rPr lang="en" sz="2000" dirty="0">
                <a:latin typeface="Calibri" panose="020F0502020204030204" pitchFamily="34" charset="0"/>
                <a:cs typeface="Calibri" panose="020F0502020204030204" pitchFamily="34" charset="0"/>
              </a:rPr>
              <a:t>Srujun Thanmay Gupta</a:t>
            </a:r>
            <a:endParaRPr sz="2000" dirty="0">
              <a:latin typeface="Calibri" panose="020F0502020204030204" pitchFamily="34" charset="0"/>
              <a:cs typeface="Calibri" panose="020F0502020204030204" pitchFamily="34" charset="0"/>
            </a:endParaRPr>
          </a:p>
          <a:p>
            <a:pPr marL="0" lvl="0" indent="0">
              <a:spcBef>
                <a:spcPts val="0"/>
              </a:spcBef>
              <a:spcAft>
                <a:spcPts val="0"/>
              </a:spcAft>
              <a:buNone/>
            </a:pPr>
            <a:r>
              <a:rPr lang="en" sz="2000" dirty="0" err="1">
                <a:latin typeface="Calibri" panose="020F0502020204030204" pitchFamily="34" charset="0"/>
                <a:cs typeface="Calibri" panose="020F0502020204030204" pitchFamily="34" charset="0"/>
              </a:rPr>
              <a:t>Shivam</a:t>
            </a:r>
            <a:r>
              <a:rPr lang="en" sz="2000" dirty="0">
                <a:latin typeface="Calibri" panose="020F0502020204030204" pitchFamily="34" charset="0"/>
                <a:cs typeface="Calibri" panose="020F0502020204030204" pitchFamily="34" charset="0"/>
              </a:rPr>
              <a:t> </a:t>
            </a:r>
            <a:r>
              <a:rPr lang="en" sz="2000" dirty="0" err="1">
                <a:latin typeface="Calibri" panose="020F0502020204030204" pitchFamily="34" charset="0"/>
                <a:cs typeface="Calibri" panose="020F0502020204030204" pitchFamily="34" charset="0"/>
              </a:rPr>
              <a:t>Bharuka</a:t>
            </a:r>
            <a:endParaRPr sz="2000"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55"/>
        <p:cNvGrpSpPr/>
        <p:nvPr/>
      </p:nvGrpSpPr>
      <p:grpSpPr>
        <a:xfrm>
          <a:off x="0" y="0"/>
          <a:ext cx="0" cy="0"/>
          <a:chOff x="0" y="0"/>
          <a:chExt cx="0" cy="0"/>
        </a:xfrm>
      </p:grpSpPr>
      <p:pic>
        <p:nvPicPr>
          <p:cNvPr id="156" name="Shape 156"/>
          <p:cNvPicPr preferRelativeResize="0"/>
          <p:nvPr/>
        </p:nvPicPr>
        <p:blipFill>
          <a:blip r:embed="rId3">
            <a:alphaModFix/>
          </a:blip>
          <a:stretch>
            <a:fillRect/>
          </a:stretch>
        </p:blipFill>
        <p:spPr>
          <a:xfrm>
            <a:off x="86513" y="1854763"/>
            <a:ext cx="8970975" cy="3148475"/>
          </a:xfrm>
          <a:prstGeom prst="rect">
            <a:avLst/>
          </a:prstGeom>
          <a:noFill/>
          <a:ln>
            <a:noFill/>
          </a:ln>
        </p:spPr>
      </p:pic>
      <p:sp>
        <p:nvSpPr>
          <p:cNvPr id="157" name="Shape 15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latin typeface="Calibri" panose="020F0502020204030204" pitchFamily="34" charset="0"/>
                <a:cs typeface="Calibri" panose="020F0502020204030204" pitchFamily="34" charset="0"/>
              </a:rPr>
              <a:t>Micro-batch systems</a:t>
            </a:r>
            <a:endParaRPr sz="2800" dirty="0">
              <a:latin typeface="Calibri" panose="020F0502020204030204" pitchFamily="34" charset="0"/>
              <a:cs typeface="Calibri" panose="020F0502020204030204" pitchFamily="34" charset="0"/>
            </a:endParaRPr>
          </a:p>
        </p:txBody>
      </p:sp>
      <p:sp>
        <p:nvSpPr>
          <p:cNvPr id="163" name="Shape 163"/>
          <p:cNvSpPr txBox="1">
            <a:spLocks noGrp="1"/>
          </p:cNvSpPr>
          <p:nvPr>
            <p:ph type="body" idx="1"/>
          </p:nvPr>
        </p:nvSpPr>
        <p:spPr>
          <a:xfrm>
            <a:off x="727650" y="2471800"/>
            <a:ext cx="7688700" cy="3014700"/>
          </a:xfrm>
          <a:prstGeom prst="rect">
            <a:avLst/>
          </a:prstGeom>
        </p:spPr>
        <p:txBody>
          <a:bodyPr spcFirstLastPara="1" wrap="square" lIns="91425" tIns="91425" rIns="91425" bIns="91425" anchor="t" anchorCtr="0">
            <a:noAutofit/>
          </a:bodyPr>
          <a:lstStyle/>
          <a:p>
            <a:pPr marL="457200" lvl="0" indent="-330200">
              <a:spcBef>
                <a:spcPts val="0"/>
              </a:spcBef>
              <a:spcAft>
                <a:spcPts val="0"/>
              </a:spcAft>
              <a:buSzPts val="1600"/>
              <a:buChar char="●"/>
            </a:pPr>
            <a:r>
              <a:rPr lang="en" sz="1600" b="1" dirty="0">
                <a:latin typeface="Calibri" panose="020F0502020204030204" pitchFamily="34" charset="0"/>
                <a:cs typeface="Calibri" panose="020F0502020204030204" pitchFamily="34" charset="0"/>
              </a:rPr>
              <a:t>Pros</a:t>
            </a:r>
            <a:r>
              <a:rPr lang="en" sz="1600" dirty="0">
                <a:latin typeface="Calibri" panose="020F0502020204030204" pitchFamily="34" charset="0"/>
                <a:cs typeface="Calibri" panose="020F0502020204030204" pitchFamily="34" charset="0"/>
              </a:rPr>
              <a:t>:</a:t>
            </a:r>
            <a:endParaRPr sz="1600" dirty="0">
              <a:latin typeface="Calibri" panose="020F0502020204030204" pitchFamily="34" charset="0"/>
              <a:cs typeface="Calibri" panose="020F0502020204030204" pitchFamily="34" charset="0"/>
            </a:endParaRPr>
          </a:p>
          <a:p>
            <a:pPr marL="914400" lvl="1" indent="-330200">
              <a:spcBef>
                <a:spcPts val="0"/>
              </a:spcBef>
              <a:spcAft>
                <a:spcPts val="0"/>
              </a:spcAft>
              <a:buSzPts val="1600"/>
              <a:buChar char="○"/>
            </a:pPr>
            <a:r>
              <a:rPr lang="en" sz="1600" dirty="0">
                <a:latin typeface="Calibri" panose="020F0502020204030204" pitchFamily="34" charset="0"/>
                <a:cs typeface="Calibri" panose="020F0502020204030204" pitchFamily="34" charset="0"/>
              </a:rPr>
              <a:t>Due to presence of barriers, fault tolerance and scalability is simplified.</a:t>
            </a:r>
            <a:endParaRPr sz="1600" dirty="0">
              <a:latin typeface="Calibri" panose="020F0502020204030204" pitchFamily="34" charset="0"/>
              <a:cs typeface="Calibri" panose="020F0502020204030204" pitchFamily="34" charset="0"/>
            </a:endParaRPr>
          </a:p>
          <a:p>
            <a:pPr marL="914400" lvl="1" indent="-330200">
              <a:spcBef>
                <a:spcPts val="0"/>
              </a:spcBef>
              <a:spcAft>
                <a:spcPts val="0"/>
              </a:spcAft>
              <a:buSzPts val="1600"/>
              <a:buChar char="○"/>
            </a:pPr>
            <a:r>
              <a:rPr lang="en" sz="1600" dirty="0">
                <a:latin typeface="Calibri" panose="020F0502020204030204" pitchFamily="34" charset="0"/>
                <a:cs typeface="Calibri" panose="020F0502020204030204" pitchFamily="34" charset="0"/>
              </a:rPr>
              <a:t>Snapshots can be taken at each barrier and therefore failures can be recovered using these snapshots as the reference points.</a:t>
            </a:r>
            <a:endParaRPr sz="1600" dirty="0">
              <a:latin typeface="Calibri" panose="020F0502020204030204" pitchFamily="34" charset="0"/>
              <a:cs typeface="Calibri" panose="020F0502020204030204" pitchFamily="34" charset="0"/>
            </a:endParaRPr>
          </a:p>
          <a:p>
            <a:pPr marL="914400" lvl="1" indent="-330200">
              <a:spcBef>
                <a:spcPts val="0"/>
              </a:spcBef>
              <a:spcAft>
                <a:spcPts val="0"/>
              </a:spcAft>
              <a:buSzPts val="1600"/>
              <a:buChar char="○"/>
            </a:pPr>
            <a:r>
              <a:rPr lang="en" sz="1600" dirty="0">
                <a:latin typeface="Calibri" panose="020F0502020204030204" pitchFamily="34" charset="0"/>
                <a:cs typeface="Calibri" panose="020F0502020204030204" pitchFamily="34" charset="0"/>
              </a:rPr>
              <a:t>Progress and failures can be checked at the end of each stage. The centralized scheduler can reschedule tasks accordingly.</a:t>
            </a:r>
            <a:endParaRPr sz="1600" dirty="0">
              <a:latin typeface="Calibri" panose="020F0502020204030204" pitchFamily="34" charset="0"/>
              <a:cs typeface="Calibri" panose="020F0502020204030204" pitchFamily="34" charset="0"/>
            </a:endParaRPr>
          </a:p>
          <a:p>
            <a:pPr marL="457200" lvl="0" indent="-330200">
              <a:spcBef>
                <a:spcPts val="0"/>
              </a:spcBef>
              <a:spcAft>
                <a:spcPts val="0"/>
              </a:spcAft>
              <a:buSzPts val="1600"/>
              <a:buChar char="●"/>
            </a:pPr>
            <a:r>
              <a:rPr lang="en" sz="1600" b="1" dirty="0">
                <a:latin typeface="Calibri" panose="020F0502020204030204" pitchFamily="34" charset="0"/>
                <a:cs typeface="Calibri" panose="020F0502020204030204" pitchFamily="34" charset="0"/>
              </a:rPr>
              <a:t>Cons</a:t>
            </a:r>
            <a:r>
              <a:rPr lang="en" sz="1600" dirty="0">
                <a:latin typeface="Calibri" panose="020F0502020204030204" pitchFamily="34" charset="0"/>
                <a:cs typeface="Calibri" panose="020F0502020204030204" pitchFamily="34" charset="0"/>
              </a:rPr>
              <a:t>:</a:t>
            </a:r>
            <a:endParaRPr sz="1600" dirty="0">
              <a:latin typeface="Calibri" panose="020F0502020204030204" pitchFamily="34" charset="0"/>
              <a:cs typeface="Calibri" panose="020F0502020204030204" pitchFamily="34" charset="0"/>
            </a:endParaRPr>
          </a:p>
          <a:p>
            <a:pPr marL="914400" lvl="1" indent="-330200">
              <a:spcBef>
                <a:spcPts val="0"/>
              </a:spcBef>
              <a:spcAft>
                <a:spcPts val="0"/>
              </a:spcAft>
              <a:buSzPts val="1600"/>
              <a:buChar char="○"/>
            </a:pPr>
            <a:r>
              <a:rPr lang="en" sz="1600" dirty="0">
                <a:latin typeface="Calibri" panose="020F0502020204030204" pitchFamily="34" charset="0"/>
                <a:cs typeface="Calibri" panose="020F0502020204030204" pitchFamily="34" charset="0"/>
              </a:rPr>
              <a:t>If </a:t>
            </a:r>
            <a:r>
              <a:rPr lang="en" sz="1600" i="1" dirty="0">
                <a:latin typeface="Calibri" panose="020F0502020204030204" pitchFamily="34" charset="0"/>
                <a:cs typeface="Calibri" panose="020F0502020204030204" pitchFamily="34" charset="0"/>
              </a:rPr>
              <a:t>T</a:t>
            </a:r>
            <a:r>
              <a:rPr lang="en" sz="1600" dirty="0">
                <a:latin typeface="Calibri" panose="020F0502020204030204" pitchFamily="34" charset="0"/>
                <a:cs typeface="Calibri" panose="020F0502020204030204" pitchFamily="34" charset="0"/>
              </a:rPr>
              <a:t> is too low, there is a significant overhead due to more communication required (as there will be more micro-batches)</a:t>
            </a:r>
            <a:endParaRPr sz="1600" dirty="0">
              <a:latin typeface="Calibri" panose="020F0502020204030204" pitchFamily="34" charset="0"/>
              <a:cs typeface="Calibri" panose="020F0502020204030204" pitchFamily="34" charset="0"/>
            </a:endParaRPr>
          </a:p>
          <a:p>
            <a:pPr marL="914400" lvl="1" indent="-330200" rtl="0">
              <a:spcBef>
                <a:spcPts val="0"/>
              </a:spcBef>
              <a:spcAft>
                <a:spcPts val="0"/>
              </a:spcAft>
              <a:buSzPts val="1600"/>
              <a:buChar char="○"/>
            </a:pPr>
            <a:r>
              <a:rPr lang="en" sz="1600" dirty="0">
                <a:latin typeface="Calibri" panose="020F0502020204030204" pitchFamily="34" charset="0"/>
                <a:cs typeface="Calibri" panose="020F0502020204030204" pitchFamily="34" charset="0"/>
              </a:rPr>
              <a:t>Due to this overhead during communications at each barrier stage, the latency becomes quite high.</a:t>
            </a:r>
            <a:endParaRPr sz="1600" dirty="0">
              <a:latin typeface="Calibri" panose="020F0502020204030204" pitchFamily="34" charset="0"/>
              <a:cs typeface="Calibri" panose="020F0502020204030204" pitchFamily="34" charset="0"/>
            </a:endParaRPr>
          </a:p>
        </p:txBody>
      </p:sp>
      <p:sp>
        <p:nvSpPr>
          <p:cNvPr id="164" name="Shape 16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latin typeface="Calibri" panose="020F0502020204030204" pitchFamily="34" charset="0"/>
                <a:cs typeface="Calibri" panose="020F0502020204030204" pitchFamily="34" charset="0"/>
              </a:rPr>
              <a:t>Drizzle</a:t>
            </a:r>
            <a:endParaRPr sz="2800" dirty="0">
              <a:latin typeface="Calibri" panose="020F0502020204030204" pitchFamily="34" charset="0"/>
              <a:cs typeface="Calibri" panose="020F0502020204030204" pitchFamily="34" charset="0"/>
            </a:endParaRPr>
          </a:p>
        </p:txBody>
      </p:sp>
      <p:sp>
        <p:nvSpPr>
          <p:cNvPr id="170" name="Shape 170"/>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dirty="0">
                <a:latin typeface="Calibri" panose="020F0502020204030204" pitchFamily="34" charset="0"/>
                <a:cs typeface="Calibri" panose="020F0502020204030204" pitchFamily="34" charset="0"/>
              </a:rPr>
              <a:t>Based on the observation that streaming workloads require millisecond-level processing latency, workload while cluster properties change at a much slower rate.</a:t>
            </a:r>
            <a:endParaRPr sz="1600" dirty="0">
              <a:latin typeface="Calibri" panose="020F0502020204030204" pitchFamily="34" charset="0"/>
              <a:cs typeface="Calibri" panose="020F0502020204030204" pitchFamily="34" charset="0"/>
            </a:endParaRPr>
          </a:p>
          <a:p>
            <a:pPr marL="0" lvl="0" indent="0">
              <a:spcBef>
                <a:spcPts val="1600"/>
              </a:spcBef>
              <a:spcAft>
                <a:spcPts val="0"/>
              </a:spcAft>
              <a:buNone/>
            </a:pPr>
            <a:r>
              <a:rPr lang="en" sz="1600" dirty="0">
                <a:latin typeface="Calibri" panose="020F0502020204030204" pitchFamily="34" charset="0"/>
                <a:cs typeface="Calibri" panose="020F0502020204030204" pitchFamily="34" charset="0"/>
              </a:rPr>
              <a:t>Drizzle extends the BSP model, though it believes one can use the Continuous Operator model also and add a centralized coordination mechanism to get the benefits of the BSP model.</a:t>
            </a:r>
            <a:endParaRPr sz="1600" dirty="0">
              <a:latin typeface="Calibri" panose="020F0502020204030204" pitchFamily="34" charset="0"/>
              <a:cs typeface="Calibri" panose="020F0502020204030204" pitchFamily="34" charset="0"/>
            </a:endParaRPr>
          </a:p>
          <a:p>
            <a:pPr marL="0" lvl="0" indent="0">
              <a:spcBef>
                <a:spcPts val="1600"/>
              </a:spcBef>
              <a:spcAft>
                <a:spcPts val="1600"/>
              </a:spcAft>
              <a:buNone/>
            </a:pPr>
            <a:r>
              <a:rPr lang="en" sz="1600" dirty="0">
                <a:latin typeface="Calibri" panose="020F0502020204030204" pitchFamily="34" charset="0"/>
                <a:cs typeface="Calibri" panose="020F0502020204030204" pitchFamily="34" charset="0"/>
              </a:rPr>
              <a:t>The paper presents the following high level approach: decouple the micro-batch size being processed from the coordination interval. This reduces the micro-batch size and helps achieve sub-second latencies while ensuring coordination due to the centralized driver of the BSP.</a:t>
            </a:r>
            <a:endParaRPr sz="1600" dirty="0">
              <a:latin typeface="Calibri" panose="020F0502020204030204" pitchFamily="34" charset="0"/>
              <a:cs typeface="Calibri" panose="020F0502020204030204" pitchFamily="34" charset="0"/>
            </a:endParaRPr>
          </a:p>
        </p:txBody>
      </p:sp>
      <p:sp>
        <p:nvSpPr>
          <p:cNvPr id="171" name="Shape 17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latin typeface="Calibri" panose="020F0502020204030204" pitchFamily="34" charset="0"/>
                <a:cs typeface="Calibri" panose="020F0502020204030204" pitchFamily="34" charset="0"/>
              </a:rPr>
              <a:t>Drizzle: Modifications to BSP</a:t>
            </a:r>
            <a:endParaRPr sz="2800" dirty="0">
              <a:latin typeface="Calibri" panose="020F0502020204030204" pitchFamily="34" charset="0"/>
              <a:cs typeface="Calibri" panose="020F0502020204030204" pitchFamily="34" charset="0"/>
            </a:endParaRPr>
          </a:p>
        </p:txBody>
      </p:sp>
      <p:sp>
        <p:nvSpPr>
          <p:cNvPr id="177" name="Shape 177"/>
          <p:cNvSpPr txBox="1">
            <a:spLocks noGrp="1"/>
          </p:cNvSpPr>
          <p:nvPr>
            <p:ph type="body" idx="1"/>
          </p:nvPr>
        </p:nvSpPr>
        <p:spPr>
          <a:xfrm>
            <a:off x="729450" y="2543225"/>
            <a:ext cx="4366800" cy="387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dirty="0">
                <a:latin typeface="Calibri" panose="020F0502020204030204" pitchFamily="34" charset="0"/>
                <a:cs typeface="Calibri" panose="020F0502020204030204" pitchFamily="34" charset="0"/>
              </a:rPr>
              <a:t>Group Scheduling:</a:t>
            </a:r>
            <a:endParaRPr sz="1600" dirty="0">
              <a:latin typeface="Calibri" panose="020F0502020204030204" pitchFamily="34" charset="0"/>
              <a:cs typeface="Calibri" panose="020F0502020204030204" pitchFamily="34" charset="0"/>
            </a:endParaRPr>
          </a:p>
          <a:p>
            <a:pPr marL="457200" lvl="0" indent="-330200">
              <a:lnSpc>
                <a:spcPct val="150000"/>
              </a:lnSpc>
              <a:spcBef>
                <a:spcPts val="1600"/>
              </a:spcBef>
              <a:spcAft>
                <a:spcPts val="0"/>
              </a:spcAft>
              <a:buSzPts val="1600"/>
              <a:buChar char="●"/>
            </a:pPr>
            <a:r>
              <a:rPr lang="en" sz="1600" dirty="0">
                <a:latin typeface="Calibri" panose="020F0502020204030204" pitchFamily="34" charset="0"/>
                <a:cs typeface="Calibri" panose="020F0502020204030204" pitchFamily="34" charset="0"/>
              </a:rPr>
              <a:t>Done to reduce the overhead due to coordination between the micro-batches. </a:t>
            </a:r>
            <a:endParaRPr sz="1600" dirty="0">
              <a:latin typeface="Calibri" panose="020F0502020204030204" pitchFamily="34" charset="0"/>
              <a:cs typeface="Calibri" panose="020F0502020204030204" pitchFamily="34" charset="0"/>
            </a:endParaRPr>
          </a:p>
          <a:p>
            <a:pPr marL="457200" lvl="0" indent="-33020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Based on the observation that the DAG of the operators is largely static and therefore scheduling decisions can be reused for several micro-batches.</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This group scheduling </a:t>
            </a:r>
            <a:r>
              <a:rPr lang="en" sz="1600" dirty="0" err="1">
                <a:latin typeface="Calibri" panose="020F0502020204030204" pitchFamily="34" charset="0"/>
                <a:cs typeface="Calibri" panose="020F0502020204030204" pitchFamily="34" charset="0"/>
              </a:rPr>
              <a:t>amortises</a:t>
            </a:r>
            <a:r>
              <a:rPr lang="en" sz="1600" dirty="0">
                <a:latin typeface="Calibri" panose="020F0502020204030204" pitchFamily="34" charset="0"/>
                <a:cs typeface="Calibri" panose="020F0502020204030204" pitchFamily="34" charset="0"/>
              </a:rPr>
              <a:t> the overhead due to the centralized scheduling.</a:t>
            </a:r>
            <a:endParaRPr sz="1600" dirty="0">
              <a:latin typeface="Calibri" panose="020F0502020204030204" pitchFamily="34" charset="0"/>
              <a:cs typeface="Calibri" panose="020F0502020204030204" pitchFamily="34" charset="0"/>
            </a:endParaRPr>
          </a:p>
        </p:txBody>
      </p:sp>
      <p:pic>
        <p:nvPicPr>
          <p:cNvPr id="178" name="Shape 178"/>
          <p:cNvPicPr preferRelativeResize="0"/>
          <p:nvPr/>
        </p:nvPicPr>
        <p:blipFill>
          <a:blip r:embed="rId3">
            <a:alphaModFix/>
          </a:blip>
          <a:stretch>
            <a:fillRect/>
          </a:stretch>
        </p:blipFill>
        <p:spPr>
          <a:xfrm>
            <a:off x="5422600" y="2953567"/>
            <a:ext cx="3567800" cy="2505700"/>
          </a:xfrm>
          <a:prstGeom prst="rect">
            <a:avLst/>
          </a:prstGeom>
          <a:noFill/>
          <a:ln>
            <a:noFill/>
          </a:ln>
        </p:spPr>
      </p:pic>
      <p:sp>
        <p:nvSpPr>
          <p:cNvPr id="179" name="Shape 179"/>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latin typeface="Calibri" panose="020F0502020204030204" pitchFamily="34" charset="0"/>
                <a:cs typeface="Calibri" panose="020F0502020204030204" pitchFamily="34" charset="0"/>
              </a:rPr>
              <a:t>Drizzle: Modifications to BSP</a:t>
            </a:r>
            <a:endParaRPr sz="2800" dirty="0">
              <a:latin typeface="Calibri" panose="020F0502020204030204" pitchFamily="34" charset="0"/>
              <a:cs typeface="Calibri" panose="020F0502020204030204" pitchFamily="34" charset="0"/>
            </a:endParaRPr>
          </a:p>
        </p:txBody>
      </p:sp>
      <p:sp>
        <p:nvSpPr>
          <p:cNvPr id="185" name="Shape 185"/>
          <p:cNvSpPr txBox="1">
            <a:spLocks noGrp="1"/>
          </p:cNvSpPr>
          <p:nvPr>
            <p:ph type="body" idx="1"/>
          </p:nvPr>
        </p:nvSpPr>
        <p:spPr>
          <a:xfrm>
            <a:off x="729450" y="2548533"/>
            <a:ext cx="7688700" cy="3014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dirty="0">
                <a:latin typeface="Calibri" panose="020F0502020204030204" pitchFamily="34" charset="0"/>
                <a:cs typeface="Calibri" panose="020F0502020204030204" pitchFamily="34" charset="0"/>
              </a:rPr>
              <a:t>Pre-Scheduling:</a:t>
            </a:r>
            <a:endParaRPr sz="1600" dirty="0">
              <a:latin typeface="Calibri" panose="020F0502020204030204" pitchFamily="34" charset="0"/>
              <a:cs typeface="Calibri" panose="020F0502020204030204" pitchFamily="34" charset="0"/>
            </a:endParaRPr>
          </a:p>
          <a:p>
            <a:pPr marL="457200" lvl="0" indent="-330200">
              <a:spcBef>
                <a:spcPts val="0"/>
              </a:spcBef>
              <a:spcAft>
                <a:spcPts val="0"/>
              </a:spcAft>
              <a:buSzPts val="1600"/>
              <a:buChar char="●"/>
            </a:pPr>
            <a:r>
              <a:rPr lang="en" sz="1600" dirty="0">
                <a:latin typeface="Calibri" panose="020F0502020204030204" pitchFamily="34" charset="0"/>
                <a:cs typeface="Calibri" panose="020F0502020204030204" pitchFamily="34" charset="0"/>
              </a:rPr>
              <a:t>Aims to reduce overhead due to barriers before shuffles.</a:t>
            </a:r>
            <a:endParaRPr sz="1600" dirty="0">
              <a:latin typeface="Calibri" panose="020F0502020204030204" pitchFamily="34" charset="0"/>
              <a:cs typeface="Calibri" panose="020F0502020204030204" pitchFamily="34" charset="0"/>
            </a:endParaRPr>
          </a:p>
          <a:p>
            <a:pPr marL="457200" lvl="0" indent="-330200">
              <a:spcBef>
                <a:spcPts val="0"/>
              </a:spcBef>
              <a:spcAft>
                <a:spcPts val="0"/>
              </a:spcAft>
              <a:buSzPts val="1600"/>
              <a:buChar char="●"/>
            </a:pPr>
            <a:r>
              <a:rPr lang="en" sz="1600" dirty="0">
                <a:latin typeface="Calibri" panose="020F0502020204030204" pitchFamily="34" charset="0"/>
                <a:cs typeface="Calibri" panose="020F0502020204030204" pitchFamily="34" charset="0"/>
              </a:rPr>
              <a:t>Downstream tasks are scheduled before upstream tasks.</a:t>
            </a:r>
            <a:endParaRPr sz="1600" dirty="0">
              <a:latin typeface="Calibri" panose="020F0502020204030204" pitchFamily="34" charset="0"/>
              <a:cs typeface="Calibri" panose="020F0502020204030204" pitchFamily="34" charset="0"/>
            </a:endParaRPr>
          </a:p>
          <a:p>
            <a:pPr marL="457200" lvl="0" indent="-330200">
              <a:spcBef>
                <a:spcPts val="0"/>
              </a:spcBef>
              <a:spcAft>
                <a:spcPts val="0"/>
              </a:spcAft>
              <a:buSzPts val="1600"/>
              <a:buChar char="●"/>
            </a:pPr>
            <a:r>
              <a:rPr lang="en" sz="1600" dirty="0">
                <a:latin typeface="Calibri" panose="020F0502020204030204" pitchFamily="34" charset="0"/>
                <a:cs typeface="Calibri" panose="020F0502020204030204" pitchFamily="34" charset="0"/>
              </a:rPr>
              <a:t>Therefore, no coordination required after completion of the downstream task.</a:t>
            </a:r>
            <a:endParaRPr sz="1600" dirty="0">
              <a:latin typeface="Calibri" panose="020F0502020204030204" pitchFamily="34" charset="0"/>
              <a:cs typeface="Calibri" panose="020F0502020204030204" pitchFamily="34" charset="0"/>
            </a:endParaRPr>
          </a:p>
          <a:p>
            <a:pPr marL="457200" lvl="0" indent="-330200">
              <a:spcBef>
                <a:spcPts val="0"/>
              </a:spcBef>
              <a:spcAft>
                <a:spcPts val="0"/>
              </a:spcAft>
              <a:buSzPts val="1600"/>
              <a:buChar char="●"/>
            </a:pPr>
            <a:r>
              <a:rPr lang="en" sz="1600" dirty="0">
                <a:latin typeface="Calibri" panose="020F0502020204030204" pitchFamily="34" charset="0"/>
                <a:cs typeface="Calibri" panose="020F0502020204030204" pitchFamily="34" charset="0"/>
              </a:rPr>
              <a:t>Push-metadata and pull-data approach. </a:t>
            </a:r>
            <a:endParaRPr sz="1600" dirty="0">
              <a:latin typeface="Calibri" panose="020F0502020204030204" pitchFamily="34" charset="0"/>
              <a:cs typeface="Calibri" panose="020F0502020204030204" pitchFamily="34" charset="0"/>
            </a:endParaRPr>
          </a:p>
        </p:txBody>
      </p:sp>
      <p:pic>
        <p:nvPicPr>
          <p:cNvPr id="186" name="Shape 186"/>
          <p:cNvPicPr preferRelativeResize="0"/>
          <p:nvPr/>
        </p:nvPicPr>
        <p:blipFill>
          <a:blip r:embed="rId3">
            <a:alphaModFix/>
          </a:blip>
          <a:stretch>
            <a:fillRect/>
          </a:stretch>
        </p:blipFill>
        <p:spPr>
          <a:xfrm>
            <a:off x="504587" y="4260125"/>
            <a:ext cx="8134825" cy="2366275"/>
          </a:xfrm>
          <a:prstGeom prst="rect">
            <a:avLst/>
          </a:prstGeom>
          <a:noFill/>
          <a:ln>
            <a:noFill/>
          </a:ln>
        </p:spPr>
      </p:pic>
      <p:sp>
        <p:nvSpPr>
          <p:cNvPr id="187" name="Shape 18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latin typeface="Calibri" panose="020F0502020204030204" pitchFamily="34" charset="0"/>
                <a:cs typeface="Calibri" panose="020F0502020204030204" pitchFamily="34" charset="0"/>
              </a:rPr>
              <a:t>Drizzle: Modifications to BSP</a:t>
            </a:r>
            <a:endParaRPr sz="2800" dirty="0">
              <a:latin typeface="Calibri" panose="020F0502020204030204" pitchFamily="34" charset="0"/>
              <a:cs typeface="Calibri" panose="020F0502020204030204" pitchFamily="34" charset="0"/>
            </a:endParaRPr>
          </a:p>
        </p:txBody>
      </p:sp>
      <p:sp>
        <p:nvSpPr>
          <p:cNvPr id="193" name="Shape 193"/>
          <p:cNvSpPr txBox="1">
            <a:spLocks noGrp="1"/>
          </p:cNvSpPr>
          <p:nvPr>
            <p:ph type="body" idx="1"/>
          </p:nvPr>
        </p:nvSpPr>
        <p:spPr>
          <a:xfrm>
            <a:off x="729450" y="2568633"/>
            <a:ext cx="7688700" cy="3014700"/>
          </a:xfrm>
          <a:prstGeom prst="rect">
            <a:avLst/>
          </a:prstGeom>
        </p:spPr>
        <p:txBody>
          <a:bodyPr spcFirstLastPara="1" wrap="square" lIns="91425" tIns="91425" rIns="91425" bIns="91425" anchor="t" anchorCtr="0">
            <a:noAutofit/>
          </a:bodyPr>
          <a:lstStyle/>
          <a:p>
            <a:pPr marL="0" lvl="0" indent="0">
              <a:lnSpc>
                <a:spcPct val="150000"/>
              </a:lnSpc>
              <a:spcBef>
                <a:spcPts val="0"/>
              </a:spcBef>
              <a:spcAft>
                <a:spcPts val="0"/>
              </a:spcAft>
              <a:buNone/>
            </a:pPr>
            <a:r>
              <a:rPr lang="en" sz="1600" dirty="0">
                <a:latin typeface="Calibri" panose="020F0502020204030204" pitchFamily="34" charset="0"/>
                <a:cs typeface="Calibri" panose="020F0502020204030204" pitchFamily="34" charset="0"/>
              </a:rPr>
              <a:t>Adaptability:</a:t>
            </a:r>
            <a:endParaRPr sz="1600" dirty="0">
              <a:latin typeface="Calibri" panose="020F0502020204030204" pitchFamily="34" charset="0"/>
              <a:cs typeface="Calibri" panose="020F0502020204030204" pitchFamily="34" charset="0"/>
            </a:endParaRPr>
          </a:p>
          <a:p>
            <a:pPr marL="457200" lvl="0" indent="-330200">
              <a:lnSpc>
                <a:spcPct val="150000"/>
              </a:lnSpc>
              <a:spcBef>
                <a:spcPts val="0"/>
              </a:spcBef>
              <a:spcAft>
                <a:spcPts val="0"/>
              </a:spcAft>
              <a:buSzPts val="1600"/>
              <a:buChar char="●"/>
            </a:pPr>
            <a:r>
              <a:rPr lang="en" sz="1600" b="1" u="sng" dirty="0">
                <a:latin typeface="Calibri" panose="020F0502020204030204" pitchFamily="34" charset="0"/>
                <a:cs typeface="Calibri" panose="020F0502020204030204" pitchFamily="34" charset="0"/>
              </a:rPr>
              <a:t>Fault Tolerance</a:t>
            </a:r>
            <a:r>
              <a:rPr lang="en" sz="1600" dirty="0">
                <a:latin typeface="Calibri" panose="020F0502020204030204" pitchFamily="34" charset="0"/>
                <a:cs typeface="Calibri" panose="020F0502020204030204" pitchFamily="34" charset="0"/>
              </a:rPr>
              <a:t>:</a:t>
            </a:r>
            <a:endParaRPr sz="1600" dirty="0">
              <a:latin typeface="Calibri" panose="020F0502020204030204" pitchFamily="34" charset="0"/>
              <a:cs typeface="Calibri" panose="020F0502020204030204" pitchFamily="34" charset="0"/>
            </a:endParaRPr>
          </a:p>
          <a:p>
            <a:pPr marL="914400" lvl="1" indent="-33020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Synchronous checkpoints that can be taken at the end of a group.</a:t>
            </a:r>
            <a:endParaRPr sz="1600" dirty="0">
              <a:latin typeface="Calibri" panose="020F0502020204030204" pitchFamily="34" charset="0"/>
              <a:cs typeface="Calibri" panose="020F0502020204030204" pitchFamily="34" charset="0"/>
            </a:endParaRPr>
          </a:p>
          <a:p>
            <a:pPr marL="914400" lvl="1" indent="-33020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Heartbeats sent from workers to the centralized scheduler.</a:t>
            </a:r>
            <a:endParaRPr sz="1600" dirty="0">
              <a:latin typeface="Calibri" panose="020F0502020204030204" pitchFamily="34" charset="0"/>
              <a:cs typeface="Calibri" panose="020F0502020204030204" pitchFamily="34" charset="0"/>
            </a:endParaRPr>
          </a:p>
          <a:p>
            <a:pPr marL="457200" lvl="0" indent="-330200">
              <a:lnSpc>
                <a:spcPct val="150000"/>
              </a:lnSpc>
              <a:spcBef>
                <a:spcPts val="0"/>
              </a:spcBef>
              <a:spcAft>
                <a:spcPts val="0"/>
              </a:spcAft>
              <a:buSzPts val="1600"/>
              <a:buChar char="●"/>
            </a:pPr>
            <a:r>
              <a:rPr lang="en" sz="1600" b="1" u="sng" dirty="0">
                <a:latin typeface="Calibri" panose="020F0502020204030204" pitchFamily="34" charset="0"/>
                <a:cs typeface="Calibri" panose="020F0502020204030204" pitchFamily="34" charset="0"/>
              </a:rPr>
              <a:t>Elasticity</a:t>
            </a:r>
            <a:r>
              <a:rPr lang="en" sz="1600" dirty="0">
                <a:latin typeface="Calibri" panose="020F0502020204030204" pitchFamily="34" charset="0"/>
                <a:cs typeface="Calibri" panose="020F0502020204030204" pitchFamily="34" charset="0"/>
              </a:rPr>
              <a:t> is handled by integrating cluster managers like YARN or </a:t>
            </a:r>
            <a:r>
              <a:rPr lang="en" sz="1600" dirty="0" err="1">
                <a:latin typeface="Calibri" panose="020F0502020204030204" pitchFamily="34" charset="0"/>
                <a:cs typeface="Calibri" panose="020F0502020204030204" pitchFamily="34" charset="0"/>
              </a:rPr>
              <a:t>Mesos</a:t>
            </a:r>
            <a:r>
              <a:rPr lang="en" sz="1600" dirty="0">
                <a:latin typeface="Calibri" panose="020F0502020204030204" pitchFamily="34" charset="0"/>
                <a:cs typeface="Calibri" panose="020F0502020204030204" pitchFamily="34" charset="0"/>
              </a:rPr>
              <a:t>.</a:t>
            </a:r>
            <a:endParaRPr sz="1600" dirty="0">
              <a:latin typeface="Calibri" panose="020F0502020204030204" pitchFamily="34" charset="0"/>
              <a:cs typeface="Calibri" panose="020F0502020204030204" pitchFamily="34" charset="0"/>
            </a:endParaRPr>
          </a:p>
          <a:p>
            <a:pPr marL="0" lvl="0" indent="0">
              <a:lnSpc>
                <a:spcPct val="150000"/>
              </a:lnSpc>
              <a:spcBef>
                <a:spcPts val="1600"/>
              </a:spcBef>
              <a:spcAft>
                <a:spcPts val="0"/>
              </a:spcAft>
              <a:buNone/>
            </a:pPr>
            <a:r>
              <a:rPr lang="en" sz="1600" dirty="0">
                <a:latin typeface="Calibri" panose="020F0502020204030204" pitchFamily="34" charset="0"/>
                <a:cs typeface="Calibri" panose="020F0502020204030204" pitchFamily="34" charset="0"/>
              </a:rPr>
              <a:t>Group Size selection:</a:t>
            </a:r>
            <a:endParaRPr sz="1600" dirty="0">
              <a:latin typeface="Calibri" panose="020F0502020204030204" pitchFamily="34" charset="0"/>
              <a:cs typeface="Calibri" panose="020F0502020204030204" pitchFamily="34" charset="0"/>
            </a:endParaRPr>
          </a:p>
          <a:p>
            <a:pPr marL="457200" lvl="0" indent="-33020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Adaptive group size tuning algorithm inspired by the TCP congestion control.</a:t>
            </a:r>
            <a:endParaRPr sz="1600" dirty="0">
              <a:latin typeface="Calibri" panose="020F0502020204030204" pitchFamily="34" charset="0"/>
              <a:cs typeface="Calibri" panose="020F0502020204030204" pitchFamily="34" charset="0"/>
            </a:endParaRPr>
          </a:p>
          <a:p>
            <a:pPr marL="457200" lvl="0" indent="-33020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Use counters to see time spent at the various parts of the system, and accordingly find the scheduling overhead which needs to be kept within user specified bounds</a:t>
            </a:r>
            <a:endParaRPr sz="1600" dirty="0">
              <a:latin typeface="Calibri" panose="020F0502020204030204" pitchFamily="34" charset="0"/>
              <a:cs typeface="Calibri" panose="020F0502020204030204" pitchFamily="34" charset="0"/>
            </a:endParaRPr>
          </a:p>
        </p:txBody>
      </p:sp>
      <p:sp>
        <p:nvSpPr>
          <p:cNvPr id="194" name="Shape 19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latin typeface="Calibri" panose="020F0502020204030204" pitchFamily="34" charset="0"/>
                <a:cs typeface="Calibri" panose="020F0502020204030204" pitchFamily="34" charset="0"/>
              </a:rPr>
              <a:t>Drizzle: Modifications to BSP</a:t>
            </a:r>
            <a:endParaRPr sz="2800" dirty="0">
              <a:latin typeface="Calibri" panose="020F0502020204030204" pitchFamily="34" charset="0"/>
              <a:cs typeface="Calibri" panose="020F0502020204030204" pitchFamily="34" charset="0"/>
            </a:endParaRPr>
          </a:p>
        </p:txBody>
      </p:sp>
      <p:sp>
        <p:nvSpPr>
          <p:cNvPr id="200" name="Shape 200"/>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600" dirty="0">
                <a:latin typeface="Calibri" panose="020F0502020204030204" pitchFamily="34" charset="0"/>
                <a:cs typeface="Calibri" panose="020F0502020204030204" pitchFamily="34" charset="0"/>
              </a:rPr>
              <a:t>Data-plane Optimizations:</a:t>
            </a:r>
            <a:endParaRPr sz="1600" dirty="0">
              <a:latin typeface="Calibri" panose="020F0502020204030204" pitchFamily="34" charset="0"/>
              <a:cs typeface="Calibri" panose="020F0502020204030204" pitchFamily="34" charset="0"/>
            </a:endParaRPr>
          </a:p>
          <a:p>
            <a:pPr marL="457200" marR="0" lvl="0" indent="-330200" algn="l" rtl="0">
              <a:lnSpc>
                <a:spcPct val="150000"/>
              </a:lnSpc>
              <a:spcBef>
                <a:spcPts val="1600"/>
              </a:spcBef>
              <a:spcAft>
                <a:spcPts val="0"/>
              </a:spcAft>
              <a:buSzPts val="1600"/>
              <a:buChar char="●"/>
            </a:pPr>
            <a:r>
              <a:rPr lang="en" sz="1600" b="1" u="sng" dirty="0">
                <a:latin typeface="Calibri" panose="020F0502020204030204" pitchFamily="34" charset="0"/>
                <a:cs typeface="Calibri" panose="020F0502020204030204" pitchFamily="34" charset="0"/>
              </a:rPr>
              <a:t>Workload analysis</a:t>
            </a:r>
            <a:r>
              <a:rPr lang="en" sz="1600" dirty="0">
                <a:latin typeface="Calibri" panose="020F0502020204030204" pitchFamily="34" charset="0"/>
                <a:cs typeface="Calibri" panose="020F0502020204030204" pitchFamily="34" charset="0"/>
              </a:rPr>
              <a:t> shows that about 25% queries used some aggregation function. Therefore, supporting partial aggregates gives a better performance. </a:t>
            </a:r>
            <a:endParaRPr sz="1600" dirty="0">
              <a:latin typeface="Calibri" panose="020F0502020204030204" pitchFamily="34" charset="0"/>
              <a:cs typeface="Calibri" panose="020F0502020204030204" pitchFamily="34" charset="0"/>
            </a:endParaRPr>
          </a:p>
          <a:p>
            <a:pPr marL="457200" marR="0" lvl="0" indent="-330200" algn="l" rtl="0">
              <a:lnSpc>
                <a:spcPct val="150000"/>
              </a:lnSpc>
              <a:spcBef>
                <a:spcPts val="0"/>
              </a:spcBef>
              <a:spcAft>
                <a:spcPts val="0"/>
              </a:spcAft>
              <a:buSzPts val="1600"/>
              <a:buChar char="●"/>
            </a:pPr>
            <a:r>
              <a:rPr lang="en" sz="1600" b="1" u="sng" dirty="0">
                <a:latin typeface="Calibri" panose="020F0502020204030204" pitchFamily="34" charset="0"/>
                <a:cs typeface="Calibri" panose="020F0502020204030204" pitchFamily="34" charset="0"/>
              </a:rPr>
              <a:t>Intra-batch Optimizations</a:t>
            </a:r>
            <a:r>
              <a:rPr lang="en" sz="1600" dirty="0">
                <a:latin typeface="Calibri" panose="020F0502020204030204" pitchFamily="34" charset="0"/>
                <a:cs typeface="Calibri" panose="020F0502020204030204" pitchFamily="34" charset="0"/>
              </a:rPr>
              <a:t>: Batching the computation of aggregates provides significant performance benefits due to </a:t>
            </a:r>
            <a:r>
              <a:rPr lang="en" sz="1600" dirty="0" err="1">
                <a:latin typeface="Calibri" panose="020F0502020204030204" pitchFamily="34" charset="0"/>
                <a:cs typeface="Calibri" panose="020F0502020204030204" pitchFamily="34" charset="0"/>
              </a:rPr>
              <a:t>vectorized</a:t>
            </a:r>
            <a:r>
              <a:rPr lang="en" sz="1600" dirty="0">
                <a:latin typeface="Calibri" panose="020F0502020204030204" pitchFamily="34" charset="0"/>
                <a:cs typeface="Calibri" panose="020F0502020204030204" pitchFamily="34" charset="0"/>
              </a:rPr>
              <a:t> operations on CPUs and minimizing network traffic from partial merges.</a:t>
            </a:r>
            <a:endParaRPr sz="1600" dirty="0">
              <a:latin typeface="Calibri" panose="020F0502020204030204" pitchFamily="34" charset="0"/>
              <a:cs typeface="Calibri" panose="020F0502020204030204" pitchFamily="34" charset="0"/>
            </a:endParaRPr>
          </a:p>
          <a:p>
            <a:pPr marL="457200" marR="0" lvl="0" indent="-330200" algn="l" rtl="0">
              <a:lnSpc>
                <a:spcPct val="150000"/>
              </a:lnSpc>
              <a:spcBef>
                <a:spcPts val="0"/>
              </a:spcBef>
              <a:spcAft>
                <a:spcPts val="0"/>
              </a:spcAft>
              <a:buSzPts val="1600"/>
              <a:buChar char="●"/>
            </a:pPr>
            <a:r>
              <a:rPr lang="en" sz="1600" b="1" u="sng" dirty="0">
                <a:latin typeface="Calibri" panose="020F0502020204030204" pitchFamily="34" charset="0"/>
                <a:cs typeface="Calibri" panose="020F0502020204030204" pitchFamily="34" charset="0"/>
              </a:rPr>
              <a:t>Inter-batch Optimizations</a:t>
            </a:r>
            <a:r>
              <a:rPr lang="en" sz="1600" dirty="0">
                <a:latin typeface="Calibri" panose="020F0502020204030204" pitchFamily="34" charset="0"/>
                <a:cs typeface="Calibri" panose="020F0502020204030204" pitchFamily="34" charset="0"/>
              </a:rPr>
              <a:t>: Collection of metrics after execution are sent to a query optimizer to check the best query plan.</a:t>
            </a:r>
            <a:endParaRPr sz="1600" dirty="0">
              <a:latin typeface="Calibri" panose="020F0502020204030204" pitchFamily="34" charset="0"/>
              <a:cs typeface="Calibri" panose="020F0502020204030204" pitchFamily="34" charset="0"/>
            </a:endParaRPr>
          </a:p>
        </p:txBody>
      </p:sp>
      <p:sp>
        <p:nvSpPr>
          <p:cNvPr id="201" name="Shape 20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05"/>
        <p:cNvGrpSpPr/>
        <p:nvPr/>
      </p:nvGrpSpPr>
      <p:grpSpPr>
        <a:xfrm>
          <a:off x="0" y="0"/>
          <a:ext cx="0" cy="0"/>
          <a:chOff x="0" y="0"/>
          <a:chExt cx="0" cy="0"/>
        </a:xfrm>
      </p:grpSpPr>
      <p:pic>
        <p:nvPicPr>
          <p:cNvPr id="206" name="Shape 206"/>
          <p:cNvPicPr preferRelativeResize="0"/>
          <p:nvPr/>
        </p:nvPicPr>
        <p:blipFill>
          <a:blip r:embed="rId3">
            <a:alphaModFix/>
          </a:blip>
          <a:stretch>
            <a:fillRect/>
          </a:stretch>
        </p:blipFill>
        <p:spPr>
          <a:xfrm>
            <a:off x="613500" y="155487"/>
            <a:ext cx="7917000" cy="6242225"/>
          </a:xfrm>
          <a:prstGeom prst="rect">
            <a:avLst/>
          </a:prstGeom>
          <a:noFill/>
          <a:ln>
            <a:noFill/>
          </a:ln>
        </p:spPr>
      </p:pic>
      <p:sp>
        <p:nvSpPr>
          <p:cNvPr id="207" name="Shape 20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11"/>
        <p:cNvGrpSpPr/>
        <p:nvPr/>
      </p:nvGrpSpPr>
      <p:grpSpPr>
        <a:xfrm>
          <a:off x="0" y="0"/>
          <a:ext cx="0" cy="0"/>
          <a:chOff x="0" y="0"/>
          <a:chExt cx="0" cy="0"/>
        </a:xfrm>
      </p:grpSpPr>
      <p:pic>
        <p:nvPicPr>
          <p:cNvPr id="212" name="Shape 212"/>
          <p:cNvPicPr preferRelativeResize="0"/>
          <p:nvPr/>
        </p:nvPicPr>
        <p:blipFill>
          <a:blip r:embed="rId3">
            <a:alphaModFix/>
          </a:blip>
          <a:stretch>
            <a:fillRect/>
          </a:stretch>
        </p:blipFill>
        <p:spPr>
          <a:xfrm>
            <a:off x="237225" y="406400"/>
            <a:ext cx="8669550" cy="2723150"/>
          </a:xfrm>
          <a:prstGeom prst="rect">
            <a:avLst/>
          </a:prstGeom>
          <a:noFill/>
          <a:ln>
            <a:noFill/>
          </a:ln>
        </p:spPr>
      </p:pic>
      <p:pic>
        <p:nvPicPr>
          <p:cNvPr id="213" name="Shape 213"/>
          <p:cNvPicPr preferRelativeResize="0"/>
          <p:nvPr/>
        </p:nvPicPr>
        <p:blipFill>
          <a:blip r:embed="rId4">
            <a:alphaModFix/>
          </a:blip>
          <a:stretch>
            <a:fillRect/>
          </a:stretch>
        </p:blipFill>
        <p:spPr>
          <a:xfrm>
            <a:off x="1894975" y="3414897"/>
            <a:ext cx="5354049" cy="2977350"/>
          </a:xfrm>
          <a:prstGeom prst="rect">
            <a:avLst/>
          </a:prstGeom>
          <a:noFill/>
          <a:ln>
            <a:noFill/>
          </a:ln>
        </p:spPr>
      </p:pic>
      <p:sp>
        <p:nvSpPr>
          <p:cNvPr id="214" name="Shape 21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18"/>
        <p:cNvGrpSpPr/>
        <p:nvPr/>
      </p:nvGrpSpPr>
      <p:grpSpPr>
        <a:xfrm>
          <a:off x="0" y="0"/>
          <a:ext cx="0" cy="0"/>
          <a:chOff x="0" y="0"/>
          <a:chExt cx="0" cy="0"/>
        </a:xfrm>
      </p:grpSpPr>
      <p:pic>
        <p:nvPicPr>
          <p:cNvPr id="219" name="Shape 219"/>
          <p:cNvPicPr preferRelativeResize="0"/>
          <p:nvPr/>
        </p:nvPicPr>
        <p:blipFill rotWithShape="1">
          <a:blip r:embed="rId3">
            <a:alphaModFix/>
          </a:blip>
          <a:srcRect l="1681" t="7433" r="3324"/>
          <a:stretch/>
        </p:blipFill>
        <p:spPr>
          <a:xfrm>
            <a:off x="167550" y="2156613"/>
            <a:ext cx="8808900" cy="2544775"/>
          </a:xfrm>
          <a:prstGeom prst="rect">
            <a:avLst/>
          </a:prstGeom>
          <a:noFill/>
          <a:ln>
            <a:noFill/>
          </a:ln>
        </p:spPr>
      </p:pic>
      <p:sp>
        <p:nvSpPr>
          <p:cNvPr id="220" name="Shape 22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Calibri" panose="020F0502020204030204" pitchFamily="34" charset="0"/>
                <a:cs typeface="Calibri" panose="020F0502020204030204" pitchFamily="34" charset="0"/>
              </a:rPr>
              <a:t>What is Stream Processing?</a:t>
            </a:r>
            <a:endParaRPr dirty="0">
              <a:latin typeface="Calibri" panose="020F0502020204030204" pitchFamily="34" charset="0"/>
              <a:cs typeface="Calibri" panose="020F0502020204030204" pitchFamily="34" charset="0"/>
            </a:endParaRPr>
          </a:p>
        </p:txBody>
      </p:sp>
      <p:sp>
        <p:nvSpPr>
          <p:cNvPr id="94" name="Shape 94"/>
          <p:cNvSpPr txBox="1">
            <a:spLocks noGrp="1"/>
          </p:cNvSpPr>
          <p:nvPr>
            <p:ph type="body" idx="1"/>
          </p:nvPr>
        </p:nvSpPr>
        <p:spPr>
          <a:xfrm>
            <a:off x="729450" y="2467025"/>
            <a:ext cx="6596400" cy="3539700"/>
          </a:xfrm>
          <a:prstGeom prst="rect">
            <a:avLst/>
          </a:prstGeom>
        </p:spPr>
        <p:txBody>
          <a:bodyPr spcFirstLastPara="1" wrap="square" lIns="91425" tIns="91425" rIns="91425" bIns="91425" anchor="t" anchorCtr="0">
            <a:noAutofit/>
          </a:bodyPr>
          <a:lstStyle/>
          <a:p>
            <a:pPr marL="457200" lvl="0" indent="-336550" rtl="0">
              <a:lnSpc>
                <a:spcPct val="150000"/>
              </a:lnSpc>
              <a:spcBef>
                <a:spcPts val="0"/>
              </a:spcBef>
              <a:spcAft>
                <a:spcPts val="0"/>
              </a:spcAft>
              <a:buSzPts val="1700"/>
              <a:buChar char="●"/>
            </a:pPr>
            <a:r>
              <a:rPr lang="en" sz="1700" dirty="0">
                <a:latin typeface="Calibri" panose="020F0502020204030204" pitchFamily="34" charset="0"/>
                <a:cs typeface="Calibri" panose="020F0502020204030204" pitchFamily="34" charset="0"/>
              </a:rPr>
              <a:t>Infrastructure for continuous processing of data</a:t>
            </a:r>
            <a:endParaRPr sz="1700" dirty="0">
              <a:latin typeface="Calibri" panose="020F0502020204030204" pitchFamily="34" charset="0"/>
              <a:cs typeface="Calibri" panose="020F0502020204030204" pitchFamily="34" charset="0"/>
            </a:endParaRPr>
          </a:p>
          <a:p>
            <a:pPr marL="457200" lvl="0" indent="-336550" rtl="0">
              <a:lnSpc>
                <a:spcPct val="150000"/>
              </a:lnSpc>
              <a:spcBef>
                <a:spcPts val="0"/>
              </a:spcBef>
              <a:spcAft>
                <a:spcPts val="0"/>
              </a:spcAft>
              <a:buSzPts val="1700"/>
              <a:buChar char="●"/>
            </a:pPr>
            <a:r>
              <a:rPr lang="en" sz="1700" dirty="0">
                <a:latin typeface="Calibri" panose="020F0502020204030204" pitchFamily="34" charset="0"/>
                <a:cs typeface="Calibri" panose="020F0502020204030204" pitchFamily="34" charset="0"/>
              </a:rPr>
              <a:t>Various applications for analysis of live data streams</a:t>
            </a:r>
            <a:endParaRPr sz="1700" dirty="0">
              <a:latin typeface="Calibri" panose="020F0502020204030204" pitchFamily="34" charset="0"/>
              <a:cs typeface="Calibri" panose="020F0502020204030204" pitchFamily="34" charset="0"/>
            </a:endParaRPr>
          </a:p>
          <a:p>
            <a:pPr marL="457200" lvl="0" indent="-336550" rtl="0">
              <a:lnSpc>
                <a:spcPct val="150000"/>
              </a:lnSpc>
              <a:spcBef>
                <a:spcPts val="0"/>
              </a:spcBef>
              <a:spcAft>
                <a:spcPts val="0"/>
              </a:spcAft>
              <a:buSzPts val="1700"/>
              <a:buChar char="●"/>
            </a:pPr>
            <a:r>
              <a:rPr lang="en" sz="1700" dirty="0">
                <a:latin typeface="Calibri" panose="020F0502020204030204" pitchFamily="34" charset="0"/>
                <a:cs typeface="Calibri" panose="020F0502020204030204" pitchFamily="34" charset="0"/>
              </a:rPr>
              <a:t>Two types of operations:</a:t>
            </a:r>
            <a:endParaRPr sz="1700" dirty="0">
              <a:latin typeface="Calibri" panose="020F0502020204030204" pitchFamily="34" charset="0"/>
              <a:cs typeface="Calibri" panose="020F0502020204030204" pitchFamily="34" charset="0"/>
            </a:endParaRPr>
          </a:p>
          <a:p>
            <a:pPr marL="914400" lvl="1" indent="-317500" rtl="0">
              <a:lnSpc>
                <a:spcPct val="150000"/>
              </a:lnSpc>
              <a:spcBef>
                <a:spcPts val="0"/>
              </a:spcBef>
              <a:spcAft>
                <a:spcPts val="0"/>
              </a:spcAft>
              <a:buSzPts val="1400"/>
              <a:buChar char="○"/>
            </a:pPr>
            <a:r>
              <a:rPr lang="en" sz="1400" dirty="0">
                <a:latin typeface="Calibri" panose="020F0502020204030204" pitchFamily="34" charset="0"/>
                <a:cs typeface="Calibri" panose="020F0502020204030204" pitchFamily="34" charset="0"/>
              </a:rPr>
              <a:t>Stateless: filter, map, merge</a:t>
            </a:r>
            <a:endParaRPr sz="1400" dirty="0">
              <a:latin typeface="Calibri" panose="020F0502020204030204" pitchFamily="34" charset="0"/>
              <a:cs typeface="Calibri" panose="020F0502020204030204" pitchFamily="34" charset="0"/>
            </a:endParaRPr>
          </a:p>
          <a:p>
            <a:pPr marL="914400" lvl="1" indent="-317500" rtl="0">
              <a:lnSpc>
                <a:spcPct val="150000"/>
              </a:lnSpc>
              <a:spcBef>
                <a:spcPts val="0"/>
              </a:spcBef>
              <a:spcAft>
                <a:spcPts val="0"/>
              </a:spcAft>
              <a:buSzPts val="1400"/>
              <a:buChar char="○"/>
            </a:pPr>
            <a:r>
              <a:rPr lang="en" sz="1400" dirty="0" err="1">
                <a:latin typeface="Calibri" panose="020F0502020204030204" pitchFamily="34" charset="0"/>
                <a:cs typeface="Calibri" panose="020F0502020204030204" pitchFamily="34" charset="0"/>
              </a:rPr>
              <a:t>Stateful</a:t>
            </a:r>
            <a:r>
              <a:rPr lang="en" sz="1400" dirty="0">
                <a:latin typeface="Calibri" panose="020F0502020204030204" pitchFamily="34" charset="0"/>
                <a:cs typeface="Calibri" panose="020F0502020204030204" pitchFamily="34" charset="0"/>
              </a:rPr>
              <a:t>: aggregate, time window, join</a:t>
            </a:r>
            <a:endParaRPr sz="1400" dirty="0">
              <a:latin typeface="Calibri" panose="020F0502020204030204" pitchFamily="34" charset="0"/>
              <a:cs typeface="Calibri" panose="020F0502020204030204" pitchFamily="34" charset="0"/>
            </a:endParaRPr>
          </a:p>
        </p:txBody>
      </p:sp>
      <p:pic>
        <p:nvPicPr>
          <p:cNvPr id="95" name="Shape 95"/>
          <p:cNvPicPr preferRelativeResize="0"/>
          <p:nvPr/>
        </p:nvPicPr>
        <p:blipFill>
          <a:blip r:embed="rId3">
            <a:alphaModFix/>
          </a:blip>
          <a:stretch>
            <a:fillRect/>
          </a:stretch>
        </p:blipFill>
        <p:spPr>
          <a:xfrm>
            <a:off x="1543076" y="4374975"/>
            <a:ext cx="6057848" cy="1995625"/>
          </a:xfrm>
          <a:prstGeom prst="rect">
            <a:avLst/>
          </a:prstGeom>
          <a:noFill/>
          <a:ln>
            <a:noFill/>
          </a:ln>
        </p:spPr>
      </p:pic>
      <p:sp>
        <p:nvSpPr>
          <p:cNvPr id="96" name="Shape 96"/>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latin typeface="Calibri" panose="020F0502020204030204" pitchFamily="34" charset="0"/>
                <a:cs typeface="Calibri" panose="020F0502020204030204" pitchFamily="34" charset="0"/>
              </a:rPr>
              <a:t>Drizzle – Future Work</a:t>
            </a:r>
            <a:endParaRPr sz="2800" dirty="0">
              <a:latin typeface="Calibri" panose="020F0502020204030204" pitchFamily="34" charset="0"/>
              <a:cs typeface="Calibri" panose="020F0502020204030204" pitchFamily="34" charset="0"/>
            </a:endParaRPr>
          </a:p>
        </p:txBody>
      </p:sp>
      <p:sp>
        <p:nvSpPr>
          <p:cNvPr id="226" name="Shape 226"/>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p>
            <a:pPr marL="457200" lvl="0" indent="-33020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Additional techniques to improve the data-plane.</a:t>
            </a:r>
            <a:endParaRPr sz="1600" dirty="0">
              <a:latin typeface="Calibri" panose="020F0502020204030204" pitchFamily="34" charset="0"/>
              <a:cs typeface="Calibri" panose="020F0502020204030204" pitchFamily="34" charset="0"/>
            </a:endParaRPr>
          </a:p>
          <a:p>
            <a:pPr marL="457200" lvl="0" indent="-33020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Integration with other engines for general purpose low-latency scheduling.</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Smarter algorithm for bound selection rather than being user defined</a:t>
            </a:r>
            <a:endParaRPr sz="1600" dirty="0">
              <a:latin typeface="Calibri" panose="020F0502020204030204" pitchFamily="34" charset="0"/>
              <a:cs typeface="Calibri" panose="020F0502020204030204" pitchFamily="34" charset="0"/>
            </a:endParaRPr>
          </a:p>
          <a:p>
            <a:pPr marL="457200" lvl="0" indent="-33020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 your ideas?</a:t>
            </a:r>
            <a:endParaRPr sz="1600" dirty="0">
              <a:latin typeface="Calibri" panose="020F0502020204030204" pitchFamily="34" charset="0"/>
              <a:cs typeface="Calibri" panose="020F0502020204030204" pitchFamily="34" charset="0"/>
            </a:endParaRPr>
          </a:p>
        </p:txBody>
      </p:sp>
      <p:sp>
        <p:nvSpPr>
          <p:cNvPr id="227" name="Shape 22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729450" y="1152400"/>
            <a:ext cx="7021200" cy="398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4000" dirty="0">
                <a:solidFill>
                  <a:schemeClr val="accent1"/>
                </a:solidFill>
                <a:latin typeface="Calibri" panose="020F0502020204030204" pitchFamily="34" charset="0"/>
                <a:cs typeface="Calibri" panose="020F0502020204030204" pitchFamily="34" charset="0"/>
              </a:rPr>
              <a:t>AF-Stream</a:t>
            </a:r>
            <a:endParaRPr sz="4000" dirty="0">
              <a:solidFill>
                <a:schemeClr val="accent1"/>
              </a:solidFill>
              <a:latin typeface="Calibri" panose="020F0502020204030204" pitchFamily="34" charset="0"/>
              <a:cs typeface="Calibri" panose="020F0502020204030204" pitchFamily="34" charset="0"/>
            </a:endParaRPr>
          </a:p>
          <a:p>
            <a:pPr marL="0" lvl="0" indent="0">
              <a:spcBef>
                <a:spcPts val="0"/>
              </a:spcBef>
              <a:spcAft>
                <a:spcPts val="0"/>
              </a:spcAft>
              <a:buNone/>
            </a:pPr>
            <a:r>
              <a:rPr lang="en" sz="2600" i="1" dirty="0">
                <a:solidFill>
                  <a:schemeClr val="accent1"/>
                </a:solidFill>
                <a:latin typeface="Calibri" panose="020F0502020204030204" pitchFamily="34" charset="0"/>
                <a:cs typeface="Calibri" panose="020F0502020204030204" pitchFamily="34" charset="0"/>
              </a:rPr>
              <a:t>Approximate Fault Tolerance</a:t>
            </a:r>
            <a:endParaRPr sz="2600" i="1" dirty="0">
              <a:solidFill>
                <a:schemeClr val="accent1"/>
              </a:solidFill>
              <a:latin typeface="Calibri" panose="020F0502020204030204" pitchFamily="34" charset="0"/>
              <a:cs typeface="Calibri" panose="020F0502020204030204" pitchFamily="34" charset="0"/>
            </a:endParaRPr>
          </a:p>
          <a:p>
            <a:pPr marL="0" lvl="0" indent="0">
              <a:spcBef>
                <a:spcPts val="0"/>
              </a:spcBef>
              <a:spcAft>
                <a:spcPts val="0"/>
              </a:spcAft>
              <a:buNone/>
            </a:pPr>
            <a:endParaRPr sz="2600" dirty="0">
              <a:solidFill>
                <a:schemeClr val="accent1"/>
              </a:solidFill>
              <a:latin typeface="Calibri" panose="020F0502020204030204" pitchFamily="34" charset="0"/>
              <a:cs typeface="Calibri" panose="020F0502020204030204" pitchFamily="34" charset="0"/>
            </a:endParaRPr>
          </a:p>
          <a:p>
            <a:pPr marL="0" lvl="0" indent="0">
              <a:spcBef>
                <a:spcPts val="0"/>
              </a:spcBef>
              <a:spcAft>
                <a:spcPts val="0"/>
              </a:spcAft>
              <a:buNone/>
            </a:pPr>
            <a:r>
              <a:rPr lang="en" sz="1600" dirty="0" err="1">
                <a:solidFill>
                  <a:schemeClr val="accent1"/>
                </a:solidFill>
                <a:latin typeface="Calibri" panose="020F0502020204030204" pitchFamily="34" charset="0"/>
                <a:cs typeface="Calibri" panose="020F0502020204030204" pitchFamily="34" charset="0"/>
              </a:rPr>
              <a:t>Qun</a:t>
            </a:r>
            <a:r>
              <a:rPr lang="en" sz="1600" dirty="0">
                <a:solidFill>
                  <a:schemeClr val="accent1"/>
                </a:solidFill>
                <a:latin typeface="Calibri" panose="020F0502020204030204" pitchFamily="34" charset="0"/>
                <a:cs typeface="Calibri" panose="020F0502020204030204" pitchFamily="34" charset="0"/>
              </a:rPr>
              <a:t> Huang &amp; Patrick P. C. Lee</a:t>
            </a:r>
            <a:endParaRPr dirty="0">
              <a:solidFill>
                <a:schemeClr val="accent1"/>
              </a:solidFill>
              <a:latin typeface="Calibri" panose="020F0502020204030204" pitchFamily="34" charset="0"/>
              <a:cs typeface="Calibri" panose="020F0502020204030204" pitchFamily="34" charset="0"/>
            </a:endParaRPr>
          </a:p>
        </p:txBody>
      </p:sp>
      <p:sp>
        <p:nvSpPr>
          <p:cNvPr id="233" name="Shape 23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latin typeface="Calibri" panose="020F0502020204030204" pitchFamily="34" charset="0"/>
                <a:cs typeface="Calibri" panose="020F0502020204030204" pitchFamily="34" charset="0"/>
              </a:rPr>
              <a:t>Fault Tolerance in Stream Processing</a:t>
            </a:r>
            <a:endParaRPr sz="2800" dirty="0">
              <a:latin typeface="Calibri" panose="020F0502020204030204" pitchFamily="34" charset="0"/>
              <a:cs typeface="Calibri" panose="020F0502020204030204" pitchFamily="34" charset="0"/>
            </a:endParaRPr>
          </a:p>
        </p:txBody>
      </p:sp>
      <p:sp>
        <p:nvSpPr>
          <p:cNvPr id="239" name="Shape 239"/>
          <p:cNvSpPr txBox="1">
            <a:spLocks noGrp="1"/>
          </p:cNvSpPr>
          <p:nvPr>
            <p:ph type="body" idx="1"/>
          </p:nvPr>
        </p:nvSpPr>
        <p:spPr>
          <a:xfrm>
            <a:off x="597275" y="2771833"/>
            <a:ext cx="7821000" cy="3014700"/>
          </a:xfrm>
          <a:prstGeom prst="rect">
            <a:avLst/>
          </a:prstGeom>
        </p:spPr>
        <p:txBody>
          <a:bodyPr spcFirstLastPara="1" wrap="square" lIns="91425" tIns="91425" rIns="91425" bIns="91425" anchor="t" anchorCtr="0">
            <a:noAutofit/>
          </a:bodyPr>
          <a:lstStyle/>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Errors can result from missing in-memory state and missing unprocessed items</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Achieving error-free fault tolerance requires substantial performance sacrifices</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Best-effort fault tolerance implementations (S4, Storm) can incur </a:t>
            </a:r>
            <a:r>
              <a:rPr lang="en" sz="1600" b="1" u="sng" dirty="0">
                <a:latin typeface="Calibri" panose="020F0502020204030204" pitchFamily="34" charset="0"/>
                <a:cs typeface="Calibri" panose="020F0502020204030204" pitchFamily="34" charset="0"/>
              </a:rPr>
              <a:t>unbounded errors</a:t>
            </a:r>
            <a:endParaRPr sz="1600" b="1" u="sng" dirty="0">
              <a:latin typeface="Calibri" panose="020F0502020204030204" pitchFamily="34" charset="0"/>
              <a:cs typeface="Calibri" panose="020F0502020204030204" pitchFamily="34" charset="0"/>
            </a:endParaRPr>
          </a:p>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Justification for </a:t>
            </a:r>
            <a:r>
              <a:rPr lang="en" sz="1600" b="1" i="1" dirty="0">
                <a:latin typeface="Calibri" panose="020F0502020204030204" pitchFamily="34" charset="0"/>
                <a:cs typeface="Calibri" panose="020F0502020204030204" pitchFamily="34" charset="0"/>
              </a:rPr>
              <a:t>approximate</a:t>
            </a:r>
            <a:r>
              <a:rPr lang="en" sz="1600" dirty="0">
                <a:latin typeface="Calibri" panose="020F0502020204030204" pitchFamily="34" charset="0"/>
                <a:cs typeface="Calibri" panose="020F0502020204030204" pitchFamily="34" charset="0"/>
              </a:rPr>
              <a:t> fault tolerance:</a:t>
            </a:r>
            <a:endParaRPr sz="1600" dirty="0">
              <a:latin typeface="Calibri" panose="020F0502020204030204" pitchFamily="34" charset="0"/>
              <a:cs typeface="Calibri" panose="020F0502020204030204" pitchFamily="34" charset="0"/>
            </a:endParaRPr>
          </a:p>
          <a:p>
            <a:pPr marL="914400" lvl="1" indent="-323850" rtl="0">
              <a:lnSpc>
                <a:spcPct val="150000"/>
              </a:lnSpc>
              <a:spcBef>
                <a:spcPts val="0"/>
              </a:spcBef>
              <a:spcAft>
                <a:spcPts val="0"/>
              </a:spcAft>
              <a:buSzPts val="1500"/>
              <a:buChar char="○"/>
            </a:pPr>
            <a:r>
              <a:rPr lang="en" sz="1500" dirty="0">
                <a:latin typeface="Calibri" panose="020F0502020204030204" pitchFamily="34" charset="0"/>
                <a:cs typeface="Calibri" panose="020F0502020204030204" pitchFamily="34" charset="0"/>
              </a:rPr>
              <a:t>Streaming algorithms tend to produce approximate results, hence can tolerate a few </a:t>
            </a:r>
            <a:r>
              <a:rPr lang="en" sz="1500" b="1" u="sng" dirty="0">
                <a:latin typeface="Calibri" panose="020F0502020204030204" pitchFamily="34" charset="0"/>
                <a:cs typeface="Calibri" panose="020F0502020204030204" pitchFamily="34" charset="0"/>
              </a:rPr>
              <a:t>bounded</a:t>
            </a:r>
            <a:r>
              <a:rPr lang="en" sz="1500" dirty="0">
                <a:latin typeface="Calibri" panose="020F0502020204030204" pitchFamily="34" charset="0"/>
                <a:cs typeface="Calibri" panose="020F0502020204030204" pitchFamily="34" charset="0"/>
              </a:rPr>
              <a:t> errors</a:t>
            </a:r>
            <a:endParaRPr sz="1500" dirty="0">
              <a:latin typeface="Calibri" panose="020F0502020204030204" pitchFamily="34" charset="0"/>
              <a:cs typeface="Calibri" panose="020F0502020204030204" pitchFamily="34" charset="0"/>
            </a:endParaRPr>
          </a:p>
          <a:p>
            <a:pPr marL="914400" lvl="1" indent="-323850" rtl="0">
              <a:lnSpc>
                <a:spcPct val="150000"/>
              </a:lnSpc>
              <a:spcBef>
                <a:spcPts val="0"/>
              </a:spcBef>
              <a:spcAft>
                <a:spcPts val="0"/>
              </a:spcAft>
              <a:buSzPts val="1500"/>
              <a:buChar char="○"/>
            </a:pPr>
            <a:r>
              <a:rPr lang="en" sz="1500" dirty="0">
                <a:latin typeface="Calibri" panose="020F0502020204030204" pitchFamily="34" charset="0"/>
                <a:cs typeface="Calibri" panose="020F0502020204030204" pitchFamily="34" charset="0"/>
              </a:rPr>
              <a:t>Failures occur relatively infrequently over the lifetime of streaming applications</a:t>
            </a:r>
            <a:endParaRPr sz="1500" dirty="0">
              <a:latin typeface="Calibri" panose="020F0502020204030204" pitchFamily="34" charset="0"/>
              <a:cs typeface="Calibri" panose="020F0502020204030204" pitchFamily="34" charset="0"/>
            </a:endParaRPr>
          </a:p>
        </p:txBody>
      </p:sp>
      <p:sp>
        <p:nvSpPr>
          <p:cNvPr id="240" name="Shape 24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latin typeface="Calibri" panose="020F0502020204030204" pitchFamily="34" charset="0"/>
                <a:cs typeface="Calibri" panose="020F0502020204030204" pitchFamily="34" charset="0"/>
              </a:rPr>
              <a:t>Solution: AF-Stream</a:t>
            </a:r>
            <a:endParaRPr sz="2800" dirty="0">
              <a:latin typeface="Calibri" panose="020F0502020204030204" pitchFamily="34" charset="0"/>
              <a:cs typeface="Calibri" panose="020F0502020204030204" pitchFamily="34" charset="0"/>
            </a:endParaRPr>
          </a:p>
        </p:txBody>
      </p:sp>
      <p:sp>
        <p:nvSpPr>
          <p:cNvPr id="246" name="Shape 246"/>
          <p:cNvSpPr txBox="1">
            <a:spLocks noGrp="1"/>
          </p:cNvSpPr>
          <p:nvPr>
            <p:ph type="body" idx="1"/>
          </p:nvPr>
        </p:nvSpPr>
        <p:spPr>
          <a:xfrm>
            <a:off x="729450" y="2543233"/>
            <a:ext cx="7688700" cy="3014700"/>
          </a:xfrm>
          <a:prstGeom prst="rect">
            <a:avLst/>
          </a:prstGeom>
        </p:spPr>
        <p:txBody>
          <a:bodyPr spcFirstLastPara="1" wrap="square" lIns="91425" tIns="91425" rIns="91425" bIns="91425" anchor="t" anchorCtr="0">
            <a:noAutofit/>
          </a:bodyPr>
          <a:lstStyle/>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Adaptively issue backups of state and items: only when actual and ideal deviate beyond a threshold</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Estimate errors upon failures based on user-defined parameters, thus incurring only </a:t>
            </a:r>
            <a:r>
              <a:rPr lang="en" sz="1600" b="1" u="sng" dirty="0">
                <a:latin typeface="Calibri" panose="020F0502020204030204" pitchFamily="34" charset="0"/>
                <a:cs typeface="Calibri" panose="020F0502020204030204" pitchFamily="34" charset="0"/>
              </a:rPr>
              <a:t>bounded errors</a:t>
            </a:r>
            <a:endParaRPr sz="1600" b="1" u="sng" dirty="0">
              <a:latin typeface="Calibri" panose="020F0502020204030204" pitchFamily="34" charset="0"/>
              <a:cs typeface="Calibri" panose="020F0502020204030204" pitchFamily="34" charset="0"/>
            </a:endParaRPr>
          </a:p>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Errors are bounded independent of:</a:t>
            </a:r>
            <a:endParaRPr sz="1600" dirty="0">
              <a:latin typeface="Calibri" panose="020F0502020204030204" pitchFamily="34" charset="0"/>
              <a:cs typeface="Calibri" panose="020F0502020204030204" pitchFamily="34" charset="0"/>
            </a:endParaRPr>
          </a:p>
          <a:p>
            <a:pPr marL="914400" lvl="1" indent="-330200" rtl="0">
              <a:lnSpc>
                <a:spcPct val="115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number of failures</a:t>
            </a:r>
            <a:endParaRPr sz="1600" dirty="0">
              <a:latin typeface="Calibri" panose="020F0502020204030204" pitchFamily="34" charset="0"/>
              <a:cs typeface="Calibri" panose="020F0502020204030204" pitchFamily="34" charset="0"/>
            </a:endParaRPr>
          </a:p>
          <a:p>
            <a:pPr marL="914400" lvl="1" indent="-330200" rtl="0">
              <a:lnSpc>
                <a:spcPct val="115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number of workers in a distributed environment</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1000"/>
              </a:spcBef>
              <a:spcAft>
                <a:spcPts val="0"/>
              </a:spcAft>
              <a:buSzPts val="1600"/>
              <a:buChar char="●"/>
            </a:pPr>
            <a:r>
              <a:rPr lang="en" sz="1600" dirty="0">
                <a:latin typeface="Calibri" panose="020F0502020204030204" pitchFamily="34" charset="0"/>
                <a:cs typeface="Calibri" panose="020F0502020204030204" pitchFamily="34" charset="0"/>
              </a:rPr>
              <a:t>Design choices for streaming features:</a:t>
            </a:r>
            <a:endParaRPr sz="1600" dirty="0">
              <a:latin typeface="Calibri" panose="020F0502020204030204" pitchFamily="34" charset="0"/>
              <a:cs typeface="Calibri" panose="020F0502020204030204" pitchFamily="34" charset="0"/>
            </a:endParaRPr>
          </a:p>
          <a:p>
            <a:pPr marL="914400" lvl="1" indent="-330200" rtl="0">
              <a:lnSpc>
                <a:spcPct val="115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primitive operators: AF-Stream maintains fault tolerance for each operator</a:t>
            </a:r>
            <a:endParaRPr sz="1600" dirty="0">
              <a:latin typeface="Calibri" panose="020F0502020204030204" pitchFamily="34" charset="0"/>
              <a:cs typeface="Calibri" panose="020F0502020204030204" pitchFamily="34" charset="0"/>
            </a:endParaRPr>
          </a:p>
          <a:p>
            <a:pPr marL="914400" lvl="1" indent="-330200" rtl="0">
              <a:lnSpc>
                <a:spcPct val="115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state updates: AF-Stream supports partial state backup</a:t>
            </a:r>
            <a:endParaRPr sz="1600" dirty="0">
              <a:latin typeface="Calibri" panose="020F0502020204030204" pitchFamily="34" charset="0"/>
              <a:cs typeface="Calibri" panose="020F0502020204030204" pitchFamily="34" charset="0"/>
            </a:endParaRPr>
          </a:p>
          <a:p>
            <a:pPr marL="914400" lvl="1" indent="-330200" rtl="0">
              <a:lnSpc>
                <a:spcPct val="115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windowing operators: AF-Stream resets thresholds based on windows</a:t>
            </a:r>
            <a:endParaRPr sz="1600" dirty="0">
              <a:latin typeface="Calibri" panose="020F0502020204030204" pitchFamily="34" charset="0"/>
              <a:cs typeface="Calibri" panose="020F0502020204030204" pitchFamily="34" charset="0"/>
            </a:endParaRPr>
          </a:p>
        </p:txBody>
      </p:sp>
      <p:sp>
        <p:nvSpPr>
          <p:cNvPr id="247" name="Shape 24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latin typeface="Calibri" panose="020F0502020204030204" pitchFamily="34" charset="0"/>
                <a:cs typeface="Calibri" panose="020F0502020204030204" pitchFamily="34" charset="0"/>
              </a:rPr>
              <a:t>AF-Stream Architecture</a:t>
            </a:r>
            <a:endParaRPr sz="2800" dirty="0">
              <a:latin typeface="Calibri" panose="020F0502020204030204" pitchFamily="34" charset="0"/>
              <a:cs typeface="Calibri" panose="020F0502020204030204" pitchFamily="34" charset="0"/>
            </a:endParaRPr>
          </a:p>
        </p:txBody>
      </p:sp>
      <p:sp>
        <p:nvSpPr>
          <p:cNvPr id="253" name="Shape 253"/>
          <p:cNvSpPr txBox="1">
            <a:spLocks noGrp="1"/>
          </p:cNvSpPr>
          <p:nvPr>
            <p:ph type="body" idx="1"/>
          </p:nvPr>
        </p:nvSpPr>
        <p:spPr>
          <a:xfrm>
            <a:off x="568550" y="2771825"/>
            <a:ext cx="7849500" cy="3014700"/>
          </a:xfrm>
          <a:prstGeom prst="rect">
            <a:avLst/>
          </a:prstGeom>
        </p:spPr>
        <p:txBody>
          <a:bodyPr spcFirstLastPara="1" wrap="square" lIns="91425" tIns="91425" rIns="91425" bIns="91425" anchor="t" anchorCtr="0">
            <a:noAutofit/>
          </a:bodyPr>
          <a:lstStyle/>
          <a:p>
            <a:pPr marL="457200" marR="0" lvl="0" indent="-330200" algn="l" rtl="0">
              <a:lnSpc>
                <a:spcPct val="150000"/>
              </a:lnSpc>
              <a:spcBef>
                <a:spcPts val="0"/>
              </a:spcBef>
              <a:spcAft>
                <a:spcPts val="0"/>
              </a:spcAft>
              <a:buClr>
                <a:schemeClr val="accent1"/>
              </a:buClr>
              <a:buSzPts val="1600"/>
              <a:buFont typeface="Lato"/>
              <a:buChar char="●"/>
            </a:pPr>
            <a:r>
              <a:rPr lang="en" sz="1600" dirty="0">
                <a:latin typeface="Calibri" panose="020F0502020204030204" pitchFamily="34" charset="0"/>
                <a:cs typeface="Calibri" panose="020F0502020204030204" pitchFamily="34" charset="0"/>
              </a:rPr>
              <a:t>To scale and parallelize streaming algorithms in a distributed implementation</a:t>
            </a:r>
            <a:endParaRPr sz="1600" dirty="0">
              <a:latin typeface="Calibri" panose="020F0502020204030204" pitchFamily="34" charset="0"/>
              <a:cs typeface="Calibri" panose="020F0502020204030204" pitchFamily="34" charset="0"/>
            </a:endParaRPr>
          </a:p>
          <a:p>
            <a:pPr marL="457200" marR="0" lvl="0" indent="-330200" algn="l"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Two common approaches:</a:t>
            </a:r>
            <a:endParaRPr sz="1600" dirty="0">
              <a:latin typeface="Calibri" panose="020F0502020204030204" pitchFamily="34" charset="0"/>
              <a:cs typeface="Calibri" panose="020F0502020204030204" pitchFamily="34" charset="0"/>
            </a:endParaRPr>
          </a:p>
          <a:p>
            <a:pPr marL="0" marR="0" lvl="0" indent="0" algn="l" rtl="0">
              <a:lnSpc>
                <a:spcPct val="150000"/>
              </a:lnSpc>
              <a:spcBef>
                <a:spcPts val="0"/>
              </a:spcBef>
              <a:spcAft>
                <a:spcPts val="0"/>
              </a:spcAft>
              <a:buNone/>
            </a:pPr>
            <a:r>
              <a:rPr lang="en" sz="1600" dirty="0">
                <a:latin typeface="Calibri" panose="020F0502020204030204" pitchFamily="34" charset="0"/>
                <a:cs typeface="Calibri" panose="020F0502020204030204" pitchFamily="34" charset="0"/>
              </a:rPr>
              <a:t>Pipelining:</a:t>
            </a:r>
            <a:endParaRPr sz="1600" dirty="0">
              <a:latin typeface="Calibri" panose="020F0502020204030204" pitchFamily="34" charset="0"/>
              <a:cs typeface="Calibri" panose="020F0502020204030204" pitchFamily="34" charset="0"/>
            </a:endParaRPr>
          </a:p>
          <a:p>
            <a:pPr marL="457200" marR="0" lvl="0" indent="-330200" algn="l"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Divides an operator into multiple stages</a:t>
            </a:r>
            <a:endParaRPr sz="1600" dirty="0">
              <a:latin typeface="Calibri" panose="020F0502020204030204" pitchFamily="34" charset="0"/>
              <a:cs typeface="Calibri" panose="020F0502020204030204" pitchFamily="34" charset="0"/>
            </a:endParaRPr>
          </a:p>
          <a:p>
            <a:pPr marL="457200" marR="0" lvl="0" indent="-330200" algn="l"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Each division corresponds to another operator or a primitive</a:t>
            </a:r>
            <a:endParaRPr sz="1600" dirty="0">
              <a:latin typeface="Calibri" panose="020F0502020204030204" pitchFamily="34" charset="0"/>
              <a:cs typeface="Calibri" panose="020F0502020204030204" pitchFamily="34" charset="0"/>
            </a:endParaRPr>
          </a:p>
          <a:p>
            <a:pPr marL="0" lvl="0" indent="0" rtl="0">
              <a:lnSpc>
                <a:spcPct val="150000"/>
              </a:lnSpc>
              <a:spcBef>
                <a:spcPts val="0"/>
              </a:spcBef>
              <a:spcAft>
                <a:spcPts val="0"/>
              </a:spcAft>
              <a:buNone/>
            </a:pPr>
            <a:r>
              <a:rPr lang="en" sz="1600" dirty="0">
                <a:latin typeface="Calibri" panose="020F0502020204030204" pitchFamily="34" charset="0"/>
                <a:cs typeface="Calibri" panose="020F0502020204030204" pitchFamily="34" charset="0"/>
              </a:rPr>
              <a:t>Operator duplication:</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Parallelization by multiple copies of same operator</a:t>
            </a:r>
            <a:endParaRPr sz="1600" dirty="0">
              <a:latin typeface="Calibri" panose="020F0502020204030204" pitchFamily="34" charset="0"/>
              <a:cs typeface="Calibri" panose="020F0502020204030204" pitchFamily="34" charset="0"/>
            </a:endParaRPr>
          </a:p>
          <a:p>
            <a:pPr marL="0" marR="0" lvl="0" indent="0" algn="l" rtl="0">
              <a:lnSpc>
                <a:spcPct val="150000"/>
              </a:lnSpc>
              <a:spcBef>
                <a:spcPts val="1600"/>
              </a:spcBef>
              <a:spcAft>
                <a:spcPts val="1600"/>
              </a:spcAft>
              <a:buNone/>
            </a:pPr>
            <a:r>
              <a:rPr lang="en" sz="1600" dirty="0">
                <a:latin typeface="Calibri" panose="020F0502020204030204" pitchFamily="34" charset="0"/>
                <a:cs typeface="Calibri" panose="020F0502020204030204" pitchFamily="34" charset="0"/>
              </a:rPr>
              <a:t>AF-Stream uses both approaches simultaneously</a:t>
            </a:r>
            <a:endParaRPr sz="1600" dirty="0">
              <a:latin typeface="Calibri" panose="020F0502020204030204" pitchFamily="34" charset="0"/>
              <a:cs typeface="Calibri" panose="020F0502020204030204" pitchFamily="34" charset="0"/>
            </a:endParaRPr>
          </a:p>
        </p:txBody>
      </p:sp>
      <p:sp>
        <p:nvSpPr>
          <p:cNvPr id="254" name="Shape 25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latin typeface="Calibri" panose="020F0502020204030204" pitchFamily="34" charset="0"/>
                <a:cs typeface="Calibri" panose="020F0502020204030204" pitchFamily="34" charset="0"/>
              </a:rPr>
              <a:t>AF-Stream Architecture</a:t>
            </a:r>
            <a:endParaRPr sz="2800" dirty="0">
              <a:latin typeface="Calibri" panose="020F0502020204030204" pitchFamily="34" charset="0"/>
              <a:cs typeface="Calibri" panose="020F0502020204030204" pitchFamily="34" charset="0"/>
            </a:endParaRPr>
          </a:p>
        </p:txBody>
      </p:sp>
      <p:sp>
        <p:nvSpPr>
          <p:cNvPr id="260" name="Shape 260"/>
          <p:cNvSpPr txBox="1">
            <a:spLocks noGrp="1"/>
          </p:cNvSpPr>
          <p:nvPr>
            <p:ph type="body" idx="1"/>
          </p:nvPr>
        </p:nvSpPr>
        <p:spPr>
          <a:xfrm>
            <a:off x="568550" y="2771825"/>
            <a:ext cx="5144700" cy="3014700"/>
          </a:xfrm>
          <a:prstGeom prst="rect">
            <a:avLst/>
          </a:prstGeom>
        </p:spPr>
        <p:txBody>
          <a:bodyPr spcFirstLastPara="1" wrap="square" lIns="91425" tIns="91425" rIns="91425" bIns="91425" anchor="t" anchorCtr="0">
            <a:noAutofit/>
          </a:bodyPr>
          <a:lstStyle/>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Controller: coordinates the executions of all workers</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Workers: manage single operators</a:t>
            </a:r>
            <a:endParaRPr sz="1600" dirty="0">
              <a:latin typeface="Calibri" panose="020F0502020204030204" pitchFamily="34" charset="0"/>
              <a:cs typeface="Calibri" panose="020F0502020204030204" pitchFamily="34" charset="0"/>
            </a:endParaRPr>
          </a:p>
          <a:p>
            <a:pPr marL="914400" lvl="1" indent="-323850" rtl="0">
              <a:lnSpc>
                <a:spcPct val="150000"/>
              </a:lnSpc>
              <a:spcBef>
                <a:spcPts val="0"/>
              </a:spcBef>
              <a:spcAft>
                <a:spcPts val="0"/>
              </a:spcAft>
              <a:buSzPts val="1500"/>
              <a:buChar char="○"/>
            </a:pPr>
            <a:r>
              <a:rPr lang="en" sz="1500" b="1" dirty="0">
                <a:latin typeface="Calibri" panose="020F0502020204030204" pitchFamily="34" charset="0"/>
                <a:cs typeface="Calibri" panose="020F0502020204030204" pitchFamily="34" charset="0"/>
              </a:rPr>
              <a:t>upstream and downstream workers</a:t>
            </a:r>
            <a:r>
              <a:rPr lang="en" sz="1500" dirty="0">
                <a:latin typeface="Calibri" panose="020F0502020204030204" pitchFamily="34" charset="0"/>
                <a:cs typeface="Calibri" panose="020F0502020204030204" pitchFamily="34" charset="0"/>
              </a:rPr>
              <a:t>: location in stream graph</a:t>
            </a:r>
            <a:endParaRPr sz="1500" dirty="0">
              <a:latin typeface="Calibri" panose="020F0502020204030204" pitchFamily="34" charset="0"/>
              <a:cs typeface="Calibri" panose="020F0502020204030204" pitchFamily="34" charset="0"/>
            </a:endParaRPr>
          </a:p>
          <a:p>
            <a:pPr marL="914400" lvl="1" indent="-323850" rtl="0">
              <a:lnSpc>
                <a:spcPct val="150000"/>
              </a:lnSpc>
              <a:spcBef>
                <a:spcPts val="0"/>
              </a:spcBef>
              <a:spcAft>
                <a:spcPts val="0"/>
              </a:spcAft>
              <a:buSzPts val="1500"/>
              <a:buChar char="○"/>
            </a:pPr>
            <a:r>
              <a:rPr lang="en" sz="1500" b="1" dirty="0">
                <a:latin typeface="Calibri" panose="020F0502020204030204" pitchFamily="34" charset="0"/>
                <a:cs typeface="Calibri" panose="020F0502020204030204" pitchFamily="34" charset="0"/>
              </a:rPr>
              <a:t>upstream thread</a:t>
            </a:r>
            <a:r>
              <a:rPr lang="en" sz="1500" dirty="0">
                <a:latin typeface="Calibri" panose="020F0502020204030204" pitchFamily="34" charset="0"/>
                <a:cs typeface="Calibri" panose="020F0502020204030204" pitchFamily="34" charset="0"/>
              </a:rPr>
              <a:t>: forwards input items to compute thread</a:t>
            </a:r>
            <a:endParaRPr sz="1500" dirty="0">
              <a:latin typeface="Calibri" panose="020F0502020204030204" pitchFamily="34" charset="0"/>
              <a:cs typeface="Calibri" panose="020F0502020204030204" pitchFamily="34" charset="0"/>
            </a:endParaRPr>
          </a:p>
          <a:p>
            <a:pPr marL="914400" lvl="1" indent="-323850" rtl="0">
              <a:lnSpc>
                <a:spcPct val="150000"/>
              </a:lnSpc>
              <a:spcBef>
                <a:spcPts val="0"/>
              </a:spcBef>
              <a:spcAft>
                <a:spcPts val="0"/>
              </a:spcAft>
              <a:buSzPts val="1500"/>
              <a:buChar char="○"/>
            </a:pPr>
            <a:r>
              <a:rPr lang="en" sz="1500" b="1" dirty="0">
                <a:latin typeface="Calibri" panose="020F0502020204030204" pitchFamily="34" charset="0"/>
                <a:cs typeface="Calibri" panose="020F0502020204030204" pitchFamily="34" charset="0"/>
              </a:rPr>
              <a:t>downstream thread</a:t>
            </a:r>
            <a:r>
              <a:rPr lang="en" sz="1500" dirty="0">
                <a:latin typeface="Calibri" panose="020F0502020204030204" pitchFamily="34" charset="0"/>
                <a:cs typeface="Calibri" panose="020F0502020204030204" pitchFamily="34" charset="0"/>
              </a:rPr>
              <a:t>: forwards to downstream worker</a:t>
            </a:r>
            <a:endParaRPr sz="1500" dirty="0">
              <a:latin typeface="Calibri" panose="020F0502020204030204" pitchFamily="34" charset="0"/>
              <a:cs typeface="Calibri" panose="020F0502020204030204" pitchFamily="34" charset="0"/>
            </a:endParaRPr>
          </a:p>
          <a:p>
            <a:pPr marL="914400" lvl="1" indent="-323850" rtl="0">
              <a:lnSpc>
                <a:spcPct val="150000"/>
              </a:lnSpc>
              <a:spcBef>
                <a:spcPts val="0"/>
              </a:spcBef>
              <a:spcAft>
                <a:spcPts val="0"/>
              </a:spcAft>
              <a:buSzPts val="1500"/>
              <a:buChar char="○"/>
            </a:pPr>
            <a:r>
              <a:rPr lang="en" sz="1500" b="1" dirty="0">
                <a:latin typeface="Calibri" panose="020F0502020204030204" pitchFamily="34" charset="0"/>
                <a:cs typeface="Calibri" panose="020F0502020204030204" pitchFamily="34" charset="0"/>
              </a:rPr>
              <a:t>compute threads</a:t>
            </a:r>
            <a:r>
              <a:rPr lang="en" sz="1500" dirty="0">
                <a:latin typeface="Calibri" panose="020F0502020204030204" pitchFamily="34" charset="0"/>
                <a:cs typeface="Calibri" panose="020F0502020204030204" pitchFamily="34" charset="0"/>
              </a:rPr>
              <a:t>: collaboratively process items</a:t>
            </a:r>
            <a:endParaRPr sz="1500" dirty="0">
              <a:latin typeface="Calibri" panose="020F0502020204030204" pitchFamily="34" charset="0"/>
              <a:cs typeface="Calibri" panose="020F0502020204030204" pitchFamily="34" charset="0"/>
            </a:endParaRPr>
          </a:p>
        </p:txBody>
      </p:sp>
      <p:pic>
        <p:nvPicPr>
          <p:cNvPr id="261" name="Shape 261"/>
          <p:cNvPicPr preferRelativeResize="0"/>
          <p:nvPr/>
        </p:nvPicPr>
        <p:blipFill>
          <a:blip r:embed="rId3">
            <a:alphaModFix/>
          </a:blip>
          <a:stretch>
            <a:fillRect/>
          </a:stretch>
        </p:blipFill>
        <p:spPr>
          <a:xfrm>
            <a:off x="5573200" y="2859117"/>
            <a:ext cx="3423601" cy="2396876"/>
          </a:xfrm>
          <a:prstGeom prst="rect">
            <a:avLst/>
          </a:prstGeom>
          <a:noFill/>
          <a:ln>
            <a:noFill/>
          </a:ln>
        </p:spPr>
      </p:pic>
      <p:sp>
        <p:nvSpPr>
          <p:cNvPr id="262" name="Shape 26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latin typeface="Calibri" panose="020F0502020204030204" pitchFamily="34" charset="0"/>
                <a:cs typeface="Calibri" panose="020F0502020204030204" pitchFamily="34" charset="0"/>
              </a:rPr>
              <a:t>AF-Stream Architecture</a:t>
            </a:r>
            <a:endParaRPr sz="2800" dirty="0">
              <a:latin typeface="Calibri" panose="020F0502020204030204" pitchFamily="34" charset="0"/>
              <a:cs typeface="Calibri" panose="020F0502020204030204" pitchFamily="34" charset="0"/>
            </a:endParaRPr>
          </a:p>
        </p:txBody>
      </p:sp>
      <p:sp>
        <p:nvSpPr>
          <p:cNvPr id="268" name="Shape 268"/>
          <p:cNvSpPr txBox="1">
            <a:spLocks noGrp="1"/>
          </p:cNvSpPr>
          <p:nvPr>
            <p:ph type="body" idx="1"/>
          </p:nvPr>
        </p:nvSpPr>
        <p:spPr>
          <a:xfrm>
            <a:off x="568550" y="2771833"/>
            <a:ext cx="4879200" cy="3014700"/>
          </a:xfrm>
          <a:prstGeom prst="rect">
            <a:avLst/>
          </a:prstGeom>
        </p:spPr>
        <p:txBody>
          <a:bodyPr spcFirstLastPara="1" wrap="square" lIns="91425" tIns="91425" rIns="91425" bIns="91425" anchor="t" anchorCtr="0">
            <a:noAutofit/>
          </a:bodyPr>
          <a:lstStyle/>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Feedback mechanism:</a:t>
            </a:r>
            <a:endParaRPr sz="1600" dirty="0">
              <a:latin typeface="Calibri" panose="020F0502020204030204" pitchFamily="34" charset="0"/>
              <a:cs typeface="Calibri" panose="020F0502020204030204" pitchFamily="34" charset="0"/>
            </a:endParaRPr>
          </a:p>
          <a:p>
            <a:pPr marL="914400" lvl="1"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downstream thread can forward feedback messages to upstream workers</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Communication model:</a:t>
            </a:r>
            <a:endParaRPr sz="1600" dirty="0">
              <a:latin typeface="Calibri" panose="020F0502020204030204" pitchFamily="34" charset="0"/>
              <a:cs typeface="Calibri" panose="020F0502020204030204" pitchFamily="34" charset="0"/>
            </a:endParaRPr>
          </a:p>
          <a:p>
            <a:pPr marL="914400" lvl="1" indent="-330200" rtl="0">
              <a:lnSpc>
                <a:spcPct val="150000"/>
              </a:lnSpc>
              <a:spcBef>
                <a:spcPts val="0"/>
              </a:spcBef>
              <a:spcAft>
                <a:spcPts val="0"/>
              </a:spcAft>
              <a:buSzPts val="1600"/>
              <a:buChar char="○"/>
            </a:pPr>
            <a:r>
              <a:rPr lang="en" sz="1600" b="1" dirty="0">
                <a:latin typeface="Calibri" panose="020F0502020204030204" pitchFamily="34" charset="0"/>
                <a:cs typeface="Calibri" panose="020F0502020204030204" pitchFamily="34" charset="0"/>
              </a:rPr>
              <a:t>inter-worker communication</a:t>
            </a:r>
            <a:r>
              <a:rPr lang="en" sz="1600" dirty="0">
                <a:latin typeface="Calibri" panose="020F0502020204030204" pitchFamily="34" charset="0"/>
                <a:cs typeface="Calibri" panose="020F0502020204030204" pitchFamily="34" charset="0"/>
              </a:rPr>
              <a:t>: bi-directional network queue</a:t>
            </a:r>
            <a:endParaRPr sz="1600" dirty="0">
              <a:latin typeface="Calibri" panose="020F0502020204030204" pitchFamily="34" charset="0"/>
              <a:cs typeface="Calibri" panose="020F0502020204030204" pitchFamily="34" charset="0"/>
            </a:endParaRPr>
          </a:p>
          <a:p>
            <a:pPr marL="914400" lvl="1" indent="-330200" rtl="0">
              <a:lnSpc>
                <a:spcPct val="150000"/>
              </a:lnSpc>
              <a:spcBef>
                <a:spcPts val="0"/>
              </a:spcBef>
              <a:spcAft>
                <a:spcPts val="0"/>
              </a:spcAft>
              <a:buSzPts val="1600"/>
              <a:buChar char="○"/>
            </a:pPr>
            <a:r>
              <a:rPr lang="en" sz="1600" b="1" dirty="0">
                <a:latin typeface="Calibri" panose="020F0502020204030204" pitchFamily="34" charset="0"/>
                <a:cs typeface="Calibri" panose="020F0502020204030204" pitchFamily="34" charset="0"/>
              </a:rPr>
              <a:t>inter-thread communication</a:t>
            </a:r>
            <a:r>
              <a:rPr lang="en" sz="1600" dirty="0">
                <a:latin typeface="Calibri" panose="020F0502020204030204" pitchFamily="34" charset="0"/>
                <a:cs typeface="Calibri" panose="020F0502020204030204" pitchFamily="34" charset="0"/>
              </a:rPr>
              <a:t>: in-memory circular ring buffers</a:t>
            </a:r>
            <a:endParaRPr sz="1600" dirty="0">
              <a:latin typeface="Calibri" panose="020F0502020204030204" pitchFamily="34" charset="0"/>
              <a:cs typeface="Calibri" panose="020F0502020204030204" pitchFamily="34" charset="0"/>
            </a:endParaRPr>
          </a:p>
        </p:txBody>
      </p:sp>
      <p:pic>
        <p:nvPicPr>
          <p:cNvPr id="269" name="Shape 269"/>
          <p:cNvPicPr preferRelativeResize="0"/>
          <p:nvPr/>
        </p:nvPicPr>
        <p:blipFill>
          <a:blip r:embed="rId3">
            <a:alphaModFix/>
          </a:blip>
          <a:stretch>
            <a:fillRect/>
          </a:stretch>
        </p:blipFill>
        <p:spPr>
          <a:xfrm>
            <a:off x="5573200" y="2859117"/>
            <a:ext cx="3423601" cy="2396876"/>
          </a:xfrm>
          <a:prstGeom prst="rect">
            <a:avLst/>
          </a:prstGeom>
          <a:noFill/>
          <a:ln>
            <a:noFill/>
          </a:ln>
        </p:spPr>
      </p:pic>
      <p:sp>
        <p:nvSpPr>
          <p:cNvPr id="270" name="Shape 27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latin typeface="Calibri" panose="020F0502020204030204" pitchFamily="34" charset="0"/>
                <a:cs typeface="Calibri" panose="020F0502020204030204" pitchFamily="34" charset="0"/>
              </a:rPr>
              <a:t>Programming Model</a:t>
            </a:r>
            <a:endParaRPr sz="2800" dirty="0">
              <a:latin typeface="Calibri" panose="020F0502020204030204" pitchFamily="34" charset="0"/>
              <a:cs typeface="Calibri" panose="020F0502020204030204" pitchFamily="34" charset="0"/>
            </a:endParaRPr>
          </a:p>
        </p:txBody>
      </p:sp>
      <p:sp>
        <p:nvSpPr>
          <p:cNvPr id="276" name="Shape 276"/>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p>
            <a:pPr marL="457200" lvl="0" indent="-323850" rtl="0">
              <a:spcBef>
                <a:spcPts val="0"/>
              </a:spcBef>
              <a:spcAft>
                <a:spcPts val="0"/>
              </a:spcAft>
              <a:buSzPts val="1500"/>
              <a:buChar char="●"/>
            </a:pPr>
            <a:r>
              <a:rPr lang="en" sz="1500" dirty="0">
                <a:latin typeface="Calibri" panose="020F0502020204030204" pitchFamily="34" charset="0"/>
                <a:cs typeface="Calibri" panose="020F0502020204030204" pitchFamily="34" charset="0"/>
              </a:rPr>
              <a:t>Item types:</a:t>
            </a:r>
            <a:endParaRPr sz="1500" dirty="0">
              <a:latin typeface="Calibri" panose="020F0502020204030204" pitchFamily="34" charset="0"/>
              <a:cs typeface="Calibri" panose="020F0502020204030204" pitchFamily="34" charset="0"/>
            </a:endParaRPr>
          </a:p>
          <a:p>
            <a:pPr marL="914400" lvl="1" indent="-323850" rtl="0">
              <a:spcBef>
                <a:spcPts val="0"/>
              </a:spcBef>
              <a:spcAft>
                <a:spcPts val="0"/>
              </a:spcAft>
              <a:buSzPts val="1500"/>
              <a:buChar char="○"/>
            </a:pPr>
            <a:r>
              <a:rPr lang="en" sz="1500" dirty="0">
                <a:latin typeface="Calibri" panose="020F0502020204030204" pitchFamily="34" charset="0"/>
                <a:cs typeface="Calibri" panose="020F0502020204030204" pitchFamily="34" charset="0"/>
              </a:rPr>
              <a:t>data: flow from upstream to downstream</a:t>
            </a:r>
            <a:endParaRPr sz="1500" dirty="0">
              <a:latin typeface="Calibri" panose="020F0502020204030204" pitchFamily="34" charset="0"/>
              <a:cs typeface="Calibri" panose="020F0502020204030204" pitchFamily="34" charset="0"/>
            </a:endParaRPr>
          </a:p>
          <a:p>
            <a:pPr marL="914400" lvl="1" indent="-323850" rtl="0">
              <a:spcBef>
                <a:spcPts val="0"/>
              </a:spcBef>
              <a:spcAft>
                <a:spcPts val="0"/>
              </a:spcAft>
              <a:buSzPts val="1500"/>
              <a:buChar char="○"/>
            </a:pPr>
            <a:r>
              <a:rPr lang="en" sz="1500" dirty="0">
                <a:latin typeface="Calibri" panose="020F0502020204030204" pitchFamily="34" charset="0"/>
                <a:cs typeface="Calibri" panose="020F0502020204030204" pitchFamily="34" charset="0"/>
              </a:rPr>
              <a:t>feedback: from from downstream to upstream (</a:t>
            </a:r>
            <a:r>
              <a:rPr lang="en" sz="1500" dirty="0" err="1">
                <a:latin typeface="Calibri" panose="020F0502020204030204" pitchFamily="34" charset="0"/>
                <a:cs typeface="Calibri" panose="020F0502020204030204" pitchFamily="34" charset="0"/>
              </a:rPr>
              <a:t>ack</a:t>
            </a:r>
            <a:r>
              <a:rPr lang="en" sz="1500" dirty="0">
                <a:latin typeface="Calibri" panose="020F0502020204030204" pitchFamily="34" charset="0"/>
                <a:cs typeface="Calibri" panose="020F0502020204030204" pitchFamily="34" charset="0"/>
              </a:rPr>
              <a:t> info, sequence numbers)</a:t>
            </a:r>
            <a:endParaRPr sz="1500" dirty="0">
              <a:latin typeface="Calibri" panose="020F0502020204030204" pitchFamily="34" charset="0"/>
              <a:cs typeface="Calibri" panose="020F0502020204030204" pitchFamily="34" charset="0"/>
            </a:endParaRPr>
          </a:p>
          <a:p>
            <a:pPr marL="914400" lvl="1" indent="-323850" rtl="0">
              <a:spcBef>
                <a:spcPts val="0"/>
              </a:spcBef>
              <a:spcAft>
                <a:spcPts val="0"/>
              </a:spcAft>
              <a:buSzPts val="1500"/>
              <a:buChar char="○"/>
            </a:pPr>
            <a:r>
              <a:rPr lang="en" sz="1500" dirty="0">
                <a:latin typeface="Calibri" panose="020F0502020204030204" pitchFamily="34" charset="0"/>
                <a:cs typeface="Calibri" panose="020F0502020204030204" pitchFamily="34" charset="0"/>
              </a:rPr>
              <a:t>punctuation: specify end of stream or windowed sub-stream</a:t>
            </a:r>
            <a:endParaRPr sz="1500" dirty="0">
              <a:latin typeface="Calibri" panose="020F0502020204030204" pitchFamily="34" charset="0"/>
              <a:cs typeface="Calibri" panose="020F0502020204030204" pitchFamily="34" charset="0"/>
            </a:endParaRPr>
          </a:p>
          <a:p>
            <a:pPr marL="0" lvl="0" indent="0" rtl="0">
              <a:spcBef>
                <a:spcPts val="0"/>
              </a:spcBef>
              <a:spcAft>
                <a:spcPts val="0"/>
              </a:spcAft>
              <a:buNone/>
            </a:pPr>
            <a:endParaRPr sz="1500" dirty="0">
              <a:latin typeface="Calibri" panose="020F0502020204030204" pitchFamily="34" charset="0"/>
              <a:cs typeface="Calibri" panose="020F0502020204030204" pitchFamily="34" charset="0"/>
            </a:endParaRPr>
          </a:p>
          <a:p>
            <a:pPr marL="457200" lvl="0" indent="-323850" rtl="0">
              <a:spcBef>
                <a:spcPts val="0"/>
              </a:spcBef>
              <a:spcAft>
                <a:spcPts val="0"/>
              </a:spcAft>
              <a:buSzPts val="1500"/>
              <a:buChar char="●"/>
            </a:pPr>
            <a:r>
              <a:rPr lang="en" sz="1500" dirty="0">
                <a:latin typeface="Calibri" panose="020F0502020204030204" pitchFamily="34" charset="0"/>
                <a:cs typeface="Calibri" panose="020F0502020204030204" pitchFamily="34" charset="0"/>
              </a:rPr>
              <a:t>User-defined interfaces for fault tolerance:</a:t>
            </a:r>
            <a:endParaRPr sz="1500" dirty="0">
              <a:latin typeface="Calibri" panose="020F0502020204030204" pitchFamily="34" charset="0"/>
              <a:cs typeface="Calibri" panose="020F0502020204030204" pitchFamily="34" charset="0"/>
            </a:endParaRPr>
          </a:p>
          <a:p>
            <a:pPr marL="914400" lvl="1" indent="-323850" rtl="0">
              <a:spcBef>
                <a:spcPts val="0"/>
              </a:spcBef>
              <a:spcAft>
                <a:spcPts val="0"/>
              </a:spcAft>
              <a:buSzPts val="1500"/>
              <a:buChar char="○"/>
            </a:pPr>
            <a:r>
              <a:rPr lang="en" sz="1500" b="1" dirty="0" err="1">
                <a:latin typeface="Courier New" panose="02070309020205020404" pitchFamily="49" charset="0"/>
                <a:ea typeface="Courier New"/>
                <a:cs typeface="Courier New" panose="02070309020205020404" pitchFamily="49" charset="0"/>
                <a:sym typeface="Courier New"/>
              </a:rPr>
              <a:t>StateDivergence</a:t>
            </a:r>
            <a:r>
              <a:rPr lang="en" sz="1500" dirty="0">
                <a:latin typeface="Calibri" panose="020F0502020204030204" pitchFamily="34" charset="0"/>
                <a:cs typeface="Calibri" panose="020F0502020204030204" pitchFamily="34" charset="0"/>
              </a:rPr>
              <a:t>: quantify divergence between current state and backup state</a:t>
            </a:r>
            <a:endParaRPr sz="1500" dirty="0">
              <a:latin typeface="Calibri" panose="020F0502020204030204" pitchFamily="34" charset="0"/>
              <a:cs typeface="Calibri" panose="020F0502020204030204" pitchFamily="34" charset="0"/>
            </a:endParaRPr>
          </a:p>
          <a:p>
            <a:pPr marL="914400" lvl="1" indent="-323850" rtl="0">
              <a:spcBef>
                <a:spcPts val="0"/>
              </a:spcBef>
              <a:spcAft>
                <a:spcPts val="0"/>
              </a:spcAft>
              <a:buSzPts val="1500"/>
              <a:buChar char="○"/>
            </a:pPr>
            <a:r>
              <a:rPr lang="en" sz="1500" b="1" dirty="0" err="1">
                <a:latin typeface="Courier New" panose="02070309020205020404" pitchFamily="49" charset="0"/>
                <a:ea typeface="Courier New"/>
                <a:cs typeface="Courier New" panose="02070309020205020404" pitchFamily="49" charset="0"/>
                <a:sym typeface="Courier New"/>
              </a:rPr>
              <a:t>BackupState</a:t>
            </a:r>
            <a:r>
              <a:rPr lang="en" sz="1500" dirty="0">
                <a:latin typeface="Calibri" panose="020F0502020204030204" pitchFamily="34" charset="0"/>
                <a:cs typeface="Calibri" panose="020F0502020204030204" pitchFamily="34" charset="0"/>
              </a:rPr>
              <a:t>: operators use this to save state when needed</a:t>
            </a:r>
            <a:endParaRPr sz="1500" dirty="0">
              <a:latin typeface="Calibri" panose="020F0502020204030204" pitchFamily="34" charset="0"/>
              <a:cs typeface="Calibri" panose="020F0502020204030204" pitchFamily="34" charset="0"/>
            </a:endParaRPr>
          </a:p>
          <a:p>
            <a:pPr marL="914400" lvl="1" indent="-323850">
              <a:spcBef>
                <a:spcPts val="0"/>
              </a:spcBef>
              <a:spcAft>
                <a:spcPts val="0"/>
              </a:spcAft>
              <a:buSzPts val="1500"/>
              <a:buChar char="○"/>
            </a:pPr>
            <a:r>
              <a:rPr lang="en" sz="1500" b="1" dirty="0" err="1">
                <a:latin typeface="Courier New" panose="02070309020205020404" pitchFamily="49" charset="0"/>
                <a:ea typeface="Courier New"/>
                <a:cs typeface="Courier New" panose="02070309020205020404" pitchFamily="49" charset="0"/>
                <a:sym typeface="Courier New"/>
              </a:rPr>
              <a:t>RestoreState</a:t>
            </a:r>
            <a:r>
              <a:rPr lang="en" sz="1500" dirty="0">
                <a:latin typeface="Calibri" panose="020F0502020204030204" pitchFamily="34" charset="0"/>
                <a:cs typeface="Calibri" panose="020F0502020204030204" pitchFamily="34" charset="0"/>
              </a:rPr>
              <a:t>: how operators should obtain and recover the last backup state</a:t>
            </a:r>
            <a:endParaRPr sz="1500" dirty="0">
              <a:latin typeface="Calibri" panose="020F0502020204030204" pitchFamily="34" charset="0"/>
              <a:cs typeface="Calibri" panose="020F0502020204030204" pitchFamily="34" charset="0"/>
            </a:endParaRPr>
          </a:p>
        </p:txBody>
      </p:sp>
      <p:sp>
        <p:nvSpPr>
          <p:cNvPr id="277" name="Shape 27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latin typeface="Calibri" panose="020F0502020204030204" pitchFamily="34" charset="0"/>
                <a:cs typeface="Calibri" panose="020F0502020204030204" pitchFamily="34" charset="0"/>
              </a:rPr>
              <a:t>Approximate Fault Tolerance</a:t>
            </a:r>
            <a:endParaRPr sz="2800" dirty="0">
              <a:latin typeface="Calibri" panose="020F0502020204030204" pitchFamily="34" charset="0"/>
              <a:cs typeface="Calibri" panose="020F0502020204030204" pitchFamily="34" charset="0"/>
            </a:endParaRPr>
          </a:p>
        </p:txBody>
      </p:sp>
      <p:sp>
        <p:nvSpPr>
          <p:cNvPr id="283" name="Shape 283"/>
          <p:cNvSpPr txBox="1">
            <a:spLocks noGrp="1"/>
          </p:cNvSpPr>
          <p:nvPr>
            <p:ph type="body" idx="1"/>
          </p:nvPr>
        </p:nvSpPr>
        <p:spPr>
          <a:xfrm>
            <a:off x="729450" y="2390831"/>
            <a:ext cx="7688700" cy="758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600" dirty="0">
                <a:latin typeface="Calibri" panose="020F0502020204030204" pitchFamily="34" charset="0"/>
                <a:cs typeface="Calibri" panose="020F0502020204030204" pitchFamily="34" charset="0"/>
              </a:rPr>
              <a:t>AF-Stream defines 3 runtime thresholds, the user-configurable parameters, and actions to take when the threshold exceeds them:</a:t>
            </a:r>
            <a:endParaRPr sz="1600" dirty="0">
              <a:latin typeface="Calibri" panose="020F0502020204030204" pitchFamily="34" charset="0"/>
              <a:cs typeface="Calibri" panose="020F0502020204030204" pitchFamily="34" charset="0"/>
            </a:endParaRPr>
          </a:p>
        </p:txBody>
      </p:sp>
      <p:graphicFrame>
        <p:nvGraphicFramePr>
          <p:cNvPr id="284" name="Shape 284"/>
          <p:cNvGraphicFramePr/>
          <p:nvPr>
            <p:extLst>
              <p:ext uri="{D42A27DB-BD31-4B8C-83A1-F6EECF244321}">
                <p14:modId xmlns:p14="http://schemas.microsoft.com/office/powerpoint/2010/main" val="653772681"/>
              </p:ext>
            </p:extLst>
          </p:nvPr>
        </p:nvGraphicFramePr>
        <p:xfrm>
          <a:off x="658550" y="3055450"/>
          <a:ext cx="8042525" cy="2800765"/>
        </p:xfrm>
        <a:graphic>
          <a:graphicData uri="http://schemas.openxmlformats.org/drawingml/2006/table">
            <a:tbl>
              <a:tblPr>
                <a:noFill/>
                <a:tableStyleId>{FF1473ED-4CFC-4706-9B29-07031EDCB514}</a:tableStyleId>
              </a:tblPr>
              <a:tblGrid>
                <a:gridCol w="4043000">
                  <a:extLst>
                    <a:ext uri="{9D8B030D-6E8A-4147-A177-3AD203B41FA5}">
                      <a16:colId xmlns:a16="http://schemas.microsoft.com/office/drawing/2014/main" val="20000"/>
                    </a:ext>
                  </a:extLst>
                </a:gridCol>
                <a:gridCol w="1238200">
                  <a:extLst>
                    <a:ext uri="{9D8B030D-6E8A-4147-A177-3AD203B41FA5}">
                      <a16:colId xmlns:a16="http://schemas.microsoft.com/office/drawing/2014/main" val="20001"/>
                    </a:ext>
                  </a:extLst>
                </a:gridCol>
                <a:gridCol w="2761325">
                  <a:extLst>
                    <a:ext uri="{9D8B030D-6E8A-4147-A177-3AD203B41FA5}">
                      <a16:colId xmlns:a16="http://schemas.microsoft.com/office/drawing/2014/main" val="20002"/>
                    </a:ext>
                  </a:extLst>
                </a:gridCol>
              </a:tblGrid>
              <a:tr h="606325">
                <a:tc>
                  <a:txBody>
                    <a:bodyPr/>
                    <a:lstStyle/>
                    <a:p>
                      <a:pPr marL="0" lvl="0" indent="0" rtl="0">
                        <a:lnSpc>
                          <a:spcPct val="100000"/>
                        </a:lnSpc>
                        <a:spcBef>
                          <a:spcPts val="0"/>
                        </a:spcBef>
                        <a:spcAft>
                          <a:spcPts val="0"/>
                        </a:spcAft>
                        <a:buNone/>
                      </a:pPr>
                      <a:r>
                        <a:rPr lang="en" sz="1600" b="1" dirty="0">
                          <a:solidFill>
                            <a:schemeClr val="accent1"/>
                          </a:solidFill>
                          <a:latin typeface="Calibri" panose="020F0502020204030204" pitchFamily="34" charset="0"/>
                          <a:ea typeface="Lato"/>
                          <a:cs typeface="Calibri" panose="020F0502020204030204" pitchFamily="34" charset="0"/>
                          <a:sym typeface="Lato"/>
                        </a:rPr>
                        <a:t>Runtime Thresholds</a:t>
                      </a:r>
                      <a:endParaRPr sz="1600" b="1" dirty="0">
                        <a:solidFill>
                          <a:schemeClr val="accent1"/>
                        </a:solidFill>
                        <a:latin typeface="Calibri" panose="020F0502020204030204" pitchFamily="34" charset="0"/>
                        <a:ea typeface="Lato"/>
                        <a:cs typeface="Calibri" panose="020F0502020204030204" pitchFamily="34" charset="0"/>
                        <a:sym typeface="Lato"/>
                      </a:endParaRPr>
                    </a:p>
                  </a:txBody>
                  <a:tcPr marL="91425" marR="91425" marT="121900" marB="121900" anchor="ctr">
                    <a:lnL w="9525" cap="flat" cmpd="sng">
                      <a:solidFill>
                        <a:srgbClr val="9E9E9E"/>
                      </a:solidFill>
                      <a:prstDash val="dot"/>
                      <a:round/>
                      <a:headEnd type="none" w="sm" len="sm"/>
                      <a:tailEnd type="none" w="sm" len="sm"/>
                    </a:lnL>
                    <a:lnR w="9525" cap="flat" cmpd="sng">
                      <a:solidFill>
                        <a:srgbClr val="9E9E9E"/>
                      </a:solidFill>
                      <a:prstDash val="dot"/>
                      <a:round/>
                      <a:headEnd type="none" w="sm" len="sm"/>
                      <a:tailEnd type="none" w="sm" len="sm"/>
                    </a:lnR>
                    <a:lnT w="9525" cap="flat" cmpd="sng">
                      <a:solidFill>
                        <a:srgbClr val="9E9E9E"/>
                      </a:solidFill>
                      <a:prstDash val="dot"/>
                      <a:round/>
                      <a:headEnd type="none" w="sm" len="sm"/>
                      <a:tailEnd type="none" w="sm" len="sm"/>
                    </a:lnT>
                    <a:lnB w="9525" cap="flat" cmpd="sng">
                      <a:solidFill>
                        <a:srgbClr val="9E9E9E"/>
                      </a:solidFill>
                      <a:prstDash val="dot"/>
                      <a:round/>
                      <a:headEnd type="none" w="sm" len="sm"/>
                      <a:tailEnd type="none" w="sm" len="sm"/>
                    </a:lnB>
                  </a:tcPr>
                </a:tc>
                <a:tc>
                  <a:txBody>
                    <a:bodyPr/>
                    <a:lstStyle/>
                    <a:p>
                      <a:pPr marL="0" lvl="0" indent="0" rtl="0">
                        <a:lnSpc>
                          <a:spcPct val="100000"/>
                        </a:lnSpc>
                        <a:spcBef>
                          <a:spcPts val="0"/>
                        </a:spcBef>
                        <a:spcAft>
                          <a:spcPts val="0"/>
                        </a:spcAft>
                        <a:buNone/>
                      </a:pPr>
                      <a:r>
                        <a:rPr lang="en" sz="1500" b="1">
                          <a:solidFill>
                            <a:schemeClr val="accent1"/>
                          </a:solidFill>
                          <a:latin typeface="Calibri" panose="020F0502020204030204" pitchFamily="34" charset="0"/>
                          <a:ea typeface="Lato"/>
                          <a:cs typeface="Calibri" panose="020F0502020204030204" pitchFamily="34" charset="0"/>
                          <a:sym typeface="Lato"/>
                        </a:rPr>
                        <a:t>Parameters</a:t>
                      </a:r>
                      <a:endParaRPr sz="1500" b="1">
                        <a:solidFill>
                          <a:schemeClr val="accent1"/>
                        </a:solidFill>
                        <a:latin typeface="Calibri" panose="020F0502020204030204" pitchFamily="34" charset="0"/>
                        <a:ea typeface="Lato"/>
                        <a:cs typeface="Calibri" panose="020F0502020204030204" pitchFamily="34" charset="0"/>
                        <a:sym typeface="Lato"/>
                      </a:endParaRPr>
                    </a:p>
                  </a:txBody>
                  <a:tcPr marL="91425" marR="91425" marT="121900" marB="121900" anchor="ctr">
                    <a:lnL w="9525" cap="flat" cmpd="sng">
                      <a:solidFill>
                        <a:srgbClr val="9E9E9E"/>
                      </a:solidFill>
                      <a:prstDash val="dot"/>
                      <a:round/>
                      <a:headEnd type="none" w="sm" len="sm"/>
                      <a:tailEnd type="none" w="sm" len="sm"/>
                    </a:lnL>
                    <a:lnR w="9525" cap="flat" cmpd="sng">
                      <a:solidFill>
                        <a:srgbClr val="9E9E9E"/>
                      </a:solidFill>
                      <a:prstDash val="dot"/>
                      <a:round/>
                      <a:headEnd type="none" w="sm" len="sm"/>
                      <a:tailEnd type="none" w="sm" len="sm"/>
                    </a:lnR>
                    <a:lnT w="9525" cap="flat" cmpd="sng">
                      <a:solidFill>
                        <a:srgbClr val="9E9E9E"/>
                      </a:solidFill>
                      <a:prstDash val="dot"/>
                      <a:round/>
                      <a:headEnd type="none" w="sm" len="sm"/>
                      <a:tailEnd type="none" w="sm" len="sm"/>
                    </a:lnT>
                    <a:lnB w="9525" cap="flat" cmpd="sng">
                      <a:solidFill>
                        <a:srgbClr val="9E9E9E"/>
                      </a:solidFill>
                      <a:prstDash val="dot"/>
                      <a:round/>
                      <a:headEnd type="none" w="sm" len="sm"/>
                      <a:tailEnd type="none" w="sm" len="sm"/>
                    </a:lnB>
                  </a:tcPr>
                </a:tc>
                <a:tc>
                  <a:txBody>
                    <a:bodyPr/>
                    <a:lstStyle/>
                    <a:p>
                      <a:pPr marL="0" lvl="0" indent="0" rtl="0">
                        <a:spcBef>
                          <a:spcPts val="0"/>
                        </a:spcBef>
                        <a:spcAft>
                          <a:spcPts val="0"/>
                        </a:spcAft>
                        <a:buNone/>
                      </a:pPr>
                      <a:r>
                        <a:rPr lang="en" sz="1600" b="1">
                          <a:solidFill>
                            <a:schemeClr val="accent1"/>
                          </a:solidFill>
                          <a:latin typeface="Calibri" panose="020F0502020204030204" pitchFamily="34" charset="0"/>
                          <a:ea typeface="Lato"/>
                          <a:cs typeface="Calibri" panose="020F0502020204030204" pitchFamily="34" charset="0"/>
                          <a:sym typeface="Lato"/>
                        </a:rPr>
                        <a:t>Actions</a:t>
                      </a:r>
                      <a:endParaRPr sz="1600" b="1">
                        <a:solidFill>
                          <a:schemeClr val="accent1"/>
                        </a:solidFill>
                        <a:latin typeface="Calibri" panose="020F0502020204030204" pitchFamily="34" charset="0"/>
                        <a:ea typeface="Lato"/>
                        <a:cs typeface="Calibri" panose="020F0502020204030204" pitchFamily="34" charset="0"/>
                        <a:sym typeface="Lato"/>
                      </a:endParaRPr>
                    </a:p>
                  </a:txBody>
                  <a:tcPr marL="91425" marR="91425" marT="121900" marB="121900" anchor="ctr">
                    <a:lnL w="9525" cap="flat" cmpd="sng">
                      <a:solidFill>
                        <a:srgbClr val="9E9E9E"/>
                      </a:solidFill>
                      <a:prstDash val="dot"/>
                      <a:round/>
                      <a:headEnd type="none" w="sm" len="sm"/>
                      <a:tailEnd type="none" w="sm" len="sm"/>
                    </a:lnL>
                    <a:lnR w="9525" cap="flat" cmpd="sng">
                      <a:solidFill>
                        <a:srgbClr val="9E9E9E"/>
                      </a:solidFill>
                      <a:prstDash val="dot"/>
                      <a:round/>
                      <a:headEnd type="none" w="sm" len="sm"/>
                      <a:tailEnd type="none" w="sm" len="sm"/>
                    </a:lnR>
                    <a:lnT w="9525" cap="flat" cmpd="sng">
                      <a:solidFill>
                        <a:srgbClr val="9E9E9E"/>
                      </a:solidFill>
                      <a:prstDash val="dot"/>
                      <a:round/>
                      <a:headEnd type="none" w="sm" len="sm"/>
                      <a:tailEnd type="none" w="sm" len="sm"/>
                    </a:lnT>
                    <a:lnB w="9525" cap="flat" cmpd="sng">
                      <a:solidFill>
                        <a:srgbClr val="9E9E9E"/>
                      </a:solidFill>
                      <a:prstDash val="dot"/>
                      <a:round/>
                      <a:headEnd type="none" w="sm" len="sm"/>
                      <a:tailEnd type="none" w="sm" len="sm"/>
                    </a:lnB>
                  </a:tcPr>
                </a:tc>
                <a:extLst>
                  <a:ext uri="{0D108BD9-81ED-4DB2-BD59-A6C34878D82A}">
                    <a16:rowId xmlns:a16="http://schemas.microsoft.com/office/drawing/2014/main" val="10000"/>
                  </a:ext>
                </a:extLst>
              </a:tr>
              <a:tr h="606325">
                <a:tc>
                  <a:txBody>
                    <a:bodyPr/>
                    <a:lstStyle/>
                    <a:p>
                      <a:pPr marL="0" lvl="0" indent="0" rtl="0">
                        <a:lnSpc>
                          <a:spcPct val="100000"/>
                        </a:lnSpc>
                        <a:spcBef>
                          <a:spcPts val="0"/>
                        </a:spcBef>
                        <a:spcAft>
                          <a:spcPts val="0"/>
                        </a:spcAft>
                        <a:buNone/>
                      </a:pPr>
                      <a:r>
                        <a:rPr lang="en" sz="1600">
                          <a:solidFill>
                            <a:schemeClr val="accent1"/>
                          </a:solidFill>
                          <a:latin typeface="Calibri" panose="020F0502020204030204" pitchFamily="34" charset="0"/>
                          <a:ea typeface="Lato"/>
                          <a:cs typeface="Calibri" panose="020F0502020204030204" pitchFamily="34" charset="0"/>
                          <a:sym typeface="Lato"/>
                        </a:rPr>
                        <a:t>θ – deviation of most recent backup state against current state</a:t>
                      </a:r>
                      <a:endParaRPr sz="1600">
                        <a:latin typeface="Calibri" panose="020F0502020204030204" pitchFamily="34" charset="0"/>
                        <a:ea typeface="Lato"/>
                        <a:cs typeface="Calibri" panose="020F0502020204030204" pitchFamily="34" charset="0"/>
                        <a:sym typeface="Lato"/>
                      </a:endParaRPr>
                    </a:p>
                  </a:txBody>
                  <a:tcPr marL="91425" marR="91425" marT="121900" marB="121900" anchor="ctr">
                    <a:lnL w="9525" cap="flat" cmpd="sng">
                      <a:solidFill>
                        <a:srgbClr val="9E9E9E"/>
                      </a:solidFill>
                      <a:prstDash val="dot"/>
                      <a:round/>
                      <a:headEnd type="none" w="sm" len="sm"/>
                      <a:tailEnd type="none" w="sm" len="sm"/>
                    </a:lnL>
                    <a:lnR w="9525" cap="flat" cmpd="sng">
                      <a:solidFill>
                        <a:srgbClr val="9E9E9E"/>
                      </a:solidFill>
                      <a:prstDash val="dot"/>
                      <a:round/>
                      <a:headEnd type="none" w="sm" len="sm"/>
                      <a:tailEnd type="none" w="sm" len="sm"/>
                    </a:lnR>
                    <a:lnT w="9525" cap="flat" cmpd="sng">
                      <a:solidFill>
                        <a:srgbClr val="9E9E9E"/>
                      </a:solidFill>
                      <a:prstDash val="dot"/>
                      <a:round/>
                      <a:headEnd type="none" w="sm" len="sm"/>
                      <a:tailEnd type="none" w="sm" len="sm"/>
                    </a:lnT>
                    <a:lnB w="9525" cap="flat" cmpd="sng">
                      <a:solidFill>
                        <a:srgbClr val="9E9E9E"/>
                      </a:solidFill>
                      <a:prstDash val="dot"/>
                      <a:round/>
                      <a:headEnd type="none" w="sm" len="sm"/>
                      <a:tailEnd type="none" w="sm" len="sm"/>
                    </a:lnB>
                  </a:tcPr>
                </a:tc>
                <a:tc>
                  <a:txBody>
                    <a:bodyPr/>
                    <a:lstStyle/>
                    <a:p>
                      <a:pPr marL="0" lvl="0" indent="0" rtl="0">
                        <a:lnSpc>
                          <a:spcPct val="100000"/>
                        </a:lnSpc>
                        <a:spcBef>
                          <a:spcPts val="0"/>
                        </a:spcBef>
                        <a:spcAft>
                          <a:spcPts val="0"/>
                        </a:spcAft>
                        <a:buNone/>
                      </a:pPr>
                      <a:r>
                        <a:rPr lang="en" sz="1600">
                          <a:solidFill>
                            <a:schemeClr val="accent1"/>
                          </a:solidFill>
                          <a:latin typeface="Calibri" panose="020F0502020204030204" pitchFamily="34" charset="0"/>
                          <a:ea typeface="Lato"/>
                          <a:cs typeface="Calibri" panose="020F0502020204030204" pitchFamily="34" charset="0"/>
                          <a:sym typeface="Lato"/>
                        </a:rPr>
                        <a:t>Θ</a:t>
                      </a:r>
                      <a:endParaRPr sz="1600">
                        <a:solidFill>
                          <a:schemeClr val="accent1"/>
                        </a:solidFill>
                        <a:latin typeface="Calibri" panose="020F0502020204030204" pitchFamily="34" charset="0"/>
                        <a:ea typeface="Lato"/>
                        <a:cs typeface="Calibri" panose="020F0502020204030204" pitchFamily="34" charset="0"/>
                        <a:sym typeface="Lato"/>
                      </a:endParaRPr>
                    </a:p>
                  </a:txBody>
                  <a:tcPr marL="91425" marR="91425" marT="121900" marB="121900" anchor="ctr">
                    <a:lnL w="9525" cap="flat" cmpd="sng">
                      <a:solidFill>
                        <a:srgbClr val="9E9E9E"/>
                      </a:solidFill>
                      <a:prstDash val="dot"/>
                      <a:round/>
                      <a:headEnd type="none" w="sm" len="sm"/>
                      <a:tailEnd type="none" w="sm" len="sm"/>
                    </a:lnL>
                    <a:lnR w="9525" cap="flat" cmpd="sng">
                      <a:solidFill>
                        <a:srgbClr val="9E9E9E"/>
                      </a:solidFill>
                      <a:prstDash val="dot"/>
                      <a:round/>
                      <a:headEnd type="none" w="sm" len="sm"/>
                      <a:tailEnd type="none" w="sm" len="sm"/>
                    </a:lnR>
                    <a:lnT w="9525" cap="flat" cmpd="sng">
                      <a:solidFill>
                        <a:srgbClr val="9E9E9E"/>
                      </a:solidFill>
                      <a:prstDash val="dot"/>
                      <a:round/>
                      <a:headEnd type="none" w="sm" len="sm"/>
                      <a:tailEnd type="none" w="sm" len="sm"/>
                    </a:lnT>
                    <a:lnB w="9525" cap="flat" cmpd="sng">
                      <a:solidFill>
                        <a:srgbClr val="9E9E9E"/>
                      </a:solidFill>
                      <a:prstDash val="dot"/>
                      <a:round/>
                      <a:headEnd type="none" w="sm" len="sm"/>
                      <a:tailEnd type="none" w="sm" len="sm"/>
                    </a:lnB>
                  </a:tcPr>
                </a:tc>
                <a:tc>
                  <a:txBody>
                    <a:bodyPr/>
                    <a:lstStyle/>
                    <a:p>
                      <a:pPr marL="0" lvl="0" indent="0" rtl="0">
                        <a:spcBef>
                          <a:spcPts val="0"/>
                        </a:spcBef>
                        <a:spcAft>
                          <a:spcPts val="0"/>
                        </a:spcAft>
                        <a:buNone/>
                      </a:pPr>
                      <a:r>
                        <a:rPr lang="en" sz="1600">
                          <a:solidFill>
                            <a:schemeClr val="accent1"/>
                          </a:solidFill>
                          <a:latin typeface="Calibri" panose="020F0502020204030204" pitchFamily="34" charset="0"/>
                          <a:ea typeface="Lato"/>
                          <a:cs typeface="Calibri" panose="020F0502020204030204" pitchFamily="34" charset="0"/>
                          <a:sym typeface="Lato"/>
                        </a:rPr>
                        <a:t>issue backup of current state</a:t>
                      </a:r>
                      <a:endParaRPr sz="1600">
                        <a:latin typeface="Calibri" panose="020F0502020204030204" pitchFamily="34" charset="0"/>
                        <a:ea typeface="Lato"/>
                        <a:cs typeface="Calibri" panose="020F0502020204030204" pitchFamily="34" charset="0"/>
                        <a:sym typeface="Lato"/>
                      </a:endParaRPr>
                    </a:p>
                  </a:txBody>
                  <a:tcPr marL="91425" marR="91425" marT="121900" marB="121900" anchor="ctr">
                    <a:lnL w="9525" cap="flat" cmpd="sng">
                      <a:solidFill>
                        <a:srgbClr val="9E9E9E"/>
                      </a:solidFill>
                      <a:prstDash val="dot"/>
                      <a:round/>
                      <a:headEnd type="none" w="sm" len="sm"/>
                      <a:tailEnd type="none" w="sm" len="sm"/>
                    </a:lnL>
                    <a:lnR w="9525" cap="flat" cmpd="sng">
                      <a:solidFill>
                        <a:srgbClr val="9E9E9E"/>
                      </a:solidFill>
                      <a:prstDash val="dot"/>
                      <a:round/>
                      <a:headEnd type="none" w="sm" len="sm"/>
                      <a:tailEnd type="none" w="sm" len="sm"/>
                    </a:lnR>
                    <a:lnT w="9525" cap="flat" cmpd="sng">
                      <a:solidFill>
                        <a:srgbClr val="9E9E9E"/>
                      </a:solidFill>
                      <a:prstDash val="dot"/>
                      <a:round/>
                      <a:headEnd type="none" w="sm" len="sm"/>
                      <a:tailEnd type="none" w="sm" len="sm"/>
                    </a:lnT>
                    <a:lnB w="9525" cap="flat" cmpd="sng">
                      <a:solidFill>
                        <a:srgbClr val="9E9E9E"/>
                      </a:solidFill>
                      <a:prstDash val="dot"/>
                      <a:round/>
                      <a:headEnd type="none" w="sm" len="sm"/>
                      <a:tailEnd type="none" w="sm" len="sm"/>
                    </a:lnB>
                  </a:tcPr>
                </a:tc>
                <a:extLst>
                  <a:ext uri="{0D108BD9-81ED-4DB2-BD59-A6C34878D82A}">
                    <a16:rowId xmlns:a16="http://schemas.microsoft.com/office/drawing/2014/main" val="10001"/>
                  </a:ext>
                </a:extLst>
              </a:tr>
              <a:tr h="576475">
                <a:tc>
                  <a:txBody>
                    <a:bodyPr/>
                    <a:lstStyle/>
                    <a:p>
                      <a:pPr marL="0" lvl="0" indent="0" rtl="0">
                        <a:lnSpc>
                          <a:spcPct val="100000"/>
                        </a:lnSpc>
                        <a:spcBef>
                          <a:spcPts val="0"/>
                        </a:spcBef>
                        <a:spcAft>
                          <a:spcPts val="0"/>
                        </a:spcAft>
                        <a:buNone/>
                      </a:pPr>
                      <a:r>
                        <a:rPr lang="en" sz="1600">
                          <a:solidFill>
                            <a:schemeClr val="accent1"/>
                          </a:solidFill>
                          <a:latin typeface="Calibri" panose="020F0502020204030204" pitchFamily="34" charset="0"/>
                          <a:ea typeface="Lato"/>
                          <a:cs typeface="Calibri" panose="020F0502020204030204" pitchFamily="34" charset="0"/>
                          <a:sym typeface="Lato"/>
                        </a:rPr>
                        <a:t>ℓ – maximum number of unprocessed data items</a:t>
                      </a:r>
                      <a:endParaRPr sz="1600">
                        <a:latin typeface="Calibri" panose="020F0502020204030204" pitchFamily="34" charset="0"/>
                        <a:ea typeface="Lato"/>
                        <a:cs typeface="Calibri" panose="020F0502020204030204" pitchFamily="34" charset="0"/>
                        <a:sym typeface="Lato"/>
                      </a:endParaRPr>
                    </a:p>
                  </a:txBody>
                  <a:tcPr marL="91425" marR="91425" marT="121900" marB="121900" anchor="ctr">
                    <a:lnL w="9525" cap="flat" cmpd="sng">
                      <a:solidFill>
                        <a:srgbClr val="9E9E9E"/>
                      </a:solidFill>
                      <a:prstDash val="dot"/>
                      <a:round/>
                      <a:headEnd type="none" w="sm" len="sm"/>
                      <a:tailEnd type="none" w="sm" len="sm"/>
                    </a:lnL>
                    <a:lnR w="9525" cap="flat" cmpd="sng">
                      <a:solidFill>
                        <a:srgbClr val="9E9E9E"/>
                      </a:solidFill>
                      <a:prstDash val="dot"/>
                      <a:round/>
                      <a:headEnd type="none" w="sm" len="sm"/>
                      <a:tailEnd type="none" w="sm" len="sm"/>
                    </a:lnR>
                    <a:lnT w="9525" cap="flat" cmpd="sng">
                      <a:solidFill>
                        <a:srgbClr val="9E9E9E"/>
                      </a:solidFill>
                      <a:prstDash val="dot"/>
                      <a:round/>
                      <a:headEnd type="none" w="sm" len="sm"/>
                      <a:tailEnd type="none" w="sm" len="sm"/>
                    </a:lnT>
                    <a:lnB w="9525" cap="flat" cmpd="sng">
                      <a:solidFill>
                        <a:srgbClr val="9E9E9E"/>
                      </a:solidFill>
                      <a:prstDash val="dot"/>
                      <a:round/>
                      <a:headEnd type="none" w="sm" len="sm"/>
                      <a:tailEnd type="none" w="sm" len="sm"/>
                    </a:lnB>
                  </a:tcPr>
                </a:tc>
                <a:tc>
                  <a:txBody>
                    <a:bodyPr/>
                    <a:lstStyle/>
                    <a:p>
                      <a:pPr marL="0" lvl="0" indent="0" rtl="0">
                        <a:lnSpc>
                          <a:spcPct val="100000"/>
                        </a:lnSpc>
                        <a:spcBef>
                          <a:spcPts val="0"/>
                        </a:spcBef>
                        <a:spcAft>
                          <a:spcPts val="0"/>
                        </a:spcAft>
                        <a:buNone/>
                      </a:pPr>
                      <a:r>
                        <a:rPr lang="en" sz="1600">
                          <a:solidFill>
                            <a:schemeClr val="accent1"/>
                          </a:solidFill>
                          <a:latin typeface="Calibri" panose="020F0502020204030204" pitchFamily="34" charset="0"/>
                          <a:ea typeface="Lato"/>
                          <a:cs typeface="Calibri" panose="020F0502020204030204" pitchFamily="34" charset="0"/>
                          <a:sym typeface="Lato"/>
                        </a:rPr>
                        <a:t>L</a:t>
                      </a:r>
                      <a:endParaRPr sz="1600">
                        <a:solidFill>
                          <a:schemeClr val="accent1"/>
                        </a:solidFill>
                        <a:latin typeface="Calibri" panose="020F0502020204030204" pitchFamily="34" charset="0"/>
                        <a:ea typeface="Lato"/>
                        <a:cs typeface="Calibri" panose="020F0502020204030204" pitchFamily="34" charset="0"/>
                        <a:sym typeface="Lato"/>
                      </a:endParaRPr>
                    </a:p>
                  </a:txBody>
                  <a:tcPr marL="91425" marR="91425" marT="121900" marB="121900" anchor="ctr">
                    <a:lnL w="9525" cap="flat" cmpd="sng">
                      <a:solidFill>
                        <a:srgbClr val="9E9E9E"/>
                      </a:solidFill>
                      <a:prstDash val="dot"/>
                      <a:round/>
                      <a:headEnd type="none" w="sm" len="sm"/>
                      <a:tailEnd type="none" w="sm" len="sm"/>
                    </a:lnL>
                    <a:lnR w="9525" cap="flat" cmpd="sng">
                      <a:solidFill>
                        <a:srgbClr val="9E9E9E"/>
                      </a:solidFill>
                      <a:prstDash val="dot"/>
                      <a:round/>
                      <a:headEnd type="none" w="sm" len="sm"/>
                      <a:tailEnd type="none" w="sm" len="sm"/>
                    </a:lnR>
                    <a:lnT w="9525" cap="flat" cmpd="sng">
                      <a:solidFill>
                        <a:srgbClr val="9E9E9E"/>
                      </a:solidFill>
                      <a:prstDash val="dot"/>
                      <a:round/>
                      <a:headEnd type="none" w="sm" len="sm"/>
                      <a:tailEnd type="none" w="sm" len="sm"/>
                    </a:lnT>
                    <a:lnB w="9525" cap="flat" cmpd="sng">
                      <a:solidFill>
                        <a:srgbClr val="9E9E9E"/>
                      </a:solidFill>
                      <a:prstDash val="dot"/>
                      <a:round/>
                      <a:headEnd type="none" w="sm" len="sm"/>
                      <a:tailEnd type="none" w="sm" len="sm"/>
                    </a:lnB>
                  </a:tcPr>
                </a:tc>
                <a:tc>
                  <a:txBody>
                    <a:bodyPr/>
                    <a:lstStyle/>
                    <a:p>
                      <a:pPr marL="0" lvl="0" indent="0" rtl="0">
                        <a:spcBef>
                          <a:spcPts val="0"/>
                        </a:spcBef>
                        <a:spcAft>
                          <a:spcPts val="0"/>
                        </a:spcAft>
                        <a:buNone/>
                      </a:pPr>
                      <a:r>
                        <a:rPr lang="en" sz="1600" dirty="0">
                          <a:solidFill>
                            <a:schemeClr val="accent1"/>
                          </a:solidFill>
                          <a:latin typeface="Calibri" panose="020F0502020204030204" pitchFamily="34" charset="0"/>
                          <a:ea typeface="Lato"/>
                          <a:cs typeface="Calibri" panose="020F0502020204030204" pitchFamily="34" charset="0"/>
                          <a:sym typeface="Lato"/>
                        </a:rPr>
                        <a:t>issue backup of pending items</a:t>
                      </a:r>
                      <a:endParaRPr sz="1600" dirty="0">
                        <a:latin typeface="Calibri" panose="020F0502020204030204" pitchFamily="34" charset="0"/>
                        <a:ea typeface="Lato"/>
                        <a:cs typeface="Calibri" panose="020F0502020204030204" pitchFamily="34" charset="0"/>
                        <a:sym typeface="Lato"/>
                      </a:endParaRPr>
                    </a:p>
                  </a:txBody>
                  <a:tcPr marL="91425" marR="91425" marT="121900" marB="121900" anchor="ctr">
                    <a:lnL w="9525" cap="flat" cmpd="sng">
                      <a:solidFill>
                        <a:srgbClr val="9E9E9E"/>
                      </a:solidFill>
                      <a:prstDash val="dot"/>
                      <a:round/>
                      <a:headEnd type="none" w="sm" len="sm"/>
                      <a:tailEnd type="none" w="sm" len="sm"/>
                    </a:lnL>
                    <a:lnR w="9525" cap="flat" cmpd="sng">
                      <a:solidFill>
                        <a:srgbClr val="9E9E9E"/>
                      </a:solidFill>
                      <a:prstDash val="dot"/>
                      <a:round/>
                      <a:headEnd type="none" w="sm" len="sm"/>
                      <a:tailEnd type="none" w="sm" len="sm"/>
                    </a:lnR>
                    <a:lnT w="9525" cap="flat" cmpd="sng">
                      <a:solidFill>
                        <a:srgbClr val="9E9E9E"/>
                      </a:solidFill>
                      <a:prstDash val="dot"/>
                      <a:round/>
                      <a:headEnd type="none" w="sm" len="sm"/>
                      <a:tailEnd type="none" w="sm" len="sm"/>
                    </a:lnT>
                    <a:lnB w="9525" cap="flat" cmpd="sng">
                      <a:solidFill>
                        <a:srgbClr val="9E9E9E"/>
                      </a:solidFill>
                      <a:prstDash val="dot"/>
                      <a:round/>
                      <a:headEnd type="none" w="sm" len="sm"/>
                      <a:tailEnd type="none" w="sm" len="sm"/>
                    </a:lnB>
                  </a:tcPr>
                </a:tc>
                <a:extLst>
                  <a:ext uri="{0D108BD9-81ED-4DB2-BD59-A6C34878D82A}">
                    <a16:rowId xmlns:a16="http://schemas.microsoft.com/office/drawing/2014/main" val="10002"/>
                  </a:ext>
                </a:extLst>
              </a:tr>
              <a:tr h="586425">
                <a:tc>
                  <a:txBody>
                    <a:bodyPr/>
                    <a:lstStyle/>
                    <a:p>
                      <a:pPr marL="0" lvl="0" indent="0" rtl="0">
                        <a:lnSpc>
                          <a:spcPct val="100000"/>
                        </a:lnSpc>
                        <a:spcBef>
                          <a:spcPts val="0"/>
                        </a:spcBef>
                        <a:spcAft>
                          <a:spcPts val="0"/>
                        </a:spcAft>
                        <a:buNone/>
                      </a:pPr>
                      <a:r>
                        <a:rPr lang="en" sz="1600">
                          <a:solidFill>
                            <a:schemeClr val="accent1"/>
                          </a:solidFill>
                          <a:latin typeface="Calibri" panose="020F0502020204030204" pitchFamily="34" charset="0"/>
                          <a:ea typeface="Lato"/>
                          <a:cs typeface="Calibri" panose="020F0502020204030204" pitchFamily="34" charset="0"/>
                          <a:sym typeface="Lato"/>
                        </a:rPr>
                        <a:t>ɣ – maximum number of unacknowledged items at sender</a:t>
                      </a:r>
                      <a:endParaRPr sz="1600">
                        <a:latin typeface="Calibri" panose="020F0502020204030204" pitchFamily="34" charset="0"/>
                        <a:ea typeface="Lato"/>
                        <a:cs typeface="Calibri" panose="020F0502020204030204" pitchFamily="34" charset="0"/>
                        <a:sym typeface="Lato"/>
                      </a:endParaRPr>
                    </a:p>
                  </a:txBody>
                  <a:tcPr marL="91425" marR="91425" marT="121900" marB="121900" anchor="ctr">
                    <a:lnL w="9525" cap="flat" cmpd="sng">
                      <a:solidFill>
                        <a:srgbClr val="9E9E9E"/>
                      </a:solidFill>
                      <a:prstDash val="dot"/>
                      <a:round/>
                      <a:headEnd type="none" w="sm" len="sm"/>
                      <a:tailEnd type="none" w="sm" len="sm"/>
                    </a:lnL>
                    <a:lnR w="9525" cap="flat" cmpd="sng">
                      <a:solidFill>
                        <a:srgbClr val="9E9E9E"/>
                      </a:solidFill>
                      <a:prstDash val="dot"/>
                      <a:round/>
                      <a:headEnd type="none" w="sm" len="sm"/>
                      <a:tailEnd type="none" w="sm" len="sm"/>
                    </a:lnR>
                    <a:lnT w="9525" cap="flat" cmpd="sng">
                      <a:solidFill>
                        <a:srgbClr val="9E9E9E"/>
                      </a:solidFill>
                      <a:prstDash val="dot"/>
                      <a:round/>
                      <a:headEnd type="none" w="sm" len="sm"/>
                      <a:tailEnd type="none" w="sm" len="sm"/>
                    </a:lnT>
                    <a:lnB w="9525" cap="flat" cmpd="sng">
                      <a:solidFill>
                        <a:srgbClr val="9E9E9E"/>
                      </a:solidFill>
                      <a:prstDash val="dot"/>
                      <a:round/>
                      <a:headEnd type="none" w="sm" len="sm"/>
                      <a:tailEnd type="none" w="sm" len="sm"/>
                    </a:lnB>
                  </a:tcPr>
                </a:tc>
                <a:tc>
                  <a:txBody>
                    <a:bodyPr/>
                    <a:lstStyle/>
                    <a:p>
                      <a:pPr marL="0" lvl="0" indent="0" rtl="0">
                        <a:spcBef>
                          <a:spcPts val="0"/>
                        </a:spcBef>
                        <a:spcAft>
                          <a:spcPts val="0"/>
                        </a:spcAft>
                        <a:buNone/>
                      </a:pPr>
                      <a:r>
                        <a:rPr lang="en" sz="1600">
                          <a:solidFill>
                            <a:schemeClr val="accent1"/>
                          </a:solidFill>
                          <a:latin typeface="Calibri" panose="020F0502020204030204" pitchFamily="34" charset="0"/>
                          <a:ea typeface="Lato"/>
                          <a:cs typeface="Calibri" panose="020F0502020204030204" pitchFamily="34" charset="0"/>
                          <a:sym typeface="Lato"/>
                        </a:rPr>
                        <a:t>Γ</a:t>
                      </a:r>
                      <a:endParaRPr sz="1600">
                        <a:solidFill>
                          <a:schemeClr val="accent1"/>
                        </a:solidFill>
                        <a:latin typeface="Calibri" panose="020F0502020204030204" pitchFamily="34" charset="0"/>
                        <a:ea typeface="Lato"/>
                        <a:cs typeface="Calibri" panose="020F0502020204030204" pitchFamily="34" charset="0"/>
                        <a:sym typeface="Lato"/>
                      </a:endParaRPr>
                    </a:p>
                  </a:txBody>
                  <a:tcPr marL="91425" marR="91425" marT="121900" marB="121900" anchor="ctr">
                    <a:lnL w="9525" cap="flat" cmpd="sng">
                      <a:solidFill>
                        <a:srgbClr val="9E9E9E"/>
                      </a:solidFill>
                      <a:prstDash val="dot"/>
                      <a:round/>
                      <a:headEnd type="none" w="sm" len="sm"/>
                      <a:tailEnd type="none" w="sm" len="sm"/>
                    </a:lnL>
                    <a:lnR w="9525" cap="flat" cmpd="sng">
                      <a:solidFill>
                        <a:srgbClr val="9E9E9E"/>
                      </a:solidFill>
                      <a:prstDash val="dot"/>
                      <a:round/>
                      <a:headEnd type="none" w="sm" len="sm"/>
                      <a:tailEnd type="none" w="sm" len="sm"/>
                    </a:lnR>
                    <a:lnT w="9525" cap="flat" cmpd="sng">
                      <a:solidFill>
                        <a:srgbClr val="9E9E9E"/>
                      </a:solidFill>
                      <a:prstDash val="dot"/>
                      <a:round/>
                      <a:headEnd type="none" w="sm" len="sm"/>
                      <a:tailEnd type="none" w="sm" len="sm"/>
                    </a:lnT>
                    <a:lnB w="9525" cap="flat" cmpd="sng">
                      <a:solidFill>
                        <a:srgbClr val="9E9E9E"/>
                      </a:solidFill>
                      <a:prstDash val="dot"/>
                      <a:round/>
                      <a:headEnd type="none" w="sm" len="sm"/>
                      <a:tailEnd type="none" w="sm" len="sm"/>
                    </a:lnB>
                  </a:tcPr>
                </a:tc>
                <a:tc>
                  <a:txBody>
                    <a:bodyPr/>
                    <a:lstStyle/>
                    <a:p>
                      <a:pPr marL="0" lvl="0" indent="0" rtl="0">
                        <a:spcBef>
                          <a:spcPts val="0"/>
                        </a:spcBef>
                        <a:spcAft>
                          <a:spcPts val="0"/>
                        </a:spcAft>
                        <a:buNone/>
                      </a:pPr>
                      <a:r>
                        <a:rPr lang="en" sz="1600" dirty="0">
                          <a:solidFill>
                            <a:schemeClr val="accent1"/>
                          </a:solidFill>
                          <a:latin typeface="Calibri" panose="020F0502020204030204" pitchFamily="34" charset="0"/>
                          <a:ea typeface="Lato"/>
                          <a:cs typeface="Calibri" panose="020F0502020204030204" pitchFamily="34" charset="0"/>
                          <a:sym typeface="Lato"/>
                        </a:rPr>
                        <a:t>block worker from sending new items</a:t>
                      </a:r>
                      <a:endParaRPr sz="1600" dirty="0">
                        <a:latin typeface="Calibri" panose="020F0502020204030204" pitchFamily="34" charset="0"/>
                        <a:ea typeface="Lato"/>
                        <a:cs typeface="Calibri" panose="020F0502020204030204" pitchFamily="34" charset="0"/>
                        <a:sym typeface="Lato"/>
                      </a:endParaRPr>
                    </a:p>
                  </a:txBody>
                  <a:tcPr marL="91425" marR="91425" marT="121900" marB="121900" anchor="ctr">
                    <a:lnL w="9525" cap="flat" cmpd="sng">
                      <a:solidFill>
                        <a:srgbClr val="9E9E9E"/>
                      </a:solidFill>
                      <a:prstDash val="dot"/>
                      <a:round/>
                      <a:headEnd type="none" w="sm" len="sm"/>
                      <a:tailEnd type="none" w="sm" len="sm"/>
                    </a:lnL>
                    <a:lnR w="9525" cap="flat" cmpd="sng">
                      <a:solidFill>
                        <a:srgbClr val="9E9E9E"/>
                      </a:solidFill>
                      <a:prstDash val="dot"/>
                      <a:round/>
                      <a:headEnd type="none" w="sm" len="sm"/>
                      <a:tailEnd type="none" w="sm" len="sm"/>
                    </a:lnR>
                    <a:lnT w="9525" cap="flat" cmpd="sng">
                      <a:solidFill>
                        <a:srgbClr val="9E9E9E"/>
                      </a:solidFill>
                      <a:prstDash val="dot"/>
                      <a:round/>
                      <a:headEnd type="none" w="sm" len="sm"/>
                      <a:tailEnd type="none" w="sm" len="sm"/>
                    </a:lnT>
                    <a:lnB w="9525" cap="flat" cmpd="sng">
                      <a:solidFill>
                        <a:srgbClr val="9E9E9E"/>
                      </a:solidFill>
                      <a:prstDash val="dot"/>
                      <a:round/>
                      <a:headEnd type="none" w="sm" len="sm"/>
                      <a:tailEnd type="none" w="sm" len="sm"/>
                    </a:lnB>
                  </a:tcPr>
                </a:tc>
                <a:extLst>
                  <a:ext uri="{0D108BD9-81ED-4DB2-BD59-A6C34878D82A}">
                    <a16:rowId xmlns:a16="http://schemas.microsoft.com/office/drawing/2014/main" val="10003"/>
                  </a:ext>
                </a:extLst>
              </a:tr>
            </a:tbl>
          </a:graphicData>
        </a:graphic>
      </p:graphicFrame>
      <p:sp>
        <p:nvSpPr>
          <p:cNvPr id="285" name="Shape 285"/>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a:p>
        </p:txBody>
      </p:sp>
      <p:sp>
        <p:nvSpPr>
          <p:cNvPr id="286" name="Shape 286"/>
          <p:cNvSpPr txBox="1">
            <a:spLocks noGrp="1"/>
          </p:cNvSpPr>
          <p:nvPr>
            <p:ph type="body" idx="1"/>
          </p:nvPr>
        </p:nvSpPr>
        <p:spPr>
          <a:xfrm>
            <a:off x="835463" y="5879081"/>
            <a:ext cx="7688700" cy="7587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600" dirty="0" err="1">
                <a:latin typeface="Calibri" panose="020F0502020204030204" pitchFamily="34" charset="0"/>
                <a:cs typeface="Calibri" panose="020F0502020204030204" pitchFamily="34" charset="0"/>
              </a:rPr>
              <a:t>θ</a:t>
            </a:r>
            <a:r>
              <a:rPr lang="en" sz="1600" dirty="0">
                <a:latin typeface="Calibri" panose="020F0502020204030204" pitchFamily="34" charset="0"/>
                <a:cs typeface="Calibri" panose="020F0502020204030204" pitchFamily="34" charset="0"/>
              </a:rPr>
              <a:t>, ℓ, and </a:t>
            </a:r>
            <a:r>
              <a:rPr lang="en" sz="1600" dirty="0" err="1">
                <a:latin typeface="Calibri" panose="020F0502020204030204" pitchFamily="34" charset="0"/>
                <a:cs typeface="Calibri" panose="020F0502020204030204" pitchFamily="34" charset="0"/>
              </a:rPr>
              <a:t>ɣ</a:t>
            </a:r>
            <a:r>
              <a:rPr lang="en" sz="1600" dirty="0">
                <a:latin typeface="Calibri" panose="020F0502020204030204" pitchFamily="34" charset="0"/>
                <a:cs typeface="Calibri" panose="020F0502020204030204" pitchFamily="34" charset="0"/>
              </a:rPr>
              <a:t> are adapted at runtime to with respect to </a:t>
            </a:r>
            <a:r>
              <a:rPr lang="en" sz="1600" dirty="0" err="1">
                <a:latin typeface="Calibri" panose="020F0502020204030204" pitchFamily="34" charset="0"/>
                <a:cs typeface="Calibri" panose="020F0502020204030204" pitchFamily="34" charset="0"/>
              </a:rPr>
              <a:t>Θ</a:t>
            </a:r>
            <a:r>
              <a:rPr lang="en" sz="1600" dirty="0">
                <a:latin typeface="Calibri" panose="020F0502020204030204" pitchFamily="34" charset="0"/>
                <a:cs typeface="Calibri" panose="020F0502020204030204" pitchFamily="34" charset="0"/>
              </a:rPr>
              <a:t>, L, and </a:t>
            </a:r>
            <a:r>
              <a:rPr lang="en" sz="1600" dirty="0" err="1">
                <a:latin typeface="Calibri" panose="020F0502020204030204" pitchFamily="34" charset="0"/>
                <a:cs typeface="Calibri" panose="020F0502020204030204" pitchFamily="34" charset="0"/>
              </a:rPr>
              <a:t>Γ</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latin typeface="Calibri" panose="020F0502020204030204" pitchFamily="34" charset="0"/>
                <a:cs typeface="Calibri" panose="020F0502020204030204" pitchFamily="34" charset="0"/>
              </a:rPr>
              <a:t>Error Analysis and Boundedness</a:t>
            </a:r>
            <a:endParaRPr sz="2800" dirty="0">
              <a:latin typeface="Calibri" panose="020F0502020204030204" pitchFamily="34" charset="0"/>
              <a:cs typeface="Calibri" panose="020F0502020204030204" pitchFamily="34" charset="0"/>
            </a:endParaRPr>
          </a:p>
        </p:txBody>
      </p:sp>
      <p:sp>
        <p:nvSpPr>
          <p:cNvPr id="292" name="Shape 292"/>
          <p:cNvSpPr txBox="1">
            <a:spLocks noGrp="1"/>
          </p:cNvSpPr>
          <p:nvPr>
            <p:ph type="body" idx="1"/>
          </p:nvPr>
        </p:nvSpPr>
        <p:spPr>
          <a:xfrm>
            <a:off x="729450" y="2695633"/>
            <a:ext cx="7688700" cy="3548700"/>
          </a:xfrm>
          <a:prstGeom prst="rect">
            <a:avLst/>
          </a:prstGeom>
        </p:spPr>
        <p:txBody>
          <a:bodyPr spcFirstLastPara="1" wrap="square" lIns="91425" tIns="91425" rIns="91425" bIns="91425" anchor="t" anchorCtr="0">
            <a:noAutofit/>
          </a:bodyPr>
          <a:lstStyle/>
          <a:p>
            <a:pPr marL="457200" lvl="0" indent="-33020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Two aspects:</a:t>
            </a:r>
            <a:endParaRPr sz="1600" dirty="0">
              <a:latin typeface="Calibri" panose="020F0502020204030204" pitchFamily="34" charset="0"/>
              <a:cs typeface="Calibri" panose="020F0502020204030204" pitchFamily="34" charset="0"/>
            </a:endParaRPr>
          </a:p>
          <a:p>
            <a:pPr marL="914400" lvl="1" indent="-330200" rtl="0">
              <a:lnSpc>
                <a:spcPct val="115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let divergence between the actual and ideal states be at most α</a:t>
            </a:r>
            <a:endParaRPr sz="1600" dirty="0">
              <a:latin typeface="Calibri" panose="020F0502020204030204" pitchFamily="34" charset="0"/>
              <a:cs typeface="Calibri" panose="020F0502020204030204" pitchFamily="34" charset="0"/>
            </a:endParaRPr>
          </a:p>
          <a:p>
            <a:pPr marL="914400" lvl="1" indent="-330200" rtl="0">
              <a:lnSpc>
                <a:spcPct val="115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let number of output items be at most β</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1000"/>
              </a:spcBef>
              <a:spcAft>
                <a:spcPts val="0"/>
              </a:spcAft>
              <a:buSzPts val="1600"/>
              <a:buChar char="●"/>
            </a:pPr>
            <a:r>
              <a:rPr lang="en" sz="1600" dirty="0">
                <a:latin typeface="Calibri" panose="020F0502020204030204" pitchFamily="34" charset="0"/>
                <a:cs typeface="Calibri" panose="020F0502020204030204" pitchFamily="34" charset="0"/>
              </a:rPr>
              <a:t>Single failure of a worker</a:t>
            </a:r>
            <a:endParaRPr sz="1600" dirty="0">
              <a:latin typeface="Calibri" panose="020F0502020204030204" pitchFamily="34" charset="0"/>
              <a:cs typeface="Calibri" panose="020F0502020204030204" pitchFamily="34" charset="0"/>
            </a:endParaRPr>
          </a:p>
          <a:p>
            <a:pPr marL="914400" lvl="1" indent="-330200" rtl="0">
              <a:lnSpc>
                <a:spcPct val="115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total state divergence: </a:t>
            </a:r>
            <a:r>
              <a:rPr lang="en" sz="1600" dirty="0" err="1">
                <a:latin typeface="Calibri" panose="020F0502020204030204" pitchFamily="34" charset="0"/>
                <a:cs typeface="Calibri" panose="020F0502020204030204" pitchFamily="34" charset="0"/>
              </a:rPr>
              <a:t>θ</a:t>
            </a:r>
            <a:r>
              <a:rPr lang="en" sz="1600" dirty="0">
                <a:latin typeface="Calibri" panose="020F0502020204030204" pitchFamily="34" charset="0"/>
                <a:cs typeface="Calibri" panose="020F0502020204030204" pitchFamily="34" charset="0"/>
              </a:rPr>
              <a:t> + ℓα</a:t>
            </a:r>
            <a:endParaRPr sz="1600" dirty="0">
              <a:latin typeface="Calibri" panose="020F0502020204030204" pitchFamily="34" charset="0"/>
              <a:cs typeface="Calibri" panose="020F0502020204030204" pitchFamily="34" charset="0"/>
            </a:endParaRPr>
          </a:p>
          <a:p>
            <a:pPr marL="914400" lvl="1" indent="-330200" rtl="0">
              <a:lnSpc>
                <a:spcPct val="115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maximum lost items: </a:t>
            </a:r>
            <a:r>
              <a:rPr lang="en" sz="1600" dirty="0" err="1">
                <a:latin typeface="Calibri" panose="020F0502020204030204" pitchFamily="34" charset="0"/>
                <a:cs typeface="Calibri" panose="020F0502020204030204" pitchFamily="34" charset="0"/>
              </a:rPr>
              <a:t>γ</a:t>
            </a:r>
            <a:r>
              <a:rPr lang="en" sz="1600" dirty="0">
                <a:latin typeface="Calibri" panose="020F0502020204030204" pitchFamily="34" charset="0"/>
                <a:cs typeface="Calibri" panose="020F0502020204030204" pitchFamily="34" charset="0"/>
              </a:rPr>
              <a:t> + ℓβ</a:t>
            </a:r>
            <a:endParaRPr sz="1600" dirty="0">
              <a:latin typeface="Calibri" panose="020F0502020204030204" pitchFamily="34" charset="0"/>
              <a:cs typeface="Calibri" panose="020F0502020204030204" pitchFamily="34" charset="0"/>
            </a:endParaRPr>
          </a:p>
          <a:p>
            <a:pPr marL="0" marR="0" lvl="0" indent="0" algn="l" rtl="0">
              <a:lnSpc>
                <a:spcPct val="150000"/>
              </a:lnSpc>
              <a:spcBef>
                <a:spcPts val="1000"/>
              </a:spcBef>
              <a:spcAft>
                <a:spcPts val="1600"/>
              </a:spcAft>
              <a:buNone/>
            </a:pPr>
            <a:endParaRPr sz="1600" dirty="0">
              <a:latin typeface="Calibri" panose="020F0502020204030204" pitchFamily="34" charset="0"/>
              <a:cs typeface="Calibri" panose="020F0502020204030204" pitchFamily="34" charset="0"/>
            </a:endParaRPr>
          </a:p>
        </p:txBody>
      </p:sp>
      <p:sp>
        <p:nvSpPr>
          <p:cNvPr id="293" name="Shape 29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29</a:t>
            </a:fld>
            <a:endParaRPr/>
          </a:p>
        </p:txBody>
      </p:sp>
      <p:sp>
        <p:nvSpPr>
          <p:cNvPr id="294" name="Shape 294"/>
          <p:cNvSpPr txBox="1"/>
          <p:nvPr/>
        </p:nvSpPr>
        <p:spPr>
          <a:xfrm>
            <a:off x="6794500" y="4253700"/>
            <a:ext cx="1741800" cy="113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dirty="0" err="1">
                <a:latin typeface="Calibri" panose="020F0502020204030204" pitchFamily="34" charset="0"/>
                <a:ea typeface="Lato"/>
                <a:cs typeface="Calibri" panose="020F0502020204030204" pitchFamily="34" charset="0"/>
                <a:sym typeface="Lato"/>
              </a:rPr>
              <a:t>Θ</a:t>
            </a:r>
            <a:r>
              <a:rPr lang="en" sz="1200" dirty="0">
                <a:latin typeface="Calibri" panose="020F0502020204030204" pitchFamily="34" charset="0"/>
                <a:ea typeface="Lato"/>
                <a:cs typeface="Calibri" panose="020F0502020204030204" pitchFamily="34" charset="0"/>
                <a:sym typeface="Lato"/>
              </a:rPr>
              <a:t> - state deviance</a:t>
            </a:r>
            <a:endParaRPr sz="12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endParaRPr sz="12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r>
              <a:rPr lang="en" sz="1200" dirty="0">
                <a:latin typeface="Calibri" panose="020F0502020204030204" pitchFamily="34" charset="0"/>
                <a:ea typeface="Lato"/>
                <a:cs typeface="Calibri" panose="020F0502020204030204" pitchFamily="34" charset="0"/>
                <a:sym typeface="Lato"/>
              </a:rPr>
              <a:t>L - pending items</a:t>
            </a:r>
            <a:endParaRPr sz="12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endParaRPr sz="12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r>
              <a:rPr lang="en" sz="1200" dirty="0" err="1">
                <a:latin typeface="Calibri" panose="020F0502020204030204" pitchFamily="34" charset="0"/>
                <a:ea typeface="Lato"/>
                <a:cs typeface="Calibri" panose="020F0502020204030204" pitchFamily="34" charset="0"/>
                <a:sym typeface="Lato"/>
              </a:rPr>
              <a:t>Γ</a:t>
            </a:r>
            <a:r>
              <a:rPr lang="en" sz="1200" dirty="0">
                <a:latin typeface="Calibri" panose="020F0502020204030204" pitchFamily="34" charset="0"/>
                <a:ea typeface="Lato"/>
                <a:cs typeface="Calibri" panose="020F0502020204030204" pitchFamily="34" charset="0"/>
                <a:sym typeface="Lato"/>
              </a:rPr>
              <a:t> - </a:t>
            </a:r>
            <a:r>
              <a:rPr lang="en" sz="1200" dirty="0" err="1">
                <a:latin typeface="Calibri" panose="020F0502020204030204" pitchFamily="34" charset="0"/>
                <a:ea typeface="Lato"/>
                <a:cs typeface="Calibri" panose="020F0502020204030204" pitchFamily="34" charset="0"/>
                <a:sym typeface="Lato"/>
              </a:rPr>
              <a:t>unacked</a:t>
            </a:r>
            <a:r>
              <a:rPr lang="en" sz="1200" dirty="0">
                <a:latin typeface="Calibri" panose="020F0502020204030204" pitchFamily="34" charset="0"/>
                <a:ea typeface="Lato"/>
                <a:cs typeface="Calibri" panose="020F0502020204030204" pitchFamily="34" charset="0"/>
                <a:sym typeface="Lato"/>
              </a:rPr>
              <a:t> items</a:t>
            </a:r>
            <a:endParaRPr sz="1200" dirty="0">
              <a:latin typeface="Calibri" panose="020F0502020204030204" pitchFamily="34" charset="0"/>
              <a:ea typeface="Lato"/>
              <a:cs typeface="Calibri" panose="020F0502020204030204" pitchFamily="34" charset="0"/>
              <a:sym typeface="Lato"/>
            </a:endParaRPr>
          </a:p>
        </p:txBody>
      </p:sp>
      <p:sp>
        <p:nvSpPr>
          <p:cNvPr id="295" name="Shape 295"/>
          <p:cNvSpPr txBox="1"/>
          <p:nvPr/>
        </p:nvSpPr>
        <p:spPr>
          <a:xfrm>
            <a:off x="4704600" y="4267925"/>
            <a:ext cx="1741800" cy="404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latin typeface="Calibri" panose="020F0502020204030204" pitchFamily="34" charset="0"/>
                <a:ea typeface="Lato"/>
                <a:cs typeface="Calibri" panose="020F0502020204030204" pitchFamily="34" charset="0"/>
                <a:sym typeface="Lato"/>
              </a:rPr>
              <a:t>all are bounded!</a:t>
            </a:r>
            <a:endParaRPr b="1" dirty="0">
              <a:latin typeface="Calibri" panose="020F0502020204030204" pitchFamily="34" charset="0"/>
              <a:ea typeface="Lato"/>
              <a:cs typeface="Calibri" panose="020F0502020204030204" pitchFamily="34" charset="0"/>
              <a:sym typeface="Lato"/>
            </a:endParaRPr>
          </a:p>
        </p:txBody>
      </p:sp>
      <p:sp>
        <p:nvSpPr>
          <p:cNvPr id="296" name="Shape 296"/>
          <p:cNvSpPr/>
          <p:nvPr/>
        </p:nvSpPr>
        <p:spPr>
          <a:xfrm>
            <a:off x="4342750" y="4158975"/>
            <a:ext cx="278700" cy="599400"/>
          </a:xfrm>
          <a:prstGeom prst="rightBrace">
            <a:avLst>
              <a:gd name="adj1" fmla="val 8333"/>
              <a:gd name="adj2" fmla="val 4907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latin typeface="Calibri" panose="020F0502020204030204" pitchFamily="34" charset="0"/>
                <a:cs typeface="Calibri" panose="020F0502020204030204" pitchFamily="34" charset="0"/>
              </a:rPr>
              <a:t>Existing Stream Processing Solutions</a:t>
            </a:r>
            <a:endParaRPr sz="2800" dirty="0">
              <a:latin typeface="Calibri" panose="020F0502020204030204" pitchFamily="34" charset="0"/>
              <a:cs typeface="Calibri" panose="020F0502020204030204" pitchFamily="34" charset="0"/>
            </a:endParaRPr>
          </a:p>
        </p:txBody>
      </p:sp>
      <p:sp>
        <p:nvSpPr>
          <p:cNvPr id="102" name="Shape 10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pic>
        <p:nvPicPr>
          <p:cNvPr id="103" name="Shape 103"/>
          <p:cNvPicPr preferRelativeResize="0"/>
          <p:nvPr/>
        </p:nvPicPr>
        <p:blipFill>
          <a:blip r:embed="rId3">
            <a:alphaModFix/>
          </a:blip>
          <a:stretch>
            <a:fillRect/>
          </a:stretch>
        </p:blipFill>
        <p:spPr>
          <a:xfrm>
            <a:off x="1908400" y="2627488"/>
            <a:ext cx="2344750" cy="855825"/>
          </a:xfrm>
          <a:prstGeom prst="rect">
            <a:avLst/>
          </a:prstGeom>
          <a:noFill/>
          <a:ln>
            <a:noFill/>
          </a:ln>
        </p:spPr>
      </p:pic>
      <p:pic>
        <p:nvPicPr>
          <p:cNvPr id="104" name="Shape 104"/>
          <p:cNvPicPr preferRelativeResize="0"/>
          <p:nvPr/>
        </p:nvPicPr>
        <p:blipFill rotWithShape="1">
          <a:blip r:embed="rId4">
            <a:alphaModFix/>
          </a:blip>
          <a:srcRect t="37476" b="30886"/>
          <a:stretch/>
        </p:blipFill>
        <p:spPr>
          <a:xfrm>
            <a:off x="668550" y="3939202"/>
            <a:ext cx="2667750" cy="675198"/>
          </a:xfrm>
          <a:prstGeom prst="rect">
            <a:avLst/>
          </a:prstGeom>
          <a:noFill/>
          <a:ln>
            <a:noFill/>
          </a:ln>
        </p:spPr>
      </p:pic>
      <p:pic>
        <p:nvPicPr>
          <p:cNvPr id="105" name="Shape 105"/>
          <p:cNvPicPr preferRelativeResize="0"/>
          <p:nvPr/>
        </p:nvPicPr>
        <p:blipFill>
          <a:blip r:embed="rId5">
            <a:alphaModFix/>
          </a:blip>
          <a:stretch>
            <a:fillRect/>
          </a:stretch>
        </p:blipFill>
        <p:spPr>
          <a:xfrm>
            <a:off x="5806325" y="2486275"/>
            <a:ext cx="2553666" cy="1885450"/>
          </a:xfrm>
          <a:prstGeom prst="rect">
            <a:avLst/>
          </a:prstGeom>
          <a:noFill/>
          <a:ln>
            <a:noFill/>
          </a:ln>
        </p:spPr>
      </p:pic>
      <p:pic>
        <p:nvPicPr>
          <p:cNvPr id="106" name="Shape 106"/>
          <p:cNvPicPr preferRelativeResize="0"/>
          <p:nvPr/>
        </p:nvPicPr>
        <p:blipFill>
          <a:blip r:embed="rId6">
            <a:alphaModFix/>
          </a:blip>
          <a:stretch>
            <a:fillRect/>
          </a:stretch>
        </p:blipFill>
        <p:spPr>
          <a:xfrm>
            <a:off x="5137401" y="4177202"/>
            <a:ext cx="2819875" cy="1615973"/>
          </a:xfrm>
          <a:prstGeom prst="rect">
            <a:avLst/>
          </a:prstGeom>
          <a:noFill/>
          <a:ln>
            <a:noFill/>
          </a:ln>
        </p:spPr>
      </p:pic>
      <p:pic>
        <p:nvPicPr>
          <p:cNvPr id="107" name="Shape 107"/>
          <p:cNvPicPr preferRelativeResize="0"/>
          <p:nvPr/>
        </p:nvPicPr>
        <p:blipFill>
          <a:blip r:embed="rId7">
            <a:alphaModFix/>
          </a:blip>
          <a:stretch>
            <a:fillRect/>
          </a:stretch>
        </p:blipFill>
        <p:spPr>
          <a:xfrm>
            <a:off x="1908400" y="4995316"/>
            <a:ext cx="3594425" cy="1072809"/>
          </a:xfrm>
          <a:prstGeom prst="rect">
            <a:avLst/>
          </a:prstGeom>
          <a:noFill/>
          <a:ln>
            <a:noFill/>
          </a:ln>
        </p:spPr>
      </p:pic>
      <p:pic>
        <p:nvPicPr>
          <p:cNvPr id="108" name="Shape 108"/>
          <p:cNvPicPr preferRelativeResize="0"/>
          <p:nvPr/>
        </p:nvPicPr>
        <p:blipFill>
          <a:blip r:embed="rId8">
            <a:alphaModFix/>
          </a:blip>
          <a:stretch>
            <a:fillRect/>
          </a:stretch>
        </p:blipFill>
        <p:spPr>
          <a:xfrm>
            <a:off x="3544380" y="3638900"/>
            <a:ext cx="2053870" cy="713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latin typeface="Calibri" panose="020F0502020204030204" pitchFamily="34" charset="0"/>
                <a:cs typeface="Calibri" panose="020F0502020204030204" pitchFamily="34" charset="0"/>
              </a:rPr>
              <a:t>Error Analysis and Boundedness</a:t>
            </a:r>
            <a:endParaRPr sz="2800" dirty="0">
              <a:latin typeface="Calibri" panose="020F0502020204030204" pitchFamily="34" charset="0"/>
              <a:cs typeface="Calibri" panose="020F0502020204030204" pitchFamily="34" charset="0"/>
            </a:endParaRPr>
          </a:p>
        </p:txBody>
      </p:sp>
      <p:sp>
        <p:nvSpPr>
          <p:cNvPr id="302" name="Shape 302"/>
          <p:cNvSpPr txBox="1">
            <a:spLocks noGrp="1"/>
          </p:cNvSpPr>
          <p:nvPr>
            <p:ph type="body" idx="1"/>
          </p:nvPr>
        </p:nvSpPr>
        <p:spPr>
          <a:xfrm>
            <a:off x="729450" y="2695633"/>
            <a:ext cx="7688700" cy="3548700"/>
          </a:xfrm>
          <a:prstGeom prst="rect">
            <a:avLst/>
          </a:prstGeom>
        </p:spPr>
        <p:txBody>
          <a:bodyPr spcFirstLastPara="1" wrap="square" lIns="91425" tIns="91425" rIns="91425" bIns="91425" anchor="t" anchorCtr="0">
            <a:noAutofit/>
          </a:bodyPr>
          <a:lstStyle/>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Multiple failures of a single worker</a:t>
            </a:r>
            <a:endParaRPr sz="1600" dirty="0">
              <a:latin typeface="Calibri" panose="020F0502020204030204" pitchFamily="34" charset="0"/>
              <a:cs typeface="Calibri" panose="020F0502020204030204" pitchFamily="34" charset="0"/>
            </a:endParaRPr>
          </a:p>
          <a:p>
            <a:pPr marL="914400" lvl="1" indent="-330200" rtl="0">
              <a:lnSpc>
                <a:spcPct val="115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initial threshold at each worker: </a:t>
            </a:r>
            <a:endParaRPr sz="1600" dirty="0">
              <a:latin typeface="Calibri" panose="020F0502020204030204" pitchFamily="34" charset="0"/>
              <a:cs typeface="Calibri" panose="020F0502020204030204" pitchFamily="34" charset="0"/>
            </a:endParaRPr>
          </a:p>
          <a:p>
            <a:pPr marL="914400" lvl="1" indent="-330200" rtl="0">
              <a:lnSpc>
                <a:spcPct val="115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after k failures:</a:t>
            </a:r>
            <a:endParaRPr sz="1600" dirty="0">
              <a:latin typeface="Calibri" panose="020F0502020204030204" pitchFamily="34" charset="0"/>
              <a:cs typeface="Calibri" panose="020F0502020204030204" pitchFamily="34" charset="0"/>
            </a:endParaRPr>
          </a:p>
          <a:p>
            <a:pPr marL="0" lvl="0" indent="0" rtl="0">
              <a:lnSpc>
                <a:spcPct val="115000"/>
              </a:lnSpc>
              <a:spcBef>
                <a:spcPts val="1600"/>
              </a:spcBef>
              <a:spcAft>
                <a:spcPts val="0"/>
              </a:spcAft>
              <a:buNone/>
            </a:pPr>
            <a:endParaRPr sz="1600" dirty="0">
              <a:latin typeface="Calibri" panose="020F0502020204030204" pitchFamily="34" charset="0"/>
              <a:cs typeface="Calibri" panose="020F0502020204030204" pitchFamily="34" charset="0"/>
            </a:endParaRPr>
          </a:p>
          <a:p>
            <a:pPr marL="914400" lvl="1" indent="-330200" rtl="0">
              <a:lnSpc>
                <a:spcPct val="115000"/>
              </a:lnSpc>
              <a:spcBef>
                <a:spcPts val="1600"/>
              </a:spcBef>
              <a:spcAft>
                <a:spcPts val="0"/>
              </a:spcAft>
              <a:buSzPts val="1600"/>
              <a:buChar char="○"/>
            </a:pPr>
            <a:r>
              <a:rPr lang="en" sz="1600" dirty="0">
                <a:latin typeface="Calibri" panose="020F0502020204030204" pitchFamily="34" charset="0"/>
                <a:cs typeface="Calibri" panose="020F0502020204030204" pitchFamily="34" charset="0"/>
              </a:rPr>
              <a:t>summing over </a:t>
            </a:r>
            <a:r>
              <a:rPr lang="en" sz="1600" i="1" dirty="0">
                <a:latin typeface="Calibri" panose="020F0502020204030204" pitchFamily="34" charset="0"/>
                <a:cs typeface="Calibri" panose="020F0502020204030204" pitchFamily="34" charset="0"/>
              </a:rPr>
              <a:t>k</a:t>
            </a:r>
            <a:r>
              <a:rPr lang="en" sz="1600" dirty="0">
                <a:latin typeface="Calibri" panose="020F0502020204030204" pitchFamily="34" charset="0"/>
                <a:cs typeface="Calibri" panose="020F0502020204030204" pitchFamily="34" charset="0"/>
              </a:rPr>
              <a:t> failures we get:</a:t>
            </a:r>
            <a:endParaRPr sz="1600" dirty="0">
              <a:latin typeface="Calibri" panose="020F0502020204030204" pitchFamily="34" charset="0"/>
              <a:cs typeface="Calibri" panose="020F0502020204030204" pitchFamily="34" charset="0"/>
            </a:endParaRPr>
          </a:p>
          <a:p>
            <a:pPr marL="914400" lvl="1" indent="-330200" rtl="0">
              <a:lnSpc>
                <a:spcPct val="115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maximum divergence: </a:t>
            </a:r>
            <a:r>
              <a:rPr lang="en" sz="1600" dirty="0" err="1">
                <a:latin typeface="Calibri" panose="020F0502020204030204" pitchFamily="34" charset="0"/>
                <a:cs typeface="Calibri" panose="020F0502020204030204" pitchFamily="34" charset="0"/>
              </a:rPr>
              <a:t>Θ</a:t>
            </a:r>
            <a:r>
              <a:rPr lang="en" sz="1600" dirty="0">
                <a:latin typeface="Calibri" panose="020F0502020204030204" pitchFamily="34" charset="0"/>
                <a:cs typeface="Calibri" panose="020F0502020204030204" pitchFamily="34" charset="0"/>
              </a:rPr>
              <a:t> + Lα</a:t>
            </a:r>
            <a:endParaRPr sz="1600" dirty="0">
              <a:latin typeface="Calibri" panose="020F0502020204030204" pitchFamily="34" charset="0"/>
              <a:cs typeface="Calibri" panose="020F0502020204030204" pitchFamily="34" charset="0"/>
            </a:endParaRPr>
          </a:p>
          <a:p>
            <a:pPr marL="914400" lvl="1" indent="-330200" rtl="0">
              <a:lnSpc>
                <a:spcPct val="115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maximum lost items: </a:t>
            </a:r>
            <a:r>
              <a:rPr lang="en" sz="1600" dirty="0" err="1">
                <a:latin typeface="Calibri" panose="020F0502020204030204" pitchFamily="34" charset="0"/>
                <a:cs typeface="Calibri" panose="020F0502020204030204" pitchFamily="34" charset="0"/>
              </a:rPr>
              <a:t>Γ</a:t>
            </a:r>
            <a:r>
              <a:rPr lang="en" sz="1600" dirty="0">
                <a:latin typeface="Calibri" panose="020F0502020204030204" pitchFamily="34" charset="0"/>
                <a:cs typeface="Calibri" panose="020F0502020204030204" pitchFamily="34" charset="0"/>
              </a:rPr>
              <a:t> + Lβ</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1000"/>
              </a:spcBef>
              <a:spcAft>
                <a:spcPts val="0"/>
              </a:spcAft>
              <a:buSzPts val="1600"/>
              <a:buChar char="●"/>
            </a:pPr>
            <a:r>
              <a:rPr lang="en" sz="1600" dirty="0">
                <a:latin typeface="Calibri" panose="020F0502020204030204" pitchFamily="34" charset="0"/>
                <a:cs typeface="Calibri" panose="020F0502020204030204" pitchFamily="34" charset="0"/>
              </a:rPr>
              <a:t>Failures in multiple workers</a:t>
            </a:r>
            <a:endParaRPr sz="1600" dirty="0">
              <a:latin typeface="Calibri" panose="020F0502020204030204" pitchFamily="34" charset="0"/>
              <a:cs typeface="Calibri" panose="020F0502020204030204" pitchFamily="34" charset="0"/>
            </a:endParaRPr>
          </a:p>
          <a:p>
            <a:pPr marL="914400" lvl="1" indent="-330200" rtl="0">
              <a:lnSpc>
                <a:spcPct val="115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single worker case extends to </a:t>
            </a:r>
            <a:r>
              <a:rPr lang="en" sz="1600" i="1" dirty="0">
                <a:latin typeface="Calibri" panose="020F0502020204030204" pitchFamily="34" charset="0"/>
                <a:cs typeface="Calibri" panose="020F0502020204030204" pitchFamily="34" charset="0"/>
              </a:rPr>
              <a:t>n</a:t>
            </a:r>
            <a:r>
              <a:rPr lang="en" sz="1600" dirty="0">
                <a:latin typeface="Calibri" panose="020F0502020204030204" pitchFamily="34" charset="0"/>
                <a:cs typeface="Calibri" panose="020F0502020204030204" pitchFamily="34" charset="0"/>
              </a:rPr>
              <a:t> operators</a:t>
            </a:r>
            <a:endParaRPr sz="1600" dirty="0">
              <a:latin typeface="Calibri" panose="020F0502020204030204" pitchFamily="34" charset="0"/>
              <a:cs typeface="Calibri" panose="020F0502020204030204" pitchFamily="34" charset="0"/>
            </a:endParaRPr>
          </a:p>
        </p:txBody>
      </p:sp>
      <p:sp>
        <p:nvSpPr>
          <p:cNvPr id="303" name="Shape 30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30</a:t>
            </a:fld>
            <a:endParaRPr/>
          </a:p>
        </p:txBody>
      </p:sp>
      <p:sp>
        <p:nvSpPr>
          <p:cNvPr id="304" name="Shape 304"/>
          <p:cNvSpPr txBox="1"/>
          <p:nvPr/>
        </p:nvSpPr>
        <p:spPr>
          <a:xfrm>
            <a:off x="6794500" y="4253700"/>
            <a:ext cx="1741800" cy="113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dirty="0" err="1">
                <a:latin typeface="Calibri" panose="020F0502020204030204" pitchFamily="34" charset="0"/>
                <a:ea typeface="Lato"/>
                <a:cs typeface="Calibri" panose="020F0502020204030204" pitchFamily="34" charset="0"/>
                <a:sym typeface="Lato"/>
              </a:rPr>
              <a:t>Θ</a:t>
            </a:r>
            <a:r>
              <a:rPr lang="en" sz="1200" dirty="0">
                <a:latin typeface="Calibri" panose="020F0502020204030204" pitchFamily="34" charset="0"/>
                <a:ea typeface="Lato"/>
                <a:cs typeface="Calibri" panose="020F0502020204030204" pitchFamily="34" charset="0"/>
                <a:sym typeface="Lato"/>
              </a:rPr>
              <a:t> - state deviance</a:t>
            </a:r>
            <a:endParaRPr sz="12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endParaRPr sz="12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r>
              <a:rPr lang="en" sz="1200" dirty="0">
                <a:latin typeface="Calibri" panose="020F0502020204030204" pitchFamily="34" charset="0"/>
                <a:ea typeface="Lato"/>
                <a:cs typeface="Calibri" panose="020F0502020204030204" pitchFamily="34" charset="0"/>
                <a:sym typeface="Lato"/>
              </a:rPr>
              <a:t>L - pending items</a:t>
            </a:r>
            <a:endParaRPr sz="12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endParaRPr sz="12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r>
              <a:rPr lang="en" sz="1200" dirty="0" err="1">
                <a:latin typeface="Calibri" panose="020F0502020204030204" pitchFamily="34" charset="0"/>
                <a:ea typeface="Lato"/>
                <a:cs typeface="Calibri" panose="020F0502020204030204" pitchFamily="34" charset="0"/>
                <a:sym typeface="Lato"/>
              </a:rPr>
              <a:t>Γ</a:t>
            </a:r>
            <a:r>
              <a:rPr lang="en" sz="1200" dirty="0">
                <a:latin typeface="Calibri" panose="020F0502020204030204" pitchFamily="34" charset="0"/>
                <a:ea typeface="Lato"/>
                <a:cs typeface="Calibri" panose="020F0502020204030204" pitchFamily="34" charset="0"/>
                <a:sym typeface="Lato"/>
              </a:rPr>
              <a:t> - </a:t>
            </a:r>
            <a:r>
              <a:rPr lang="en" sz="1200" dirty="0" err="1">
                <a:latin typeface="Calibri" panose="020F0502020204030204" pitchFamily="34" charset="0"/>
                <a:ea typeface="Lato"/>
                <a:cs typeface="Calibri" panose="020F0502020204030204" pitchFamily="34" charset="0"/>
                <a:sym typeface="Lato"/>
              </a:rPr>
              <a:t>unacked</a:t>
            </a:r>
            <a:r>
              <a:rPr lang="en" sz="1200" dirty="0">
                <a:latin typeface="Calibri" panose="020F0502020204030204" pitchFamily="34" charset="0"/>
                <a:ea typeface="Lato"/>
                <a:cs typeface="Calibri" panose="020F0502020204030204" pitchFamily="34" charset="0"/>
                <a:sym typeface="Lato"/>
              </a:rPr>
              <a:t> items</a:t>
            </a:r>
            <a:endParaRPr sz="1200" dirty="0">
              <a:latin typeface="Calibri" panose="020F0502020204030204" pitchFamily="34" charset="0"/>
              <a:ea typeface="Lato"/>
              <a:cs typeface="Calibri" panose="020F0502020204030204" pitchFamily="34" charset="0"/>
              <a:sym typeface="Lato"/>
            </a:endParaRPr>
          </a:p>
        </p:txBody>
      </p:sp>
      <p:sp>
        <p:nvSpPr>
          <p:cNvPr id="305" name="Shape 305"/>
          <p:cNvSpPr/>
          <p:nvPr/>
        </p:nvSpPr>
        <p:spPr>
          <a:xfrm>
            <a:off x="4342750" y="4679575"/>
            <a:ext cx="278700" cy="599400"/>
          </a:xfrm>
          <a:prstGeom prst="rightBrace">
            <a:avLst>
              <a:gd name="adj1" fmla="val 8333"/>
              <a:gd name="adj2" fmla="val 4907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Shape 306"/>
          <p:cNvSpPr txBox="1"/>
          <p:nvPr/>
        </p:nvSpPr>
        <p:spPr>
          <a:xfrm>
            <a:off x="4569600" y="4777225"/>
            <a:ext cx="1741800" cy="404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latin typeface="Calibri" panose="020F0502020204030204" pitchFamily="34" charset="0"/>
                <a:ea typeface="Lato"/>
                <a:cs typeface="Calibri" panose="020F0502020204030204" pitchFamily="34" charset="0"/>
                <a:sym typeface="Lato"/>
              </a:rPr>
              <a:t>all are bounded!</a:t>
            </a:r>
            <a:endParaRPr b="1" dirty="0">
              <a:latin typeface="Calibri" panose="020F0502020204030204" pitchFamily="34" charset="0"/>
              <a:ea typeface="Lato"/>
              <a:cs typeface="Calibri" panose="020F0502020204030204" pitchFamily="34" charset="0"/>
              <a:sym typeface="Lato"/>
            </a:endParaRPr>
          </a:p>
        </p:txBody>
      </p:sp>
      <p:pic>
        <p:nvPicPr>
          <p:cNvPr id="307" name="Shape 307"/>
          <p:cNvPicPr preferRelativeResize="0"/>
          <p:nvPr/>
        </p:nvPicPr>
        <p:blipFill>
          <a:blip r:embed="rId3">
            <a:alphaModFix/>
          </a:blip>
          <a:stretch>
            <a:fillRect/>
          </a:stretch>
        </p:blipFill>
        <p:spPr>
          <a:xfrm>
            <a:off x="1757750" y="3755575"/>
            <a:ext cx="5448725" cy="477475"/>
          </a:xfrm>
          <a:prstGeom prst="rect">
            <a:avLst/>
          </a:prstGeom>
          <a:noFill/>
          <a:ln>
            <a:noFill/>
          </a:ln>
        </p:spPr>
      </p:pic>
      <p:pic>
        <p:nvPicPr>
          <p:cNvPr id="308" name="Shape 308"/>
          <p:cNvPicPr preferRelativeResize="0"/>
          <p:nvPr/>
        </p:nvPicPr>
        <p:blipFill>
          <a:blip r:embed="rId4">
            <a:alphaModFix/>
          </a:blip>
          <a:stretch>
            <a:fillRect/>
          </a:stretch>
        </p:blipFill>
        <p:spPr>
          <a:xfrm>
            <a:off x="4691100" y="3111375"/>
            <a:ext cx="2839523" cy="347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latin typeface="Calibri" panose="020F0502020204030204" pitchFamily="34" charset="0"/>
                <a:cs typeface="Calibri" panose="020F0502020204030204" pitchFamily="34" charset="0"/>
              </a:rPr>
              <a:t>Types of Streaming Algorithms</a:t>
            </a:r>
            <a:endParaRPr sz="2800" dirty="0">
              <a:latin typeface="Calibri" panose="020F0502020204030204" pitchFamily="34" charset="0"/>
              <a:cs typeface="Calibri" panose="020F0502020204030204" pitchFamily="34" charset="0"/>
            </a:endParaRPr>
          </a:p>
        </p:txBody>
      </p:sp>
      <p:sp>
        <p:nvSpPr>
          <p:cNvPr id="314" name="Shape 314"/>
          <p:cNvSpPr txBox="1">
            <a:spLocks noGrp="1"/>
          </p:cNvSpPr>
          <p:nvPr>
            <p:ph type="body" idx="1"/>
          </p:nvPr>
        </p:nvSpPr>
        <p:spPr>
          <a:xfrm>
            <a:off x="729450" y="2619433"/>
            <a:ext cx="7688700" cy="3014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dirty="0">
                <a:latin typeface="Calibri" panose="020F0502020204030204" pitchFamily="34" charset="0"/>
                <a:cs typeface="Calibri" panose="020F0502020204030204" pitchFamily="34" charset="0"/>
              </a:rPr>
              <a:t>3 main classes of streaming algorithms studied in the paper:</a:t>
            </a:r>
            <a:endParaRPr sz="1600" dirty="0">
              <a:latin typeface="Calibri" panose="020F0502020204030204" pitchFamily="34" charset="0"/>
              <a:cs typeface="Calibri" panose="020F0502020204030204" pitchFamily="34" charset="0"/>
            </a:endParaRPr>
          </a:p>
          <a:p>
            <a:pPr marL="457200" lvl="0" indent="-330200" rtl="0">
              <a:spcBef>
                <a:spcPts val="0"/>
              </a:spcBef>
              <a:spcAft>
                <a:spcPts val="0"/>
              </a:spcAft>
              <a:buSzPts val="1600"/>
              <a:buChar char="●"/>
            </a:pPr>
            <a:r>
              <a:rPr lang="en" sz="1600" dirty="0">
                <a:latin typeface="Calibri" panose="020F0502020204030204" pitchFamily="34" charset="0"/>
                <a:cs typeface="Calibri" panose="020F0502020204030204" pitchFamily="34" charset="0"/>
              </a:rPr>
              <a:t>Data Synopsis:</a:t>
            </a:r>
            <a:endParaRPr sz="1600" dirty="0">
              <a:latin typeface="Calibri" panose="020F0502020204030204" pitchFamily="34" charset="0"/>
              <a:cs typeface="Calibri" panose="020F0502020204030204" pitchFamily="34" charset="0"/>
            </a:endParaRPr>
          </a:p>
          <a:p>
            <a:pPr marL="914400" lvl="1" indent="-330200" rtl="0">
              <a:spcBef>
                <a:spcPts val="0"/>
              </a:spcBef>
              <a:spcAft>
                <a:spcPts val="0"/>
              </a:spcAft>
              <a:buSzPts val="1600"/>
              <a:buChar char="○"/>
            </a:pPr>
            <a:r>
              <a:rPr lang="en" sz="1600" dirty="0">
                <a:latin typeface="Calibri" panose="020F0502020204030204" pitchFamily="34" charset="0"/>
                <a:cs typeface="Calibri" panose="020F0502020204030204" pitchFamily="34" charset="0"/>
              </a:rPr>
              <a:t>summarize large-volume data streams into compact in-memory data structures</a:t>
            </a:r>
            <a:endParaRPr sz="1600" dirty="0">
              <a:latin typeface="Calibri" panose="020F0502020204030204" pitchFamily="34" charset="0"/>
              <a:cs typeface="Calibri" panose="020F0502020204030204" pitchFamily="34" charset="0"/>
            </a:endParaRPr>
          </a:p>
          <a:p>
            <a:pPr marL="914400" lvl="1" indent="-330200" rtl="0">
              <a:spcBef>
                <a:spcPts val="0"/>
              </a:spcBef>
              <a:spcAft>
                <a:spcPts val="0"/>
              </a:spcAft>
              <a:buSzPts val="1600"/>
              <a:buChar char="○"/>
            </a:pPr>
            <a:r>
              <a:rPr lang="en" sz="1600" dirty="0">
                <a:latin typeface="Calibri" panose="020F0502020204030204" pitchFamily="34" charset="0"/>
                <a:cs typeface="Calibri" panose="020F0502020204030204" pitchFamily="34" charset="0"/>
              </a:rPr>
              <a:t>examples: sampling, histograms</a:t>
            </a:r>
            <a:endParaRPr sz="1600" dirty="0">
              <a:latin typeface="Calibri" panose="020F0502020204030204" pitchFamily="34" charset="0"/>
              <a:cs typeface="Calibri" panose="020F0502020204030204" pitchFamily="34" charset="0"/>
            </a:endParaRPr>
          </a:p>
          <a:p>
            <a:pPr marL="457200" lvl="0" indent="-330200" rtl="0">
              <a:spcBef>
                <a:spcPts val="0"/>
              </a:spcBef>
              <a:spcAft>
                <a:spcPts val="0"/>
              </a:spcAft>
              <a:buSzPts val="1600"/>
              <a:buChar char="●"/>
            </a:pPr>
            <a:r>
              <a:rPr lang="en" sz="1600" dirty="0">
                <a:latin typeface="Calibri" panose="020F0502020204030204" pitchFamily="34" charset="0"/>
                <a:cs typeface="Calibri" panose="020F0502020204030204" pitchFamily="34" charset="0"/>
              </a:rPr>
              <a:t>Stream database queries:</a:t>
            </a:r>
            <a:endParaRPr sz="1600" dirty="0">
              <a:latin typeface="Calibri" panose="020F0502020204030204" pitchFamily="34" charset="0"/>
              <a:cs typeface="Calibri" panose="020F0502020204030204" pitchFamily="34" charset="0"/>
            </a:endParaRPr>
          </a:p>
          <a:p>
            <a:pPr marL="914400" lvl="1" indent="-330200" rtl="0">
              <a:spcBef>
                <a:spcPts val="0"/>
              </a:spcBef>
              <a:spcAft>
                <a:spcPts val="0"/>
              </a:spcAft>
              <a:buSzPts val="1600"/>
              <a:buChar char="○"/>
            </a:pPr>
            <a:r>
              <a:rPr lang="en" sz="1600" dirty="0">
                <a:latin typeface="Calibri" panose="020F0502020204030204" pitchFamily="34" charset="0"/>
                <a:cs typeface="Calibri" panose="020F0502020204030204" pitchFamily="34" charset="0"/>
              </a:rPr>
              <a:t>manage data streams with SQL-like operators</a:t>
            </a:r>
            <a:endParaRPr sz="1600" dirty="0">
              <a:latin typeface="Calibri" panose="020F0502020204030204" pitchFamily="34" charset="0"/>
              <a:cs typeface="Calibri" panose="020F0502020204030204" pitchFamily="34" charset="0"/>
            </a:endParaRPr>
          </a:p>
          <a:p>
            <a:pPr marL="457200" lvl="0" indent="-330200" rtl="0">
              <a:spcBef>
                <a:spcPts val="0"/>
              </a:spcBef>
              <a:spcAft>
                <a:spcPts val="0"/>
              </a:spcAft>
              <a:buSzPts val="1600"/>
              <a:buChar char="●"/>
            </a:pPr>
            <a:r>
              <a:rPr lang="en" sz="1600" dirty="0">
                <a:latin typeface="Calibri" panose="020F0502020204030204" pitchFamily="34" charset="0"/>
                <a:cs typeface="Calibri" panose="020F0502020204030204" pitchFamily="34" charset="0"/>
              </a:rPr>
              <a:t>Online machine learning:</a:t>
            </a:r>
            <a:endParaRPr sz="1600" dirty="0">
              <a:latin typeface="Calibri" panose="020F0502020204030204" pitchFamily="34" charset="0"/>
              <a:cs typeface="Calibri" panose="020F0502020204030204" pitchFamily="34" charset="0"/>
            </a:endParaRPr>
          </a:p>
          <a:p>
            <a:pPr marL="914400" lvl="1" indent="-330200" rtl="0">
              <a:spcBef>
                <a:spcPts val="0"/>
              </a:spcBef>
              <a:spcAft>
                <a:spcPts val="0"/>
              </a:spcAft>
              <a:buSzPts val="1600"/>
              <a:buChar char="○"/>
            </a:pPr>
            <a:r>
              <a:rPr lang="en" sz="1600" dirty="0">
                <a:latin typeface="Calibri" panose="020F0502020204030204" pitchFamily="34" charset="0"/>
                <a:cs typeface="Calibri" panose="020F0502020204030204" pitchFamily="34" charset="0"/>
              </a:rPr>
              <a:t>useful when training on data of which all is not available in advance</a:t>
            </a:r>
            <a:endParaRPr sz="1600" dirty="0">
              <a:latin typeface="Calibri" panose="020F0502020204030204" pitchFamily="34" charset="0"/>
              <a:cs typeface="Calibri" panose="020F0502020204030204" pitchFamily="34" charset="0"/>
            </a:endParaRPr>
          </a:p>
          <a:p>
            <a:pPr marL="914400" lvl="1" indent="-330200" rtl="0">
              <a:spcBef>
                <a:spcPts val="0"/>
              </a:spcBef>
              <a:spcAft>
                <a:spcPts val="0"/>
              </a:spcAft>
              <a:buSzPts val="1600"/>
              <a:buChar char="○"/>
            </a:pPr>
            <a:r>
              <a:rPr lang="en" sz="1600" dirty="0">
                <a:latin typeface="Calibri" panose="020F0502020204030204" pitchFamily="34" charset="0"/>
                <a:cs typeface="Calibri" panose="020F0502020204030204" pitchFamily="34" charset="0"/>
              </a:rPr>
              <a:t>defined with a local objective function tuned with locally optimal parameters</a:t>
            </a:r>
            <a:endParaRPr sz="1600" dirty="0">
              <a:latin typeface="Calibri" panose="020F0502020204030204" pitchFamily="34" charset="0"/>
              <a:cs typeface="Calibri" panose="020F0502020204030204" pitchFamily="34" charset="0"/>
            </a:endParaRPr>
          </a:p>
          <a:p>
            <a:pPr marL="914400" lvl="1" indent="-330200">
              <a:spcBef>
                <a:spcPts val="0"/>
              </a:spcBef>
              <a:spcAft>
                <a:spcPts val="0"/>
              </a:spcAft>
              <a:buSzPts val="1600"/>
              <a:buChar char="○"/>
            </a:pPr>
            <a:r>
              <a:rPr lang="en" sz="1600" dirty="0">
                <a:latin typeface="Calibri" panose="020F0502020204030204" pitchFamily="34" charset="0"/>
                <a:cs typeface="Calibri" panose="020F0502020204030204" pitchFamily="34" charset="0"/>
              </a:rPr>
              <a:t>local output eventually converges to global optimal point after many data items are processed</a:t>
            </a:r>
            <a:endParaRPr sz="1600" dirty="0">
              <a:latin typeface="Calibri" panose="020F0502020204030204" pitchFamily="34" charset="0"/>
              <a:cs typeface="Calibri" panose="020F0502020204030204" pitchFamily="34" charset="0"/>
            </a:endParaRPr>
          </a:p>
        </p:txBody>
      </p:sp>
      <p:sp>
        <p:nvSpPr>
          <p:cNvPr id="315" name="Shape 315"/>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latin typeface="Calibri" panose="020F0502020204030204" pitchFamily="34" charset="0"/>
                <a:cs typeface="Calibri" panose="020F0502020204030204" pitchFamily="34" charset="0"/>
              </a:rPr>
              <a:t>Experiments</a:t>
            </a:r>
            <a:endParaRPr sz="2800" dirty="0">
              <a:latin typeface="Calibri" panose="020F0502020204030204" pitchFamily="34" charset="0"/>
              <a:cs typeface="Calibri" panose="020F0502020204030204" pitchFamily="34" charset="0"/>
            </a:endParaRPr>
          </a:p>
        </p:txBody>
      </p:sp>
      <p:pic>
        <p:nvPicPr>
          <p:cNvPr id="321" name="Shape 321"/>
          <p:cNvPicPr preferRelativeResize="0"/>
          <p:nvPr/>
        </p:nvPicPr>
        <p:blipFill>
          <a:blip r:embed="rId3">
            <a:alphaModFix/>
          </a:blip>
          <a:stretch>
            <a:fillRect/>
          </a:stretch>
        </p:blipFill>
        <p:spPr>
          <a:xfrm>
            <a:off x="352411" y="2827400"/>
            <a:ext cx="8439177" cy="3031702"/>
          </a:xfrm>
          <a:prstGeom prst="rect">
            <a:avLst/>
          </a:prstGeom>
          <a:noFill/>
          <a:ln>
            <a:noFill/>
          </a:ln>
        </p:spPr>
      </p:pic>
      <p:sp>
        <p:nvSpPr>
          <p:cNvPr id="322" name="Shape 32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724950" y="5931668"/>
            <a:ext cx="7697400" cy="61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00000"/>
                </a:solidFill>
                <a:latin typeface="Calibri" panose="020F0502020204030204" pitchFamily="34" charset="0"/>
                <a:ea typeface="Raleway SemiBold"/>
                <a:cs typeface="Calibri" panose="020F0502020204030204" pitchFamily="34" charset="0"/>
                <a:sym typeface="Raleway SemiBold"/>
              </a:rPr>
              <a:t>Comparisons with Existing Fault Tolerance Approaches</a:t>
            </a:r>
            <a:endParaRPr sz="2000" dirty="0">
              <a:solidFill>
                <a:srgbClr val="000000"/>
              </a:solidFill>
              <a:latin typeface="Calibri" panose="020F0502020204030204" pitchFamily="34" charset="0"/>
              <a:ea typeface="Raleway SemiBold"/>
              <a:cs typeface="Calibri" panose="020F0502020204030204" pitchFamily="34" charset="0"/>
              <a:sym typeface="Raleway SemiBold"/>
            </a:endParaRPr>
          </a:p>
        </p:txBody>
      </p:sp>
      <p:sp>
        <p:nvSpPr>
          <p:cNvPr id="328" name="Shape 328"/>
          <p:cNvSpPr txBox="1"/>
          <p:nvPr/>
        </p:nvSpPr>
        <p:spPr>
          <a:xfrm>
            <a:off x="2555250" y="5476433"/>
            <a:ext cx="4033500" cy="48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latin typeface="Calibri" panose="020F0502020204030204" pitchFamily="34" charset="0"/>
                <a:ea typeface="Lato"/>
                <a:cs typeface="Calibri" panose="020F0502020204030204" pitchFamily="34" charset="0"/>
                <a:sym typeface="Lato"/>
              </a:rPr>
              <a:t>Grep vs. </a:t>
            </a:r>
            <a:r>
              <a:rPr lang="en" sz="1600" dirty="0" err="1">
                <a:latin typeface="Calibri" panose="020F0502020204030204" pitchFamily="34" charset="0"/>
                <a:ea typeface="Lato"/>
                <a:cs typeface="Calibri" panose="020F0502020204030204" pitchFamily="34" charset="0"/>
                <a:sym typeface="Lato"/>
              </a:rPr>
              <a:t>WordCount</a:t>
            </a:r>
            <a:endParaRPr sz="1600" dirty="0">
              <a:latin typeface="Calibri" panose="020F0502020204030204" pitchFamily="34" charset="0"/>
              <a:ea typeface="Lato"/>
              <a:cs typeface="Calibri" panose="020F0502020204030204" pitchFamily="34" charset="0"/>
              <a:sym typeface="Lato"/>
            </a:endParaRPr>
          </a:p>
        </p:txBody>
      </p:sp>
      <p:pic>
        <p:nvPicPr>
          <p:cNvPr id="329" name="Shape 329"/>
          <p:cNvPicPr preferRelativeResize="0"/>
          <p:nvPr/>
        </p:nvPicPr>
        <p:blipFill>
          <a:blip r:embed="rId3">
            <a:alphaModFix/>
          </a:blip>
          <a:stretch>
            <a:fillRect/>
          </a:stretch>
        </p:blipFill>
        <p:spPr>
          <a:xfrm>
            <a:off x="2093538" y="803676"/>
            <a:ext cx="4956923" cy="3950374"/>
          </a:xfrm>
          <a:prstGeom prst="rect">
            <a:avLst/>
          </a:prstGeom>
          <a:noFill/>
          <a:ln>
            <a:noFill/>
          </a:ln>
        </p:spPr>
      </p:pic>
      <p:sp>
        <p:nvSpPr>
          <p:cNvPr id="330" name="Shape 330"/>
          <p:cNvSpPr txBox="1"/>
          <p:nvPr/>
        </p:nvSpPr>
        <p:spPr>
          <a:xfrm>
            <a:off x="431575" y="4462748"/>
            <a:ext cx="1721700" cy="38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dirty="0">
                <a:latin typeface="Calibri" panose="020F0502020204030204" pitchFamily="34" charset="0"/>
                <a:ea typeface="Lato"/>
                <a:cs typeface="Calibri" panose="020F0502020204030204" pitchFamily="34" charset="0"/>
                <a:sym typeface="Lato"/>
              </a:rPr>
              <a:t>* </a:t>
            </a:r>
            <a:r>
              <a:rPr lang="en" sz="1200" dirty="0" err="1">
                <a:latin typeface="Calibri" panose="020F0502020204030204" pitchFamily="34" charset="0"/>
                <a:ea typeface="Lato"/>
                <a:cs typeface="Calibri" panose="020F0502020204030204" pitchFamily="34" charset="0"/>
                <a:sym typeface="Lato"/>
              </a:rPr>
              <a:t>Θ</a:t>
            </a:r>
            <a:r>
              <a:rPr lang="en" sz="1200" dirty="0">
                <a:latin typeface="Calibri" panose="020F0502020204030204" pitchFamily="34" charset="0"/>
                <a:ea typeface="Lato"/>
                <a:cs typeface="Calibri" panose="020F0502020204030204" pitchFamily="34" charset="0"/>
                <a:sym typeface="Lato"/>
              </a:rPr>
              <a:t>=10</a:t>
            </a:r>
            <a:r>
              <a:rPr lang="en" sz="1200" baseline="30000" dirty="0">
                <a:latin typeface="Calibri" panose="020F0502020204030204" pitchFamily="34" charset="0"/>
                <a:ea typeface="Lato"/>
                <a:cs typeface="Calibri" panose="020F0502020204030204" pitchFamily="34" charset="0"/>
                <a:sym typeface="Lato"/>
              </a:rPr>
              <a:t>4</a:t>
            </a:r>
            <a:r>
              <a:rPr lang="en" sz="1200" dirty="0">
                <a:latin typeface="Calibri" panose="020F0502020204030204" pitchFamily="34" charset="0"/>
                <a:ea typeface="Lato"/>
                <a:cs typeface="Calibri" panose="020F0502020204030204" pitchFamily="34" charset="0"/>
                <a:sym typeface="Lato"/>
              </a:rPr>
              <a:t>  L=10</a:t>
            </a:r>
            <a:r>
              <a:rPr lang="en" sz="1200" baseline="30000" dirty="0">
                <a:latin typeface="Calibri" panose="020F0502020204030204" pitchFamily="34" charset="0"/>
                <a:ea typeface="Lato"/>
                <a:cs typeface="Calibri" panose="020F0502020204030204" pitchFamily="34" charset="0"/>
                <a:sym typeface="Lato"/>
              </a:rPr>
              <a:t>3</a:t>
            </a:r>
            <a:r>
              <a:rPr lang="en" sz="1200" dirty="0">
                <a:latin typeface="Calibri" panose="020F0502020204030204" pitchFamily="34" charset="0"/>
                <a:ea typeface="Lato"/>
                <a:cs typeface="Calibri" panose="020F0502020204030204" pitchFamily="34" charset="0"/>
                <a:sym typeface="Lato"/>
              </a:rPr>
              <a:t>  </a:t>
            </a:r>
            <a:r>
              <a:rPr lang="en" sz="1200" dirty="0" err="1">
                <a:latin typeface="Calibri" panose="020F0502020204030204" pitchFamily="34" charset="0"/>
                <a:ea typeface="Lato"/>
                <a:cs typeface="Calibri" panose="020F0502020204030204" pitchFamily="34" charset="0"/>
                <a:sym typeface="Lato"/>
              </a:rPr>
              <a:t>Γ</a:t>
            </a:r>
            <a:r>
              <a:rPr lang="en" sz="1200" dirty="0">
                <a:latin typeface="Calibri" panose="020F0502020204030204" pitchFamily="34" charset="0"/>
                <a:ea typeface="Lato"/>
                <a:cs typeface="Calibri" panose="020F0502020204030204" pitchFamily="34" charset="0"/>
                <a:sym typeface="Lato"/>
              </a:rPr>
              <a:t>=10</a:t>
            </a:r>
            <a:r>
              <a:rPr lang="en" sz="1200" baseline="30000" dirty="0">
                <a:latin typeface="Calibri" panose="020F0502020204030204" pitchFamily="34" charset="0"/>
                <a:ea typeface="Lato"/>
                <a:cs typeface="Calibri" panose="020F0502020204030204" pitchFamily="34" charset="0"/>
                <a:sym typeface="Lato"/>
              </a:rPr>
              <a:t>3</a:t>
            </a:r>
            <a:endParaRPr sz="1200" baseline="30000" dirty="0">
              <a:latin typeface="Calibri" panose="020F0502020204030204" pitchFamily="34" charset="0"/>
              <a:ea typeface="Lato"/>
              <a:cs typeface="Calibri" panose="020F0502020204030204" pitchFamily="34" charset="0"/>
              <a:sym typeface="Lato"/>
            </a:endParaRPr>
          </a:p>
        </p:txBody>
      </p:sp>
      <p:grpSp>
        <p:nvGrpSpPr>
          <p:cNvPr id="331" name="Shape 331"/>
          <p:cNvGrpSpPr/>
          <p:nvPr/>
        </p:nvGrpSpPr>
        <p:grpSpPr>
          <a:xfrm>
            <a:off x="7054575" y="1453225"/>
            <a:ext cx="1816625" cy="2478425"/>
            <a:chOff x="7054575" y="1089946"/>
            <a:chExt cx="1816625" cy="1858865"/>
          </a:xfrm>
        </p:grpSpPr>
        <p:cxnSp>
          <p:nvCxnSpPr>
            <p:cNvPr id="332" name="Shape 332"/>
            <p:cNvCxnSpPr/>
            <p:nvPr/>
          </p:nvCxnSpPr>
          <p:spPr>
            <a:xfrm>
              <a:off x="7096875" y="1089946"/>
              <a:ext cx="497700" cy="993000"/>
            </a:xfrm>
            <a:prstGeom prst="straightConnector1">
              <a:avLst/>
            </a:prstGeom>
            <a:noFill/>
            <a:ln w="9525" cap="flat" cmpd="sng">
              <a:solidFill>
                <a:schemeClr val="dk2"/>
              </a:solidFill>
              <a:prstDash val="solid"/>
              <a:round/>
              <a:headEnd type="none" w="med" len="med"/>
              <a:tailEnd type="triangle" w="med" len="med"/>
            </a:ln>
          </p:spPr>
        </p:cxnSp>
        <p:cxnSp>
          <p:nvCxnSpPr>
            <p:cNvPr id="333" name="Shape 333"/>
            <p:cNvCxnSpPr/>
            <p:nvPr/>
          </p:nvCxnSpPr>
          <p:spPr>
            <a:xfrm>
              <a:off x="7054575" y="2015605"/>
              <a:ext cx="549900" cy="89700"/>
            </a:xfrm>
            <a:prstGeom prst="straightConnector1">
              <a:avLst/>
            </a:prstGeom>
            <a:noFill/>
            <a:ln w="9525" cap="flat" cmpd="sng">
              <a:solidFill>
                <a:schemeClr val="dk2"/>
              </a:solidFill>
              <a:prstDash val="solid"/>
              <a:round/>
              <a:headEnd type="none" w="med" len="med"/>
              <a:tailEnd type="triangle" w="med" len="med"/>
            </a:ln>
          </p:spPr>
        </p:cxnSp>
        <p:cxnSp>
          <p:nvCxnSpPr>
            <p:cNvPr id="334" name="Shape 334"/>
            <p:cNvCxnSpPr/>
            <p:nvPr/>
          </p:nvCxnSpPr>
          <p:spPr>
            <a:xfrm rot="10800000" flipH="1">
              <a:off x="7096875" y="2133111"/>
              <a:ext cx="492600" cy="815700"/>
            </a:xfrm>
            <a:prstGeom prst="straightConnector1">
              <a:avLst/>
            </a:prstGeom>
            <a:noFill/>
            <a:ln w="9525" cap="flat" cmpd="sng">
              <a:solidFill>
                <a:schemeClr val="dk2"/>
              </a:solidFill>
              <a:prstDash val="solid"/>
              <a:round/>
              <a:headEnd type="none" w="med" len="med"/>
              <a:tailEnd type="triangle" w="med" len="med"/>
            </a:ln>
          </p:spPr>
        </p:cxnSp>
        <p:sp>
          <p:nvSpPr>
            <p:cNvPr id="335" name="Shape 335"/>
            <p:cNvSpPr txBox="1"/>
            <p:nvPr/>
          </p:nvSpPr>
          <p:spPr>
            <a:xfrm>
              <a:off x="7542200" y="1728286"/>
              <a:ext cx="1329000" cy="1059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dirty="0">
                  <a:latin typeface="Calibri" panose="020F0502020204030204" pitchFamily="34" charset="0"/>
                  <a:ea typeface="Lato"/>
                  <a:cs typeface="Calibri" panose="020F0502020204030204" pitchFamily="34" charset="0"/>
                  <a:sym typeface="Lato"/>
                </a:rPr>
                <a:t>AF-Stream has fewer overheads than Storm and Spark because of its barebones implementation </a:t>
              </a:r>
              <a:endParaRPr sz="1000" dirty="0">
                <a:latin typeface="Calibri" panose="020F0502020204030204" pitchFamily="34" charset="0"/>
                <a:ea typeface="Lato"/>
                <a:cs typeface="Calibri" panose="020F0502020204030204" pitchFamily="34" charset="0"/>
                <a:sym typeface="Lato"/>
              </a:endParaRPr>
            </a:p>
          </p:txBody>
        </p:sp>
      </p:grpSp>
      <p:sp>
        <p:nvSpPr>
          <p:cNvPr id="336" name="Shape 336"/>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300"/>
                                        <p:tgtEl>
                                          <p:spTgt spid="3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gtEl>
                                        <p:attrNameLst>
                                          <p:attrName>style.visibility</p:attrName>
                                        </p:attrNameLst>
                                      </p:cBhvr>
                                      <p:to>
                                        <p:strVal val="visible"/>
                                      </p:to>
                                    </p:set>
                                    <p:animEffect transition="in" filter="fade">
                                      <p:cBhvr>
                                        <p:cTn id="12" dur="2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40"/>
        <p:cNvGrpSpPr/>
        <p:nvPr/>
      </p:nvGrpSpPr>
      <p:grpSpPr>
        <a:xfrm>
          <a:off x="0" y="0"/>
          <a:ext cx="0" cy="0"/>
          <a:chOff x="0" y="0"/>
          <a:chExt cx="0" cy="0"/>
        </a:xfrm>
      </p:grpSpPr>
      <p:pic>
        <p:nvPicPr>
          <p:cNvPr id="341" name="Shape 341"/>
          <p:cNvPicPr preferRelativeResize="0"/>
          <p:nvPr/>
        </p:nvPicPr>
        <p:blipFill>
          <a:blip r:embed="rId3">
            <a:alphaModFix/>
          </a:blip>
          <a:stretch>
            <a:fillRect/>
          </a:stretch>
        </p:blipFill>
        <p:spPr>
          <a:xfrm>
            <a:off x="1863812" y="336776"/>
            <a:ext cx="5416376" cy="4860201"/>
          </a:xfrm>
          <a:prstGeom prst="rect">
            <a:avLst/>
          </a:prstGeom>
          <a:noFill/>
          <a:ln>
            <a:noFill/>
          </a:ln>
        </p:spPr>
      </p:pic>
      <p:sp>
        <p:nvSpPr>
          <p:cNvPr id="342" name="Shape 342"/>
          <p:cNvSpPr txBox="1">
            <a:spLocks noGrp="1"/>
          </p:cNvSpPr>
          <p:nvPr>
            <p:ph type="body" idx="1"/>
          </p:nvPr>
        </p:nvSpPr>
        <p:spPr>
          <a:xfrm>
            <a:off x="724950" y="5931668"/>
            <a:ext cx="7697400" cy="61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00000"/>
                </a:solidFill>
                <a:latin typeface="Calibri" panose="020F0502020204030204" pitchFamily="34" charset="0"/>
                <a:ea typeface="Raleway SemiBold"/>
                <a:cs typeface="Calibri" panose="020F0502020204030204" pitchFamily="34" charset="0"/>
                <a:sym typeface="Raleway SemiBold"/>
              </a:rPr>
              <a:t>Impact of Thresholds on Performance</a:t>
            </a:r>
            <a:endParaRPr sz="2000" dirty="0">
              <a:solidFill>
                <a:srgbClr val="000000"/>
              </a:solidFill>
              <a:latin typeface="Calibri" panose="020F0502020204030204" pitchFamily="34" charset="0"/>
              <a:ea typeface="Raleway SemiBold"/>
              <a:cs typeface="Calibri" panose="020F0502020204030204" pitchFamily="34" charset="0"/>
              <a:sym typeface="Raleway SemiBold"/>
            </a:endParaRPr>
          </a:p>
        </p:txBody>
      </p:sp>
      <p:sp>
        <p:nvSpPr>
          <p:cNvPr id="343" name="Shape 343"/>
          <p:cNvSpPr txBox="1"/>
          <p:nvPr/>
        </p:nvSpPr>
        <p:spPr>
          <a:xfrm>
            <a:off x="3590250" y="5476433"/>
            <a:ext cx="1963500" cy="48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err="1">
                <a:latin typeface="Calibri" panose="020F0502020204030204" pitchFamily="34" charset="0"/>
                <a:ea typeface="Lato"/>
                <a:cs typeface="Calibri" panose="020F0502020204030204" pitchFamily="34" charset="0"/>
                <a:sym typeface="Lato"/>
              </a:rPr>
              <a:t>WordCount</a:t>
            </a:r>
            <a:r>
              <a:rPr lang="en" sz="1600" dirty="0">
                <a:latin typeface="Calibri" panose="020F0502020204030204" pitchFamily="34" charset="0"/>
                <a:ea typeface="Lato"/>
                <a:cs typeface="Calibri" panose="020F0502020204030204" pitchFamily="34" charset="0"/>
                <a:sym typeface="Lato"/>
              </a:rPr>
              <a:t> (</a:t>
            </a:r>
            <a:r>
              <a:rPr lang="en" sz="1600" dirty="0" err="1">
                <a:latin typeface="Calibri" panose="020F0502020204030204" pitchFamily="34" charset="0"/>
                <a:ea typeface="Lato"/>
                <a:cs typeface="Calibri" panose="020F0502020204030204" pitchFamily="34" charset="0"/>
                <a:sym typeface="Lato"/>
              </a:rPr>
              <a:t>Γ</a:t>
            </a:r>
            <a:r>
              <a:rPr lang="en" sz="1600" dirty="0">
                <a:latin typeface="Calibri" panose="020F0502020204030204" pitchFamily="34" charset="0"/>
                <a:ea typeface="Lato"/>
                <a:cs typeface="Calibri" panose="020F0502020204030204" pitchFamily="34" charset="0"/>
                <a:sym typeface="Lato"/>
              </a:rPr>
              <a:t>=10</a:t>
            </a:r>
            <a:r>
              <a:rPr lang="en" sz="1600" baseline="30000" dirty="0">
                <a:latin typeface="Calibri" panose="020F0502020204030204" pitchFamily="34" charset="0"/>
                <a:ea typeface="Lato"/>
                <a:cs typeface="Calibri" panose="020F0502020204030204" pitchFamily="34" charset="0"/>
                <a:sym typeface="Lato"/>
              </a:rPr>
              <a:t>3</a:t>
            </a:r>
            <a:r>
              <a:rPr lang="en" sz="1600" dirty="0">
                <a:latin typeface="Calibri" panose="020F0502020204030204" pitchFamily="34" charset="0"/>
                <a:ea typeface="Lato"/>
                <a:cs typeface="Calibri" panose="020F0502020204030204" pitchFamily="34" charset="0"/>
                <a:sym typeface="Lato"/>
              </a:rPr>
              <a:t>)</a:t>
            </a:r>
            <a:endParaRPr sz="1600" dirty="0">
              <a:latin typeface="Calibri" panose="020F0502020204030204" pitchFamily="34" charset="0"/>
              <a:ea typeface="Lato"/>
              <a:cs typeface="Calibri" panose="020F0502020204030204" pitchFamily="34" charset="0"/>
              <a:sym typeface="Lato"/>
            </a:endParaRPr>
          </a:p>
        </p:txBody>
      </p:sp>
      <p:sp>
        <p:nvSpPr>
          <p:cNvPr id="344" name="Shape 34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34</a:t>
            </a:fld>
            <a:endParaRPr/>
          </a:p>
        </p:txBody>
      </p:sp>
      <p:sp>
        <p:nvSpPr>
          <p:cNvPr id="345" name="Shape 345"/>
          <p:cNvSpPr txBox="1"/>
          <p:nvPr/>
        </p:nvSpPr>
        <p:spPr>
          <a:xfrm>
            <a:off x="272700" y="2293925"/>
            <a:ext cx="1329000" cy="94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dirty="0" err="1">
                <a:latin typeface="Calibri" panose="020F0502020204030204" pitchFamily="34" charset="0"/>
                <a:ea typeface="Lato"/>
                <a:cs typeface="Calibri" panose="020F0502020204030204" pitchFamily="34" charset="0"/>
                <a:sym typeface="Lato"/>
              </a:rPr>
              <a:t>Θ</a:t>
            </a:r>
            <a:r>
              <a:rPr lang="en" sz="1000" dirty="0">
                <a:latin typeface="Calibri" panose="020F0502020204030204" pitchFamily="34" charset="0"/>
                <a:ea typeface="Lato"/>
                <a:cs typeface="Calibri" panose="020F0502020204030204" pitchFamily="34" charset="0"/>
                <a:sym typeface="Lato"/>
              </a:rPr>
              <a:t> - state deviance</a:t>
            </a:r>
            <a:endParaRPr sz="1000" dirty="0">
              <a:latin typeface="Calibri" panose="020F0502020204030204" pitchFamily="34" charset="0"/>
              <a:ea typeface="Lato"/>
              <a:cs typeface="Calibri" panose="020F0502020204030204" pitchFamily="34" charset="0"/>
              <a:sym typeface="Lato"/>
            </a:endParaRPr>
          </a:p>
          <a:p>
            <a:pPr marL="0" lvl="0" indent="0">
              <a:spcBef>
                <a:spcPts val="0"/>
              </a:spcBef>
              <a:spcAft>
                <a:spcPts val="0"/>
              </a:spcAft>
              <a:buNone/>
            </a:pPr>
            <a:endParaRPr sz="1000" dirty="0">
              <a:latin typeface="Calibri" panose="020F0502020204030204" pitchFamily="34" charset="0"/>
              <a:ea typeface="Lato"/>
              <a:cs typeface="Calibri" panose="020F0502020204030204" pitchFamily="34" charset="0"/>
              <a:sym typeface="Lato"/>
            </a:endParaRPr>
          </a:p>
          <a:p>
            <a:pPr marL="0" lvl="0" indent="0">
              <a:spcBef>
                <a:spcPts val="0"/>
              </a:spcBef>
              <a:spcAft>
                <a:spcPts val="0"/>
              </a:spcAft>
              <a:buNone/>
            </a:pPr>
            <a:r>
              <a:rPr lang="en" sz="1000" dirty="0">
                <a:latin typeface="Calibri" panose="020F0502020204030204" pitchFamily="34" charset="0"/>
                <a:ea typeface="Lato"/>
                <a:cs typeface="Calibri" panose="020F0502020204030204" pitchFamily="34" charset="0"/>
                <a:sym typeface="Lato"/>
              </a:rPr>
              <a:t>L - pending items</a:t>
            </a:r>
            <a:endParaRPr sz="1000" dirty="0">
              <a:latin typeface="Calibri" panose="020F0502020204030204" pitchFamily="34" charset="0"/>
              <a:ea typeface="Lato"/>
              <a:cs typeface="Calibri" panose="020F0502020204030204" pitchFamily="34" charset="0"/>
              <a:sym typeface="Lato"/>
            </a:endParaRPr>
          </a:p>
          <a:p>
            <a:pPr marL="0" lvl="0" indent="0">
              <a:spcBef>
                <a:spcPts val="0"/>
              </a:spcBef>
              <a:spcAft>
                <a:spcPts val="0"/>
              </a:spcAft>
              <a:buNone/>
            </a:pPr>
            <a:endParaRPr sz="1000" dirty="0">
              <a:latin typeface="Calibri" panose="020F0502020204030204" pitchFamily="34" charset="0"/>
              <a:ea typeface="Lato"/>
              <a:cs typeface="Calibri" panose="020F0502020204030204" pitchFamily="34" charset="0"/>
              <a:sym typeface="Lato"/>
            </a:endParaRPr>
          </a:p>
          <a:p>
            <a:pPr marL="0" lvl="0" indent="0">
              <a:spcBef>
                <a:spcPts val="0"/>
              </a:spcBef>
              <a:spcAft>
                <a:spcPts val="0"/>
              </a:spcAft>
              <a:buNone/>
            </a:pPr>
            <a:r>
              <a:rPr lang="en" sz="1000" dirty="0" err="1">
                <a:latin typeface="Calibri" panose="020F0502020204030204" pitchFamily="34" charset="0"/>
                <a:ea typeface="Lato"/>
                <a:cs typeface="Calibri" panose="020F0502020204030204" pitchFamily="34" charset="0"/>
                <a:sym typeface="Lato"/>
              </a:rPr>
              <a:t>Γ</a:t>
            </a:r>
            <a:r>
              <a:rPr lang="en" sz="1000" dirty="0">
                <a:latin typeface="Calibri" panose="020F0502020204030204" pitchFamily="34" charset="0"/>
                <a:ea typeface="Lato"/>
                <a:cs typeface="Calibri" panose="020F0502020204030204" pitchFamily="34" charset="0"/>
                <a:sym typeface="Lato"/>
              </a:rPr>
              <a:t> - </a:t>
            </a:r>
            <a:r>
              <a:rPr lang="en" sz="1000" dirty="0" err="1">
                <a:latin typeface="Calibri" panose="020F0502020204030204" pitchFamily="34" charset="0"/>
                <a:ea typeface="Lato"/>
                <a:cs typeface="Calibri" panose="020F0502020204030204" pitchFamily="34" charset="0"/>
                <a:sym typeface="Lato"/>
              </a:rPr>
              <a:t>unacked</a:t>
            </a:r>
            <a:r>
              <a:rPr lang="en" sz="1000" dirty="0">
                <a:latin typeface="Calibri" panose="020F0502020204030204" pitchFamily="34" charset="0"/>
                <a:ea typeface="Lato"/>
                <a:cs typeface="Calibri" panose="020F0502020204030204" pitchFamily="34" charset="0"/>
                <a:sym typeface="Lato"/>
              </a:rPr>
              <a:t> items</a:t>
            </a:r>
            <a:endParaRPr sz="10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endParaRPr sz="1000" dirty="0">
              <a:latin typeface="Calibri" panose="020F0502020204030204" pitchFamily="34" charset="0"/>
              <a:ea typeface="Lato"/>
              <a:cs typeface="Calibri" panose="020F0502020204030204" pitchFamily="34" charset="0"/>
              <a:sym typeface="Lato"/>
            </a:endParaRPr>
          </a:p>
        </p:txBody>
      </p:sp>
      <p:grpSp>
        <p:nvGrpSpPr>
          <p:cNvPr id="346" name="Shape 346"/>
          <p:cNvGrpSpPr/>
          <p:nvPr/>
        </p:nvGrpSpPr>
        <p:grpSpPr>
          <a:xfrm>
            <a:off x="4363675" y="2286650"/>
            <a:ext cx="4634850" cy="2331050"/>
            <a:chOff x="4363675" y="2286650"/>
            <a:chExt cx="4634850" cy="2331050"/>
          </a:xfrm>
        </p:grpSpPr>
        <p:cxnSp>
          <p:nvCxnSpPr>
            <p:cNvPr id="347" name="Shape 347"/>
            <p:cNvCxnSpPr/>
            <p:nvPr/>
          </p:nvCxnSpPr>
          <p:spPr>
            <a:xfrm rot="10800000">
              <a:off x="7091650" y="2286700"/>
              <a:ext cx="543600" cy="490800"/>
            </a:xfrm>
            <a:prstGeom prst="straightConnector1">
              <a:avLst/>
            </a:prstGeom>
            <a:noFill/>
            <a:ln w="9525" cap="flat" cmpd="sng">
              <a:solidFill>
                <a:schemeClr val="dk2"/>
              </a:solidFill>
              <a:prstDash val="solid"/>
              <a:round/>
              <a:headEnd type="none" w="med" len="med"/>
              <a:tailEnd type="triangle" w="med" len="med"/>
            </a:ln>
          </p:spPr>
        </p:cxnSp>
        <p:cxnSp>
          <p:nvCxnSpPr>
            <p:cNvPr id="348" name="Shape 348"/>
            <p:cNvCxnSpPr/>
            <p:nvPr/>
          </p:nvCxnSpPr>
          <p:spPr>
            <a:xfrm rot="10800000">
              <a:off x="4363675" y="2286650"/>
              <a:ext cx="3248700" cy="593700"/>
            </a:xfrm>
            <a:prstGeom prst="straightConnector1">
              <a:avLst/>
            </a:prstGeom>
            <a:noFill/>
            <a:ln w="9525" cap="flat" cmpd="sng">
              <a:solidFill>
                <a:schemeClr val="dk2"/>
              </a:solidFill>
              <a:prstDash val="solid"/>
              <a:round/>
              <a:headEnd type="none" w="med" len="med"/>
              <a:tailEnd type="triangle" w="med" len="med"/>
            </a:ln>
          </p:spPr>
        </p:cxnSp>
        <p:cxnSp>
          <p:nvCxnSpPr>
            <p:cNvPr id="349" name="Shape 349"/>
            <p:cNvCxnSpPr/>
            <p:nvPr/>
          </p:nvCxnSpPr>
          <p:spPr>
            <a:xfrm flipH="1">
              <a:off x="7166725" y="3006100"/>
              <a:ext cx="502800" cy="1611600"/>
            </a:xfrm>
            <a:prstGeom prst="straightConnector1">
              <a:avLst/>
            </a:prstGeom>
            <a:noFill/>
            <a:ln w="9525" cap="flat" cmpd="sng">
              <a:solidFill>
                <a:schemeClr val="dk2"/>
              </a:solidFill>
              <a:prstDash val="solid"/>
              <a:round/>
              <a:headEnd type="none" w="med" len="med"/>
              <a:tailEnd type="triangle" w="med" len="med"/>
            </a:ln>
          </p:spPr>
        </p:cxnSp>
        <p:sp>
          <p:nvSpPr>
            <p:cNvPr id="350" name="Shape 350"/>
            <p:cNvSpPr txBox="1"/>
            <p:nvPr/>
          </p:nvSpPr>
          <p:spPr>
            <a:xfrm>
              <a:off x="7669525" y="2463275"/>
              <a:ext cx="1329000" cy="759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dirty="0">
                  <a:latin typeface="Calibri" panose="020F0502020204030204" pitchFamily="34" charset="0"/>
                  <a:ea typeface="Lato"/>
                  <a:cs typeface="Calibri" panose="020F0502020204030204" pitchFamily="34" charset="0"/>
                  <a:sym typeface="Lato"/>
                </a:rPr>
                <a:t>unlimited pending items allowed (essentially no fault tolerance)</a:t>
              </a:r>
              <a:endParaRPr sz="1000" dirty="0">
                <a:latin typeface="Calibri" panose="020F0502020204030204" pitchFamily="34" charset="0"/>
                <a:ea typeface="Lato"/>
                <a:cs typeface="Calibri" panose="020F0502020204030204" pitchFamily="34" charset="0"/>
                <a:sym typeface="La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3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724950" y="5931668"/>
            <a:ext cx="7697400" cy="6141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2000" dirty="0">
                <a:solidFill>
                  <a:srgbClr val="000000"/>
                </a:solidFill>
                <a:latin typeface="Calibri" panose="020F0502020204030204" pitchFamily="34" charset="0"/>
                <a:ea typeface="Raleway SemiBold"/>
                <a:cs typeface="Calibri" panose="020F0502020204030204" pitchFamily="34" charset="0"/>
                <a:sym typeface="Raleway SemiBold"/>
              </a:rPr>
              <a:t>Experiments for Performance-accuracy Trade-offs</a:t>
            </a:r>
            <a:endParaRPr sz="2000" dirty="0">
              <a:solidFill>
                <a:srgbClr val="000000"/>
              </a:solidFill>
              <a:latin typeface="Calibri" panose="020F0502020204030204" pitchFamily="34" charset="0"/>
              <a:ea typeface="Raleway SemiBold"/>
              <a:cs typeface="Calibri" panose="020F0502020204030204" pitchFamily="34" charset="0"/>
              <a:sym typeface="Raleway SemiBold"/>
            </a:endParaRPr>
          </a:p>
        </p:txBody>
      </p:sp>
      <p:pic>
        <p:nvPicPr>
          <p:cNvPr id="356" name="Shape 356"/>
          <p:cNvPicPr preferRelativeResize="0"/>
          <p:nvPr/>
        </p:nvPicPr>
        <p:blipFill>
          <a:blip r:embed="rId3">
            <a:alphaModFix/>
          </a:blip>
          <a:stretch>
            <a:fillRect/>
          </a:stretch>
        </p:blipFill>
        <p:spPr>
          <a:xfrm>
            <a:off x="888676" y="1498650"/>
            <a:ext cx="7366649" cy="3179524"/>
          </a:xfrm>
          <a:prstGeom prst="rect">
            <a:avLst/>
          </a:prstGeom>
          <a:noFill/>
          <a:ln>
            <a:noFill/>
          </a:ln>
        </p:spPr>
      </p:pic>
      <p:sp>
        <p:nvSpPr>
          <p:cNvPr id="357" name="Shape 357"/>
          <p:cNvSpPr txBox="1"/>
          <p:nvPr/>
        </p:nvSpPr>
        <p:spPr>
          <a:xfrm>
            <a:off x="2985900" y="5273225"/>
            <a:ext cx="3172200" cy="485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600" dirty="0">
                <a:latin typeface="Calibri" panose="020F0502020204030204" pitchFamily="34" charset="0"/>
                <a:ea typeface="Lato"/>
                <a:cs typeface="Calibri" panose="020F0502020204030204" pitchFamily="34" charset="0"/>
                <a:sym typeface="Lato"/>
              </a:rPr>
              <a:t>Heavy Hitter Detection (</a:t>
            </a:r>
            <a:r>
              <a:rPr lang="en" sz="1600" dirty="0" err="1">
                <a:latin typeface="Calibri" panose="020F0502020204030204" pitchFamily="34" charset="0"/>
                <a:ea typeface="Lato"/>
                <a:cs typeface="Calibri" panose="020F0502020204030204" pitchFamily="34" charset="0"/>
                <a:sym typeface="Lato"/>
              </a:rPr>
              <a:t>Γ</a:t>
            </a:r>
            <a:r>
              <a:rPr lang="en" sz="1600" dirty="0">
                <a:latin typeface="Calibri" panose="020F0502020204030204" pitchFamily="34" charset="0"/>
                <a:ea typeface="Lato"/>
                <a:cs typeface="Calibri" panose="020F0502020204030204" pitchFamily="34" charset="0"/>
                <a:sym typeface="Lato"/>
              </a:rPr>
              <a:t>=10</a:t>
            </a:r>
            <a:r>
              <a:rPr lang="en" sz="1600" baseline="30000" dirty="0">
                <a:latin typeface="Calibri" panose="020F0502020204030204" pitchFamily="34" charset="0"/>
                <a:ea typeface="Lato"/>
                <a:cs typeface="Calibri" panose="020F0502020204030204" pitchFamily="34" charset="0"/>
                <a:sym typeface="Lato"/>
              </a:rPr>
              <a:t>3</a:t>
            </a:r>
            <a:r>
              <a:rPr lang="en" sz="1600" dirty="0">
                <a:latin typeface="Calibri" panose="020F0502020204030204" pitchFamily="34" charset="0"/>
                <a:ea typeface="Lato"/>
                <a:cs typeface="Calibri" panose="020F0502020204030204" pitchFamily="34" charset="0"/>
                <a:sym typeface="Lato"/>
              </a:rPr>
              <a:t>)</a:t>
            </a:r>
            <a:endParaRPr sz="1600" dirty="0">
              <a:latin typeface="Calibri" panose="020F0502020204030204" pitchFamily="34" charset="0"/>
              <a:ea typeface="Lato"/>
              <a:cs typeface="Calibri" panose="020F0502020204030204" pitchFamily="34" charset="0"/>
              <a:sym typeface="Lato"/>
            </a:endParaRPr>
          </a:p>
        </p:txBody>
      </p:sp>
      <p:sp>
        <p:nvSpPr>
          <p:cNvPr id="358" name="Shape 358"/>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35</a:t>
            </a:fld>
            <a:endParaRPr/>
          </a:p>
        </p:txBody>
      </p:sp>
      <p:sp>
        <p:nvSpPr>
          <p:cNvPr id="359" name="Shape 359"/>
          <p:cNvSpPr txBox="1"/>
          <p:nvPr/>
        </p:nvSpPr>
        <p:spPr>
          <a:xfrm>
            <a:off x="3907500" y="339400"/>
            <a:ext cx="1329000" cy="94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dirty="0" err="1">
                <a:latin typeface="Calibri" panose="020F0502020204030204" pitchFamily="34" charset="0"/>
                <a:ea typeface="Lato"/>
                <a:cs typeface="Calibri" panose="020F0502020204030204" pitchFamily="34" charset="0"/>
                <a:sym typeface="Lato"/>
              </a:rPr>
              <a:t>Θ</a:t>
            </a:r>
            <a:r>
              <a:rPr lang="en" sz="1000" dirty="0">
                <a:latin typeface="Calibri" panose="020F0502020204030204" pitchFamily="34" charset="0"/>
                <a:ea typeface="Lato"/>
                <a:cs typeface="Calibri" panose="020F0502020204030204" pitchFamily="34" charset="0"/>
                <a:sym typeface="Lato"/>
              </a:rPr>
              <a:t> - state deviance</a:t>
            </a:r>
            <a:endParaRPr sz="10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endParaRPr sz="10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r>
              <a:rPr lang="en" sz="1000" dirty="0">
                <a:latin typeface="Calibri" panose="020F0502020204030204" pitchFamily="34" charset="0"/>
                <a:ea typeface="Lato"/>
                <a:cs typeface="Calibri" panose="020F0502020204030204" pitchFamily="34" charset="0"/>
                <a:sym typeface="Lato"/>
              </a:rPr>
              <a:t>L - pending items</a:t>
            </a:r>
            <a:endParaRPr sz="10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endParaRPr sz="10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r>
              <a:rPr lang="en" sz="1000" dirty="0" err="1">
                <a:latin typeface="Calibri" panose="020F0502020204030204" pitchFamily="34" charset="0"/>
                <a:ea typeface="Lato"/>
                <a:cs typeface="Calibri" panose="020F0502020204030204" pitchFamily="34" charset="0"/>
                <a:sym typeface="Lato"/>
              </a:rPr>
              <a:t>Γ</a:t>
            </a:r>
            <a:r>
              <a:rPr lang="en" sz="1000" dirty="0">
                <a:latin typeface="Calibri" panose="020F0502020204030204" pitchFamily="34" charset="0"/>
                <a:ea typeface="Lato"/>
                <a:cs typeface="Calibri" panose="020F0502020204030204" pitchFamily="34" charset="0"/>
                <a:sym typeface="Lato"/>
              </a:rPr>
              <a:t> - </a:t>
            </a:r>
            <a:r>
              <a:rPr lang="en" sz="1000" dirty="0" err="1">
                <a:latin typeface="Calibri" panose="020F0502020204030204" pitchFamily="34" charset="0"/>
                <a:ea typeface="Lato"/>
                <a:cs typeface="Calibri" panose="020F0502020204030204" pitchFamily="34" charset="0"/>
                <a:sym typeface="Lato"/>
              </a:rPr>
              <a:t>unacked</a:t>
            </a:r>
            <a:r>
              <a:rPr lang="en" sz="1000" dirty="0">
                <a:latin typeface="Calibri" panose="020F0502020204030204" pitchFamily="34" charset="0"/>
                <a:ea typeface="Lato"/>
                <a:cs typeface="Calibri" panose="020F0502020204030204" pitchFamily="34" charset="0"/>
                <a:sym typeface="Lato"/>
              </a:rPr>
              <a:t> items</a:t>
            </a:r>
            <a:endParaRPr sz="10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endParaRPr sz="1000" dirty="0">
              <a:latin typeface="Calibri" panose="020F0502020204030204" pitchFamily="34" charset="0"/>
              <a:ea typeface="Lato"/>
              <a:cs typeface="Calibri" panose="020F0502020204030204" pitchFamily="34" charset="0"/>
              <a:sym typeface="Lato"/>
            </a:endParaRPr>
          </a:p>
        </p:txBody>
      </p:sp>
      <p:grpSp>
        <p:nvGrpSpPr>
          <p:cNvPr id="360" name="Shape 360"/>
          <p:cNvGrpSpPr/>
          <p:nvPr/>
        </p:nvGrpSpPr>
        <p:grpSpPr>
          <a:xfrm>
            <a:off x="788675" y="525700"/>
            <a:ext cx="1508700" cy="1725900"/>
            <a:chOff x="788675" y="525700"/>
            <a:chExt cx="1508700" cy="1725900"/>
          </a:xfrm>
        </p:grpSpPr>
        <p:sp>
          <p:nvSpPr>
            <p:cNvPr id="361" name="Shape 361"/>
            <p:cNvSpPr txBox="1"/>
            <p:nvPr/>
          </p:nvSpPr>
          <p:spPr>
            <a:xfrm>
              <a:off x="788675" y="525700"/>
              <a:ext cx="1508700" cy="759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dirty="0">
                  <a:latin typeface="Calibri" panose="020F0502020204030204" pitchFamily="34" charset="0"/>
                  <a:ea typeface="Lato"/>
                  <a:cs typeface="Calibri" panose="020F0502020204030204" pitchFamily="34" charset="0"/>
                  <a:sym typeface="Lato"/>
                </a:rPr>
                <a:t>increase in allowed state deviance increases throughput drastically</a:t>
              </a:r>
              <a:endParaRPr sz="1000" dirty="0">
                <a:latin typeface="Calibri" panose="020F0502020204030204" pitchFamily="34" charset="0"/>
                <a:ea typeface="Lato"/>
                <a:cs typeface="Calibri" panose="020F0502020204030204" pitchFamily="34" charset="0"/>
                <a:sym typeface="Lato"/>
              </a:endParaRPr>
            </a:p>
          </p:txBody>
        </p:sp>
        <p:cxnSp>
          <p:nvCxnSpPr>
            <p:cNvPr id="362" name="Shape 362"/>
            <p:cNvCxnSpPr>
              <a:stCxn id="361" idx="2"/>
            </p:cNvCxnSpPr>
            <p:nvPr/>
          </p:nvCxnSpPr>
          <p:spPr>
            <a:xfrm>
              <a:off x="1543025" y="1285300"/>
              <a:ext cx="582900" cy="966300"/>
            </a:xfrm>
            <a:prstGeom prst="straightConnector1">
              <a:avLst/>
            </a:prstGeom>
            <a:noFill/>
            <a:ln w="9525" cap="flat" cmpd="sng">
              <a:solidFill>
                <a:schemeClr val="dk2"/>
              </a:solidFill>
              <a:prstDash val="solid"/>
              <a:round/>
              <a:headEnd type="none" w="med" len="med"/>
              <a:tailEnd type="triangle" w="med" len="med"/>
            </a:ln>
          </p:spPr>
        </p:cxnSp>
      </p:grpSp>
      <p:grpSp>
        <p:nvGrpSpPr>
          <p:cNvPr id="363" name="Shape 363"/>
          <p:cNvGrpSpPr/>
          <p:nvPr/>
        </p:nvGrpSpPr>
        <p:grpSpPr>
          <a:xfrm>
            <a:off x="7075225" y="569800"/>
            <a:ext cx="1508700" cy="2070600"/>
            <a:chOff x="7075225" y="569800"/>
            <a:chExt cx="1508700" cy="2070600"/>
          </a:xfrm>
        </p:grpSpPr>
        <p:sp>
          <p:nvSpPr>
            <p:cNvPr id="364" name="Shape 364"/>
            <p:cNvSpPr txBox="1"/>
            <p:nvPr/>
          </p:nvSpPr>
          <p:spPr>
            <a:xfrm>
              <a:off x="7075225" y="569800"/>
              <a:ext cx="1508700" cy="48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dirty="0">
                  <a:latin typeface="Calibri" panose="020F0502020204030204" pitchFamily="34" charset="0"/>
                  <a:ea typeface="Lato"/>
                  <a:cs typeface="Calibri" panose="020F0502020204030204" pitchFamily="34" charset="0"/>
                  <a:sym typeface="Lato"/>
                </a:rPr>
                <a:t>failures marginally affect the precision</a:t>
              </a:r>
              <a:endParaRPr sz="1000" dirty="0">
                <a:latin typeface="Calibri" panose="020F0502020204030204" pitchFamily="34" charset="0"/>
                <a:ea typeface="Lato"/>
                <a:cs typeface="Calibri" panose="020F0502020204030204" pitchFamily="34" charset="0"/>
                <a:sym typeface="Lato"/>
              </a:endParaRPr>
            </a:p>
          </p:txBody>
        </p:sp>
        <p:cxnSp>
          <p:nvCxnSpPr>
            <p:cNvPr id="365" name="Shape 365"/>
            <p:cNvCxnSpPr>
              <a:stCxn id="364" idx="2"/>
            </p:cNvCxnSpPr>
            <p:nvPr/>
          </p:nvCxnSpPr>
          <p:spPr>
            <a:xfrm flipH="1">
              <a:off x="7189375" y="1054900"/>
              <a:ext cx="640200" cy="1185300"/>
            </a:xfrm>
            <a:prstGeom prst="straightConnector1">
              <a:avLst/>
            </a:prstGeom>
            <a:noFill/>
            <a:ln w="9525" cap="flat" cmpd="sng">
              <a:solidFill>
                <a:schemeClr val="dk2"/>
              </a:solidFill>
              <a:prstDash val="solid"/>
              <a:round/>
              <a:headEnd type="none" w="med" len="med"/>
              <a:tailEnd type="triangle" w="med" len="med"/>
            </a:ln>
          </p:spPr>
        </p:cxnSp>
        <p:cxnSp>
          <p:nvCxnSpPr>
            <p:cNvPr id="366" name="Shape 366"/>
            <p:cNvCxnSpPr>
              <a:stCxn id="364" idx="2"/>
            </p:cNvCxnSpPr>
            <p:nvPr/>
          </p:nvCxnSpPr>
          <p:spPr>
            <a:xfrm flipH="1">
              <a:off x="7578175" y="1054900"/>
              <a:ext cx="251400" cy="1585500"/>
            </a:xfrm>
            <a:prstGeom prst="straightConnector1">
              <a:avLst/>
            </a:prstGeom>
            <a:noFill/>
            <a:ln w="9525" cap="flat" cmpd="sng">
              <a:solidFill>
                <a:schemeClr val="dk2"/>
              </a:solidFill>
              <a:prstDash val="solid"/>
              <a:round/>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300"/>
                                        <p:tgtEl>
                                          <p:spTgt spid="3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3"/>
                                        </p:tgtEl>
                                        <p:attrNameLst>
                                          <p:attrName>style.visibility</p:attrName>
                                        </p:attrNameLst>
                                      </p:cBhvr>
                                      <p:to>
                                        <p:strVal val="visible"/>
                                      </p:to>
                                    </p:set>
                                    <p:animEffect transition="in" filter="fade">
                                      <p:cBhvr>
                                        <p:cTn id="12" dur="3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724950" y="5931668"/>
            <a:ext cx="7697400" cy="61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00000"/>
                </a:solidFill>
                <a:latin typeface="Calibri" panose="020F0502020204030204" pitchFamily="34" charset="0"/>
                <a:ea typeface="Raleway SemiBold"/>
                <a:cs typeface="Calibri" panose="020F0502020204030204" pitchFamily="34" charset="0"/>
                <a:sym typeface="Raleway SemiBold"/>
              </a:rPr>
              <a:t>Experiments for Performance-accuracy Trade-offs</a:t>
            </a:r>
            <a:endParaRPr sz="2000" dirty="0">
              <a:solidFill>
                <a:srgbClr val="000000"/>
              </a:solidFill>
              <a:latin typeface="Calibri" panose="020F0502020204030204" pitchFamily="34" charset="0"/>
              <a:ea typeface="Raleway SemiBold"/>
              <a:cs typeface="Calibri" panose="020F0502020204030204" pitchFamily="34" charset="0"/>
              <a:sym typeface="Raleway SemiBold"/>
            </a:endParaRPr>
          </a:p>
        </p:txBody>
      </p:sp>
      <p:sp>
        <p:nvSpPr>
          <p:cNvPr id="372" name="Shape 372"/>
          <p:cNvSpPr txBox="1"/>
          <p:nvPr/>
        </p:nvSpPr>
        <p:spPr>
          <a:xfrm>
            <a:off x="3590250" y="5273233"/>
            <a:ext cx="1963500" cy="48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latin typeface="Calibri" panose="020F0502020204030204" pitchFamily="34" charset="0"/>
                <a:ea typeface="Lato"/>
                <a:cs typeface="Calibri" panose="020F0502020204030204" pitchFamily="34" charset="0"/>
                <a:sym typeface="Lato"/>
              </a:rPr>
              <a:t>Online Join (</a:t>
            </a:r>
            <a:r>
              <a:rPr lang="en" sz="1600" dirty="0" err="1">
                <a:latin typeface="Calibri" panose="020F0502020204030204" pitchFamily="34" charset="0"/>
                <a:ea typeface="Lato"/>
                <a:cs typeface="Calibri" panose="020F0502020204030204" pitchFamily="34" charset="0"/>
                <a:sym typeface="Lato"/>
              </a:rPr>
              <a:t>Γ</a:t>
            </a:r>
            <a:r>
              <a:rPr lang="en" sz="1600" dirty="0">
                <a:latin typeface="Calibri" panose="020F0502020204030204" pitchFamily="34" charset="0"/>
                <a:ea typeface="Lato"/>
                <a:cs typeface="Calibri" panose="020F0502020204030204" pitchFamily="34" charset="0"/>
                <a:sym typeface="Lato"/>
              </a:rPr>
              <a:t>=10</a:t>
            </a:r>
            <a:r>
              <a:rPr lang="en" sz="1600" baseline="30000" dirty="0">
                <a:latin typeface="Calibri" panose="020F0502020204030204" pitchFamily="34" charset="0"/>
                <a:ea typeface="Lato"/>
                <a:cs typeface="Calibri" panose="020F0502020204030204" pitchFamily="34" charset="0"/>
                <a:sym typeface="Lato"/>
              </a:rPr>
              <a:t>3</a:t>
            </a:r>
            <a:r>
              <a:rPr lang="en" sz="1600" dirty="0">
                <a:latin typeface="Calibri" panose="020F0502020204030204" pitchFamily="34" charset="0"/>
                <a:ea typeface="Lato"/>
                <a:cs typeface="Calibri" panose="020F0502020204030204" pitchFamily="34" charset="0"/>
                <a:sym typeface="Lato"/>
              </a:rPr>
              <a:t>)</a:t>
            </a:r>
            <a:endParaRPr sz="1600" dirty="0">
              <a:latin typeface="Calibri" panose="020F0502020204030204" pitchFamily="34" charset="0"/>
              <a:ea typeface="Lato"/>
              <a:cs typeface="Calibri" panose="020F0502020204030204" pitchFamily="34" charset="0"/>
              <a:sym typeface="Lato"/>
            </a:endParaRPr>
          </a:p>
        </p:txBody>
      </p:sp>
      <p:pic>
        <p:nvPicPr>
          <p:cNvPr id="373" name="Shape 373"/>
          <p:cNvPicPr preferRelativeResize="0"/>
          <p:nvPr/>
        </p:nvPicPr>
        <p:blipFill>
          <a:blip r:embed="rId3">
            <a:alphaModFix/>
          </a:blip>
          <a:stretch>
            <a:fillRect/>
          </a:stretch>
        </p:blipFill>
        <p:spPr>
          <a:xfrm>
            <a:off x="1126138" y="1617200"/>
            <a:ext cx="6891723" cy="3141051"/>
          </a:xfrm>
          <a:prstGeom prst="rect">
            <a:avLst/>
          </a:prstGeom>
          <a:noFill/>
          <a:ln>
            <a:noFill/>
          </a:ln>
        </p:spPr>
      </p:pic>
      <p:sp>
        <p:nvSpPr>
          <p:cNvPr id="374" name="Shape 37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36</a:t>
            </a:fld>
            <a:endParaRPr/>
          </a:p>
        </p:txBody>
      </p:sp>
      <p:sp>
        <p:nvSpPr>
          <p:cNvPr id="375" name="Shape 375"/>
          <p:cNvSpPr txBox="1"/>
          <p:nvPr/>
        </p:nvSpPr>
        <p:spPr>
          <a:xfrm>
            <a:off x="3907500" y="339400"/>
            <a:ext cx="1329000" cy="94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dirty="0" err="1">
                <a:latin typeface="Calibri" panose="020F0502020204030204" pitchFamily="34" charset="0"/>
                <a:ea typeface="Lato"/>
                <a:cs typeface="Calibri" panose="020F0502020204030204" pitchFamily="34" charset="0"/>
                <a:sym typeface="Lato"/>
              </a:rPr>
              <a:t>Θ</a:t>
            </a:r>
            <a:r>
              <a:rPr lang="en" sz="1000" dirty="0">
                <a:latin typeface="Calibri" panose="020F0502020204030204" pitchFamily="34" charset="0"/>
                <a:ea typeface="Lato"/>
                <a:cs typeface="Calibri" panose="020F0502020204030204" pitchFamily="34" charset="0"/>
                <a:sym typeface="Lato"/>
              </a:rPr>
              <a:t> - state deviance</a:t>
            </a:r>
            <a:endParaRPr sz="10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endParaRPr sz="10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r>
              <a:rPr lang="en" sz="1000" dirty="0">
                <a:latin typeface="Calibri" panose="020F0502020204030204" pitchFamily="34" charset="0"/>
                <a:ea typeface="Lato"/>
                <a:cs typeface="Calibri" panose="020F0502020204030204" pitchFamily="34" charset="0"/>
                <a:sym typeface="Lato"/>
              </a:rPr>
              <a:t>L - pending items</a:t>
            </a:r>
            <a:endParaRPr sz="10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endParaRPr sz="10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r>
              <a:rPr lang="en" sz="1000" dirty="0" err="1">
                <a:latin typeface="Calibri" panose="020F0502020204030204" pitchFamily="34" charset="0"/>
                <a:ea typeface="Lato"/>
                <a:cs typeface="Calibri" panose="020F0502020204030204" pitchFamily="34" charset="0"/>
                <a:sym typeface="Lato"/>
              </a:rPr>
              <a:t>Γ</a:t>
            </a:r>
            <a:r>
              <a:rPr lang="en" sz="1000" dirty="0">
                <a:latin typeface="Calibri" panose="020F0502020204030204" pitchFamily="34" charset="0"/>
                <a:ea typeface="Lato"/>
                <a:cs typeface="Calibri" panose="020F0502020204030204" pitchFamily="34" charset="0"/>
                <a:sym typeface="Lato"/>
              </a:rPr>
              <a:t> - </a:t>
            </a:r>
            <a:r>
              <a:rPr lang="en" sz="1000" dirty="0" err="1">
                <a:latin typeface="Calibri" panose="020F0502020204030204" pitchFamily="34" charset="0"/>
                <a:ea typeface="Lato"/>
                <a:cs typeface="Calibri" panose="020F0502020204030204" pitchFamily="34" charset="0"/>
                <a:sym typeface="Lato"/>
              </a:rPr>
              <a:t>unacked</a:t>
            </a:r>
            <a:r>
              <a:rPr lang="en" sz="1000" dirty="0">
                <a:latin typeface="Calibri" panose="020F0502020204030204" pitchFamily="34" charset="0"/>
                <a:ea typeface="Lato"/>
                <a:cs typeface="Calibri" panose="020F0502020204030204" pitchFamily="34" charset="0"/>
                <a:sym typeface="Lato"/>
              </a:rPr>
              <a:t> items</a:t>
            </a:r>
            <a:endParaRPr sz="10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endParaRPr sz="1000" dirty="0">
              <a:latin typeface="Calibri" panose="020F0502020204030204" pitchFamily="34" charset="0"/>
              <a:ea typeface="Lato"/>
              <a:cs typeface="Calibri" panose="020F0502020204030204" pitchFamily="34" charset="0"/>
              <a:sym typeface="Lato"/>
            </a:endParaRPr>
          </a:p>
        </p:txBody>
      </p:sp>
      <p:grpSp>
        <p:nvGrpSpPr>
          <p:cNvPr id="376" name="Shape 376"/>
          <p:cNvGrpSpPr/>
          <p:nvPr/>
        </p:nvGrpSpPr>
        <p:grpSpPr>
          <a:xfrm>
            <a:off x="7132325" y="480050"/>
            <a:ext cx="1508700" cy="1417200"/>
            <a:chOff x="7132325" y="480050"/>
            <a:chExt cx="1508700" cy="1417200"/>
          </a:xfrm>
        </p:grpSpPr>
        <p:sp>
          <p:nvSpPr>
            <p:cNvPr id="377" name="Shape 377"/>
            <p:cNvSpPr txBox="1"/>
            <p:nvPr/>
          </p:nvSpPr>
          <p:spPr>
            <a:xfrm>
              <a:off x="7132325" y="480050"/>
              <a:ext cx="1508700" cy="80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dirty="0">
                  <a:latin typeface="Calibri" panose="020F0502020204030204" pitchFamily="34" charset="0"/>
                  <a:ea typeface="Lato"/>
                  <a:cs typeface="Calibri" panose="020F0502020204030204" pitchFamily="34" charset="0"/>
                  <a:sym typeface="Lato"/>
                </a:rPr>
                <a:t>very good performance on estimation error (regardless of failures or allowed error)</a:t>
              </a:r>
              <a:endParaRPr sz="1000" dirty="0">
                <a:latin typeface="Calibri" panose="020F0502020204030204" pitchFamily="34" charset="0"/>
                <a:ea typeface="Lato"/>
                <a:cs typeface="Calibri" panose="020F0502020204030204" pitchFamily="34" charset="0"/>
                <a:sym typeface="Lato"/>
              </a:endParaRPr>
            </a:p>
          </p:txBody>
        </p:sp>
        <p:cxnSp>
          <p:nvCxnSpPr>
            <p:cNvPr id="378" name="Shape 378"/>
            <p:cNvCxnSpPr>
              <a:stCxn id="377" idx="2"/>
            </p:cNvCxnSpPr>
            <p:nvPr/>
          </p:nvCxnSpPr>
          <p:spPr>
            <a:xfrm flipH="1">
              <a:off x="7189475" y="1285250"/>
              <a:ext cx="697200" cy="612000"/>
            </a:xfrm>
            <a:prstGeom prst="straightConnector1">
              <a:avLst/>
            </a:prstGeom>
            <a:noFill/>
            <a:ln w="9525" cap="flat" cmpd="sng">
              <a:solidFill>
                <a:schemeClr val="dk2"/>
              </a:solidFill>
              <a:prstDash val="solid"/>
              <a:round/>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3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724950" y="5931668"/>
            <a:ext cx="7697400" cy="61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000000"/>
                </a:solidFill>
                <a:latin typeface="Calibri" panose="020F0502020204030204" pitchFamily="34" charset="0"/>
                <a:ea typeface="Raleway SemiBold"/>
                <a:cs typeface="Calibri" panose="020F0502020204030204" pitchFamily="34" charset="0"/>
                <a:sym typeface="Raleway SemiBold"/>
              </a:rPr>
              <a:t>Experiments for Performance-accuracy Trade-offs</a:t>
            </a:r>
            <a:endParaRPr sz="2000" dirty="0">
              <a:solidFill>
                <a:srgbClr val="000000"/>
              </a:solidFill>
              <a:latin typeface="Calibri" panose="020F0502020204030204" pitchFamily="34" charset="0"/>
              <a:ea typeface="Raleway SemiBold"/>
              <a:cs typeface="Calibri" panose="020F0502020204030204" pitchFamily="34" charset="0"/>
              <a:sym typeface="Raleway SemiBold"/>
            </a:endParaRPr>
          </a:p>
        </p:txBody>
      </p:sp>
      <p:sp>
        <p:nvSpPr>
          <p:cNvPr id="384" name="Shape 384"/>
          <p:cNvSpPr txBox="1"/>
          <p:nvPr/>
        </p:nvSpPr>
        <p:spPr>
          <a:xfrm>
            <a:off x="2782500" y="5273225"/>
            <a:ext cx="3579000" cy="48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latin typeface="Calibri" panose="020F0502020204030204" pitchFamily="34" charset="0"/>
                <a:ea typeface="Lato"/>
                <a:cs typeface="Calibri" panose="020F0502020204030204" pitchFamily="34" charset="0"/>
                <a:sym typeface="Lato"/>
              </a:rPr>
              <a:t>Online Logistic Regression (</a:t>
            </a:r>
            <a:r>
              <a:rPr lang="en" sz="1600" dirty="0" err="1">
                <a:latin typeface="Calibri" panose="020F0502020204030204" pitchFamily="34" charset="0"/>
                <a:ea typeface="Lato"/>
                <a:cs typeface="Calibri" panose="020F0502020204030204" pitchFamily="34" charset="0"/>
                <a:sym typeface="Lato"/>
              </a:rPr>
              <a:t>Γ</a:t>
            </a:r>
            <a:r>
              <a:rPr lang="en" sz="1600" dirty="0">
                <a:latin typeface="Calibri" panose="020F0502020204030204" pitchFamily="34" charset="0"/>
                <a:ea typeface="Lato"/>
                <a:cs typeface="Calibri" panose="020F0502020204030204" pitchFamily="34" charset="0"/>
                <a:sym typeface="Lato"/>
              </a:rPr>
              <a:t>=10</a:t>
            </a:r>
            <a:r>
              <a:rPr lang="en" sz="1600" baseline="30000" dirty="0">
                <a:latin typeface="Calibri" panose="020F0502020204030204" pitchFamily="34" charset="0"/>
                <a:ea typeface="Lato"/>
                <a:cs typeface="Calibri" panose="020F0502020204030204" pitchFamily="34" charset="0"/>
                <a:sym typeface="Lato"/>
              </a:rPr>
              <a:t>3</a:t>
            </a:r>
            <a:r>
              <a:rPr lang="en" sz="1600" dirty="0">
                <a:latin typeface="Calibri" panose="020F0502020204030204" pitchFamily="34" charset="0"/>
                <a:ea typeface="Lato"/>
                <a:cs typeface="Calibri" panose="020F0502020204030204" pitchFamily="34" charset="0"/>
                <a:sym typeface="Lato"/>
              </a:rPr>
              <a:t>)</a:t>
            </a:r>
            <a:endParaRPr sz="1600" dirty="0">
              <a:latin typeface="Calibri" panose="020F0502020204030204" pitchFamily="34" charset="0"/>
              <a:ea typeface="Lato"/>
              <a:cs typeface="Calibri" panose="020F0502020204030204" pitchFamily="34" charset="0"/>
              <a:sym typeface="Lato"/>
            </a:endParaRPr>
          </a:p>
        </p:txBody>
      </p:sp>
      <p:pic>
        <p:nvPicPr>
          <p:cNvPr id="385" name="Shape 385"/>
          <p:cNvPicPr preferRelativeResize="0"/>
          <p:nvPr/>
        </p:nvPicPr>
        <p:blipFill>
          <a:blip r:embed="rId3">
            <a:alphaModFix/>
          </a:blip>
          <a:stretch>
            <a:fillRect/>
          </a:stretch>
        </p:blipFill>
        <p:spPr>
          <a:xfrm>
            <a:off x="775737" y="1542850"/>
            <a:ext cx="7592525" cy="3307275"/>
          </a:xfrm>
          <a:prstGeom prst="rect">
            <a:avLst/>
          </a:prstGeom>
          <a:noFill/>
          <a:ln>
            <a:noFill/>
          </a:ln>
        </p:spPr>
      </p:pic>
      <p:sp>
        <p:nvSpPr>
          <p:cNvPr id="386" name="Shape 386"/>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37</a:t>
            </a:fld>
            <a:endParaRPr/>
          </a:p>
        </p:txBody>
      </p:sp>
      <p:sp>
        <p:nvSpPr>
          <p:cNvPr id="387" name="Shape 387"/>
          <p:cNvSpPr txBox="1"/>
          <p:nvPr/>
        </p:nvSpPr>
        <p:spPr>
          <a:xfrm>
            <a:off x="3907500" y="339400"/>
            <a:ext cx="1329000" cy="94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dirty="0" err="1">
                <a:latin typeface="Calibri" panose="020F0502020204030204" pitchFamily="34" charset="0"/>
                <a:ea typeface="Lato"/>
                <a:cs typeface="Calibri" panose="020F0502020204030204" pitchFamily="34" charset="0"/>
                <a:sym typeface="Lato"/>
              </a:rPr>
              <a:t>Θ</a:t>
            </a:r>
            <a:r>
              <a:rPr lang="en" sz="1000" dirty="0">
                <a:latin typeface="Calibri" panose="020F0502020204030204" pitchFamily="34" charset="0"/>
                <a:ea typeface="Lato"/>
                <a:cs typeface="Calibri" panose="020F0502020204030204" pitchFamily="34" charset="0"/>
                <a:sym typeface="Lato"/>
              </a:rPr>
              <a:t> - state deviance</a:t>
            </a:r>
            <a:endParaRPr sz="10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endParaRPr sz="10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r>
              <a:rPr lang="en" sz="1000" dirty="0">
                <a:latin typeface="Calibri" panose="020F0502020204030204" pitchFamily="34" charset="0"/>
                <a:ea typeface="Lato"/>
                <a:cs typeface="Calibri" panose="020F0502020204030204" pitchFamily="34" charset="0"/>
                <a:sym typeface="Lato"/>
              </a:rPr>
              <a:t>L - pending items</a:t>
            </a:r>
            <a:endParaRPr sz="10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endParaRPr sz="10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r>
              <a:rPr lang="en" sz="1000" dirty="0" err="1">
                <a:latin typeface="Calibri" panose="020F0502020204030204" pitchFamily="34" charset="0"/>
                <a:ea typeface="Lato"/>
                <a:cs typeface="Calibri" panose="020F0502020204030204" pitchFamily="34" charset="0"/>
                <a:sym typeface="Lato"/>
              </a:rPr>
              <a:t>Γ</a:t>
            </a:r>
            <a:r>
              <a:rPr lang="en" sz="1000" dirty="0">
                <a:latin typeface="Calibri" panose="020F0502020204030204" pitchFamily="34" charset="0"/>
                <a:ea typeface="Lato"/>
                <a:cs typeface="Calibri" panose="020F0502020204030204" pitchFamily="34" charset="0"/>
                <a:sym typeface="Lato"/>
              </a:rPr>
              <a:t> - </a:t>
            </a:r>
            <a:r>
              <a:rPr lang="en" sz="1000" dirty="0" err="1">
                <a:latin typeface="Calibri" panose="020F0502020204030204" pitchFamily="34" charset="0"/>
                <a:ea typeface="Lato"/>
                <a:cs typeface="Calibri" panose="020F0502020204030204" pitchFamily="34" charset="0"/>
                <a:sym typeface="Lato"/>
              </a:rPr>
              <a:t>unacked</a:t>
            </a:r>
            <a:r>
              <a:rPr lang="en" sz="1000" dirty="0">
                <a:latin typeface="Calibri" panose="020F0502020204030204" pitchFamily="34" charset="0"/>
                <a:ea typeface="Lato"/>
                <a:cs typeface="Calibri" panose="020F0502020204030204" pitchFamily="34" charset="0"/>
                <a:sym typeface="Lato"/>
              </a:rPr>
              <a:t> items</a:t>
            </a:r>
            <a:endParaRPr sz="1000" dirty="0">
              <a:latin typeface="Calibri" panose="020F0502020204030204" pitchFamily="34" charset="0"/>
              <a:ea typeface="Lato"/>
              <a:cs typeface="Calibri" panose="020F0502020204030204" pitchFamily="34" charset="0"/>
              <a:sym typeface="Lato"/>
            </a:endParaRPr>
          </a:p>
          <a:p>
            <a:pPr marL="0" lvl="0" indent="0" rtl="0">
              <a:spcBef>
                <a:spcPts val="0"/>
              </a:spcBef>
              <a:spcAft>
                <a:spcPts val="0"/>
              </a:spcAft>
              <a:buNone/>
            </a:pPr>
            <a:endParaRPr sz="1000" dirty="0">
              <a:latin typeface="Calibri" panose="020F0502020204030204" pitchFamily="34" charset="0"/>
              <a:ea typeface="Lato"/>
              <a:cs typeface="Calibri" panose="020F0502020204030204" pitchFamily="34" charset="0"/>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Calibri" panose="020F0502020204030204" pitchFamily="34" charset="0"/>
                <a:cs typeface="Calibri" panose="020F0502020204030204" pitchFamily="34" charset="0"/>
              </a:rPr>
              <a:t>Piazza Discussion: Drizzle</a:t>
            </a:r>
            <a:endParaRPr dirty="0">
              <a:latin typeface="Calibri" panose="020F0502020204030204" pitchFamily="34" charset="0"/>
              <a:cs typeface="Calibri" panose="020F0502020204030204" pitchFamily="34" charset="0"/>
            </a:endParaRPr>
          </a:p>
        </p:txBody>
      </p:sp>
      <p:sp>
        <p:nvSpPr>
          <p:cNvPr id="393" name="Shape 393"/>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p>
            <a:pPr marL="457200" lvl="0" indent="-311150" rtl="0">
              <a:lnSpc>
                <a:spcPct val="150000"/>
              </a:lnSpc>
              <a:spcBef>
                <a:spcPts val="0"/>
              </a:spcBef>
              <a:spcAft>
                <a:spcPts val="0"/>
              </a:spcAft>
              <a:buSzPts val="1300"/>
              <a:buChar char="●"/>
            </a:pPr>
            <a:r>
              <a:rPr lang="en" sz="1600" dirty="0">
                <a:latin typeface="Calibri" panose="020F0502020204030204" pitchFamily="34" charset="0"/>
                <a:cs typeface="Calibri" panose="020F0502020204030204" pitchFamily="34" charset="0"/>
              </a:rPr>
              <a:t>How does pre-scheduling reduce the scheduling time taken by the barrier?</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How can we decouple </a:t>
            </a:r>
            <a:r>
              <a:rPr lang="en" sz="1600" dirty="0" err="1">
                <a:latin typeface="Calibri" panose="020F0502020204030204" pitchFamily="34" charset="0"/>
                <a:cs typeface="Calibri" panose="020F0502020204030204" pitchFamily="34" charset="0"/>
              </a:rPr>
              <a:t>adaptivity</a:t>
            </a:r>
            <a:r>
              <a:rPr lang="en" sz="1600" dirty="0">
                <a:latin typeface="Calibri" panose="020F0502020204030204" pitchFamily="34" charset="0"/>
                <a:cs typeface="Calibri" panose="020F0502020204030204" pitchFamily="34" charset="0"/>
              </a:rPr>
              <a:t> from group scheduling?</a:t>
            </a:r>
            <a:endParaRPr sz="1600" dirty="0">
              <a:latin typeface="Calibri" panose="020F0502020204030204" pitchFamily="34" charset="0"/>
              <a:cs typeface="Calibri" panose="020F0502020204030204" pitchFamily="34" charset="0"/>
            </a:endParaRPr>
          </a:p>
          <a:p>
            <a:pPr marL="0" lvl="0" indent="0" rtl="0">
              <a:lnSpc>
                <a:spcPct val="150000"/>
              </a:lnSpc>
              <a:spcBef>
                <a:spcPts val="1600"/>
              </a:spcBef>
              <a:spcAft>
                <a:spcPts val="1600"/>
              </a:spcAft>
              <a:buNone/>
            </a:pPr>
            <a:endParaRPr sz="1600" dirty="0">
              <a:latin typeface="Calibri" panose="020F0502020204030204" pitchFamily="34" charset="0"/>
              <a:cs typeface="Calibri" panose="020F0502020204030204" pitchFamily="34" charset="0"/>
            </a:endParaRPr>
          </a:p>
        </p:txBody>
      </p:sp>
      <p:sp>
        <p:nvSpPr>
          <p:cNvPr id="394" name="Shape 39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latin typeface="Calibri" panose="020F0502020204030204" pitchFamily="34" charset="0"/>
                <a:cs typeface="Calibri" panose="020F0502020204030204" pitchFamily="34" charset="0"/>
              </a:rPr>
              <a:t>Discussion: Drizzle</a:t>
            </a:r>
            <a:endParaRPr sz="2800" dirty="0">
              <a:latin typeface="Calibri" panose="020F0502020204030204" pitchFamily="34" charset="0"/>
              <a:cs typeface="Calibri" panose="020F0502020204030204" pitchFamily="34" charset="0"/>
            </a:endParaRPr>
          </a:p>
        </p:txBody>
      </p:sp>
      <p:sp>
        <p:nvSpPr>
          <p:cNvPr id="400" name="Shape 400"/>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The paper doesn’t do any analysis for group size based on the amount of resources available. What is the tradeoff between using a smaller group size for higher operator duplication versus using a larger group size for more pipelining?</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Can we increase the group size without compromising the fault tolerance if we checkpoint at the end of an epoch?</a:t>
            </a:r>
            <a:endParaRPr sz="1600" dirty="0">
              <a:latin typeface="Calibri" panose="020F0502020204030204" pitchFamily="34" charset="0"/>
              <a:cs typeface="Calibri" panose="020F0502020204030204" pitchFamily="34" charset="0"/>
            </a:endParaRPr>
          </a:p>
        </p:txBody>
      </p:sp>
      <p:sp>
        <p:nvSpPr>
          <p:cNvPr id="401" name="Shape 40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729450" y="1152400"/>
            <a:ext cx="7021200" cy="3980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4000" dirty="0">
                <a:solidFill>
                  <a:schemeClr val="accent1"/>
                </a:solidFill>
                <a:latin typeface="Calibri" panose="020F0502020204030204" pitchFamily="34" charset="0"/>
                <a:cs typeface="Calibri" panose="020F0502020204030204" pitchFamily="34" charset="0"/>
              </a:rPr>
              <a:t>Drizzle</a:t>
            </a:r>
            <a:endParaRPr sz="4000" dirty="0">
              <a:solidFill>
                <a:schemeClr val="accent1"/>
              </a:solidFill>
              <a:latin typeface="Calibri" panose="020F0502020204030204" pitchFamily="34" charset="0"/>
              <a:cs typeface="Calibri" panose="020F0502020204030204" pitchFamily="34" charset="0"/>
            </a:endParaRPr>
          </a:p>
          <a:p>
            <a:pPr marL="0" lvl="0" indent="0">
              <a:spcBef>
                <a:spcPts val="0"/>
              </a:spcBef>
              <a:spcAft>
                <a:spcPts val="0"/>
              </a:spcAft>
              <a:buNone/>
            </a:pPr>
            <a:r>
              <a:rPr lang="en" sz="2400" i="1" dirty="0">
                <a:solidFill>
                  <a:schemeClr val="accent1"/>
                </a:solidFill>
                <a:latin typeface="Calibri" panose="020F0502020204030204" pitchFamily="34" charset="0"/>
                <a:cs typeface="Calibri" panose="020F0502020204030204" pitchFamily="34" charset="0"/>
              </a:rPr>
              <a:t>Fast and Adaptable Stream Processing at Scale</a:t>
            </a:r>
            <a:endParaRPr sz="2400" i="1" dirty="0">
              <a:solidFill>
                <a:schemeClr val="accent1"/>
              </a:solidFill>
              <a:latin typeface="Calibri" panose="020F0502020204030204" pitchFamily="34" charset="0"/>
              <a:cs typeface="Calibri" panose="020F0502020204030204" pitchFamily="34" charset="0"/>
            </a:endParaRPr>
          </a:p>
          <a:p>
            <a:pPr marL="0" lvl="0" indent="0">
              <a:spcBef>
                <a:spcPts val="0"/>
              </a:spcBef>
              <a:spcAft>
                <a:spcPts val="0"/>
              </a:spcAft>
              <a:buNone/>
            </a:pPr>
            <a:endParaRPr sz="2400" dirty="0">
              <a:solidFill>
                <a:schemeClr val="accent1"/>
              </a:solidFill>
              <a:latin typeface="Calibri" panose="020F0502020204030204" pitchFamily="34" charset="0"/>
              <a:cs typeface="Calibri" panose="020F0502020204030204" pitchFamily="34" charset="0"/>
            </a:endParaRPr>
          </a:p>
          <a:p>
            <a:pPr marL="0" lvl="0" indent="0" rtl="0">
              <a:spcBef>
                <a:spcPts val="0"/>
              </a:spcBef>
              <a:spcAft>
                <a:spcPts val="0"/>
              </a:spcAft>
              <a:buNone/>
            </a:pPr>
            <a:r>
              <a:rPr lang="en" sz="1600" dirty="0" err="1">
                <a:solidFill>
                  <a:schemeClr val="accent1"/>
                </a:solidFill>
                <a:latin typeface="Calibri" panose="020F0502020204030204" pitchFamily="34" charset="0"/>
                <a:cs typeface="Calibri" panose="020F0502020204030204" pitchFamily="34" charset="0"/>
              </a:rPr>
              <a:t>Venkataraman</a:t>
            </a:r>
            <a:r>
              <a:rPr lang="en" sz="1600" dirty="0">
                <a:solidFill>
                  <a:schemeClr val="accent1"/>
                </a:solidFill>
                <a:latin typeface="Calibri" panose="020F0502020204030204" pitchFamily="34" charset="0"/>
                <a:cs typeface="Calibri" panose="020F0502020204030204" pitchFamily="34" charset="0"/>
              </a:rPr>
              <a:t> et al.</a:t>
            </a:r>
            <a:endParaRPr sz="1600" dirty="0">
              <a:solidFill>
                <a:schemeClr val="accent1"/>
              </a:solidFill>
              <a:latin typeface="Calibri" panose="020F0502020204030204" pitchFamily="34" charset="0"/>
              <a:cs typeface="Calibri" panose="020F0502020204030204" pitchFamily="34" charset="0"/>
            </a:endParaRPr>
          </a:p>
        </p:txBody>
      </p:sp>
      <p:sp>
        <p:nvSpPr>
          <p:cNvPr id="114" name="Shape 11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latin typeface="Calibri" panose="020F0502020204030204" pitchFamily="34" charset="0"/>
                <a:cs typeface="Calibri" panose="020F0502020204030204" pitchFamily="34" charset="0"/>
              </a:rPr>
              <a:t>Drizzle: Drawbacks</a:t>
            </a:r>
            <a:endParaRPr sz="2800" dirty="0">
              <a:latin typeface="Calibri" panose="020F0502020204030204" pitchFamily="34" charset="0"/>
              <a:cs typeface="Calibri" panose="020F0502020204030204" pitchFamily="34" charset="0"/>
            </a:endParaRPr>
          </a:p>
        </p:txBody>
      </p:sp>
      <p:sp>
        <p:nvSpPr>
          <p:cNvPr id="407" name="Shape 407"/>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Bounds for group selection depending on the user input might not be ideal</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Single point of failure due to centralized coordinator</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Other drawbacks?</a:t>
            </a:r>
            <a:endParaRPr sz="1600" dirty="0">
              <a:latin typeface="Calibri" panose="020F0502020204030204" pitchFamily="34" charset="0"/>
              <a:cs typeface="Calibri" panose="020F0502020204030204" pitchFamily="34" charset="0"/>
            </a:endParaRPr>
          </a:p>
        </p:txBody>
      </p:sp>
      <p:sp>
        <p:nvSpPr>
          <p:cNvPr id="408" name="Shape 408"/>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latin typeface="Calibri" panose="020F0502020204030204" pitchFamily="34" charset="0"/>
                <a:cs typeface="Calibri" panose="020F0502020204030204" pitchFamily="34" charset="0"/>
              </a:rPr>
              <a:t>Piazza Discussion: AF-Stream</a:t>
            </a:r>
            <a:endParaRPr sz="2800" dirty="0">
              <a:latin typeface="Calibri" panose="020F0502020204030204" pitchFamily="34" charset="0"/>
              <a:cs typeface="Calibri" panose="020F0502020204030204" pitchFamily="34" charset="0"/>
            </a:endParaRPr>
          </a:p>
        </p:txBody>
      </p:sp>
      <p:sp>
        <p:nvSpPr>
          <p:cNvPr id="414" name="Shape 414"/>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Worker thread failure?</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Adaptive parameters instead of user-defined parameters for thresholds.</a:t>
            </a:r>
            <a:endParaRPr sz="1600" dirty="0">
              <a:latin typeface="Calibri" panose="020F0502020204030204" pitchFamily="34" charset="0"/>
              <a:cs typeface="Calibri" panose="020F0502020204030204" pitchFamily="34" charset="0"/>
            </a:endParaRPr>
          </a:p>
        </p:txBody>
      </p:sp>
      <p:sp>
        <p:nvSpPr>
          <p:cNvPr id="415" name="Shape 415"/>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dirty="0">
                <a:latin typeface="Calibri" panose="020F0502020204030204" pitchFamily="34" charset="0"/>
                <a:cs typeface="Calibri" panose="020F0502020204030204" pitchFamily="34" charset="0"/>
              </a:rPr>
              <a:t>Discussion: AF-Stream</a:t>
            </a:r>
            <a:endParaRPr sz="2800" dirty="0">
              <a:latin typeface="Calibri" panose="020F0502020204030204" pitchFamily="34" charset="0"/>
              <a:cs typeface="Calibri" panose="020F0502020204030204" pitchFamily="34" charset="0"/>
            </a:endParaRPr>
          </a:p>
        </p:txBody>
      </p:sp>
      <p:sp>
        <p:nvSpPr>
          <p:cNvPr id="421" name="Shape 421"/>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How did they achieve high performance compared to Spark Streaming and Storm with no fault tolerance?</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The paper doesn’t talk about false positives in failure detection. The protocol can be optimized by taking this into consideration.</a:t>
            </a:r>
            <a:endParaRPr sz="1600" dirty="0">
              <a:latin typeface="Calibri" panose="020F0502020204030204" pitchFamily="34" charset="0"/>
              <a:cs typeface="Calibri" panose="020F0502020204030204" pitchFamily="34" charset="0"/>
            </a:endParaRPr>
          </a:p>
        </p:txBody>
      </p:sp>
      <p:sp>
        <p:nvSpPr>
          <p:cNvPr id="422" name="Shape 42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latin typeface="Calibri" panose="020F0502020204030204" pitchFamily="34" charset="0"/>
                <a:cs typeface="Calibri" panose="020F0502020204030204" pitchFamily="34" charset="0"/>
              </a:rPr>
              <a:t>AF-Stream: Drawbacks</a:t>
            </a:r>
            <a:endParaRPr sz="2800" dirty="0">
              <a:latin typeface="Calibri" panose="020F0502020204030204" pitchFamily="34" charset="0"/>
              <a:cs typeface="Calibri" panose="020F0502020204030204" pitchFamily="34" charset="0"/>
            </a:endParaRPr>
          </a:p>
        </p:txBody>
      </p:sp>
      <p:sp>
        <p:nvSpPr>
          <p:cNvPr id="428" name="Shape 428"/>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Requires users to have domain knowledge on configuring the parameters with respect to the desired level of accuracy</a:t>
            </a:r>
            <a:endParaRPr sz="1600" dirty="0">
              <a:latin typeface="Calibri" panose="020F0502020204030204" pitchFamily="34" charset="0"/>
              <a:cs typeface="Calibri" panose="020F0502020204030204" pitchFamily="34" charset="0"/>
            </a:endParaRPr>
          </a:p>
          <a:p>
            <a:pPr marL="457200" lvl="0" indent="-330200" rtl="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State Divergence has to be computed each time an item updates the current state (or a certain percentage of updated) – can be expensive depending on how divergence is computed.</a:t>
            </a:r>
            <a:endParaRPr sz="1600" dirty="0">
              <a:latin typeface="Calibri" panose="020F0502020204030204" pitchFamily="34" charset="0"/>
              <a:cs typeface="Calibri" panose="020F0502020204030204" pitchFamily="34" charset="0"/>
            </a:endParaRPr>
          </a:p>
          <a:p>
            <a:pPr marL="457200" lvl="0" indent="-33020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Other drawbacks?</a:t>
            </a:r>
            <a:endParaRPr sz="1600" dirty="0">
              <a:latin typeface="Calibri" panose="020F0502020204030204" pitchFamily="34" charset="0"/>
              <a:cs typeface="Calibri" panose="020F0502020204030204" pitchFamily="34" charset="0"/>
            </a:endParaRPr>
          </a:p>
        </p:txBody>
      </p:sp>
      <p:sp>
        <p:nvSpPr>
          <p:cNvPr id="429" name="Shape 429"/>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43</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latin typeface="Calibri" panose="020F0502020204030204" pitchFamily="34" charset="0"/>
                <a:cs typeface="Calibri" panose="020F0502020204030204" pitchFamily="34" charset="0"/>
              </a:rPr>
              <a:t>Background – Spark and Spark Streaming</a:t>
            </a:r>
            <a:endParaRPr sz="2800" dirty="0">
              <a:latin typeface="Calibri" panose="020F0502020204030204" pitchFamily="34" charset="0"/>
              <a:cs typeface="Calibri" panose="020F0502020204030204" pitchFamily="34" charset="0"/>
            </a:endParaRPr>
          </a:p>
        </p:txBody>
      </p:sp>
      <p:sp>
        <p:nvSpPr>
          <p:cNvPr id="120" name="Shape 120"/>
          <p:cNvSpPr txBox="1">
            <a:spLocks noGrp="1"/>
          </p:cNvSpPr>
          <p:nvPr>
            <p:ph type="body" idx="1"/>
          </p:nvPr>
        </p:nvSpPr>
        <p:spPr>
          <a:xfrm>
            <a:off x="729450" y="2543233"/>
            <a:ext cx="7688700" cy="3014700"/>
          </a:xfrm>
          <a:prstGeom prst="rect">
            <a:avLst/>
          </a:prstGeom>
        </p:spPr>
        <p:txBody>
          <a:bodyPr spcFirstLastPara="1" wrap="square" lIns="91425" tIns="91425" rIns="91425" bIns="91425" anchor="t" anchorCtr="0">
            <a:noAutofit/>
          </a:bodyPr>
          <a:lstStyle/>
          <a:p>
            <a:pPr marL="457200" lvl="0" indent="-323850" rtl="0">
              <a:lnSpc>
                <a:spcPct val="150000"/>
              </a:lnSpc>
              <a:spcBef>
                <a:spcPts val="0"/>
              </a:spcBef>
              <a:spcAft>
                <a:spcPts val="0"/>
              </a:spcAft>
              <a:buSzPts val="1500"/>
              <a:buChar char="●"/>
            </a:pPr>
            <a:r>
              <a:rPr lang="en" sz="1500" dirty="0">
                <a:latin typeface="Calibri" panose="020F0502020204030204" pitchFamily="34" charset="0"/>
                <a:cs typeface="Calibri" panose="020F0502020204030204" pitchFamily="34" charset="0"/>
              </a:rPr>
              <a:t>Streaming using extension of the core Spark API</a:t>
            </a:r>
            <a:endParaRPr sz="1500" dirty="0">
              <a:latin typeface="Calibri" panose="020F0502020204030204" pitchFamily="34" charset="0"/>
              <a:cs typeface="Calibri" panose="020F0502020204030204" pitchFamily="34" charset="0"/>
            </a:endParaRPr>
          </a:p>
          <a:p>
            <a:pPr marL="457200" lvl="0" indent="-323850" rtl="0">
              <a:lnSpc>
                <a:spcPct val="150000"/>
              </a:lnSpc>
              <a:spcBef>
                <a:spcPts val="0"/>
              </a:spcBef>
              <a:spcAft>
                <a:spcPts val="0"/>
              </a:spcAft>
              <a:buSzPts val="1500"/>
              <a:buChar char="●"/>
            </a:pPr>
            <a:r>
              <a:rPr lang="en" sz="1500" dirty="0">
                <a:latin typeface="Calibri" panose="020F0502020204030204" pitchFamily="34" charset="0"/>
                <a:cs typeface="Calibri" panose="020F0502020204030204" pitchFamily="34" charset="0"/>
              </a:rPr>
              <a:t>Divides the data into micro-batches, which are then processed by the Spark engine to generate the final stream of results (also in batches)</a:t>
            </a:r>
            <a:endParaRPr sz="1500" dirty="0">
              <a:latin typeface="Calibri" panose="020F0502020204030204" pitchFamily="34" charset="0"/>
              <a:cs typeface="Calibri" panose="020F0502020204030204" pitchFamily="34" charset="0"/>
            </a:endParaRPr>
          </a:p>
          <a:p>
            <a:pPr marL="457200" lvl="0" indent="-323850" rtl="0">
              <a:lnSpc>
                <a:spcPct val="150000"/>
              </a:lnSpc>
              <a:spcBef>
                <a:spcPts val="0"/>
              </a:spcBef>
              <a:spcAft>
                <a:spcPts val="0"/>
              </a:spcAft>
              <a:buSzPts val="1500"/>
              <a:buChar char="●"/>
            </a:pPr>
            <a:r>
              <a:rPr lang="en" sz="1500" dirty="0">
                <a:latin typeface="Calibri" panose="020F0502020204030204" pitchFamily="34" charset="0"/>
                <a:cs typeface="Calibri" panose="020F0502020204030204" pitchFamily="34" charset="0"/>
              </a:rPr>
              <a:t>Basic abstraction: </a:t>
            </a:r>
            <a:r>
              <a:rPr lang="en" sz="1500" dirty="0" err="1">
                <a:latin typeface="Calibri" panose="020F0502020204030204" pitchFamily="34" charset="0"/>
                <a:cs typeface="Calibri" panose="020F0502020204030204" pitchFamily="34" charset="0"/>
              </a:rPr>
              <a:t>DStream</a:t>
            </a:r>
            <a:r>
              <a:rPr lang="en" sz="1500" dirty="0">
                <a:latin typeface="Calibri" panose="020F0502020204030204" pitchFamily="34" charset="0"/>
                <a:cs typeface="Calibri" panose="020F0502020204030204" pitchFamily="34" charset="0"/>
              </a:rPr>
              <a:t> (discretized stream)</a:t>
            </a:r>
            <a:endParaRPr sz="1500" dirty="0">
              <a:latin typeface="Calibri" panose="020F0502020204030204" pitchFamily="34" charset="0"/>
              <a:cs typeface="Calibri" panose="020F0502020204030204" pitchFamily="34" charset="0"/>
            </a:endParaRPr>
          </a:p>
          <a:p>
            <a:pPr marL="914400" lvl="1" indent="-323850" rtl="0">
              <a:lnSpc>
                <a:spcPct val="150000"/>
              </a:lnSpc>
              <a:spcBef>
                <a:spcPts val="0"/>
              </a:spcBef>
              <a:spcAft>
                <a:spcPts val="0"/>
              </a:spcAft>
              <a:buSzPts val="1500"/>
              <a:buChar char="○"/>
            </a:pPr>
            <a:r>
              <a:rPr lang="en" sz="1500" dirty="0">
                <a:latin typeface="Calibri" panose="020F0502020204030204" pitchFamily="34" charset="0"/>
                <a:cs typeface="Calibri" panose="020F0502020204030204" pitchFamily="34" charset="0"/>
              </a:rPr>
              <a:t>input data stream or processed data stream</a:t>
            </a:r>
            <a:endParaRPr sz="1500" dirty="0">
              <a:latin typeface="Calibri" panose="020F0502020204030204" pitchFamily="34" charset="0"/>
              <a:cs typeface="Calibri" panose="020F0502020204030204" pitchFamily="34" charset="0"/>
            </a:endParaRPr>
          </a:p>
          <a:p>
            <a:pPr marL="914400" lvl="1" indent="-323850">
              <a:lnSpc>
                <a:spcPct val="150000"/>
              </a:lnSpc>
              <a:spcBef>
                <a:spcPts val="0"/>
              </a:spcBef>
              <a:spcAft>
                <a:spcPts val="0"/>
              </a:spcAft>
              <a:buSzPts val="1500"/>
              <a:buChar char="○"/>
            </a:pPr>
            <a:r>
              <a:rPr lang="en" sz="1500" dirty="0">
                <a:latin typeface="Calibri" panose="020F0502020204030204" pitchFamily="34" charset="0"/>
                <a:cs typeface="Calibri" panose="020F0502020204030204" pitchFamily="34" charset="0"/>
              </a:rPr>
              <a:t>represented by a continuous series of RDDs</a:t>
            </a:r>
            <a:endParaRPr sz="1500" dirty="0">
              <a:latin typeface="Calibri" panose="020F0502020204030204" pitchFamily="34" charset="0"/>
              <a:cs typeface="Calibri" panose="020F0502020204030204" pitchFamily="34" charset="0"/>
            </a:endParaRPr>
          </a:p>
        </p:txBody>
      </p:sp>
      <p:sp>
        <p:nvSpPr>
          <p:cNvPr id="121" name="Shape 12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pic>
        <p:nvPicPr>
          <p:cNvPr id="122" name="Shape 122"/>
          <p:cNvPicPr preferRelativeResize="0"/>
          <p:nvPr/>
        </p:nvPicPr>
        <p:blipFill>
          <a:blip r:embed="rId3">
            <a:alphaModFix/>
          </a:blip>
          <a:stretch>
            <a:fillRect/>
          </a:stretch>
        </p:blipFill>
        <p:spPr>
          <a:xfrm>
            <a:off x="1388750" y="4518198"/>
            <a:ext cx="6366501" cy="1420725"/>
          </a:xfrm>
          <a:prstGeom prst="rect">
            <a:avLst/>
          </a:prstGeom>
          <a:noFill/>
          <a:ln>
            <a:noFill/>
          </a:ln>
        </p:spPr>
      </p:pic>
      <p:sp>
        <p:nvSpPr>
          <p:cNvPr id="123" name="Shape 123"/>
          <p:cNvSpPr txBox="1"/>
          <p:nvPr/>
        </p:nvSpPr>
        <p:spPr>
          <a:xfrm>
            <a:off x="3614850" y="5643877"/>
            <a:ext cx="1721700" cy="713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latin typeface="Lato"/>
                <a:ea typeface="Lato"/>
                <a:cs typeface="Lato"/>
                <a:sym typeface="Lato"/>
              </a:rPr>
              <a:t>using batches of RDDs (resilient distributed dataset)</a:t>
            </a:r>
            <a:endParaRPr sz="1200" baseline="300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dirty="0">
                <a:latin typeface="Calibri" panose="020F0502020204030204" pitchFamily="34" charset="0"/>
                <a:cs typeface="Calibri" panose="020F0502020204030204" pitchFamily="34" charset="0"/>
              </a:rPr>
              <a:t>Issue</a:t>
            </a:r>
            <a:endParaRPr sz="3000" dirty="0">
              <a:latin typeface="Calibri" panose="020F0502020204030204" pitchFamily="34" charset="0"/>
              <a:cs typeface="Calibri" panose="020F0502020204030204" pitchFamily="34" charset="0"/>
            </a:endParaRPr>
          </a:p>
        </p:txBody>
      </p:sp>
      <p:sp>
        <p:nvSpPr>
          <p:cNvPr id="129" name="Shape 129"/>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p>
            <a:pPr marL="457200" lvl="0" indent="-33020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Current stream processing systems choose between low latency during execution or incurring minimal impact during recovery</a:t>
            </a:r>
            <a:endParaRPr sz="1600" dirty="0">
              <a:latin typeface="Calibri" panose="020F0502020204030204" pitchFamily="34" charset="0"/>
              <a:cs typeface="Calibri" panose="020F0502020204030204" pitchFamily="34" charset="0"/>
            </a:endParaRPr>
          </a:p>
          <a:p>
            <a:pPr marL="457200" lvl="0" indent="-33020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Micro-batch systems adapt rapidly, but have high latency during normal operations (</a:t>
            </a:r>
            <a:r>
              <a:rPr lang="en" sz="1600" dirty="0" err="1">
                <a:latin typeface="Calibri" panose="020F0502020204030204" pitchFamily="34" charset="0"/>
                <a:cs typeface="Calibri" panose="020F0502020204030204" pitchFamily="34" charset="0"/>
              </a:rPr>
              <a:t>Eg</a:t>
            </a:r>
            <a:r>
              <a:rPr lang="en" sz="1600" dirty="0">
                <a:latin typeface="Calibri" panose="020F0502020204030204" pitchFamily="34" charset="0"/>
                <a:cs typeface="Calibri" panose="020F0502020204030204" pitchFamily="34" charset="0"/>
              </a:rPr>
              <a:t> - Spark Streaming, </a:t>
            </a:r>
            <a:r>
              <a:rPr lang="en" sz="1600" dirty="0" err="1">
                <a:latin typeface="Calibri" panose="020F0502020204030204" pitchFamily="34" charset="0"/>
                <a:cs typeface="Calibri" panose="020F0502020204030204" pitchFamily="34" charset="0"/>
              </a:rPr>
              <a:t>FlumeJava</a:t>
            </a:r>
            <a:r>
              <a:rPr lang="en" sz="1600" dirty="0">
                <a:latin typeface="Calibri" panose="020F0502020204030204" pitchFamily="34" charset="0"/>
                <a:cs typeface="Calibri" panose="020F0502020204030204" pitchFamily="34" charset="0"/>
              </a:rPr>
              <a:t>)</a:t>
            </a:r>
            <a:endParaRPr sz="1600" dirty="0">
              <a:latin typeface="Calibri" panose="020F0502020204030204" pitchFamily="34" charset="0"/>
              <a:cs typeface="Calibri" panose="020F0502020204030204" pitchFamily="34" charset="0"/>
            </a:endParaRPr>
          </a:p>
          <a:p>
            <a:pPr marL="457200" lvl="0" indent="-33020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Continuous operator streaming systems have low latency but high overloads during recovery (</a:t>
            </a:r>
            <a:r>
              <a:rPr lang="en" sz="1600" dirty="0" err="1">
                <a:latin typeface="Calibri" panose="020F0502020204030204" pitchFamily="34" charset="0"/>
                <a:cs typeface="Calibri" panose="020F0502020204030204" pitchFamily="34" charset="0"/>
              </a:rPr>
              <a:t>Eg</a:t>
            </a:r>
            <a:r>
              <a:rPr lang="en" sz="1600" dirty="0">
                <a:latin typeface="Calibri" panose="020F0502020204030204" pitchFamily="34" charset="0"/>
                <a:cs typeface="Calibri" panose="020F0502020204030204" pitchFamily="34" charset="0"/>
              </a:rPr>
              <a:t> - Naiad, </a:t>
            </a:r>
            <a:r>
              <a:rPr lang="en" sz="1600" dirty="0" err="1">
                <a:latin typeface="Calibri" panose="020F0502020204030204" pitchFamily="34" charset="0"/>
                <a:cs typeface="Calibri" panose="020F0502020204030204" pitchFamily="34" charset="0"/>
              </a:rPr>
              <a:t>Flink</a:t>
            </a:r>
            <a:r>
              <a:rPr lang="en" sz="1600" dirty="0">
                <a:latin typeface="Calibri" panose="020F0502020204030204" pitchFamily="34" charset="0"/>
                <a:cs typeface="Calibri" panose="020F0502020204030204" pitchFamily="34" charset="0"/>
              </a:rPr>
              <a:t>)</a:t>
            </a:r>
            <a:endParaRPr sz="1600" dirty="0">
              <a:latin typeface="Calibri" panose="020F0502020204030204" pitchFamily="34" charset="0"/>
              <a:cs typeface="Calibri" panose="020F0502020204030204" pitchFamily="34" charset="0"/>
            </a:endParaRPr>
          </a:p>
        </p:txBody>
      </p:sp>
      <p:sp>
        <p:nvSpPr>
          <p:cNvPr id="130" name="Shape 13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Calibri" panose="020F0502020204030204" pitchFamily="34" charset="0"/>
                <a:cs typeface="Calibri" panose="020F0502020204030204" pitchFamily="34" charset="0"/>
              </a:rPr>
              <a:t>Current Implementations:</a:t>
            </a:r>
            <a:endParaRPr dirty="0">
              <a:latin typeface="Calibri" panose="020F0502020204030204" pitchFamily="34" charset="0"/>
              <a:cs typeface="Calibri" panose="020F0502020204030204" pitchFamily="34" charset="0"/>
            </a:endParaRPr>
          </a:p>
          <a:p>
            <a:pPr marL="0" lvl="0" indent="0">
              <a:spcBef>
                <a:spcPts val="0"/>
              </a:spcBef>
              <a:spcAft>
                <a:spcPts val="0"/>
              </a:spcAft>
              <a:buNone/>
            </a:pPr>
            <a:endParaRPr dirty="0">
              <a:latin typeface="Calibri" panose="020F0502020204030204" pitchFamily="34" charset="0"/>
              <a:cs typeface="Calibri" panose="020F0502020204030204" pitchFamily="34" charset="0"/>
            </a:endParaRPr>
          </a:p>
          <a:p>
            <a:pPr marL="0" lvl="0" indent="0">
              <a:spcBef>
                <a:spcPts val="0"/>
              </a:spcBef>
              <a:spcAft>
                <a:spcPts val="0"/>
              </a:spcAft>
              <a:buNone/>
            </a:pPr>
            <a:endParaRPr dirty="0">
              <a:latin typeface="Calibri" panose="020F0502020204030204" pitchFamily="34" charset="0"/>
              <a:cs typeface="Calibri" panose="020F0502020204030204" pitchFamily="34" charset="0"/>
            </a:endParaRPr>
          </a:p>
        </p:txBody>
      </p:sp>
      <p:graphicFrame>
        <p:nvGraphicFramePr>
          <p:cNvPr id="136" name="Shape 136"/>
          <p:cNvGraphicFramePr/>
          <p:nvPr>
            <p:extLst>
              <p:ext uri="{D42A27DB-BD31-4B8C-83A1-F6EECF244321}">
                <p14:modId xmlns:p14="http://schemas.microsoft.com/office/powerpoint/2010/main" val="572185288"/>
              </p:ext>
            </p:extLst>
          </p:nvPr>
        </p:nvGraphicFramePr>
        <p:xfrm>
          <a:off x="753650" y="3547100"/>
          <a:ext cx="7636700" cy="1097240"/>
        </p:xfrm>
        <a:graphic>
          <a:graphicData uri="http://schemas.openxmlformats.org/drawingml/2006/table">
            <a:tbl>
              <a:tblPr>
                <a:noFill/>
                <a:tableStyleId>{FF1473ED-4CFC-4706-9B29-07031EDCB514}</a:tableStyleId>
              </a:tblPr>
              <a:tblGrid>
                <a:gridCol w="3818350">
                  <a:extLst>
                    <a:ext uri="{9D8B030D-6E8A-4147-A177-3AD203B41FA5}">
                      <a16:colId xmlns:a16="http://schemas.microsoft.com/office/drawing/2014/main" val="20000"/>
                    </a:ext>
                  </a:extLst>
                </a:gridCol>
                <a:gridCol w="3818350">
                  <a:extLst>
                    <a:ext uri="{9D8B030D-6E8A-4147-A177-3AD203B41FA5}">
                      <a16:colId xmlns:a16="http://schemas.microsoft.com/office/drawing/2014/main" val="20001"/>
                    </a:ext>
                  </a:extLst>
                </a:gridCol>
              </a:tblGrid>
              <a:tr h="713600">
                <a:tc>
                  <a:txBody>
                    <a:bodyPr/>
                    <a:lstStyle/>
                    <a:p>
                      <a:pPr marL="0" lvl="0" indent="0" algn="ctr" rtl="0">
                        <a:lnSpc>
                          <a:spcPct val="100000"/>
                        </a:lnSpc>
                        <a:spcBef>
                          <a:spcPts val="0"/>
                        </a:spcBef>
                        <a:spcAft>
                          <a:spcPts val="0"/>
                        </a:spcAft>
                        <a:buNone/>
                      </a:pPr>
                      <a:r>
                        <a:rPr lang="en" sz="2800" b="1" dirty="0">
                          <a:solidFill>
                            <a:schemeClr val="accent1"/>
                          </a:solidFill>
                          <a:latin typeface="Calibri" panose="020F0502020204030204" pitchFamily="34" charset="0"/>
                          <a:ea typeface="Lato"/>
                          <a:cs typeface="Calibri" panose="020F0502020204030204" pitchFamily="34" charset="0"/>
                          <a:sym typeface="Lato"/>
                        </a:rPr>
                        <a:t>Continuous Operator</a:t>
                      </a:r>
                      <a:endParaRPr sz="2800" b="1" dirty="0">
                        <a:solidFill>
                          <a:schemeClr val="accent1"/>
                        </a:solidFill>
                        <a:latin typeface="Calibri" panose="020F0502020204030204" pitchFamily="34" charset="0"/>
                        <a:ea typeface="Lato"/>
                        <a:cs typeface="Calibri" panose="020F0502020204030204" pitchFamily="34" charset="0"/>
                        <a:sym typeface="Lato"/>
                      </a:endParaRPr>
                    </a:p>
                    <a:p>
                      <a:pPr marL="0" lvl="0" indent="0" algn="ctr" rtl="0">
                        <a:lnSpc>
                          <a:spcPct val="100000"/>
                        </a:lnSpc>
                        <a:spcBef>
                          <a:spcPts val="0"/>
                        </a:spcBef>
                        <a:spcAft>
                          <a:spcPts val="0"/>
                        </a:spcAft>
                        <a:buNone/>
                      </a:pPr>
                      <a:r>
                        <a:rPr lang="en" sz="2800" b="1" dirty="0">
                          <a:solidFill>
                            <a:schemeClr val="accent1"/>
                          </a:solidFill>
                          <a:latin typeface="Calibri" panose="020F0502020204030204" pitchFamily="34" charset="0"/>
                          <a:ea typeface="Lato"/>
                          <a:cs typeface="Calibri" panose="020F0502020204030204" pitchFamily="34" charset="0"/>
                          <a:sym typeface="Lato"/>
                        </a:rPr>
                        <a:t>Streaming</a:t>
                      </a:r>
                      <a:endParaRPr sz="2800" b="1" dirty="0">
                        <a:latin typeface="Calibri" panose="020F0502020204030204" pitchFamily="34" charset="0"/>
                        <a:ea typeface="Lato"/>
                        <a:cs typeface="Calibri" panose="020F0502020204030204" pitchFamily="34" charset="0"/>
                        <a:sym typeface="Lato"/>
                      </a:endParaRPr>
                    </a:p>
                  </a:txBody>
                  <a:tcPr marL="91425" marR="91425" marT="121900" marB="121900">
                    <a:lnL w="9525" cap="flat" cmpd="sng">
                      <a:solidFill>
                        <a:srgbClr val="9E9E9E">
                          <a:alpha val="0"/>
                        </a:srgbClr>
                      </a:solidFill>
                      <a:prstDash val="dot"/>
                      <a:round/>
                      <a:headEnd type="none" w="sm" len="sm"/>
                      <a:tailEnd type="none" w="sm" len="sm"/>
                    </a:lnL>
                    <a:lnR w="9525" cap="flat" cmpd="sng">
                      <a:solidFill>
                        <a:srgbClr val="9E9E9E">
                          <a:alpha val="0"/>
                        </a:srgbClr>
                      </a:solidFill>
                      <a:prstDash val="dot"/>
                      <a:round/>
                      <a:headEnd type="none" w="sm" len="sm"/>
                      <a:tailEnd type="none" w="sm" len="sm"/>
                    </a:lnR>
                    <a:lnT w="9525" cap="flat" cmpd="sng">
                      <a:solidFill>
                        <a:srgbClr val="9E9E9E">
                          <a:alpha val="0"/>
                        </a:srgbClr>
                      </a:solidFill>
                      <a:prstDash val="dot"/>
                      <a:round/>
                      <a:headEnd type="none" w="sm" len="sm"/>
                      <a:tailEnd type="none" w="sm" len="sm"/>
                    </a:lnT>
                    <a:lnB w="9525" cap="flat" cmpd="sng">
                      <a:solidFill>
                        <a:srgbClr val="9E9E9E">
                          <a:alpha val="0"/>
                        </a:srgbClr>
                      </a:solidFill>
                      <a:prstDash val="dot"/>
                      <a:round/>
                      <a:headEnd type="none" w="sm" len="sm"/>
                      <a:tailEnd type="none" w="sm" len="sm"/>
                    </a:lnB>
                  </a:tcPr>
                </a:tc>
                <a:tc>
                  <a:txBody>
                    <a:bodyPr/>
                    <a:lstStyle/>
                    <a:p>
                      <a:pPr marL="0" lvl="0" indent="0" algn="ctr" rtl="0">
                        <a:lnSpc>
                          <a:spcPct val="115000"/>
                        </a:lnSpc>
                        <a:spcBef>
                          <a:spcPts val="0"/>
                        </a:spcBef>
                        <a:spcAft>
                          <a:spcPts val="2100"/>
                        </a:spcAft>
                        <a:buNone/>
                      </a:pPr>
                      <a:r>
                        <a:rPr lang="en" sz="2800" b="1" dirty="0">
                          <a:solidFill>
                            <a:schemeClr val="accent1"/>
                          </a:solidFill>
                          <a:latin typeface="Calibri" panose="020F0502020204030204" pitchFamily="34" charset="0"/>
                          <a:ea typeface="Lato"/>
                          <a:cs typeface="Calibri" panose="020F0502020204030204" pitchFamily="34" charset="0"/>
                          <a:sym typeface="Lato"/>
                        </a:rPr>
                        <a:t>Micro-Batch</a:t>
                      </a:r>
                      <a:endParaRPr sz="2800" b="1" dirty="0">
                        <a:latin typeface="Calibri" panose="020F0502020204030204" pitchFamily="34" charset="0"/>
                        <a:ea typeface="Lato"/>
                        <a:cs typeface="Calibri" panose="020F0502020204030204" pitchFamily="34" charset="0"/>
                        <a:sym typeface="Lato"/>
                      </a:endParaRPr>
                    </a:p>
                  </a:txBody>
                  <a:tcPr marL="91425" marR="91425" marT="121900" marB="121900">
                    <a:lnL w="9525" cap="flat" cmpd="sng">
                      <a:solidFill>
                        <a:srgbClr val="9E9E9E">
                          <a:alpha val="0"/>
                        </a:srgbClr>
                      </a:solidFill>
                      <a:prstDash val="dot"/>
                      <a:round/>
                      <a:headEnd type="none" w="sm" len="sm"/>
                      <a:tailEnd type="none" w="sm" len="sm"/>
                    </a:lnL>
                    <a:lnR w="9525" cap="flat" cmpd="sng">
                      <a:solidFill>
                        <a:srgbClr val="9E9E9E">
                          <a:alpha val="0"/>
                        </a:srgbClr>
                      </a:solidFill>
                      <a:prstDash val="dot"/>
                      <a:round/>
                      <a:headEnd type="none" w="sm" len="sm"/>
                      <a:tailEnd type="none" w="sm" len="sm"/>
                    </a:lnR>
                    <a:lnT w="9525" cap="flat" cmpd="sng">
                      <a:solidFill>
                        <a:srgbClr val="9E9E9E">
                          <a:alpha val="0"/>
                        </a:srgbClr>
                      </a:solidFill>
                      <a:prstDash val="dot"/>
                      <a:round/>
                      <a:headEnd type="none" w="sm" len="sm"/>
                      <a:tailEnd type="none" w="sm" len="sm"/>
                    </a:lnT>
                    <a:lnB w="9525" cap="flat" cmpd="sng">
                      <a:solidFill>
                        <a:srgbClr val="9E9E9E">
                          <a:alpha val="0"/>
                        </a:srgbClr>
                      </a:solidFill>
                      <a:prstDash val="dot"/>
                      <a:round/>
                      <a:headEnd type="none" w="sm" len="sm"/>
                      <a:tailEnd type="none" w="sm" len="sm"/>
                    </a:lnB>
                  </a:tcPr>
                </a:tc>
                <a:extLst>
                  <a:ext uri="{0D108BD9-81ED-4DB2-BD59-A6C34878D82A}">
                    <a16:rowId xmlns:a16="http://schemas.microsoft.com/office/drawing/2014/main" val="10000"/>
                  </a:ext>
                </a:extLst>
              </a:tr>
            </a:tbl>
          </a:graphicData>
        </a:graphic>
      </p:graphicFrame>
      <p:sp>
        <p:nvSpPr>
          <p:cNvPr id="137" name="Shape 13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latin typeface="Calibri" panose="020F0502020204030204" pitchFamily="34" charset="0"/>
                <a:cs typeface="Calibri" panose="020F0502020204030204" pitchFamily="34" charset="0"/>
              </a:rPr>
              <a:t>Continuous Operator Streaming systems</a:t>
            </a:r>
            <a:endParaRPr sz="2800" dirty="0">
              <a:latin typeface="Calibri" panose="020F0502020204030204" pitchFamily="34" charset="0"/>
              <a:cs typeface="Calibri" panose="020F0502020204030204" pitchFamily="34" charset="0"/>
            </a:endParaRPr>
          </a:p>
        </p:txBody>
      </p:sp>
      <p:sp>
        <p:nvSpPr>
          <p:cNvPr id="143" name="Shape 143"/>
          <p:cNvSpPr txBox="1">
            <a:spLocks noGrp="1"/>
          </p:cNvSpPr>
          <p:nvPr>
            <p:ph type="body" idx="1"/>
          </p:nvPr>
        </p:nvSpPr>
        <p:spPr>
          <a:xfrm>
            <a:off x="729450" y="2619433"/>
            <a:ext cx="7688700" cy="30147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sz="1800" dirty="0">
                <a:latin typeface="Calibri" panose="020F0502020204030204" pitchFamily="34" charset="0"/>
                <a:cs typeface="Calibri" panose="020F0502020204030204" pitchFamily="34" charset="0"/>
              </a:rPr>
              <a:t>Specialized for low latency during normal operation periods.</a:t>
            </a:r>
            <a:endParaRPr sz="1800" dirty="0">
              <a:latin typeface="Calibri" panose="020F0502020204030204" pitchFamily="34" charset="0"/>
              <a:cs typeface="Calibri" panose="020F0502020204030204" pitchFamily="34" charset="0"/>
            </a:endParaRPr>
          </a:p>
          <a:p>
            <a:pPr marL="457200" lvl="0" indent="-342900">
              <a:spcBef>
                <a:spcPts val="0"/>
              </a:spcBef>
              <a:spcAft>
                <a:spcPts val="0"/>
              </a:spcAft>
              <a:buSzPts val="1800"/>
              <a:buChar char="●"/>
            </a:pPr>
            <a:r>
              <a:rPr lang="en" sz="1800" dirty="0">
                <a:latin typeface="Calibri" panose="020F0502020204030204" pitchFamily="34" charset="0"/>
                <a:cs typeface="Calibri" panose="020F0502020204030204" pitchFamily="34" charset="0"/>
              </a:rPr>
              <a:t>No barriers and data is transferred between the operators directly. Therefore no scheduling overhead or communication delays.</a:t>
            </a:r>
            <a:endParaRPr sz="1800" dirty="0">
              <a:latin typeface="Calibri" panose="020F0502020204030204" pitchFamily="34" charset="0"/>
              <a:cs typeface="Calibri" panose="020F0502020204030204" pitchFamily="34" charset="0"/>
            </a:endParaRPr>
          </a:p>
          <a:p>
            <a:pPr marL="457200" lvl="0" indent="-342900">
              <a:spcBef>
                <a:spcPts val="0"/>
              </a:spcBef>
              <a:spcAft>
                <a:spcPts val="0"/>
              </a:spcAft>
              <a:buSzPts val="1800"/>
              <a:buChar char="●"/>
            </a:pPr>
            <a:r>
              <a:rPr lang="en" sz="1800" dirty="0">
                <a:latin typeface="Calibri" panose="020F0502020204030204" pitchFamily="34" charset="0"/>
                <a:cs typeface="Calibri" panose="020F0502020204030204" pitchFamily="34" charset="0"/>
              </a:rPr>
              <a:t>Utilize </a:t>
            </a:r>
            <a:r>
              <a:rPr lang="en" sz="1800" dirty="0" err="1">
                <a:latin typeface="Calibri" panose="020F0502020204030204" pitchFamily="34" charset="0"/>
                <a:cs typeface="Calibri" panose="020F0502020204030204" pitchFamily="34" charset="0"/>
              </a:rPr>
              <a:t>checkpointing</a:t>
            </a:r>
            <a:r>
              <a:rPr lang="en" sz="1800" dirty="0">
                <a:latin typeface="Calibri" panose="020F0502020204030204" pitchFamily="34" charset="0"/>
                <a:cs typeface="Calibri" panose="020F0502020204030204" pitchFamily="34" charset="0"/>
              </a:rPr>
              <a:t> algorithms to create snapshots periodically(synchronously or asynchronously).</a:t>
            </a:r>
            <a:endParaRPr sz="1800" dirty="0">
              <a:latin typeface="Calibri" panose="020F0502020204030204" pitchFamily="34" charset="0"/>
              <a:cs typeface="Calibri" panose="020F0502020204030204" pitchFamily="34" charset="0"/>
            </a:endParaRPr>
          </a:p>
          <a:p>
            <a:pPr marL="457200" lvl="0" indent="-342900">
              <a:spcBef>
                <a:spcPts val="0"/>
              </a:spcBef>
              <a:spcAft>
                <a:spcPts val="0"/>
              </a:spcAft>
              <a:buSzPts val="1800"/>
              <a:buChar char="●"/>
            </a:pPr>
            <a:r>
              <a:rPr lang="en" sz="1800" b="1" dirty="0">
                <a:latin typeface="Calibri" panose="020F0502020204030204" pitchFamily="34" charset="0"/>
                <a:cs typeface="Calibri" panose="020F0502020204030204" pitchFamily="34" charset="0"/>
              </a:rPr>
              <a:t>Pros</a:t>
            </a:r>
            <a:r>
              <a:rPr lang="en" sz="1800" dirty="0">
                <a:latin typeface="Calibri" panose="020F0502020204030204" pitchFamily="34" charset="0"/>
                <a:cs typeface="Calibri" panose="020F0502020204030204" pitchFamily="34" charset="0"/>
              </a:rPr>
              <a:t>:</a:t>
            </a:r>
            <a:endParaRPr sz="1800" dirty="0">
              <a:latin typeface="Calibri" panose="020F0502020204030204" pitchFamily="34" charset="0"/>
              <a:cs typeface="Calibri" panose="020F0502020204030204" pitchFamily="34" charset="0"/>
            </a:endParaRPr>
          </a:p>
          <a:p>
            <a:pPr marL="914400" lvl="1" indent="-342900">
              <a:spcBef>
                <a:spcPts val="0"/>
              </a:spcBef>
              <a:spcAft>
                <a:spcPts val="0"/>
              </a:spcAft>
              <a:buSzPts val="1800"/>
              <a:buChar char="○"/>
            </a:pPr>
            <a:r>
              <a:rPr lang="en" sz="1800" dirty="0">
                <a:latin typeface="Calibri" panose="020F0502020204030204" pitchFamily="34" charset="0"/>
                <a:cs typeface="Calibri" panose="020F0502020204030204" pitchFamily="34" charset="0"/>
              </a:rPr>
              <a:t>Due to absence of barriers, lower latency due to lesser overhead.</a:t>
            </a:r>
            <a:endParaRPr sz="1800" dirty="0">
              <a:latin typeface="Calibri" panose="020F0502020204030204" pitchFamily="34" charset="0"/>
              <a:cs typeface="Calibri" panose="020F0502020204030204" pitchFamily="34" charset="0"/>
            </a:endParaRPr>
          </a:p>
          <a:p>
            <a:pPr marL="457200" lvl="0" indent="-342900">
              <a:spcBef>
                <a:spcPts val="0"/>
              </a:spcBef>
              <a:spcAft>
                <a:spcPts val="0"/>
              </a:spcAft>
              <a:buSzPts val="1800"/>
              <a:buChar char="●"/>
            </a:pPr>
            <a:r>
              <a:rPr lang="en" sz="1800" b="1" dirty="0">
                <a:latin typeface="Calibri" panose="020F0502020204030204" pitchFamily="34" charset="0"/>
                <a:cs typeface="Calibri" panose="020F0502020204030204" pitchFamily="34" charset="0"/>
              </a:rPr>
              <a:t>Cons</a:t>
            </a:r>
            <a:r>
              <a:rPr lang="en" sz="1800" dirty="0">
                <a:latin typeface="Calibri" panose="020F0502020204030204" pitchFamily="34" charset="0"/>
                <a:cs typeface="Calibri" panose="020F0502020204030204" pitchFamily="34" charset="0"/>
              </a:rPr>
              <a:t>:</a:t>
            </a:r>
            <a:endParaRPr sz="1800" dirty="0">
              <a:latin typeface="Calibri" panose="020F0502020204030204" pitchFamily="34" charset="0"/>
              <a:cs typeface="Calibri" panose="020F0502020204030204" pitchFamily="34" charset="0"/>
            </a:endParaRPr>
          </a:p>
          <a:p>
            <a:pPr marL="914400" lvl="1" indent="-342900">
              <a:spcBef>
                <a:spcPts val="0"/>
              </a:spcBef>
              <a:spcAft>
                <a:spcPts val="0"/>
              </a:spcAft>
              <a:buSzPts val="1800"/>
              <a:buChar char="○"/>
            </a:pPr>
            <a:r>
              <a:rPr lang="en" sz="1800" dirty="0">
                <a:latin typeface="Calibri" panose="020F0502020204030204" pitchFamily="34" charset="0"/>
                <a:cs typeface="Calibri" panose="020F0502020204030204" pitchFamily="34" charset="0"/>
              </a:rPr>
              <a:t>Lack of a centralized driver, all nodes are reverted to the last checkpoint and replayed, thereby increasing latency in case of failures.</a:t>
            </a:r>
            <a:endParaRPr sz="1800" dirty="0">
              <a:latin typeface="Calibri" panose="020F0502020204030204" pitchFamily="34" charset="0"/>
              <a:cs typeface="Calibri" panose="020F0502020204030204" pitchFamily="34" charset="0"/>
            </a:endParaRPr>
          </a:p>
        </p:txBody>
      </p:sp>
      <p:sp>
        <p:nvSpPr>
          <p:cNvPr id="144" name="Shape 14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dirty="0">
                <a:latin typeface="Calibri" panose="020F0502020204030204" pitchFamily="34" charset="0"/>
                <a:cs typeface="Calibri" panose="020F0502020204030204" pitchFamily="34" charset="0"/>
              </a:rPr>
              <a:t>Micro-batch systems</a:t>
            </a:r>
            <a:endParaRPr sz="2800" dirty="0">
              <a:latin typeface="Calibri" panose="020F0502020204030204" pitchFamily="34" charset="0"/>
              <a:cs typeface="Calibri" panose="020F0502020204030204" pitchFamily="34" charset="0"/>
            </a:endParaRPr>
          </a:p>
        </p:txBody>
      </p:sp>
      <p:sp>
        <p:nvSpPr>
          <p:cNvPr id="150" name="Shape 150"/>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p>
            <a:pPr marL="457200" lvl="0" indent="-33020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These systems use the bulk-synchronous parallel model. Occurs in stages of computations followed by barriers where the nodes can communicate to begin the next stage (</a:t>
            </a:r>
            <a:r>
              <a:rPr lang="en" sz="1600" dirty="0" err="1">
                <a:latin typeface="Calibri" panose="020F0502020204030204" pitchFamily="34" charset="0"/>
                <a:cs typeface="Calibri" panose="020F0502020204030204" pitchFamily="34" charset="0"/>
              </a:rPr>
              <a:t>Eg</a:t>
            </a:r>
            <a:r>
              <a:rPr lang="en" sz="1600" dirty="0">
                <a:latin typeface="Calibri" panose="020F0502020204030204" pitchFamily="34" charset="0"/>
                <a:cs typeface="Calibri" panose="020F0502020204030204" pitchFamily="34" charset="0"/>
              </a:rPr>
              <a:t> - MapReduce).</a:t>
            </a:r>
            <a:endParaRPr sz="1600" dirty="0">
              <a:latin typeface="Calibri" panose="020F0502020204030204" pitchFamily="34" charset="0"/>
              <a:cs typeface="Calibri" panose="020F0502020204030204" pitchFamily="34" charset="0"/>
            </a:endParaRPr>
          </a:p>
          <a:p>
            <a:pPr marL="457200" lvl="0" indent="-33020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These computations can be seen as a directed-acyclic graph (DAG) of the operators.</a:t>
            </a:r>
            <a:endParaRPr sz="1600" dirty="0">
              <a:latin typeface="Calibri" panose="020F0502020204030204" pitchFamily="34" charset="0"/>
              <a:cs typeface="Calibri" panose="020F0502020204030204" pitchFamily="34" charset="0"/>
            </a:endParaRPr>
          </a:p>
          <a:p>
            <a:pPr marL="457200" lvl="0" indent="-33020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A micro-batch is created for </a:t>
            </a:r>
            <a:r>
              <a:rPr lang="en" sz="1600" i="1" dirty="0">
                <a:latin typeface="Calibri" panose="020F0502020204030204" pitchFamily="34" charset="0"/>
                <a:cs typeface="Calibri" panose="020F0502020204030204" pitchFamily="34" charset="0"/>
              </a:rPr>
              <a:t>T</a:t>
            </a:r>
            <a:r>
              <a:rPr lang="en" sz="1600" dirty="0">
                <a:latin typeface="Calibri" panose="020F0502020204030204" pitchFamily="34" charset="0"/>
                <a:cs typeface="Calibri" panose="020F0502020204030204" pitchFamily="34" charset="0"/>
              </a:rPr>
              <a:t> seconds, in which data from the streaming source is collected and then processed through the DAG and finally outputted to the streaming sink.</a:t>
            </a:r>
            <a:endParaRPr sz="1600" dirty="0">
              <a:latin typeface="Calibri" panose="020F0502020204030204" pitchFamily="34" charset="0"/>
              <a:cs typeface="Calibri" panose="020F0502020204030204" pitchFamily="34" charset="0"/>
            </a:endParaRPr>
          </a:p>
          <a:p>
            <a:pPr marL="457200" lvl="0" indent="-330200">
              <a:lnSpc>
                <a:spcPct val="150000"/>
              </a:lnSpc>
              <a:spcBef>
                <a:spcPts val="0"/>
              </a:spcBef>
              <a:spcAft>
                <a:spcPts val="0"/>
              </a:spcAft>
              <a:buSzPts val="1600"/>
              <a:buChar char="●"/>
            </a:pPr>
            <a:r>
              <a:rPr lang="en" sz="1600" dirty="0">
                <a:latin typeface="Calibri" panose="020F0502020204030204" pitchFamily="34" charset="0"/>
                <a:cs typeface="Calibri" panose="020F0502020204030204" pitchFamily="34" charset="0"/>
              </a:rPr>
              <a:t>Uses a centralized driver to schedule tasks.</a:t>
            </a:r>
            <a:endParaRPr sz="1600" dirty="0">
              <a:latin typeface="Calibri" panose="020F0502020204030204" pitchFamily="34" charset="0"/>
              <a:cs typeface="Calibri" panose="020F0502020204030204" pitchFamily="34" charset="0"/>
            </a:endParaRPr>
          </a:p>
        </p:txBody>
      </p:sp>
      <p:sp>
        <p:nvSpPr>
          <p:cNvPr id="151" name="Shape 15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2581</Words>
  <Application>Microsoft Macintosh PowerPoint</Application>
  <PresentationFormat>On-screen Show (4:3)</PresentationFormat>
  <Paragraphs>342</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Raleway</vt:lpstr>
      <vt:lpstr>Raleway SemiBold</vt:lpstr>
      <vt:lpstr>Lato</vt:lpstr>
      <vt:lpstr>Streamline</vt:lpstr>
      <vt:lpstr>Stream Processing: Drizzle &amp; AF-Stream</vt:lpstr>
      <vt:lpstr>What is Stream Processing?</vt:lpstr>
      <vt:lpstr>Existing Stream Processing Solutions</vt:lpstr>
      <vt:lpstr>Drizzle Fast and Adaptable Stream Processing at Scale  Venkataraman et al.</vt:lpstr>
      <vt:lpstr>Background – Spark and Spark Streaming</vt:lpstr>
      <vt:lpstr>Issue</vt:lpstr>
      <vt:lpstr>Current Implementations:  </vt:lpstr>
      <vt:lpstr>Continuous Operator Streaming systems</vt:lpstr>
      <vt:lpstr>Micro-batch systems</vt:lpstr>
      <vt:lpstr>PowerPoint Presentation</vt:lpstr>
      <vt:lpstr>Micro-batch systems</vt:lpstr>
      <vt:lpstr>Drizzle</vt:lpstr>
      <vt:lpstr>Drizzle: Modifications to BSP</vt:lpstr>
      <vt:lpstr>Drizzle: Modifications to BSP</vt:lpstr>
      <vt:lpstr>Drizzle: Modifications to BSP</vt:lpstr>
      <vt:lpstr>Drizzle: Modifications to BSP</vt:lpstr>
      <vt:lpstr>PowerPoint Presentation</vt:lpstr>
      <vt:lpstr>PowerPoint Presentation</vt:lpstr>
      <vt:lpstr>PowerPoint Presentation</vt:lpstr>
      <vt:lpstr>Drizzle – Future Work</vt:lpstr>
      <vt:lpstr>AF-Stream Approximate Fault Tolerance  Qun Huang &amp; Patrick P. C. Lee</vt:lpstr>
      <vt:lpstr>Fault Tolerance in Stream Processing</vt:lpstr>
      <vt:lpstr>Solution: AF-Stream</vt:lpstr>
      <vt:lpstr>AF-Stream Architecture</vt:lpstr>
      <vt:lpstr>AF-Stream Architecture</vt:lpstr>
      <vt:lpstr>AF-Stream Architecture</vt:lpstr>
      <vt:lpstr>Programming Model</vt:lpstr>
      <vt:lpstr>Approximate Fault Tolerance</vt:lpstr>
      <vt:lpstr>Error Analysis and Boundedness</vt:lpstr>
      <vt:lpstr>Error Analysis and Boundedness</vt:lpstr>
      <vt:lpstr>Types of Streaming Algorithms</vt:lpstr>
      <vt:lpstr>Experiments</vt:lpstr>
      <vt:lpstr>PowerPoint Presentation</vt:lpstr>
      <vt:lpstr>PowerPoint Presentation</vt:lpstr>
      <vt:lpstr>PowerPoint Presentation</vt:lpstr>
      <vt:lpstr>PowerPoint Presentation</vt:lpstr>
      <vt:lpstr>PowerPoint Presentation</vt:lpstr>
      <vt:lpstr>Piazza Discussion: Drizzle</vt:lpstr>
      <vt:lpstr>Discussion: Drizzle</vt:lpstr>
      <vt:lpstr>Drizzle: Drawbacks</vt:lpstr>
      <vt:lpstr>Piazza Discussion: AF-Stream</vt:lpstr>
      <vt:lpstr>Discussion: AF-Stream</vt:lpstr>
      <vt:lpstr>AF-Stream: Drawbacks</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 Processing: Drizzle &amp; AF-Stream</dc:title>
  <cp:lastModifiedBy>Gupta, Srujun Thanmay T</cp:lastModifiedBy>
  <cp:revision>3</cp:revision>
  <dcterms:modified xsi:type="dcterms:W3CDTF">2018-02-21T17:07:04Z</dcterms:modified>
</cp:coreProperties>
</file>