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75" r:id="rId2"/>
    <p:sldId id="285" r:id="rId3"/>
    <p:sldId id="286" r:id="rId4"/>
    <p:sldId id="287" r:id="rId5"/>
    <p:sldId id="289" r:id="rId6"/>
    <p:sldId id="288"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256" r:id="rId21"/>
    <p:sldId id="257" r:id="rId22"/>
    <p:sldId id="260" r:id="rId23"/>
    <p:sldId id="274" r:id="rId24"/>
    <p:sldId id="261" r:id="rId25"/>
    <p:sldId id="258" r:id="rId26"/>
    <p:sldId id="262" r:id="rId27"/>
    <p:sldId id="263" r:id="rId28"/>
    <p:sldId id="264" r:id="rId29"/>
    <p:sldId id="265" r:id="rId30"/>
    <p:sldId id="266" r:id="rId31"/>
    <p:sldId id="267" r:id="rId32"/>
    <p:sldId id="268" r:id="rId33"/>
    <p:sldId id="269" r:id="rId34"/>
    <p:sldId id="270" r:id="rId35"/>
    <p:sldId id="284" r:id="rId36"/>
    <p:sldId id="271" r:id="rId37"/>
    <p:sldId id="283" r:id="rId38"/>
    <p:sldId id="272" r:id="rId39"/>
    <p:sldId id="282" r:id="rId40"/>
    <p:sldId id="273" r:id="rId41"/>
    <p:sldId id="276" r:id="rId42"/>
    <p:sldId id="277" r:id="rId43"/>
    <p:sldId id="278" r:id="rId44"/>
    <p:sldId id="279" r:id="rId45"/>
    <p:sldId id="280" r:id="rId46"/>
    <p:sldId id="28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4"/>
    <p:restoredTop sz="93692"/>
  </p:normalViewPr>
  <p:slideViewPr>
    <p:cSldViewPr snapToGrid="0" snapToObjects="1">
      <p:cViewPr>
        <p:scale>
          <a:sx n="89" d="100"/>
          <a:sy n="89"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D7D0E-4DAA-D34A-A16A-55F3894FA017}" type="datetimeFigureOut">
              <a:rPr lang="en-US" smtClean="0"/>
              <a:t>2/14/18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B4038-AFC1-6549-98D1-478697E32EE5}" type="slidenum">
              <a:rPr lang="en-US" smtClean="0"/>
              <a:t>‹#›</a:t>
            </a:fld>
            <a:endParaRPr lang="en-US"/>
          </a:p>
        </p:txBody>
      </p:sp>
    </p:spTree>
    <p:extLst>
      <p:ext uri="{BB962C8B-B14F-4D97-AF65-F5344CB8AC3E}">
        <p14:creationId xmlns:p14="http://schemas.microsoft.com/office/powerpoint/2010/main" val="133928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5EC6F7-19B0-FF41-BD9C-E3BCF954940B}" type="slidenum">
              <a:rPr lang="en-US" smtClean="0"/>
              <a:t>3</a:t>
            </a:fld>
            <a:endParaRPr lang="en-US"/>
          </a:p>
        </p:txBody>
      </p:sp>
    </p:spTree>
    <p:extLst>
      <p:ext uri="{BB962C8B-B14F-4D97-AF65-F5344CB8AC3E}">
        <p14:creationId xmlns:p14="http://schemas.microsoft.com/office/powerpoint/2010/main" val="2035941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5EC6F7-19B0-FF41-BD9C-E3BCF954940B}" type="slidenum">
              <a:rPr lang="en-US" smtClean="0"/>
              <a:t>12</a:t>
            </a:fld>
            <a:endParaRPr lang="en-US"/>
          </a:p>
        </p:txBody>
      </p:sp>
    </p:spTree>
    <p:extLst>
      <p:ext uri="{BB962C8B-B14F-4D97-AF65-F5344CB8AC3E}">
        <p14:creationId xmlns:p14="http://schemas.microsoft.com/office/powerpoint/2010/main" val="1072587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5EC6F7-19B0-FF41-BD9C-E3BCF954940B}" type="slidenum">
              <a:rPr lang="en-US" smtClean="0"/>
              <a:t>13</a:t>
            </a:fld>
            <a:endParaRPr lang="en-US"/>
          </a:p>
        </p:txBody>
      </p:sp>
    </p:spTree>
    <p:extLst>
      <p:ext uri="{BB962C8B-B14F-4D97-AF65-F5344CB8AC3E}">
        <p14:creationId xmlns:p14="http://schemas.microsoft.com/office/powerpoint/2010/main" val="195894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5EC6F7-19B0-FF41-BD9C-E3BCF954940B}" type="slidenum">
              <a:rPr lang="en-US" smtClean="0"/>
              <a:t>14</a:t>
            </a:fld>
            <a:endParaRPr lang="en-US"/>
          </a:p>
        </p:txBody>
      </p:sp>
    </p:spTree>
    <p:extLst>
      <p:ext uri="{BB962C8B-B14F-4D97-AF65-F5344CB8AC3E}">
        <p14:creationId xmlns:p14="http://schemas.microsoft.com/office/powerpoint/2010/main" val="1273595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5EC6F7-19B0-FF41-BD9C-E3BCF954940B}" type="slidenum">
              <a:rPr lang="en-US" smtClean="0"/>
              <a:t>15</a:t>
            </a:fld>
            <a:endParaRPr lang="en-US"/>
          </a:p>
        </p:txBody>
      </p:sp>
    </p:spTree>
    <p:extLst>
      <p:ext uri="{BB962C8B-B14F-4D97-AF65-F5344CB8AC3E}">
        <p14:creationId xmlns:p14="http://schemas.microsoft.com/office/powerpoint/2010/main" val="375782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5EC6F7-19B0-FF41-BD9C-E3BCF954940B}" type="slidenum">
              <a:rPr lang="en-US" smtClean="0"/>
              <a:t>16</a:t>
            </a:fld>
            <a:endParaRPr lang="en-US"/>
          </a:p>
        </p:txBody>
      </p:sp>
    </p:spTree>
    <p:extLst>
      <p:ext uri="{BB962C8B-B14F-4D97-AF65-F5344CB8AC3E}">
        <p14:creationId xmlns:p14="http://schemas.microsoft.com/office/powerpoint/2010/main" val="1799186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5EC6F7-19B0-FF41-BD9C-E3BCF954940B}" type="slidenum">
              <a:rPr lang="en-US" smtClean="0"/>
              <a:t>17</a:t>
            </a:fld>
            <a:endParaRPr lang="en-US"/>
          </a:p>
        </p:txBody>
      </p:sp>
    </p:spTree>
    <p:extLst>
      <p:ext uri="{BB962C8B-B14F-4D97-AF65-F5344CB8AC3E}">
        <p14:creationId xmlns:p14="http://schemas.microsoft.com/office/powerpoint/2010/main" val="1749270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5EC6F7-19B0-FF41-BD9C-E3BCF954940B}" type="slidenum">
              <a:rPr lang="en-US" smtClean="0"/>
              <a:t>18</a:t>
            </a:fld>
            <a:endParaRPr lang="en-US"/>
          </a:p>
        </p:txBody>
      </p:sp>
    </p:spTree>
    <p:extLst>
      <p:ext uri="{BB962C8B-B14F-4D97-AF65-F5344CB8AC3E}">
        <p14:creationId xmlns:p14="http://schemas.microsoft.com/office/powerpoint/2010/main" val="343000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5EC6F7-19B0-FF41-BD9C-E3BCF954940B}" type="slidenum">
              <a:rPr lang="en-US" smtClean="0"/>
              <a:t>19</a:t>
            </a:fld>
            <a:endParaRPr lang="en-US"/>
          </a:p>
        </p:txBody>
      </p:sp>
    </p:spTree>
    <p:extLst>
      <p:ext uri="{BB962C8B-B14F-4D97-AF65-F5344CB8AC3E}">
        <p14:creationId xmlns:p14="http://schemas.microsoft.com/office/powerpoint/2010/main" val="580249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8B4038-AFC1-6549-98D1-478697E32EE5}" type="slidenum">
              <a:rPr lang="en-US" smtClean="0"/>
              <a:t>20</a:t>
            </a:fld>
            <a:endParaRPr lang="en-US"/>
          </a:p>
        </p:txBody>
      </p:sp>
    </p:spTree>
    <p:extLst>
      <p:ext uri="{BB962C8B-B14F-4D97-AF65-F5344CB8AC3E}">
        <p14:creationId xmlns:p14="http://schemas.microsoft.com/office/powerpoint/2010/main" val="1513477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8B4038-AFC1-6549-98D1-478697E32EE5}" type="slidenum">
              <a:rPr lang="en-US" smtClean="0"/>
              <a:t>39</a:t>
            </a:fld>
            <a:endParaRPr lang="en-US"/>
          </a:p>
        </p:txBody>
      </p:sp>
    </p:spTree>
    <p:extLst>
      <p:ext uri="{BB962C8B-B14F-4D97-AF65-F5344CB8AC3E}">
        <p14:creationId xmlns:p14="http://schemas.microsoft.com/office/powerpoint/2010/main" val="609892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5EC6F7-19B0-FF41-BD9C-E3BCF954940B}" type="slidenum">
              <a:rPr lang="en-US" smtClean="0"/>
              <a:t>4</a:t>
            </a:fld>
            <a:endParaRPr lang="en-US"/>
          </a:p>
        </p:txBody>
      </p:sp>
    </p:spTree>
    <p:extLst>
      <p:ext uri="{BB962C8B-B14F-4D97-AF65-F5344CB8AC3E}">
        <p14:creationId xmlns:p14="http://schemas.microsoft.com/office/powerpoint/2010/main" val="282865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5EC6F7-19B0-FF41-BD9C-E3BCF954940B}" type="slidenum">
              <a:rPr lang="en-US" smtClean="0"/>
              <a:t>5</a:t>
            </a:fld>
            <a:endParaRPr lang="en-US"/>
          </a:p>
        </p:txBody>
      </p:sp>
    </p:spTree>
    <p:extLst>
      <p:ext uri="{BB962C8B-B14F-4D97-AF65-F5344CB8AC3E}">
        <p14:creationId xmlns:p14="http://schemas.microsoft.com/office/powerpoint/2010/main" val="1168627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5EC6F7-19B0-FF41-BD9C-E3BCF954940B}" type="slidenum">
              <a:rPr lang="en-US" smtClean="0"/>
              <a:t>6</a:t>
            </a:fld>
            <a:endParaRPr lang="en-US"/>
          </a:p>
        </p:txBody>
      </p:sp>
    </p:spTree>
    <p:extLst>
      <p:ext uri="{BB962C8B-B14F-4D97-AF65-F5344CB8AC3E}">
        <p14:creationId xmlns:p14="http://schemas.microsoft.com/office/powerpoint/2010/main" val="1002706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5EC6F7-19B0-FF41-BD9C-E3BCF954940B}" type="slidenum">
              <a:rPr lang="en-US" smtClean="0"/>
              <a:t>7</a:t>
            </a:fld>
            <a:endParaRPr lang="en-US"/>
          </a:p>
        </p:txBody>
      </p:sp>
    </p:spTree>
    <p:extLst>
      <p:ext uri="{BB962C8B-B14F-4D97-AF65-F5344CB8AC3E}">
        <p14:creationId xmlns:p14="http://schemas.microsoft.com/office/powerpoint/2010/main" val="1282489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5EC6F7-19B0-FF41-BD9C-E3BCF954940B}" type="slidenum">
              <a:rPr lang="en-US" smtClean="0"/>
              <a:t>8</a:t>
            </a:fld>
            <a:endParaRPr lang="en-US"/>
          </a:p>
        </p:txBody>
      </p:sp>
    </p:spTree>
    <p:extLst>
      <p:ext uri="{BB962C8B-B14F-4D97-AF65-F5344CB8AC3E}">
        <p14:creationId xmlns:p14="http://schemas.microsoft.com/office/powerpoint/2010/main" val="1176187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the tradeoffs.</a:t>
            </a:r>
            <a:endParaRPr lang="en-US" dirty="0"/>
          </a:p>
        </p:txBody>
      </p:sp>
      <p:sp>
        <p:nvSpPr>
          <p:cNvPr id="4" name="Slide Number Placeholder 3"/>
          <p:cNvSpPr>
            <a:spLocks noGrp="1"/>
          </p:cNvSpPr>
          <p:nvPr>
            <p:ph type="sldNum" sz="quarter" idx="10"/>
          </p:nvPr>
        </p:nvSpPr>
        <p:spPr/>
        <p:txBody>
          <a:bodyPr/>
          <a:lstStyle/>
          <a:p>
            <a:fld id="{465EC6F7-19B0-FF41-BD9C-E3BCF954940B}" type="slidenum">
              <a:rPr lang="en-US" smtClean="0"/>
              <a:t>9</a:t>
            </a:fld>
            <a:endParaRPr lang="en-US"/>
          </a:p>
        </p:txBody>
      </p:sp>
    </p:spTree>
    <p:extLst>
      <p:ext uri="{BB962C8B-B14F-4D97-AF65-F5344CB8AC3E}">
        <p14:creationId xmlns:p14="http://schemas.microsoft.com/office/powerpoint/2010/main" val="57056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the tradeoffs.</a:t>
            </a:r>
            <a:endParaRPr lang="en-US" dirty="0"/>
          </a:p>
        </p:txBody>
      </p:sp>
      <p:sp>
        <p:nvSpPr>
          <p:cNvPr id="4" name="Slide Number Placeholder 3"/>
          <p:cNvSpPr>
            <a:spLocks noGrp="1"/>
          </p:cNvSpPr>
          <p:nvPr>
            <p:ph type="sldNum" sz="quarter" idx="10"/>
          </p:nvPr>
        </p:nvSpPr>
        <p:spPr/>
        <p:txBody>
          <a:bodyPr/>
          <a:lstStyle/>
          <a:p>
            <a:fld id="{465EC6F7-19B0-FF41-BD9C-E3BCF954940B}" type="slidenum">
              <a:rPr lang="en-US" smtClean="0"/>
              <a:t>10</a:t>
            </a:fld>
            <a:endParaRPr lang="en-US"/>
          </a:p>
        </p:txBody>
      </p:sp>
    </p:spTree>
    <p:extLst>
      <p:ext uri="{BB962C8B-B14F-4D97-AF65-F5344CB8AC3E}">
        <p14:creationId xmlns:p14="http://schemas.microsoft.com/office/powerpoint/2010/main" val="1652275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the tradeoffs.</a:t>
            </a:r>
            <a:endParaRPr lang="en-US" dirty="0"/>
          </a:p>
        </p:txBody>
      </p:sp>
      <p:sp>
        <p:nvSpPr>
          <p:cNvPr id="4" name="Slide Number Placeholder 3"/>
          <p:cNvSpPr>
            <a:spLocks noGrp="1"/>
          </p:cNvSpPr>
          <p:nvPr>
            <p:ph type="sldNum" sz="quarter" idx="10"/>
          </p:nvPr>
        </p:nvSpPr>
        <p:spPr/>
        <p:txBody>
          <a:bodyPr/>
          <a:lstStyle/>
          <a:p>
            <a:fld id="{465EC6F7-19B0-FF41-BD9C-E3BCF954940B}" type="slidenum">
              <a:rPr lang="en-US" smtClean="0"/>
              <a:t>11</a:t>
            </a:fld>
            <a:endParaRPr lang="en-US"/>
          </a:p>
        </p:txBody>
      </p:sp>
    </p:spTree>
    <p:extLst>
      <p:ext uri="{BB962C8B-B14F-4D97-AF65-F5344CB8AC3E}">
        <p14:creationId xmlns:p14="http://schemas.microsoft.com/office/powerpoint/2010/main" val="329099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09A776-0FD8-0746-AB57-A73A1790A292}" type="datetime1">
              <a:rPr lang="en-US" smtClean="0"/>
              <a:t>2/14/18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578E7-5F72-9942-ADE0-C3C95E94EEE5}" type="slidenum">
              <a:rPr lang="en-US" smtClean="0"/>
              <a:t>‹#›</a:t>
            </a:fld>
            <a:endParaRPr lang="en-US"/>
          </a:p>
        </p:txBody>
      </p:sp>
    </p:spTree>
    <p:extLst>
      <p:ext uri="{BB962C8B-B14F-4D97-AF65-F5344CB8AC3E}">
        <p14:creationId xmlns:p14="http://schemas.microsoft.com/office/powerpoint/2010/main" val="1008334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E43303-4CD5-4D4C-85E5-5B8A782C30B1}" type="datetime1">
              <a:rPr lang="en-US" smtClean="0"/>
              <a:t>2/14/18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578E7-5F72-9942-ADE0-C3C95E94EEE5}" type="slidenum">
              <a:rPr lang="en-US" smtClean="0"/>
              <a:t>‹#›</a:t>
            </a:fld>
            <a:endParaRPr lang="en-US"/>
          </a:p>
        </p:txBody>
      </p:sp>
    </p:spTree>
    <p:extLst>
      <p:ext uri="{BB962C8B-B14F-4D97-AF65-F5344CB8AC3E}">
        <p14:creationId xmlns:p14="http://schemas.microsoft.com/office/powerpoint/2010/main" val="822180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8C01A-AC42-354D-8C7E-B791251C486B}" type="datetime1">
              <a:rPr lang="en-US" smtClean="0"/>
              <a:t>2/14/18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578E7-5F72-9942-ADE0-C3C95E94EEE5}" type="slidenum">
              <a:rPr lang="en-US" smtClean="0"/>
              <a:t>‹#›</a:t>
            </a:fld>
            <a:endParaRPr lang="en-US"/>
          </a:p>
        </p:txBody>
      </p:sp>
    </p:spTree>
    <p:extLst>
      <p:ext uri="{BB962C8B-B14F-4D97-AF65-F5344CB8AC3E}">
        <p14:creationId xmlns:p14="http://schemas.microsoft.com/office/powerpoint/2010/main" val="147179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25254-8CFE-CA4C-8681-2BA3EE70DCFC}" type="datetime1">
              <a:rPr lang="en-US" smtClean="0"/>
              <a:t>2/14/18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578E7-5F72-9942-ADE0-C3C95E94EEE5}" type="slidenum">
              <a:rPr lang="en-US" smtClean="0"/>
              <a:t>‹#›</a:t>
            </a:fld>
            <a:endParaRPr lang="en-US"/>
          </a:p>
        </p:txBody>
      </p:sp>
    </p:spTree>
    <p:extLst>
      <p:ext uri="{BB962C8B-B14F-4D97-AF65-F5344CB8AC3E}">
        <p14:creationId xmlns:p14="http://schemas.microsoft.com/office/powerpoint/2010/main" val="139441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45E527-977F-DB4D-BB59-1E6D79E9C70A}" type="datetime1">
              <a:rPr lang="en-US" smtClean="0"/>
              <a:t>2/14/18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578E7-5F72-9942-ADE0-C3C95E94EEE5}" type="slidenum">
              <a:rPr lang="en-US" smtClean="0"/>
              <a:t>‹#›</a:t>
            </a:fld>
            <a:endParaRPr lang="en-US"/>
          </a:p>
        </p:txBody>
      </p:sp>
    </p:spTree>
    <p:extLst>
      <p:ext uri="{BB962C8B-B14F-4D97-AF65-F5344CB8AC3E}">
        <p14:creationId xmlns:p14="http://schemas.microsoft.com/office/powerpoint/2010/main" val="51121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32EA18-4497-0A40-9A06-D333D0A0A131}" type="datetime1">
              <a:rPr lang="en-US" smtClean="0"/>
              <a:t>2/14/18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578E7-5F72-9942-ADE0-C3C95E94EEE5}" type="slidenum">
              <a:rPr lang="en-US" smtClean="0"/>
              <a:t>‹#›</a:t>
            </a:fld>
            <a:endParaRPr lang="en-US"/>
          </a:p>
        </p:txBody>
      </p:sp>
    </p:spTree>
    <p:extLst>
      <p:ext uri="{BB962C8B-B14F-4D97-AF65-F5344CB8AC3E}">
        <p14:creationId xmlns:p14="http://schemas.microsoft.com/office/powerpoint/2010/main" val="1987646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EE04B1-CFE9-5C43-B732-106EB7622780}" type="datetime1">
              <a:rPr lang="en-US" smtClean="0"/>
              <a:t>2/14/18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578E7-5F72-9942-ADE0-C3C95E94EEE5}" type="slidenum">
              <a:rPr lang="en-US" smtClean="0"/>
              <a:t>‹#›</a:t>
            </a:fld>
            <a:endParaRPr lang="en-US"/>
          </a:p>
        </p:txBody>
      </p:sp>
    </p:spTree>
    <p:extLst>
      <p:ext uri="{BB962C8B-B14F-4D97-AF65-F5344CB8AC3E}">
        <p14:creationId xmlns:p14="http://schemas.microsoft.com/office/powerpoint/2010/main" val="12694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FCDB58-8A61-7748-8ECF-531CD9BF95F1}" type="datetime1">
              <a:rPr lang="en-US" smtClean="0"/>
              <a:t>2/14/18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4578E7-5F72-9942-ADE0-C3C95E94EEE5}" type="slidenum">
              <a:rPr lang="en-US" smtClean="0"/>
              <a:t>‹#›</a:t>
            </a:fld>
            <a:endParaRPr lang="en-US"/>
          </a:p>
        </p:txBody>
      </p:sp>
    </p:spTree>
    <p:extLst>
      <p:ext uri="{BB962C8B-B14F-4D97-AF65-F5344CB8AC3E}">
        <p14:creationId xmlns:p14="http://schemas.microsoft.com/office/powerpoint/2010/main" val="1110496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E1B1F-7758-1D47-916A-D33186211702}" type="datetime1">
              <a:rPr lang="en-US" smtClean="0"/>
              <a:t>2/14/18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4578E7-5F72-9942-ADE0-C3C95E94EEE5}" type="slidenum">
              <a:rPr lang="en-US" smtClean="0"/>
              <a:t>‹#›</a:t>
            </a:fld>
            <a:endParaRPr lang="en-US"/>
          </a:p>
        </p:txBody>
      </p:sp>
    </p:spTree>
    <p:extLst>
      <p:ext uri="{BB962C8B-B14F-4D97-AF65-F5344CB8AC3E}">
        <p14:creationId xmlns:p14="http://schemas.microsoft.com/office/powerpoint/2010/main" val="33159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DB11C-F06E-7346-9A8E-3A93F84E2314}" type="datetime1">
              <a:rPr lang="en-US" smtClean="0"/>
              <a:t>2/14/18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578E7-5F72-9942-ADE0-C3C95E94EEE5}" type="slidenum">
              <a:rPr lang="en-US" smtClean="0"/>
              <a:t>‹#›</a:t>
            </a:fld>
            <a:endParaRPr lang="en-US"/>
          </a:p>
        </p:txBody>
      </p:sp>
    </p:spTree>
    <p:extLst>
      <p:ext uri="{BB962C8B-B14F-4D97-AF65-F5344CB8AC3E}">
        <p14:creationId xmlns:p14="http://schemas.microsoft.com/office/powerpoint/2010/main" val="371823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DBFCD0-BD67-8C4D-B6FC-182DC0F6235B}" type="datetime1">
              <a:rPr lang="en-US" smtClean="0"/>
              <a:t>2/14/18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578E7-5F72-9942-ADE0-C3C95E94EEE5}" type="slidenum">
              <a:rPr lang="en-US" smtClean="0"/>
              <a:t>‹#›</a:t>
            </a:fld>
            <a:endParaRPr lang="en-US"/>
          </a:p>
        </p:txBody>
      </p:sp>
    </p:spTree>
    <p:extLst>
      <p:ext uri="{BB962C8B-B14F-4D97-AF65-F5344CB8AC3E}">
        <p14:creationId xmlns:p14="http://schemas.microsoft.com/office/powerpoint/2010/main" val="569079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9E3C9-FDDC-C747-B65A-0A1281546E87}" type="datetime1">
              <a:rPr lang="en-US" smtClean="0"/>
              <a:t>2/14/18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578E7-5F72-9942-ADE0-C3C95E94EEE5}" type="slidenum">
              <a:rPr lang="en-US" smtClean="0"/>
              <a:t>‹#›</a:t>
            </a:fld>
            <a:endParaRPr lang="en-US"/>
          </a:p>
        </p:txBody>
      </p:sp>
    </p:spTree>
    <p:extLst>
      <p:ext uri="{BB962C8B-B14F-4D97-AF65-F5344CB8AC3E}">
        <p14:creationId xmlns:p14="http://schemas.microsoft.com/office/powerpoint/2010/main" val="282566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 Id="rId3" Type="http://schemas.openxmlformats.org/officeDocument/2006/relationships/image" Target="../media/image1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 Id="rId3" Type="http://schemas.openxmlformats.org/officeDocument/2006/relationships/image" Target="../media/image1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 Id="rId3" Type="http://schemas.openxmlformats.org/officeDocument/2006/relationships/image" Target="../media/image2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pPr algn="ctr"/>
            <a:r>
              <a:rPr lang="en-US" b="1" dirty="0" smtClean="0"/>
              <a:t>Systems for ML</a:t>
            </a:r>
            <a:endParaRPr lang="en-US" b="1" dirty="0"/>
          </a:p>
        </p:txBody>
      </p:sp>
      <p:sp>
        <p:nvSpPr>
          <p:cNvPr id="3" name="Content Placeholder 2"/>
          <p:cNvSpPr>
            <a:spLocks noGrp="1"/>
          </p:cNvSpPr>
          <p:nvPr>
            <p:ph idx="1"/>
          </p:nvPr>
        </p:nvSpPr>
        <p:spPr>
          <a:xfrm>
            <a:off x="604434" y="1445217"/>
            <a:ext cx="5114195" cy="4822018"/>
          </a:xfrm>
        </p:spPr>
        <p:txBody>
          <a:bodyPr>
            <a:normAutofit/>
          </a:bodyPr>
          <a:lstStyle/>
          <a:p>
            <a:r>
              <a:rPr lang="en-US" sz="2400" dirty="0" smtClean="0"/>
              <a:t>Training (</a:t>
            </a:r>
            <a:r>
              <a:rPr lang="en-US" sz="2400" dirty="0" err="1" smtClean="0"/>
              <a:t>TensorFlow</a:t>
            </a:r>
            <a:r>
              <a:rPr lang="en-US" sz="2400" dirty="0" smtClean="0"/>
              <a:t>)</a:t>
            </a:r>
          </a:p>
          <a:p>
            <a:r>
              <a:rPr lang="en-US" sz="2400" dirty="0" smtClean="0"/>
              <a:t>On a single CPU/GPU, within a data center or across data centers</a:t>
            </a:r>
          </a:p>
          <a:p>
            <a:r>
              <a:rPr lang="en-US" sz="2400" dirty="0" smtClean="0"/>
              <a:t>Techniques used</a:t>
            </a:r>
          </a:p>
          <a:p>
            <a:pPr lvl="1"/>
            <a:r>
              <a:rPr lang="en-US" dirty="0" smtClean="0"/>
              <a:t>Data Parallelism</a:t>
            </a:r>
          </a:p>
          <a:p>
            <a:pPr lvl="1"/>
            <a:r>
              <a:rPr lang="en-US" dirty="0" smtClean="0"/>
              <a:t>Model Parallelism</a:t>
            </a:r>
          </a:p>
          <a:p>
            <a:pPr lvl="1"/>
            <a:r>
              <a:rPr lang="en-US" dirty="0" smtClean="0"/>
              <a:t>Parameter Server</a:t>
            </a:r>
          </a:p>
          <a:p>
            <a:r>
              <a:rPr lang="en-US" sz="2400" dirty="0" smtClean="0"/>
              <a:t>Goals: Fast training, accuracy</a:t>
            </a:r>
          </a:p>
          <a:p>
            <a:r>
              <a:rPr lang="en-US" b="1" dirty="0" smtClean="0">
                <a:solidFill>
                  <a:srgbClr val="FF0000"/>
                </a:solidFill>
              </a:rPr>
              <a:t>Gaia</a:t>
            </a:r>
            <a:endParaRPr lang="en-US" b="1" dirty="0" smtClean="0">
              <a:solidFill>
                <a:srgbClr val="FF0000"/>
              </a:solidFill>
            </a:endParaRPr>
          </a:p>
          <a:p>
            <a:endParaRPr lang="en-US" sz="2400" dirty="0" smtClean="0"/>
          </a:p>
        </p:txBody>
      </p:sp>
      <p:sp>
        <p:nvSpPr>
          <p:cNvPr id="4" name="Slide Number Placeholder 3"/>
          <p:cNvSpPr>
            <a:spLocks noGrp="1"/>
          </p:cNvSpPr>
          <p:nvPr>
            <p:ph type="sldNum" sz="quarter" idx="12"/>
          </p:nvPr>
        </p:nvSpPr>
        <p:spPr/>
        <p:txBody>
          <a:bodyPr/>
          <a:lstStyle/>
          <a:p>
            <a:fld id="{314578E7-5F72-9942-ADE0-C3C95E94EEE5}" type="slidenum">
              <a:rPr lang="en-US" smtClean="0"/>
              <a:t>1</a:t>
            </a:fld>
            <a:endParaRPr lang="en-US"/>
          </a:p>
        </p:txBody>
      </p:sp>
      <p:sp>
        <p:nvSpPr>
          <p:cNvPr id="5" name="Content Placeholder 2"/>
          <p:cNvSpPr txBox="1">
            <a:spLocks/>
          </p:cNvSpPr>
          <p:nvPr/>
        </p:nvSpPr>
        <p:spPr>
          <a:xfrm>
            <a:off x="6126844" y="1445217"/>
            <a:ext cx="5450390" cy="4822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smtClean="0"/>
              <a:t>Inference (</a:t>
            </a:r>
            <a:r>
              <a:rPr lang="en-US" sz="2400" dirty="0" err="1" smtClean="0"/>
              <a:t>TensorFlow</a:t>
            </a:r>
            <a:r>
              <a:rPr lang="en-US" sz="2400" dirty="0" smtClean="0"/>
              <a:t> Serving)</a:t>
            </a:r>
          </a:p>
          <a:p>
            <a:r>
              <a:rPr lang="en-US" sz="2400" dirty="0" smtClean="0"/>
              <a:t>On a single CPU/GPU or within data center</a:t>
            </a:r>
          </a:p>
          <a:p>
            <a:r>
              <a:rPr lang="en-US" sz="2400" dirty="0"/>
              <a:t>Techniques used: batching, </a:t>
            </a:r>
            <a:r>
              <a:rPr lang="en-US" sz="2400" dirty="0" smtClean="0"/>
              <a:t>caching</a:t>
            </a:r>
          </a:p>
          <a:p>
            <a:r>
              <a:rPr lang="en-US" sz="2400" dirty="0" smtClean="0"/>
              <a:t>Goal: Inference query latency, throughput, accuracy</a:t>
            </a:r>
          </a:p>
          <a:p>
            <a:r>
              <a:rPr lang="en-US" b="1" dirty="0" smtClean="0">
                <a:solidFill>
                  <a:srgbClr val="FF0000"/>
                </a:solidFill>
              </a:rPr>
              <a:t>Clipper</a:t>
            </a:r>
            <a:endParaRPr lang="en-US" b="1" dirty="0" smtClean="0">
              <a:solidFill>
                <a:srgbClr val="FF0000"/>
              </a:solidFill>
            </a:endParaRPr>
          </a:p>
        </p:txBody>
      </p:sp>
      <p:pic>
        <p:nvPicPr>
          <p:cNvPr id="6" name="Picture 5"/>
          <p:cNvPicPr>
            <a:picLocks noChangeAspect="1"/>
          </p:cNvPicPr>
          <p:nvPr/>
        </p:nvPicPr>
        <p:blipFill>
          <a:blip r:embed="rId2"/>
          <a:stretch>
            <a:fillRect/>
          </a:stretch>
        </p:blipFill>
        <p:spPr>
          <a:xfrm>
            <a:off x="743195" y="5571983"/>
            <a:ext cx="1422400" cy="1212273"/>
          </a:xfrm>
          <a:prstGeom prst="rect">
            <a:avLst/>
          </a:prstGeom>
        </p:spPr>
      </p:pic>
      <p:pic>
        <p:nvPicPr>
          <p:cNvPr id="7" name="Picture 6"/>
          <p:cNvPicPr>
            <a:picLocks noChangeAspect="1"/>
          </p:cNvPicPr>
          <p:nvPr/>
        </p:nvPicPr>
        <p:blipFill>
          <a:blip r:embed="rId3"/>
          <a:stretch>
            <a:fillRect/>
          </a:stretch>
        </p:blipFill>
        <p:spPr>
          <a:xfrm>
            <a:off x="2611802" y="5871908"/>
            <a:ext cx="1519817" cy="759909"/>
          </a:xfrm>
          <a:prstGeom prst="rect">
            <a:avLst/>
          </a:prstGeom>
        </p:spPr>
      </p:pic>
      <p:pic>
        <p:nvPicPr>
          <p:cNvPr id="8" name="Picture 7"/>
          <p:cNvPicPr>
            <a:picLocks noChangeAspect="1"/>
          </p:cNvPicPr>
          <p:nvPr/>
        </p:nvPicPr>
        <p:blipFill>
          <a:blip r:embed="rId4"/>
          <a:stretch>
            <a:fillRect/>
          </a:stretch>
        </p:blipFill>
        <p:spPr>
          <a:xfrm>
            <a:off x="5024034" y="5937035"/>
            <a:ext cx="1701800" cy="660400"/>
          </a:xfrm>
          <a:prstGeom prst="rect">
            <a:avLst/>
          </a:prstGeom>
        </p:spPr>
      </p:pic>
      <p:pic>
        <p:nvPicPr>
          <p:cNvPr id="9" name="Picture 8"/>
          <p:cNvPicPr>
            <a:picLocks noChangeAspect="1"/>
          </p:cNvPicPr>
          <p:nvPr/>
        </p:nvPicPr>
        <p:blipFill>
          <a:blip r:embed="rId5"/>
          <a:stretch>
            <a:fillRect/>
          </a:stretch>
        </p:blipFill>
        <p:spPr>
          <a:xfrm>
            <a:off x="7370952" y="5359505"/>
            <a:ext cx="1276979" cy="1498495"/>
          </a:xfrm>
          <a:prstGeom prst="rect">
            <a:avLst/>
          </a:prstGeom>
        </p:spPr>
      </p:pic>
      <p:pic>
        <p:nvPicPr>
          <p:cNvPr id="10" name="Picture 9"/>
          <p:cNvPicPr>
            <a:picLocks noChangeAspect="1"/>
          </p:cNvPicPr>
          <p:nvPr/>
        </p:nvPicPr>
        <p:blipFill>
          <a:blip r:embed="rId6"/>
          <a:stretch>
            <a:fillRect/>
          </a:stretch>
        </p:blipFill>
        <p:spPr>
          <a:xfrm>
            <a:off x="9407733" y="5912807"/>
            <a:ext cx="2349500" cy="711200"/>
          </a:xfrm>
          <a:prstGeom prst="rect">
            <a:avLst/>
          </a:prstGeom>
        </p:spPr>
      </p:pic>
      <p:cxnSp>
        <p:nvCxnSpPr>
          <p:cNvPr id="12" name="Straight Connector 11"/>
          <p:cNvCxnSpPr/>
          <p:nvPr/>
        </p:nvCxnSpPr>
        <p:spPr>
          <a:xfrm flipH="1">
            <a:off x="5672496" y="1356102"/>
            <a:ext cx="8879" cy="42158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967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
            <a:ext cx="9144000" cy="952113"/>
          </a:xfrm>
          <a:noFill/>
        </p:spPr>
        <p:txBody>
          <a:bodyPr>
            <a:normAutofit/>
          </a:bodyPr>
          <a:lstStyle/>
          <a:p>
            <a:r>
              <a:rPr lang="en-US" sz="4000" dirty="0">
                <a:solidFill>
                  <a:srgbClr val="24448C"/>
                </a:solidFill>
                <a:latin typeface="Gill Sans" charset="0"/>
                <a:ea typeface="Gill Sans" charset="0"/>
                <a:cs typeface="Gill Sans" charset="0"/>
              </a:rPr>
              <a:t>Adaptive Model selection: Tradeoffs</a:t>
            </a:r>
            <a:endParaRPr lang="en-US" sz="4000" dirty="0">
              <a:solidFill>
                <a:srgbClr val="24448C"/>
              </a:solidFill>
              <a:latin typeface="Gill Sans" charset="0"/>
              <a:ea typeface="Gill Sans" charset="0"/>
              <a:cs typeface="Gill Sans" charset="0"/>
            </a:endParaRPr>
          </a:p>
        </p:txBody>
      </p:sp>
      <p:sp>
        <p:nvSpPr>
          <p:cNvPr id="9" name="TextBox 8"/>
          <p:cNvSpPr txBox="1"/>
          <p:nvPr/>
        </p:nvSpPr>
        <p:spPr>
          <a:xfrm>
            <a:off x="1524001" y="1444907"/>
            <a:ext cx="8231661" cy="3000821"/>
          </a:xfrm>
          <a:prstGeom prst="rect">
            <a:avLst/>
          </a:prstGeom>
          <a:noFill/>
          <a:effectLst>
            <a:glow rad="114300">
              <a:schemeClr val="bg2">
                <a:lumMod val="25000"/>
                <a:alpha val="44000"/>
              </a:schemeClr>
            </a:glow>
          </a:effectLst>
        </p:spPr>
        <p:txBody>
          <a:bodyPr wrap="square" rtlCol="0">
            <a:spAutoFit/>
          </a:bodyPr>
          <a:lstStyle/>
          <a:p>
            <a:pPr marL="742950" lvl="1" indent="-285750">
              <a:buFont typeface="Arial" charset="0"/>
              <a:buChar char="•"/>
            </a:pPr>
            <a:r>
              <a:rPr lang="en-US" sz="2700" dirty="0">
                <a:latin typeface="Gill Sans" charset="0"/>
                <a:ea typeface="Gill Sans" charset="0"/>
                <a:cs typeface="Gill Sans" charset="0"/>
              </a:rPr>
              <a:t>Single Model vs Multiple model selection</a:t>
            </a:r>
          </a:p>
          <a:p>
            <a:pPr marL="1200150" lvl="2" indent="-285750">
              <a:buFont typeface="Arial" charset="0"/>
              <a:buChar char="•"/>
            </a:pPr>
            <a:r>
              <a:rPr lang="en-US" sz="2700" dirty="0">
                <a:latin typeface="Gill Sans" charset="0"/>
                <a:ea typeface="Gill Sans" charset="0"/>
                <a:cs typeface="Gill Sans" charset="0"/>
              </a:rPr>
              <a:t>Performance</a:t>
            </a:r>
          </a:p>
          <a:p>
            <a:pPr marL="1657350" lvl="3" indent="-285750">
              <a:buFont typeface="Arial" charset="0"/>
              <a:buChar char="•"/>
            </a:pPr>
            <a:r>
              <a:rPr lang="en-US" sz="2700" dirty="0">
                <a:latin typeface="Gill Sans" charset="0"/>
                <a:ea typeface="Gill Sans" charset="0"/>
                <a:cs typeface="Gill Sans" charset="0"/>
              </a:rPr>
              <a:t>Latency</a:t>
            </a:r>
          </a:p>
          <a:p>
            <a:pPr marL="1657350" lvl="3" indent="-285750">
              <a:buFont typeface="Arial" charset="0"/>
              <a:buChar char="•"/>
            </a:pPr>
            <a:r>
              <a:rPr lang="en-US" sz="2700" dirty="0">
                <a:latin typeface="Gill Sans" charset="0"/>
                <a:ea typeface="Gill Sans" charset="0"/>
                <a:cs typeface="Gill Sans" charset="0"/>
              </a:rPr>
              <a:t>Throughput</a:t>
            </a:r>
          </a:p>
          <a:p>
            <a:pPr marL="1657350" lvl="3" indent="-285750">
              <a:buFont typeface="Arial" charset="0"/>
              <a:buChar char="•"/>
            </a:pPr>
            <a:r>
              <a:rPr lang="en-US" sz="2700" dirty="0">
                <a:latin typeface="Gill Sans" charset="0"/>
                <a:ea typeface="Gill Sans" charset="0"/>
                <a:cs typeface="Gill Sans" charset="0"/>
              </a:rPr>
              <a:t>Stragglers</a:t>
            </a:r>
          </a:p>
          <a:p>
            <a:pPr marL="1200150" lvl="2" indent="-285750">
              <a:buFont typeface="Arial" charset="0"/>
              <a:buChar char="•"/>
            </a:pPr>
            <a:r>
              <a:rPr lang="en-US" sz="2700" dirty="0">
                <a:latin typeface="Gill Sans" charset="0"/>
                <a:ea typeface="Gill Sans" charset="0"/>
                <a:cs typeface="Gill Sans" charset="0"/>
              </a:rPr>
              <a:t>Accuracy</a:t>
            </a:r>
          </a:p>
          <a:p>
            <a:pPr marL="1200150" lvl="2" indent="-285750">
              <a:buFont typeface="Arial" charset="0"/>
              <a:buChar char="•"/>
            </a:pPr>
            <a:endParaRPr lang="en-US" sz="2700" dirty="0">
              <a:latin typeface="Gill Sans" charset="0"/>
              <a:ea typeface="Gill Sans" charset="0"/>
              <a:cs typeface="Gill Sans" charset="0"/>
            </a:endParaRPr>
          </a:p>
        </p:txBody>
      </p:sp>
      <p:sp>
        <p:nvSpPr>
          <p:cNvPr id="3" name="Slide Number Placeholder 2"/>
          <p:cNvSpPr>
            <a:spLocks noGrp="1"/>
          </p:cNvSpPr>
          <p:nvPr>
            <p:ph type="sldNum" sz="quarter" idx="12"/>
          </p:nvPr>
        </p:nvSpPr>
        <p:spPr/>
        <p:txBody>
          <a:bodyPr/>
          <a:lstStyle/>
          <a:p>
            <a:fld id="{5186D905-748B-E04B-8919-177058E46FDD}" type="slidenum">
              <a:rPr lang="en-US" smtClean="0"/>
              <a:t>10</a:t>
            </a:fld>
            <a:endParaRPr lang="en-US"/>
          </a:p>
        </p:txBody>
      </p:sp>
    </p:spTree>
    <p:extLst>
      <p:ext uri="{BB962C8B-B14F-4D97-AF65-F5344CB8AC3E}">
        <p14:creationId xmlns:p14="http://schemas.microsoft.com/office/powerpoint/2010/main" val="1165645154"/>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
            <a:ext cx="9144000" cy="952113"/>
          </a:xfrm>
          <a:noFill/>
        </p:spPr>
        <p:txBody>
          <a:bodyPr>
            <a:normAutofit/>
          </a:bodyPr>
          <a:lstStyle/>
          <a:p>
            <a:r>
              <a:rPr lang="en-US" sz="4000" dirty="0">
                <a:solidFill>
                  <a:srgbClr val="24448C"/>
                </a:solidFill>
                <a:latin typeface="Gill Sans" charset="0"/>
                <a:ea typeface="Gill Sans" charset="0"/>
                <a:cs typeface="Gill Sans" charset="0"/>
              </a:rPr>
              <a:t>Adaptive Model selection: </a:t>
            </a:r>
            <a:endParaRPr lang="en-US" sz="4000" dirty="0">
              <a:solidFill>
                <a:srgbClr val="24448C"/>
              </a:solidFill>
              <a:latin typeface="Gill Sans" charset="0"/>
              <a:ea typeface="Gill Sans" charset="0"/>
              <a:cs typeface="Gill Sans"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104" y="1306592"/>
            <a:ext cx="7411453" cy="4720068"/>
          </a:xfrm>
          <a:prstGeom prst="rect">
            <a:avLst/>
          </a:prstGeom>
        </p:spPr>
      </p:pic>
      <p:sp>
        <p:nvSpPr>
          <p:cNvPr id="4" name="Slide Number Placeholder 3"/>
          <p:cNvSpPr>
            <a:spLocks noGrp="1"/>
          </p:cNvSpPr>
          <p:nvPr>
            <p:ph type="sldNum" sz="quarter" idx="12"/>
          </p:nvPr>
        </p:nvSpPr>
        <p:spPr/>
        <p:txBody>
          <a:bodyPr/>
          <a:lstStyle/>
          <a:p>
            <a:fld id="{5186D905-748B-E04B-8919-177058E46FDD}" type="slidenum">
              <a:rPr lang="en-US" smtClean="0"/>
              <a:t>11</a:t>
            </a:fld>
            <a:endParaRPr lang="en-US"/>
          </a:p>
        </p:txBody>
      </p:sp>
      <p:sp>
        <p:nvSpPr>
          <p:cNvPr id="5" name="Oval 4"/>
          <p:cNvSpPr/>
          <p:nvPr/>
        </p:nvSpPr>
        <p:spPr>
          <a:xfrm>
            <a:off x="2999874" y="1860885"/>
            <a:ext cx="2454443" cy="1925053"/>
          </a:xfrm>
          <a:prstGeom prst="ellipse">
            <a:avLst/>
          </a:prstGeom>
          <a:solidFill>
            <a:schemeClr val="accent1">
              <a:alpha val="0"/>
            </a:schemeClr>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0667251"/>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639"/>
            <a:ext cx="9144000" cy="952113"/>
          </a:xfrm>
          <a:noFill/>
        </p:spPr>
        <p:txBody>
          <a:bodyPr>
            <a:normAutofit/>
          </a:bodyPr>
          <a:lstStyle/>
          <a:p>
            <a:r>
              <a:rPr lang="en-US" sz="5000" dirty="0">
                <a:solidFill>
                  <a:srgbClr val="24448C"/>
                </a:solidFill>
                <a:latin typeface="Gill Sans" charset="0"/>
                <a:ea typeface="Gill Sans" charset="0"/>
                <a:cs typeface="Gill Sans" charset="0"/>
              </a:rPr>
              <a:t>Model Abstraction Layer</a:t>
            </a:r>
            <a:endParaRPr lang="en-US" sz="5000" dirty="0">
              <a:solidFill>
                <a:srgbClr val="24448C"/>
              </a:solidFill>
              <a:latin typeface="Gill Sans" charset="0"/>
              <a:ea typeface="Gill Sans" charset="0"/>
              <a:cs typeface="Gill Sans" charset="0"/>
            </a:endParaRPr>
          </a:p>
        </p:txBody>
      </p:sp>
      <p:sp>
        <p:nvSpPr>
          <p:cNvPr id="11" name="TextBox 10"/>
          <p:cNvSpPr txBox="1"/>
          <p:nvPr/>
        </p:nvSpPr>
        <p:spPr>
          <a:xfrm>
            <a:off x="1892969" y="1244098"/>
            <a:ext cx="8406063" cy="2277547"/>
          </a:xfrm>
          <a:prstGeom prst="rect">
            <a:avLst/>
          </a:prstGeom>
          <a:noFill/>
          <a:effectLst>
            <a:glow rad="114300">
              <a:schemeClr val="bg2">
                <a:lumMod val="25000"/>
                <a:alpha val="44000"/>
              </a:schemeClr>
            </a:glow>
          </a:effectLst>
        </p:spPr>
        <p:txBody>
          <a:bodyPr wrap="square" rtlCol="0">
            <a:spAutoFit/>
          </a:bodyPr>
          <a:lstStyle/>
          <a:p>
            <a:pPr marL="1200150" lvl="2" indent="-285750">
              <a:buFont typeface="Arial" charset="0"/>
              <a:buChar char="•"/>
            </a:pPr>
            <a:endParaRPr lang="en-US" sz="2700" dirty="0">
              <a:latin typeface="Gill Sans" charset="0"/>
              <a:ea typeface="Gill Sans" charset="0"/>
              <a:cs typeface="Gill Sans" charset="0"/>
            </a:endParaRPr>
          </a:p>
          <a:p>
            <a:pPr marL="742950" lvl="1" indent="-285750">
              <a:buFont typeface="Arial" charset="0"/>
              <a:buChar char="•"/>
            </a:pPr>
            <a:r>
              <a:rPr lang="en-US" sz="3400" dirty="0">
                <a:latin typeface="Gill Sans" charset="0"/>
                <a:ea typeface="Gill Sans" charset="0"/>
                <a:cs typeface="Gill Sans" charset="0"/>
              </a:rPr>
              <a:t>3 components</a:t>
            </a:r>
            <a:endParaRPr lang="en-US" sz="3400" dirty="0">
              <a:latin typeface="Gill Sans" charset="0"/>
              <a:ea typeface="Gill Sans" charset="0"/>
              <a:cs typeface="Gill Sans" charset="0"/>
            </a:endParaRPr>
          </a:p>
          <a:p>
            <a:pPr marL="1200150" lvl="2" indent="-285750">
              <a:buFont typeface="Arial" charset="0"/>
              <a:buChar char="•"/>
            </a:pPr>
            <a:r>
              <a:rPr lang="en-US" sz="2700" dirty="0">
                <a:latin typeface="Gill Sans" charset="0"/>
                <a:ea typeface="Gill Sans" charset="0"/>
                <a:cs typeface="Gill Sans" charset="0"/>
              </a:rPr>
              <a:t>Caching Prediction</a:t>
            </a:r>
          </a:p>
          <a:p>
            <a:pPr marL="1200150" lvl="2" indent="-285750">
              <a:buFont typeface="Arial" charset="0"/>
              <a:buChar char="•"/>
            </a:pPr>
            <a:r>
              <a:rPr lang="en-US" sz="2700" dirty="0">
                <a:latin typeface="Gill Sans" charset="0"/>
                <a:ea typeface="Gill Sans" charset="0"/>
                <a:cs typeface="Gill Sans" charset="0"/>
              </a:rPr>
              <a:t>Adaptive batching</a:t>
            </a:r>
          </a:p>
          <a:p>
            <a:pPr marL="1200150" lvl="2" indent="-285750">
              <a:buFont typeface="Arial" charset="0"/>
              <a:buChar char="•"/>
            </a:pPr>
            <a:r>
              <a:rPr lang="en-US" sz="2700" dirty="0">
                <a:latin typeface="Gill Sans" charset="0"/>
                <a:ea typeface="Gill Sans" charset="0"/>
                <a:cs typeface="Gill Sans" charset="0"/>
              </a:rPr>
              <a:t>Model containers </a:t>
            </a:r>
          </a:p>
        </p:txBody>
      </p:sp>
    </p:spTree>
    <p:extLst>
      <p:ext uri="{BB962C8B-B14F-4D97-AF65-F5344CB8AC3E}">
        <p14:creationId xmlns:p14="http://schemas.microsoft.com/office/powerpoint/2010/main" val="1413107291"/>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639"/>
            <a:ext cx="9144000" cy="952113"/>
          </a:xfrm>
          <a:noFill/>
        </p:spPr>
        <p:txBody>
          <a:bodyPr>
            <a:normAutofit/>
          </a:bodyPr>
          <a:lstStyle/>
          <a:p>
            <a:r>
              <a:rPr lang="en-US" sz="5000" dirty="0">
                <a:solidFill>
                  <a:srgbClr val="24448C"/>
                </a:solidFill>
                <a:latin typeface="Gill Sans" charset="0"/>
                <a:ea typeface="Gill Sans" charset="0"/>
                <a:cs typeface="Gill Sans" charset="0"/>
              </a:rPr>
              <a:t>Prediction Caching</a:t>
            </a:r>
            <a:endParaRPr lang="en-US" sz="5000" dirty="0">
              <a:solidFill>
                <a:srgbClr val="24448C"/>
              </a:solidFill>
              <a:latin typeface="Gill Sans" charset="0"/>
              <a:ea typeface="Gill Sans" charset="0"/>
              <a:cs typeface="Gill Sans"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0" y="1748518"/>
            <a:ext cx="5588000" cy="584200"/>
          </a:xfrm>
          <a:prstGeom prst="rect">
            <a:avLst/>
          </a:prstGeom>
        </p:spPr>
      </p:pic>
      <p:sp>
        <p:nvSpPr>
          <p:cNvPr id="11" name="TextBox 10"/>
          <p:cNvSpPr txBox="1"/>
          <p:nvPr/>
        </p:nvSpPr>
        <p:spPr>
          <a:xfrm>
            <a:off x="1074822" y="2730611"/>
            <a:ext cx="8406063" cy="923330"/>
          </a:xfrm>
          <a:prstGeom prst="rect">
            <a:avLst/>
          </a:prstGeom>
          <a:noFill/>
          <a:effectLst>
            <a:glow rad="114300">
              <a:schemeClr val="bg2">
                <a:lumMod val="25000"/>
                <a:alpha val="44000"/>
              </a:schemeClr>
            </a:glow>
          </a:effectLst>
        </p:spPr>
        <p:txBody>
          <a:bodyPr wrap="square" rtlCol="0">
            <a:spAutoFit/>
          </a:bodyPr>
          <a:lstStyle/>
          <a:p>
            <a:pPr marL="1200150" lvl="2" indent="-285750">
              <a:buFont typeface="Arial" charset="0"/>
              <a:buChar char="•"/>
            </a:pPr>
            <a:r>
              <a:rPr lang="en-US" sz="2700" dirty="0">
                <a:latin typeface="Gill Sans" charset="0"/>
                <a:ea typeface="Gill Sans" charset="0"/>
                <a:cs typeface="Gill Sans" charset="0"/>
              </a:rPr>
              <a:t>Given a model and example, cache predicted label</a:t>
            </a:r>
          </a:p>
          <a:p>
            <a:pPr marL="1200150" lvl="2" indent="-285750">
              <a:buFont typeface="Arial" charset="0"/>
              <a:buChar char="•"/>
            </a:pPr>
            <a:r>
              <a:rPr lang="en-US" sz="2700" dirty="0">
                <a:latin typeface="Gill Sans" charset="0"/>
                <a:ea typeface="Gill Sans" charset="0"/>
                <a:cs typeface="Gill Sans" charset="0"/>
              </a:rPr>
              <a:t>LRU eviction policy</a:t>
            </a:r>
          </a:p>
        </p:txBody>
      </p:sp>
    </p:spTree>
    <p:extLst>
      <p:ext uri="{BB962C8B-B14F-4D97-AF65-F5344CB8AC3E}">
        <p14:creationId xmlns:p14="http://schemas.microsoft.com/office/powerpoint/2010/main" val="1003135930"/>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639"/>
            <a:ext cx="9144000" cy="952113"/>
          </a:xfrm>
          <a:noFill/>
        </p:spPr>
        <p:txBody>
          <a:bodyPr>
            <a:normAutofit/>
          </a:bodyPr>
          <a:lstStyle/>
          <a:p>
            <a:r>
              <a:rPr lang="en-US" sz="5000" dirty="0">
                <a:solidFill>
                  <a:srgbClr val="24448C"/>
                </a:solidFill>
                <a:latin typeface="Gill Sans" charset="0"/>
                <a:ea typeface="Gill Sans" charset="0"/>
                <a:cs typeface="Gill Sans" charset="0"/>
              </a:rPr>
              <a:t>Adaptive Batching per Model</a:t>
            </a:r>
            <a:endParaRPr lang="en-US" sz="5000" dirty="0">
              <a:solidFill>
                <a:srgbClr val="24448C"/>
              </a:solidFill>
              <a:latin typeface="Gill Sans" charset="0"/>
              <a:ea typeface="Gill Sans" charset="0"/>
              <a:cs typeface="Gill Sans" charset="0"/>
            </a:endParaRPr>
          </a:p>
        </p:txBody>
      </p:sp>
      <p:sp>
        <p:nvSpPr>
          <p:cNvPr id="9" name="TextBox 8"/>
          <p:cNvSpPr txBox="1"/>
          <p:nvPr/>
        </p:nvSpPr>
        <p:spPr>
          <a:xfrm>
            <a:off x="1897619" y="1209623"/>
            <a:ext cx="8396762" cy="5893921"/>
          </a:xfrm>
          <a:prstGeom prst="rect">
            <a:avLst/>
          </a:prstGeom>
          <a:noFill/>
          <a:effectLst>
            <a:glow rad="114300">
              <a:schemeClr val="bg2">
                <a:lumMod val="25000"/>
                <a:alpha val="44000"/>
              </a:schemeClr>
            </a:glow>
          </a:effectLst>
        </p:spPr>
        <p:txBody>
          <a:bodyPr wrap="square" rtlCol="0">
            <a:spAutoFit/>
          </a:bodyPr>
          <a:lstStyle/>
          <a:p>
            <a:pPr marL="285750" indent="-285750">
              <a:buFont typeface="Arial" charset="0"/>
              <a:buChar char="•"/>
            </a:pPr>
            <a:endParaRPr lang="en-US" sz="3000" dirty="0">
              <a:latin typeface="Gill Sans" charset="0"/>
              <a:ea typeface="Gill Sans" charset="0"/>
              <a:cs typeface="Gill Sans" charset="0"/>
            </a:endParaRPr>
          </a:p>
          <a:p>
            <a:pPr marL="285750" indent="-285750">
              <a:buFont typeface="Arial" charset="0"/>
              <a:buChar char="•"/>
            </a:pPr>
            <a:r>
              <a:rPr lang="en-US" sz="3000" dirty="0">
                <a:latin typeface="Gill Sans" charset="0"/>
                <a:ea typeface="Gill Sans" charset="0"/>
                <a:cs typeface="Gill Sans" charset="0"/>
              </a:rPr>
              <a:t>Different batch sizes for models, to meet SLO</a:t>
            </a:r>
          </a:p>
          <a:p>
            <a:pPr marL="285750" indent="-285750">
              <a:buFont typeface="Arial" charset="0"/>
              <a:buChar char="•"/>
            </a:pPr>
            <a:endParaRPr lang="en-US" sz="3000" dirty="0">
              <a:latin typeface="Gill Sans" charset="0"/>
              <a:ea typeface="Gill Sans" charset="0"/>
              <a:cs typeface="Gill Sans" charset="0"/>
            </a:endParaRPr>
          </a:p>
          <a:p>
            <a:pPr marL="285750" indent="-285750">
              <a:buFont typeface="Arial" charset="0"/>
              <a:buChar char="•"/>
            </a:pPr>
            <a:r>
              <a:rPr lang="en-US" sz="3000" dirty="0">
                <a:latin typeface="Gill Sans" charset="0"/>
                <a:ea typeface="Gill Sans" charset="0"/>
                <a:cs typeface="Gill Sans" charset="0"/>
              </a:rPr>
              <a:t>How to determine correct batch size?</a:t>
            </a:r>
          </a:p>
          <a:p>
            <a:pPr marL="742950" lvl="1" indent="-285750">
              <a:buFont typeface="Arial" charset="0"/>
              <a:buChar char="•"/>
            </a:pPr>
            <a:r>
              <a:rPr lang="en-US" sz="3000" dirty="0">
                <a:latin typeface="Gill Sans" charset="0"/>
                <a:ea typeface="Gill Sans" charset="0"/>
                <a:cs typeface="Gill Sans" charset="0"/>
              </a:rPr>
              <a:t>AIMD</a:t>
            </a:r>
          </a:p>
          <a:p>
            <a:pPr marL="1200150" lvl="2" indent="-285750">
              <a:buFont typeface="Arial" charset="0"/>
              <a:buChar char="•"/>
            </a:pPr>
            <a:r>
              <a:rPr lang="en-US" sz="2500" dirty="0">
                <a:latin typeface="Gill Sans" charset="0"/>
                <a:ea typeface="Gill Sans" charset="0"/>
                <a:cs typeface="Gill Sans" charset="0"/>
              </a:rPr>
              <a:t>Additively increase batch size, till latency is met,</a:t>
            </a:r>
          </a:p>
          <a:p>
            <a:pPr marL="1200150" lvl="2" indent="-285750">
              <a:buFont typeface="Arial" charset="0"/>
              <a:buChar char="•"/>
            </a:pPr>
            <a:r>
              <a:rPr lang="en-US" sz="2500" dirty="0">
                <a:latin typeface="Gill Sans" charset="0"/>
                <a:ea typeface="Gill Sans" charset="0"/>
                <a:cs typeface="Gill Sans" charset="0"/>
              </a:rPr>
              <a:t>Then </a:t>
            </a:r>
            <a:r>
              <a:rPr lang="en-US" sz="2500" dirty="0" err="1">
                <a:latin typeface="Gill Sans" charset="0"/>
                <a:ea typeface="Gill Sans" charset="0"/>
                <a:cs typeface="Gill Sans" charset="0"/>
              </a:rPr>
              <a:t>backoff</a:t>
            </a:r>
            <a:r>
              <a:rPr lang="en-US" sz="2500" dirty="0">
                <a:latin typeface="Gill Sans" charset="0"/>
                <a:ea typeface="Gill Sans" charset="0"/>
                <a:cs typeface="Gill Sans" charset="0"/>
              </a:rPr>
              <a:t> by a small factor (10%)</a:t>
            </a:r>
          </a:p>
          <a:p>
            <a:pPr marL="742950" lvl="1" indent="-285750">
              <a:buFont typeface="Arial" charset="0"/>
              <a:buChar char="•"/>
            </a:pPr>
            <a:r>
              <a:rPr lang="en-US" sz="3000" dirty="0">
                <a:latin typeface="Gill Sans" charset="0"/>
                <a:ea typeface="Gill Sans" charset="0"/>
                <a:cs typeface="Gill Sans" charset="0"/>
              </a:rPr>
              <a:t>Quantile Regression</a:t>
            </a:r>
          </a:p>
          <a:p>
            <a:pPr marL="1200150" lvl="2" indent="-285750">
              <a:buFont typeface="Arial" charset="0"/>
              <a:buChar char="•"/>
            </a:pPr>
            <a:r>
              <a:rPr lang="en-US" sz="3000" dirty="0">
                <a:latin typeface="Gill Sans" charset="0"/>
                <a:ea typeface="Gill Sans" charset="0"/>
                <a:cs typeface="Gill Sans" charset="0"/>
              </a:rPr>
              <a:t>Model latency as a function of batch-size</a:t>
            </a:r>
          </a:p>
          <a:p>
            <a:pPr marL="1200150" lvl="2" indent="-285750">
              <a:buFont typeface="Arial" charset="0"/>
              <a:buChar char="•"/>
            </a:pPr>
            <a:r>
              <a:rPr lang="en-US" sz="3000" dirty="0">
                <a:latin typeface="Gill Sans" charset="0"/>
                <a:ea typeface="Gill Sans" charset="0"/>
                <a:cs typeface="Gill Sans" charset="0"/>
              </a:rPr>
              <a:t>Batch size based on 99%ile latency</a:t>
            </a:r>
          </a:p>
          <a:p>
            <a:pPr marL="1200150" lvl="2" indent="-285750">
              <a:buFont typeface="Arial" charset="0"/>
              <a:buChar char="•"/>
            </a:pPr>
            <a:endParaRPr lang="en-US" sz="3000" dirty="0">
              <a:latin typeface="Gill Sans" charset="0"/>
              <a:ea typeface="Gill Sans" charset="0"/>
              <a:cs typeface="Gill Sans" charset="0"/>
            </a:endParaRPr>
          </a:p>
          <a:p>
            <a:pPr marL="285750" indent="-285750">
              <a:buFont typeface="Arial" charset="0"/>
              <a:buChar char="•"/>
            </a:pPr>
            <a:endParaRPr lang="en-US" sz="3000" dirty="0">
              <a:latin typeface="Gill Sans" charset="0"/>
              <a:ea typeface="Gill Sans" charset="0"/>
              <a:cs typeface="Gill Sans" charset="0"/>
            </a:endParaRPr>
          </a:p>
          <a:p>
            <a:pPr marL="742950" lvl="1" indent="-285750">
              <a:buFont typeface="Arial" charset="0"/>
              <a:buChar char="•"/>
            </a:pPr>
            <a:endParaRPr lang="en-US" sz="2700" dirty="0">
              <a:latin typeface="Gill Sans" charset="0"/>
              <a:ea typeface="Gill Sans" charset="0"/>
              <a:cs typeface="Gill Sans" charset="0"/>
            </a:endParaRPr>
          </a:p>
        </p:txBody>
      </p:sp>
      <p:sp>
        <p:nvSpPr>
          <p:cNvPr id="3" name="Slide Number Placeholder 2"/>
          <p:cNvSpPr>
            <a:spLocks noGrp="1"/>
          </p:cNvSpPr>
          <p:nvPr>
            <p:ph type="sldNum" sz="quarter" idx="12"/>
          </p:nvPr>
        </p:nvSpPr>
        <p:spPr/>
        <p:txBody>
          <a:bodyPr/>
          <a:lstStyle/>
          <a:p>
            <a:fld id="{5186D905-748B-E04B-8919-177058E46FDD}" type="slidenum">
              <a:rPr lang="en-US" smtClean="0"/>
              <a:t>14</a:t>
            </a:fld>
            <a:endParaRPr lang="en-US"/>
          </a:p>
        </p:txBody>
      </p:sp>
    </p:spTree>
    <p:extLst>
      <p:ext uri="{BB962C8B-B14F-4D97-AF65-F5344CB8AC3E}">
        <p14:creationId xmlns:p14="http://schemas.microsoft.com/office/powerpoint/2010/main" val="943041763"/>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639"/>
            <a:ext cx="9144000" cy="952113"/>
          </a:xfrm>
          <a:noFill/>
        </p:spPr>
        <p:txBody>
          <a:bodyPr>
            <a:normAutofit/>
          </a:bodyPr>
          <a:lstStyle/>
          <a:p>
            <a:r>
              <a:rPr lang="en-US" sz="5000" dirty="0">
                <a:solidFill>
                  <a:srgbClr val="24448C"/>
                </a:solidFill>
                <a:latin typeface="Gill Sans" charset="0"/>
                <a:ea typeface="Gill Sans" charset="0"/>
                <a:cs typeface="Gill Sans" charset="0"/>
              </a:rPr>
              <a:t>Adaptive Batching per Model</a:t>
            </a:r>
            <a:endParaRPr lang="en-US" sz="5000" dirty="0">
              <a:solidFill>
                <a:srgbClr val="24448C"/>
              </a:solidFill>
              <a:latin typeface="Gill Sans" charset="0"/>
              <a:ea typeface="Gill Sans" charset="0"/>
              <a:cs typeface="Gill Sans" charset="0"/>
            </a:endParaRPr>
          </a:p>
        </p:txBody>
      </p:sp>
      <p:sp>
        <p:nvSpPr>
          <p:cNvPr id="9" name="TextBox 8"/>
          <p:cNvSpPr txBox="1"/>
          <p:nvPr/>
        </p:nvSpPr>
        <p:spPr>
          <a:xfrm>
            <a:off x="1897619" y="1209622"/>
            <a:ext cx="8396762" cy="969496"/>
          </a:xfrm>
          <a:prstGeom prst="rect">
            <a:avLst/>
          </a:prstGeom>
          <a:noFill/>
          <a:effectLst>
            <a:glow rad="114300">
              <a:schemeClr val="bg2">
                <a:lumMod val="25000"/>
                <a:alpha val="44000"/>
              </a:schemeClr>
            </a:glow>
          </a:effectLst>
        </p:spPr>
        <p:txBody>
          <a:bodyPr wrap="square" rtlCol="0">
            <a:spAutoFit/>
          </a:bodyPr>
          <a:lstStyle/>
          <a:p>
            <a:pPr marL="285750" indent="-285750">
              <a:buFont typeface="Arial" charset="0"/>
              <a:buChar char="•"/>
            </a:pPr>
            <a:endParaRPr lang="en-US" sz="3000" dirty="0">
              <a:latin typeface="Gill Sans" charset="0"/>
              <a:ea typeface="Gill Sans" charset="0"/>
              <a:cs typeface="Gill Sans" charset="0"/>
            </a:endParaRPr>
          </a:p>
          <a:p>
            <a:pPr marL="742950" lvl="1" indent="-285750">
              <a:buFont typeface="Arial" charset="0"/>
              <a:buChar char="•"/>
            </a:pPr>
            <a:endParaRPr lang="en-US" sz="2700" dirty="0">
              <a:latin typeface="Gill Sans" charset="0"/>
              <a:ea typeface="Gill Sans" charset="0"/>
              <a:cs typeface="Gill Sans"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674" y="1209623"/>
            <a:ext cx="8133347" cy="5256449"/>
          </a:xfrm>
          <a:prstGeom prst="rect">
            <a:avLst/>
          </a:prstGeom>
        </p:spPr>
      </p:pic>
      <p:sp>
        <p:nvSpPr>
          <p:cNvPr id="4" name="Slide Number Placeholder 3"/>
          <p:cNvSpPr>
            <a:spLocks noGrp="1"/>
          </p:cNvSpPr>
          <p:nvPr>
            <p:ph type="sldNum" sz="quarter" idx="12"/>
          </p:nvPr>
        </p:nvSpPr>
        <p:spPr/>
        <p:txBody>
          <a:bodyPr/>
          <a:lstStyle/>
          <a:p>
            <a:fld id="{5186D905-748B-E04B-8919-177058E46FDD}" type="slidenum">
              <a:rPr lang="en-US" smtClean="0"/>
              <a:t>15</a:t>
            </a:fld>
            <a:endParaRPr lang="en-US"/>
          </a:p>
        </p:txBody>
      </p:sp>
    </p:spTree>
    <p:extLst>
      <p:ext uri="{BB962C8B-B14F-4D97-AF65-F5344CB8AC3E}">
        <p14:creationId xmlns:p14="http://schemas.microsoft.com/office/powerpoint/2010/main" val="1356462318"/>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639"/>
            <a:ext cx="9144000" cy="952113"/>
          </a:xfrm>
          <a:noFill/>
        </p:spPr>
        <p:txBody>
          <a:bodyPr>
            <a:normAutofit/>
          </a:bodyPr>
          <a:lstStyle/>
          <a:p>
            <a:r>
              <a:rPr lang="en-US" sz="5000" dirty="0">
                <a:solidFill>
                  <a:srgbClr val="24448C"/>
                </a:solidFill>
                <a:latin typeface="Gill Sans" charset="0"/>
                <a:ea typeface="Gill Sans" charset="0"/>
                <a:cs typeface="Gill Sans" charset="0"/>
              </a:rPr>
              <a:t>Model containers</a:t>
            </a:r>
            <a:endParaRPr lang="en-US" sz="5000" dirty="0">
              <a:solidFill>
                <a:srgbClr val="24448C"/>
              </a:solidFill>
              <a:latin typeface="Gill Sans" charset="0"/>
              <a:ea typeface="Gill Sans" charset="0"/>
              <a:cs typeface="Gill Sans" charset="0"/>
            </a:endParaRPr>
          </a:p>
        </p:txBody>
      </p:sp>
      <p:sp>
        <p:nvSpPr>
          <p:cNvPr id="9" name="TextBox 8"/>
          <p:cNvSpPr txBox="1"/>
          <p:nvPr/>
        </p:nvSpPr>
        <p:spPr>
          <a:xfrm>
            <a:off x="1897619" y="1843285"/>
            <a:ext cx="8396762" cy="1892826"/>
          </a:xfrm>
          <a:prstGeom prst="rect">
            <a:avLst/>
          </a:prstGeom>
          <a:noFill/>
          <a:effectLst>
            <a:glow rad="114300">
              <a:schemeClr val="bg2">
                <a:lumMod val="25000"/>
                <a:alpha val="44000"/>
              </a:schemeClr>
            </a:glow>
          </a:effectLst>
        </p:spPr>
        <p:txBody>
          <a:bodyPr wrap="square" rtlCol="0">
            <a:spAutoFit/>
          </a:bodyPr>
          <a:lstStyle/>
          <a:p>
            <a:pPr marL="285750" indent="-285750">
              <a:buFont typeface="Arial" charset="0"/>
              <a:buChar char="•"/>
            </a:pPr>
            <a:r>
              <a:rPr lang="en-US" sz="3000" dirty="0">
                <a:latin typeface="Gill Sans" charset="0"/>
                <a:ea typeface="Gill Sans" charset="0"/>
                <a:cs typeface="Gill Sans" charset="0"/>
              </a:rPr>
              <a:t>Each model sits in a model container</a:t>
            </a:r>
          </a:p>
          <a:p>
            <a:pPr marL="285750" indent="-285750">
              <a:buFont typeface="Arial" charset="0"/>
              <a:buChar char="•"/>
            </a:pPr>
            <a:r>
              <a:rPr lang="en-US" sz="3000" dirty="0">
                <a:latin typeface="Gill Sans" charset="0"/>
                <a:ea typeface="Gill Sans" charset="0"/>
                <a:cs typeface="Gill Sans" charset="0"/>
              </a:rPr>
              <a:t>Connection with clipper via RPCs</a:t>
            </a:r>
          </a:p>
          <a:p>
            <a:pPr marL="285750" indent="-285750">
              <a:buFont typeface="Arial" charset="0"/>
              <a:buChar char="•"/>
            </a:pPr>
            <a:r>
              <a:rPr lang="en-US" sz="3000" dirty="0">
                <a:latin typeface="Gill Sans" charset="0"/>
                <a:ea typeface="Gill Sans" charset="0"/>
                <a:cs typeface="Gill Sans" charset="0"/>
              </a:rPr>
              <a:t>Can dynamically scale up/down replicas</a:t>
            </a:r>
            <a:endParaRPr lang="en-US" sz="3000" dirty="0">
              <a:latin typeface="Gill Sans" charset="0"/>
              <a:ea typeface="Gill Sans" charset="0"/>
              <a:cs typeface="Gill Sans" charset="0"/>
            </a:endParaRPr>
          </a:p>
          <a:p>
            <a:pPr marL="742950" lvl="1" indent="-285750">
              <a:buFont typeface="Arial" charset="0"/>
              <a:buChar char="•"/>
            </a:pPr>
            <a:endParaRPr lang="en-US" sz="2700" dirty="0">
              <a:latin typeface="Gill Sans" charset="0"/>
              <a:ea typeface="Gill Sans" charset="0"/>
              <a:cs typeface="Gill Sans" charset="0"/>
            </a:endParaRPr>
          </a:p>
        </p:txBody>
      </p:sp>
      <p:sp>
        <p:nvSpPr>
          <p:cNvPr id="3" name="Slide Number Placeholder 2"/>
          <p:cNvSpPr>
            <a:spLocks noGrp="1"/>
          </p:cNvSpPr>
          <p:nvPr>
            <p:ph type="sldNum" sz="quarter" idx="12"/>
          </p:nvPr>
        </p:nvSpPr>
        <p:spPr/>
        <p:txBody>
          <a:bodyPr/>
          <a:lstStyle/>
          <a:p>
            <a:fld id="{5186D905-748B-E04B-8919-177058E46FDD}" type="slidenum">
              <a:rPr lang="en-US" smtClean="0"/>
              <a:t>16</a:t>
            </a:fld>
            <a:endParaRPr lang="en-US"/>
          </a:p>
        </p:txBody>
      </p:sp>
    </p:spTree>
    <p:extLst>
      <p:ext uri="{BB962C8B-B14F-4D97-AF65-F5344CB8AC3E}">
        <p14:creationId xmlns:p14="http://schemas.microsoft.com/office/powerpoint/2010/main" val="19911891"/>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38275"/>
            <a:ext cx="9144000" cy="952113"/>
          </a:xfrm>
          <a:noFill/>
        </p:spPr>
        <p:txBody>
          <a:bodyPr>
            <a:normAutofit/>
          </a:bodyPr>
          <a:lstStyle/>
          <a:p>
            <a:r>
              <a:rPr lang="en-US" sz="5000" dirty="0">
                <a:solidFill>
                  <a:srgbClr val="24448C"/>
                </a:solidFill>
                <a:latin typeface="Gill Sans" charset="0"/>
                <a:ea typeface="Gill Sans" charset="0"/>
                <a:cs typeface="Gill Sans" charset="0"/>
              </a:rPr>
              <a:t>Clipper Architecture</a:t>
            </a:r>
            <a:endParaRPr lang="en-US" sz="5000" dirty="0">
              <a:solidFill>
                <a:srgbClr val="24448C"/>
              </a:solidFill>
              <a:latin typeface="Gill Sans" charset="0"/>
              <a:ea typeface="Gill Sans" charset="0"/>
              <a:cs typeface="Gill Sans" charset="0"/>
            </a:endParaRPr>
          </a:p>
        </p:txBody>
      </p:sp>
      <p:sp>
        <p:nvSpPr>
          <p:cNvPr id="4" name="TextBox 3"/>
          <p:cNvSpPr txBox="1"/>
          <p:nvPr/>
        </p:nvSpPr>
        <p:spPr>
          <a:xfrm>
            <a:off x="4757821" y="1875728"/>
            <a:ext cx="2844800" cy="446276"/>
          </a:xfrm>
          <a:prstGeom prst="rect">
            <a:avLst/>
          </a:prstGeom>
          <a:solidFill>
            <a:schemeClr val="bg1"/>
          </a:solidFill>
          <a:effectLst>
            <a:glow rad="139700">
              <a:schemeClr val="bg2">
                <a:lumMod val="75000"/>
              </a:schemeClr>
            </a:glow>
          </a:effectLst>
        </p:spPr>
        <p:txBody>
          <a:bodyPr wrap="square" rtlCol="0">
            <a:spAutoFit/>
          </a:bodyPr>
          <a:lstStyle/>
          <a:p>
            <a:pPr algn="ctr"/>
            <a:r>
              <a:rPr lang="en-US" sz="2300" dirty="0">
                <a:latin typeface="Gill Sans" charset="0"/>
                <a:ea typeface="Gill Sans" charset="0"/>
                <a:cs typeface="Gill Sans" charset="0"/>
              </a:rPr>
              <a:t>Clipper</a:t>
            </a:r>
            <a:endParaRPr lang="en-US" sz="2300" dirty="0">
              <a:latin typeface="Gill Sans" charset="0"/>
              <a:ea typeface="Gill Sans" charset="0"/>
              <a:cs typeface="Gill Sans" charset="0"/>
            </a:endParaRPr>
          </a:p>
        </p:txBody>
      </p:sp>
      <p:sp>
        <p:nvSpPr>
          <p:cNvPr id="8" name="TextBox 7"/>
          <p:cNvSpPr txBox="1"/>
          <p:nvPr/>
        </p:nvSpPr>
        <p:spPr>
          <a:xfrm>
            <a:off x="1952494" y="5892962"/>
            <a:ext cx="1655011" cy="446276"/>
          </a:xfrm>
          <a:prstGeom prst="rect">
            <a:avLst/>
          </a:prstGeom>
          <a:solidFill>
            <a:schemeClr val="bg1"/>
          </a:solidFill>
          <a:effectLst>
            <a:glow rad="139700">
              <a:schemeClr val="bg2">
                <a:lumMod val="75000"/>
              </a:schemeClr>
            </a:glow>
          </a:effectLst>
        </p:spPr>
        <p:txBody>
          <a:bodyPr wrap="square" rtlCol="0">
            <a:spAutoFit/>
          </a:bodyPr>
          <a:lstStyle/>
          <a:p>
            <a:pPr algn="ctr"/>
            <a:r>
              <a:rPr lang="en-US" sz="2300" dirty="0">
                <a:latin typeface="Gill Sans" charset="0"/>
                <a:ea typeface="Gill Sans" charset="0"/>
                <a:cs typeface="Gill Sans" charset="0"/>
              </a:rPr>
              <a:t>Model 1</a:t>
            </a:r>
            <a:endParaRPr lang="en-US" sz="2300" dirty="0">
              <a:latin typeface="Gill Sans" charset="0"/>
              <a:ea typeface="Gill Sans" charset="0"/>
              <a:cs typeface="Gill Sans" charset="0"/>
            </a:endParaRPr>
          </a:p>
        </p:txBody>
      </p:sp>
      <p:sp>
        <p:nvSpPr>
          <p:cNvPr id="14" name="TextBox 13"/>
          <p:cNvSpPr txBox="1"/>
          <p:nvPr/>
        </p:nvSpPr>
        <p:spPr>
          <a:xfrm>
            <a:off x="5352716" y="5878477"/>
            <a:ext cx="1655011" cy="446276"/>
          </a:xfrm>
          <a:prstGeom prst="rect">
            <a:avLst/>
          </a:prstGeom>
          <a:solidFill>
            <a:schemeClr val="bg1"/>
          </a:solidFill>
          <a:effectLst>
            <a:glow rad="139700">
              <a:schemeClr val="bg2">
                <a:lumMod val="75000"/>
              </a:schemeClr>
            </a:glow>
          </a:effectLst>
        </p:spPr>
        <p:txBody>
          <a:bodyPr wrap="square" rtlCol="0">
            <a:spAutoFit/>
          </a:bodyPr>
          <a:lstStyle/>
          <a:p>
            <a:pPr algn="ctr"/>
            <a:r>
              <a:rPr lang="en-US" sz="2300">
                <a:latin typeface="Gill Sans" charset="0"/>
                <a:ea typeface="Gill Sans" charset="0"/>
                <a:cs typeface="Gill Sans" charset="0"/>
              </a:rPr>
              <a:t>Model 2</a:t>
            </a:r>
            <a:endParaRPr lang="en-US" sz="2300" dirty="0">
              <a:latin typeface="Gill Sans" charset="0"/>
              <a:ea typeface="Gill Sans" charset="0"/>
              <a:cs typeface="Gill Sans" charset="0"/>
            </a:endParaRPr>
          </a:p>
        </p:txBody>
      </p:sp>
      <p:sp>
        <p:nvSpPr>
          <p:cNvPr id="15" name="TextBox 14"/>
          <p:cNvSpPr txBox="1"/>
          <p:nvPr/>
        </p:nvSpPr>
        <p:spPr>
          <a:xfrm>
            <a:off x="8310604" y="5878477"/>
            <a:ext cx="1655011" cy="446276"/>
          </a:xfrm>
          <a:prstGeom prst="rect">
            <a:avLst/>
          </a:prstGeom>
          <a:solidFill>
            <a:schemeClr val="bg1"/>
          </a:solidFill>
          <a:effectLst>
            <a:glow rad="139700">
              <a:schemeClr val="bg2">
                <a:lumMod val="75000"/>
              </a:schemeClr>
            </a:glow>
          </a:effectLst>
        </p:spPr>
        <p:txBody>
          <a:bodyPr wrap="square" rtlCol="0">
            <a:spAutoFit/>
          </a:bodyPr>
          <a:lstStyle/>
          <a:p>
            <a:pPr algn="ctr"/>
            <a:r>
              <a:rPr lang="en-US" sz="2300" dirty="0">
                <a:latin typeface="Gill Sans" charset="0"/>
                <a:ea typeface="Gill Sans" charset="0"/>
                <a:cs typeface="Gill Sans" charset="0"/>
              </a:rPr>
              <a:t>Model n</a:t>
            </a:r>
            <a:endParaRPr lang="en-US" sz="2300" dirty="0">
              <a:latin typeface="Gill Sans" charset="0"/>
              <a:ea typeface="Gill Sans" charset="0"/>
              <a:cs typeface="Gill Sans" charset="0"/>
            </a:endParaRPr>
          </a:p>
        </p:txBody>
      </p:sp>
      <p:cxnSp>
        <p:nvCxnSpPr>
          <p:cNvPr id="6" name="Straight Connector 5"/>
          <p:cNvCxnSpPr/>
          <p:nvPr/>
        </p:nvCxnSpPr>
        <p:spPr>
          <a:xfrm>
            <a:off x="5359723" y="996914"/>
            <a:ext cx="0" cy="865075"/>
          </a:xfrm>
          <a:prstGeom prst="line">
            <a:avLst/>
          </a:prstGeom>
          <a:ln w="317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29285" y="1060118"/>
            <a:ext cx="1472551" cy="369332"/>
          </a:xfrm>
          <a:prstGeom prst="rect">
            <a:avLst/>
          </a:prstGeom>
          <a:noFill/>
        </p:spPr>
        <p:txBody>
          <a:bodyPr wrap="square" rtlCol="0">
            <a:spAutoFit/>
          </a:bodyPr>
          <a:lstStyle/>
          <a:p>
            <a:r>
              <a:rPr lang="en-US" dirty="0"/>
              <a:t>User Request</a:t>
            </a:r>
            <a:endParaRPr lang="en-US" dirty="0"/>
          </a:p>
        </p:txBody>
      </p:sp>
      <p:sp>
        <p:nvSpPr>
          <p:cNvPr id="13" name="TextBox 12"/>
          <p:cNvSpPr txBox="1"/>
          <p:nvPr/>
        </p:nvSpPr>
        <p:spPr>
          <a:xfrm>
            <a:off x="4807972" y="2861843"/>
            <a:ext cx="2844800" cy="446276"/>
          </a:xfrm>
          <a:prstGeom prst="rect">
            <a:avLst/>
          </a:prstGeom>
          <a:solidFill>
            <a:schemeClr val="bg1"/>
          </a:solidFill>
          <a:effectLst>
            <a:glow rad="139700">
              <a:schemeClr val="bg2">
                <a:lumMod val="75000"/>
              </a:schemeClr>
            </a:glow>
          </a:effectLst>
        </p:spPr>
        <p:txBody>
          <a:bodyPr wrap="square" rtlCol="0">
            <a:spAutoFit/>
          </a:bodyPr>
          <a:lstStyle/>
          <a:p>
            <a:pPr algn="ctr"/>
            <a:r>
              <a:rPr lang="en-US" sz="2300" dirty="0">
                <a:latin typeface="Gill Sans" charset="0"/>
                <a:ea typeface="Gill Sans" charset="0"/>
                <a:cs typeface="Gill Sans" charset="0"/>
              </a:rPr>
              <a:t>Model Selection Layer</a:t>
            </a:r>
            <a:endParaRPr lang="en-US" sz="2300" dirty="0">
              <a:latin typeface="Gill Sans" charset="0"/>
              <a:ea typeface="Gill Sans" charset="0"/>
              <a:cs typeface="Gill Sans" charset="0"/>
            </a:endParaRPr>
          </a:p>
        </p:txBody>
      </p:sp>
      <p:cxnSp>
        <p:nvCxnSpPr>
          <p:cNvPr id="16" name="Straight Connector 15"/>
          <p:cNvCxnSpPr>
            <a:endCxn id="8" idx="0"/>
          </p:cNvCxnSpPr>
          <p:nvPr/>
        </p:nvCxnSpPr>
        <p:spPr>
          <a:xfrm flipH="1">
            <a:off x="2779999" y="3315012"/>
            <a:ext cx="2430134" cy="2577951"/>
          </a:xfrm>
          <a:prstGeom prst="line">
            <a:avLst/>
          </a:prstGeom>
          <a:ln w="317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4" idx="0"/>
          </p:cNvCxnSpPr>
          <p:nvPr/>
        </p:nvCxnSpPr>
        <p:spPr>
          <a:xfrm>
            <a:off x="5328971" y="3284197"/>
            <a:ext cx="851250" cy="2594281"/>
          </a:xfrm>
          <a:prstGeom prst="line">
            <a:avLst/>
          </a:prstGeom>
          <a:ln w="317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916496" y="996915"/>
            <a:ext cx="0" cy="865075"/>
          </a:xfrm>
          <a:prstGeom prst="line">
            <a:avLst/>
          </a:prstGeom>
          <a:ln w="31750">
            <a:solidFill>
              <a:schemeClr val="tx1"/>
            </a:solidFill>
            <a:prstDash val="dash"/>
            <a:headEnd type="triangle"/>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916496" y="1233842"/>
            <a:ext cx="700128" cy="369332"/>
          </a:xfrm>
          <a:prstGeom prst="rect">
            <a:avLst/>
          </a:prstGeom>
          <a:noFill/>
        </p:spPr>
        <p:txBody>
          <a:bodyPr wrap="none" rtlCol="0">
            <a:spAutoFit/>
          </a:bodyPr>
          <a:lstStyle/>
          <a:p>
            <a:r>
              <a:rPr lang="en-US"/>
              <a:t>Reply</a:t>
            </a:r>
            <a:endParaRPr lang="en-US"/>
          </a:p>
        </p:txBody>
      </p:sp>
      <p:cxnSp>
        <p:nvCxnSpPr>
          <p:cNvPr id="24" name="Straight Connector 23"/>
          <p:cNvCxnSpPr/>
          <p:nvPr/>
        </p:nvCxnSpPr>
        <p:spPr>
          <a:xfrm>
            <a:off x="5359723" y="2322005"/>
            <a:ext cx="0" cy="539839"/>
          </a:xfrm>
          <a:prstGeom prst="line">
            <a:avLst/>
          </a:prstGeom>
          <a:ln w="317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8" idx="3"/>
          </p:cNvCxnSpPr>
          <p:nvPr/>
        </p:nvCxnSpPr>
        <p:spPr>
          <a:xfrm flipH="1">
            <a:off x="3607504" y="3315012"/>
            <a:ext cx="3347840" cy="2801089"/>
          </a:xfrm>
          <a:prstGeom prst="line">
            <a:avLst/>
          </a:prstGeom>
          <a:ln w="31750">
            <a:solidFill>
              <a:schemeClr val="tx1"/>
            </a:solidFill>
            <a:prstDash val="dash"/>
            <a:headEnd type="triangle"/>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4" idx="0"/>
          </p:cNvCxnSpPr>
          <p:nvPr/>
        </p:nvCxnSpPr>
        <p:spPr>
          <a:xfrm flipH="1">
            <a:off x="6180222" y="3308119"/>
            <a:ext cx="894379" cy="2570358"/>
          </a:xfrm>
          <a:prstGeom prst="line">
            <a:avLst/>
          </a:prstGeom>
          <a:ln w="31750">
            <a:solidFill>
              <a:schemeClr val="tx1"/>
            </a:solidFill>
            <a:prstDash val="dash"/>
            <a:headEnd type="triangle"/>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916496" y="2322005"/>
            <a:ext cx="0" cy="539839"/>
          </a:xfrm>
          <a:prstGeom prst="line">
            <a:avLst/>
          </a:prstGeom>
          <a:ln w="31750">
            <a:solidFill>
              <a:schemeClr val="tx1"/>
            </a:solidFill>
            <a:prstDash val="dash"/>
            <a:headEnd type="triangle"/>
            <a:tailEnd type="none" w="med"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15" idx="1"/>
          </p:cNvCxnSpPr>
          <p:nvPr/>
        </p:nvCxnSpPr>
        <p:spPr>
          <a:xfrm>
            <a:off x="5359723" y="3308119"/>
            <a:ext cx="2950880" cy="2793496"/>
          </a:xfrm>
          <a:prstGeom prst="line">
            <a:avLst/>
          </a:prstGeom>
          <a:ln w="317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15" idx="0"/>
          </p:cNvCxnSpPr>
          <p:nvPr/>
        </p:nvCxnSpPr>
        <p:spPr>
          <a:xfrm>
            <a:off x="7157317" y="3308119"/>
            <a:ext cx="1980793" cy="2570358"/>
          </a:xfrm>
          <a:prstGeom prst="line">
            <a:avLst/>
          </a:prstGeom>
          <a:ln w="31750">
            <a:solidFill>
              <a:schemeClr val="tx1"/>
            </a:solidFill>
            <a:prstDash val="dash"/>
            <a:headEnd type="triangle"/>
            <a:tailEnd type="none" w="med"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 idx="3"/>
          </p:cNvCxnSpPr>
          <p:nvPr/>
        </p:nvCxnSpPr>
        <p:spPr>
          <a:xfrm flipV="1">
            <a:off x="7602621" y="713838"/>
            <a:ext cx="1489892" cy="1385028"/>
          </a:xfrm>
          <a:prstGeom prst="line">
            <a:avLst/>
          </a:prstGeom>
          <a:ln w="44450">
            <a:solidFill>
              <a:schemeClr val="tx1"/>
            </a:solidFill>
            <a:prstDash val="sysDot"/>
            <a:headEnd type="triangle"/>
            <a:tailEnd type="none" w="med" len="sm"/>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473270" y="1296619"/>
            <a:ext cx="2085827" cy="369332"/>
          </a:xfrm>
          <a:prstGeom prst="rect">
            <a:avLst/>
          </a:prstGeom>
          <a:noFill/>
        </p:spPr>
        <p:txBody>
          <a:bodyPr wrap="none" rtlCol="0">
            <a:spAutoFit/>
          </a:bodyPr>
          <a:lstStyle/>
          <a:p>
            <a:r>
              <a:rPr lang="en-US" dirty="0"/>
              <a:t>Feedback, true label</a:t>
            </a:r>
            <a:endParaRPr lang="en-US" dirty="0"/>
          </a:p>
        </p:txBody>
      </p:sp>
      <p:sp>
        <p:nvSpPr>
          <p:cNvPr id="32" name="TextBox 31"/>
          <p:cNvSpPr txBox="1"/>
          <p:nvPr/>
        </p:nvSpPr>
        <p:spPr>
          <a:xfrm>
            <a:off x="3045933" y="4100439"/>
            <a:ext cx="2163782" cy="646331"/>
          </a:xfrm>
          <a:prstGeom prst="rect">
            <a:avLst/>
          </a:prstGeom>
          <a:solidFill>
            <a:schemeClr val="bg1"/>
          </a:solidFill>
          <a:effectLst>
            <a:glow rad="139700">
              <a:schemeClr val="bg2">
                <a:lumMod val="75000"/>
              </a:schemeClr>
            </a:glow>
          </a:effectLst>
        </p:spPr>
        <p:txBody>
          <a:bodyPr wrap="square" rtlCol="0">
            <a:spAutoFit/>
          </a:bodyPr>
          <a:lstStyle/>
          <a:p>
            <a:pPr marL="285750" indent="-285750">
              <a:buFont typeface="Arial" charset="0"/>
              <a:buChar char="•"/>
            </a:pPr>
            <a:r>
              <a:rPr lang="en-US" dirty="0">
                <a:latin typeface="Gill Sans" charset="0"/>
                <a:ea typeface="Gill Sans" charset="0"/>
                <a:cs typeface="Gill Sans" charset="0"/>
              </a:rPr>
              <a:t>Prediction Cache</a:t>
            </a:r>
          </a:p>
          <a:p>
            <a:pPr marL="285750" indent="-285750">
              <a:buFont typeface="Arial" charset="0"/>
              <a:buChar char="•"/>
            </a:pPr>
            <a:r>
              <a:rPr lang="en-US" dirty="0">
                <a:latin typeface="Gill Sans" charset="0"/>
                <a:ea typeface="Gill Sans" charset="0"/>
                <a:cs typeface="Gill Sans" charset="0"/>
              </a:rPr>
              <a:t>Batch Queue</a:t>
            </a:r>
            <a:endParaRPr lang="en-US" dirty="0">
              <a:latin typeface="Gill Sans" charset="0"/>
              <a:ea typeface="Gill Sans" charset="0"/>
              <a:cs typeface="Gill Sans" charset="0"/>
            </a:endParaRPr>
          </a:p>
        </p:txBody>
      </p:sp>
      <p:cxnSp>
        <p:nvCxnSpPr>
          <p:cNvPr id="33" name="Straight Connector 32"/>
          <p:cNvCxnSpPr>
            <a:endCxn id="4" idx="3"/>
          </p:cNvCxnSpPr>
          <p:nvPr/>
        </p:nvCxnSpPr>
        <p:spPr>
          <a:xfrm flipV="1">
            <a:off x="7278449" y="2098867"/>
            <a:ext cx="324173" cy="859573"/>
          </a:xfrm>
          <a:prstGeom prst="line">
            <a:avLst/>
          </a:prstGeom>
          <a:ln w="44450">
            <a:solidFill>
              <a:schemeClr val="tx1"/>
            </a:solidFill>
            <a:prstDash val="sysDot"/>
            <a:headEnd type="triangle"/>
            <a:tailEnd type="none" w="med"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70596" y="3305674"/>
            <a:ext cx="2983253" cy="430887"/>
          </a:xfrm>
          <a:prstGeom prst="rect">
            <a:avLst/>
          </a:prstGeom>
          <a:noFill/>
        </p:spPr>
        <p:txBody>
          <a:bodyPr wrap="none" rtlCol="0">
            <a:spAutoFit/>
          </a:bodyPr>
          <a:lstStyle/>
          <a:p>
            <a:pPr algn="ctr"/>
            <a:r>
              <a:rPr lang="en-US" sz="2200" dirty="0">
                <a:latin typeface="Gill Sans" charset="0"/>
                <a:ea typeface="Gill Sans" charset="0"/>
                <a:cs typeface="Gill Sans" charset="0"/>
              </a:rPr>
              <a:t>Model </a:t>
            </a:r>
            <a:r>
              <a:rPr lang="en-US" sz="2200" dirty="0">
                <a:latin typeface="Gill Sans" charset="0"/>
                <a:ea typeface="Gill Sans" charset="0"/>
                <a:cs typeface="Gill Sans" charset="0"/>
              </a:rPr>
              <a:t>Abstraction </a:t>
            </a:r>
            <a:r>
              <a:rPr lang="en-US" sz="2200" dirty="0">
                <a:latin typeface="Gill Sans" charset="0"/>
                <a:ea typeface="Gill Sans" charset="0"/>
                <a:cs typeface="Gill Sans" charset="0"/>
              </a:rPr>
              <a:t>Layer</a:t>
            </a:r>
          </a:p>
        </p:txBody>
      </p:sp>
      <p:sp>
        <p:nvSpPr>
          <p:cNvPr id="37" name="Rectangle 36"/>
          <p:cNvSpPr/>
          <p:nvPr/>
        </p:nvSpPr>
        <p:spPr>
          <a:xfrm>
            <a:off x="1774061" y="3757618"/>
            <a:ext cx="8390021" cy="2887236"/>
          </a:xfrm>
          <a:prstGeom prst="rect">
            <a:avLst/>
          </a:prstGeom>
          <a:solidFill>
            <a:schemeClr val="accent1">
              <a:alpha val="27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28"/>
          <p:cNvSpPr>
            <a:spLocks noGrp="1"/>
          </p:cNvSpPr>
          <p:nvPr>
            <p:ph type="sldNum" sz="quarter" idx="12"/>
          </p:nvPr>
        </p:nvSpPr>
        <p:spPr/>
        <p:txBody>
          <a:bodyPr/>
          <a:lstStyle/>
          <a:p>
            <a:fld id="{5186D905-748B-E04B-8919-177058E46FDD}" type="slidenum">
              <a:rPr lang="en-US" smtClean="0"/>
              <a:t>17</a:t>
            </a:fld>
            <a:endParaRPr lang="en-US"/>
          </a:p>
        </p:txBody>
      </p:sp>
    </p:spTree>
    <p:extLst>
      <p:ext uri="{BB962C8B-B14F-4D97-AF65-F5344CB8AC3E}">
        <p14:creationId xmlns:p14="http://schemas.microsoft.com/office/powerpoint/2010/main" val="214507457"/>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419482"/>
            <a:ext cx="9143999" cy="556052"/>
          </a:xfrm>
          <a:noFill/>
        </p:spPr>
        <p:txBody>
          <a:bodyPr>
            <a:noAutofit/>
          </a:bodyPr>
          <a:lstStyle/>
          <a:p>
            <a:r>
              <a:rPr lang="en-US" sz="5000" dirty="0">
                <a:solidFill>
                  <a:srgbClr val="24448C"/>
                </a:solidFill>
                <a:latin typeface="Gill Sans" charset="0"/>
                <a:ea typeface="Gill Sans" charset="0"/>
                <a:cs typeface="Gill Sans" charset="0"/>
              </a:rPr>
              <a:t>Takeaways:</a:t>
            </a:r>
            <a:endParaRPr lang="en-US" sz="5000" dirty="0">
              <a:solidFill>
                <a:schemeClr val="bg2">
                  <a:lumMod val="50000"/>
                </a:schemeClr>
              </a:solidFill>
              <a:latin typeface="Gill Sans" charset="0"/>
              <a:ea typeface="Gill Sans" charset="0"/>
              <a:cs typeface="Gill Sans" charset="0"/>
            </a:endParaRPr>
          </a:p>
        </p:txBody>
      </p:sp>
      <p:sp>
        <p:nvSpPr>
          <p:cNvPr id="10" name="TextBox 9"/>
          <p:cNvSpPr txBox="1"/>
          <p:nvPr/>
        </p:nvSpPr>
        <p:spPr>
          <a:xfrm>
            <a:off x="2277761" y="4226012"/>
            <a:ext cx="6487298" cy="507831"/>
          </a:xfrm>
          <a:prstGeom prst="rect">
            <a:avLst/>
          </a:prstGeom>
          <a:noFill/>
        </p:spPr>
        <p:txBody>
          <a:bodyPr wrap="square" rtlCol="0">
            <a:spAutoFit/>
          </a:bodyPr>
          <a:lstStyle/>
          <a:p>
            <a:r>
              <a:rPr lang="en-US" sz="2700" dirty="0">
                <a:solidFill>
                  <a:schemeClr val="accent6">
                    <a:lumMod val="50000"/>
                  </a:schemeClr>
                </a:solidFill>
                <a:latin typeface="Gill Sans" charset="0"/>
                <a:ea typeface="Gill Sans" charset="0"/>
                <a:cs typeface="Gill Sans" charset="0"/>
              </a:rPr>
              <a:t> </a:t>
            </a:r>
            <a:endParaRPr lang="en-US" sz="2700" dirty="0">
              <a:solidFill>
                <a:schemeClr val="accent6">
                  <a:lumMod val="50000"/>
                </a:schemeClr>
              </a:solidFill>
              <a:latin typeface="Gill Sans" charset="0"/>
              <a:ea typeface="Gill Sans" charset="0"/>
              <a:cs typeface="Gill Sans" charset="0"/>
            </a:endParaRPr>
          </a:p>
        </p:txBody>
      </p:sp>
      <p:sp>
        <p:nvSpPr>
          <p:cNvPr id="5" name="TextBox 4"/>
          <p:cNvSpPr txBox="1"/>
          <p:nvPr/>
        </p:nvSpPr>
        <p:spPr>
          <a:xfrm>
            <a:off x="1710809" y="1477896"/>
            <a:ext cx="8770381" cy="5586145"/>
          </a:xfrm>
          <a:prstGeom prst="rect">
            <a:avLst/>
          </a:prstGeom>
          <a:noFill/>
          <a:effectLst>
            <a:glow rad="114300">
              <a:schemeClr val="bg2">
                <a:lumMod val="25000"/>
                <a:alpha val="44000"/>
              </a:schemeClr>
            </a:glow>
          </a:effectLst>
        </p:spPr>
        <p:txBody>
          <a:bodyPr wrap="square" rtlCol="0">
            <a:spAutoFit/>
          </a:bodyPr>
          <a:lstStyle/>
          <a:p>
            <a:pPr marL="285750" indent="-285750">
              <a:buFont typeface="Arial" charset="0"/>
              <a:buChar char="•"/>
            </a:pPr>
            <a:r>
              <a:rPr lang="en-US" sz="3000" dirty="0">
                <a:latin typeface="Gill Sans" charset="0"/>
                <a:ea typeface="Gill Sans" charset="0"/>
                <a:cs typeface="Gill Sans" charset="0"/>
              </a:rPr>
              <a:t>Multiple model better than single model</a:t>
            </a:r>
          </a:p>
          <a:p>
            <a:pPr marL="742950" lvl="1" indent="-285750">
              <a:buFont typeface="Arial" charset="0"/>
              <a:buChar char="•"/>
            </a:pPr>
            <a:r>
              <a:rPr lang="en-US" sz="3000" dirty="0">
                <a:latin typeface="Gill Sans" charset="0"/>
                <a:ea typeface="Gill Sans" charset="0"/>
                <a:cs typeface="Gill Sans" charset="0"/>
              </a:rPr>
              <a:t>Incorporate user </a:t>
            </a:r>
            <a:r>
              <a:rPr lang="en-US" sz="3000" dirty="0">
                <a:latin typeface="Gill Sans" charset="0"/>
                <a:ea typeface="Gill Sans" charset="0"/>
                <a:cs typeface="Gill Sans" charset="0"/>
              </a:rPr>
              <a:t>feedback </a:t>
            </a:r>
            <a:endParaRPr lang="en-US" sz="3000" dirty="0">
              <a:latin typeface="Gill Sans" charset="0"/>
              <a:ea typeface="Gill Sans" charset="0"/>
              <a:cs typeface="Gill Sans" charset="0"/>
            </a:endParaRPr>
          </a:p>
          <a:p>
            <a:pPr marL="742950" lvl="1" indent="-285750">
              <a:buFont typeface="Arial" charset="0"/>
              <a:buChar char="•"/>
            </a:pPr>
            <a:r>
              <a:rPr lang="en-US" sz="3000" dirty="0">
                <a:latin typeface="Gill Sans" charset="0"/>
                <a:ea typeface="Gill Sans" charset="0"/>
                <a:cs typeface="Gill Sans" charset="0"/>
              </a:rPr>
              <a:t>Better accuracy</a:t>
            </a:r>
          </a:p>
          <a:p>
            <a:pPr marL="742950" lvl="1" indent="-285750">
              <a:buFont typeface="Arial" charset="0"/>
              <a:buChar char="•"/>
            </a:pPr>
            <a:r>
              <a:rPr lang="en-US" sz="3000" dirty="0">
                <a:latin typeface="Gill Sans" charset="0"/>
                <a:ea typeface="Gill Sans" charset="0"/>
                <a:cs typeface="Gill Sans" charset="0"/>
              </a:rPr>
              <a:t>Online model selection</a:t>
            </a:r>
          </a:p>
          <a:p>
            <a:pPr marL="285750" indent="-285750">
              <a:buFont typeface="Arial" charset="0"/>
              <a:buChar char="•"/>
            </a:pPr>
            <a:endParaRPr lang="en-US" sz="3000" dirty="0">
              <a:latin typeface="Gill Sans" charset="0"/>
              <a:ea typeface="Gill Sans" charset="0"/>
              <a:cs typeface="Gill Sans" charset="0"/>
            </a:endParaRPr>
          </a:p>
          <a:p>
            <a:pPr marL="285750" indent="-285750">
              <a:buFont typeface="Arial" charset="0"/>
              <a:buChar char="•"/>
            </a:pPr>
            <a:r>
              <a:rPr lang="en-US" sz="3000" dirty="0">
                <a:latin typeface="Gill Sans" charset="0"/>
                <a:ea typeface="Gill Sans" charset="0"/>
                <a:cs typeface="Gill Sans" charset="0"/>
              </a:rPr>
              <a:t>Real-time queries require high Latency &amp; Throughput</a:t>
            </a:r>
          </a:p>
          <a:p>
            <a:pPr marL="742950" lvl="1" indent="-285750">
              <a:buFont typeface="Arial" charset="0"/>
              <a:buChar char="•"/>
            </a:pPr>
            <a:r>
              <a:rPr lang="en-US" sz="3000" dirty="0">
                <a:latin typeface="Gill Sans" charset="0"/>
                <a:ea typeface="Gill Sans" charset="0"/>
                <a:cs typeface="Gill Sans" charset="0"/>
              </a:rPr>
              <a:t>Dynamic batching</a:t>
            </a:r>
          </a:p>
          <a:p>
            <a:pPr marL="742950" lvl="1" indent="-285750">
              <a:buFont typeface="Arial" charset="0"/>
              <a:buChar char="•"/>
            </a:pPr>
            <a:r>
              <a:rPr lang="en-US" sz="3000" dirty="0">
                <a:latin typeface="Gill Sans" charset="0"/>
                <a:ea typeface="Gill Sans" charset="0"/>
                <a:cs typeface="Gill Sans" charset="0"/>
              </a:rPr>
              <a:t>Caching</a:t>
            </a:r>
          </a:p>
          <a:p>
            <a:pPr marL="285750" indent="-285750">
              <a:buFont typeface="Arial" charset="0"/>
              <a:buChar char="•"/>
            </a:pPr>
            <a:endParaRPr lang="en-US" sz="3000" dirty="0">
              <a:latin typeface="Gill Sans" charset="0"/>
              <a:ea typeface="Gill Sans" charset="0"/>
              <a:cs typeface="Gill Sans" charset="0"/>
            </a:endParaRPr>
          </a:p>
          <a:p>
            <a:pPr marL="285750" indent="-285750">
              <a:buFont typeface="Arial" charset="0"/>
              <a:buChar char="•"/>
            </a:pPr>
            <a:endParaRPr lang="en-US" sz="3000" dirty="0">
              <a:latin typeface="Gill Sans" charset="0"/>
              <a:ea typeface="Gill Sans" charset="0"/>
              <a:cs typeface="Gill Sans" charset="0"/>
            </a:endParaRPr>
          </a:p>
          <a:p>
            <a:pPr marL="742950" lvl="1" indent="-285750">
              <a:buFont typeface="Arial" charset="0"/>
              <a:buChar char="•"/>
            </a:pPr>
            <a:endParaRPr lang="en-US" sz="3000" dirty="0">
              <a:latin typeface="Gill Sans" charset="0"/>
              <a:ea typeface="Gill Sans" charset="0"/>
              <a:cs typeface="Gill Sans" charset="0"/>
            </a:endParaRPr>
          </a:p>
          <a:p>
            <a:pPr marL="742950" lvl="1" indent="-285750">
              <a:buFont typeface="Arial" charset="0"/>
              <a:buChar char="•"/>
            </a:pPr>
            <a:endParaRPr lang="en-US" sz="2700" dirty="0">
              <a:latin typeface="Gill Sans" charset="0"/>
              <a:ea typeface="Gill Sans" charset="0"/>
              <a:cs typeface="Gill Sans" charset="0"/>
            </a:endParaRPr>
          </a:p>
        </p:txBody>
      </p:sp>
      <p:sp>
        <p:nvSpPr>
          <p:cNvPr id="4" name="Slide Number Placeholder 3"/>
          <p:cNvSpPr>
            <a:spLocks noGrp="1"/>
          </p:cNvSpPr>
          <p:nvPr>
            <p:ph type="sldNum" sz="quarter" idx="12"/>
          </p:nvPr>
        </p:nvSpPr>
        <p:spPr/>
        <p:txBody>
          <a:bodyPr/>
          <a:lstStyle/>
          <a:p>
            <a:fld id="{5186D905-748B-E04B-8919-177058E46FDD}" type="slidenum">
              <a:rPr lang="en-US" smtClean="0"/>
              <a:t>18</a:t>
            </a:fld>
            <a:endParaRPr lang="en-US"/>
          </a:p>
        </p:txBody>
      </p:sp>
    </p:spTree>
    <p:extLst>
      <p:ext uri="{BB962C8B-B14F-4D97-AF65-F5344CB8AC3E}">
        <p14:creationId xmlns:p14="http://schemas.microsoft.com/office/powerpoint/2010/main" val="931997901"/>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419482"/>
            <a:ext cx="9143999" cy="556052"/>
          </a:xfrm>
          <a:noFill/>
        </p:spPr>
        <p:txBody>
          <a:bodyPr>
            <a:noAutofit/>
          </a:bodyPr>
          <a:lstStyle/>
          <a:p>
            <a:r>
              <a:rPr lang="en-US" sz="5000" dirty="0">
                <a:solidFill>
                  <a:srgbClr val="24448C"/>
                </a:solidFill>
                <a:latin typeface="Gill Sans" charset="0"/>
                <a:ea typeface="Gill Sans" charset="0"/>
                <a:cs typeface="Gill Sans" charset="0"/>
              </a:rPr>
              <a:t>Discussion:</a:t>
            </a:r>
            <a:endParaRPr lang="en-US" sz="5000" dirty="0">
              <a:solidFill>
                <a:schemeClr val="bg2">
                  <a:lumMod val="50000"/>
                </a:schemeClr>
              </a:solidFill>
              <a:latin typeface="Gill Sans" charset="0"/>
              <a:ea typeface="Gill Sans" charset="0"/>
              <a:cs typeface="Gill Sans" charset="0"/>
            </a:endParaRPr>
          </a:p>
        </p:txBody>
      </p:sp>
      <p:sp>
        <p:nvSpPr>
          <p:cNvPr id="10" name="TextBox 9"/>
          <p:cNvSpPr txBox="1"/>
          <p:nvPr/>
        </p:nvSpPr>
        <p:spPr>
          <a:xfrm>
            <a:off x="2277761" y="4226012"/>
            <a:ext cx="6487298" cy="507831"/>
          </a:xfrm>
          <a:prstGeom prst="rect">
            <a:avLst/>
          </a:prstGeom>
          <a:noFill/>
        </p:spPr>
        <p:txBody>
          <a:bodyPr wrap="square" rtlCol="0">
            <a:spAutoFit/>
          </a:bodyPr>
          <a:lstStyle/>
          <a:p>
            <a:r>
              <a:rPr lang="en-US" sz="2700" dirty="0">
                <a:solidFill>
                  <a:schemeClr val="accent6">
                    <a:lumMod val="50000"/>
                  </a:schemeClr>
                </a:solidFill>
                <a:latin typeface="Gill Sans" charset="0"/>
                <a:ea typeface="Gill Sans" charset="0"/>
                <a:cs typeface="Gill Sans" charset="0"/>
              </a:rPr>
              <a:t> </a:t>
            </a:r>
            <a:endParaRPr lang="en-US" sz="2700" dirty="0">
              <a:solidFill>
                <a:schemeClr val="accent6">
                  <a:lumMod val="50000"/>
                </a:schemeClr>
              </a:solidFill>
              <a:latin typeface="Gill Sans" charset="0"/>
              <a:ea typeface="Gill Sans" charset="0"/>
              <a:cs typeface="Gill Sans" charset="0"/>
            </a:endParaRPr>
          </a:p>
        </p:txBody>
      </p:sp>
      <p:sp>
        <p:nvSpPr>
          <p:cNvPr id="5" name="TextBox 4"/>
          <p:cNvSpPr txBox="1"/>
          <p:nvPr/>
        </p:nvSpPr>
        <p:spPr>
          <a:xfrm>
            <a:off x="1897618" y="1192694"/>
            <a:ext cx="8396762" cy="2816156"/>
          </a:xfrm>
          <a:prstGeom prst="rect">
            <a:avLst/>
          </a:prstGeom>
          <a:noFill/>
          <a:effectLst>
            <a:glow rad="114300">
              <a:schemeClr val="bg2">
                <a:lumMod val="25000"/>
                <a:alpha val="44000"/>
              </a:schemeClr>
            </a:glow>
          </a:effectLst>
        </p:spPr>
        <p:txBody>
          <a:bodyPr wrap="square" rtlCol="0">
            <a:spAutoFit/>
          </a:bodyPr>
          <a:lstStyle/>
          <a:p>
            <a:pPr marL="285750" indent="-285750">
              <a:buFont typeface="Arial" charset="0"/>
              <a:buChar char="•"/>
            </a:pPr>
            <a:endParaRPr lang="en-US" sz="3000" dirty="0">
              <a:latin typeface="Gill Sans" charset="0"/>
              <a:ea typeface="Gill Sans" charset="0"/>
              <a:cs typeface="Gill Sans" charset="0"/>
            </a:endParaRPr>
          </a:p>
          <a:p>
            <a:pPr marL="285750" indent="-285750">
              <a:buFont typeface="Arial" charset="0"/>
              <a:buChar char="•"/>
            </a:pPr>
            <a:r>
              <a:rPr lang="en-US" sz="3000" dirty="0">
                <a:latin typeface="Gill Sans" charset="0"/>
                <a:ea typeface="Gill Sans" charset="0"/>
                <a:cs typeface="Gill Sans" charset="0"/>
              </a:rPr>
              <a:t>Room for </a:t>
            </a:r>
            <a:r>
              <a:rPr lang="en-US" sz="3000" dirty="0" err="1">
                <a:latin typeface="Gill Sans" charset="0"/>
                <a:ea typeface="Gill Sans" charset="0"/>
                <a:cs typeface="Gill Sans" charset="0"/>
              </a:rPr>
              <a:t>improvments</a:t>
            </a:r>
            <a:r>
              <a:rPr lang="en-US" sz="3000" dirty="0">
                <a:latin typeface="Gill Sans" charset="0"/>
                <a:ea typeface="Gill Sans" charset="0"/>
                <a:cs typeface="Gill Sans" charset="0"/>
              </a:rPr>
              <a:t>?</a:t>
            </a:r>
          </a:p>
          <a:p>
            <a:pPr marL="742950" lvl="1" indent="-285750">
              <a:buFont typeface="Arial" charset="0"/>
              <a:buChar char="•"/>
            </a:pPr>
            <a:r>
              <a:rPr lang="en-US" sz="3000" dirty="0">
                <a:latin typeface="Gill Sans" charset="0"/>
                <a:ea typeface="Gill Sans" charset="0"/>
                <a:cs typeface="Gill Sans" charset="0"/>
              </a:rPr>
              <a:t>Model selection</a:t>
            </a:r>
          </a:p>
          <a:p>
            <a:pPr marL="742950" lvl="1" indent="-285750">
              <a:buFont typeface="Arial" charset="0"/>
              <a:buChar char="•"/>
            </a:pPr>
            <a:r>
              <a:rPr lang="en-US" sz="3000" dirty="0">
                <a:latin typeface="Gill Sans" charset="0"/>
                <a:ea typeface="Gill Sans" charset="0"/>
                <a:cs typeface="Gill Sans" charset="0"/>
              </a:rPr>
              <a:t>Incorporating feedback</a:t>
            </a:r>
          </a:p>
          <a:p>
            <a:pPr marL="742950" lvl="1" indent="-285750">
              <a:buFont typeface="Arial" charset="0"/>
              <a:buChar char="•"/>
            </a:pPr>
            <a:endParaRPr lang="en-US" sz="3000" dirty="0">
              <a:latin typeface="Gill Sans" charset="0"/>
              <a:ea typeface="Gill Sans" charset="0"/>
              <a:cs typeface="Gill Sans" charset="0"/>
            </a:endParaRPr>
          </a:p>
          <a:p>
            <a:pPr marL="742950" lvl="1" indent="-285750">
              <a:buFont typeface="Arial" charset="0"/>
              <a:buChar char="•"/>
            </a:pPr>
            <a:endParaRPr lang="en-US" sz="2700" dirty="0">
              <a:latin typeface="Gill Sans" charset="0"/>
              <a:ea typeface="Gill Sans" charset="0"/>
              <a:cs typeface="Gill Sans" charset="0"/>
            </a:endParaRPr>
          </a:p>
        </p:txBody>
      </p:sp>
      <p:sp>
        <p:nvSpPr>
          <p:cNvPr id="3" name="Slide Number Placeholder 2"/>
          <p:cNvSpPr>
            <a:spLocks noGrp="1"/>
          </p:cNvSpPr>
          <p:nvPr>
            <p:ph type="sldNum" sz="quarter" idx="12"/>
          </p:nvPr>
        </p:nvSpPr>
        <p:spPr/>
        <p:txBody>
          <a:bodyPr/>
          <a:lstStyle/>
          <a:p>
            <a:fld id="{5186D905-748B-E04B-8919-177058E46FDD}" type="slidenum">
              <a:rPr lang="en-US" smtClean="0"/>
              <a:t>19</a:t>
            </a:fld>
            <a:endParaRPr lang="en-US"/>
          </a:p>
        </p:txBody>
      </p:sp>
    </p:spTree>
    <p:extLst>
      <p:ext uri="{BB962C8B-B14F-4D97-AF65-F5344CB8AC3E}">
        <p14:creationId xmlns:p14="http://schemas.microsoft.com/office/powerpoint/2010/main" val="969832875"/>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84422" y="1331494"/>
            <a:ext cx="8662736" cy="383298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900" dirty="0">
                <a:latin typeface="Gill Sans" charset="0"/>
                <a:ea typeface="Gill Sans" charset="0"/>
                <a:cs typeface="Gill Sans" charset="0"/>
              </a:rPr>
              <a:t>Clipper, NSDI 2017</a:t>
            </a:r>
          </a:p>
          <a:p>
            <a:endParaRPr lang="en-US" sz="5900" dirty="0">
              <a:latin typeface="Gill Sans" charset="0"/>
              <a:ea typeface="Gill Sans" charset="0"/>
              <a:cs typeface="Gill Sans" charset="0"/>
            </a:endParaRPr>
          </a:p>
          <a:p>
            <a:r>
              <a:rPr lang="en-US" sz="3200" dirty="0">
                <a:latin typeface="Gill Sans" charset="0"/>
                <a:ea typeface="Gill Sans" charset="0"/>
                <a:cs typeface="Gill Sans" charset="0"/>
              </a:rPr>
              <a:t>D. </a:t>
            </a:r>
            <a:r>
              <a:rPr lang="en-US" sz="3200" dirty="0" err="1">
                <a:latin typeface="Gill Sans" charset="0"/>
                <a:ea typeface="Gill Sans" charset="0"/>
                <a:cs typeface="Gill Sans" charset="0"/>
              </a:rPr>
              <a:t>Crankshaw</a:t>
            </a:r>
            <a:r>
              <a:rPr lang="en-US" sz="3200" dirty="0">
                <a:latin typeface="Gill Sans" charset="0"/>
                <a:ea typeface="Gill Sans" charset="0"/>
                <a:cs typeface="Gill Sans" charset="0"/>
              </a:rPr>
              <a:t>, X. Wang, G. Zhou, M. Franklin, J. Gonzalez, Ion </a:t>
            </a:r>
            <a:r>
              <a:rPr lang="en-US" sz="3200" dirty="0" err="1">
                <a:latin typeface="Gill Sans" charset="0"/>
                <a:ea typeface="Gill Sans" charset="0"/>
                <a:cs typeface="Gill Sans" charset="0"/>
              </a:rPr>
              <a:t>Stoica</a:t>
            </a:r>
            <a:endParaRPr lang="en-US" sz="3200" dirty="0">
              <a:latin typeface="Gill Sans" charset="0"/>
              <a:ea typeface="Gill Sans" charset="0"/>
              <a:cs typeface="Gill Sans" charset="0"/>
            </a:endParaRPr>
          </a:p>
          <a:p>
            <a:endParaRPr lang="en-US" sz="5000" dirty="0">
              <a:latin typeface="Gill Sans" charset="0"/>
              <a:ea typeface="Gill Sans" charset="0"/>
              <a:cs typeface="Gill Sans" charset="0"/>
            </a:endParaRPr>
          </a:p>
          <a:p>
            <a:r>
              <a:rPr lang="en-US" sz="3500" dirty="0">
                <a:latin typeface="Gill Sans" charset="0"/>
                <a:ea typeface="Gill Sans" charset="0"/>
                <a:cs typeface="Gill Sans" charset="0"/>
              </a:rPr>
              <a:t>Presented by Vipul Harsh </a:t>
            </a:r>
            <a:r>
              <a:rPr lang="en-US" sz="2500" dirty="0">
                <a:latin typeface="Gill Sans" charset="0"/>
                <a:ea typeface="Gill Sans" charset="0"/>
                <a:cs typeface="Gill Sans" charset="0"/>
              </a:rPr>
              <a:t>(vharsh2@illinois.edu)</a:t>
            </a:r>
          </a:p>
          <a:p>
            <a:endParaRPr lang="en-US" sz="3500" dirty="0">
              <a:latin typeface="Gill Sans" charset="0"/>
              <a:ea typeface="Gill Sans" charset="0"/>
              <a:cs typeface="Gill Sans" charset="0"/>
            </a:endParaRPr>
          </a:p>
          <a:p>
            <a:r>
              <a:rPr lang="en-US" sz="3500" dirty="0">
                <a:latin typeface="Gill Sans" charset="0"/>
                <a:ea typeface="Gill Sans" charset="0"/>
                <a:cs typeface="Gill Sans" charset="0"/>
              </a:rPr>
              <a:t>CS 525, UIUC</a:t>
            </a:r>
            <a:endParaRPr lang="en-US" sz="3500" dirty="0">
              <a:latin typeface="Gill Sans" charset="0"/>
              <a:ea typeface="Gill Sans" charset="0"/>
              <a:cs typeface="Gill Sans" charset="0"/>
            </a:endParaRPr>
          </a:p>
        </p:txBody>
      </p:sp>
      <p:sp>
        <p:nvSpPr>
          <p:cNvPr id="3" name="Slide Number Placeholder 2"/>
          <p:cNvSpPr>
            <a:spLocks noGrp="1"/>
          </p:cNvSpPr>
          <p:nvPr>
            <p:ph type="sldNum" sz="quarter" idx="12"/>
          </p:nvPr>
        </p:nvSpPr>
        <p:spPr/>
        <p:txBody>
          <a:bodyPr/>
          <a:lstStyle/>
          <a:p>
            <a:fld id="{5186D905-748B-E04B-8919-177058E46FDD}" type="slidenum">
              <a:rPr lang="en-US" smtClean="0"/>
              <a:t>2</a:t>
            </a:fld>
            <a:endParaRPr lang="en-US"/>
          </a:p>
        </p:txBody>
      </p:sp>
    </p:spTree>
    <p:extLst>
      <p:ext uri="{BB962C8B-B14F-4D97-AF65-F5344CB8AC3E}">
        <p14:creationId xmlns:p14="http://schemas.microsoft.com/office/powerpoint/2010/main" val="718048382"/>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929" y="409440"/>
            <a:ext cx="10755824" cy="2387600"/>
          </a:xfrm>
        </p:spPr>
        <p:txBody>
          <a:bodyPr>
            <a:normAutofit/>
          </a:bodyPr>
          <a:lstStyle/>
          <a:p>
            <a:r>
              <a:rPr lang="en-US" dirty="0" smtClean="0"/>
              <a:t>Gaia: Geo-Distributed Machine Learning Approaching LAN Speeds</a:t>
            </a:r>
            <a:endParaRPr lang="en-US" dirty="0"/>
          </a:p>
        </p:txBody>
      </p:sp>
      <p:sp>
        <p:nvSpPr>
          <p:cNvPr id="3" name="Subtitle 2"/>
          <p:cNvSpPr>
            <a:spLocks noGrp="1"/>
          </p:cNvSpPr>
          <p:nvPr>
            <p:ph type="subTitle" idx="1"/>
          </p:nvPr>
        </p:nvSpPr>
        <p:spPr>
          <a:xfrm>
            <a:off x="1411358" y="3347632"/>
            <a:ext cx="9362660" cy="2710268"/>
          </a:xfrm>
        </p:spPr>
        <p:txBody>
          <a:bodyPr>
            <a:normAutofit fontScale="92500" lnSpcReduction="10000"/>
          </a:bodyPr>
          <a:lstStyle/>
          <a:p>
            <a:r>
              <a:rPr lang="en-US" dirty="0" smtClean="0"/>
              <a:t>Kevin Hsieh, Aaron </a:t>
            </a:r>
            <a:r>
              <a:rPr lang="en-US" dirty="0" err="1" smtClean="0"/>
              <a:t>Harlap</a:t>
            </a:r>
            <a:r>
              <a:rPr lang="en-US" dirty="0" smtClean="0"/>
              <a:t>, </a:t>
            </a:r>
            <a:r>
              <a:rPr lang="en-US" dirty="0" err="1" smtClean="0"/>
              <a:t>Nandita</a:t>
            </a:r>
            <a:r>
              <a:rPr lang="en-US" dirty="0" smtClean="0"/>
              <a:t> </a:t>
            </a:r>
            <a:r>
              <a:rPr lang="en-US" dirty="0" err="1" smtClean="0"/>
              <a:t>Vijaykumar</a:t>
            </a:r>
            <a:r>
              <a:rPr lang="en-US" dirty="0" smtClean="0"/>
              <a:t>, Dimitris </a:t>
            </a:r>
            <a:r>
              <a:rPr lang="en-US" dirty="0" err="1" smtClean="0"/>
              <a:t>Konomis</a:t>
            </a:r>
            <a:r>
              <a:rPr lang="en-US" dirty="0" smtClean="0"/>
              <a:t>, Gregory R. Ganger, and Phillip B. Gibbons, CMU; </a:t>
            </a:r>
            <a:r>
              <a:rPr lang="en-US" dirty="0" err="1" smtClean="0"/>
              <a:t>Onur</a:t>
            </a:r>
            <a:r>
              <a:rPr lang="en-US" dirty="0" smtClean="0"/>
              <a:t> </a:t>
            </a:r>
            <a:r>
              <a:rPr lang="en-US" dirty="0" err="1" smtClean="0"/>
              <a:t>Mutlu</a:t>
            </a:r>
            <a:r>
              <a:rPr lang="en-US" dirty="0" smtClean="0"/>
              <a:t>, ETH Zurich and CMU</a:t>
            </a:r>
          </a:p>
          <a:p>
            <a:endParaRPr lang="en-US" dirty="0" smtClean="0"/>
          </a:p>
          <a:p>
            <a:endParaRPr lang="en-US" dirty="0"/>
          </a:p>
          <a:p>
            <a:r>
              <a:rPr lang="en-US" dirty="0" smtClean="0"/>
              <a:t>Symposium of Networked Systems Design and Implementation (NSDI ‘17</a:t>
            </a:r>
            <a:r>
              <a:rPr lang="en-US" dirty="0" smtClean="0"/>
              <a:t>)</a:t>
            </a:r>
          </a:p>
          <a:p>
            <a:endParaRPr lang="en-US" dirty="0"/>
          </a:p>
          <a:p>
            <a:r>
              <a:rPr lang="en-US" dirty="0" smtClean="0"/>
              <a:t>Presenter : </a:t>
            </a:r>
            <a:r>
              <a:rPr lang="en-US" b="1" dirty="0" smtClean="0"/>
              <a:t>Ashwini Raina</a:t>
            </a:r>
            <a:endParaRPr lang="en-US" b="1" dirty="0"/>
          </a:p>
        </p:txBody>
      </p:sp>
      <p:sp>
        <p:nvSpPr>
          <p:cNvPr id="4" name="Slide Number Placeholder 3"/>
          <p:cNvSpPr>
            <a:spLocks noGrp="1"/>
          </p:cNvSpPr>
          <p:nvPr>
            <p:ph type="sldNum" sz="quarter" idx="12"/>
          </p:nvPr>
        </p:nvSpPr>
        <p:spPr/>
        <p:txBody>
          <a:bodyPr/>
          <a:lstStyle/>
          <a:p>
            <a:fld id="{314578E7-5F72-9942-ADE0-C3C95E94EEE5}" type="slidenum">
              <a:rPr lang="en-US" smtClean="0"/>
              <a:t>20</a:t>
            </a:fld>
            <a:endParaRPr lang="en-US"/>
          </a:p>
        </p:txBody>
      </p:sp>
    </p:spTree>
    <p:extLst>
      <p:ext uri="{BB962C8B-B14F-4D97-AF65-F5344CB8AC3E}">
        <p14:creationId xmlns:p14="http://schemas.microsoft.com/office/powerpoint/2010/main" val="1285827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Large Scale ML Training</a:t>
            </a:r>
            <a:endParaRPr lang="en-US" b="1" dirty="0"/>
          </a:p>
        </p:txBody>
      </p:sp>
      <p:sp>
        <p:nvSpPr>
          <p:cNvPr id="3" name="Content Placeholder 2"/>
          <p:cNvSpPr>
            <a:spLocks noGrp="1"/>
          </p:cNvSpPr>
          <p:nvPr>
            <p:ph idx="1"/>
          </p:nvPr>
        </p:nvSpPr>
        <p:spPr>
          <a:xfrm>
            <a:off x="604434" y="1534332"/>
            <a:ext cx="5114441" cy="4822018"/>
          </a:xfrm>
        </p:spPr>
        <p:txBody>
          <a:bodyPr/>
          <a:lstStyle/>
          <a:p>
            <a:r>
              <a:rPr lang="en-US" b="1" dirty="0" smtClean="0"/>
              <a:t>Training within data center</a:t>
            </a:r>
          </a:p>
          <a:p>
            <a:pPr lvl="1"/>
            <a:r>
              <a:rPr lang="en-US" dirty="0" smtClean="0"/>
              <a:t>Data is centrally located</a:t>
            </a:r>
          </a:p>
          <a:p>
            <a:pPr lvl="1"/>
            <a:r>
              <a:rPr lang="en-US" dirty="0" smtClean="0"/>
              <a:t>Training happens over LAN (fast)</a:t>
            </a:r>
          </a:p>
        </p:txBody>
      </p:sp>
      <p:sp>
        <p:nvSpPr>
          <p:cNvPr id="4" name="Slide Number Placeholder 3"/>
          <p:cNvSpPr>
            <a:spLocks noGrp="1"/>
          </p:cNvSpPr>
          <p:nvPr>
            <p:ph type="sldNum" sz="quarter" idx="12"/>
          </p:nvPr>
        </p:nvSpPr>
        <p:spPr/>
        <p:txBody>
          <a:bodyPr/>
          <a:lstStyle/>
          <a:p>
            <a:fld id="{314578E7-5F72-9942-ADE0-C3C95E94EEE5}" type="slidenum">
              <a:rPr lang="en-US" smtClean="0"/>
              <a:t>21</a:t>
            </a:fld>
            <a:endParaRPr lang="en-US"/>
          </a:p>
        </p:txBody>
      </p:sp>
      <p:sp>
        <p:nvSpPr>
          <p:cNvPr id="5" name="Content Placeholder 2"/>
          <p:cNvSpPr txBox="1">
            <a:spLocks/>
          </p:cNvSpPr>
          <p:nvPr/>
        </p:nvSpPr>
        <p:spPr>
          <a:xfrm>
            <a:off x="6053379" y="1534332"/>
            <a:ext cx="5523855" cy="4822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smtClean="0"/>
              <a:t>Training Across data centers</a:t>
            </a:r>
          </a:p>
          <a:p>
            <a:pPr lvl="1"/>
            <a:r>
              <a:rPr lang="en-US" dirty="0"/>
              <a:t>D</a:t>
            </a:r>
            <a:r>
              <a:rPr lang="en-US" dirty="0" smtClean="0"/>
              <a:t>ata is geo-distributed</a:t>
            </a:r>
          </a:p>
          <a:p>
            <a:pPr lvl="1"/>
            <a:r>
              <a:rPr lang="en-US" dirty="0" smtClean="0"/>
              <a:t>Copying data to a central location is difficult </a:t>
            </a:r>
          </a:p>
          <a:p>
            <a:pPr lvl="2"/>
            <a:r>
              <a:rPr lang="en-US" dirty="0" smtClean="0"/>
              <a:t>WAN bandwidth is scarce</a:t>
            </a:r>
          </a:p>
          <a:p>
            <a:pPr lvl="2"/>
            <a:r>
              <a:rPr lang="en-US" dirty="0" smtClean="0"/>
              <a:t>Privacy and data sovereignty laws of countries</a:t>
            </a:r>
          </a:p>
          <a:p>
            <a:pPr lvl="1"/>
            <a:r>
              <a:rPr lang="en-US" dirty="0" smtClean="0"/>
              <a:t>Training over WAN is slow (</a:t>
            </a:r>
            <a:r>
              <a:rPr lang="en-US" b="1" dirty="0" smtClean="0">
                <a:solidFill>
                  <a:srgbClr val="FF0000"/>
                </a:solidFill>
              </a:rPr>
              <a:t>1.8-53.8X slower</a:t>
            </a:r>
            <a:r>
              <a:rPr lang="en-US" dirty="0" smtClean="0"/>
              <a:t>) </a:t>
            </a:r>
          </a:p>
          <a:p>
            <a:pPr lvl="1"/>
            <a:endParaRPr lang="en-US" dirty="0"/>
          </a:p>
        </p:txBody>
      </p:sp>
      <p:pic>
        <p:nvPicPr>
          <p:cNvPr id="6" name="Picture 5"/>
          <p:cNvPicPr>
            <a:picLocks noChangeAspect="1"/>
          </p:cNvPicPr>
          <p:nvPr/>
        </p:nvPicPr>
        <p:blipFill>
          <a:blip r:embed="rId2"/>
          <a:stretch>
            <a:fillRect/>
          </a:stretch>
        </p:blipFill>
        <p:spPr>
          <a:xfrm>
            <a:off x="245717" y="3151534"/>
            <a:ext cx="6219291" cy="2990850"/>
          </a:xfrm>
          <a:prstGeom prst="rect">
            <a:avLst/>
          </a:prstGeom>
        </p:spPr>
      </p:pic>
      <p:sp>
        <p:nvSpPr>
          <p:cNvPr id="7" name="Content Placeholder 2"/>
          <p:cNvSpPr txBox="1">
            <a:spLocks/>
          </p:cNvSpPr>
          <p:nvPr/>
        </p:nvSpPr>
        <p:spPr>
          <a:xfrm>
            <a:off x="245717" y="6523777"/>
            <a:ext cx="11946283" cy="39539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a:lnSpc>
                <a:spcPct val="100000"/>
              </a:lnSpc>
              <a:spcBef>
                <a:spcPts val="0"/>
              </a:spcBef>
              <a:buNone/>
            </a:pPr>
            <a:r>
              <a:rPr lang="en-US" dirty="0" smtClean="0"/>
              <a:t>Image Reference</a:t>
            </a:r>
            <a:r>
              <a:rPr lang="en-US" dirty="0"/>
              <a:t>: https://</a:t>
            </a:r>
            <a:r>
              <a:rPr lang="en-US" dirty="0" err="1"/>
              <a:t>www.usenix.org</a:t>
            </a:r>
            <a:r>
              <a:rPr lang="en-US" dirty="0"/>
              <a:t>/sites/default/files/conference/protected-files/nsdi17_slides_hsieh.pdf</a:t>
            </a:r>
          </a:p>
        </p:txBody>
      </p:sp>
    </p:spTree>
    <p:extLst>
      <p:ext uri="{BB962C8B-B14F-4D97-AF65-F5344CB8AC3E}">
        <p14:creationId xmlns:p14="http://schemas.microsoft.com/office/powerpoint/2010/main" val="6785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Training with Parameter Servers</a:t>
            </a:r>
            <a:endParaRPr lang="en-US" b="1" dirty="0"/>
          </a:p>
        </p:txBody>
      </p:sp>
      <p:pic>
        <p:nvPicPr>
          <p:cNvPr id="5" name="Content Placeholder 4"/>
          <p:cNvPicPr>
            <a:picLocks noGrp="1" noChangeAspect="1"/>
          </p:cNvPicPr>
          <p:nvPr>
            <p:ph idx="1"/>
          </p:nvPr>
        </p:nvPicPr>
        <p:blipFill>
          <a:blip r:embed="rId2"/>
          <a:stretch>
            <a:fillRect/>
          </a:stretch>
        </p:blipFill>
        <p:spPr>
          <a:xfrm>
            <a:off x="1090558" y="1956780"/>
            <a:ext cx="4147869" cy="3653169"/>
          </a:xfrm>
          <a:prstGeom prst="rect">
            <a:avLst/>
          </a:prstGeom>
        </p:spPr>
      </p:pic>
      <p:sp>
        <p:nvSpPr>
          <p:cNvPr id="4" name="Slide Number Placeholder 3"/>
          <p:cNvSpPr>
            <a:spLocks noGrp="1"/>
          </p:cNvSpPr>
          <p:nvPr>
            <p:ph type="sldNum" sz="quarter" idx="12"/>
          </p:nvPr>
        </p:nvSpPr>
        <p:spPr/>
        <p:txBody>
          <a:bodyPr/>
          <a:lstStyle/>
          <a:p>
            <a:fld id="{314578E7-5F72-9942-ADE0-C3C95E94EEE5}" type="slidenum">
              <a:rPr lang="en-US" smtClean="0"/>
              <a:t>22</a:t>
            </a:fld>
            <a:endParaRPr lang="en-US"/>
          </a:p>
        </p:txBody>
      </p:sp>
      <p:pic>
        <p:nvPicPr>
          <p:cNvPr id="6" name="Picture 5"/>
          <p:cNvPicPr>
            <a:picLocks noChangeAspect="1"/>
          </p:cNvPicPr>
          <p:nvPr/>
        </p:nvPicPr>
        <p:blipFill>
          <a:blip r:embed="rId3"/>
          <a:stretch>
            <a:fillRect/>
          </a:stretch>
        </p:blipFill>
        <p:spPr>
          <a:xfrm>
            <a:off x="6516176" y="2136392"/>
            <a:ext cx="3929681" cy="3473557"/>
          </a:xfrm>
          <a:prstGeom prst="rect">
            <a:avLst/>
          </a:prstGeom>
        </p:spPr>
      </p:pic>
    </p:spTree>
    <p:extLst>
      <p:ext uri="{BB962C8B-B14F-4D97-AF65-F5344CB8AC3E}">
        <p14:creationId xmlns:p14="http://schemas.microsoft.com/office/powerpoint/2010/main" val="20362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Key Questions Asked</a:t>
            </a:r>
            <a:endParaRPr lang="en-US" b="1" dirty="0"/>
          </a:p>
        </p:txBody>
      </p:sp>
      <p:sp>
        <p:nvSpPr>
          <p:cNvPr id="3" name="Content Placeholder 2"/>
          <p:cNvSpPr>
            <a:spLocks noGrp="1"/>
          </p:cNvSpPr>
          <p:nvPr>
            <p:ph idx="1"/>
          </p:nvPr>
        </p:nvSpPr>
        <p:spPr>
          <a:xfrm>
            <a:off x="604434" y="1534332"/>
            <a:ext cx="10972800" cy="4822018"/>
          </a:xfrm>
        </p:spPr>
        <p:txBody>
          <a:bodyPr>
            <a:normAutofit/>
          </a:bodyPr>
          <a:lstStyle/>
          <a:p>
            <a:r>
              <a:rPr lang="en-US" dirty="0" smtClean="0"/>
              <a:t>How slow is ML training in geo-distributed data centers? </a:t>
            </a:r>
          </a:p>
          <a:p>
            <a:pPr lvl="1"/>
            <a:r>
              <a:rPr lang="en-US" dirty="0" smtClean="0"/>
              <a:t>Training over WAN compared to LAN</a:t>
            </a:r>
          </a:p>
          <a:p>
            <a:r>
              <a:rPr lang="en-US" dirty="0" smtClean="0"/>
              <a:t>Are all parameter updates in ML training “significant”?</a:t>
            </a:r>
          </a:p>
          <a:p>
            <a:r>
              <a:rPr lang="en-US" dirty="0" smtClean="0"/>
              <a:t>How to quantify ”significant” updates?</a:t>
            </a:r>
          </a:p>
          <a:p>
            <a:r>
              <a:rPr lang="en-US" dirty="0"/>
              <a:t>Are BSP and SSP the best ML synchronization models</a:t>
            </a:r>
            <a:r>
              <a:rPr lang="en-US" dirty="0" smtClean="0"/>
              <a:t>?</a:t>
            </a:r>
          </a:p>
          <a:p>
            <a:r>
              <a:rPr lang="en-US" dirty="0" smtClean="0"/>
              <a:t>How to design a new synchronization model that only shares significant updates?</a:t>
            </a:r>
          </a:p>
          <a:p>
            <a:pPr lvl="1"/>
            <a:r>
              <a:rPr lang="en-US" dirty="0" smtClean="0"/>
              <a:t>Will</a:t>
            </a:r>
            <a:r>
              <a:rPr lang="en-US" dirty="0" smtClean="0"/>
              <a:t> the ML algorithm converge?</a:t>
            </a:r>
          </a:p>
          <a:p>
            <a:pPr lvl="1"/>
            <a:r>
              <a:rPr lang="en-US" dirty="0" smtClean="0"/>
              <a:t>What</a:t>
            </a:r>
            <a:r>
              <a:rPr lang="en-US" dirty="0"/>
              <a:t> </a:t>
            </a:r>
            <a:r>
              <a:rPr lang="en-US" dirty="0" smtClean="0"/>
              <a:t>training time speed ups can we expect?</a:t>
            </a:r>
            <a:endParaRPr lang="en-US" dirty="0" smtClean="0"/>
          </a:p>
        </p:txBody>
      </p:sp>
      <p:sp>
        <p:nvSpPr>
          <p:cNvPr id="4" name="Slide Number Placeholder 3"/>
          <p:cNvSpPr>
            <a:spLocks noGrp="1"/>
          </p:cNvSpPr>
          <p:nvPr>
            <p:ph type="sldNum" sz="quarter" idx="12"/>
          </p:nvPr>
        </p:nvSpPr>
        <p:spPr/>
        <p:txBody>
          <a:bodyPr/>
          <a:lstStyle/>
          <a:p>
            <a:fld id="{314578E7-5F72-9942-ADE0-C3C95E94EEE5}" type="slidenum">
              <a:rPr lang="en-US" smtClean="0"/>
              <a:t>23</a:t>
            </a:fld>
            <a:endParaRPr lang="en-US"/>
          </a:p>
        </p:txBody>
      </p:sp>
    </p:spTree>
    <p:extLst>
      <p:ext uri="{BB962C8B-B14F-4D97-AF65-F5344CB8AC3E}">
        <p14:creationId xmlns:p14="http://schemas.microsoft.com/office/powerpoint/2010/main" val="8626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Parameter Synchronization Models</a:t>
            </a:r>
            <a:endParaRPr lang="en-US" b="1" dirty="0"/>
          </a:p>
        </p:txBody>
      </p:sp>
      <p:sp>
        <p:nvSpPr>
          <p:cNvPr id="3" name="Content Placeholder 2"/>
          <p:cNvSpPr>
            <a:spLocks noGrp="1"/>
          </p:cNvSpPr>
          <p:nvPr>
            <p:ph idx="1"/>
          </p:nvPr>
        </p:nvSpPr>
        <p:spPr>
          <a:xfrm>
            <a:off x="604434" y="1534332"/>
            <a:ext cx="10972800" cy="4822018"/>
          </a:xfrm>
        </p:spPr>
        <p:txBody>
          <a:bodyPr/>
          <a:lstStyle/>
          <a:p>
            <a:r>
              <a:rPr lang="en-US" dirty="0" smtClean="0"/>
              <a:t>Bulk Synchronous Parallel (BSP)</a:t>
            </a:r>
          </a:p>
          <a:p>
            <a:pPr lvl="1"/>
            <a:r>
              <a:rPr lang="en-US" dirty="0" smtClean="0"/>
              <a:t>All workers are synchronized after each iteration</a:t>
            </a:r>
          </a:p>
          <a:p>
            <a:r>
              <a:rPr lang="en-US" dirty="0" smtClean="0"/>
              <a:t>Stale Synchronous Parallel (SSP)</a:t>
            </a:r>
          </a:p>
          <a:p>
            <a:pPr lvl="1"/>
            <a:r>
              <a:rPr lang="en-US" dirty="0" smtClean="0"/>
              <a:t>Fastest worker is ahead of the slowest worker by a bounded number of iterations</a:t>
            </a:r>
          </a:p>
          <a:p>
            <a:r>
              <a:rPr lang="en-US" dirty="0" smtClean="0"/>
              <a:t>Total Asynchronous Parallel (TAP)</a:t>
            </a:r>
          </a:p>
          <a:p>
            <a:pPr lvl="1"/>
            <a:r>
              <a:rPr lang="en-US" dirty="0" smtClean="0"/>
              <a:t>No synchronization between workers</a:t>
            </a:r>
          </a:p>
          <a:p>
            <a:endParaRPr lang="en-US" dirty="0"/>
          </a:p>
          <a:p>
            <a:endParaRPr lang="en-US" dirty="0" smtClean="0"/>
          </a:p>
          <a:p>
            <a:r>
              <a:rPr lang="en-US" b="1" dirty="0" smtClean="0">
                <a:solidFill>
                  <a:srgbClr val="FF0000"/>
                </a:solidFill>
              </a:rPr>
              <a:t>BSP and SSP guarantee convergence. TAP does not.</a:t>
            </a:r>
          </a:p>
        </p:txBody>
      </p:sp>
      <p:sp>
        <p:nvSpPr>
          <p:cNvPr id="4" name="Slide Number Placeholder 3"/>
          <p:cNvSpPr>
            <a:spLocks noGrp="1"/>
          </p:cNvSpPr>
          <p:nvPr>
            <p:ph type="sldNum" sz="quarter" idx="12"/>
          </p:nvPr>
        </p:nvSpPr>
        <p:spPr/>
        <p:txBody>
          <a:bodyPr/>
          <a:lstStyle/>
          <a:p>
            <a:fld id="{314578E7-5F72-9942-ADE0-C3C95E94EEE5}" type="slidenum">
              <a:rPr lang="en-US" smtClean="0"/>
              <a:t>24</a:t>
            </a:fld>
            <a:endParaRPr lang="en-US"/>
          </a:p>
        </p:txBody>
      </p:sp>
    </p:spTree>
    <p:extLst>
      <p:ext uri="{BB962C8B-B14F-4D97-AF65-F5344CB8AC3E}">
        <p14:creationId xmlns:p14="http://schemas.microsoft.com/office/powerpoint/2010/main" val="169628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Design Goal</a:t>
            </a:r>
            <a:endParaRPr lang="en-US" b="1" dirty="0"/>
          </a:p>
        </p:txBody>
      </p:sp>
      <p:sp>
        <p:nvSpPr>
          <p:cNvPr id="3" name="Content Placeholder 2"/>
          <p:cNvSpPr>
            <a:spLocks noGrp="1"/>
          </p:cNvSpPr>
          <p:nvPr>
            <p:ph idx="1"/>
          </p:nvPr>
        </p:nvSpPr>
        <p:spPr>
          <a:xfrm>
            <a:off x="604434" y="1534332"/>
            <a:ext cx="10972800" cy="4822018"/>
          </a:xfrm>
        </p:spPr>
        <p:txBody>
          <a:bodyPr>
            <a:normAutofit/>
          </a:bodyPr>
          <a:lstStyle/>
          <a:p>
            <a:r>
              <a:rPr lang="en-US" dirty="0" smtClean="0"/>
              <a:t>Develop a geo-distributed ML system that</a:t>
            </a:r>
          </a:p>
          <a:p>
            <a:pPr lvl="1"/>
            <a:r>
              <a:rPr lang="en-US" dirty="0" smtClean="0"/>
              <a:t>minimizes communication over WANs; and </a:t>
            </a:r>
          </a:p>
          <a:p>
            <a:pPr lvl="1"/>
            <a:r>
              <a:rPr lang="en-US" dirty="0"/>
              <a:t>i</a:t>
            </a:r>
            <a:r>
              <a:rPr lang="en-US" dirty="0" smtClean="0"/>
              <a:t>s applicable to a wide variety of ML algorithms</a:t>
            </a:r>
          </a:p>
          <a:p>
            <a:endParaRPr lang="en-US" dirty="0"/>
          </a:p>
          <a:p>
            <a:r>
              <a:rPr lang="en-US" b="1" dirty="0" smtClean="0"/>
              <a:t>Key Intuition</a:t>
            </a:r>
          </a:p>
          <a:p>
            <a:pPr lvl="1"/>
            <a:r>
              <a:rPr lang="en-US" dirty="0">
                <a:solidFill>
                  <a:srgbClr val="FF0000"/>
                </a:solidFill>
              </a:rPr>
              <a:t>Stale Synchronous Parallel (SSP) bounds how stale a parameter can be.</a:t>
            </a:r>
          </a:p>
          <a:p>
            <a:pPr lvl="1"/>
            <a:r>
              <a:rPr lang="en-US" dirty="0">
                <a:solidFill>
                  <a:srgbClr val="FF0000"/>
                </a:solidFill>
              </a:rPr>
              <a:t>ASP bounds how inaccurate a parameter can be.</a:t>
            </a:r>
          </a:p>
          <a:p>
            <a:endParaRPr lang="en-US" dirty="0"/>
          </a:p>
          <a:p>
            <a:r>
              <a:rPr lang="en-US" dirty="0"/>
              <a:t>Vast majority of parameter updates are insignificant. </a:t>
            </a:r>
          </a:p>
          <a:p>
            <a:pPr lvl="1"/>
            <a:r>
              <a:rPr lang="en-US" dirty="0"/>
              <a:t>95% of the updates produce less than a 1% change to the parameter value.</a:t>
            </a:r>
          </a:p>
          <a:p>
            <a:endParaRPr lang="en-US" dirty="0"/>
          </a:p>
          <a:p>
            <a:pPr lvl="1"/>
            <a:endParaRPr lang="en-US" b="1" dirty="0"/>
          </a:p>
        </p:txBody>
      </p:sp>
      <p:sp>
        <p:nvSpPr>
          <p:cNvPr id="4" name="Slide Number Placeholder 3"/>
          <p:cNvSpPr>
            <a:spLocks noGrp="1"/>
          </p:cNvSpPr>
          <p:nvPr>
            <p:ph type="sldNum" sz="quarter" idx="12"/>
          </p:nvPr>
        </p:nvSpPr>
        <p:spPr/>
        <p:txBody>
          <a:bodyPr/>
          <a:lstStyle/>
          <a:p>
            <a:fld id="{314578E7-5F72-9942-ADE0-C3C95E94EEE5}" type="slidenum">
              <a:rPr lang="en-US" smtClean="0"/>
              <a:t>25</a:t>
            </a:fld>
            <a:endParaRPr lang="en-US"/>
          </a:p>
        </p:txBody>
      </p:sp>
    </p:spTree>
    <p:extLst>
      <p:ext uri="{BB962C8B-B14F-4D97-AF65-F5344CB8AC3E}">
        <p14:creationId xmlns:p14="http://schemas.microsoft.com/office/powerpoint/2010/main" val="7361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WAN Bandwidth Measurements</a:t>
            </a:r>
            <a:endParaRPr lang="en-US" b="1" dirty="0"/>
          </a:p>
        </p:txBody>
      </p:sp>
      <p:pic>
        <p:nvPicPr>
          <p:cNvPr id="5" name="Content Placeholder 4"/>
          <p:cNvPicPr>
            <a:picLocks noGrp="1" noChangeAspect="1"/>
          </p:cNvPicPr>
          <p:nvPr>
            <p:ph idx="1"/>
          </p:nvPr>
        </p:nvPicPr>
        <p:blipFill>
          <a:blip r:embed="rId2"/>
          <a:stretch>
            <a:fillRect/>
          </a:stretch>
        </p:blipFill>
        <p:spPr>
          <a:xfrm>
            <a:off x="387462" y="1342029"/>
            <a:ext cx="7050412" cy="4314852"/>
          </a:xfrm>
          <a:prstGeom prst="rect">
            <a:avLst/>
          </a:prstGeom>
        </p:spPr>
      </p:pic>
      <p:sp>
        <p:nvSpPr>
          <p:cNvPr id="4" name="Slide Number Placeholder 3"/>
          <p:cNvSpPr>
            <a:spLocks noGrp="1"/>
          </p:cNvSpPr>
          <p:nvPr>
            <p:ph type="sldNum" sz="quarter" idx="12"/>
          </p:nvPr>
        </p:nvSpPr>
        <p:spPr/>
        <p:txBody>
          <a:bodyPr/>
          <a:lstStyle/>
          <a:p>
            <a:fld id="{314578E7-5F72-9942-ADE0-C3C95E94EEE5}" type="slidenum">
              <a:rPr lang="en-US" smtClean="0"/>
              <a:t>26</a:t>
            </a:fld>
            <a:endParaRPr lang="en-US"/>
          </a:p>
        </p:txBody>
      </p:sp>
      <p:sp>
        <p:nvSpPr>
          <p:cNvPr id="6" name="Content Placeholder 2"/>
          <p:cNvSpPr txBox="1">
            <a:spLocks/>
          </p:cNvSpPr>
          <p:nvPr/>
        </p:nvSpPr>
        <p:spPr>
          <a:xfrm>
            <a:off x="7293243" y="1557579"/>
            <a:ext cx="4361482" cy="47812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smtClean="0"/>
              <a:t>WAN BW is 15X slower than LAN on average and 60X slower in the worst case (Singapore &lt;-&gt;</a:t>
            </a:r>
            <a:r>
              <a:rPr lang="en-US" sz="2400" dirty="0" smtClean="0">
                <a:sym typeface="Wingdings"/>
              </a:rPr>
              <a:t> Sao Paulo)</a:t>
            </a:r>
            <a:endParaRPr lang="en-US" sz="2400" dirty="0" smtClean="0"/>
          </a:p>
          <a:p>
            <a:r>
              <a:rPr lang="en-US" sz="2400" dirty="0" smtClean="0"/>
              <a:t>WAN BW of close regions is 12X that of distant regions (Oregon &lt;-&gt; California vs Singapore &lt;-&gt;</a:t>
            </a:r>
            <a:r>
              <a:rPr lang="en-US" sz="2400" dirty="0" smtClean="0">
                <a:sym typeface="Wingdings"/>
              </a:rPr>
              <a:t> Sao Paulo)</a:t>
            </a:r>
            <a:endParaRPr lang="en-US" sz="2400" dirty="0" smtClean="0"/>
          </a:p>
          <a:p>
            <a:endParaRPr lang="en-US" dirty="0" smtClean="0"/>
          </a:p>
          <a:p>
            <a:endParaRPr lang="en-US" dirty="0" smtClean="0"/>
          </a:p>
          <a:p>
            <a:pPr lvl="1"/>
            <a:endParaRPr lang="en-US" dirty="0"/>
          </a:p>
        </p:txBody>
      </p:sp>
      <p:sp>
        <p:nvSpPr>
          <p:cNvPr id="3" name="Donut 2"/>
          <p:cNvSpPr/>
          <p:nvPr/>
        </p:nvSpPr>
        <p:spPr>
          <a:xfrm>
            <a:off x="2046516" y="4310744"/>
            <a:ext cx="330297" cy="725714"/>
          </a:xfrm>
          <a:prstGeom prst="donut">
            <a:avLst>
              <a:gd name="adj" fmla="val 654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rot="16200000">
            <a:off x="5782840" y="3809300"/>
            <a:ext cx="264873" cy="886774"/>
          </a:xfrm>
          <a:prstGeom prst="donut">
            <a:avLst>
              <a:gd name="adj" fmla="val 93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8" name="Donut 7"/>
          <p:cNvSpPr/>
          <p:nvPr/>
        </p:nvSpPr>
        <p:spPr>
          <a:xfrm>
            <a:off x="2246183" y="3628819"/>
            <a:ext cx="537028" cy="725714"/>
          </a:xfrm>
          <a:prstGeom prst="donut">
            <a:avLst>
              <a:gd name="adj" fmla="val 93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9" name="Donut 8"/>
          <p:cNvSpPr/>
          <p:nvPr/>
        </p:nvSpPr>
        <p:spPr>
          <a:xfrm>
            <a:off x="4557486" y="4426858"/>
            <a:ext cx="711200" cy="725714"/>
          </a:xfrm>
          <a:prstGeom prst="donut">
            <a:avLst>
              <a:gd name="adj" fmla="val 65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Donut 9"/>
          <p:cNvSpPr/>
          <p:nvPr/>
        </p:nvSpPr>
        <p:spPr>
          <a:xfrm rot="16200000">
            <a:off x="6486786" y="3279532"/>
            <a:ext cx="264873" cy="886774"/>
          </a:xfrm>
          <a:prstGeom prst="donut">
            <a:avLst>
              <a:gd name="adj" fmla="val 93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1" name="Donut 10"/>
          <p:cNvSpPr/>
          <p:nvPr/>
        </p:nvSpPr>
        <p:spPr>
          <a:xfrm rot="16200000">
            <a:off x="5833743" y="3482636"/>
            <a:ext cx="286643" cy="429767"/>
          </a:xfrm>
          <a:prstGeom prst="donut">
            <a:avLst>
              <a:gd name="adj" fmla="val 93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213902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7"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Training time over LAN vs WAN</a:t>
            </a:r>
            <a:endParaRPr lang="en-US" b="1" dirty="0"/>
          </a:p>
        </p:txBody>
      </p:sp>
      <p:sp>
        <p:nvSpPr>
          <p:cNvPr id="4" name="Slide Number Placeholder 3"/>
          <p:cNvSpPr>
            <a:spLocks noGrp="1"/>
          </p:cNvSpPr>
          <p:nvPr>
            <p:ph type="sldNum" sz="quarter" idx="12"/>
          </p:nvPr>
        </p:nvSpPr>
        <p:spPr/>
        <p:txBody>
          <a:bodyPr/>
          <a:lstStyle/>
          <a:p>
            <a:fld id="{314578E7-5F72-9942-ADE0-C3C95E94EEE5}" type="slidenum">
              <a:rPr lang="en-US" smtClean="0"/>
              <a:t>27</a:t>
            </a:fld>
            <a:endParaRPr lang="en-US"/>
          </a:p>
        </p:txBody>
      </p:sp>
      <p:sp>
        <p:nvSpPr>
          <p:cNvPr id="6" name="Content Placeholder 5"/>
          <p:cNvSpPr>
            <a:spLocks noGrp="1"/>
          </p:cNvSpPr>
          <p:nvPr>
            <p:ph idx="1"/>
          </p:nvPr>
        </p:nvSpPr>
        <p:spPr>
          <a:xfrm>
            <a:off x="838200" y="1825625"/>
            <a:ext cx="10515600" cy="1568504"/>
          </a:xfrm>
        </p:spPr>
        <p:txBody>
          <a:bodyPr>
            <a:normAutofit/>
          </a:bodyPr>
          <a:lstStyle/>
          <a:p>
            <a:r>
              <a:rPr lang="en-US" sz="2000" dirty="0" err="1" smtClean="0"/>
              <a:t>IterStore</a:t>
            </a:r>
            <a:r>
              <a:rPr lang="en-US" sz="2000" dirty="0" smtClean="0"/>
              <a:t> and </a:t>
            </a:r>
            <a:r>
              <a:rPr lang="en-US" sz="2000" dirty="0" err="1" smtClean="0"/>
              <a:t>Bosen</a:t>
            </a:r>
            <a:r>
              <a:rPr lang="en-US" sz="2000" dirty="0" smtClean="0"/>
              <a:t> are Parameter Server based ML frameworks</a:t>
            </a:r>
          </a:p>
          <a:p>
            <a:r>
              <a:rPr lang="en-US" sz="2000" dirty="0" smtClean="0"/>
              <a:t>ML application is Matrix Factorization</a:t>
            </a:r>
          </a:p>
          <a:p>
            <a:r>
              <a:rPr lang="en-US" sz="2000" dirty="0" smtClean="0"/>
              <a:t>V/C WAN (Virginia &lt;-&gt; California WAN) is </a:t>
            </a:r>
            <a:r>
              <a:rPr lang="en-US" sz="2000" b="1" dirty="0" smtClean="0"/>
              <a:t>closer than</a:t>
            </a:r>
            <a:r>
              <a:rPr lang="en-US" sz="2000" dirty="0" smtClean="0"/>
              <a:t> S/S WAN (Singapore&lt;-&gt;Sao Paulo WAN)</a:t>
            </a:r>
            <a:endParaRPr lang="en-US" sz="2000" dirty="0"/>
          </a:p>
        </p:txBody>
      </p:sp>
      <p:pic>
        <p:nvPicPr>
          <p:cNvPr id="3" name="Picture 2"/>
          <p:cNvPicPr>
            <a:picLocks noChangeAspect="1"/>
          </p:cNvPicPr>
          <p:nvPr/>
        </p:nvPicPr>
        <p:blipFill>
          <a:blip r:embed="rId2"/>
          <a:stretch>
            <a:fillRect/>
          </a:stretch>
        </p:blipFill>
        <p:spPr>
          <a:xfrm>
            <a:off x="1346004" y="3174189"/>
            <a:ext cx="8706403" cy="3086622"/>
          </a:xfrm>
          <a:prstGeom prst="rect">
            <a:avLst/>
          </a:prstGeom>
        </p:spPr>
      </p:pic>
      <p:sp>
        <p:nvSpPr>
          <p:cNvPr id="7" name="Donut 6"/>
          <p:cNvSpPr/>
          <p:nvPr/>
        </p:nvSpPr>
        <p:spPr>
          <a:xfrm rot="16200000" flipV="1">
            <a:off x="5096097" y="3143580"/>
            <a:ext cx="867693" cy="638625"/>
          </a:xfrm>
          <a:prstGeom prst="donut">
            <a:avLst>
              <a:gd name="adj" fmla="val 332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8" name="Donut 7"/>
          <p:cNvSpPr/>
          <p:nvPr/>
        </p:nvSpPr>
        <p:spPr>
          <a:xfrm rot="16200000" flipV="1">
            <a:off x="8675918" y="3994713"/>
            <a:ext cx="805543" cy="638625"/>
          </a:xfrm>
          <a:prstGeom prst="donut">
            <a:avLst>
              <a:gd name="adj" fmla="val 332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163492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Gaia</a:t>
            </a:r>
            <a:endParaRPr lang="en-US" b="1" dirty="0"/>
          </a:p>
        </p:txBody>
      </p:sp>
      <p:sp>
        <p:nvSpPr>
          <p:cNvPr id="3" name="Content Placeholder 2"/>
          <p:cNvSpPr>
            <a:spLocks noGrp="1"/>
          </p:cNvSpPr>
          <p:nvPr>
            <p:ph idx="1"/>
          </p:nvPr>
        </p:nvSpPr>
        <p:spPr>
          <a:xfrm>
            <a:off x="604434" y="1534332"/>
            <a:ext cx="10972800" cy="4822018"/>
          </a:xfrm>
        </p:spPr>
        <p:txBody>
          <a:bodyPr/>
          <a:lstStyle/>
          <a:p>
            <a:r>
              <a:rPr lang="en-US" b="1" i="1" dirty="0" smtClean="0"/>
              <a:t>Challenge 1</a:t>
            </a:r>
            <a:r>
              <a:rPr lang="en-US" dirty="0" smtClean="0"/>
              <a:t> - How to effectively communicate over WANs while retaining algorithm convergence and accuracy?</a:t>
            </a:r>
          </a:p>
          <a:p>
            <a:endParaRPr lang="en-US" b="1" i="1" dirty="0" smtClean="0"/>
          </a:p>
          <a:p>
            <a:r>
              <a:rPr lang="en-US" b="1" i="1" dirty="0" smtClean="0"/>
              <a:t>Challenge 2</a:t>
            </a:r>
            <a:r>
              <a:rPr lang="en-US" dirty="0" smtClean="0"/>
              <a:t> - How to make the system generic and work for ML algorithms without requiring modification?</a:t>
            </a:r>
            <a:endParaRPr lang="en-US" dirty="0"/>
          </a:p>
        </p:txBody>
      </p:sp>
      <p:sp>
        <p:nvSpPr>
          <p:cNvPr id="4" name="Slide Number Placeholder 3"/>
          <p:cNvSpPr>
            <a:spLocks noGrp="1"/>
          </p:cNvSpPr>
          <p:nvPr>
            <p:ph type="sldNum" sz="quarter" idx="12"/>
          </p:nvPr>
        </p:nvSpPr>
        <p:spPr/>
        <p:txBody>
          <a:bodyPr/>
          <a:lstStyle/>
          <a:p>
            <a:fld id="{314578E7-5F72-9942-ADE0-C3C95E94EEE5}" type="slidenum">
              <a:rPr lang="en-US" smtClean="0"/>
              <a:t>28</a:t>
            </a:fld>
            <a:endParaRPr lang="en-US"/>
          </a:p>
        </p:txBody>
      </p:sp>
    </p:spTree>
    <p:extLst>
      <p:ext uri="{BB962C8B-B14F-4D97-AF65-F5344CB8AC3E}">
        <p14:creationId xmlns:p14="http://schemas.microsoft.com/office/powerpoint/2010/main" val="269487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Gaia System Overview</a:t>
            </a:r>
            <a:endParaRPr lang="en-US" b="1" dirty="0"/>
          </a:p>
        </p:txBody>
      </p:sp>
      <p:sp>
        <p:nvSpPr>
          <p:cNvPr id="4" name="Slide Number Placeholder 3"/>
          <p:cNvSpPr>
            <a:spLocks noGrp="1"/>
          </p:cNvSpPr>
          <p:nvPr>
            <p:ph type="sldNum" sz="quarter" idx="12"/>
          </p:nvPr>
        </p:nvSpPr>
        <p:spPr/>
        <p:txBody>
          <a:bodyPr/>
          <a:lstStyle/>
          <a:p>
            <a:fld id="{314578E7-5F72-9942-ADE0-C3C95E94EEE5}" type="slidenum">
              <a:rPr lang="en-US" smtClean="0"/>
              <a:t>29</a:t>
            </a:fld>
            <a:endParaRPr lang="en-US"/>
          </a:p>
        </p:txBody>
      </p:sp>
      <p:pic>
        <p:nvPicPr>
          <p:cNvPr id="7" name="Picture 6"/>
          <p:cNvPicPr>
            <a:picLocks noChangeAspect="1"/>
          </p:cNvPicPr>
          <p:nvPr/>
        </p:nvPicPr>
        <p:blipFill>
          <a:blip r:embed="rId2"/>
          <a:stretch>
            <a:fillRect/>
          </a:stretch>
        </p:blipFill>
        <p:spPr>
          <a:xfrm>
            <a:off x="1461144" y="1646238"/>
            <a:ext cx="9229147" cy="4336108"/>
          </a:xfrm>
          <a:prstGeom prst="rect">
            <a:avLst/>
          </a:prstGeom>
        </p:spPr>
      </p:pic>
    </p:spTree>
    <p:extLst>
      <p:ext uri="{BB962C8B-B14F-4D97-AF65-F5344CB8AC3E}">
        <p14:creationId xmlns:p14="http://schemas.microsoft.com/office/powerpoint/2010/main" val="2135632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639"/>
            <a:ext cx="9144000" cy="952113"/>
          </a:xfrm>
          <a:noFill/>
        </p:spPr>
        <p:txBody>
          <a:bodyPr>
            <a:normAutofit/>
          </a:bodyPr>
          <a:lstStyle/>
          <a:p>
            <a:r>
              <a:rPr lang="en-US" sz="5000" dirty="0">
                <a:solidFill>
                  <a:srgbClr val="24448C"/>
                </a:solidFill>
                <a:latin typeface="Gill Sans" charset="0"/>
                <a:ea typeface="Gill Sans" charset="0"/>
                <a:cs typeface="Gill Sans" charset="0"/>
              </a:rPr>
              <a:t>The need for fast inference</a:t>
            </a:r>
            <a:endParaRPr lang="en-US" sz="5000" dirty="0">
              <a:solidFill>
                <a:srgbClr val="24448C"/>
              </a:solidFill>
              <a:latin typeface="Gill Sans" charset="0"/>
              <a:ea typeface="Gill Sans" charset="0"/>
              <a:cs typeface="Gill Sans" charset="0"/>
            </a:endParaRPr>
          </a:p>
        </p:txBody>
      </p:sp>
      <p:sp>
        <p:nvSpPr>
          <p:cNvPr id="9" name="TextBox 8"/>
          <p:cNvSpPr txBox="1"/>
          <p:nvPr/>
        </p:nvSpPr>
        <p:spPr>
          <a:xfrm>
            <a:off x="1991170" y="1421898"/>
            <a:ext cx="7265125" cy="2169825"/>
          </a:xfrm>
          <a:prstGeom prst="rect">
            <a:avLst/>
          </a:prstGeom>
          <a:noFill/>
          <a:effectLst>
            <a:glow rad="114300">
              <a:schemeClr val="bg2">
                <a:lumMod val="25000"/>
                <a:alpha val="44000"/>
              </a:schemeClr>
            </a:glow>
          </a:effectLst>
        </p:spPr>
        <p:txBody>
          <a:bodyPr wrap="square" rtlCol="0">
            <a:spAutoFit/>
          </a:bodyPr>
          <a:lstStyle/>
          <a:p>
            <a:pPr marL="285750" indent="-285750">
              <a:buFont typeface="Arial" charset="0"/>
              <a:buChar char="•"/>
            </a:pPr>
            <a:r>
              <a:rPr lang="en-US" sz="2700" dirty="0">
                <a:latin typeface="Gill Sans" charset="0"/>
                <a:ea typeface="Gill Sans" charset="0"/>
                <a:cs typeface="Gill Sans" charset="0"/>
              </a:rPr>
              <a:t>Modern Large scale Machine learning systems</a:t>
            </a:r>
            <a:endParaRPr lang="en-US" sz="2700" dirty="0">
              <a:latin typeface="Gill Sans" charset="0"/>
              <a:ea typeface="Gill Sans" charset="0"/>
              <a:cs typeface="Gill Sans" charset="0"/>
            </a:endParaRPr>
          </a:p>
          <a:p>
            <a:pPr marL="742950" lvl="1" indent="-285750">
              <a:buFont typeface="Arial" charset="0"/>
              <a:buChar char="•"/>
            </a:pPr>
            <a:r>
              <a:rPr lang="en-US" sz="2700" dirty="0">
                <a:latin typeface="Gill Sans" charset="0"/>
                <a:ea typeface="Gill Sans" charset="0"/>
                <a:cs typeface="Gill Sans" charset="0"/>
              </a:rPr>
              <a:t>Real time (Latency)</a:t>
            </a:r>
          </a:p>
          <a:p>
            <a:pPr marL="742950" lvl="1" indent="-285750">
              <a:buFont typeface="Arial" charset="0"/>
              <a:buChar char="•"/>
            </a:pPr>
            <a:r>
              <a:rPr lang="en-US" sz="2700" dirty="0">
                <a:latin typeface="Gill Sans" charset="0"/>
                <a:ea typeface="Gill Sans" charset="0"/>
                <a:cs typeface="Gill Sans" charset="0"/>
              </a:rPr>
              <a:t>Heavy query load (Throughput)</a:t>
            </a:r>
          </a:p>
          <a:p>
            <a:pPr marL="742950" lvl="1" indent="-285750">
              <a:buFont typeface="Arial" charset="0"/>
              <a:buChar char="•"/>
            </a:pPr>
            <a:r>
              <a:rPr lang="en-US" sz="2700" dirty="0">
                <a:latin typeface="Gill Sans" charset="0"/>
                <a:ea typeface="Gill Sans" charset="0"/>
                <a:cs typeface="Gill Sans" charset="0"/>
              </a:rPr>
              <a:t>Accuracy</a:t>
            </a:r>
          </a:p>
          <a:p>
            <a:pPr marL="285750" indent="-285750">
              <a:buFont typeface="Arial" charset="0"/>
              <a:buChar char="•"/>
            </a:pPr>
            <a:endParaRPr lang="en-US" sz="2700" dirty="0">
              <a:latin typeface="Gill Sans" charset="0"/>
              <a:ea typeface="Gill Sans" charset="0"/>
              <a:cs typeface="Gill Sans" charset="0"/>
            </a:endParaRPr>
          </a:p>
        </p:txBody>
      </p:sp>
      <p:sp>
        <p:nvSpPr>
          <p:cNvPr id="3" name="Slide Number Placeholder 2"/>
          <p:cNvSpPr>
            <a:spLocks noGrp="1"/>
          </p:cNvSpPr>
          <p:nvPr>
            <p:ph type="sldNum" sz="quarter" idx="12"/>
          </p:nvPr>
        </p:nvSpPr>
        <p:spPr/>
        <p:txBody>
          <a:bodyPr/>
          <a:lstStyle/>
          <a:p>
            <a:fld id="{5186D905-748B-E04B-8919-177058E46FDD}" type="slidenum">
              <a:rPr lang="en-US" smtClean="0"/>
              <a:t>3</a:t>
            </a:fld>
            <a:endParaRPr lang="en-US"/>
          </a:p>
        </p:txBody>
      </p:sp>
    </p:spTree>
    <p:extLst>
      <p:ext uri="{BB962C8B-B14F-4D97-AF65-F5344CB8AC3E}">
        <p14:creationId xmlns:p14="http://schemas.microsoft.com/office/powerpoint/2010/main" val="1528543781"/>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Update </a:t>
            </a:r>
            <a:r>
              <a:rPr lang="en-US" b="1" dirty="0" smtClean="0"/>
              <a:t>Significance</a:t>
            </a:r>
            <a:endParaRPr lang="en-US" b="1" dirty="0"/>
          </a:p>
        </p:txBody>
      </p:sp>
      <p:sp>
        <p:nvSpPr>
          <p:cNvPr id="4" name="Slide Number Placeholder 3"/>
          <p:cNvSpPr>
            <a:spLocks noGrp="1"/>
          </p:cNvSpPr>
          <p:nvPr>
            <p:ph type="sldNum" sz="quarter" idx="12"/>
          </p:nvPr>
        </p:nvSpPr>
        <p:spPr/>
        <p:txBody>
          <a:bodyPr/>
          <a:lstStyle/>
          <a:p>
            <a:fld id="{314578E7-5F72-9942-ADE0-C3C95E94EEE5}" type="slidenum">
              <a:rPr lang="en-US" smtClean="0"/>
              <a:t>30</a:t>
            </a:fld>
            <a:endParaRPr lang="en-US"/>
          </a:p>
        </p:txBody>
      </p:sp>
      <p:pic>
        <p:nvPicPr>
          <p:cNvPr id="5" name="Content Placeholder 4"/>
          <p:cNvPicPr>
            <a:picLocks noGrp="1" noChangeAspect="1"/>
          </p:cNvPicPr>
          <p:nvPr>
            <p:ph idx="1"/>
          </p:nvPr>
        </p:nvPicPr>
        <p:blipFill>
          <a:blip r:embed="rId2"/>
          <a:stretch>
            <a:fillRect/>
          </a:stretch>
        </p:blipFill>
        <p:spPr>
          <a:xfrm>
            <a:off x="854764" y="2018538"/>
            <a:ext cx="9581322" cy="3537359"/>
          </a:xfrm>
          <a:prstGeom prst="rect">
            <a:avLst/>
          </a:prstGeom>
        </p:spPr>
      </p:pic>
      <p:sp>
        <p:nvSpPr>
          <p:cNvPr id="6" name="Donut 5"/>
          <p:cNvSpPr/>
          <p:nvPr/>
        </p:nvSpPr>
        <p:spPr>
          <a:xfrm rot="16200000" flipV="1">
            <a:off x="5091061" y="4589969"/>
            <a:ext cx="674566" cy="638625"/>
          </a:xfrm>
          <a:prstGeom prst="donut">
            <a:avLst>
              <a:gd name="adj" fmla="val 332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7" name="Donut 6"/>
          <p:cNvSpPr/>
          <p:nvPr/>
        </p:nvSpPr>
        <p:spPr>
          <a:xfrm rot="16200000" flipV="1">
            <a:off x="5123715" y="2307600"/>
            <a:ext cx="580226" cy="1016000"/>
          </a:xfrm>
          <a:prstGeom prst="donut">
            <a:avLst>
              <a:gd name="adj" fmla="val 83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186966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Approximate Synchronous Parallel</a:t>
            </a:r>
            <a:endParaRPr lang="en-US" b="1" dirty="0"/>
          </a:p>
        </p:txBody>
      </p:sp>
      <p:sp>
        <p:nvSpPr>
          <p:cNvPr id="3" name="Content Placeholder 2"/>
          <p:cNvSpPr>
            <a:spLocks noGrp="1"/>
          </p:cNvSpPr>
          <p:nvPr>
            <p:ph idx="1"/>
          </p:nvPr>
        </p:nvSpPr>
        <p:spPr>
          <a:xfrm>
            <a:off x="604434" y="1534332"/>
            <a:ext cx="10972800" cy="4822018"/>
          </a:xfrm>
        </p:spPr>
        <p:txBody>
          <a:bodyPr/>
          <a:lstStyle/>
          <a:p>
            <a:r>
              <a:rPr lang="en-US" dirty="0" smtClean="0"/>
              <a:t>Significance Filter</a:t>
            </a:r>
          </a:p>
          <a:p>
            <a:pPr lvl="1"/>
            <a:r>
              <a:rPr lang="en-US" dirty="0" smtClean="0"/>
              <a:t>Significance function (|Update/Value|)</a:t>
            </a:r>
          </a:p>
          <a:p>
            <a:pPr lvl="1"/>
            <a:r>
              <a:rPr lang="en-US" dirty="0" smtClean="0"/>
              <a:t>Initial significance threshold (1%)</a:t>
            </a:r>
          </a:p>
          <a:p>
            <a:pPr lvl="2"/>
            <a:r>
              <a:rPr lang="en-US" dirty="0" smtClean="0"/>
              <a:t>To guarantee convergence, threshold is reduced by square root of the number of iterations</a:t>
            </a:r>
          </a:p>
          <a:p>
            <a:r>
              <a:rPr lang="en-US" dirty="0" smtClean="0"/>
              <a:t>ASP Selective Barrier</a:t>
            </a:r>
          </a:p>
          <a:p>
            <a:endParaRPr lang="en-US" dirty="0" smtClean="0"/>
          </a:p>
          <a:p>
            <a:endParaRPr lang="en-US" dirty="0" smtClean="0"/>
          </a:p>
          <a:p>
            <a:endParaRPr lang="en-US" dirty="0"/>
          </a:p>
          <a:p>
            <a:endParaRPr lang="en-US" dirty="0" smtClean="0"/>
          </a:p>
          <a:p>
            <a:r>
              <a:rPr lang="en-US" dirty="0" smtClean="0"/>
              <a:t>Mirror Clock</a:t>
            </a:r>
            <a:endParaRPr lang="en-US" dirty="0"/>
          </a:p>
        </p:txBody>
      </p:sp>
      <p:sp>
        <p:nvSpPr>
          <p:cNvPr id="4" name="Slide Number Placeholder 3"/>
          <p:cNvSpPr>
            <a:spLocks noGrp="1"/>
          </p:cNvSpPr>
          <p:nvPr>
            <p:ph type="sldNum" sz="quarter" idx="12"/>
          </p:nvPr>
        </p:nvSpPr>
        <p:spPr/>
        <p:txBody>
          <a:bodyPr/>
          <a:lstStyle/>
          <a:p>
            <a:fld id="{314578E7-5F72-9942-ADE0-C3C95E94EEE5}" type="slidenum">
              <a:rPr lang="en-US" smtClean="0"/>
              <a:t>31</a:t>
            </a:fld>
            <a:endParaRPr lang="en-US"/>
          </a:p>
        </p:txBody>
      </p:sp>
      <p:pic>
        <p:nvPicPr>
          <p:cNvPr id="5" name="Picture 4"/>
          <p:cNvPicPr>
            <a:picLocks noChangeAspect="1"/>
          </p:cNvPicPr>
          <p:nvPr/>
        </p:nvPicPr>
        <p:blipFill>
          <a:blip r:embed="rId2"/>
          <a:stretch>
            <a:fillRect/>
          </a:stretch>
        </p:blipFill>
        <p:spPr>
          <a:xfrm>
            <a:off x="1338316" y="3656845"/>
            <a:ext cx="3388997" cy="2021507"/>
          </a:xfrm>
          <a:prstGeom prst="rect">
            <a:avLst/>
          </a:prstGeom>
        </p:spPr>
      </p:pic>
      <p:pic>
        <p:nvPicPr>
          <p:cNvPr id="6" name="Picture 5"/>
          <p:cNvPicPr>
            <a:picLocks noChangeAspect="1"/>
          </p:cNvPicPr>
          <p:nvPr/>
        </p:nvPicPr>
        <p:blipFill>
          <a:blip r:embed="rId3"/>
          <a:stretch>
            <a:fillRect/>
          </a:stretch>
        </p:blipFill>
        <p:spPr>
          <a:xfrm>
            <a:off x="5227745" y="4667599"/>
            <a:ext cx="3382855" cy="2053876"/>
          </a:xfrm>
          <a:prstGeom prst="rect">
            <a:avLst/>
          </a:prstGeom>
        </p:spPr>
      </p:pic>
    </p:spTree>
    <p:extLst>
      <p:ext uri="{BB962C8B-B14F-4D97-AF65-F5344CB8AC3E}">
        <p14:creationId xmlns:p14="http://schemas.microsoft.com/office/powerpoint/2010/main" val="119417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Experimental Setup</a:t>
            </a:r>
            <a:endParaRPr lang="en-US" b="1" dirty="0"/>
          </a:p>
        </p:txBody>
      </p:sp>
      <p:sp>
        <p:nvSpPr>
          <p:cNvPr id="3" name="Content Placeholder 2"/>
          <p:cNvSpPr>
            <a:spLocks noGrp="1"/>
          </p:cNvSpPr>
          <p:nvPr>
            <p:ph idx="1"/>
          </p:nvPr>
        </p:nvSpPr>
        <p:spPr>
          <a:xfrm>
            <a:off x="604434" y="1534332"/>
            <a:ext cx="10972800" cy="4822018"/>
          </a:xfrm>
        </p:spPr>
        <p:txBody>
          <a:bodyPr/>
          <a:lstStyle/>
          <a:p>
            <a:r>
              <a:rPr lang="en-US" b="1" dirty="0" smtClean="0"/>
              <a:t>Amazon EC2</a:t>
            </a:r>
            <a:r>
              <a:rPr lang="en-US" dirty="0" smtClean="0"/>
              <a:t> </a:t>
            </a:r>
            <a:r>
              <a:rPr lang="mr-IN" dirty="0" smtClean="0"/>
              <a:t>–</a:t>
            </a:r>
            <a:r>
              <a:rPr lang="en-US" dirty="0" smtClean="0"/>
              <a:t> 22 machines spread across 11 regions</a:t>
            </a:r>
          </a:p>
          <a:p>
            <a:r>
              <a:rPr lang="en-US" b="1" dirty="0" smtClean="0"/>
              <a:t>Emulation EC2</a:t>
            </a:r>
            <a:r>
              <a:rPr lang="en-US" dirty="0" smtClean="0"/>
              <a:t> </a:t>
            </a:r>
            <a:r>
              <a:rPr lang="mr-IN" dirty="0" smtClean="0"/>
              <a:t>–</a:t>
            </a:r>
            <a:r>
              <a:rPr lang="en-US" dirty="0" smtClean="0"/>
              <a:t> 22 machines on local cluster emulating WAN</a:t>
            </a:r>
          </a:p>
          <a:p>
            <a:r>
              <a:rPr lang="en-US" b="1" dirty="0" smtClean="0"/>
              <a:t>Emulation Full Speed</a:t>
            </a:r>
            <a:r>
              <a:rPr lang="en-US" dirty="0" smtClean="0"/>
              <a:t> </a:t>
            </a:r>
            <a:r>
              <a:rPr lang="mr-IN" dirty="0" smtClean="0"/>
              <a:t>–</a:t>
            </a:r>
            <a:r>
              <a:rPr lang="en-US" dirty="0" smtClean="0"/>
              <a:t> 22 machines on local cluster (no slow downs)</a:t>
            </a:r>
          </a:p>
          <a:p>
            <a:endParaRPr lang="en-US" dirty="0"/>
          </a:p>
          <a:p>
            <a:r>
              <a:rPr lang="en-US" b="1" dirty="0" smtClean="0"/>
              <a:t>ML Applications</a:t>
            </a:r>
          </a:p>
          <a:p>
            <a:pPr lvl="1"/>
            <a:r>
              <a:rPr lang="en-US" dirty="0" smtClean="0"/>
              <a:t>Matrix Factorization (</a:t>
            </a:r>
            <a:r>
              <a:rPr lang="en-US" i="1" dirty="0" smtClean="0"/>
              <a:t>Netflix dataset</a:t>
            </a:r>
            <a:r>
              <a:rPr lang="en-US" dirty="0" smtClean="0"/>
              <a:t>)</a:t>
            </a:r>
          </a:p>
          <a:p>
            <a:pPr lvl="1"/>
            <a:r>
              <a:rPr lang="en-US" dirty="0" smtClean="0"/>
              <a:t>Topic Modeling (</a:t>
            </a:r>
            <a:r>
              <a:rPr lang="en-US" i="1" dirty="0" err="1" smtClean="0"/>
              <a:t>Nytimes</a:t>
            </a:r>
            <a:r>
              <a:rPr lang="en-US" i="1" dirty="0" smtClean="0"/>
              <a:t> dataset</a:t>
            </a:r>
            <a:r>
              <a:rPr lang="en-US" dirty="0" smtClean="0"/>
              <a:t>)</a:t>
            </a:r>
          </a:p>
          <a:p>
            <a:pPr lvl="1"/>
            <a:r>
              <a:rPr lang="en-US" dirty="0" smtClean="0"/>
              <a:t>Image Classification (</a:t>
            </a:r>
            <a:r>
              <a:rPr lang="en-US" i="1" dirty="0" smtClean="0"/>
              <a:t>ImageNet 2012 dataset</a:t>
            </a:r>
            <a:r>
              <a:rPr lang="en-US" dirty="0" smtClean="0"/>
              <a:t>)</a:t>
            </a:r>
            <a:endParaRPr lang="en-US" dirty="0"/>
          </a:p>
        </p:txBody>
      </p:sp>
      <p:sp>
        <p:nvSpPr>
          <p:cNvPr id="4" name="Slide Number Placeholder 3"/>
          <p:cNvSpPr>
            <a:spLocks noGrp="1"/>
          </p:cNvSpPr>
          <p:nvPr>
            <p:ph type="sldNum" sz="quarter" idx="12"/>
          </p:nvPr>
        </p:nvSpPr>
        <p:spPr/>
        <p:txBody>
          <a:bodyPr/>
          <a:lstStyle/>
          <a:p>
            <a:fld id="{314578E7-5F72-9942-ADE0-C3C95E94EEE5}" type="slidenum">
              <a:rPr lang="en-US" smtClean="0"/>
              <a:t>32</a:t>
            </a:fld>
            <a:endParaRPr lang="en-US"/>
          </a:p>
        </p:txBody>
      </p:sp>
    </p:spTree>
    <p:extLst>
      <p:ext uri="{BB962C8B-B14F-4D97-AF65-F5344CB8AC3E}">
        <p14:creationId xmlns:p14="http://schemas.microsoft.com/office/powerpoint/2010/main" val="1652309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Convergence </a:t>
            </a:r>
            <a:r>
              <a:rPr lang="en-US" b="1" dirty="0" smtClean="0"/>
              <a:t>Time Improvement</a:t>
            </a:r>
            <a:endParaRPr lang="en-US" b="1" dirty="0"/>
          </a:p>
        </p:txBody>
      </p:sp>
      <p:sp>
        <p:nvSpPr>
          <p:cNvPr id="4" name="Slide Number Placeholder 3"/>
          <p:cNvSpPr>
            <a:spLocks noGrp="1"/>
          </p:cNvSpPr>
          <p:nvPr>
            <p:ph type="sldNum" sz="quarter" idx="12"/>
          </p:nvPr>
        </p:nvSpPr>
        <p:spPr/>
        <p:txBody>
          <a:bodyPr/>
          <a:lstStyle/>
          <a:p>
            <a:fld id="{314578E7-5F72-9942-ADE0-C3C95E94EEE5}" type="slidenum">
              <a:rPr lang="en-US" smtClean="0"/>
              <a:t>33</a:t>
            </a:fld>
            <a:endParaRPr lang="en-US"/>
          </a:p>
        </p:txBody>
      </p:sp>
      <p:pic>
        <p:nvPicPr>
          <p:cNvPr id="8" name="Picture 7"/>
          <p:cNvPicPr>
            <a:picLocks noChangeAspect="1"/>
          </p:cNvPicPr>
          <p:nvPr/>
        </p:nvPicPr>
        <p:blipFill>
          <a:blip r:embed="rId2"/>
          <a:stretch>
            <a:fillRect/>
          </a:stretch>
        </p:blipFill>
        <p:spPr>
          <a:xfrm>
            <a:off x="832204" y="1567206"/>
            <a:ext cx="4654196" cy="2495728"/>
          </a:xfrm>
          <a:prstGeom prst="rect">
            <a:avLst/>
          </a:prstGeom>
        </p:spPr>
      </p:pic>
      <p:pic>
        <p:nvPicPr>
          <p:cNvPr id="9" name="Picture 8"/>
          <p:cNvPicPr>
            <a:picLocks noChangeAspect="1"/>
          </p:cNvPicPr>
          <p:nvPr/>
        </p:nvPicPr>
        <p:blipFill>
          <a:blip r:embed="rId3"/>
          <a:stretch>
            <a:fillRect/>
          </a:stretch>
        </p:blipFill>
        <p:spPr>
          <a:xfrm>
            <a:off x="6510958" y="1567206"/>
            <a:ext cx="4572710" cy="2495728"/>
          </a:xfrm>
          <a:prstGeom prst="rect">
            <a:avLst/>
          </a:prstGeom>
        </p:spPr>
      </p:pic>
      <p:pic>
        <p:nvPicPr>
          <p:cNvPr id="10" name="Picture 9"/>
          <p:cNvPicPr>
            <a:picLocks noChangeAspect="1"/>
          </p:cNvPicPr>
          <p:nvPr/>
        </p:nvPicPr>
        <p:blipFill>
          <a:blip r:embed="rId4"/>
          <a:stretch>
            <a:fillRect/>
          </a:stretch>
        </p:blipFill>
        <p:spPr>
          <a:xfrm>
            <a:off x="3502992" y="4248455"/>
            <a:ext cx="4678684" cy="2473019"/>
          </a:xfrm>
          <a:prstGeom prst="rect">
            <a:avLst/>
          </a:prstGeom>
        </p:spPr>
      </p:pic>
      <p:sp>
        <p:nvSpPr>
          <p:cNvPr id="7" name="Donut 6"/>
          <p:cNvSpPr/>
          <p:nvPr/>
        </p:nvSpPr>
        <p:spPr>
          <a:xfrm rot="16200000" flipV="1">
            <a:off x="2946573" y="1988289"/>
            <a:ext cx="580226" cy="1016000"/>
          </a:xfrm>
          <a:prstGeom prst="donut">
            <a:avLst>
              <a:gd name="adj" fmla="val 83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1" name="Donut 10"/>
          <p:cNvSpPr/>
          <p:nvPr/>
        </p:nvSpPr>
        <p:spPr>
          <a:xfrm rot="16200000" flipV="1">
            <a:off x="5776859" y="5152398"/>
            <a:ext cx="580226" cy="1016000"/>
          </a:xfrm>
          <a:prstGeom prst="donut">
            <a:avLst>
              <a:gd name="adj" fmla="val 83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38320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Convergence </a:t>
            </a:r>
            <a:r>
              <a:rPr lang="en-US" b="1" dirty="0" smtClean="0"/>
              <a:t>Time </a:t>
            </a:r>
            <a:r>
              <a:rPr lang="en-US" b="1" dirty="0" smtClean="0"/>
              <a:t>and WAN Bandwidth</a:t>
            </a:r>
            <a:endParaRPr lang="en-US" b="1" dirty="0"/>
          </a:p>
        </p:txBody>
      </p:sp>
      <p:pic>
        <p:nvPicPr>
          <p:cNvPr id="5" name="Content Placeholder 4"/>
          <p:cNvPicPr>
            <a:picLocks noGrp="1" noChangeAspect="1"/>
          </p:cNvPicPr>
          <p:nvPr>
            <p:ph idx="1"/>
          </p:nvPr>
        </p:nvPicPr>
        <p:blipFill>
          <a:blip r:embed="rId2"/>
          <a:stretch>
            <a:fillRect/>
          </a:stretch>
        </p:blipFill>
        <p:spPr>
          <a:xfrm>
            <a:off x="2167687" y="4526440"/>
            <a:ext cx="6442913" cy="1836372"/>
          </a:xfrm>
          <a:prstGeom prst="rect">
            <a:avLst/>
          </a:prstGeom>
        </p:spPr>
      </p:pic>
      <p:sp>
        <p:nvSpPr>
          <p:cNvPr id="4" name="Slide Number Placeholder 3"/>
          <p:cNvSpPr>
            <a:spLocks noGrp="1"/>
          </p:cNvSpPr>
          <p:nvPr>
            <p:ph type="sldNum" sz="quarter" idx="12"/>
          </p:nvPr>
        </p:nvSpPr>
        <p:spPr/>
        <p:txBody>
          <a:bodyPr/>
          <a:lstStyle/>
          <a:p>
            <a:fld id="{314578E7-5F72-9942-ADE0-C3C95E94EEE5}" type="slidenum">
              <a:rPr lang="en-US" smtClean="0"/>
              <a:t>34</a:t>
            </a:fld>
            <a:endParaRPr lang="en-US"/>
          </a:p>
        </p:txBody>
      </p:sp>
      <p:pic>
        <p:nvPicPr>
          <p:cNvPr id="6" name="Picture 5"/>
          <p:cNvPicPr>
            <a:picLocks noChangeAspect="1"/>
          </p:cNvPicPr>
          <p:nvPr/>
        </p:nvPicPr>
        <p:blipFill>
          <a:blip r:embed="rId3"/>
          <a:stretch>
            <a:fillRect/>
          </a:stretch>
        </p:blipFill>
        <p:spPr>
          <a:xfrm>
            <a:off x="2167687" y="1981051"/>
            <a:ext cx="6442913" cy="1891720"/>
          </a:xfrm>
          <a:prstGeom prst="rect">
            <a:avLst/>
          </a:prstGeom>
        </p:spPr>
      </p:pic>
      <p:sp>
        <p:nvSpPr>
          <p:cNvPr id="7" name="Content Placeholder 2"/>
          <p:cNvSpPr txBox="1">
            <a:spLocks/>
          </p:cNvSpPr>
          <p:nvPr/>
        </p:nvSpPr>
        <p:spPr>
          <a:xfrm>
            <a:off x="604434" y="1534332"/>
            <a:ext cx="10972800" cy="4822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smtClean="0"/>
              <a:t>Virginia&lt;-&gt;California WAN (close by)</a:t>
            </a:r>
          </a:p>
          <a:p>
            <a:endParaRPr lang="en-US" sz="2000" dirty="0" smtClean="0"/>
          </a:p>
          <a:p>
            <a:endParaRPr lang="en-US" sz="2000" dirty="0"/>
          </a:p>
          <a:p>
            <a:endParaRPr lang="en-US" sz="2000" dirty="0" smtClean="0"/>
          </a:p>
          <a:p>
            <a:endParaRPr lang="en-US" sz="2000" b="1" dirty="0" smtClean="0"/>
          </a:p>
          <a:p>
            <a:endParaRPr lang="en-US" sz="2000" dirty="0"/>
          </a:p>
          <a:p>
            <a:r>
              <a:rPr lang="en-US" sz="2000" dirty="0" smtClean="0"/>
              <a:t>Singapore&lt;-&gt;Sao Paulo WAN (far apart)</a:t>
            </a:r>
            <a:endParaRPr lang="en-US" sz="2000" dirty="0"/>
          </a:p>
        </p:txBody>
      </p:sp>
      <p:sp>
        <p:nvSpPr>
          <p:cNvPr id="8" name="Donut 7"/>
          <p:cNvSpPr/>
          <p:nvPr/>
        </p:nvSpPr>
        <p:spPr>
          <a:xfrm rot="16200000" flipV="1">
            <a:off x="3577774" y="2672909"/>
            <a:ext cx="420910" cy="928914"/>
          </a:xfrm>
          <a:prstGeom prst="donut">
            <a:avLst>
              <a:gd name="adj" fmla="val 83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9" name="Donut 8"/>
          <p:cNvSpPr/>
          <p:nvPr/>
        </p:nvSpPr>
        <p:spPr>
          <a:xfrm rot="16200000" flipV="1">
            <a:off x="3570517" y="5466909"/>
            <a:ext cx="420910" cy="928914"/>
          </a:xfrm>
          <a:prstGeom prst="donut">
            <a:avLst>
              <a:gd name="adj" fmla="val 83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197834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Gaia vs Centralized</a:t>
            </a:r>
            <a:endParaRPr lang="en-US" b="1" dirty="0"/>
          </a:p>
        </p:txBody>
      </p:sp>
      <p:sp>
        <p:nvSpPr>
          <p:cNvPr id="4" name="Slide Number Placeholder 3"/>
          <p:cNvSpPr>
            <a:spLocks noGrp="1"/>
          </p:cNvSpPr>
          <p:nvPr>
            <p:ph type="sldNum" sz="quarter" idx="12"/>
          </p:nvPr>
        </p:nvSpPr>
        <p:spPr/>
        <p:txBody>
          <a:bodyPr/>
          <a:lstStyle/>
          <a:p>
            <a:fld id="{314578E7-5F72-9942-ADE0-C3C95E94EEE5}" type="slidenum">
              <a:rPr lang="en-US" smtClean="0"/>
              <a:t>35</a:t>
            </a:fld>
            <a:endParaRPr lang="en-US"/>
          </a:p>
        </p:txBody>
      </p:sp>
      <p:sp>
        <p:nvSpPr>
          <p:cNvPr id="7" name="Content Placeholder 2"/>
          <p:cNvSpPr txBox="1">
            <a:spLocks/>
          </p:cNvSpPr>
          <p:nvPr/>
        </p:nvSpPr>
        <p:spPr>
          <a:xfrm>
            <a:off x="604434" y="1534332"/>
            <a:ext cx="10972800" cy="4822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000" dirty="0"/>
          </a:p>
          <a:p>
            <a:endParaRPr lang="en-US" sz="2000" b="1" dirty="0" smtClean="0"/>
          </a:p>
          <a:p>
            <a:endParaRPr lang="en-US" sz="2000" dirty="0"/>
          </a:p>
        </p:txBody>
      </p:sp>
      <p:pic>
        <p:nvPicPr>
          <p:cNvPr id="11" name="Picture 10"/>
          <p:cNvPicPr>
            <a:picLocks noChangeAspect="1"/>
          </p:cNvPicPr>
          <p:nvPr/>
        </p:nvPicPr>
        <p:blipFill>
          <a:blip r:embed="rId2"/>
          <a:stretch>
            <a:fillRect/>
          </a:stretch>
        </p:blipFill>
        <p:spPr>
          <a:xfrm>
            <a:off x="2073276" y="1747837"/>
            <a:ext cx="6927850" cy="4140150"/>
          </a:xfrm>
          <a:prstGeom prst="rect">
            <a:avLst/>
          </a:prstGeom>
        </p:spPr>
      </p:pic>
      <p:sp>
        <p:nvSpPr>
          <p:cNvPr id="12" name="Donut 11"/>
          <p:cNvSpPr/>
          <p:nvPr/>
        </p:nvSpPr>
        <p:spPr>
          <a:xfrm rot="16200000" flipV="1">
            <a:off x="6905407" y="2619159"/>
            <a:ext cx="1271587" cy="1062470"/>
          </a:xfrm>
          <a:prstGeom prst="donut">
            <a:avLst>
              <a:gd name="adj" fmla="val 832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3" name="Donut 12"/>
          <p:cNvSpPr/>
          <p:nvPr/>
        </p:nvSpPr>
        <p:spPr>
          <a:xfrm rot="16200000" flipV="1">
            <a:off x="6784710" y="4599452"/>
            <a:ext cx="1622501" cy="1381578"/>
          </a:xfrm>
          <a:prstGeom prst="donut">
            <a:avLst>
              <a:gd name="adj" fmla="val 522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59069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Gaia vs </a:t>
            </a:r>
            <a:r>
              <a:rPr lang="en-US" b="1" dirty="0" err="1" smtClean="0"/>
              <a:t>Gaia_Async</a:t>
            </a:r>
            <a:endParaRPr lang="en-US" b="1" dirty="0"/>
          </a:p>
        </p:txBody>
      </p:sp>
      <p:pic>
        <p:nvPicPr>
          <p:cNvPr id="5" name="Content Placeholder 4"/>
          <p:cNvPicPr>
            <a:picLocks noGrp="1" noChangeAspect="1"/>
          </p:cNvPicPr>
          <p:nvPr>
            <p:ph idx="1"/>
          </p:nvPr>
        </p:nvPicPr>
        <p:blipFill>
          <a:blip r:embed="rId2"/>
          <a:stretch>
            <a:fillRect/>
          </a:stretch>
        </p:blipFill>
        <p:spPr>
          <a:xfrm>
            <a:off x="1494144" y="2186609"/>
            <a:ext cx="8822673" cy="3396339"/>
          </a:xfrm>
          <a:prstGeom prst="rect">
            <a:avLst/>
          </a:prstGeom>
        </p:spPr>
      </p:pic>
      <p:sp>
        <p:nvSpPr>
          <p:cNvPr id="4" name="Slide Number Placeholder 3"/>
          <p:cNvSpPr>
            <a:spLocks noGrp="1"/>
          </p:cNvSpPr>
          <p:nvPr>
            <p:ph type="sldNum" sz="quarter" idx="12"/>
          </p:nvPr>
        </p:nvSpPr>
        <p:spPr/>
        <p:txBody>
          <a:bodyPr/>
          <a:lstStyle/>
          <a:p>
            <a:fld id="{314578E7-5F72-9942-ADE0-C3C95E94EEE5}" type="slidenum">
              <a:rPr lang="en-US" smtClean="0"/>
              <a:t>36</a:t>
            </a:fld>
            <a:endParaRPr lang="en-US"/>
          </a:p>
        </p:txBody>
      </p:sp>
    </p:spTree>
    <p:extLst>
      <p:ext uri="{BB962C8B-B14F-4D97-AF65-F5344CB8AC3E}">
        <p14:creationId xmlns:p14="http://schemas.microsoft.com/office/powerpoint/2010/main" val="7716804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Key Take-</a:t>
            </a:r>
            <a:r>
              <a:rPr lang="en-US" b="1" dirty="0" err="1" smtClean="0"/>
              <a:t>aways</a:t>
            </a:r>
            <a:endParaRPr lang="en-US" b="1" dirty="0"/>
          </a:p>
        </p:txBody>
      </p:sp>
      <p:sp>
        <p:nvSpPr>
          <p:cNvPr id="3" name="Content Placeholder 2"/>
          <p:cNvSpPr>
            <a:spLocks noGrp="1"/>
          </p:cNvSpPr>
          <p:nvPr>
            <p:ph idx="1"/>
          </p:nvPr>
        </p:nvSpPr>
        <p:spPr>
          <a:xfrm>
            <a:off x="604434" y="1534332"/>
            <a:ext cx="10972800" cy="4822018"/>
          </a:xfrm>
        </p:spPr>
        <p:txBody>
          <a:bodyPr>
            <a:normAutofit/>
          </a:bodyPr>
          <a:lstStyle/>
          <a:p>
            <a:r>
              <a:rPr lang="en-US" dirty="0" smtClean="0"/>
              <a:t>ML training is </a:t>
            </a:r>
            <a:r>
              <a:rPr lang="en-US" b="1" dirty="0" smtClean="0"/>
              <a:t>1.8-53.7X</a:t>
            </a:r>
            <a:r>
              <a:rPr lang="en-US" dirty="0" smtClean="0"/>
              <a:t> slower on geo-distributed data centers</a:t>
            </a:r>
          </a:p>
          <a:p>
            <a:r>
              <a:rPr lang="en-US" dirty="0"/>
              <a:t>Vast majority of parameter updates are insignificant </a:t>
            </a:r>
            <a:endParaRPr lang="en-US" dirty="0" smtClean="0"/>
          </a:p>
          <a:p>
            <a:r>
              <a:rPr lang="en-US" dirty="0" smtClean="0"/>
              <a:t>BSP and SSP synchronization models are WAN bandwidth-heavy</a:t>
            </a:r>
          </a:p>
          <a:p>
            <a:r>
              <a:rPr lang="en-US" dirty="0" smtClean="0"/>
              <a:t>ASP model shares “significant” updates only and has proven convergence properties</a:t>
            </a:r>
          </a:p>
          <a:p>
            <a:endParaRPr lang="en-US" dirty="0" smtClean="0"/>
          </a:p>
        </p:txBody>
      </p:sp>
      <p:sp>
        <p:nvSpPr>
          <p:cNvPr id="4" name="Slide Number Placeholder 3"/>
          <p:cNvSpPr>
            <a:spLocks noGrp="1"/>
          </p:cNvSpPr>
          <p:nvPr>
            <p:ph type="sldNum" sz="quarter" idx="12"/>
          </p:nvPr>
        </p:nvSpPr>
        <p:spPr/>
        <p:txBody>
          <a:bodyPr/>
          <a:lstStyle/>
          <a:p>
            <a:fld id="{314578E7-5F72-9942-ADE0-C3C95E94EEE5}" type="slidenum">
              <a:rPr lang="en-US" smtClean="0"/>
              <a:t>37</a:t>
            </a:fld>
            <a:endParaRPr lang="en-US"/>
          </a:p>
        </p:txBody>
      </p:sp>
    </p:spTree>
    <p:extLst>
      <p:ext uri="{BB962C8B-B14F-4D97-AF65-F5344CB8AC3E}">
        <p14:creationId xmlns:p14="http://schemas.microsoft.com/office/powerpoint/2010/main" val="170610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Thoughts</a:t>
            </a:r>
            <a:endParaRPr lang="en-US" b="1" dirty="0"/>
          </a:p>
        </p:txBody>
      </p:sp>
      <p:sp>
        <p:nvSpPr>
          <p:cNvPr id="3" name="Content Placeholder 2"/>
          <p:cNvSpPr>
            <a:spLocks noGrp="1"/>
          </p:cNvSpPr>
          <p:nvPr>
            <p:ph idx="1"/>
          </p:nvPr>
        </p:nvSpPr>
        <p:spPr>
          <a:xfrm>
            <a:off x="604434" y="1534332"/>
            <a:ext cx="10972800" cy="4822018"/>
          </a:xfrm>
        </p:spPr>
        <p:txBody>
          <a:bodyPr/>
          <a:lstStyle/>
          <a:p>
            <a:r>
              <a:rPr lang="en-US" dirty="0" smtClean="0"/>
              <a:t>Gaia expects the ML programmer to provide a significance function which may not be straightforward for non-linear functions.</a:t>
            </a:r>
          </a:p>
          <a:p>
            <a:r>
              <a:rPr lang="en-US" dirty="0" smtClean="0"/>
              <a:t>Paper mentions 1-2% of threshold should work in most cases. ML application training is a vast space. It is not very intuitive to me why this claim might hold for most applications.</a:t>
            </a:r>
          </a:p>
          <a:p>
            <a:r>
              <a:rPr lang="en-US" dirty="0" smtClean="0"/>
              <a:t>Google introduced </a:t>
            </a:r>
            <a:r>
              <a:rPr lang="en-US" i="1" dirty="0" smtClean="0"/>
              <a:t>Federated Learning</a:t>
            </a:r>
            <a:r>
              <a:rPr lang="en-US" dirty="0" smtClean="0"/>
              <a:t> for training ML models on mobile devices without copying the data to the server. Motivations for doing so were similar (privacy, bandwidth, power etc.). It will be good to understand the similarities/differences in design.</a:t>
            </a:r>
          </a:p>
          <a:p>
            <a:endParaRPr lang="en-US" dirty="0"/>
          </a:p>
        </p:txBody>
      </p:sp>
      <p:sp>
        <p:nvSpPr>
          <p:cNvPr id="4" name="Slide Number Placeholder 3"/>
          <p:cNvSpPr>
            <a:spLocks noGrp="1"/>
          </p:cNvSpPr>
          <p:nvPr>
            <p:ph type="sldNum" sz="quarter" idx="12"/>
          </p:nvPr>
        </p:nvSpPr>
        <p:spPr/>
        <p:txBody>
          <a:bodyPr/>
          <a:lstStyle/>
          <a:p>
            <a:fld id="{314578E7-5F72-9942-ADE0-C3C95E94EEE5}" type="slidenum">
              <a:rPr lang="en-US" smtClean="0"/>
              <a:t>38</a:t>
            </a:fld>
            <a:endParaRPr lang="en-US"/>
          </a:p>
        </p:txBody>
      </p:sp>
    </p:spTree>
    <p:extLst>
      <p:ext uri="{BB962C8B-B14F-4D97-AF65-F5344CB8AC3E}">
        <p14:creationId xmlns:p14="http://schemas.microsoft.com/office/powerpoint/2010/main" val="88738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929" y="409440"/>
            <a:ext cx="10755824" cy="2387600"/>
          </a:xfrm>
        </p:spPr>
        <p:txBody>
          <a:bodyPr>
            <a:normAutofit/>
          </a:bodyPr>
          <a:lstStyle/>
          <a:p>
            <a:r>
              <a:rPr lang="en-US" dirty="0" smtClean="0"/>
              <a:t>Clipper and Gaia Discussion</a:t>
            </a:r>
            <a:endParaRPr lang="en-US" dirty="0"/>
          </a:p>
        </p:txBody>
      </p:sp>
      <p:sp>
        <p:nvSpPr>
          <p:cNvPr id="3" name="Subtitle 2"/>
          <p:cNvSpPr>
            <a:spLocks noGrp="1"/>
          </p:cNvSpPr>
          <p:nvPr>
            <p:ph type="subTitle" idx="1"/>
          </p:nvPr>
        </p:nvSpPr>
        <p:spPr>
          <a:xfrm>
            <a:off x="1411358" y="3347632"/>
            <a:ext cx="9362660" cy="952906"/>
          </a:xfrm>
        </p:spPr>
        <p:txBody>
          <a:bodyPr>
            <a:normAutofit/>
          </a:bodyPr>
          <a:lstStyle/>
          <a:p>
            <a:r>
              <a:rPr lang="en-US" sz="2800" b="1" dirty="0" smtClean="0"/>
              <a:t>Zack </a:t>
            </a:r>
            <a:r>
              <a:rPr lang="en-US" sz="2800" b="1" dirty="0" err="1" smtClean="0"/>
              <a:t>Kimberg</a:t>
            </a:r>
            <a:endParaRPr lang="en-US" sz="2800" b="1" dirty="0"/>
          </a:p>
        </p:txBody>
      </p:sp>
      <p:sp>
        <p:nvSpPr>
          <p:cNvPr id="4" name="Slide Number Placeholder 3"/>
          <p:cNvSpPr>
            <a:spLocks noGrp="1"/>
          </p:cNvSpPr>
          <p:nvPr>
            <p:ph type="sldNum" sz="quarter" idx="12"/>
          </p:nvPr>
        </p:nvSpPr>
        <p:spPr/>
        <p:txBody>
          <a:bodyPr/>
          <a:lstStyle/>
          <a:p>
            <a:fld id="{314578E7-5F72-9942-ADE0-C3C95E94EEE5}" type="slidenum">
              <a:rPr lang="en-US" smtClean="0"/>
              <a:t>39</a:t>
            </a:fld>
            <a:endParaRPr lang="en-US"/>
          </a:p>
        </p:txBody>
      </p:sp>
    </p:spTree>
    <p:extLst>
      <p:ext uri="{BB962C8B-B14F-4D97-AF65-F5344CB8AC3E}">
        <p14:creationId xmlns:p14="http://schemas.microsoft.com/office/powerpoint/2010/main" val="730771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639"/>
            <a:ext cx="9144000" cy="952113"/>
          </a:xfrm>
          <a:noFill/>
        </p:spPr>
        <p:txBody>
          <a:bodyPr>
            <a:normAutofit/>
          </a:bodyPr>
          <a:lstStyle/>
          <a:p>
            <a:r>
              <a:rPr lang="en-US" sz="5000" dirty="0">
                <a:solidFill>
                  <a:srgbClr val="24448C"/>
                </a:solidFill>
                <a:latin typeface="Gill Sans" charset="0"/>
                <a:ea typeface="Gill Sans" charset="0"/>
                <a:cs typeface="Gill Sans" charset="0"/>
              </a:rPr>
              <a:t>The need for accuracy</a:t>
            </a:r>
            <a:endParaRPr lang="en-US" sz="5000" dirty="0">
              <a:solidFill>
                <a:srgbClr val="24448C"/>
              </a:solidFill>
              <a:latin typeface="Gill Sans" charset="0"/>
              <a:ea typeface="Gill Sans" charset="0"/>
              <a:cs typeface="Gill Sans" charset="0"/>
            </a:endParaRPr>
          </a:p>
        </p:txBody>
      </p:sp>
      <p:sp>
        <p:nvSpPr>
          <p:cNvPr id="9" name="TextBox 8"/>
          <p:cNvSpPr txBox="1"/>
          <p:nvPr/>
        </p:nvSpPr>
        <p:spPr>
          <a:xfrm>
            <a:off x="1991170" y="1421897"/>
            <a:ext cx="7265125" cy="3831818"/>
          </a:xfrm>
          <a:prstGeom prst="rect">
            <a:avLst/>
          </a:prstGeom>
          <a:noFill/>
          <a:effectLst>
            <a:glow rad="114300">
              <a:schemeClr val="bg2">
                <a:lumMod val="25000"/>
                <a:alpha val="44000"/>
              </a:schemeClr>
            </a:glow>
          </a:effectLst>
        </p:spPr>
        <p:txBody>
          <a:bodyPr wrap="square" rtlCol="0">
            <a:spAutoFit/>
          </a:bodyPr>
          <a:lstStyle/>
          <a:p>
            <a:pPr marL="285750" indent="-285750">
              <a:buFont typeface="Arial" charset="0"/>
              <a:buChar char="•"/>
            </a:pPr>
            <a:r>
              <a:rPr lang="en-US" sz="2700" dirty="0">
                <a:latin typeface="Gill Sans" charset="0"/>
                <a:ea typeface="Gill Sans" charset="0"/>
                <a:cs typeface="Gill Sans" charset="0"/>
              </a:rPr>
              <a:t>Immediate feedback about prediction quality</a:t>
            </a:r>
          </a:p>
          <a:p>
            <a:pPr marL="285750" indent="-285750">
              <a:buFont typeface="Arial" charset="0"/>
              <a:buChar char="•"/>
            </a:pPr>
            <a:r>
              <a:rPr lang="en-US" sz="2700" dirty="0">
                <a:latin typeface="Gill Sans" charset="0"/>
                <a:ea typeface="Gill Sans" charset="0"/>
                <a:cs typeface="Gill Sans" charset="0"/>
              </a:rPr>
              <a:t>Incorporate into model</a:t>
            </a:r>
          </a:p>
          <a:p>
            <a:pPr marL="285750" indent="-285750">
              <a:buFont typeface="Arial" charset="0"/>
              <a:buChar char="•"/>
            </a:pPr>
            <a:r>
              <a:rPr lang="en-US" sz="2700" dirty="0">
                <a:latin typeface="Gill Sans" charset="0"/>
                <a:ea typeface="Gill Sans" charset="0"/>
                <a:cs typeface="Gill Sans" charset="0"/>
              </a:rPr>
              <a:t>Not possible with a single model</a:t>
            </a:r>
            <a:endParaRPr lang="en-US" sz="2700" dirty="0">
              <a:latin typeface="Gill Sans" charset="0"/>
              <a:ea typeface="Gill Sans" charset="0"/>
              <a:cs typeface="Gill Sans" charset="0"/>
            </a:endParaRPr>
          </a:p>
          <a:p>
            <a:pPr marL="285750" indent="-285750">
              <a:buFont typeface="Arial" charset="0"/>
              <a:buChar char="•"/>
            </a:pPr>
            <a:endParaRPr lang="en-US" sz="2700" dirty="0">
              <a:latin typeface="Gill Sans" charset="0"/>
              <a:ea typeface="Gill Sans" charset="0"/>
              <a:cs typeface="Gill Sans" charset="0"/>
            </a:endParaRPr>
          </a:p>
          <a:p>
            <a:pPr marL="285750" indent="-285750">
              <a:buFont typeface="Arial" charset="0"/>
              <a:buChar char="•"/>
            </a:pPr>
            <a:endParaRPr lang="en-US" sz="2700" dirty="0">
              <a:latin typeface="Gill Sans" charset="0"/>
              <a:ea typeface="Gill Sans" charset="0"/>
              <a:cs typeface="Gill Sans" charset="0"/>
            </a:endParaRPr>
          </a:p>
          <a:p>
            <a:pPr marL="285750" indent="-285750">
              <a:buFont typeface="Arial" charset="0"/>
              <a:buChar char="•"/>
            </a:pPr>
            <a:endParaRPr lang="en-US" sz="2700" dirty="0">
              <a:latin typeface="Gill Sans" charset="0"/>
              <a:ea typeface="Gill Sans" charset="0"/>
              <a:cs typeface="Gill Sans" charset="0"/>
            </a:endParaRPr>
          </a:p>
          <a:p>
            <a:pPr marL="285750" indent="-285750">
              <a:buFont typeface="Arial" charset="0"/>
              <a:buChar char="•"/>
            </a:pPr>
            <a:r>
              <a:rPr lang="en-US" sz="2700" dirty="0">
                <a:latin typeface="Gill Sans" charset="0"/>
                <a:ea typeface="Gill Sans" charset="0"/>
                <a:cs typeface="Gill Sans" charset="0"/>
              </a:rPr>
              <a:t>Recommender systems</a:t>
            </a:r>
          </a:p>
          <a:p>
            <a:pPr marL="285750" indent="-285750">
              <a:buFont typeface="Arial" charset="0"/>
              <a:buChar char="•"/>
            </a:pPr>
            <a:r>
              <a:rPr lang="en-US" sz="2700" dirty="0">
                <a:latin typeface="Gill Sans" charset="0"/>
                <a:ea typeface="Gill Sans" charset="0"/>
                <a:cs typeface="Gill Sans" charset="0"/>
              </a:rPr>
              <a:t>Vision applications</a:t>
            </a:r>
          </a:p>
          <a:p>
            <a:pPr marL="285750" indent="-285750">
              <a:buFont typeface="Arial" charset="0"/>
              <a:buChar char="•"/>
            </a:pPr>
            <a:r>
              <a:rPr lang="en-US" sz="2700" dirty="0">
                <a:latin typeface="Gill Sans" charset="0"/>
                <a:ea typeface="Gill Sans" charset="0"/>
                <a:cs typeface="Gill Sans" charset="0"/>
              </a:rPr>
              <a:t>Speech Recognition</a:t>
            </a:r>
            <a:endParaRPr lang="en-US" sz="2700" dirty="0">
              <a:latin typeface="Gill Sans" charset="0"/>
              <a:ea typeface="Gill Sans" charset="0"/>
              <a:cs typeface="Gill Sans" charset="0"/>
            </a:endParaRPr>
          </a:p>
        </p:txBody>
      </p:sp>
      <p:sp>
        <p:nvSpPr>
          <p:cNvPr id="3" name="Slide Number Placeholder 2"/>
          <p:cNvSpPr>
            <a:spLocks noGrp="1"/>
          </p:cNvSpPr>
          <p:nvPr>
            <p:ph type="sldNum" sz="quarter" idx="12"/>
          </p:nvPr>
        </p:nvSpPr>
        <p:spPr/>
        <p:txBody>
          <a:bodyPr/>
          <a:lstStyle/>
          <a:p>
            <a:fld id="{5186D905-748B-E04B-8919-177058E46FDD}" type="slidenum">
              <a:rPr lang="en-US" smtClean="0"/>
              <a:t>4</a:t>
            </a:fld>
            <a:endParaRPr lang="en-US"/>
          </a:p>
        </p:txBody>
      </p:sp>
    </p:spTree>
    <p:extLst>
      <p:ext uri="{BB962C8B-B14F-4D97-AF65-F5344CB8AC3E}">
        <p14:creationId xmlns:p14="http://schemas.microsoft.com/office/powerpoint/2010/main" val="70292073"/>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Clipper Questions</a:t>
            </a:r>
            <a:r>
              <a:rPr lang="en-US" dirty="0" smtClean="0"/>
              <a:t>	</a:t>
            </a:r>
            <a:endParaRPr lang="en-US" dirty="0"/>
          </a:p>
        </p:txBody>
      </p:sp>
      <p:sp>
        <p:nvSpPr>
          <p:cNvPr id="3" name="Content Placeholder 2"/>
          <p:cNvSpPr>
            <a:spLocks noGrp="1"/>
          </p:cNvSpPr>
          <p:nvPr>
            <p:ph idx="1"/>
          </p:nvPr>
        </p:nvSpPr>
        <p:spPr>
          <a:xfrm>
            <a:off x="604434" y="1534332"/>
            <a:ext cx="10972800" cy="4822018"/>
          </a:xfrm>
        </p:spPr>
        <p:txBody>
          <a:bodyPr/>
          <a:lstStyle/>
          <a:p>
            <a:r>
              <a:rPr lang="en-US" dirty="0"/>
              <a:t>In Machine Learning models, training is usually performed offline and then the final model is used for production inference.  Clipper is designed solely to improve production inference performance, but how could it be modified to also allow online training while in production?</a:t>
            </a:r>
            <a:endParaRPr lang="en-US" dirty="0"/>
          </a:p>
        </p:txBody>
      </p:sp>
      <p:sp>
        <p:nvSpPr>
          <p:cNvPr id="4" name="Slide Number Placeholder 3"/>
          <p:cNvSpPr>
            <a:spLocks noGrp="1"/>
          </p:cNvSpPr>
          <p:nvPr>
            <p:ph type="sldNum" sz="quarter" idx="12"/>
          </p:nvPr>
        </p:nvSpPr>
        <p:spPr/>
        <p:txBody>
          <a:bodyPr/>
          <a:lstStyle/>
          <a:p>
            <a:fld id="{314578E7-5F72-9942-ADE0-C3C95E94EEE5}" type="slidenum">
              <a:rPr lang="en-US" smtClean="0"/>
              <a:t>40</a:t>
            </a:fld>
            <a:endParaRPr lang="en-US"/>
          </a:p>
        </p:txBody>
      </p:sp>
    </p:spTree>
    <p:extLst>
      <p:ext uri="{BB962C8B-B14F-4D97-AF65-F5344CB8AC3E}">
        <p14:creationId xmlns:p14="http://schemas.microsoft.com/office/powerpoint/2010/main" val="3549824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Clipper Questions</a:t>
            </a:r>
            <a:endParaRPr lang="en-US" b="1" dirty="0"/>
          </a:p>
        </p:txBody>
      </p:sp>
      <p:sp>
        <p:nvSpPr>
          <p:cNvPr id="3" name="Content Placeholder 2"/>
          <p:cNvSpPr>
            <a:spLocks noGrp="1"/>
          </p:cNvSpPr>
          <p:nvPr>
            <p:ph idx="1"/>
          </p:nvPr>
        </p:nvSpPr>
        <p:spPr>
          <a:xfrm>
            <a:off x="604434" y="1534332"/>
            <a:ext cx="10972800" cy="4822018"/>
          </a:xfrm>
        </p:spPr>
        <p:txBody>
          <a:bodyPr/>
          <a:lstStyle/>
          <a:p>
            <a:r>
              <a:rPr lang="en-US" dirty="0"/>
              <a:t>What are the pros and cons of implementing the production system with black box models like clipper vs. integrated models like </a:t>
            </a:r>
            <a:r>
              <a:rPr lang="en-US" dirty="0" err="1"/>
              <a:t>Tensorflow</a:t>
            </a:r>
            <a:r>
              <a:rPr lang="en-US" dirty="0"/>
              <a:t> Serving?</a:t>
            </a:r>
            <a:endParaRPr lang="en-US" dirty="0"/>
          </a:p>
        </p:txBody>
      </p:sp>
      <p:sp>
        <p:nvSpPr>
          <p:cNvPr id="4" name="Slide Number Placeholder 3"/>
          <p:cNvSpPr>
            <a:spLocks noGrp="1"/>
          </p:cNvSpPr>
          <p:nvPr>
            <p:ph type="sldNum" sz="quarter" idx="12"/>
          </p:nvPr>
        </p:nvSpPr>
        <p:spPr/>
        <p:txBody>
          <a:bodyPr/>
          <a:lstStyle/>
          <a:p>
            <a:fld id="{314578E7-5F72-9942-ADE0-C3C95E94EEE5}" type="slidenum">
              <a:rPr lang="en-US" smtClean="0"/>
              <a:t>41</a:t>
            </a:fld>
            <a:endParaRPr lang="en-US"/>
          </a:p>
        </p:txBody>
      </p:sp>
    </p:spTree>
    <p:extLst>
      <p:ext uri="{BB962C8B-B14F-4D97-AF65-F5344CB8AC3E}">
        <p14:creationId xmlns:p14="http://schemas.microsoft.com/office/powerpoint/2010/main" val="6157897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Clipper Questions</a:t>
            </a:r>
            <a:endParaRPr lang="en-US" b="1" dirty="0"/>
          </a:p>
        </p:txBody>
      </p:sp>
      <p:sp>
        <p:nvSpPr>
          <p:cNvPr id="3" name="Content Placeholder 2"/>
          <p:cNvSpPr>
            <a:spLocks noGrp="1"/>
          </p:cNvSpPr>
          <p:nvPr>
            <p:ph idx="1"/>
          </p:nvPr>
        </p:nvSpPr>
        <p:spPr>
          <a:xfrm>
            <a:off x="604434" y="1534332"/>
            <a:ext cx="10972800" cy="4822018"/>
          </a:xfrm>
        </p:spPr>
        <p:txBody>
          <a:bodyPr/>
          <a:lstStyle/>
          <a:p>
            <a:r>
              <a:rPr lang="en-US" dirty="0"/>
              <a:t>Clipper contains several pieces of functionality necessary for a production system such as batching, caching, and model selection.  What additional pieces of functionality could be added for faster or more robust inference?</a:t>
            </a:r>
            <a:endParaRPr lang="en-US" dirty="0"/>
          </a:p>
        </p:txBody>
      </p:sp>
      <p:sp>
        <p:nvSpPr>
          <p:cNvPr id="4" name="Slide Number Placeholder 3"/>
          <p:cNvSpPr>
            <a:spLocks noGrp="1"/>
          </p:cNvSpPr>
          <p:nvPr>
            <p:ph type="sldNum" sz="quarter" idx="12"/>
          </p:nvPr>
        </p:nvSpPr>
        <p:spPr/>
        <p:txBody>
          <a:bodyPr/>
          <a:lstStyle/>
          <a:p>
            <a:fld id="{314578E7-5F72-9942-ADE0-C3C95E94EEE5}" type="slidenum">
              <a:rPr lang="en-US" smtClean="0"/>
              <a:t>42</a:t>
            </a:fld>
            <a:endParaRPr lang="en-US"/>
          </a:p>
        </p:txBody>
      </p:sp>
    </p:spTree>
    <p:extLst>
      <p:ext uri="{BB962C8B-B14F-4D97-AF65-F5344CB8AC3E}">
        <p14:creationId xmlns:p14="http://schemas.microsoft.com/office/powerpoint/2010/main" val="15066797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smtClean="0"/>
              <a:t>Gaia Questions</a:t>
            </a:r>
            <a:endParaRPr lang="en-US" b="1" dirty="0"/>
          </a:p>
        </p:txBody>
      </p:sp>
      <p:sp>
        <p:nvSpPr>
          <p:cNvPr id="3" name="Content Placeholder 2"/>
          <p:cNvSpPr>
            <a:spLocks noGrp="1"/>
          </p:cNvSpPr>
          <p:nvPr>
            <p:ph idx="1"/>
          </p:nvPr>
        </p:nvSpPr>
        <p:spPr>
          <a:xfrm>
            <a:off x="604434" y="1534332"/>
            <a:ext cx="10972800" cy="4822018"/>
          </a:xfrm>
        </p:spPr>
        <p:txBody>
          <a:bodyPr/>
          <a:lstStyle/>
          <a:p>
            <a:r>
              <a:rPr lang="en-US" dirty="0"/>
              <a:t>When would you use Gaia vs. a one-time centralization by shipping all the data to one data center?</a:t>
            </a:r>
            <a:endParaRPr lang="en-US" dirty="0"/>
          </a:p>
        </p:txBody>
      </p:sp>
      <p:sp>
        <p:nvSpPr>
          <p:cNvPr id="4" name="Slide Number Placeholder 3"/>
          <p:cNvSpPr>
            <a:spLocks noGrp="1"/>
          </p:cNvSpPr>
          <p:nvPr>
            <p:ph type="sldNum" sz="quarter" idx="12"/>
          </p:nvPr>
        </p:nvSpPr>
        <p:spPr/>
        <p:txBody>
          <a:bodyPr/>
          <a:lstStyle/>
          <a:p>
            <a:fld id="{314578E7-5F72-9942-ADE0-C3C95E94EEE5}" type="slidenum">
              <a:rPr lang="en-US" smtClean="0"/>
              <a:t>43</a:t>
            </a:fld>
            <a:endParaRPr lang="en-US"/>
          </a:p>
        </p:txBody>
      </p:sp>
    </p:spTree>
    <p:extLst>
      <p:ext uri="{BB962C8B-B14F-4D97-AF65-F5344CB8AC3E}">
        <p14:creationId xmlns:p14="http://schemas.microsoft.com/office/powerpoint/2010/main" val="13390868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a:t>Gaia Questions</a:t>
            </a:r>
            <a:endParaRPr lang="en-US" dirty="0"/>
          </a:p>
        </p:txBody>
      </p:sp>
      <p:sp>
        <p:nvSpPr>
          <p:cNvPr id="3" name="Content Placeholder 2"/>
          <p:cNvSpPr>
            <a:spLocks noGrp="1"/>
          </p:cNvSpPr>
          <p:nvPr>
            <p:ph idx="1"/>
          </p:nvPr>
        </p:nvSpPr>
        <p:spPr>
          <a:xfrm>
            <a:off x="604434" y="1534332"/>
            <a:ext cx="10972800" cy="4822018"/>
          </a:xfrm>
        </p:spPr>
        <p:txBody>
          <a:bodyPr/>
          <a:lstStyle/>
          <a:p>
            <a:r>
              <a:rPr lang="en-US" dirty="0"/>
              <a:t>What potential issues could arise with the Gaia system?</a:t>
            </a:r>
            <a:endParaRPr lang="en-US" dirty="0"/>
          </a:p>
        </p:txBody>
      </p:sp>
      <p:sp>
        <p:nvSpPr>
          <p:cNvPr id="4" name="Slide Number Placeholder 3"/>
          <p:cNvSpPr>
            <a:spLocks noGrp="1"/>
          </p:cNvSpPr>
          <p:nvPr>
            <p:ph type="sldNum" sz="quarter" idx="12"/>
          </p:nvPr>
        </p:nvSpPr>
        <p:spPr/>
        <p:txBody>
          <a:bodyPr/>
          <a:lstStyle/>
          <a:p>
            <a:fld id="{314578E7-5F72-9942-ADE0-C3C95E94EEE5}" type="slidenum">
              <a:rPr lang="en-US" smtClean="0"/>
              <a:t>44</a:t>
            </a:fld>
            <a:endParaRPr lang="en-US"/>
          </a:p>
        </p:txBody>
      </p:sp>
    </p:spTree>
    <p:extLst>
      <p:ext uri="{BB962C8B-B14F-4D97-AF65-F5344CB8AC3E}">
        <p14:creationId xmlns:p14="http://schemas.microsoft.com/office/powerpoint/2010/main" val="13856411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65126"/>
            <a:ext cx="10972800" cy="812746"/>
          </a:xfrm>
        </p:spPr>
        <p:txBody>
          <a:bodyPr/>
          <a:lstStyle/>
          <a:p>
            <a:r>
              <a:rPr lang="en-US" b="1" dirty="0"/>
              <a:t>Gaia Questions</a:t>
            </a:r>
            <a:endParaRPr lang="en-US" dirty="0"/>
          </a:p>
        </p:txBody>
      </p:sp>
      <p:sp>
        <p:nvSpPr>
          <p:cNvPr id="3" name="Content Placeholder 2"/>
          <p:cNvSpPr>
            <a:spLocks noGrp="1"/>
          </p:cNvSpPr>
          <p:nvPr>
            <p:ph idx="1"/>
          </p:nvPr>
        </p:nvSpPr>
        <p:spPr>
          <a:xfrm>
            <a:off x="604434" y="1534332"/>
            <a:ext cx="10972800" cy="4822018"/>
          </a:xfrm>
        </p:spPr>
        <p:txBody>
          <a:bodyPr/>
          <a:lstStyle/>
          <a:p>
            <a:r>
              <a:rPr lang="en-US" dirty="0" smtClean="0"/>
              <a:t>How could Gaia be improved?</a:t>
            </a:r>
            <a:endParaRPr lang="en-US" dirty="0"/>
          </a:p>
        </p:txBody>
      </p:sp>
      <p:sp>
        <p:nvSpPr>
          <p:cNvPr id="4" name="Slide Number Placeholder 3"/>
          <p:cNvSpPr>
            <a:spLocks noGrp="1"/>
          </p:cNvSpPr>
          <p:nvPr>
            <p:ph type="sldNum" sz="quarter" idx="12"/>
          </p:nvPr>
        </p:nvSpPr>
        <p:spPr/>
        <p:txBody>
          <a:bodyPr/>
          <a:lstStyle/>
          <a:p>
            <a:fld id="{314578E7-5F72-9942-ADE0-C3C95E94EEE5}" type="slidenum">
              <a:rPr lang="en-US" smtClean="0"/>
              <a:t>45</a:t>
            </a:fld>
            <a:endParaRPr lang="en-US"/>
          </a:p>
        </p:txBody>
      </p:sp>
    </p:spTree>
    <p:extLst>
      <p:ext uri="{BB962C8B-B14F-4D97-AF65-F5344CB8AC3E}">
        <p14:creationId xmlns:p14="http://schemas.microsoft.com/office/powerpoint/2010/main" val="19285506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434" y="1534332"/>
            <a:ext cx="10972800" cy="2423306"/>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US" sz="4000" dirty="0" smtClean="0"/>
              <a:t>Thank You !</a:t>
            </a:r>
            <a:endParaRPr lang="en-US" sz="4000" dirty="0"/>
          </a:p>
        </p:txBody>
      </p:sp>
      <p:sp>
        <p:nvSpPr>
          <p:cNvPr id="4" name="Slide Number Placeholder 3"/>
          <p:cNvSpPr>
            <a:spLocks noGrp="1"/>
          </p:cNvSpPr>
          <p:nvPr>
            <p:ph type="sldNum" sz="quarter" idx="12"/>
          </p:nvPr>
        </p:nvSpPr>
        <p:spPr/>
        <p:txBody>
          <a:bodyPr/>
          <a:lstStyle/>
          <a:p>
            <a:fld id="{314578E7-5F72-9942-ADE0-C3C95E94EEE5}" type="slidenum">
              <a:rPr lang="en-US" smtClean="0"/>
              <a:t>46</a:t>
            </a:fld>
            <a:endParaRPr lang="en-US"/>
          </a:p>
        </p:txBody>
      </p:sp>
    </p:spTree>
    <p:extLst>
      <p:ext uri="{BB962C8B-B14F-4D97-AF65-F5344CB8AC3E}">
        <p14:creationId xmlns:p14="http://schemas.microsoft.com/office/powerpoint/2010/main" val="464103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639"/>
            <a:ext cx="9144000" cy="952113"/>
          </a:xfrm>
          <a:noFill/>
        </p:spPr>
        <p:txBody>
          <a:bodyPr>
            <a:normAutofit/>
          </a:bodyPr>
          <a:lstStyle/>
          <a:p>
            <a:r>
              <a:rPr lang="en-US" sz="5000" dirty="0">
                <a:solidFill>
                  <a:srgbClr val="24448C"/>
                </a:solidFill>
                <a:latin typeface="Gill Sans" charset="0"/>
                <a:ea typeface="Gill Sans" charset="0"/>
                <a:cs typeface="Gill Sans" charset="0"/>
              </a:rPr>
              <a:t>Problem Statement</a:t>
            </a:r>
            <a:endParaRPr lang="en-US" sz="5000" dirty="0">
              <a:solidFill>
                <a:srgbClr val="24448C"/>
              </a:solidFill>
              <a:latin typeface="Gill Sans" charset="0"/>
              <a:ea typeface="Gill Sans" charset="0"/>
              <a:cs typeface="Gill Sans" charset="0"/>
            </a:endParaRPr>
          </a:p>
        </p:txBody>
      </p:sp>
      <p:sp>
        <p:nvSpPr>
          <p:cNvPr id="17" name="TextBox 16"/>
          <p:cNvSpPr txBox="1"/>
          <p:nvPr/>
        </p:nvSpPr>
        <p:spPr>
          <a:xfrm>
            <a:off x="1347538" y="1694614"/>
            <a:ext cx="9320463" cy="3416320"/>
          </a:xfrm>
          <a:prstGeom prst="rect">
            <a:avLst/>
          </a:prstGeom>
          <a:noFill/>
          <a:effectLst>
            <a:glow rad="114300">
              <a:schemeClr val="bg2">
                <a:lumMod val="25000"/>
                <a:alpha val="44000"/>
              </a:schemeClr>
            </a:glow>
          </a:effectLst>
        </p:spPr>
        <p:txBody>
          <a:bodyPr wrap="square" rtlCol="0">
            <a:spAutoFit/>
          </a:bodyPr>
          <a:lstStyle/>
          <a:p>
            <a:pPr marL="742950" lvl="1" indent="-285750">
              <a:buFont typeface="Arial" charset="0"/>
              <a:buChar char="•"/>
            </a:pPr>
            <a:r>
              <a:rPr lang="en-US" sz="2700" dirty="0">
                <a:latin typeface="Gill Sans" charset="0"/>
                <a:ea typeface="Gill Sans" charset="0"/>
                <a:cs typeface="Gill Sans" charset="0"/>
              </a:rPr>
              <a:t>System for real time ML inference</a:t>
            </a:r>
          </a:p>
          <a:p>
            <a:pPr marL="1200150" lvl="2" indent="-285750">
              <a:buFont typeface="Arial" charset="0"/>
              <a:buChar char="•"/>
            </a:pPr>
            <a:r>
              <a:rPr lang="en-US" sz="2700" dirty="0">
                <a:latin typeface="Gill Sans" charset="0"/>
                <a:ea typeface="Gill Sans" charset="0"/>
                <a:cs typeface="Gill Sans" charset="0"/>
              </a:rPr>
              <a:t>Latency SLO</a:t>
            </a:r>
          </a:p>
          <a:p>
            <a:pPr marL="1200150" lvl="2" indent="-285750">
              <a:buFont typeface="Arial" charset="0"/>
              <a:buChar char="•"/>
            </a:pPr>
            <a:r>
              <a:rPr lang="en-US" sz="2700" dirty="0">
                <a:latin typeface="Gill Sans" charset="0"/>
                <a:ea typeface="Gill Sans" charset="0"/>
                <a:cs typeface="Gill Sans" charset="0"/>
              </a:rPr>
              <a:t>Within Datacenter</a:t>
            </a:r>
          </a:p>
          <a:p>
            <a:pPr marL="1200150" lvl="2" indent="-285750">
              <a:buFont typeface="Arial" charset="0"/>
              <a:buChar char="•"/>
            </a:pPr>
            <a:r>
              <a:rPr lang="en-US" sz="2700" dirty="0">
                <a:latin typeface="Gill Sans" charset="0"/>
                <a:ea typeface="Gill Sans" charset="0"/>
                <a:cs typeface="Gill Sans" charset="0"/>
              </a:rPr>
              <a:t>Immediate Feedback about prediction 	</a:t>
            </a:r>
          </a:p>
          <a:p>
            <a:pPr marL="742950" lvl="1" indent="-285750">
              <a:buFont typeface="Arial" charset="0"/>
              <a:buChar char="•"/>
            </a:pPr>
            <a:endParaRPr lang="en-US" sz="2700" dirty="0">
              <a:latin typeface="Gill Sans" charset="0"/>
              <a:ea typeface="Gill Sans" charset="0"/>
              <a:cs typeface="Gill Sans" charset="0"/>
            </a:endParaRPr>
          </a:p>
          <a:p>
            <a:pPr marL="742950" lvl="1" indent="-285750">
              <a:buFont typeface="Arial" charset="0"/>
              <a:buChar char="•"/>
            </a:pPr>
            <a:r>
              <a:rPr lang="en-US" sz="2700" dirty="0">
                <a:latin typeface="Gill Sans" charset="0"/>
                <a:ea typeface="Gill Sans" charset="0"/>
                <a:cs typeface="Gill Sans" charset="0"/>
              </a:rPr>
              <a:t>Goals:  Latency,  Throughput,  Accuracy</a:t>
            </a:r>
          </a:p>
          <a:p>
            <a:pPr marL="1200150" lvl="2" indent="-285750">
              <a:buFont typeface="Arial" charset="0"/>
              <a:buChar char="•"/>
            </a:pPr>
            <a:r>
              <a:rPr lang="en-US" sz="2700" dirty="0">
                <a:latin typeface="Gill Sans" charset="0"/>
                <a:ea typeface="Gill Sans" charset="0"/>
                <a:cs typeface="Gill Sans" charset="0"/>
              </a:rPr>
              <a:t>Incorporate user feedback</a:t>
            </a:r>
          </a:p>
          <a:p>
            <a:pPr marL="1200150" lvl="2" indent="-285750">
              <a:buFont typeface="Arial" charset="0"/>
              <a:buChar char="•"/>
            </a:pPr>
            <a:r>
              <a:rPr lang="en-US" sz="2700" dirty="0">
                <a:latin typeface="Gill Sans" charset="0"/>
                <a:ea typeface="Gill Sans" charset="0"/>
                <a:cs typeface="Gill Sans" charset="0"/>
              </a:rPr>
              <a:t>Make system general enough for all frameworks</a:t>
            </a:r>
          </a:p>
        </p:txBody>
      </p:sp>
      <p:sp>
        <p:nvSpPr>
          <p:cNvPr id="6" name="Slide Number Placeholder 5"/>
          <p:cNvSpPr>
            <a:spLocks noGrp="1"/>
          </p:cNvSpPr>
          <p:nvPr>
            <p:ph type="sldNum" sz="quarter" idx="12"/>
          </p:nvPr>
        </p:nvSpPr>
        <p:spPr/>
        <p:txBody>
          <a:bodyPr/>
          <a:lstStyle/>
          <a:p>
            <a:fld id="{5186D905-748B-E04B-8919-177058E46FDD}" type="slidenum">
              <a:rPr lang="en-US" smtClean="0"/>
              <a:t>5</a:t>
            </a:fld>
            <a:endParaRPr lang="en-US"/>
          </a:p>
        </p:txBody>
      </p:sp>
    </p:spTree>
    <p:extLst>
      <p:ext uri="{BB962C8B-B14F-4D97-AF65-F5344CB8AC3E}">
        <p14:creationId xmlns:p14="http://schemas.microsoft.com/office/powerpoint/2010/main" val="1191043238"/>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639"/>
            <a:ext cx="9144000" cy="952113"/>
          </a:xfrm>
          <a:noFill/>
        </p:spPr>
        <p:txBody>
          <a:bodyPr>
            <a:normAutofit/>
          </a:bodyPr>
          <a:lstStyle/>
          <a:p>
            <a:r>
              <a:rPr lang="en-US" sz="5000" dirty="0">
                <a:solidFill>
                  <a:srgbClr val="24448C"/>
                </a:solidFill>
                <a:latin typeface="Gill Sans" charset="0"/>
                <a:ea typeface="Gill Sans" charset="0"/>
                <a:cs typeface="Gill Sans" charset="0"/>
              </a:rPr>
              <a:t>Models Galore</a:t>
            </a:r>
            <a:endParaRPr lang="en-US" sz="5000" dirty="0">
              <a:solidFill>
                <a:srgbClr val="24448C"/>
              </a:solidFill>
              <a:latin typeface="Gill Sans" charset="0"/>
              <a:ea typeface="Gill Sans" charset="0"/>
              <a:cs typeface="Gill Sans" charset="0"/>
            </a:endParaRPr>
          </a:p>
        </p:txBody>
      </p:sp>
      <p:sp>
        <p:nvSpPr>
          <p:cNvPr id="9" name="TextBox 8"/>
          <p:cNvSpPr txBox="1"/>
          <p:nvPr/>
        </p:nvSpPr>
        <p:spPr>
          <a:xfrm>
            <a:off x="1764632" y="1653455"/>
            <a:ext cx="9208169" cy="3000821"/>
          </a:xfrm>
          <a:prstGeom prst="rect">
            <a:avLst/>
          </a:prstGeom>
          <a:noFill/>
          <a:effectLst>
            <a:glow rad="114300">
              <a:schemeClr val="bg2">
                <a:lumMod val="25000"/>
                <a:alpha val="44000"/>
              </a:schemeClr>
            </a:glow>
          </a:effectLst>
        </p:spPr>
        <p:txBody>
          <a:bodyPr wrap="square" rtlCol="0">
            <a:spAutoFit/>
          </a:bodyPr>
          <a:lstStyle/>
          <a:p>
            <a:pPr marL="285750" indent="-285750">
              <a:buFont typeface="Arial" charset="0"/>
              <a:buChar char="•"/>
            </a:pPr>
            <a:r>
              <a:rPr lang="en-US" sz="2700" dirty="0">
                <a:latin typeface="Gill Sans" charset="0"/>
                <a:ea typeface="Gill Sans" charset="0"/>
                <a:cs typeface="Gill Sans" charset="0"/>
              </a:rPr>
              <a:t>Many models to choose from (SVM,  Neural net, Regression)</a:t>
            </a:r>
          </a:p>
          <a:p>
            <a:pPr marL="285750" indent="-285750">
              <a:buFont typeface="Arial" charset="0"/>
              <a:buChar char="•"/>
            </a:pPr>
            <a:r>
              <a:rPr lang="is-IS" sz="2700" dirty="0">
                <a:latin typeface="Gill Sans" charset="0"/>
                <a:ea typeface="Gill Sans" charset="0"/>
                <a:cs typeface="Gill Sans" charset="0"/>
              </a:rPr>
              <a:t>… from different frameworks (Tensorflow, M</a:t>
            </a:r>
            <a:r>
              <a:rPr lang="en-US" sz="2700" dirty="0">
                <a:latin typeface="Gill Sans" charset="0"/>
                <a:ea typeface="Gill Sans" charset="0"/>
                <a:cs typeface="Gill Sans" charset="0"/>
              </a:rPr>
              <a:t>l</a:t>
            </a:r>
            <a:r>
              <a:rPr lang="is-IS" sz="2700" dirty="0">
                <a:latin typeface="Gill Sans" charset="0"/>
                <a:ea typeface="Gill Sans" charset="0"/>
                <a:cs typeface="Gill Sans" charset="0"/>
              </a:rPr>
              <a:t>lib, Caffe etc.)</a:t>
            </a:r>
          </a:p>
          <a:p>
            <a:pPr marL="285750" indent="-285750">
              <a:buFont typeface="Arial" charset="0"/>
              <a:buChar char="•"/>
            </a:pPr>
            <a:endParaRPr lang="is-IS" sz="2700" dirty="0">
              <a:latin typeface="Gill Sans" charset="0"/>
              <a:ea typeface="Gill Sans" charset="0"/>
              <a:cs typeface="Gill Sans" charset="0"/>
            </a:endParaRPr>
          </a:p>
          <a:p>
            <a:pPr marL="285750" indent="-285750">
              <a:buFont typeface="Arial" charset="0"/>
              <a:buChar char="•"/>
            </a:pPr>
            <a:endParaRPr lang="is-IS" sz="2700" dirty="0">
              <a:latin typeface="Gill Sans" charset="0"/>
              <a:ea typeface="Gill Sans" charset="0"/>
              <a:cs typeface="Gill Sans" charset="0"/>
            </a:endParaRPr>
          </a:p>
          <a:p>
            <a:pPr marL="285750" indent="-285750">
              <a:buFont typeface="Arial" charset="0"/>
              <a:buChar char="•"/>
            </a:pPr>
            <a:r>
              <a:rPr lang="is-IS" sz="2700" dirty="0">
                <a:latin typeface="Gill Sans" charset="0"/>
                <a:ea typeface="Gill Sans" charset="0"/>
                <a:cs typeface="Gill Sans" charset="0"/>
              </a:rPr>
              <a:t>Static Model not enough for diverse set of clients</a:t>
            </a:r>
          </a:p>
          <a:p>
            <a:pPr marL="742950" lvl="1" indent="-285750">
              <a:buFont typeface="Arial" charset="0"/>
              <a:buChar char="•"/>
            </a:pPr>
            <a:r>
              <a:rPr lang="is-IS" sz="2700" dirty="0">
                <a:latin typeface="Gill Sans" charset="0"/>
                <a:ea typeface="Gill Sans" charset="0"/>
                <a:cs typeface="Gill Sans" charset="0"/>
              </a:rPr>
              <a:t>Room for improving accuracy using multiple models</a:t>
            </a:r>
            <a:endParaRPr lang="en-US" sz="2700" dirty="0">
              <a:latin typeface="Gill Sans" charset="0"/>
              <a:ea typeface="Gill Sans" charset="0"/>
              <a:cs typeface="Gill Sans" charset="0"/>
            </a:endParaRPr>
          </a:p>
          <a:p>
            <a:pPr marL="742950" lvl="1" indent="-285750">
              <a:buFont typeface="Arial" charset="0"/>
              <a:buChar char="•"/>
            </a:pPr>
            <a:endParaRPr lang="en-US" sz="2700" dirty="0">
              <a:latin typeface="Gill Sans" charset="0"/>
              <a:ea typeface="Gill Sans" charset="0"/>
              <a:cs typeface="Gill Sans" charset="0"/>
            </a:endParaRPr>
          </a:p>
        </p:txBody>
      </p:sp>
      <p:sp>
        <p:nvSpPr>
          <p:cNvPr id="3" name="Slide Number Placeholder 2"/>
          <p:cNvSpPr>
            <a:spLocks noGrp="1"/>
          </p:cNvSpPr>
          <p:nvPr>
            <p:ph type="sldNum" sz="quarter" idx="12"/>
          </p:nvPr>
        </p:nvSpPr>
        <p:spPr/>
        <p:txBody>
          <a:bodyPr/>
          <a:lstStyle/>
          <a:p>
            <a:fld id="{5186D905-748B-E04B-8919-177058E46FDD}" type="slidenum">
              <a:rPr lang="en-US" smtClean="0"/>
              <a:t>6</a:t>
            </a:fld>
            <a:endParaRPr lang="en-US"/>
          </a:p>
        </p:txBody>
      </p:sp>
    </p:spTree>
    <p:extLst>
      <p:ext uri="{BB962C8B-B14F-4D97-AF65-F5344CB8AC3E}">
        <p14:creationId xmlns:p14="http://schemas.microsoft.com/office/powerpoint/2010/main" val="1731769416"/>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639"/>
            <a:ext cx="9144000" cy="952113"/>
          </a:xfrm>
          <a:noFill/>
        </p:spPr>
        <p:txBody>
          <a:bodyPr>
            <a:normAutofit/>
          </a:bodyPr>
          <a:lstStyle/>
          <a:p>
            <a:r>
              <a:rPr lang="en-US" sz="5000" dirty="0">
                <a:solidFill>
                  <a:srgbClr val="24448C"/>
                </a:solidFill>
                <a:latin typeface="Gill Sans" charset="0"/>
                <a:ea typeface="Gill Sans" charset="0"/>
                <a:cs typeface="Gill Sans" charset="0"/>
              </a:rPr>
              <a:t>Clipper</a:t>
            </a:r>
            <a:endParaRPr lang="en-US" sz="5000" dirty="0">
              <a:solidFill>
                <a:srgbClr val="24448C"/>
              </a:solidFill>
              <a:latin typeface="Gill Sans" charset="0"/>
              <a:ea typeface="Gill Sans" charset="0"/>
              <a:cs typeface="Gill Sans" charset="0"/>
            </a:endParaRPr>
          </a:p>
        </p:txBody>
      </p:sp>
      <p:sp>
        <p:nvSpPr>
          <p:cNvPr id="17" name="TextBox 16"/>
          <p:cNvSpPr txBox="1"/>
          <p:nvPr/>
        </p:nvSpPr>
        <p:spPr>
          <a:xfrm>
            <a:off x="1347538" y="1694615"/>
            <a:ext cx="9320463" cy="2169825"/>
          </a:xfrm>
          <a:prstGeom prst="rect">
            <a:avLst/>
          </a:prstGeom>
          <a:noFill/>
          <a:effectLst>
            <a:glow rad="114300">
              <a:schemeClr val="bg2">
                <a:lumMod val="25000"/>
                <a:alpha val="44000"/>
              </a:schemeClr>
            </a:glow>
          </a:effectLst>
        </p:spPr>
        <p:txBody>
          <a:bodyPr wrap="square" rtlCol="0">
            <a:spAutoFit/>
          </a:bodyPr>
          <a:lstStyle/>
          <a:p>
            <a:pPr marL="742950" lvl="1" indent="-285750">
              <a:buFont typeface="Arial" charset="0"/>
              <a:buChar char="•"/>
            </a:pPr>
            <a:r>
              <a:rPr lang="en-US" sz="2700" dirty="0">
                <a:latin typeface="Gill Sans" charset="0"/>
                <a:ea typeface="Gill Sans" charset="0"/>
                <a:cs typeface="Gill Sans" charset="0"/>
              </a:rPr>
              <a:t>Unified prediction interface across models &amp; frameworks</a:t>
            </a:r>
          </a:p>
          <a:p>
            <a:pPr marL="742950" lvl="1" indent="-285750">
              <a:buFont typeface="Arial" charset="0"/>
              <a:buChar char="•"/>
            </a:pPr>
            <a:r>
              <a:rPr lang="en-US" sz="2700" dirty="0">
                <a:latin typeface="Gill Sans" charset="0"/>
                <a:ea typeface="Gill Sans" charset="0"/>
                <a:cs typeface="Gill Sans" charset="0"/>
              </a:rPr>
              <a:t>Online model selection for accuracy</a:t>
            </a:r>
          </a:p>
          <a:p>
            <a:pPr marL="742950" lvl="1" indent="-285750">
              <a:buFont typeface="Arial" charset="0"/>
              <a:buChar char="•"/>
            </a:pPr>
            <a:r>
              <a:rPr lang="en-US" sz="2700" dirty="0">
                <a:latin typeface="Gill Sans" charset="0"/>
                <a:ea typeface="Gill Sans" charset="0"/>
                <a:cs typeface="Gill Sans" charset="0"/>
              </a:rPr>
              <a:t>Adaptive batching to meet latency &amp; throughput</a:t>
            </a:r>
          </a:p>
          <a:p>
            <a:pPr marL="742950" lvl="1" indent="-285750">
              <a:buFont typeface="Arial" charset="0"/>
              <a:buChar char="•"/>
            </a:pPr>
            <a:r>
              <a:rPr lang="en-US" sz="2700" dirty="0" smtClean="0">
                <a:latin typeface="Gill Sans" charset="0"/>
                <a:ea typeface="Gill Sans" charset="0"/>
                <a:cs typeface="Gill Sans" charset="0"/>
              </a:rPr>
              <a:t>Caching </a:t>
            </a:r>
            <a:r>
              <a:rPr lang="en-US" sz="2700" dirty="0">
                <a:latin typeface="Gill Sans" charset="0"/>
                <a:ea typeface="Gill Sans" charset="0"/>
                <a:cs typeface="Gill Sans" charset="0"/>
              </a:rPr>
              <a:t>predictions</a:t>
            </a:r>
          </a:p>
          <a:p>
            <a:pPr marL="285750" indent="-285750">
              <a:buFont typeface="Arial" charset="0"/>
              <a:buChar char="•"/>
            </a:pPr>
            <a:endParaRPr lang="en-US" sz="2700" dirty="0">
              <a:latin typeface="Gill Sans" charset="0"/>
              <a:ea typeface="Gill Sans" charset="0"/>
              <a:cs typeface="Gill Sans" charset="0"/>
            </a:endParaRPr>
          </a:p>
        </p:txBody>
      </p:sp>
      <p:sp>
        <p:nvSpPr>
          <p:cNvPr id="3" name="Slide Number Placeholder 2"/>
          <p:cNvSpPr>
            <a:spLocks noGrp="1"/>
          </p:cNvSpPr>
          <p:nvPr>
            <p:ph type="sldNum" sz="quarter" idx="12"/>
          </p:nvPr>
        </p:nvSpPr>
        <p:spPr/>
        <p:txBody>
          <a:bodyPr/>
          <a:lstStyle/>
          <a:p>
            <a:fld id="{5186D905-748B-E04B-8919-177058E46FDD}" type="slidenum">
              <a:rPr lang="en-US" smtClean="0"/>
              <a:t>7</a:t>
            </a:fld>
            <a:endParaRPr lang="en-US"/>
          </a:p>
        </p:txBody>
      </p:sp>
    </p:spTree>
    <p:extLst>
      <p:ext uri="{BB962C8B-B14F-4D97-AF65-F5344CB8AC3E}">
        <p14:creationId xmlns:p14="http://schemas.microsoft.com/office/powerpoint/2010/main" val="234923391"/>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38275"/>
            <a:ext cx="9144000" cy="952113"/>
          </a:xfrm>
          <a:noFill/>
        </p:spPr>
        <p:txBody>
          <a:bodyPr>
            <a:normAutofit/>
          </a:bodyPr>
          <a:lstStyle/>
          <a:p>
            <a:r>
              <a:rPr lang="en-US" sz="5000" dirty="0">
                <a:solidFill>
                  <a:srgbClr val="24448C"/>
                </a:solidFill>
                <a:latin typeface="Gill Sans" charset="0"/>
                <a:ea typeface="Gill Sans" charset="0"/>
                <a:cs typeface="Gill Sans" charset="0"/>
              </a:rPr>
              <a:t>Clipper Architecture</a:t>
            </a:r>
            <a:endParaRPr lang="en-US" sz="5000" dirty="0">
              <a:solidFill>
                <a:srgbClr val="24448C"/>
              </a:solidFill>
              <a:latin typeface="Gill Sans" charset="0"/>
              <a:ea typeface="Gill Sans" charset="0"/>
              <a:cs typeface="Gill Sans" charset="0"/>
            </a:endParaRPr>
          </a:p>
        </p:txBody>
      </p:sp>
      <p:sp>
        <p:nvSpPr>
          <p:cNvPr id="4" name="TextBox 3"/>
          <p:cNvSpPr txBox="1"/>
          <p:nvPr/>
        </p:nvSpPr>
        <p:spPr>
          <a:xfrm>
            <a:off x="4757821" y="1875728"/>
            <a:ext cx="2844800" cy="446276"/>
          </a:xfrm>
          <a:prstGeom prst="rect">
            <a:avLst/>
          </a:prstGeom>
          <a:solidFill>
            <a:schemeClr val="bg1"/>
          </a:solidFill>
          <a:effectLst>
            <a:glow rad="139700">
              <a:schemeClr val="bg2">
                <a:lumMod val="75000"/>
              </a:schemeClr>
            </a:glow>
          </a:effectLst>
        </p:spPr>
        <p:txBody>
          <a:bodyPr wrap="square" rtlCol="0">
            <a:spAutoFit/>
          </a:bodyPr>
          <a:lstStyle/>
          <a:p>
            <a:pPr algn="ctr"/>
            <a:r>
              <a:rPr lang="en-US" sz="2300" dirty="0">
                <a:latin typeface="Gill Sans" charset="0"/>
                <a:ea typeface="Gill Sans" charset="0"/>
                <a:cs typeface="Gill Sans" charset="0"/>
              </a:rPr>
              <a:t>Clipper</a:t>
            </a:r>
            <a:endParaRPr lang="en-US" sz="2300" dirty="0">
              <a:latin typeface="Gill Sans" charset="0"/>
              <a:ea typeface="Gill Sans" charset="0"/>
              <a:cs typeface="Gill Sans" charset="0"/>
            </a:endParaRPr>
          </a:p>
        </p:txBody>
      </p:sp>
      <p:sp>
        <p:nvSpPr>
          <p:cNvPr id="8" name="TextBox 7"/>
          <p:cNvSpPr txBox="1"/>
          <p:nvPr/>
        </p:nvSpPr>
        <p:spPr>
          <a:xfrm>
            <a:off x="2289055" y="5141537"/>
            <a:ext cx="1655011" cy="446276"/>
          </a:xfrm>
          <a:prstGeom prst="rect">
            <a:avLst/>
          </a:prstGeom>
          <a:solidFill>
            <a:schemeClr val="bg1"/>
          </a:solidFill>
          <a:effectLst>
            <a:glow rad="139700">
              <a:schemeClr val="bg2">
                <a:lumMod val="75000"/>
              </a:schemeClr>
            </a:glow>
          </a:effectLst>
        </p:spPr>
        <p:txBody>
          <a:bodyPr wrap="square" rtlCol="0">
            <a:spAutoFit/>
          </a:bodyPr>
          <a:lstStyle/>
          <a:p>
            <a:pPr algn="ctr"/>
            <a:r>
              <a:rPr lang="en-US" sz="2300" dirty="0">
                <a:latin typeface="Gill Sans" charset="0"/>
                <a:ea typeface="Gill Sans" charset="0"/>
                <a:cs typeface="Gill Sans" charset="0"/>
              </a:rPr>
              <a:t>Model 1</a:t>
            </a:r>
            <a:endParaRPr lang="en-US" sz="2300" dirty="0">
              <a:latin typeface="Gill Sans" charset="0"/>
              <a:ea typeface="Gill Sans" charset="0"/>
              <a:cs typeface="Gill Sans" charset="0"/>
            </a:endParaRPr>
          </a:p>
        </p:txBody>
      </p:sp>
      <p:sp>
        <p:nvSpPr>
          <p:cNvPr id="14" name="TextBox 13"/>
          <p:cNvSpPr txBox="1"/>
          <p:nvPr/>
        </p:nvSpPr>
        <p:spPr>
          <a:xfrm>
            <a:off x="5149253" y="5105421"/>
            <a:ext cx="1655011" cy="446276"/>
          </a:xfrm>
          <a:prstGeom prst="rect">
            <a:avLst/>
          </a:prstGeom>
          <a:solidFill>
            <a:schemeClr val="bg1"/>
          </a:solidFill>
          <a:effectLst>
            <a:glow rad="139700">
              <a:schemeClr val="bg2">
                <a:lumMod val="75000"/>
              </a:schemeClr>
            </a:glow>
          </a:effectLst>
        </p:spPr>
        <p:txBody>
          <a:bodyPr wrap="square" rtlCol="0">
            <a:spAutoFit/>
          </a:bodyPr>
          <a:lstStyle/>
          <a:p>
            <a:pPr algn="ctr"/>
            <a:r>
              <a:rPr lang="en-US" sz="2300">
                <a:latin typeface="Gill Sans" charset="0"/>
                <a:ea typeface="Gill Sans" charset="0"/>
                <a:cs typeface="Gill Sans" charset="0"/>
              </a:rPr>
              <a:t>Model 2</a:t>
            </a:r>
            <a:endParaRPr lang="en-US" sz="2300" dirty="0">
              <a:latin typeface="Gill Sans" charset="0"/>
              <a:ea typeface="Gill Sans" charset="0"/>
              <a:cs typeface="Gill Sans" charset="0"/>
            </a:endParaRPr>
          </a:p>
        </p:txBody>
      </p:sp>
      <p:sp>
        <p:nvSpPr>
          <p:cNvPr id="15" name="TextBox 14"/>
          <p:cNvSpPr txBox="1"/>
          <p:nvPr/>
        </p:nvSpPr>
        <p:spPr>
          <a:xfrm>
            <a:off x="8265008" y="5141537"/>
            <a:ext cx="1655011" cy="446276"/>
          </a:xfrm>
          <a:prstGeom prst="rect">
            <a:avLst/>
          </a:prstGeom>
          <a:solidFill>
            <a:schemeClr val="bg1"/>
          </a:solidFill>
          <a:effectLst>
            <a:glow rad="139700">
              <a:schemeClr val="bg2">
                <a:lumMod val="75000"/>
              </a:schemeClr>
            </a:glow>
          </a:effectLst>
        </p:spPr>
        <p:txBody>
          <a:bodyPr wrap="square" rtlCol="0">
            <a:spAutoFit/>
          </a:bodyPr>
          <a:lstStyle/>
          <a:p>
            <a:pPr algn="ctr"/>
            <a:r>
              <a:rPr lang="en-US" sz="2300" dirty="0">
                <a:latin typeface="Gill Sans" charset="0"/>
                <a:ea typeface="Gill Sans" charset="0"/>
                <a:cs typeface="Gill Sans" charset="0"/>
              </a:rPr>
              <a:t>Model n</a:t>
            </a:r>
            <a:endParaRPr lang="en-US" sz="2300" dirty="0">
              <a:latin typeface="Gill Sans" charset="0"/>
              <a:ea typeface="Gill Sans" charset="0"/>
              <a:cs typeface="Gill Sans" charset="0"/>
            </a:endParaRPr>
          </a:p>
        </p:txBody>
      </p:sp>
      <p:cxnSp>
        <p:nvCxnSpPr>
          <p:cNvPr id="6" name="Straight Connector 5"/>
          <p:cNvCxnSpPr/>
          <p:nvPr/>
        </p:nvCxnSpPr>
        <p:spPr>
          <a:xfrm>
            <a:off x="5359723" y="996914"/>
            <a:ext cx="0" cy="865075"/>
          </a:xfrm>
          <a:prstGeom prst="line">
            <a:avLst/>
          </a:prstGeom>
          <a:ln w="317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29285" y="1060118"/>
            <a:ext cx="1472551" cy="369332"/>
          </a:xfrm>
          <a:prstGeom prst="rect">
            <a:avLst/>
          </a:prstGeom>
          <a:noFill/>
        </p:spPr>
        <p:txBody>
          <a:bodyPr wrap="square" rtlCol="0">
            <a:spAutoFit/>
          </a:bodyPr>
          <a:lstStyle/>
          <a:p>
            <a:r>
              <a:rPr lang="en-US" dirty="0"/>
              <a:t>User Request</a:t>
            </a:r>
            <a:endParaRPr lang="en-US" dirty="0"/>
          </a:p>
        </p:txBody>
      </p:sp>
      <p:sp>
        <p:nvSpPr>
          <p:cNvPr id="13" name="TextBox 12"/>
          <p:cNvSpPr txBox="1"/>
          <p:nvPr/>
        </p:nvSpPr>
        <p:spPr>
          <a:xfrm>
            <a:off x="4807972" y="2861843"/>
            <a:ext cx="2844800" cy="446276"/>
          </a:xfrm>
          <a:prstGeom prst="rect">
            <a:avLst/>
          </a:prstGeom>
          <a:solidFill>
            <a:schemeClr val="bg1"/>
          </a:solidFill>
          <a:effectLst>
            <a:glow rad="139700">
              <a:schemeClr val="bg2">
                <a:lumMod val="75000"/>
              </a:schemeClr>
            </a:glow>
          </a:effectLst>
        </p:spPr>
        <p:txBody>
          <a:bodyPr wrap="square" rtlCol="0">
            <a:spAutoFit/>
          </a:bodyPr>
          <a:lstStyle/>
          <a:p>
            <a:pPr algn="ctr"/>
            <a:r>
              <a:rPr lang="en-US" sz="2300" dirty="0">
                <a:latin typeface="Gill Sans" charset="0"/>
                <a:ea typeface="Gill Sans" charset="0"/>
                <a:cs typeface="Gill Sans" charset="0"/>
              </a:rPr>
              <a:t>Model Selection Layer</a:t>
            </a:r>
            <a:endParaRPr lang="en-US" sz="2300" dirty="0">
              <a:latin typeface="Gill Sans" charset="0"/>
              <a:ea typeface="Gill Sans" charset="0"/>
              <a:cs typeface="Gill Sans" charset="0"/>
            </a:endParaRPr>
          </a:p>
        </p:txBody>
      </p:sp>
      <p:cxnSp>
        <p:nvCxnSpPr>
          <p:cNvPr id="16" name="Straight Connector 15"/>
          <p:cNvCxnSpPr>
            <a:endCxn id="8" idx="0"/>
          </p:cNvCxnSpPr>
          <p:nvPr/>
        </p:nvCxnSpPr>
        <p:spPr>
          <a:xfrm flipH="1">
            <a:off x="3116561" y="3329751"/>
            <a:ext cx="2251537" cy="1811787"/>
          </a:xfrm>
          <a:prstGeom prst="line">
            <a:avLst/>
          </a:prstGeom>
          <a:ln w="317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4" idx="0"/>
          </p:cNvCxnSpPr>
          <p:nvPr/>
        </p:nvCxnSpPr>
        <p:spPr>
          <a:xfrm>
            <a:off x="5401836" y="3329751"/>
            <a:ext cx="574923" cy="1775671"/>
          </a:xfrm>
          <a:prstGeom prst="line">
            <a:avLst/>
          </a:prstGeom>
          <a:ln w="317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916496" y="996915"/>
            <a:ext cx="0" cy="865075"/>
          </a:xfrm>
          <a:prstGeom prst="line">
            <a:avLst/>
          </a:prstGeom>
          <a:ln w="31750">
            <a:solidFill>
              <a:schemeClr val="tx1"/>
            </a:solidFill>
            <a:prstDash val="dash"/>
            <a:headEnd type="triangle"/>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916496" y="1233842"/>
            <a:ext cx="700128" cy="369332"/>
          </a:xfrm>
          <a:prstGeom prst="rect">
            <a:avLst/>
          </a:prstGeom>
          <a:noFill/>
        </p:spPr>
        <p:txBody>
          <a:bodyPr wrap="none" rtlCol="0">
            <a:spAutoFit/>
          </a:bodyPr>
          <a:lstStyle/>
          <a:p>
            <a:r>
              <a:rPr lang="en-US"/>
              <a:t>Reply</a:t>
            </a:r>
            <a:endParaRPr lang="en-US"/>
          </a:p>
        </p:txBody>
      </p:sp>
      <p:cxnSp>
        <p:nvCxnSpPr>
          <p:cNvPr id="24" name="Straight Connector 23"/>
          <p:cNvCxnSpPr/>
          <p:nvPr/>
        </p:nvCxnSpPr>
        <p:spPr>
          <a:xfrm>
            <a:off x="5359723" y="2322005"/>
            <a:ext cx="0" cy="539839"/>
          </a:xfrm>
          <a:prstGeom prst="line">
            <a:avLst/>
          </a:prstGeom>
          <a:ln w="317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8" idx="3"/>
          </p:cNvCxnSpPr>
          <p:nvPr/>
        </p:nvCxnSpPr>
        <p:spPr>
          <a:xfrm flipH="1">
            <a:off x="3944066" y="3315265"/>
            <a:ext cx="2874979" cy="2049410"/>
          </a:xfrm>
          <a:prstGeom prst="line">
            <a:avLst/>
          </a:prstGeom>
          <a:ln w="31750">
            <a:solidFill>
              <a:schemeClr val="tx1"/>
            </a:solidFill>
            <a:prstDash val="dash"/>
            <a:headEnd type="triangle"/>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674815" y="3308120"/>
            <a:ext cx="399785" cy="1701729"/>
          </a:xfrm>
          <a:prstGeom prst="line">
            <a:avLst/>
          </a:prstGeom>
          <a:ln w="31750">
            <a:solidFill>
              <a:schemeClr val="tx1"/>
            </a:solidFill>
            <a:prstDash val="dash"/>
            <a:headEnd type="triangle"/>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916496" y="2322005"/>
            <a:ext cx="0" cy="539839"/>
          </a:xfrm>
          <a:prstGeom prst="line">
            <a:avLst/>
          </a:prstGeom>
          <a:ln w="31750">
            <a:solidFill>
              <a:schemeClr val="tx1"/>
            </a:solidFill>
            <a:prstDash val="dash"/>
            <a:headEnd type="triangle"/>
            <a:tailEnd type="none" w="med"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15" idx="1"/>
          </p:cNvCxnSpPr>
          <p:nvPr/>
        </p:nvCxnSpPr>
        <p:spPr>
          <a:xfrm>
            <a:off x="5401835" y="3329751"/>
            <a:ext cx="2863172" cy="2034925"/>
          </a:xfrm>
          <a:prstGeom prst="line">
            <a:avLst/>
          </a:prstGeom>
          <a:ln w="317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15" idx="0"/>
          </p:cNvCxnSpPr>
          <p:nvPr/>
        </p:nvCxnSpPr>
        <p:spPr>
          <a:xfrm>
            <a:off x="7283117" y="3315265"/>
            <a:ext cx="1809397" cy="1826272"/>
          </a:xfrm>
          <a:prstGeom prst="line">
            <a:avLst/>
          </a:prstGeom>
          <a:ln w="31750">
            <a:solidFill>
              <a:schemeClr val="tx1"/>
            </a:solidFill>
            <a:prstDash val="dash"/>
            <a:headEnd type="triangle"/>
            <a:tailEnd type="none" w="med"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 idx="3"/>
          </p:cNvCxnSpPr>
          <p:nvPr/>
        </p:nvCxnSpPr>
        <p:spPr>
          <a:xfrm flipV="1">
            <a:off x="7602621" y="713838"/>
            <a:ext cx="1489892" cy="1385028"/>
          </a:xfrm>
          <a:prstGeom prst="line">
            <a:avLst/>
          </a:prstGeom>
          <a:ln w="44450">
            <a:solidFill>
              <a:schemeClr val="tx1"/>
            </a:solidFill>
            <a:prstDash val="sysDot"/>
            <a:headEnd type="triangle"/>
            <a:tailEnd type="none" w="med" len="sm"/>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473270" y="1296619"/>
            <a:ext cx="2085827" cy="369332"/>
          </a:xfrm>
          <a:prstGeom prst="rect">
            <a:avLst/>
          </a:prstGeom>
          <a:noFill/>
        </p:spPr>
        <p:txBody>
          <a:bodyPr wrap="none" rtlCol="0">
            <a:spAutoFit/>
          </a:bodyPr>
          <a:lstStyle/>
          <a:p>
            <a:r>
              <a:rPr lang="en-US" dirty="0"/>
              <a:t>Feedback, true label</a:t>
            </a:r>
            <a:endParaRPr lang="en-US" dirty="0"/>
          </a:p>
        </p:txBody>
      </p:sp>
      <p:sp>
        <p:nvSpPr>
          <p:cNvPr id="57" name="Slide Number Placeholder 56"/>
          <p:cNvSpPr>
            <a:spLocks noGrp="1"/>
          </p:cNvSpPr>
          <p:nvPr>
            <p:ph type="sldNum" sz="quarter" idx="12"/>
          </p:nvPr>
        </p:nvSpPr>
        <p:spPr/>
        <p:txBody>
          <a:bodyPr/>
          <a:lstStyle/>
          <a:p>
            <a:fld id="{5186D905-748B-E04B-8919-177058E46FDD}" type="slidenum">
              <a:rPr lang="en-US" smtClean="0"/>
              <a:t>8</a:t>
            </a:fld>
            <a:endParaRPr lang="en-US"/>
          </a:p>
        </p:txBody>
      </p:sp>
    </p:spTree>
    <p:extLst>
      <p:ext uri="{BB962C8B-B14F-4D97-AF65-F5344CB8AC3E}">
        <p14:creationId xmlns:p14="http://schemas.microsoft.com/office/powerpoint/2010/main" val="505157318"/>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
            <a:ext cx="9144000" cy="952113"/>
          </a:xfrm>
          <a:noFill/>
        </p:spPr>
        <p:txBody>
          <a:bodyPr>
            <a:normAutofit/>
          </a:bodyPr>
          <a:lstStyle/>
          <a:p>
            <a:r>
              <a:rPr lang="en-US" sz="4000" dirty="0">
                <a:solidFill>
                  <a:srgbClr val="24448C"/>
                </a:solidFill>
                <a:latin typeface="Gill Sans" charset="0"/>
                <a:ea typeface="Gill Sans" charset="0"/>
                <a:cs typeface="Gill Sans" charset="0"/>
              </a:rPr>
              <a:t>Adaptive Model selection: 2 approaches</a:t>
            </a:r>
            <a:endParaRPr lang="en-US" sz="4000" dirty="0">
              <a:solidFill>
                <a:srgbClr val="24448C"/>
              </a:solidFill>
              <a:latin typeface="Gill Sans" charset="0"/>
              <a:ea typeface="Gill Sans" charset="0"/>
              <a:cs typeface="Gill Sans" charset="0"/>
            </a:endParaRPr>
          </a:p>
        </p:txBody>
      </p:sp>
      <p:sp>
        <p:nvSpPr>
          <p:cNvPr id="9" name="TextBox 8"/>
          <p:cNvSpPr txBox="1"/>
          <p:nvPr/>
        </p:nvSpPr>
        <p:spPr>
          <a:xfrm>
            <a:off x="1524001" y="1444907"/>
            <a:ext cx="8231661" cy="4247317"/>
          </a:xfrm>
          <a:prstGeom prst="rect">
            <a:avLst/>
          </a:prstGeom>
          <a:noFill/>
          <a:effectLst>
            <a:glow rad="114300">
              <a:schemeClr val="bg2">
                <a:lumMod val="25000"/>
                <a:alpha val="44000"/>
              </a:schemeClr>
            </a:glow>
          </a:effectLst>
        </p:spPr>
        <p:txBody>
          <a:bodyPr wrap="square" rtlCol="0">
            <a:spAutoFit/>
          </a:bodyPr>
          <a:lstStyle/>
          <a:p>
            <a:pPr marL="742950" lvl="1" indent="-285750">
              <a:buFont typeface="Arial" charset="0"/>
              <a:buChar char="•"/>
            </a:pPr>
            <a:r>
              <a:rPr lang="en-US" sz="2700" dirty="0">
                <a:latin typeface="Gill Sans" charset="0"/>
                <a:ea typeface="Gill Sans" charset="0"/>
                <a:cs typeface="Gill Sans" charset="0"/>
              </a:rPr>
              <a:t>Single Model Selection</a:t>
            </a:r>
          </a:p>
          <a:p>
            <a:pPr marL="1200150" lvl="2" indent="-285750">
              <a:buFont typeface="Arial" charset="0"/>
              <a:buChar char="•"/>
            </a:pPr>
            <a:r>
              <a:rPr lang="en-US" sz="2700" dirty="0">
                <a:latin typeface="Gill Sans" charset="0"/>
                <a:ea typeface="Gill Sans" charset="0"/>
                <a:cs typeface="Gill Sans" charset="0"/>
              </a:rPr>
              <a:t>Have weights for each model</a:t>
            </a:r>
          </a:p>
          <a:p>
            <a:pPr marL="1200150" lvl="2" indent="-285750">
              <a:buFont typeface="Arial" charset="0"/>
              <a:buChar char="•"/>
            </a:pPr>
            <a:r>
              <a:rPr lang="en-US" sz="2700" dirty="0">
                <a:latin typeface="Gill Sans" charset="0"/>
                <a:ea typeface="Gill Sans" charset="0"/>
                <a:cs typeface="Gill Sans" charset="0"/>
              </a:rPr>
              <a:t>Pick model with highest weight</a:t>
            </a:r>
          </a:p>
          <a:p>
            <a:pPr marL="1200150" lvl="2" indent="-285750">
              <a:buFont typeface="Arial" charset="0"/>
              <a:buChar char="•"/>
            </a:pPr>
            <a:r>
              <a:rPr lang="en-US" sz="2700" dirty="0">
                <a:latin typeface="Gill Sans" charset="0"/>
                <a:ea typeface="Gill Sans" charset="0"/>
                <a:cs typeface="Gill Sans" charset="0"/>
              </a:rPr>
              <a:t>Update weight based on feedback</a:t>
            </a:r>
          </a:p>
          <a:p>
            <a:pPr marL="1200150" lvl="2" indent="-285750">
              <a:buFont typeface="Arial" charset="0"/>
              <a:buChar char="•"/>
            </a:pPr>
            <a:endParaRPr lang="en-US" sz="2700" dirty="0">
              <a:latin typeface="Gill Sans" charset="0"/>
              <a:ea typeface="Gill Sans" charset="0"/>
              <a:cs typeface="Gill Sans" charset="0"/>
            </a:endParaRPr>
          </a:p>
          <a:p>
            <a:pPr marL="742950" lvl="1" indent="-285750">
              <a:buFont typeface="Arial" charset="0"/>
              <a:buChar char="•"/>
            </a:pPr>
            <a:r>
              <a:rPr lang="en-US" sz="2700" dirty="0">
                <a:latin typeface="Gill Sans" charset="0"/>
                <a:ea typeface="Gill Sans" charset="0"/>
                <a:cs typeface="Gill Sans" charset="0"/>
              </a:rPr>
              <a:t>Multiple Model Selection</a:t>
            </a:r>
          </a:p>
          <a:p>
            <a:pPr marL="1200150" lvl="2" indent="-285750">
              <a:buFont typeface="Arial" charset="0"/>
              <a:buChar char="•"/>
            </a:pPr>
            <a:r>
              <a:rPr lang="en-US" sz="2700" dirty="0">
                <a:latin typeface="Gill Sans" charset="0"/>
                <a:ea typeface="Gill Sans" charset="0"/>
                <a:cs typeface="Gill Sans" charset="0"/>
              </a:rPr>
              <a:t>Inference on all models</a:t>
            </a:r>
          </a:p>
          <a:p>
            <a:pPr marL="1200150" lvl="2" indent="-285750">
              <a:buFont typeface="Arial" charset="0"/>
              <a:buChar char="•"/>
            </a:pPr>
            <a:r>
              <a:rPr lang="en-US" sz="2700" dirty="0">
                <a:latin typeface="Gill Sans" charset="0"/>
                <a:ea typeface="Gill Sans" charset="0"/>
                <a:cs typeface="Gill Sans" charset="0"/>
              </a:rPr>
              <a:t>Ensemble all predictions</a:t>
            </a:r>
          </a:p>
          <a:p>
            <a:pPr marL="1200150" lvl="2" indent="-285750">
              <a:buFont typeface="Arial" charset="0"/>
              <a:buChar char="•"/>
            </a:pPr>
            <a:r>
              <a:rPr lang="en-US" sz="2700" dirty="0">
                <a:latin typeface="Gill Sans" charset="0"/>
                <a:ea typeface="Gill Sans" charset="0"/>
                <a:cs typeface="Gill Sans" charset="0"/>
              </a:rPr>
              <a:t>Update weight based on feedback</a:t>
            </a:r>
          </a:p>
          <a:p>
            <a:pPr marL="1200150" lvl="2" indent="-285750">
              <a:buFont typeface="Arial" charset="0"/>
              <a:buChar char="•"/>
            </a:pPr>
            <a:endParaRPr lang="en-US" sz="2700" dirty="0">
              <a:latin typeface="Gill Sans" charset="0"/>
              <a:ea typeface="Gill Sans" charset="0"/>
              <a:cs typeface="Gill Sans" charset="0"/>
            </a:endParaRPr>
          </a:p>
        </p:txBody>
      </p:sp>
      <p:sp>
        <p:nvSpPr>
          <p:cNvPr id="6" name="Slide Number Placeholder 5"/>
          <p:cNvSpPr>
            <a:spLocks noGrp="1"/>
          </p:cNvSpPr>
          <p:nvPr>
            <p:ph type="sldNum" sz="quarter" idx="12"/>
          </p:nvPr>
        </p:nvSpPr>
        <p:spPr/>
        <p:txBody>
          <a:bodyPr/>
          <a:lstStyle/>
          <a:p>
            <a:fld id="{5186D905-748B-E04B-8919-177058E46FDD}" type="slidenum">
              <a:rPr lang="en-US" smtClean="0"/>
              <a:t>9</a:t>
            </a:fld>
            <a:endParaRPr lang="en-US"/>
          </a:p>
        </p:txBody>
      </p:sp>
    </p:spTree>
    <p:extLst>
      <p:ext uri="{BB962C8B-B14F-4D97-AF65-F5344CB8AC3E}">
        <p14:creationId xmlns:p14="http://schemas.microsoft.com/office/powerpoint/2010/main" val="588526610"/>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1430</Words>
  <Application>Microsoft Macintosh PowerPoint</Application>
  <PresentationFormat>Widescreen</PresentationFormat>
  <Paragraphs>327</Paragraphs>
  <Slides>46</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Calibri</vt:lpstr>
      <vt:lpstr>Calibri Light</vt:lpstr>
      <vt:lpstr>Gill Sans</vt:lpstr>
      <vt:lpstr>Mangal</vt:lpstr>
      <vt:lpstr>Wingdings</vt:lpstr>
      <vt:lpstr>Arial</vt:lpstr>
      <vt:lpstr>Office Theme</vt:lpstr>
      <vt:lpstr>Systems for ML</vt:lpstr>
      <vt:lpstr>PowerPoint Presentation</vt:lpstr>
      <vt:lpstr>The need for fast inference</vt:lpstr>
      <vt:lpstr>The need for accuracy</vt:lpstr>
      <vt:lpstr>Problem Statement</vt:lpstr>
      <vt:lpstr>Models Galore</vt:lpstr>
      <vt:lpstr>Clipper</vt:lpstr>
      <vt:lpstr>Clipper Architecture</vt:lpstr>
      <vt:lpstr>Adaptive Model selection: 2 approaches</vt:lpstr>
      <vt:lpstr>Adaptive Model selection: Tradeoffs</vt:lpstr>
      <vt:lpstr>Adaptive Model selection: </vt:lpstr>
      <vt:lpstr>Model Abstraction Layer</vt:lpstr>
      <vt:lpstr>Prediction Caching</vt:lpstr>
      <vt:lpstr>Adaptive Batching per Model</vt:lpstr>
      <vt:lpstr>Adaptive Batching per Model</vt:lpstr>
      <vt:lpstr>Model containers</vt:lpstr>
      <vt:lpstr>Clipper Architecture</vt:lpstr>
      <vt:lpstr>Takeaways:</vt:lpstr>
      <vt:lpstr>Discussion:</vt:lpstr>
      <vt:lpstr>Gaia: Geo-Distributed Machine Learning Approaching LAN Speeds</vt:lpstr>
      <vt:lpstr>Large Scale ML Training</vt:lpstr>
      <vt:lpstr>Training with Parameter Servers</vt:lpstr>
      <vt:lpstr>Key Questions Asked</vt:lpstr>
      <vt:lpstr>Parameter Synchronization Models</vt:lpstr>
      <vt:lpstr>Design Goal</vt:lpstr>
      <vt:lpstr>WAN Bandwidth Measurements</vt:lpstr>
      <vt:lpstr>Training time over LAN vs WAN</vt:lpstr>
      <vt:lpstr>Gaia</vt:lpstr>
      <vt:lpstr>Gaia System Overview</vt:lpstr>
      <vt:lpstr>Update Significance</vt:lpstr>
      <vt:lpstr>Approximate Synchronous Parallel</vt:lpstr>
      <vt:lpstr>Experimental Setup</vt:lpstr>
      <vt:lpstr>Convergence Time Improvement</vt:lpstr>
      <vt:lpstr>Convergence Time and WAN Bandwidth</vt:lpstr>
      <vt:lpstr>Gaia vs Centralized</vt:lpstr>
      <vt:lpstr>Gaia vs Gaia_Async</vt:lpstr>
      <vt:lpstr>Key Take-aways</vt:lpstr>
      <vt:lpstr>Thoughts</vt:lpstr>
      <vt:lpstr>Clipper and Gaia Discussion</vt:lpstr>
      <vt:lpstr>Clipper Questions </vt:lpstr>
      <vt:lpstr>Clipper Questions</vt:lpstr>
      <vt:lpstr>Clipper Questions</vt:lpstr>
      <vt:lpstr>Gaia Questions</vt:lpstr>
      <vt:lpstr>Gaia Questions</vt:lpstr>
      <vt:lpstr>Gaia Questions</vt:lpstr>
      <vt:lpstr>PowerPoint Presentation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Gaia: Geo-Distributed Machine Learning Approaching LAN Speeds</dc:title>
  <dc:creator>Ashwini Raina</dc:creator>
  <cp:lastModifiedBy>Ashwini Raina</cp:lastModifiedBy>
  <cp:revision>66</cp:revision>
  <dcterms:created xsi:type="dcterms:W3CDTF">2018-02-14T07:52:54Z</dcterms:created>
  <dcterms:modified xsi:type="dcterms:W3CDTF">2018-02-15T00:08:11Z</dcterms:modified>
</cp:coreProperties>
</file>