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321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256" r:id="rId19"/>
    <p:sldId id="257" r:id="rId20"/>
    <p:sldId id="267" r:id="rId21"/>
    <p:sldId id="268" r:id="rId22"/>
    <p:sldId id="261" r:id="rId23"/>
    <p:sldId id="259" r:id="rId24"/>
    <p:sldId id="263" r:id="rId25"/>
    <p:sldId id="264" r:id="rId26"/>
    <p:sldId id="262" r:id="rId27"/>
    <p:sldId id="266" r:id="rId28"/>
    <p:sldId id="271" r:id="rId29"/>
    <p:sldId id="273" r:id="rId30"/>
    <p:sldId id="269" r:id="rId31"/>
    <p:sldId id="275" r:id="rId32"/>
    <p:sldId id="274" r:id="rId33"/>
    <p:sldId id="276" r:id="rId34"/>
    <p:sldId id="277" r:id="rId35"/>
    <p:sldId id="279" r:id="rId36"/>
    <p:sldId id="297" r:id="rId37"/>
    <p:sldId id="298" r:id="rId38"/>
    <p:sldId id="299" r:id="rId39"/>
    <p:sldId id="300" r:id="rId40"/>
    <p:sldId id="322" r:id="rId41"/>
    <p:sldId id="301" r:id="rId42"/>
    <p:sldId id="302" r:id="rId43"/>
    <p:sldId id="303" r:id="rId44"/>
    <p:sldId id="304" r:id="rId45"/>
    <p:sldId id="270" r:id="rId46"/>
    <p:sldId id="272" r:id="rId47"/>
    <p:sldId id="280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F2EFCE-13E1-429E-B77B-378CC9AB5732}">
          <p14:sldIdLst>
            <p14:sldId id="321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256"/>
            <p14:sldId id="257"/>
            <p14:sldId id="267"/>
            <p14:sldId id="268"/>
            <p14:sldId id="261"/>
            <p14:sldId id="259"/>
            <p14:sldId id="263"/>
            <p14:sldId id="264"/>
            <p14:sldId id="262"/>
            <p14:sldId id="266"/>
            <p14:sldId id="271"/>
            <p14:sldId id="273"/>
            <p14:sldId id="269"/>
            <p14:sldId id="275"/>
            <p14:sldId id="274"/>
            <p14:sldId id="276"/>
            <p14:sldId id="277"/>
            <p14:sldId id="279"/>
            <p14:sldId id="297"/>
            <p14:sldId id="298"/>
            <p14:sldId id="299"/>
            <p14:sldId id="300"/>
            <p14:sldId id="322"/>
            <p14:sldId id="301"/>
            <p14:sldId id="302"/>
            <p14:sldId id="303"/>
            <p14:sldId id="304"/>
          </p14:sldIdLst>
        </p14:section>
        <p14:section name="Appendix" id="{5D1353C5-AE84-42C5-BB83-31A545741950}">
          <p14:sldIdLst>
            <p14:sldId id="270"/>
            <p14:sldId id="272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77345" autoAdjust="0"/>
  </p:normalViewPr>
  <p:slideViewPr>
    <p:cSldViewPr snapToGrid="0">
      <p:cViewPr varScale="1">
        <p:scale>
          <a:sx n="78" d="100"/>
          <a:sy n="78" d="100"/>
        </p:scale>
        <p:origin x="12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F4085-089D-4AE3-98CD-84D42D9B81C1}" type="datetimeFigureOut">
              <a:rPr lang="en-US" smtClean="0"/>
              <a:t>4/26/18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1FED7-A695-451A-8337-835DED98D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17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9706F-BDF9-AB48-8F17-002E5E0EDA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84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1FED7-A695-451A-8337-835DED98DDB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029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1FED7-A695-451A-8337-835DED98DDB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88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1FED7-A695-451A-8337-835DED98DDB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43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1FED7-A695-451A-8337-835DED98DDB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0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1FED7-A695-451A-8337-835DED98DDB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91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1FED7-A695-451A-8337-835DED98DDB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658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1FED7-A695-451A-8337-835DED98DDB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35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1FED7-A695-451A-8337-835DED98DDB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68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1FED7-A695-451A-8337-835DED98DDB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441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1FED7-A695-451A-8337-835DED98DDB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42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9706F-BDF9-AB48-8F17-002E5E0EDA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455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1FED7-A695-451A-8337-835DED98DDB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33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9706F-BDF9-AB48-8F17-002E5E0EDA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71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9706F-BDF9-AB48-8F17-002E5E0EDA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51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9706F-BDF9-AB48-8F17-002E5E0EDA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66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9706F-BDF9-AB48-8F17-002E5E0EDA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38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9706F-BDF9-AB48-8F17-002E5E0EDA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59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9706F-BDF9-AB48-8F17-002E5E0EDA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62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1FED7-A695-451A-8337-835DED98DDB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60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52E590-9AEE-42D0-AAB5-C608D63AC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84D2B98-450B-4C6D-BDD0-3ADF2D754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B46623-1E41-45B3-B445-FEC51D73B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4101E-1ED8-4691-A6A1-A129F8B90BD9}" type="datetime1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D97E46F-8BBC-4824-88E0-C75C14EF5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F4B4CDC-222D-4BA2-8F33-011527F56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58EC-D51F-45F8-976C-4EC55249F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5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74713A-35F7-45BF-977B-AC4AAE111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ECCF8E7-AFF7-4EDF-894D-466B458C1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35C34BF-AE1D-4E61-B446-B0317E246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86816-9C36-4095-B128-04CF71C420EE}" type="datetime1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2E01942-37A9-4A26-81D8-11E0968CB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E5ECA9-4903-4158-BAC3-D08553A28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58EC-D51F-45F8-976C-4EC55249F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3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7E57B43-64C1-452B-A400-3D3ABA051F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809DC38-7F58-4E8B-8167-947E4AD11E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93D6226-1895-47D8-9364-08B0801C3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0F73-2957-4F87-AD00-E6134F21F747}" type="datetime1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A135EC6-41BB-415A-A70E-2C75255B6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A51720B-889F-4006-8DFC-54BE537A7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58EC-D51F-45F8-976C-4EC55249F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91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B00309-235C-4652-AEC6-88CF6E7B4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2F3945A-D3FC-46EC-8CD2-967C98703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331F89-F964-4397-9DB7-4DAD8C5C9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0BF3A-233C-4E90-AB44-FA57FD653328}" type="datetime1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1242AF9-78CD-40D7-8AEE-52690E08D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68665BB-5E72-477F-830C-BB9AA2E36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58EC-D51F-45F8-976C-4EC55249F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3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BF165D-797C-43C9-8ABD-48C5A82B0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37EDBE5-66FD-4847-84A1-AF9FBC1A3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7EF8239-72D3-4340-A2DD-AD6B41B98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77443-9982-45DD-A0A1-3B1E074F96BA}" type="datetime1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C2BF047-70A3-4AA8-8C1E-9BA9E5651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B17E06A-8625-4107-9E8E-2A206DB5F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58EC-D51F-45F8-976C-4EC55249F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81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B6F96E-5F0B-47F0-9C43-50004C8DB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44B287C-0595-4BAF-BBDA-C4610F2270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26A2EA8-ED40-4A97-AD72-AF9BD74BCB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4596056-7EC9-472C-8C09-6E30C6865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5FB1-E5EA-465F-9928-556B6FDFA57D}" type="datetime1">
              <a:rPr lang="en-US" smtClean="0"/>
              <a:t>4/26/18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AC7BDD3-3AF4-484D-AD72-86387237A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77F1AE1-EF28-43AA-8FF8-08B67A6F3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58EC-D51F-45F8-976C-4EC55249F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81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52048D-C8FF-4B59-9AED-8B7CC1E86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8678F13-FC22-4024-8674-689359CE1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19727BA-35FB-4E44-97F9-D9E40752DF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852D722-373E-4414-A7D1-946F7876BA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D928259-670E-4087-91E1-FCBC0A85D8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75498FB-97C8-4299-8785-004C60A27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BD696-E31A-4A9C-A57E-FC1FEF8BF197}" type="datetime1">
              <a:rPr lang="en-US" smtClean="0"/>
              <a:t>4/26/18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D2B5E50-25F4-4FCC-B776-C2C10CA34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CC2937E-6407-4931-8C20-5D5264200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58EC-D51F-45F8-976C-4EC55249F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02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4A72FB-0EFD-423F-AECD-BDE1C1096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8AF7841-CCDE-4229-84C3-E76EE7FFF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28A0-5B2A-491B-AAC7-003A50437FC9}" type="datetime1">
              <a:rPr lang="en-US" smtClean="0"/>
              <a:t>4/26/18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315BBF7-1937-460E-BF72-027D396FC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26B9DE1-C27E-4DC5-AD1B-4FCC715A9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58EC-D51F-45F8-976C-4EC55249F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7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D798E31-E578-4509-A4CB-63F9D2FC2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6FC6-70CC-4EDA-A1EE-FC0ADF977F51}" type="datetime1">
              <a:rPr lang="en-US" smtClean="0"/>
              <a:t>4/26/18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CB53B45-8A7B-44F8-8535-0F93D9FF9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C1C3418-5D23-4A7F-BBF8-EAC51DD5E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58EC-D51F-45F8-976C-4EC55249F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514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E9F794-B416-4355-AD79-08D390B1A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8C389B9-F612-483F-84BA-11ABB2814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5B10014-CEAB-4777-AE1F-5F5088B98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71869AF-DB8A-4F46-86B2-E492F5BA5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0CDF-3365-4A4F-9653-9855FF19B634}" type="datetime1">
              <a:rPr lang="en-US" smtClean="0"/>
              <a:t>4/26/18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5E8D706-4B10-4B3B-BDE5-300C549D7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6E14B43-22D8-4625-ADDF-9036DA83D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58EC-D51F-45F8-976C-4EC55249F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28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F59CE4-0CD5-4335-BE5B-94AE8D08C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C4D0B45-2C0E-4DEA-BD86-E3458AA716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7D7754E-B0B5-466A-808A-FA98E32E6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16FC240-0C4D-4D2A-B144-2B3827C75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DE76C-C00B-4B5C-8058-ED31C4776C63}" type="datetime1">
              <a:rPr lang="en-US" smtClean="0"/>
              <a:t>4/26/18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B0AFDA5-5EAA-4CE7-AA88-76C4D7580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95A9597-9988-489C-86E5-5B36127DB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58EC-D51F-45F8-976C-4EC55249F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2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09ABE8C-B76F-4175-AFF0-48F9BB3A2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96F2367-4677-499C-BF9D-A40904986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0091611-48F6-4E60-9C7D-981F50DCA5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AC9E4-819D-4936-819F-DF7746492ED2}" type="datetime1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B5FA30C-5893-4D31-AFC3-340FBCAC2E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FA28C85-E2E0-4FDD-BC06-6BC252646D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D58EC-D51F-45F8-976C-4EC55249F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18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5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4" Type="http://schemas.openxmlformats.org/officeDocument/2006/relationships/image" Target="../media/image84.png"/><Relationship Id="rId5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20" Type="http://schemas.openxmlformats.org/officeDocument/2006/relationships/image" Target="../media/image19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0" Type="http://schemas.openxmlformats.org/officeDocument/2006/relationships/image" Target="../media/image37.png"/><Relationship Id="rId21" Type="http://schemas.openxmlformats.org/officeDocument/2006/relationships/image" Target="../media/image38.png"/><Relationship Id="rId22" Type="http://schemas.openxmlformats.org/officeDocument/2006/relationships/image" Target="../media/image39.png"/><Relationship Id="rId23" Type="http://schemas.openxmlformats.org/officeDocument/2006/relationships/image" Target="../media/image40.png"/><Relationship Id="rId24" Type="http://schemas.openxmlformats.org/officeDocument/2006/relationships/image" Target="../media/image41.png"/><Relationship Id="rId25" Type="http://schemas.openxmlformats.org/officeDocument/2006/relationships/image" Target="../media/image42.png"/><Relationship Id="rId26" Type="http://schemas.openxmlformats.org/officeDocument/2006/relationships/image" Target="../media/image43.png"/><Relationship Id="rId27" Type="http://schemas.openxmlformats.org/officeDocument/2006/relationships/image" Target="../media/image44.png"/><Relationship Id="rId28" Type="http://schemas.openxmlformats.org/officeDocument/2006/relationships/image" Target="../media/image45.png"/><Relationship Id="rId29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30" Type="http://schemas.openxmlformats.org/officeDocument/2006/relationships/image" Target="../media/image47.png"/><Relationship Id="rId31" Type="http://schemas.openxmlformats.org/officeDocument/2006/relationships/image" Target="../media/image48.png"/><Relationship Id="rId32" Type="http://schemas.openxmlformats.org/officeDocument/2006/relationships/image" Target="../media/image49.png"/><Relationship Id="rId9" Type="http://schemas.openxmlformats.org/officeDocument/2006/relationships/image" Target="../media/image26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33" Type="http://schemas.openxmlformats.org/officeDocument/2006/relationships/image" Target="../media/image50.png"/><Relationship Id="rId34" Type="http://schemas.openxmlformats.org/officeDocument/2006/relationships/image" Target="../media/image51.png"/><Relationship Id="rId35" Type="http://schemas.openxmlformats.org/officeDocument/2006/relationships/image" Target="../media/image52.png"/><Relationship Id="rId10" Type="http://schemas.openxmlformats.org/officeDocument/2006/relationships/image" Target="../media/image27.png"/><Relationship Id="rId11" Type="http://schemas.openxmlformats.org/officeDocument/2006/relationships/image" Target="../media/image28.png"/><Relationship Id="rId12" Type="http://schemas.openxmlformats.org/officeDocument/2006/relationships/image" Target="../media/image29.png"/><Relationship Id="rId13" Type="http://schemas.openxmlformats.org/officeDocument/2006/relationships/image" Target="../media/image30.png"/><Relationship Id="rId14" Type="http://schemas.openxmlformats.org/officeDocument/2006/relationships/image" Target="../media/image31.png"/><Relationship Id="rId15" Type="http://schemas.openxmlformats.org/officeDocument/2006/relationships/image" Target="../media/image32.png"/><Relationship Id="rId16" Type="http://schemas.openxmlformats.org/officeDocument/2006/relationships/image" Target="../media/image33.png"/><Relationship Id="rId17" Type="http://schemas.openxmlformats.org/officeDocument/2006/relationships/image" Target="../media/image34.png"/><Relationship Id="rId18" Type="http://schemas.openxmlformats.org/officeDocument/2006/relationships/image" Target="../media/image35.png"/><Relationship Id="rId1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3285" y="2340882"/>
            <a:ext cx="10515600" cy="1325563"/>
          </a:xfrm>
        </p:spPr>
        <p:txBody>
          <a:bodyPr/>
          <a:lstStyle/>
          <a:p>
            <a:r>
              <a:rPr lang="en-US" altLang="zh-CN" dirty="0"/>
              <a:t>Graph</a:t>
            </a:r>
            <a:r>
              <a:rPr lang="zh-CN" altLang="en-US" dirty="0"/>
              <a:t> </a:t>
            </a:r>
            <a:r>
              <a:rPr lang="en-US" altLang="zh-CN" dirty="0"/>
              <a:t>Processing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58EC-D51F-45F8-976C-4EC55249FD3E}" type="slidenum">
              <a:rPr lang="en-US" smtClean="0"/>
              <a:t>1</a:t>
            </a:fld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616234" y="3666445"/>
            <a:ext cx="4994366" cy="6962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/>
              <a:t>Presenter:</a:t>
            </a:r>
            <a:r>
              <a:rPr lang="zh-CN" altLang="en-US" sz="2000" dirty="0"/>
              <a:t> </a:t>
            </a:r>
            <a:r>
              <a:rPr lang="en-US" altLang="zh-CN" sz="2000" dirty="0"/>
              <a:t>Yue</a:t>
            </a:r>
            <a:r>
              <a:rPr lang="zh-CN" altLang="en-US" sz="2000" dirty="0"/>
              <a:t> </a:t>
            </a:r>
            <a:r>
              <a:rPr lang="en-US" altLang="zh-CN" sz="2000" dirty="0"/>
              <a:t>Leng,</a:t>
            </a:r>
            <a:r>
              <a:rPr lang="zh-CN" altLang="en-US" sz="2000" dirty="0"/>
              <a:t> </a:t>
            </a:r>
            <a:r>
              <a:rPr lang="en-US" altLang="zh-CN" sz="2000" dirty="0" err="1"/>
              <a:t>Yizhi</a:t>
            </a:r>
            <a:r>
              <a:rPr lang="zh-CN" altLang="en-US" sz="2000" dirty="0"/>
              <a:t> </a:t>
            </a:r>
            <a:r>
              <a:rPr lang="en-US" altLang="zh-CN" sz="2000" dirty="0"/>
              <a:t>Zhu</a:t>
            </a:r>
          </a:p>
          <a:p>
            <a:r>
              <a:rPr lang="en-US" altLang="zh-CN" sz="2000" dirty="0"/>
              <a:t>Scriber:</a:t>
            </a:r>
            <a:r>
              <a:rPr lang="zh-CN" altLang="en-US" sz="2000" dirty="0"/>
              <a:t> </a:t>
            </a:r>
            <a:r>
              <a:rPr lang="en-US" altLang="zh-CN" sz="2000" dirty="0" err="1"/>
              <a:t>Jialin</a:t>
            </a:r>
            <a:r>
              <a:rPr lang="zh-CN" altLang="en-US" sz="2000" dirty="0"/>
              <a:t> </a:t>
            </a:r>
            <a:r>
              <a:rPr lang="en-US" altLang="zh-CN" sz="2000" dirty="0"/>
              <a:t>Liu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76082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Task</a:t>
            </a:r>
            <a:r>
              <a:rPr lang="zh-CN" altLang="en-US" dirty="0"/>
              <a:t> </a:t>
            </a:r>
            <a:r>
              <a:rPr lang="en-US" altLang="zh-CN" dirty="0"/>
              <a:t>Fragmentation</a:t>
            </a:r>
            <a:r>
              <a:rPr lang="zh-CN" altLang="en-US" dirty="0"/>
              <a:t> </a:t>
            </a:r>
            <a:r>
              <a:rPr lang="en-US" altLang="zh-CN" dirty="0"/>
              <a:t>vs</a:t>
            </a:r>
            <a:r>
              <a:rPr lang="zh-CN" altLang="en-US" dirty="0"/>
              <a:t> </a:t>
            </a:r>
            <a:r>
              <a:rPr lang="en-US" altLang="zh-CN" dirty="0"/>
              <a:t>Embarrassing</a:t>
            </a:r>
            <a:r>
              <a:rPr lang="zh-CN" altLang="en-US" dirty="0"/>
              <a:t> </a:t>
            </a:r>
            <a:r>
              <a:rPr lang="en-US" altLang="zh-CN" dirty="0"/>
              <a:t>Parallel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Why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just</a:t>
            </a:r>
            <a:r>
              <a:rPr lang="zh-CN" altLang="en-US" dirty="0"/>
              <a:t> </a:t>
            </a:r>
            <a:r>
              <a:rPr lang="en-US" altLang="zh-CN" dirty="0"/>
              <a:t>distribute</a:t>
            </a:r>
            <a:r>
              <a:rPr lang="zh-CN" altLang="en-US" dirty="0"/>
              <a:t> </a:t>
            </a:r>
            <a:r>
              <a:rPr lang="en-US" altLang="zh-CN" dirty="0"/>
              <a:t>vertex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embedding</a:t>
            </a:r>
            <a:r>
              <a:rPr lang="zh-CN" altLang="en-US" dirty="0"/>
              <a:t> </a:t>
            </a:r>
            <a:r>
              <a:rPr lang="en-US" altLang="zh-CN" dirty="0"/>
              <a:t>enumeration?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Vertex</a:t>
            </a:r>
            <a:r>
              <a:rPr lang="zh-CN" altLang="en-US" dirty="0"/>
              <a:t> </a:t>
            </a:r>
            <a:r>
              <a:rPr lang="en-US" altLang="zh-CN" dirty="0"/>
              <a:t>degree</a:t>
            </a:r>
            <a:r>
              <a:rPr lang="zh-CN" altLang="en-US" dirty="0"/>
              <a:t> </a:t>
            </a:r>
            <a:r>
              <a:rPr lang="en-US" altLang="zh-CN" dirty="0"/>
              <a:t>skew,</a:t>
            </a:r>
            <a:r>
              <a:rPr lang="zh-CN" altLang="en-US" dirty="0"/>
              <a:t> </a:t>
            </a:r>
            <a:r>
              <a:rPr lang="en-US" altLang="zh-CN" dirty="0"/>
              <a:t>causing</a:t>
            </a:r>
            <a:r>
              <a:rPr lang="zh-CN" altLang="en-US" dirty="0"/>
              <a:t> </a:t>
            </a:r>
            <a:r>
              <a:rPr lang="en-US" altLang="zh-CN" dirty="0"/>
              <a:t>some</a:t>
            </a:r>
            <a:r>
              <a:rPr lang="zh-CN" altLang="en-US" dirty="0"/>
              <a:t> </a:t>
            </a:r>
            <a:r>
              <a:rPr lang="en-US" altLang="zh-CN" dirty="0"/>
              <a:t>workers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complex</a:t>
            </a:r>
            <a:r>
              <a:rPr lang="zh-CN" altLang="en-US" dirty="0"/>
              <a:t> </a:t>
            </a:r>
            <a:r>
              <a:rPr lang="en-US" altLang="zh-CN" dirty="0"/>
              <a:t>computation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692400"/>
            <a:ext cx="4724400" cy="4025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36431" y="2692400"/>
                <a:ext cx="6626970" cy="40586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charset="0"/>
                  <a:buChar char="•"/>
                </a:pPr>
                <a:r>
                  <a:rPr lang="en-US" altLang="zh-CN" sz="2400" dirty="0"/>
                  <a:t>Estimate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embedding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enumeration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work</a:t>
                </a:r>
              </a:p>
              <a:p>
                <a:pPr marL="800100" lvl="1" indent="-342900">
                  <a:buFont typeface="Arial" charset="0"/>
                  <a:buChar char="•"/>
                </a:pPr>
                <a:r>
                  <a:rPr lang="en-US" altLang="zh-CN" sz="2400" dirty="0"/>
                  <a:t>Cost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function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definition</a:t>
                </a:r>
              </a:p>
              <a:p>
                <a:pPr marL="1257300" lvl="2" indent="-34290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charset="0"/>
                      </a:rPr>
                      <m:t>𝑐𝑜𝑠𝑡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charset="0"/>
                          </a:rPr>
                          <m:t>𝐶𝑇</m:t>
                        </m:r>
                        <m:d>
                          <m:dPr>
                            <m:ctrlPr>
                              <a:rPr lang="en-US" altLang="zh-CN" sz="24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charset="0"/>
                              </a:rPr>
                              <m:t>𝑟</m:t>
                            </m:r>
                          </m:e>
                        </m:d>
                      </m:e>
                    </m:d>
                    <m:r>
                      <a:rPr lang="en-US" altLang="zh-CN" sz="2400" b="0" i="1" smtClean="0">
                        <a:latin typeface="Cambria Math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charset="0"/>
                      </a:rPr>
                      <m:t>𝑐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400" b="0" dirty="0"/>
              </a:p>
              <a:p>
                <a:pPr marL="1257300" lvl="2" indent="-34290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charset="0"/>
                      </a:rPr>
                      <m:t>𝑐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charset="0"/>
                          </a:rPr>
                          <m:t>𝐷</m:t>
                        </m:r>
                      </m:e>
                    </m:d>
                    <m:r>
                      <a:rPr lang="en-US" altLang="zh-CN" sz="2400" b="0" i="1" smtClean="0">
                        <a:latin typeface="Cambria Math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charset="0"/>
                          </a:rPr>
                          <m:t>𝐷</m:t>
                        </m:r>
                      </m:e>
                    </m:d>
                    <m:r>
                      <a:rPr lang="en-US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  <m:nary>
                      <m:naryPr>
                        <m:chr m:val="∏"/>
                        <m:supHide m:val="on"/>
                        <m:ctrlPr>
                          <a:rPr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altLang="zh-CN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brk m:alnAt="7"/>
                          </m:rPr>
                          <a:rPr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∈</m:t>
                        </m:r>
                        <m:r>
                          <a:rPr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𝐶h𝑖𝑙𝑑𝑟𝑒𝑛</m:t>
                        </m:r>
                        <m:r>
                          <a:rPr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r>
                          <a:rPr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𝐷</m:t>
                        </m:r>
                        <m:r>
                          <a:rPr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</m:t>
                        </m:r>
                      </m:sub>
                      <m:sup/>
                      <m:e>
                        <m:r>
                          <a:rPr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𝑐</m:t>
                        </m:r>
                        <m:r>
                          <a:rPr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</m:t>
                        </m:r>
                      </m:e>
                    </m:nary>
                  </m:oMath>
                </a14:m>
                <a:endParaRPr lang="en-US" altLang="zh-CN" sz="2400" b="0" dirty="0">
                  <a:ea typeface="Cambria Math" charset="0"/>
                  <a:cs typeface="Cambria Math" charset="0"/>
                </a:endParaRPr>
              </a:p>
              <a:p>
                <a:pPr marL="1257300" lvl="2" indent="-34290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charset="0"/>
                      </a:rPr>
                      <m:t>𝑐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charset="0"/>
                              </a:rPr>
                              <m:t>𝑙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charset="0"/>
                      </a:rPr>
                      <m:t>=|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charset="0"/>
                          </a:rPr>
                          <m:t>𝑙</m:t>
                        </m:r>
                      </m:sub>
                    </m:sSub>
                    <m:r>
                      <a:rPr lang="en-US" altLang="zh-CN" sz="2400" b="0" i="1" smtClean="0">
                        <a:latin typeface="Cambria Math" charset="0"/>
                      </a:rPr>
                      <m:t>|</m:t>
                    </m:r>
                  </m:oMath>
                </a14:m>
                <a:endParaRPr lang="en-US" altLang="zh-CN" sz="2400" dirty="0"/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altLang="zh-CN" sz="2400" dirty="0"/>
                  <a:t>Split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Candidate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Tree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in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domain</a:t>
                </a: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charset="0"/>
                      </a:rPr>
                      <m:t>D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charset="0"/>
                              </a:rPr>
                              <m:t>𝑞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400" b="0" dirty="0"/>
              </a:p>
              <a:p>
                <a:pPr marL="800100" lvl="1" indent="-342900">
                  <a:buFont typeface="Arial" charset="0"/>
                  <a:buChar char="•"/>
                </a:pPr>
                <a:r>
                  <a:rPr lang="en-US" altLang="zh-CN" sz="2400" dirty="0"/>
                  <a:t>For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every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vertex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in</a:t>
                </a: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charset="0"/>
                      </a:rPr>
                      <m:t>D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charset="0"/>
                              </a:rPr>
                              <m:t>𝑞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/>
                  <a:t>,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drop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related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candidate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sub region</a:t>
                </a: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latin typeface="Cambria Math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charset="0"/>
                      </a:rPr>
                      <m:t>S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charset="0"/>
                              </a:rPr>
                              <m:t>𝑞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to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split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accordingly</a:t>
                </a:r>
              </a:p>
              <a:p>
                <a:pPr marL="800100" lvl="1" indent="-342900">
                  <a:buFont typeface="Arial" charset="0"/>
                  <a:buChar char="•"/>
                </a:pPr>
                <a:r>
                  <a:rPr lang="en-US" altLang="zh-CN" sz="2400" dirty="0"/>
                  <a:t>Drop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the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rest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sub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region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to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all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split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431" y="2692400"/>
                <a:ext cx="6626970" cy="4058612"/>
              </a:xfrm>
              <a:prstGeom prst="rect">
                <a:avLst/>
              </a:prstGeom>
              <a:blipFill rotWithShape="0">
                <a:blip r:embed="rId4"/>
                <a:stretch>
                  <a:fillRect l="-1195" t="-1203" b="-2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2151" y="2692399"/>
            <a:ext cx="5812680" cy="395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4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Evaluation</a:t>
            </a:r>
            <a:r>
              <a:rPr lang="zh-CN" altLang="en-US" dirty="0"/>
              <a:t> </a:t>
            </a:r>
            <a:r>
              <a:rPr lang="en-US" altLang="zh-CN" dirty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2111238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dirty="0"/>
              <a:t>Experiment</a:t>
            </a:r>
            <a:r>
              <a:rPr lang="zh-CN" altLang="en-US" dirty="0"/>
              <a:t> </a:t>
            </a:r>
            <a:r>
              <a:rPr lang="en-US" altLang="zh-CN" dirty="0"/>
              <a:t>setting</a:t>
            </a:r>
          </a:p>
          <a:p>
            <a:r>
              <a:rPr lang="en-US" altLang="zh-CN" dirty="0"/>
              <a:t>Dataset: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1.</a:t>
            </a:r>
            <a:r>
              <a:rPr lang="zh-CN" altLang="en-US" dirty="0"/>
              <a:t> </a:t>
            </a:r>
            <a:r>
              <a:rPr lang="en-US" altLang="zh-CN" dirty="0"/>
              <a:t>Labeled:</a:t>
            </a:r>
            <a:r>
              <a:rPr lang="zh-CN" altLang="en-US" dirty="0"/>
              <a:t> </a:t>
            </a:r>
            <a:r>
              <a:rPr lang="en-US" altLang="zh-CN" dirty="0"/>
              <a:t>Citation</a:t>
            </a:r>
            <a:r>
              <a:rPr lang="zh-CN" altLang="en-US" dirty="0"/>
              <a:t> </a:t>
            </a:r>
            <a:r>
              <a:rPr lang="en-US" altLang="zh-CN" dirty="0"/>
              <a:t>edges</a:t>
            </a:r>
            <a:r>
              <a:rPr lang="zh-CN" altLang="en-US" dirty="0"/>
              <a:t> </a:t>
            </a:r>
            <a:r>
              <a:rPr lang="en-US" altLang="zh-CN" dirty="0"/>
              <a:t>between</a:t>
            </a:r>
            <a:r>
              <a:rPr lang="zh-CN" altLang="en-US" dirty="0"/>
              <a:t> </a:t>
            </a:r>
            <a:r>
              <a:rPr lang="en-US" altLang="zh-CN" dirty="0"/>
              <a:t>US</a:t>
            </a:r>
            <a:r>
              <a:rPr lang="zh-CN" altLang="en-US" dirty="0"/>
              <a:t> </a:t>
            </a:r>
            <a:r>
              <a:rPr lang="en-US" altLang="zh-CN" dirty="0"/>
              <a:t>patents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YouTube</a:t>
            </a:r>
            <a:r>
              <a:rPr lang="zh-CN" altLang="en-US" dirty="0"/>
              <a:t> </a:t>
            </a:r>
            <a:r>
              <a:rPr lang="en-US" altLang="zh-CN" dirty="0"/>
              <a:t>videos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related</a:t>
            </a:r>
          </a:p>
          <a:p>
            <a:r>
              <a:rPr lang="en-US" altLang="zh-CN" dirty="0"/>
              <a:t>2.</a:t>
            </a:r>
            <a:r>
              <a:rPr lang="zh-CN" altLang="en-US" dirty="0"/>
              <a:t> </a:t>
            </a:r>
            <a:r>
              <a:rPr lang="en-US" altLang="zh-CN" dirty="0"/>
              <a:t>Unlabeled:</a:t>
            </a:r>
            <a:r>
              <a:rPr lang="zh-CN" altLang="en-US" dirty="0"/>
              <a:t> </a:t>
            </a:r>
            <a:r>
              <a:rPr lang="en-US" altLang="zh-CN" dirty="0"/>
              <a:t>Orkut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LiveJournal</a:t>
            </a:r>
            <a:r>
              <a:rPr lang="zh-CN" altLang="en-US" dirty="0"/>
              <a:t> </a:t>
            </a:r>
            <a:r>
              <a:rPr lang="en-US" altLang="zh-CN" dirty="0"/>
              <a:t>dataset,</a:t>
            </a:r>
            <a:r>
              <a:rPr lang="zh-CN" altLang="en-US" dirty="0"/>
              <a:t> </a:t>
            </a:r>
            <a:r>
              <a:rPr lang="en-US" altLang="zh-CN" dirty="0"/>
              <a:t>social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graph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KONECT</a:t>
            </a:r>
          </a:p>
          <a:p>
            <a:r>
              <a:rPr lang="en-US" altLang="zh-CN" dirty="0"/>
              <a:t>Query</a:t>
            </a:r>
            <a:r>
              <a:rPr lang="zh-CN" altLang="en-US" dirty="0"/>
              <a:t> </a:t>
            </a:r>
            <a:r>
              <a:rPr lang="en-US" altLang="zh-CN" dirty="0"/>
              <a:t>pattern:</a:t>
            </a:r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097280" y="4131733"/>
            <a:ext cx="342053" cy="321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097280" y="4561841"/>
            <a:ext cx="342053" cy="321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b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097280" y="5008033"/>
            <a:ext cx="342053" cy="321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960880" y="5458882"/>
            <a:ext cx="342053" cy="321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d</a:t>
            </a:r>
            <a:endParaRPr lang="en-US" dirty="0"/>
          </a:p>
        </p:txBody>
      </p:sp>
      <p:cxnSp>
        <p:nvCxnSpPr>
          <p:cNvPr id="12" name="Straight Connector 11"/>
          <p:cNvCxnSpPr>
            <a:stCxn id="6" idx="0"/>
            <a:endCxn id="5" idx="4"/>
          </p:cNvCxnSpPr>
          <p:nvPr/>
        </p:nvCxnSpPr>
        <p:spPr>
          <a:xfrm flipV="1">
            <a:off x="1268307" y="4453467"/>
            <a:ext cx="0" cy="1083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0"/>
            <a:endCxn id="7" idx="0"/>
          </p:cNvCxnSpPr>
          <p:nvPr/>
        </p:nvCxnSpPr>
        <p:spPr>
          <a:xfrm>
            <a:off x="1268307" y="500803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0"/>
            <a:endCxn id="6" idx="4"/>
          </p:cNvCxnSpPr>
          <p:nvPr/>
        </p:nvCxnSpPr>
        <p:spPr>
          <a:xfrm flipV="1">
            <a:off x="1268307" y="4883575"/>
            <a:ext cx="0" cy="1244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960880" y="4136390"/>
            <a:ext cx="342053" cy="321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960880" y="4566498"/>
            <a:ext cx="342053" cy="321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b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1960880" y="5012690"/>
            <a:ext cx="342053" cy="321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</a:t>
            </a:r>
            <a:endParaRPr lang="en-US" dirty="0"/>
          </a:p>
        </p:txBody>
      </p:sp>
      <p:cxnSp>
        <p:nvCxnSpPr>
          <p:cNvPr id="20" name="Straight Connector 19"/>
          <p:cNvCxnSpPr>
            <a:stCxn id="21" idx="0"/>
            <a:endCxn id="20" idx="4"/>
          </p:cNvCxnSpPr>
          <p:nvPr/>
        </p:nvCxnSpPr>
        <p:spPr>
          <a:xfrm flipV="1">
            <a:off x="2131907" y="4458124"/>
            <a:ext cx="0" cy="1083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22" idx="0"/>
            <a:endCxn id="22" idx="0"/>
          </p:cNvCxnSpPr>
          <p:nvPr/>
        </p:nvCxnSpPr>
        <p:spPr>
          <a:xfrm>
            <a:off x="2131907" y="501269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2" idx="0"/>
            <a:endCxn id="21" idx="4"/>
          </p:cNvCxnSpPr>
          <p:nvPr/>
        </p:nvCxnSpPr>
        <p:spPr>
          <a:xfrm flipV="1">
            <a:off x="2131907" y="4888232"/>
            <a:ext cx="0" cy="1244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8" idx="0"/>
            <a:endCxn id="19" idx="4"/>
          </p:cNvCxnSpPr>
          <p:nvPr/>
        </p:nvCxnSpPr>
        <p:spPr>
          <a:xfrm flipV="1">
            <a:off x="2131907" y="5334424"/>
            <a:ext cx="0" cy="1244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3166532" y="4131733"/>
            <a:ext cx="342053" cy="321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2700444" y="4567134"/>
            <a:ext cx="342053" cy="321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b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3166532" y="4577088"/>
            <a:ext cx="342053" cy="321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632620" y="4577088"/>
            <a:ext cx="342053" cy="321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d</a:t>
            </a:r>
            <a:endParaRPr lang="en-US" dirty="0"/>
          </a:p>
        </p:txBody>
      </p:sp>
      <p:cxnSp>
        <p:nvCxnSpPr>
          <p:cNvPr id="30" name="Straight Connector 29"/>
          <p:cNvCxnSpPr>
            <a:stCxn id="25" idx="3"/>
            <a:endCxn id="26" idx="0"/>
          </p:cNvCxnSpPr>
          <p:nvPr/>
        </p:nvCxnSpPr>
        <p:spPr>
          <a:xfrm flipH="1">
            <a:off x="2871471" y="4406350"/>
            <a:ext cx="345154" cy="1607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5" idx="4"/>
            <a:endCxn id="27" idx="0"/>
          </p:cNvCxnSpPr>
          <p:nvPr/>
        </p:nvCxnSpPr>
        <p:spPr>
          <a:xfrm>
            <a:off x="3337559" y="4453467"/>
            <a:ext cx="0" cy="1236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5" idx="5"/>
            <a:endCxn id="28" idx="0"/>
          </p:cNvCxnSpPr>
          <p:nvPr/>
        </p:nvCxnSpPr>
        <p:spPr>
          <a:xfrm>
            <a:off x="3458492" y="4406350"/>
            <a:ext cx="345155" cy="170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4448182" y="4107118"/>
            <a:ext cx="342053" cy="321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4153121" y="4565005"/>
            <a:ext cx="342053" cy="321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b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4619209" y="4574959"/>
            <a:ext cx="342053" cy="321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3982094" y="5056182"/>
            <a:ext cx="342053" cy="321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d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4373253" y="5059430"/>
            <a:ext cx="342053" cy="321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e</a:t>
            </a:r>
            <a:endParaRPr lang="en-US" dirty="0"/>
          </a:p>
        </p:txBody>
      </p:sp>
      <p:cxnSp>
        <p:nvCxnSpPr>
          <p:cNvPr id="42" name="Straight Connector 41"/>
          <p:cNvCxnSpPr>
            <a:stCxn id="35" idx="4"/>
            <a:endCxn id="36" idx="0"/>
          </p:cNvCxnSpPr>
          <p:nvPr/>
        </p:nvCxnSpPr>
        <p:spPr>
          <a:xfrm flipH="1">
            <a:off x="4324148" y="4428852"/>
            <a:ext cx="295061" cy="1361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5" idx="4"/>
            <a:endCxn id="37" idx="0"/>
          </p:cNvCxnSpPr>
          <p:nvPr/>
        </p:nvCxnSpPr>
        <p:spPr>
          <a:xfrm>
            <a:off x="4619209" y="4428852"/>
            <a:ext cx="171027" cy="146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6" idx="4"/>
            <a:endCxn id="38" idx="0"/>
          </p:cNvCxnSpPr>
          <p:nvPr/>
        </p:nvCxnSpPr>
        <p:spPr>
          <a:xfrm flipH="1">
            <a:off x="4153121" y="4886739"/>
            <a:ext cx="171027" cy="1694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6" idx="4"/>
            <a:endCxn id="39" idx="0"/>
          </p:cNvCxnSpPr>
          <p:nvPr/>
        </p:nvCxnSpPr>
        <p:spPr>
          <a:xfrm>
            <a:off x="4324148" y="4886739"/>
            <a:ext cx="220132" cy="1726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5578865" y="4094548"/>
            <a:ext cx="342053" cy="321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</a:t>
            </a:r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5283804" y="4552435"/>
            <a:ext cx="342053" cy="321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b</a:t>
            </a:r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5906740" y="4574959"/>
            <a:ext cx="342053" cy="321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</a:t>
            </a:r>
            <a:endParaRPr lang="en-US" dirty="0"/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5454831" y="4416282"/>
            <a:ext cx="295061" cy="1361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endCxn id="52" idx="0"/>
          </p:cNvCxnSpPr>
          <p:nvPr/>
        </p:nvCxnSpPr>
        <p:spPr>
          <a:xfrm>
            <a:off x="5749891" y="4439257"/>
            <a:ext cx="327876" cy="1357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1" idx="6"/>
            <a:endCxn id="52" idx="2"/>
          </p:cNvCxnSpPr>
          <p:nvPr/>
        </p:nvCxnSpPr>
        <p:spPr>
          <a:xfrm>
            <a:off x="5625857" y="4713302"/>
            <a:ext cx="280883" cy="22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6783543" y="4081430"/>
            <a:ext cx="342053" cy="321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</a:t>
            </a: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6488482" y="4539317"/>
            <a:ext cx="342053" cy="321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b</a:t>
            </a:r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7111418" y="4561841"/>
            <a:ext cx="342053" cy="321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</a:t>
            </a:r>
            <a:endParaRPr lang="en-US" dirty="0"/>
          </a:p>
        </p:txBody>
      </p:sp>
      <p:cxnSp>
        <p:nvCxnSpPr>
          <p:cNvPr id="61" name="Straight Connector 60"/>
          <p:cNvCxnSpPr/>
          <p:nvPr/>
        </p:nvCxnSpPr>
        <p:spPr>
          <a:xfrm flipH="1">
            <a:off x="6659509" y="4403164"/>
            <a:ext cx="295061" cy="1361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6954569" y="4426139"/>
            <a:ext cx="327876" cy="1357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endCxn id="64" idx="1"/>
          </p:cNvCxnSpPr>
          <p:nvPr/>
        </p:nvCxnSpPr>
        <p:spPr>
          <a:xfrm>
            <a:off x="6683005" y="4821933"/>
            <a:ext cx="197623" cy="297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6830535" y="5072453"/>
            <a:ext cx="342053" cy="321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d</a:t>
            </a:r>
            <a:endParaRPr lang="en-US" dirty="0"/>
          </a:p>
        </p:txBody>
      </p:sp>
      <p:cxnSp>
        <p:nvCxnSpPr>
          <p:cNvPr id="67" name="Straight Connector 66"/>
          <p:cNvCxnSpPr>
            <a:stCxn id="60" idx="4"/>
            <a:endCxn id="64" idx="7"/>
          </p:cNvCxnSpPr>
          <p:nvPr/>
        </p:nvCxnSpPr>
        <p:spPr>
          <a:xfrm flipH="1">
            <a:off x="7122495" y="4883575"/>
            <a:ext cx="159950" cy="2359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7963648" y="4058906"/>
            <a:ext cx="342053" cy="321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</a:t>
            </a:r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7949366" y="4525079"/>
            <a:ext cx="342053" cy="321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b</a:t>
            </a:r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7616421" y="5063044"/>
            <a:ext cx="342053" cy="321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</a:t>
            </a:r>
            <a:endParaRPr lang="en-US" dirty="0"/>
          </a:p>
        </p:txBody>
      </p:sp>
      <p:sp>
        <p:nvSpPr>
          <p:cNvPr id="73" name="Oval 72"/>
          <p:cNvSpPr/>
          <p:nvPr/>
        </p:nvSpPr>
        <p:spPr>
          <a:xfrm>
            <a:off x="8315881" y="5062404"/>
            <a:ext cx="342053" cy="321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d</a:t>
            </a:r>
            <a:endParaRPr lang="en-US" dirty="0"/>
          </a:p>
        </p:txBody>
      </p:sp>
      <p:cxnSp>
        <p:nvCxnSpPr>
          <p:cNvPr id="75" name="Straight Connector 74"/>
          <p:cNvCxnSpPr>
            <a:stCxn id="70" idx="4"/>
            <a:endCxn id="71" idx="0"/>
          </p:cNvCxnSpPr>
          <p:nvPr/>
        </p:nvCxnSpPr>
        <p:spPr>
          <a:xfrm flipH="1">
            <a:off x="8120393" y="4380640"/>
            <a:ext cx="14282" cy="144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71" idx="3"/>
            <a:endCxn id="72" idx="0"/>
          </p:cNvCxnSpPr>
          <p:nvPr/>
        </p:nvCxnSpPr>
        <p:spPr>
          <a:xfrm flipH="1">
            <a:off x="7787448" y="4799696"/>
            <a:ext cx="212011" cy="263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71" idx="5"/>
            <a:endCxn id="73" idx="0"/>
          </p:cNvCxnSpPr>
          <p:nvPr/>
        </p:nvCxnSpPr>
        <p:spPr>
          <a:xfrm>
            <a:off x="8241326" y="4799696"/>
            <a:ext cx="245582" cy="262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2" idx="6"/>
            <a:endCxn id="73" idx="2"/>
          </p:cNvCxnSpPr>
          <p:nvPr/>
        </p:nvCxnSpPr>
        <p:spPr>
          <a:xfrm flipV="1">
            <a:off x="7958474" y="5223271"/>
            <a:ext cx="357407" cy="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/>
          <p:cNvSpPr/>
          <p:nvPr/>
        </p:nvSpPr>
        <p:spPr>
          <a:xfrm>
            <a:off x="9536116" y="4019028"/>
            <a:ext cx="342053" cy="321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</a:t>
            </a:r>
            <a:endParaRPr lang="en-US" dirty="0"/>
          </a:p>
        </p:txBody>
      </p:sp>
      <p:sp>
        <p:nvSpPr>
          <p:cNvPr id="83" name="Oval 82"/>
          <p:cNvSpPr/>
          <p:nvPr/>
        </p:nvSpPr>
        <p:spPr>
          <a:xfrm>
            <a:off x="9241055" y="4476915"/>
            <a:ext cx="342053" cy="321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b</a:t>
            </a:r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9863991" y="4499439"/>
            <a:ext cx="342053" cy="321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</a:t>
            </a:r>
            <a:endParaRPr lang="en-US" dirty="0"/>
          </a:p>
        </p:txBody>
      </p:sp>
      <p:cxnSp>
        <p:nvCxnSpPr>
          <p:cNvPr id="85" name="Straight Connector 84"/>
          <p:cNvCxnSpPr/>
          <p:nvPr/>
        </p:nvCxnSpPr>
        <p:spPr>
          <a:xfrm flipH="1">
            <a:off x="9412082" y="4340762"/>
            <a:ext cx="295061" cy="1361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9707142" y="4363737"/>
            <a:ext cx="327876" cy="1357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9583108" y="4637782"/>
            <a:ext cx="280883" cy="22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>
          <a:xfrm>
            <a:off x="8878067" y="5026793"/>
            <a:ext cx="342053" cy="321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d</a:t>
            </a:r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9493614" y="5001875"/>
            <a:ext cx="342053" cy="321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e</a:t>
            </a:r>
            <a:endParaRPr lang="en-US" dirty="0"/>
          </a:p>
        </p:txBody>
      </p:sp>
      <p:sp>
        <p:nvSpPr>
          <p:cNvPr id="90" name="Oval 89"/>
          <p:cNvSpPr/>
          <p:nvPr/>
        </p:nvSpPr>
        <p:spPr>
          <a:xfrm>
            <a:off x="10109161" y="5032910"/>
            <a:ext cx="342053" cy="321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f</a:t>
            </a:r>
            <a:endParaRPr lang="en-US" dirty="0"/>
          </a:p>
        </p:txBody>
      </p:sp>
      <p:cxnSp>
        <p:nvCxnSpPr>
          <p:cNvPr id="92" name="Straight Connector 91"/>
          <p:cNvCxnSpPr>
            <a:stCxn id="83" idx="3"/>
            <a:endCxn id="88" idx="0"/>
          </p:cNvCxnSpPr>
          <p:nvPr/>
        </p:nvCxnSpPr>
        <p:spPr>
          <a:xfrm flipH="1">
            <a:off x="9049094" y="4751532"/>
            <a:ext cx="242054" cy="2752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88" idx="6"/>
            <a:endCxn id="89" idx="2"/>
          </p:cNvCxnSpPr>
          <p:nvPr/>
        </p:nvCxnSpPr>
        <p:spPr>
          <a:xfrm flipV="1">
            <a:off x="9220120" y="5162742"/>
            <a:ext cx="273494" cy="24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89" idx="6"/>
            <a:endCxn id="90" idx="2"/>
          </p:cNvCxnSpPr>
          <p:nvPr/>
        </p:nvCxnSpPr>
        <p:spPr>
          <a:xfrm>
            <a:off x="9835667" y="5162742"/>
            <a:ext cx="273494" cy="31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84" idx="5"/>
            <a:endCxn id="90" idx="0"/>
          </p:cNvCxnSpPr>
          <p:nvPr/>
        </p:nvCxnSpPr>
        <p:spPr>
          <a:xfrm>
            <a:off x="10155951" y="4774056"/>
            <a:ext cx="124237" cy="258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1039718" y="5435083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Q1</a:t>
            </a:r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1903318" y="5804415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Q2</a:t>
            </a:r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3081085" y="4991562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Q3</a:t>
            </a:r>
            <a:endParaRPr lang="en-US" dirty="0"/>
          </a:p>
        </p:txBody>
      </p:sp>
      <p:sp>
        <p:nvSpPr>
          <p:cNvPr id="103" name="Rectangle 102"/>
          <p:cNvSpPr/>
          <p:nvPr/>
        </p:nvSpPr>
        <p:spPr>
          <a:xfrm>
            <a:off x="4313608" y="5553855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Q4</a:t>
            </a:r>
            <a:endParaRPr lang="en-US" dirty="0"/>
          </a:p>
        </p:txBody>
      </p:sp>
      <p:sp>
        <p:nvSpPr>
          <p:cNvPr id="104" name="Rectangle 103"/>
          <p:cNvSpPr/>
          <p:nvPr/>
        </p:nvSpPr>
        <p:spPr>
          <a:xfrm>
            <a:off x="5521303" y="4931050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Q5</a:t>
            </a:r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6772973" y="5435083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/>
              <a:t>Q6</a:t>
            </a:r>
            <a:endParaRPr lang="en-US" dirty="0"/>
          </a:p>
        </p:txBody>
      </p:sp>
      <p:sp>
        <p:nvSpPr>
          <p:cNvPr id="106" name="Rectangle 105"/>
          <p:cNvSpPr/>
          <p:nvPr/>
        </p:nvSpPr>
        <p:spPr>
          <a:xfrm>
            <a:off x="7905942" y="5448241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Q7</a:t>
            </a:r>
            <a:endParaRPr lang="en-US" dirty="0"/>
          </a:p>
        </p:txBody>
      </p:sp>
      <p:sp>
        <p:nvSpPr>
          <p:cNvPr id="107" name="Rectangle 106"/>
          <p:cNvSpPr/>
          <p:nvPr/>
        </p:nvSpPr>
        <p:spPr>
          <a:xfrm>
            <a:off x="9436052" y="5452491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Q8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215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Evaluation</a:t>
            </a:r>
            <a:r>
              <a:rPr lang="zh-CN" altLang="en-US" dirty="0"/>
              <a:t> </a:t>
            </a:r>
            <a:r>
              <a:rPr lang="en-US" altLang="zh-CN" dirty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Baseline:</a:t>
            </a:r>
          </a:p>
          <a:p>
            <a:pPr lvl="1"/>
            <a:r>
              <a:rPr lang="en-US" altLang="zh-CN" dirty="0"/>
              <a:t>Neo4j:</a:t>
            </a:r>
            <a:r>
              <a:rPr lang="zh-CN" altLang="en-US" dirty="0"/>
              <a:t> </a:t>
            </a:r>
            <a:r>
              <a:rPr lang="en-US" altLang="zh-CN" dirty="0"/>
              <a:t>production-level</a:t>
            </a:r>
            <a:r>
              <a:rPr lang="zh-CN" altLang="en-US" dirty="0"/>
              <a:t> </a:t>
            </a:r>
            <a:r>
              <a:rPr lang="en-US" altLang="zh-CN" dirty="0"/>
              <a:t>graph</a:t>
            </a:r>
            <a:r>
              <a:rPr lang="zh-CN" altLang="en-US" dirty="0"/>
              <a:t> </a:t>
            </a:r>
            <a:r>
              <a:rPr lang="en-US" altLang="zh-CN" dirty="0"/>
              <a:t>database</a:t>
            </a:r>
          </a:p>
          <a:p>
            <a:pPr lvl="1"/>
            <a:r>
              <a:rPr lang="en-US" altLang="zh-CN" dirty="0"/>
              <a:t>VF2:</a:t>
            </a:r>
            <a:r>
              <a:rPr lang="zh-CN" altLang="en-US" dirty="0"/>
              <a:t> </a:t>
            </a:r>
            <a:r>
              <a:rPr lang="en-US" altLang="zh-CN" dirty="0"/>
              <a:t>well-known</a:t>
            </a:r>
            <a:r>
              <a:rPr lang="zh-CN" altLang="en-US" dirty="0"/>
              <a:t> </a:t>
            </a:r>
            <a:r>
              <a:rPr lang="en-US" altLang="zh-CN" dirty="0"/>
              <a:t>algorithm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sub-graph</a:t>
            </a:r>
            <a:r>
              <a:rPr lang="zh-CN" altLang="en-US" dirty="0"/>
              <a:t> </a:t>
            </a:r>
            <a:r>
              <a:rPr lang="en-US" altLang="zh-CN" dirty="0"/>
              <a:t>isomorphism</a:t>
            </a:r>
          </a:p>
          <a:p>
            <a:pPr lvl="1"/>
            <a:r>
              <a:rPr lang="en-US" altLang="zh-CN" dirty="0" err="1"/>
              <a:t>TriAD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state-of-art</a:t>
            </a:r>
            <a:r>
              <a:rPr lang="zh-CN" altLang="en-US" dirty="0"/>
              <a:t> </a:t>
            </a:r>
            <a:r>
              <a:rPr lang="en-US" altLang="zh-CN" dirty="0"/>
              <a:t>asynchronous</a:t>
            </a:r>
            <a:r>
              <a:rPr lang="zh-CN" altLang="en-US" dirty="0"/>
              <a:t> </a:t>
            </a:r>
            <a:r>
              <a:rPr lang="en-US" altLang="zh-CN" dirty="0"/>
              <a:t>distributed</a:t>
            </a:r>
            <a:r>
              <a:rPr lang="zh-CN" altLang="en-US" dirty="0"/>
              <a:t> </a:t>
            </a:r>
            <a:r>
              <a:rPr lang="en-US" altLang="zh-CN" dirty="0"/>
              <a:t>join</a:t>
            </a:r>
            <a:r>
              <a:rPr lang="zh-CN" altLang="en-US" dirty="0"/>
              <a:t> </a:t>
            </a:r>
            <a:r>
              <a:rPr lang="en-US" altLang="zh-CN" dirty="0"/>
              <a:t>algorithm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partition</a:t>
            </a:r>
            <a:r>
              <a:rPr lang="zh-CN" altLang="en-US" dirty="0"/>
              <a:t> </a:t>
            </a:r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index,</a:t>
            </a:r>
            <a:r>
              <a:rPr lang="zh-CN" altLang="en-US" dirty="0"/>
              <a:t> </a:t>
            </a:r>
            <a:r>
              <a:rPr lang="en-US" altLang="zh-CN" dirty="0"/>
              <a:t>implemented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C++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MPI</a:t>
            </a:r>
            <a:r>
              <a:rPr lang="zh-CN" altLang="en-US" dirty="0"/>
              <a:t> </a:t>
            </a:r>
            <a:r>
              <a:rPr lang="en-US" altLang="zh-CN" dirty="0"/>
              <a:t>platform</a:t>
            </a:r>
          </a:p>
          <a:p>
            <a:pPr lvl="1"/>
            <a:r>
              <a:rPr lang="en-US" altLang="zh-CN" dirty="0" err="1"/>
              <a:t>GraphFrame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Spark</a:t>
            </a:r>
            <a:r>
              <a:rPr lang="zh-CN" altLang="en-US" dirty="0"/>
              <a:t> </a:t>
            </a:r>
            <a:r>
              <a:rPr lang="en-US" altLang="zh-CN" dirty="0"/>
              <a:t>package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handle</a:t>
            </a:r>
            <a:r>
              <a:rPr lang="zh-CN" altLang="en-US" dirty="0"/>
              <a:t> </a:t>
            </a:r>
            <a:r>
              <a:rPr lang="en-US" altLang="zh-CN" dirty="0"/>
              <a:t>graph</a:t>
            </a:r>
            <a:r>
              <a:rPr lang="zh-CN" altLang="en-US" dirty="0"/>
              <a:t> </a:t>
            </a:r>
            <a:r>
              <a:rPr lang="en-US" altLang="zh-CN" dirty="0"/>
              <a:t>datasets</a:t>
            </a:r>
          </a:p>
          <a:p>
            <a:r>
              <a:rPr lang="en-US" altLang="zh-CN" dirty="0"/>
              <a:t>Research</a:t>
            </a:r>
            <a:r>
              <a:rPr lang="zh-CN" altLang="en-US" dirty="0"/>
              <a:t> </a:t>
            </a:r>
            <a:r>
              <a:rPr lang="en-US" altLang="zh-CN" dirty="0"/>
              <a:t>Questions</a:t>
            </a:r>
          </a:p>
          <a:p>
            <a:pPr lvl="1"/>
            <a:r>
              <a:rPr lang="en-US" altLang="zh-CN" dirty="0"/>
              <a:t>Performance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sequential</a:t>
            </a:r>
            <a:r>
              <a:rPr lang="zh-CN" altLang="en-US" dirty="0"/>
              <a:t> </a:t>
            </a:r>
            <a:r>
              <a:rPr lang="en-US" altLang="zh-CN" dirty="0"/>
              <a:t>execution</a:t>
            </a:r>
          </a:p>
          <a:p>
            <a:pPr lvl="1"/>
            <a:r>
              <a:rPr lang="en-US" altLang="zh-CN" dirty="0"/>
              <a:t>Performance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distributed</a:t>
            </a:r>
            <a:r>
              <a:rPr lang="zh-CN" altLang="en-US" dirty="0"/>
              <a:t> </a:t>
            </a:r>
            <a:r>
              <a:rPr lang="en-US" altLang="zh-CN" dirty="0"/>
              <a:t>execution</a:t>
            </a:r>
          </a:p>
          <a:p>
            <a:pPr lvl="1"/>
            <a:r>
              <a:rPr lang="en-US" altLang="zh-CN" dirty="0"/>
              <a:t>Task</a:t>
            </a:r>
            <a:r>
              <a:rPr lang="zh-CN" altLang="en-US" dirty="0"/>
              <a:t> </a:t>
            </a:r>
            <a:r>
              <a:rPr lang="en-US" altLang="zh-CN" dirty="0"/>
              <a:t>fragmentation</a:t>
            </a:r>
            <a:r>
              <a:rPr lang="zh-CN" altLang="en-US" dirty="0"/>
              <a:t> </a:t>
            </a:r>
            <a:r>
              <a:rPr lang="en-US" altLang="zh-CN" dirty="0"/>
              <a:t>vs</a:t>
            </a:r>
            <a:r>
              <a:rPr lang="zh-CN" altLang="en-US" dirty="0"/>
              <a:t> </a:t>
            </a:r>
            <a:r>
              <a:rPr lang="en-US" altLang="zh-CN" dirty="0"/>
              <a:t>embarrassingly</a:t>
            </a:r>
            <a:r>
              <a:rPr lang="zh-CN" altLang="en-US" dirty="0"/>
              <a:t> </a:t>
            </a:r>
            <a:r>
              <a:rPr lang="en-US" altLang="zh-CN" dirty="0"/>
              <a:t>parallel</a:t>
            </a:r>
            <a:r>
              <a:rPr lang="zh-CN" altLang="en-US" dirty="0"/>
              <a:t> </a:t>
            </a:r>
            <a:r>
              <a:rPr lang="en-US" altLang="zh-CN" dirty="0"/>
              <a:t>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253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Sequential</a:t>
            </a:r>
            <a:r>
              <a:rPr lang="zh-CN" altLang="en-US" dirty="0"/>
              <a:t> </a:t>
            </a:r>
            <a:r>
              <a:rPr lang="en-US" altLang="zh-CN" dirty="0"/>
              <a:t>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labelled</a:t>
            </a:r>
            <a:r>
              <a:rPr lang="zh-CN" altLang="en-US" dirty="0"/>
              <a:t> </a:t>
            </a:r>
            <a:r>
              <a:rPr lang="en-US" altLang="zh-CN" dirty="0"/>
              <a:t>query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4</a:t>
            </a:r>
            <a:r>
              <a:rPr lang="zh-CN" altLang="en-US" dirty="0"/>
              <a:t> </a:t>
            </a:r>
            <a:r>
              <a:rPr lang="en-US" altLang="zh-CN" dirty="0"/>
              <a:t>baselines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523" y="2342336"/>
            <a:ext cx="8558954" cy="33179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38059" y="5660252"/>
            <a:ext cx="70137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Response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labeled</a:t>
            </a:r>
            <a:r>
              <a:rPr lang="zh-CN" altLang="en-US" dirty="0"/>
              <a:t> </a:t>
            </a:r>
            <a:r>
              <a:rPr lang="en-US" altLang="zh-CN" dirty="0"/>
              <a:t>queries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sequential</a:t>
            </a:r>
            <a:r>
              <a:rPr lang="zh-CN" altLang="en-US" dirty="0"/>
              <a:t> </a:t>
            </a:r>
            <a:r>
              <a:rPr lang="en-US" altLang="zh-CN" dirty="0"/>
              <a:t>execution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log</a:t>
            </a:r>
            <a:r>
              <a:rPr lang="zh-CN" altLang="en-US" dirty="0"/>
              <a:t> </a:t>
            </a:r>
            <a:r>
              <a:rPr lang="en-US" altLang="zh-CN" dirty="0"/>
              <a:t>scale</a:t>
            </a:r>
          </a:p>
          <a:p>
            <a:r>
              <a:rPr lang="en-US" altLang="zh-CN" dirty="0" err="1"/>
              <a:t>QFrag</a:t>
            </a:r>
            <a:r>
              <a:rPr lang="zh-CN" altLang="en-US" dirty="0"/>
              <a:t> </a:t>
            </a:r>
            <a:r>
              <a:rPr lang="en-US" altLang="zh-CN" dirty="0"/>
              <a:t>outperform</a:t>
            </a:r>
            <a:r>
              <a:rPr lang="zh-CN" altLang="en-US" dirty="0"/>
              <a:t> </a:t>
            </a:r>
            <a:r>
              <a:rPr lang="en-US" altLang="zh-CN" dirty="0" err="1"/>
              <a:t>TriAD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complex</a:t>
            </a:r>
            <a:r>
              <a:rPr lang="zh-CN" altLang="en-US" dirty="0"/>
              <a:t> </a:t>
            </a:r>
            <a:r>
              <a:rPr lang="en-US" altLang="zh-CN" dirty="0"/>
              <a:t>queries.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965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Distributed</a:t>
            </a:r>
            <a:r>
              <a:rPr lang="zh-CN" altLang="en-US" dirty="0"/>
              <a:t> </a:t>
            </a:r>
            <a:r>
              <a:rPr lang="en-US" altLang="zh-CN" dirty="0"/>
              <a:t>Efficiency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16817"/>
            <a:ext cx="4977554" cy="20463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6446" y="3563144"/>
            <a:ext cx="6724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Response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 err="1"/>
              <a:t>GraphFrames</a:t>
            </a:r>
            <a:r>
              <a:rPr lang="zh-CN" altLang="en-US" dirty="0"/>
              <a:t> </a:t>
            </a:r>
            <a:r>
              <a:rPr lang="en-US" altLang="zh-CN" dirty="0"/>
              <a:t>(320</a:t>
            </a:r>
            <a:r>
              <a:rPr lang="zh-CN" altLang="en-US" dirty="0"/>
              <a:t> </a:t>
            </a:r>
            <a:r>
              <a:rPr lang="en-US" altLang="zh-CN" dirty="0"/>
              <a:t>processes)</a:t>
            </a:r>
            <a:r>
              <a:rPr lang="zh-CN" altLang="en-US" dirty="0"/>
              <a:t> </a:t>
            </a:r>
            <a:r>
              <a:rPr lang="en-US" altLang="zh-CN" dirty="0"/>
              <a:t>vs</a:t>
            </a:r>
            <a:r>
              <a:rPr lang="zh-CN" altLang="en-US" dirty="0"/>
              <a:t> </a:t>
            </a:r>
            <a:r>
              <a:rPr lang="en-US" altLang="zh-CN" dirty="0" err="1"/>
              <a:t>QFrag</a:t>
            </a:r>
            <a:r>
              <a:rPr lang="zh-CN" altLang="en-US" dirty="0"/>
              <a:t> </a:t>
            </a:r>
            <a:r>
              <a:rPr lang="en-US" altLang="zh-CN" dirty="0"/>
              <a:t>(1</a:t>
            </a:r>
            <a:r>
              <a:rPr lang="zh-CN" altLang="en-US" dirty="0"/>
              <a:t> </a:t>
            </a:r>
            <a:r>
              <a:rPr lang="en-US" altLang="zh-CN" dirty="0"/>
              <a:t>process)</a:t>
            </a:r>
          </a:p>
          <a:p>
            <a:pPr algn="ctr"/>
            <a:r>
              <a:rPr lang="en-US" altLang="zh-CN" dirty="0"/>
              <a:t>Labelled</a:t>
            </a:r>
            <a:r>
              <a:rPr lang="zh-CN" altLang="en-US" dirty="0"/>
              <a:t> </a:t>
            </a:r>
            <a:r>
              <a:rPr lang="en-US" altLang="zh-CN" dirty="0"/>
              <a:t>queries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175344"/>
            <a:ext cx="4711277" cy="19248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6446" y="610023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/>
              <a:t>Response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 err="1"/>
              <a:t>TriAD</a:t>
            </a:r>
            <a:r>
              <a:rPr lang="zh-CN" altLang="en-US" dirty="0"/>
              <a:t> </a:t>
            </a:r>
            <a:r>
              <a:rPr lang="en-US" altLang="zh-CN" dirty="0"/>
              <a:t>(32</a:t>
            </a:r>
            <a:r>
              <a:rPr lang="zh-CN" altLang="en-US" dirty="0"/>
              <a:t> </a:t>
            </a:r>
            <a:r>
              <a:rPr lang="en-US" altLang="zh-CN" dirty="0"/>
              <a:t>processes)</a:t>
            </a:r>
            <a:r>
              <a:rPr lang="zh-CN" altLang="en-US" dirty="0"/>
              <a:t> </a:t>
            </a:r>
            <a:r>
              <a:rPr lang="en-US" altLang="zh-CN" dirty="0"/>
              <a:t>vs</a:t>
            </a:r>
            <a:r>
              <a:rPr lang="zh-CN" altLang="en-US" dirty="0"/>
              <a:t> </a:t>
            </a:r>
            <a:r>
              <a:rPr lang="en-US" altLang="zh-CN" dirty="0" err="1"/>
              <a:t>QFrag</a:t>
            </a:r>
            <a:r>
              <a:rPr lang="zh-CN" altLang="en-US" dirty="0"/>
              <a:t> </a:t>
            </a:r>
            <a:r>
              <a:rPr lang="en-US" altLang="zh-CN" dirty="0"/>
              <a:t>(32</a:t>
            </a:r>
            <a:r>
              <a:rPr lang="zh-CN" altLang="en-US" dirty="0"/>
              <a:t> </a:t>
            </a:r>
            <a:r>
              <a:rPr lang="en-US" altLang="zh-CN" dirty="0"/>
              <a:t>workers)</a:t>
            </a:r>
          </a:p>
          <a:p>
            <a:pPr algn="ctr"/>
            <a:r>
              <a:rPr lang="en-US" altLang="zh-CN" dirty="0"/>
              <a:t>Labelled</a:t>
            </a:r>
            <a:r>
              <a:rPr lang="zh-CN" altLang="en-US" dirty="0"/>
              <a:t> </a:t>
            </a:r>
            <a:r>
              <a:rPr lang="en-US" altLang="zh-CN" dirty="0"/>
              <a:t>queries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1096" y="2185194"/>
            <a:ext cx="4254500" cy="27559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081096" y="4944488"/>
            <a:ext cx="4901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Fraction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queries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able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successfully</a:t>
            </a:r>
            <a:r>
              <a:rPr lang="zh-CN" altLang="en-US" dirty="0"/>
              <a:t> </a:t>
            </a:r>
            <a:r>
              <a:rPr lang="en-US" altLang="zh-CN" dirty="0"/>
              <a:t>run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dataset</a:t>
            </a:r>
          </a:p>
        </p:txBody>
      </p:sp>
    </p:spTree>
    <p:extLst>
      <p:ext uri="{BB962C8B-B14F-4D97-AF65-F5344CB8AC3E}">
        <p14:creationId xmlns:p14="http://schemas.microsoft.com/office/powerpoint/2010/main" val="1477981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Parallelization</a:t>
            </a:r>
            <a:r>
              <a:rPr lang="zh-CN" altLang="en-US" dirty="0"/>
              <a:t> </a:t>
            </a:r>
            <a:r>
              <a:rPr lang="en-US" altLang="zh-CN" dirty="0"/>
              <a:t>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Comparison</a:t>
            </a:r>
            <a:r>
              <a:rPr lang="zh-CN" altLang="en-US" dirty="0"/>
              <a:t> </a:t>
            </a:r>
            <a:r>
              <a:rPr lang="en-US" altLang="zh-CN" dirty="0"/>
              <a:t>between</a:t>
            </a:r>
            <a:r>
              <a:rPr lang="zh-CN" altLang="en-US" dirty="0"/>
              <a:t> </a:t>
            </a:r>
            <a:r>
              <a:rPr lang="en-US" altLang="zh-CN" dirty="0"/>
              <a:t>embarrassingly</a:t>
            </a:r>
            <a:r>
              <a:rPr lang="zh-CN" altLang="en-US" dirty="0"/>
              <a:t> </a:t>
            </a:r>
            <a:r>
              <a:rPr lang="en-US" altLang="zh-CN" dirty="0"/>
              <a:t>parallel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task</a:t>
            </a:r>
            <a:r>
              <a:rPr lang="zh-CN" altLang="en-US" dirty="0"/>
              <a:t> </a:t>
            </a:r>
            <a:r>
              <a:rPr lang="en-US" altLang="zh-CN" dirty="0"/>
              <a:t>fragmentation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350" y="2241313"/>
            <a:ext cx="10750550" cy="35199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2412" y="5761275"/>
            <a:ext cx="8647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Benefits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task</a:t>
            </a:r>
            <a:r>
              <a:rPr lang="zh-CN" altLang="en-US" sz="2400" dirty="0"/>
              <a:t> </a:t>
            </a:r>
            <a:r>
              <a:rPr lang="en-US" altLang="zh-CN" sz="2400" dirty="0"/>
              <a:t>fragmentation</a:t>
            </a:r>
            <a:r>
              <a:rPr lang="zh-CN" altLang="en-US" sz="2400" dirty="0"/>
              <a:t> </a:t>
            </a:r>
            <a:r>
              <a:rPr lang="en-US" altLang="zh-CN" sz="2400" dirty="0"/>
              <a:t>compared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embarrassingly</a:t>
            </a:r>
            <a:r>
              <a:rPr lang="zh-CN" altLang="en-US" sz="2400" dirty="0"/>
              <a:t> </a:t>
            </a:r>
            <a:r>
              <a:rPr lang="en-US" altLang="zh-CN" sz="2400" dirty="0"/>
              <a:t>parallel</a:t>
            </a:r>
            <a:r>
              <a:rPr lang="zh-CN" altLang="en-US" sz="2400" dirty="0"/>
              <a:t> </a:t>
            </a:r>
            <a:endParaRPr lang="en-US" altLang="zh-CN" sz="2400" dirty="0"/>
          </a:p>
          <a:p>
            <a:pPr algn="ctr"/>
            <a:r>
              <a:rPr lang="en-US" altLang="zh-CN" sz="2400" dirty="0"/>
              <a:t>when</a:t>
            </a:r>
            <a:r>
              <a:rPr lang="zh-CN" altLang="en-US" sz="2400" dirty="0"/>
              <a:t> </a:t>
            </a:r>
            <a:r>
              <a:rPr lang="en-US" altLang="zh-CN" sz="2400" dirty="0"/>
              <a:t>increasing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number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workers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0732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Parallelization</a:t>
            </a:r>
            <a:r>
              <a:rPr lang="zh-CN" altLang="en-US" dirty="0"/>
              <a:t> </a:t>
            </a:r>
            <a:r>
              <a:rPr lang="en-US" altLang="zh-CN" dirty="0"/>
              <a:t>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Comparison</a:t>
            </a:r>
            <a:r>
              <a:rPr lang="zh-CN" altLang="en-US" dirty="0"/>
              <a:t> </a:t>
            </a:r>
            <a:r>
              <a:rPr lang="en-US" altLang="zh-CN" dirty="0"/>
              <a:t>between</a:t>
            </a:r>
            <a:r>
              <a:rPr lang="zh-CN" altLang="en-US" dirty="0"/>
              <a:t> </a:t>
            </a:r>
            <a:r>
              <a:rPr lang="en-US" altLang="zh-CN" dirty="0"/>
              <a:t>embarrassingly</a:t>
            </a:r>
            <a:r>
              <a:rPr lang="zh-CN" altLang="en-US" dirty="0"/>
              <a:t> </a:t>
            </a:r>
            <a:r>
              <a:rPr lang="en-US" altLang="zh-CN" dirty="0"/>
              <a:t>parallel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task</a:t>
            </a:r>
            <a:r>
              <a:rPr lang="zh-CN" altLang="en-US" dirty="0"/>
              <a:t> </a:t>
            </a:r>
            <a:r>
              <a:rPr lang="en-US" altLang="zh-CN" dirty="0"/>
              <a:t>fragmentation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86" y="2918725"/>
            <a:ext cx="11656426" cy="20334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5214298"/>
            <a:ext cx="1196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</a:rPr>
              <a:t>Speedup of task fragmentation over embarrassingly parallel for the same configuration of dataset, query, and processes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1762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Key</a:t>
            </a:r>
            <a:r>
              <a:rPr lang="zh-CN" altLang="en-US" dirty="0"/>
              <a:t> </a:t>
            </a:r>
            <a:r>
              <a:rPr lang="en-US" altLang="zh-CN" dirty="0"/>
              <a:t>insights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State-of-art</a:t>
            </a:r>
            <a:r>
              <a:rPr lang="zh-CN" altLang="en-US" dirty="0"/>
              <a:t> </a:t>
            </a:r>
            <a:r>
              <a:rPr lang="en-US" altLang="zh-CN" dirty="0"/>
              <a:t>algorithm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solve</a:t>
            </a:r>
            <a:r>
              <a:rPr lang="zh-CN" altLang="en-US" dirty="0"/>
              <a:t> </a:t>
            </a:r>
            <a:r>
              <a:rPr lang="en-US" altLang="zh-CN" dirty="0"/>
              <a:t>problems</a:t>
            </a:r>
          </a:p>
          <a:p>
            <a:pPr lvl="1"/>
            <a:r>
              <a:rPr lang="en-US" altLang="zh-CN" dirty="0"/>
              <a:t>Leveraging</a:t>
            </a:r>
            <a:r>
              <a:rPr lang="zh-CN" altLang="en-US" dirty="0"/>
              <a:t> </a:t>
            </a:r>
            <a:r>
              <a:rPr lang="en-US" altLang="zh-CN" dirty="0"/>
              <a:t>subgraph</a:t>
            </a:r>
            <a:r>
              <a:rPr lang="zh-CN" altLang="en-US" dirty="0"/>
              <a:t> </a:t>
            </a:r>
            <a:r>
              <a:rPr lang="en-US" altLang="zh-CN" dirty="0"/>
              <a:t>isomorphism</a:t>
            </a:r>
            <a:r>
              <a:rPr lang="zh-CN" altLang="en-US" dirty="0"/>
              <a:t> </a:t>
            </a:r>
            <a:r>
              <a:rPr lang="en-US" altLang="zh-CN" dirty="0"/>
              <a:t>rather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join</a:t>
            </a:r>
          </a:p>
          <a:p>
            <a:pPr lvl="1"/>
            <a:r>
              <a:rPr lang="en-US" altLang="zh-CN" dirty="0"/>
              <a:t>Distributing</a:t>
            </a:r>
            <a:r>
              <a:rPr lang="zh-CN" altLang="en-US" dirty="0"/>
              <a:t> </a:t>
            </a:r>
            <a:r>
              <a:rPr lang="en-US" altLang="zh-CN" dirty="0"/>
              <a:t>computation</a:t>
            </a:r>
            <a:r>
              <a:rPr lang="zh-CN" altLang="en-US" dirty="0"/>
              <a:t> </a:t>
            </a:r>
            <a:r>
              <a:rPr lang="en-US" altLang="zh-CN" dirty="0"/>
              <a:t>rather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</a:p>
          <a:p>
            <a:r>
              <a:rPr lang="en-US" altLang="zh-CN" dirty="0"/>
              <a:t>Well</a:t>
            </a:r>
            <a:r>
              <a:rPr lang="zh-CN" altLang="en-US" dirty="0"/>
              <a:t> </a:t>
            </a:r>
            <a:r>
              <a:rPr lang="en-US" altLang="zh-CN" dirty="0"/>
              <a:t>designed</a:t>
            </a:r>
            <a:r>
              <a:rPr lang="zh-CN" altLang="en-US" dirty="0"/>
              <a:t> </a:t>
            </a:r>
            <a:r>
              <a:rPr lang="en-US" altLang="zh-CN" dirty="0"/>
              <a:t>structure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handle</a:t>
            </a:r>
            <a:r>
              <a:rPr lang="zh-CN" altLang="en-US" dirty="0"/>
              <a:t> </a:t>
            </a:r>
            <a:r>
              <a:rPr lang="en-US" altLang="zh-CN" dirty="0"/>
              <a:t>parallel</a:t>
            </a:r>
            <a:r>
              <a:rPr lang="zh-CN" altLang="en-US" dirty="0"/>
              <a:t> </a:t>
            </a:r>
            <a:r>
              <a:rPr lang="en-US" altLang="zh-CN" dirty="0"/>
              <a:t>bottlenecks</a:t>
            </a:r>
          </a:p>
          <a:p>
            <a:pPr lvl="1"/>
            <a:r>
              <a:rPr lang="en-US" altLang="zh-CN" dirty="0"/>
              <a:t>Focus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split</a:t>
            </a:r>
            <a:r>
              <a:rPr lang="zh-CN" altLang="en-US" dirty="0"/>
              <a:t> </a:t>
            </a:r>
            <a:r>
              <a:rPr lang="en-US" altLang="zh-CN" dirty="0"/>
              <a:t>evenly</a:t>
            </a:r>
            <a:r>
              <a:rPr lang="zh-CN" altLang="en-US" dirty="0"/>
              <a:t> </a:t>
            </a:r>
            <a:r>
              <a:rPr lang="en-US" altLang="zh-CN" dirty="0"/>
              <a:t>workload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worker</a:t>
            </a:r>
          </a:p>
          <a:p>
            <a:r>
              <a:rPr lang="en-US" altLang="zh-CN" dirty="0"/>
              <a:t>Leave</a:t>
            </a:r>
            <a:r>
              <a:rPr lang="zh-CN" altLang="en-US" dirty="0"/>
              <a:t> </a:t>
            </a:r>
            <a:r>
              <a:rPr lang="en-US" altLang="zh-CN" dirty="0"/>
              <a:t>room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improvement</a:t>
            </a:r>
          </a:p>
          <a:p>
            <a:pPr lvl="1"/>
            <a:r>
              <a:rPr lang="en-US" altLang="zh-CN" dirty="0"/>
              <a:t>Implement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Spark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serve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library</a:t>
            </a:r>
          </a:p>
          <a:p>
            <a:pPr lvl="1"/>
            <a:r>
              <a:rPr lang="en-US" altLang="zh-CN" dirty="0"/>
              <a:t>Modular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part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algorithm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open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modification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601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D36113-A755-48FA-A4B3-6CE1F89AA3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29400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dirty="0"/>
              <a:t>TUX2: Distributed Graph Computation for Machine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5BED0BB-0CC0-42B4-AFC8-300B9C8A40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2453"/>
            <a:ext cx="9144000" cy="1655762"/>
          </a:xfrm>
        </p:spPr>
        <p:txBody>
          <a:bodyPr/>
          <a:lstStyle/>
          <a:p>
            <a:r>
              <a:rPr lang="en-US" dirty="0"/>
              <a:t>Presented by: </a:t>
            </a:r>
            <a:r>
              <a:rPr lang="en-US" dirty="0" err="1"/>
              <a:t>Yeech</a:t>
            </a:r>
            <a:r>
              <a:rPr lang="en-US" dirty="0"/>
              <a:t> Zhu (yzhu44)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58EC-D51F-45F8-976C-4EC55249FD3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028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277020-FEEF-4028-96AF-852354C0C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CF0D961-7226-427A-9539-ABE4010E7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machine learning problems can be modeled with graphs and solved by iterative convergence algorithms</a:t>
            </a:r>
          </a:p>
          <a:p>
            <a:endParaRPr lang="en-US" dirty="0"/>
          </a:p>
          <a:p>
            <a:r>
              <a:rPr lang="en-US" dirty="0"/>
              <a:t>Graph engines release developers from worrying about managing data layout and partitioning, or about scheduling parallel executions </a:t>
            </a:r>
          </a:p>
          <a:p>
            <a:endParaRPr lang="en-US" dirty="0"/>
          </a:p>
          <a:p>
            <a:r>
              <a:rPr lang="en-US" dirty="0"/>
              <a:t>Existing graph engines lack flexibility and other key capabilities for efficiency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58EC-D51F-45F8-976C-4EC55249FD3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80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4800" b="1" dirty="0" err="1">
                <a:latin typeface="+mn-lt"/>
              </a:rPr>
              <a:t>QFrag</a:t>
            </a:r>
            <a:r>
              <a:rPr lang="en-US" altLang="zh-CN" sz="4800" b="1" dirty="0">
                <a:latin typeface="+mn-lt"/>
              </a:rPr>
              <a:t>:</a:t>
            </a:r>
            <a:r>
              <a:rPr lang="zh-CN" altLang="en-US" sz="4800" b="1" dirty="0">
                <a:latin typeface="+mn-lt"/>
              </a:rPr>
              <a:t> </a:t>
            </a:r>
            <a:r>
              <a:rPr lang="en-US" altLang="zh-CN" sz="4800" b="1" dirty="0">
                <a:latin typeface="+mn-lt"/>
              </a:rPr>
              <a:t>Distributed</a:t>
            </a:r>
            <a:r>
              <a:rPr lang="zh-CN" altLang="en-US" sz="4800" b="1" dirty="0">
                <a:latin typeface="+mn-lt"/>
              </a:rPr>
              <a:t> </a:t>
            </a:r>
            <a:r>
              <a:rPr lang="en-US" altLang="zh-CN" sz="4800" b="1" dirty="0">
                <a:latin typeface="+mn-lt"/>
              </a:rPr>
              <a:t>Graph</a:t>
            </a:r>
            <a:r>
              <a:rPr lang="zh-CN" altLang="en-US" sz="4800" b="1" dirty="0">
                <a:latin typeface="+mn-lt"/>
              </a:rPr>
              <a:t> </a:t>
            </a:r>
            <a:r>
              <a:rPr lang="en-US" altLang="zh-CN" sz="4800" b="1" dirty="0">
                <a:latin typeface="+mn-lt"/>
              </a:rPr>
              <a:t>Search</a:t>
            </a:r>
            <a:r>
              <a:rPr lang="zh-CN" altLang="en-US" sz="4800" b="1" dirty="0">
                <a:latin typeface="+mn-lt"/>
              </a:rPr>
              <a:t> </a:t>
            </a:r>
            <a:r>
              <a:rPr lang="en-US" altLang="zh-CN" sz="4800" b="1" dirty="0">
                <a:latin typeface="+mn-lt"/>
              </a:rPr>
              <a:t>via</a:t>
            </a:r>
            <a:r>
              <a:rPr lang="zh-CN" altLang="en-US" sz="4800" b="1" dirty="0">
                <a:latin typeface="+mn-lt"/>
              </a:rPr>
              <a:t> </a:t>
            </a:r>
            <a:r>
              <a:rPr lang="en-US" altLang="zh-CN" sz="4800" b="1" dirty="0">
                <a:latin typeface="+mn-lt"/>
              </a:rPr>
              <a:t>Subgraph</a:t>
            </a:r>
            <a:r>
              <a:rPr lang="zh-CN" altLang="en-US" sz="4800" b="1" dirty="0">
                <a:latin typeface="+mn-lt"/>
              </a:rPr>
              <a:t> </a:t>
            </a:r>
            <a:r>
              <a:rPr lang="en-US" altLang="zh-CN" sz="4800" b="1" dirty="0">
                <a:latin typeface="+mn-lt"/>
              </a:rPr>
              <a:t>Isomorphism</a:t>
            </a:r>
            <a:endParaRPr lang="en-US" sz="48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Marco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Serafini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Gianmarco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Francisci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Morales, and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Georgos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Siganos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Qatar Computing Research Institute - HBKU 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598817" y="4653598"/>
            <a:ext cx="4994366" cy="696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/>
              <a:t>Presenter:</a:t>
            </a:r>
            <a:r>
              <a:rPr lang="zh-CN" altLang="en-US" sz="2000" dirty="0"/>
              <a:t> </a:t>
            </a:r>
            <a:r>
              <a:rPr lang="en-US" altLang="zh-CN" sz="2000" dirty="0"/>
              <a:t>Yue</a:t>
            </a:r>
            <a:r>
              <a:rPr lang="zh-CN" altLang="en-US" sz="2000" dirty="0"/>
              <a:t> </a:t>
            </a:r>
            <a:r>
              <a:rPr lang="en-US" altLang="zh-CN" sz="2000" dirty="0"/>
              <a:t>Leng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9983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Graph Abstraction on 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Matrix Factorization (</a:t>
            </a:r>
            <a:r>
              <a:rPr lang="en-US" dirty="0" err="1"/>
              <a:t>GraphLab</a:t>
            </a:r>
            <a:r>
              <a:rPr lang="en-US" dirty="0"/>
              <a:t>, TUX2)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" y="2567328"/>
            <a:ext cx="7163533" cy="345870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58EC-D51F-45F8-976C-4EC55249FD3E}" type="slidenum">
              <a:rPr lang="en-US" smtClean="0"/>
              <a:t>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814995" y="3539629"/>
            <a:ext cx="2904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Graph abstraction for Matrix Factorization (Netflix Recommendation)</a:t>
            </a:r>
          </a:p>
        </p:txBody>
      </p:sp>
    </p:spTree>
    <p:extLst>
      <p:ext uri="{BB962C8B-B14F-4D97-AF65-F5344CB8AC3E}">
        <p14:creationId xmlns:p14="http://schemas.microsoft.com/office/powerpoint/2010/main" val="3481040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Graph Abstraction on 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0839"/>
            <a:ext cx="10515600" cy="4918075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Latent </a:t>
            </a:r>
            <a:r>
              <a:rPr lang="en-US" dirty="0" err="1"/>
              <a:t>Dirichlet</a:t>
            </a:r>
            <a:r>
              <a:rPr lang="en-US" dirty="0"/>
              <a:t> Allocation (TUX2)</a:t>
            </a:r>
          </a:p>
          <a:p>
            <a:pPr lvl="1"/>
            <a:r>
              <a:rPr lang="en-US" dirty="0"/>
              <a:t>Document-Word graph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Block Proximal Gradient (TUX2)</a:t>
            </a:r>
          </a:p>
          <a:p>
            <a:pPr lvl="1"/>
            <a:r>
              <a:rPr lang="en-US" dirty="0"/>
              <a:t>Sample-Feature(weight) graph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Video Co-segmentation (Distributed </a:t>
            </a:r>
            <a:r>
              <a:rPr lang="en-US" dirty="0" err="1"/>
              <a:t>GraphLab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Super Pixel connected to adjacent pixels in time and space</a:t>
            </a:r>
          </a:p>
          <a:p>
            <a:endParaRPr lang="en-US" dirty="0"/>
          </a:p>
          <a:p>
            <a:r>
              <a:rPr lang="en-US" dirty="0"/>
              <a:t>Named Entity Recognition (Distributed </a:t>
            </a:r>
            <a:r>
              <a:rPr lang="en-US" dirty="0" err="1"/>
              <a:t>GraphLab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Noun-phrase – Context graph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58EC-D51F-45F8-976C-4EC55249FD3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83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Work</a:t>
            </a:r>
            <a:br>
              <a:rPr lang="en-US" dirty="0"/>
            </a:br>
            <a:r>
              <a:rPr lang="en-US" dirty="0"/>
              <a:t>		-- </a:t>
            </a:r>
            <a:r>
              <a:rPr lang="en-US" dirty="0" err="1"/>
              <a:t>GraphLab</a:t>
            </a:r>
            <a:r>
              <a:rPr lang="en-US" dirty="0"/>
              <a:t> Abstraction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Common ML patterns have sparse data dependency</a:t>
            </a:r>
          </a:p>
          <a:p>
            <a:r>
              <a:rPr lang="en-US" dirty="0" err="1"/>
              <a:t>GraphLab</a:t>
            </a:r>
            <a:r>
              <a:rPr lang="en-US" dirty="0"/>
              <a:t> is a sequential shared memory abstraction where each vertex can read and write to data on adjacent vertices and edges</a:t>
            </a:r>
          </a:p>
          <a:p>
            <a:r>
              <a:rPr lang="en-US" dirty="0" err="1"/>
              <a:t>GraphLab</a:t>
            </a:r>
            <a:r>
              <a:rPr lang="en-US" dirty="0"/>
              <a:t> provides a globally shared data table to support arbitrary access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38" y="4593071"/>
            <a:ext cx="9149862" cy="226492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58EC-D51F-45F8-976C-4EC55249FD3E}" type="slidenum">
              <a:rPr lang="en-US" smtClean="0"/>
              <a:t>22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570720" y="5402369"/>
            <a:ext cx="2194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Scope of access for vertex V</a:t>
            </a:r>
          </a:p>
        </p:txBody>
      </p:sp>
    </p:spTree>
    <p:extLst>
      <p:ext uri="{BB962C8B-B14F-4D97-AF65-F5344CB8AC3E}">
        <p14:creationId xmlns:p14="http://schemas.microsoft.com/office/powerpoint/2010/main" val="2581078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Work</a:t>
            </a:r>
            <a:br>
              <a:rPr lang="en-US" dirty="0"/>
            </a:br>
            <a:r>
              <a:rPr lang="en-US" dirty="0"/>
              <a:t>		-- Distributed </a:t>
            </a:r>
            <a:r>
              <a:rPr lang="en-US" dirty="0" err="1"/>
              <a:t>GraphLab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Extend the multi-core </a:t>
            </a:r>
            <a:r>
              <a:rPr lang="en-US" dirty="0" err="1"/>
              <a:t>GraphLab</a:t>
            </a:r>
            <a:r>
              <a:rPr lang="en-US" dirty="0"/>
              <a:t> abstraction to the distributed setting </a:t>
            </a:r>
          </a:p>
          <a:p>
            <a:r>
              <a:rPr lang="en-US" dirty="0"/>
              <a:t>Provide a formal description of the distributed execution model</a:t>
            </a:r>
          </a:p>
          <a:p>
            <a:r>
              <a:rPr lang="en-US" altLang="zh-CN" dirty="0"/>
              <a:t>Three Major Parts:</a:t>
            </a:r>
          </a:p>
          <a:p>
            <a:pPr lvl="1"/>
            <a:r>
              <a:rPr lang="en-US" b="1" dirty="0"/>
              <a:t>Data Graph</a:t>
            </a:r>
            <a:r>
              <a:rPr lang="en-US" dirty="0"/>
              <a:t>: data broadly to refer to model parameters, algorithm state, and even statistical data</a:t>
            </a:r>
          </a:p>
          <a:p>
            <a:pPr lvl="1"/>
            <a:r>
              <a:rPr lang="en-US" b="1" dirty="0"/>
              <a:t>Update function</a:t>
            </a:r>
            <a:r>
              <a:rPr lang="en-US" dirty="0"/>
              <a:t>: a stateless procedure that modifies the data within the scope of a vertex, and schedule future execution of other vertices’ update</a:t>
            </a:r>
          </a:p>
          <a:p>
            <a:pPr lvl="1"/>
            <a:r>
              <a:rPr lang="en-US" b="1" dirty="0"/>
              <a:t>Sync operation</a:t>
            </a:r>
            <a:r>
              <a:rPr lang="en-US" dirty="0"/>
              <a:t>: runs continuously in the background to maintain updated estimates of the global value.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58EC-D51F-45F8-976C-4EC55249FD3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93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Work</a:t>
            </a:r>
            <a:br>
              <a:rPr lang="en-US" dirty="0"/>
            </a:br>
            <a:r>
              <a:rPr lang="en-US" dirty="0"/>
              <a:t>		-- </a:t>
            </a:r>
            <a:r>
              <a:rPr lang="en-US" dirty="0" err="1"/>
              <a:t>PowerGraph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Graph abstractions rely on each vertex having a small neighborhood to maximize parallelism</a:t>
            </a:r>
          </a:p>
          <a:p>
            <a:endParaRPr lang="en-US" dirty="0"/>
          </a:p>
          <a:p>
            <a:r>
              <a:rPr lang="en-US" dirty="0"/>
              <a:t>Graphs derived from real-world phenomena, like social networks and the web, typically have power-law degree distributions</a:t>
            </a:r>
          </a:p>
          <a:p>
            <a:endParaRPr lang="en-US" dirty="0"/>
          </a:p>
          <a:p>
            <a:r>
              <a:rPr lang="en-US" dirty="0"/>
              <a:t>This skewness introduces difficulties on work balance, partitioning,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58EC-D51F-45F8-976C-4EC55249FD3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739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Work</a:t>
            </a:r>
            <a:br>
              <a:rPr lang="en-US" dirty="0"/>
            </a:br>
            <a:r>
              <a:rPr lang="en-US" dirty="0"/>
              <a:t>		-- </a:t>
            </a:r>
            <a:r>
              <a:rPr lang="en-US" dirty="0" err="1"/>
              <a:t>PowerGraph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1261"/>
            <a:ext cx="10515600" cy="386153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Single vertex program is allowed to span multiple machines</a:t>
            </a:r>
          </a:p>
          <a:p>
            <a:r>
              <a:rPr lang="en-US" dirty="0"/>
              <a:t>Instead of edge cut, it uses P-Way Vertex Cut</a:t>
            </a:r>
          </a:p>
          <a:p>
            <a:pPr lvl="1"/>
            <a:r>
              <a:rPr lang="en-US" dirty="0"/>
              <a:t>Randomly nominate </a:t>
            </a:r>
            <a:r>
              <a:rPr lang="en-US" b="1" dirty="0"/>
              <a:t>master</a:t>
            </a:r>
            <a:r>
              <a:rPr lang="en-US" dirty="0"/>
              <a:t> which maintains the master version of the vertex data </a:t>
            </a:r>
          </a:p>
          <a:p>
            <a:pPr lvl="1"/>
            <a:r>
              <a:rPr lang="en-US" dirty="0"/>
              <a:t>All remaining replicas of v are then </a:t>
            </a:r>
            <a:r>
              <a:rPr lang="en-US" b="1" dirty="0"/>
              <a:t>mirrors</a:t>
            </a:r>
            <a:r>
              <a:rPr lang="en-US" dirty="0"/>
              <a:t> and maintain a local cached read only copy of the vertex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339" y="4289563"/>
            <a:ext cx="8331669" cy="243191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58EC-D51F-45F8-976C-4EC55249FD3E}" type="slidenum">
              <a:rPr lang="en-US" smtClean="0"/>
              <a:t>25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521110" y="5018805"/>
            <a:ext cx="1882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Vertex Cut and Master Mirror illustration</a:t>
            </a:r>
          </a:p>
        </p:txBody>
      </p:sp>
    </p:spTree>
    <p:extLst>
      <p:ext uri="{BB962C8B-B14F-4D97-AF65-F5344CB8AC3E}">
        <p14:creationId xmlns:p14="http://schemas.microsoft.com/office/powerpoint/2010/main" val="32236172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Work</a:t>
            </a:r>
            <a:br>
              <a:rPr lang="en-US" dirty="0"/>
            </a:br>
            <a:r>
              <a:rPr lang="en-US" dirty="0"/>
              <a:t>		-- </a:t>
            </a:r>
            <a:r>
              <a:rPr lang="en-US" dirty="0" err="1"/>
              <a:t>PowerGraph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8644"/>
            <a:ext cx="10515600" cy="40063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a state-less vertex-program Interface (GAS)</a:t>
            </a:r>
          </a:p>
          <a:p>
            <a:pPr lvl="1"/>
            <a:r>
              <a:rPr lang="en-US" b="1" dirty="0"/>
              <a:t>Gather</a:t>
            </a:r>
            <a:r>
              <a:rPr lang="en-US" dirty="0"/>
              <a:t>: accumulates data in adjacent vertices and edges (map).</a:t>
            </a:r>
          </a:p>
          <a:p>
            <a:pPr lvl="1"/>
            <a:r>
              <a:rPr lang="en-US" b="1" dirty="0"/>
              <a:t>Sum</a:t>
            </a:r>
            <a:r>
              <a:rPr lang="en-US" dirty="0"/>
              <a:t>: commutative and  associative operation (reduce)</a:t>
            </a:r>
          </a:p>
          <a:p>
            <a:pPr lvl="1"/>
            <a:r>
              <a:rPr lang="en-US" b="1" dirty="0"/>
              <a:t>Apply</a:t>
            </a:r>
            <a:r>
              <a:rPr lang="en-US" dirty="0"/>
              <a:t>:  takes the summed value and computes a new vertex value, write back to the data graph.</a:t>
            </a:r>
          </a:p>
          <a:p>
            <a:pPr lvl="1"/>
            <a:r>
              <a:rPr lang="en-US" b="1" dirty="0"/>
              <a:t>Scatter</a:t>
            </a:r>
            <a:r>
              <a:rPr lang="en-US" dirty="0"/>
              <a:t>: invoked in parallel on adjacent edges, to compute new edges and write back.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561" y="4284161"/>
            <a:ext cx="7255118" cy="257383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58EC-D51F-45F8-976C-4EC55249FD3E}" type="slidenum">
              <a:rPr lang="en-US" smtClean="0"/>
              <a:t>26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4563" y="4991548"/>
            <a:ext cx="2561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Illustration of GAS stages on the vertex spanning multiple machines</a:t>
            </a:r>
          </a:p>
        </p:txBody>
      </p:sp>
    </p:spTree>
    <p:extLst>
      <p:ext uri="{BB962C8B-B14F-4D97-AF65-F5344CB8AC3E}">
        <p14:creationId xmlns:p14="http://schemas.microsoft.com/office/powerpoint/2010/main" val="39486286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TUX2		</a:t>
            </a:r>
            <a:br>
              <a:rPr lang="en-US" dirty="0"/>
            </a:br>
            <a:r>
              <a:rPr lang="en-US" dirty="0"/>
              <a:t>		-- Claimed Gaps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5078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Data models often have different types of vertices playing distinct roles, thus not homogeneous</a:t>
            </a:r>
          </a:p>
          <a:p>
            <a:endParaRPr lang="en-US" dirty="0"/>
          </a:p>
          <a:p>
            <a:r>
              <a:rPr lang="en-US" dirty="0"/>
              <a:t>An iteration of graph computation may involve multiple rounds of propagations, which requires several GAS phases.</a:t>
            </a:r>
          </a:p>
          <a:p>
            <a:endParaRPr lang="en-US" dirty="0"/>
          </a:p>
          <a:p>
            <a:r>
              <a:rPr lang="en-US" dirty="0"/>
              <a:t>Machine learning frameworks have been shown to be robust to variations and slack, which can be leveraged to improve efficiency and parallelism.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58EC-D51F-45F8-976C-4EC55249FD3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802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TUX2		</a:t>
            </a:r>
            <a:br>
              <a:rPr lang="en-US" dirty="0"/>
            </a:br>
            <a:r>
              <a:rPr lang="en-US" dirty="0"/>
              <a:t>		-- Design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4646"/>
            <a:ext cx="10515600" cy="41939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Vetex</a:t>
            </a:r>
            <a:r>
              <a:rPr lang="en-US" dirty="0"/>
              <a:t>-Cut based partition, master and mirrors (like </a:t>
            </a:r>
            <a:r>
              <a:rPr lang="en-US" dirty="0" err="1"/>
              <a:t>PowerGraph</a:t>
            </a:r>
            <a:r>
              <a:rPr lang="en-US" dirty="0"/>
              <a:t>).</a:t>
            </a:r>
          </a:p>
          <a:p>
            <a:r>
              <a:rPr lang="en-US" dirty="0"/>
              <a:t>Allows to specify type of vertices to support heterogeneity</a:t>
            </a:r>
          </a:p>
          <a:p>
            <a:r>
              <a:rPr lang="en-US" dirty="0"/>
              <a:t>maintains vertices and edges in separate arrays</a:t>
            </a:r>
          </a:p>
          <a:p>
            <a:pPr lvl="1"/>
            <a:r>
              <a:rPr lang="en-US" dirty="0"/>
              <a:t>Edges in the edge array are grouped by source vertex</a:t>
            </a:r>
          </a:p>
          <a:p>
            <a:pPr lvl="1"/>
            <a:r>
              <a:rPr lang="en-US" dirty="0"/>
              <a:t>Each vertex has an index giving the offset of its edge-set in the edge array</a:t>
            </a:r>
          </a:p>
          <a:p>
            <a:pPr lvl="1"/>
            <a:r>
              <a:rPr lang="en-US" dirty="0"/>
              <a:t>This design is optimized for traversal and claimed to outperform lookup table used in </a:t>
            </a:r>
            <a:r>
              <a:rPr lang="en-US" dirty="0" err="1"/>
              <a:t>GraphLab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58EC-D51F-45F8-976C-4EC55249FD3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657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TUX2		</a:t>
            </a:r>
            <a:br>
              <a:rPr lang="en-US" dirty="0"/>
            </a:br>
            <a:r>
              <a:rPr lang="en-US" dirty="0"/>
              <a:t>		-- SSP Scheduling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0853"/>
            <a:ext cx="10515600" cy="41939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Stale Synchronous Parallel (SSP) model with bounded staleness and mini-batches.</a:t>
            </a:r>
          </a:p>
          <a:p>
            <a:r>
              <a:rPr lang="en-US" b="1" dirty="0"/>
              <a:t>Clock</a:t>
            </a:r>
            <a:r>
              <a:rPr lang="en-US" dirty="0"/>
              <a:t>: an iteration over a mini-batch executed by a set of tasks</a:t>
            </a:r>
          </a:p>
          <a:p>
            <a:r>
              <a:rPr lang="en-US" dirty="0"/>
              <a:t>Define slack s, a task at clock t, can see all updates from clocks 1 to t −s−1, and may see the updates from clocks t −s to t −1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517" y="3976700"/>
            <a:ext cx="5347446" cy="28813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58EC-D51F-45F8-976C-4EC55249FD3E}" type="slidenum">
              <a:rPr lang="en-US" smtClean="0"/>
              <a:t>29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143539" y="4733364"/>
            <a:ext cx="3334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Illustration of bounded staleness. (</a:t>
            </a:r>
            <a:r>
              <a:rPr lang="en-US" dirty="0" err="1"/>
              <a:t>i,j</a:t>
            </a:r>
            <a:r>
              <a:rPr lang="en-US" dirty="0"/>
              <a:t>) indicates a task with id j in clock </a:t>
            </a:r>
            <a:r>
              <a:rPr lang="en-US" dirty="0" err="1"/>
              <a:t>i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1143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val 52"/>
          <p:cNvSpPr/>
          <p:nvPr/>
        </p:nvSpPr>
        <p:spPr>
          <a:xfrm>
            <a:off x="2523733" y="2156891"/>
            <a:ext cx="1398333" cy="2184876"/>
          </a:xfrm>
          <a:prstGeom prst="ellipse">
            <a:avLst/>
          </a:prstGeom>
          <a:solidFill>
            <a:schemeClr val="lt1">
              <a:alpha val="36000"/>
            </a:schemeClr>
          </a:solidFill>
          <a:ln>
            <a:solidFill>
              <a:schemeClr val="accent1"/>
            </a:solidFill>
            <a:prstDash val="dash"/>
          </a:ln>
          <a:scene3d>
            <a:camera prst="orthographicFront">
              <a:rot lat="20699993" lon="21299984" rev="300000"/>
            </a:camera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834565" y="2018582"/>
            <a:ext cx="1679757" cy="3172096"/>
          </a:xfrm>
          <a:prstGeom prst="ellipse">
            <a:avLst/>
          </a:prstGeom>
          <a:solidFill>
            <a:schemeClr val="lt1">
              <a:alpha val="36000"/>
            </a:schemeClr>
          </a:solidFill>
          <a:ln>
            <a:solidFill>
              <a:schemeClr val="accent1"/>
            </a:solidFill>
            <a:prstDash val="dash"/>
          </a:ln>
          <a:scene3d>
            <a:camera prst="orthographicFront">
              <a:rot lat="20699993" lon="21299984" rev="900000"/>
            </a:camera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ea typeface="Times New Roman" charset="0"/>
                <a:cs typeface="Times New Roman" charset="0"/>
              </a:rPr>
              <a:t>Subgraph</a:t>
            </a:r>
            <a:r>
              <a:rPr lang="zh-CN" altLang="en-US" dirty="0">
                <a:ea typeface="Times New Roman" charset="0"/>
                <a:cs typeface="Times New Roman" charset="0"/>
              </a:rPr>
              <a:t> </a:t>
            </a:r>
            <a:r>
              <a:rPr lang="en-US" altLang="zh-CN" dirty="0">
                <a:ea typeface="Times New Roman" charset="0"/>
                <a:cs typeface="Times New Roman" charset="0"/>
              </a:rPr>
              <a:t>isomorphism</a:t>
            </a:r>
            <a:r>
              <a:rPr lang="zh-CN" altLang="en-US" dirty="0">
                <a:ea typeface="Times New Roman" charset="0"/>
                <a:cs typeface="Times New Roman" charset="0"/>
              </a:rPr>
              <a:t> </a:t>
            </a:r>
            <a:r>
              <a:rPr lang="en-US" altLang="zh-CN" dirty="0">
                <a:ea typeface="Times New Roman" charset="0"/>
                <a:cs typeface="Times New Roman" charset="0"/>
              </a:rPr>
              <a:t>problem</a:t>
            </a:r>
            <a:endParaRPr lang="en-US" dirty="0">
              <a:ea typeface="Times New Roman" charset="0"/>
              <a:cs typeface="Times New Roman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17025" y="4152075"/>
            <a:ext cx="496388" cy="470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43795" y="3657599"/>
            <a:ext cx="496388" cy="470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97280" y="3944982"/>
            <a:ext cx="496388" cy="47026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21855" y="3014198"/>
            <a:ext cx="496388" cy="47026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345474" y="2227216"/>
            <a:ext cx="496388" cy="4702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074127" y="2331718"/>
            <a:ext cx="496388" cy="470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endCxn id="7" idx="0"/>
          </p:cNvCxnSpPr>
          <p:nvPr/>
        </p:nvCxnSpPr>
        <p:spPr>
          <a:xfrm flipH="1">
            <a:off x="1345474" y="2697479"/>
            <a:ext cx="230777" cy="12475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5" idx="2"/>
            <a:endCxn id="7" idx="5"/>
          </p:cNvCxnSpPr>
          <p:nvPr/>
        </p:nvCxnSpPr>
        <p:spPr>
          <a:xfrm flipH="1" flipV="1">
            <a:off x="1520974" y="4346377"/>
            <a:ext cx="496051" cy="408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3"/>
            <a:endCxn id="7" idx="7"/>
          </p:cNvCxnSpPr>
          <p:nvPr/>
        </p:nvCxnSpPr>
        <p:spPr>
          <a:xfrm flipH="1">
            <a:off x="1520974" y="3415593"/>
            <a:ext cx="1073575" cy="598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6" idx="0"/>
          </p:cNvCxnSpPr>
          <p:nvPr/>
        </p:nvCxnSpPr>
        <p:spPr>
          <a:xfrm>
            <a:off x="3342763" y="2772587"/>
            <a:ext cx="49226" cy="885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0" idx="3"/>
            <a:endCxn id="8" idx="7"/>
          </p:cNvCxnSpPr>
          <p:nvPr/>
        </p:nvCxnSpPr>
        <p:spPr>
          <a:xfrm flipH="1">
            <a:off x="2945549" y="2733113"/>
            <a:ext cx="201272" cy="3499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9" idx="5"/>
            <a:endCxn id="5" idx="0"/>
          </p:cNvCxnSpPr>
          <p:nvPr/>
        </p:nvCxnSpPr>
        <p:spPr>
          <a:xfrm>
            <a:off x="1769168" y="2628611"/>
            <a:ext cx="496051" cy="1523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8" idx="5"/>
            <a:endCxn id="6" idx="1"/>
          </p:cNvCxnSpPr>
          <p:nvPr/>
        </p:nvCxnSpPr>
        <p:spPr>
          <a:xfrm>
            <a:off x="2945549" y="3415593"/>
            <a:ext cx="270940" cy="310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5307879" y="2393479"/>
            <a:ext cx="496388" cy="470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679528" y="3277286"/>
            <a:ext cx="496388" cy="470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771124" y="3569711"/>
            <a:ext cx="496388" cy="470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>
            <a:stCxn id="32" idx="3"/>
            <a:endCxn id="33" idx="7"/>
          </p:cNvCxnSpPr>
          <p:nvPr/>
        </p:nvCxnSpPr>
        <p:spPr>
          <a:xfrm flipH="1">
            <a:off x="5103222" y="2794874"/>
            <a:ext cx="277351" cy="551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34" idx="0"/>
          </p:cNvCxnSpPr>
          <p:nvPr/>
        </p:nvCxnSpPr>
        <p:spPr>
          <a:xfrm>
            <a:off x="5731096" y="2802839"/>
            <a:ext cx="288222" cy="7668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4" idx="2"/>
          </p:cNvCxnSpPr>
          <p:nvPr/>
        </p:nvCxnSpPr>
        <p:spPr>
          <a:xfrm flipH="1" flipV="1">
            <a:off x="5139570" y="3629296"/>
            <a:ext cx="631554" cy="1755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841862" y="5244247"/>
            <a:ext cx="1505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graph</a:t>
            </a:r>
            <a:r>
              <a:rPr lang="zh-CN" altLang="en-US" dirty="0"/>
              <a:t> </a:t>
            </a:r>
            <a:r>
              <a:rPr lang="en-US" altLang="zh-CN" dirty="0"/>
              <a:t>G</a:t>
            </a:r>
            <a:r>
              <a:rPr lang="en-US" altLang="zh-CN" baseline="-25000" dirty="0"/>
              <a:t>D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759436" y="5244247"/>
            <a:ext cx="1657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Query</a:t>
            </a:r>
            <a:r>
              <a:rPr lang="zh-CN" altLang="en-US" dirty="0"/>
              <a:t> </a:t>
            </a:r>
            <a:r>
              <a:rPr lang="en-US" altLang="zh-CN" dirty="0"/>
              <a:t>graph</a:t>
            </a:r>
            <a:r>
              <a:rPr lang="zh-CN" altLang="en-US" dirty="0"/>
              <a:t> </a:t>
            </a:r>
            <a:r>
              <a:rPr lang="en-US" altLang="zh-CN" dirty="0"/>
              <a:t>G</a:t>
            </a:r>
            <a:r>
              <a:rPr lang="en-US" altLang="zh-CN" baseline="-25000" dirty="0"/>
              <a:t>Q</a:t>
            </a:r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5307641" y="2393478"/>
            <a:ext cx="496388" cy="47026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6780496" y="2470276"/>
            <a:ext cx="45733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/>
              <a:t>Find groups of three friends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Find groups of three friends </a:t>
            </a:r>
            <a:r>
              <a:rPr lang="en-US" altLang="zh-CN" sz="2000" dirty="0"/>
              <a:t>that</a:t>
            </a:r>
            <a:r>
              <a:rPr lang="zh-CN" altLang="en-US" sz="2000" dirty="0"/>
              <a:t> </a:t>
            </a:r>
            <a:r>
              <a:rPr lang="en-US" altLang="zh-CN" sz="2000" dirty="0"/>
              <a:t>one</a:t>
            </a:r>
            <a:r>
              <a:rPr lang="zh-CN" altLang="en-US" sz="2000" dirty="0"/>
              <a:t> </a:t>
            </a:r>
            <a:r>
              <a:rPr lang="en-US" altLang="zh-CN" sz="2000" dirty="0"/>
              <a:t>studies</a:t>
            </a:r>
            <a:r>
              <a:rPr lang="zh-CN" altLang="en-US" sz="2000" dirty="0"/>
              <a:t> </a:t>
            </a:r>
            <a:r>
              <a:rPr lang="en-US" altLang="zh-CN" sz="2000" dirty="0"/>
              <a:t>at</a:t>
            </a:r>
            <a:r>
              <a:rPr lang="zh-CN" altLang="en-US" sz="2000" dirty="0"/>
              <a:t> </a:t>
            </a:r>
            <a:r>
              <a:rPr lang="en-US" altLang="zh-CN" sz="2000" dirty="0"/>
              <a:t>U</a:t>
            </a:r>
            <a:r>
              <a:rPr lang="zh-CN" altLang="en-US" sz="2000" dirty="0"/>
              <a:t> </a:t>
            </a:r>
            <a:r>
              <a:rPr lang="en-US" altLang="zh-CN" sz="2000" dirty="0"/>
              <a:t>of</a:t>
            </a:r>
            <a:r>
              <a:rPr lang="zh-CN" altLang="en-US" sz="2000" dirty="0"/>
              <a:t> </a:t>
            </a:r>
            <a:r>
              <a:rPr lang="en-US" altLang="zh-CN" sz="2000" dirty="0"/>
              <a:t>I</a:t>
            </a:r>
            <a:r>
              <a:rPr lang="zh-CN" altLang="en-US" sz="2000" dirty="0"/>
              <a:t> </a:t>
            </a:r>
            <a:r>
              <a:rPr lang="en-US" altLang="zh-CN" sz="2000" dirty="0"/>
              <a:t>and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other</a:t>
            </a:r>
            <a:r>
              <a:rPr lang="zh-CN" altLang="en-US" sz="2000" dirty="0"/>
              <a:t> </a:t>
            </a:r>
            <a:r>
              <a:rPr lang="en-US" altLang="zh-CN" sz="2000" dirty="0"/>
              <a:t>two</a:t>
            </a:r>
            <a:r>
              <a:rPr lang="zh-CN" altLang="en-US" sz="2000" dirty="0"/>
              <a:t> </a:t>
            </a:r>
            <a:r>
              <a:rPr lang="en-US" altLang="zh-CN" sz="2000" dirty="0"/>
              <a:t>studies</a:t>
            </a:r>
            <a:r>
              <a:rPr lang="zh-CN" altLang="en-US" sz="2000" dirty="0"/>
              <a:t> </a:t>
            </a:r>
            <a:r>
              <a:rPr lang="en-US" altLang="zh-CN" sz="2000" dirty="0"/>
              <a:t>at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same</a:t>
            </a:r>
            <a:r>
              <a:rPr lang="zh-CN" altLang="en-US" sz="2000" dirty="0"/>
              <a:t> </a:t>
            </a:r>
            <a:r>
              <a:rPr lang="en-US" altLang="zh-CN" sz="2000" dirty="0"/>
              <a:t>university</a:t>
            </a:r>
            <a:r>
              <a:rPr lang="zh-CN" altLang="en-US" sz="2000" dirty="0"/>
              <a:t> </a:t>
            </a:r>
            <a:r>
              <a:rPr lang="en-US" altLang="zh-CN" sz="2000" dirty="0"/>
              <a:t>other</a:t>
            </a:r>
            <a:r>
              <a:rPr lang="zh-CN" altLang="en-US" sz="2000" dirty="0"/>
              <a:t> </a:t>
            </a:r>
            <a:r>
              <a:rPr lang="en-US" altLang="zh-CN" sz="2000" dirty="0"/>
              <a:t>than</a:t>
            </a:r>
            <a:r>
              <a:rPr lang="zh-CN" altLang="en-US" sz="2000" dirty="0"/>
              <a:t> </a:t>
            </a:r>
            <a:r>
              <a:rPr lang="en-US" altLang="zh-CN" sz="2000" dirty="0"/>
              <a:t>U</a:t>
            </a:r>
            <a:r>
              <a:rPr lang="zh-CN" altLang="en-US" sz="2000" dirty="0"/>
              <a:t> </a:t>
            </a:r>
            <a:r>
              <a:rPr lang="en-US" altLang="zh-CN" sz="2000" dirty="0"/>
              <a:t>of</a:t>
            </a:r>
            <a:r>
              <a:rPr lang="zh-CN" altLang="en-US" sz="2000" dirty="0"/>
              <a:t> </a:t>
            </a:r>
            <a:r>
              <a:rPr lang="en-US" altLang="zh-CN" sz="2000" dirty="0"/>
              <a:t>I</a:t>
            </a:r>
            <a:endParaRPr lang="en-US" sz="2000" dirty="0"/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altLang="zh-CN" sz="2000" dirty="0"/>
              <a:t>NP-complete</a:t>
            </a:r>
            <a:endParaRPr lang="en-US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6770405" y="2462347"/>
            <a:ext cx="45733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zh-CN" sz="2000" dirty="0"/>
              <a:t>Used</a:t>
            </a:r>
            <a:r>
              <a:rPr lang="zh-CN" altLang="en-US" sz="2000" dirty="0"/>
              <a:t> </a:t>
            </a:r>
            <a:r>
              <a:rPr lang="en-US" altLang="zh-CN" sz="2000" dirty="0"/>
              <a:t>most</a:t>
            </a:r>
            <a:r>
              <a:rPr lang="zh-CN" altLang="en-US" sz="2000" dirty="0"/>
              <a:t> </a:t>
            </a:r>
            <a:r>
              <a:rPr lang="en-US" altLang="zh-CN" sz="2000" dirty="0"/>
              <a:t>in</a:t>
            </a:r>
            <a:r>
              <a:rPr lang="zh-CN" altLang="en-US" sz="2000" dirty="0"/>
              <a:t> </a:t>
            </a:r>
            <a:r>
              <a:rPr lang="en-US" altLang="zh-CN" sz="2000" dirty="0"/>
              <a:t>data</a:t>
            </a:r>
            <a:r>
              <a:rPr lang="zh-CN" altLang="en-US" sz="2000" dirty="0"/>
              <a:t> </a:t>
            </a:r>
            <a:r>
              <a:rPr lang="en-US" altLang="zh-CN" sz="2000" dirty="0"/>
              <a:t>analysis</a:t>
            </a:r>
            <a:r>
              <a:rPr lang="zh-CN" altLang="en-US" sz="2000" dirty="0"/>
              <a:t> </a:t>
            </a:r>
            <a:r>
              <a:rPr lang="en-US" altLang="zh-CN" sz="2000" dirty="0"/>
              <a:t>and</a:t>
            </a:r>
            <a:r>
              <a:rPr lang="zh-CN" altLang="en-US" sz="2000" dirty="0"/>
              <a:t> </a:t>
            </a:r>
            <a:r>
              <a:rPr lang="en-US" altLang="zh-CN" sz="2000" dirty="0"/>
              <a:t>pipelines</a:t>
            </a:r>
            <a:r>
              <a:rPr lang="zh-CN" altLang="en-US" sz="2000" dirty="0"/>
              <a:t> </a:t>
            </a:r>
            <a:r>
              <a:rPr lang="en-US" altLang="zh-CN" sz="2000" dirty="0"/>
              <a:t>like</a:t>
            </a:r>
            <a:r>
              <a:rPr lang="zh-CN" altLang="en-US" sz="2000" dirty="0"/>
              <a:t> </a:t>
            </a:r>
            <a:r>
              <a:rPr lang="en-US" altLang="zh-CN" sz="2000" dirty="0"/>
              <a:t>dependency-driven</a:t>
            </a:r>
            <a:r>
              <a:rPr lang="zh-CN" altLang="en-US" sz="2000" dirty="0"/>
              <a:t> </a:t>
            </a:r>
            <a:r>
              <a:rPr lang="en-US" altLang="zh-CN" sz="2000" dirty="0"/>
              <a:t>analysis</a:t>
            </a:r>
            <a:endParaRPr lang="en-US" sz="2000" dirty="0"/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 </a:t>
            </a:r>
            <a:r>
              <a:rPr lang="en-US" altLang="zh-CN" sz="2000" dirty="0"/>
              <a:t>Computational</a:t>
            </a:r>
            <a:r>
              <a:rPr lang="zh-CN" altLang="en-US" sz="2000" dirty="0"/>
              <a:t> </a:t>
            </a:r>
            <a:r>
              <a:rPr lang="en-US" altLang="zh-CN" sz="2000" dirty="0"/>
              <a:t>expensive</a:t>
            </a:r>
            <a:r>
              <a:rPr lang="zh-CN" altLang="en-US" sz="2000" dirty="0"/>
              <a:t> </a:t>
            </a:r>
            <a:r>
              <a:rPr lang="en-US" altLang="zh-CN" sz="2000" dirty="0"/>
              <a:t>even</a:t>
            </a:r>
            <a:r>
              <a:rPr lang="zh-CN" altLang="en-US" sz="2000" dirty="0"/>
              <a:t> </a:t>
            </a:r>
            <a:r>
              <a:rPr lang="en-US" altLang="zh-CN" sz="2000" dirty="0"/>
              <a:t>for</a:t>
            </a:r>
            <a:r>
              <a:rPr lang="zh-CN" altLang="en-US" sz="2000" dirty="0"/>
              <a:t> </a:t>
            </a:r>
            <a:r>
              <a:rPr lang="en-US" altLang="zh-CN" sz="2000" dirty="0"/>
              <a:t>small</a:t>
            </a:r>
            <a:r>
              <a:rPr lang="zh-CN" altLang="en-US" sz="2000" dirty="0"/>
              <a:t> </a:t>
            </a:r>
            <a:r>
              <a:rPr lang="en-US" altLang="zh-CN" sz="2000" dirty="0"/>
              <a:t>graph</a:t>
            </a:r>
            <a:r>
              <a:rPr lang="zh-CN" altLang="en-US" sz="2000" dirty="0"/>
              <a:t> </a:t>
            </a:r>
            <a:r>
              <a:rPr lang="en-US" altLang="zh-CN" sz="2000" dirty="0"/>
              <a:t>fits</a:t>
            </a:r>
            <a:r>
              <a:rPr lang="zh-CN" altLang="en-US" sz="2000" dirty="0"/>
              <a:t> </a:t>
            </a:r>
            <a:r>
              <a:rPr lang="en-US" altLang="zh-CN" sz="2000" dirty="0"/>
              <a:t>in</a:t>
            </a:r>
            <a:r>
              <a:rPr lang="zh-CN" altLang="en-US" sz="2000" dirty="0"/>
              <a:t> </a:t>
            </a:r>
            <a:r>
              <a:rPr lang="en-US" altLang="zh-CN" sz="2000" dirty="0"/>
              <a:t>memory</a:t>
            </a:r>
            <a:endParaRPr lang="en-US" sz="2000" dirty="0"/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7511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41" grpId="0" animBg="1"/>
      <p:bldP spid="41" grpId="1" animBg="1"/>
      <p:bldP spid="54" grpId="0" animBg="1"/>
      <p:bldP spid="55" grpId="0"/>
      <p:bldP spid="5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TUX2		</a:t>
            </a:r>
            <a:br>
              <a:rPr lang="en-US" dirty="0"/>
            </a:br>
            <a:r>
              <a:rPr lang="en-US" dirty="0"/>
              <a:t>		-- MEGA Model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1766"/>
            <a:ext cx="10515600" cy="41939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Each stage has user-defined functions (UDF) to be applied </a:t>
            </a:r>
          </a:p>
          <a:p>
            <a:r>
              <a:rPr lang="en-US" b="1" dirty="0" err="1"/>
              <a:t>MiniBatch</a:t>
            </a:r>
            <a:r>
              <a:rPr lang="en-US" dirty="0"/>
              <a:t>: composite stage</a:t>
            </a:r>
          </a:p>
          <a:p>
            <a:r>
              <a:rPr lang="en-US" b="1" dirty="0"/>
              <a:t>Exchange</a:t>
            </a:r>
            <a:r>
              <a:rPr lang="en-US" dirty="0"/>
              <a:t>:  enumerates edges on set of vertices</a:t>
            </a:r>
          </a:p>
          <a:p>
            <a:r>
              <a:rPr lang="en-US" b="1" dirty="0"/>
              <a:t>Global Sync</a:t>
            </a:r>
            <a:r>
              <a:rPr lang="en-US" dirty="0"/>
              <a:t>: synchronizing the contexts </a:t>
            </a:r>
            <a:r>
              <a:rPr lang="zh-CN" altLang="en-US" dirty="0" smtClean="0"/>
              <a:t>    </a:t>
            </a:r>
            <a:r>
              <a:rPr lang="en-US" dirty="0" smtClean="0"/>
              <a:t>across </a:t>
            </a:r>
            <a:r>
              <a:rPr lang="en-US" dirty="0"/>
              <a:t>worker and vertices</a:t>
            </a:r>
          </a:p>
          <a:p>
            <a:r>
              <a:rPr lang="en-US" b="1" dirty="0"/>
              <a:t>Apply</a:t>
            </a:r>
            <a:r>
              <a:rPr lang="en-US" dirty="0"/>
              <a:t>: accumulates deltas from mirrors, and </a:t>
            </a:r>
            <a:r>
              <a:rPr lang="en-US" dirty="0" smtClean="0"/>
              <a:t>synchronizes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98815" y="6307554"/>
            <a:ext cx="2854985" cy="413922"/>
          </a:xfrm>
        </p:spPr>
        <p:txBody>
          <a:bodyPr/>
          <a:lstStyle/>
          <a:p>
            <a:fld id="{544D58EC-D51F-45F8-976C-4EC55249FD3E}" type="slidenum">
              <a:rPr lang="en-US" smtClean="0"/>
              <a:t>30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4882223"/>
            <a:ext cx="8382000" cy="1133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26372" y="5938221"/>
            <a:ext cx="943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 are data associated with vertices and edges, a are the accumulated delta, s   is the context data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6415" y="5983326"/>
            <a:ext cx="264185" cy="3242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4943" y="3918732"/>
            <a:ext cx="334943" cy="41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4817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TUX2		</a:t>
            </a:r>
            <a:br>
              <a:rPr lang="en-US" dirty="0"/>
            </a:br>
            <a:r>
              <a:rPr lang="en-US" dirty="0"/>
              <a:t>		-- Parameter Tuning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927" y="1775916"/>
            <a:ext cx="4566406" cy="63810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Running time comparison on different data layout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35" y="2499250"/>
            <a:ext cx="5458722" cy="29475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5104" y="1556157"/>
            <a:ext cx="5051827" cy="268565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539873" y="1027906"/>
            <a:ext cx="4170829" cy="6512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Running time comparison for different heterogeneity on </a:t>
            </a:r>
            <a:r>
              <a:rPr lang="en-US" dirty="0" err="1"/>
              <a:t>BlockPG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1966" y="4098663"/>
            <a:ext cx="4848225" cy="2524125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5719262" y="5891985"/>
            <a:ext cx="431927" cy="37651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9640864" y="1679187"/>
            <a:ext cx="234657" cy="30493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801995" y="5775437"/>
            <a:ext cx="3660392" cy="58091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Running  time analysis of different slack size on </a:t>
            </a:r>
            <a:r>
              <a:rPr lang="en-US" dirty="0" err="1"/>
              <a:t>BlockPG</a:t>
            </a:r>
            <a:r>
              <a:rPr lang="en-US" dirty="0"/>
              <a:t>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58EC-D51F-45F8-976C-4EC55249FD3E}" type="slidenum">
              <a:rPr lang="en-US" smtClean="0"/>
              <a:t>31</a:t>
            </a:fld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2379568" y="2459872"/>
            <a:ext cx="368562" cy="29596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Callout 12"/>
          <p:cNvSpPr/>
          <p:nvPr/>
        </p:nvSpPr>
        <p:spPr>
          <a:xfrm>
            <a:off x="10241280" y="4346089"/>
            <a:ext cx="1721224" cy="914400"/>
          </a:xfrm>
          <a:prstGeom prst="cloudCallout">
            <a:avLst>
              <a:gd name="adj1" fmla="val -59131"/>
              <a:gd name="adj2" fmla="val 4583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Accuracy?</a:t>
            </a:r>
          </a:p>
        </p:txBody>
      </p:sp>
    </p:spTree>
    <p:extLst>
      <p:ext uri="{BB962C8B-B14F-4D97-AF65-F5344CB8AC3E}">
        <p14:creationId xmlns:p14="http://schemas.microsoft.com/office/powerpoint/2010/main" val="39191149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TUX2		</a:t>
            </a:r>
            <a:br>
              <a:rPr lang="en-US" dirty="0"/>
            </a:br>
            <a:r>
              <a:rPr lang="en-US" dirty="0"/>
              <a:t>		-- Evaluation on Mini-Batch size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929" y="2257088"/>
            <a:ext cx="5947046" cy="33799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828" y="1981592"/>
            <a:ext cx="6221650" cy="3558595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58EC-D51F-45F8-976C-4EC55249FD3E}" type="slidenum">
              <a:rPr lang="en-US" smtClean="0"/>
              <a:t>32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85768" y="5787614"/>
            <a:ext cx="8541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Tuning different Mini-Batch size on MF and </a:t>
            </a:r>
            <a:r>
              <a:rPr lang="en-US" dirty="0" err="1"/>
              <a:t>BlockPG</a:t>
            </a:r>
            <a:r>
              <a:rPr lang="en-US" dirty="0"/>
              <a:t> to show that the size of mini-batch effects the communication overhead (smaller mini-batch, faster convergence, more overhead).</a:t>
            </a:r>
          </a:p>
        </p:txBody>
      </p:sp>
    </p:spTree>
    <p:extLst>
      <p:ext uri="{BB962C8B-B14F-4D97-AF65-F5344CB8AC3E}">
        <p14:creationId xmlns:p14="http://schemas.microsoft.com/office/powerpoint/2010/main" val="40036441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TUX2		</a:t>
            </a:r>
            <a:br>
              <a:rPr lang="en-US" dirty="0"/>
            </a:br>
            <a:r>
              <a:rPr lang="en-US" dirty="0"/>
              <a:t>		-- Performance Comparison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560" y="3849156"/>
            <a:ext cx="4893506" cy="2681116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821766"/>
            <a:ext cx="10338995" cy="4193932"/>
          </a:xfrm>
        </p:spPr>
        <p:txBody>
          <a:bodyPr>
            <a:normAutofit/>
          </a:bodyPr>
          <a:lstStyle/>
          <a:p>
            <a:r>
              <a:rPr lang="en-US" dirty="0"/>
              <a:t>The improved performance over </a:t>
            </a:r>
            <a:r>
              <a:rPr lang="en-US" dirty="0" err="1"/>
              <a:t>PowerGraph</a:t>
            </a:r>
            <a:r>
              <a:rPr lang="en-US" dirty="0"/>
              <a:t>/</a:t>
            </a:r>
            <a:r>
              <a:rPr lang="en-US" dirty="0" err="1"/>
              <a:t>PowerLyra</a:t>
            </a:r>
            <a:r>
              <a:rPr lang="en-US" dirty="0"/>
              <a:t> comes from the flexibility of MEGA model </a:t>
            </a:r>
          </a:p>
          <a:p>
            <a:r>
              <a:rPr lang="en-US" dirty="0"/>
              <a:t>The performance difference from </a:t>
            </a:r>
            <a:r>
              <a:rPr lang="en-US" dirty="0" err="1"/>
              <a:t>Petuum</a:t>
            </a:r>
            <a:r>
              <a:rPr lang="en-US" dirty="0"/>
              <a:t> because the distributed shared memory table has a multi-layer hash structure, and data are stored in parameter server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951" y="3537064"/>
            <a:ext cx="5092849" cy="297496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58EC-D51F-45F8-976C-4EC55249FD3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613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TUX2		</a:t>
            </a:r>
            <a:br>
              <a:rPr lang="en-US" dirty="0"/>
            </a:br>
            <a:r>
              <a:rPr lang="en-US" dirty="0"/>
              <a:t>		-- Take Away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2033194"/>
            <a:ext cx="10338995" cy="3982503"/>
          </a:xfrm>
        </p:spPr>
        <p:txBody>
          <a:bodyPr>
            <a:normAutofit/>
          </a:bodyPr>
          <a:lstStyle/>
          <a:p>
            <a:r>
              <a:rPr lang="en-US" dirty="0"/>
              <a:t>TUX2 introduces MEGA model to provide more flexibility to fit different ML tasks</a:t>
            </a:r>
          </a:p>
          <a:p>
            <a:r>
              <a:rPr lang="en-US" dirty="0"/>
              <a:t>TUX2 supports Stale Synchronous Parallel to improve parallelism  </a:t>
            </a:r>
          </a:p>
          <a:p>
            <a:pPr marL="0" indent="0">
              <a:buNone/>
            </a:pPr>
            <a:r>
              <a:rPr lang="en-US" b="1" dirty="0"/>
              <a:t>Thoughts</a:t>
            </a:r>
            <a:r>
              <a:rPr lang="en-US" dirty="0"/>
              <a:t>:</a:t>
            </a:r>
          </a:p>
          <a:p>
            <a:r>
              <a:rPr lang="en-US" dirty="0"/>
              <a:t>A good implementation or a good research project?</a:t>
            </a:r>
          </a:p>
          <a:p>
            <a:r>
              <a:rPr lang="en-US" dirty="0"/>
              <a:t>Lack comparison with major baseline </a:t>
            </a:r>
            <a:r>
              <a:rPr lang="en-US" dirty="0" err="1"/>
              <a:t>PowerGraph</a:t>
            </a:r>
            <a:r>
              <a:rPr lang="en-US" dirty="0"/>
              <a:t>/</a:t>
            </a:r>
            <a:r>
              <a:rPr lang="en-US" dirty="0" err="1"/>
              <a:t>PowerLyra</a:t>
            </a:r>
            <a:r>
              <a:rPr lang="en-US" dirty="0"/>
              <a:t>?</a:t>
            </a:r>
          </a:p>
          <a:p>
            <a:r>
              <a:rPr lang="en-US" dirty="0"/>
              <a:t>Programmability vs </a:t>
            </a:r>
            <a:r>
              <a:rPr lang="en-US" dirty="0" err="1"/>
              <a:t>PowerGraph</a:t>
            </a:r>
            <a:r>
              <a:rPr lang="en-US" dirty="0"/>
              <a:t>/</a:t>
            </a:r>
            <a:r>
              <a:rPr lang="en-US" dirty="0" err="1"/>
              <a:t>GraphLab</a:t>
            </a:r>
            <a:r>
              <a:rPr lang="en-US" dirty="0"/>
              <a:t>?</a:t>
            </a:r>
          </a:p>
          <a:p>
            <a:r>
              <a:rPr lang="en-US" altLang="zh-CN" dirty="0"/>
              <a:t>Fault Tolerance?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58EC-D51F-45F8-976C-4EC55249FD3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611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Y. Low, J. Gonzalez, A. </a:t>
            </a:r>
            <a:r>
              <a:rPr lang="en-US" sz="2000" dirty="0" err="1"/>
              <a:t>Kyrola</a:t>
            </a:r>
            <a:r>
              <a:rPr lang="en-US" sz="2000" dirty="0"/>
              <a:t>, D. </a:t>
            </a:r>
            <a:r>
              <a:rPr lang="en-US" sz="2000" dirty="0" err="1"/>
              <a:t>Bickson</a:t>
            </a:r>
            <a:r>
              <a:rPr lang="en-US" sz="2000" dirty="0"/>
              <a:t>, C. </a:t>
            </a:r>
            <a:r>
              <a:rPr lang="en-US" sz="2000" dirty="0" err="1"/>
              <a:t>Guestrin</a:t>
            </a:r>
            <a:r>
              <a:rPr lang="en-US" sz="2000" dirty="0"/>
              <a:t>, and J. M. </a:t>
            </a:r>
            <a:r>
              <a:rPr lang="en-US" sz="2000" dirty="0" err="1"/>
              <a:t>Hellerstein</a:t>
            </a:r>
            <a:r>
              <a:rPr lang="en-US" sz="2000" dirty="0"/>
              <a:t>. </a:t>
            </a:r>
            <a:r>
              <a:rPr lang="en-US" sz="2000" i="1" dirty="0" err="1"/>
              <a:t>Graphlab</a:t>
            </a:r>
            <a:r>
              <a:rPr lang="en-US" sz="2000" i="1" dirty="0"/>
              <a:t>: A new parallel framework for machine learning</a:t>
            </a:r>
            <a:r>
              <a:rPr lang="en-US" sz="2000" dirty="0"/>
              <a:t>. In UAI, pages 340–349, 2010.</a:t>
            </a:r>
          </a:p>
          <a:p>
            <a:pPr marL="0" indent="0">
              <a:buNone/>
            </a:pPr>
            <a:r>
              <a:rPr lang="en-US" sz="2000" dirty="0"/>
              <a:t>LOW, Y., BICKSON, D., GONZALEZ, J., GUESTRIN, C., KYROLA, A., AND HELLERSTEIN, J. M. </a:t>
            </a:r>
            <a:r>
              <a:rPr lang="en-US" sz="2000" i="1" dirty="0"/>
              <a:t>Distributed </a:t>
            </a:r>
            <a:r>
              <a:rPr lang="en-US" sz="2000" i="1" dirty="0" err="1"/>
              <a:t>GraphLab</a:t>
            </a:r>
            <a:r>
              <a:rPr lang="en-US" sz="2000" i="1" dirty="0"/>
              <a:t>: A framework for machine learning and data mining in the cloud. </a:t>
            </a:r>
            <a:r>
              <a:rPr lang="en-US" sz="2000" dirty="0"/>
              <a:t>Proc. VLDB Endow. 5, 8 (Apr. 2012).</a:t>
            </a:r>
          </a:p>
          <a:p>
            <a:pPr marL="0" indent="0">
              <a:buNone/>
            </a:pPr>
            <a:r>
              <a:rPr lang="en-US" sz="2000" dirty="0"/>
              <a:t>GONZALEZ, J. E., LOW, Y., GU, H., BICKSON, D., AND GUESTRIN, C. </a:t>
            </a:r>
            <a:r>
              <a:rPr lang="en-US" sz="2000" dirty="0" err="1"/>
              <a:t>PowerGraph</a:t>
            </a:r>
            <a:r>
              <a:rPr lang="en-US" sz="2000" dirty="0"/>
              <a:t>: </a:t>
            </a:r>
            <a:r>
              <a:rPr lang="en-US" sz="2000" i="1" dirty="0"/>
              <a:t>Distributed graph-parallel computation on natural graphs. </a:t>
            </a:r>
            <a:r>
              <a:rPr lang="en-US" sz="2000" dirty="0"/>
              <a:t>In Presented as part of the 10th USENIX Symposium on Operating Systems Design and Implementation (2012), OSDI’12, USENIX</a:t>
            </a:r>
          </a:p>
          <a:p>
            <a:pPr marL="0" indent="0">
              <a:buNone/>
            </a:pPr>
            <a:r>
              <a:rPr lang="en-US" sz="2000" dirty="0"/>
              <a:t>W. Xiao, J. </a:t>
            </a:r>
            <a:r>
              <a:rPr lang="en-US" sz="2000" dirty="0" err="1"/>
              <a:t>Xue</a:t>
            </a:r>
            <a:r>
              <a:rPr lang="en-US" sz="2000" dirty="0"/>
              <a:t>, Y. Miao, Z. Li, C. Chen, M. Wu, W. Li, and L. Zhou. </a:t>
            </a:r>
            <a:r>
              <a:rPr lang="en-US" sz="2000" i="1" dirty="0"/>
              <a:t>Tux²: Distributed Graph Computation for Machine Learning</a:t>
            </a:r>
            <a:r>
              <a:rPr lang="en-US" sz="2000" dirty="0"/>
              <a:t>. In USENIX NSDI,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58EC-D51F-45F8-976C-4EC55249FD3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589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A46502-4DB0-1448-A3B5-DCF0BC449B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Graph Processing Discussion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7082E13-B36C-1D4A-8C57-1C72CD49B7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Scriber: Jialin Liu</a:t>
            </a:r>
          </a:p>
          <a:p>
            <a:r>
              <a:rPr lang="en-US" dirty="0"/>
              <a:t>Date: Apr 25th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58EC-D51F-45F8-976C-4EC55249FD3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7453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A46502-4DB0-1448-A3B5-DCF0BC449B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TuX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7082E13-B36C-1D4A-8C57-1C72CD49B7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58EC-D51F-45F8-976C-4EC55249FD3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986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869C7D-C137-5640-BE36-D2E64F034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TuX</a:t>
            </a:r>
            <a:r>
              <a:rPr lang="en-US" baseline="30000" dirty="0"/>
              <a:t>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106337-74AE-384A-A647-DAC1C7066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Performance</a:t>
            </a:r>
          </a:p>
          <a:p>
            <a:r>
              <a:rPr lang="en-US" sz="3200" dirty="0"/>
              <a:t>Usability</a:t>
            </a:r>
          </a:p>
          <a:p>
            <a:r>
              <a:rPr lang="en-US" sz="3200" dirty="0"/>
              <a:t>Robustness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58EC-D51F-45F8-976C-4EC55249FD3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767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2CB671-D304-C743-B661-A0C3999EC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786F906-1C31-C34A-9D3D-C27AADCA8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 will its performance be affected?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58EC-D51F-45F8-976C-4EC55249FD3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38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Existing</a:t>
            </a:r>
            <a:r>
              <a:rPr lang="zh-CN" altLang="en-US" dirty="0"/>
              <a:t> </a:t>
            </a:r>
            <a:r>
              <a:rPr lang="en-US" altLang="zh-CN" dirty="0"/>
              <a:t>framework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altLang="zh-CN" sz="2400" dirty="0"/>
              <a:t>Single</a:t>
            </a:r>
            <a:r>
              <a:rPr lang="zh-CN" altLang="en-US" sz="2400" dirty="0"/>
              <a:t> </a:t>
            </a:r>
            <a:r>
              <a:rPr lang="en-US" altLang="zh-CN" sz="2400" dirty="0"/>
              <a:t>machine</a:t>
            </a:r>
            <a:r>
              <a:rPr lang="zh-CN" altLang="en-US" sz="2400" dirty="0"/>
              <a:t> </a:t>
            </a:r>
            <a:r>
              <a:rPr lang="en-US" altLang="zh-CN" sz="2400" dirty="0"/>
              <a:t>search</a:t>
            </a:r>
            <a:r>
              <a:rPr lang="zh-CN" altLang="en-US" sz="2400" dirty="0"/>
              <a:t> </a:t>
            </a:r>
            <a:r>
              <a:rPr lang="en-US" altLang="zh-CN" sz="2400" dirty="0"/>
              <a:t>engine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</a:pPr>
            <a:r>
              <a:rPr lang="en-US" sz="2400" dirty="0"/>
              <a:t>Neo4j and RDF-3X</a:t>
            </a:r>
            <a:endParaRPr lang="en-US" altLang="zh-CN" sz="2200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</a:pPr>
            <a:r>
              <a:rPr lang="en-US" altLang="zh-CN" sz="2000" dirty="0"/>
              <a:t>Cannot</a:t>
            </a:r>
            <a:r>
              <a:rPr lang="zh-CN" altLang="en-US" sz="2000" dirty="0"/>
              <a:t> </a:t>
            </a:r>
            <a:r>
              <a:rPr lang="en-US" altLang="zh-CN" sz="2000" dirty="0"/>
              <a:t>scale</a:t>
            </a:r>
            <a:r>
              <a:rPr lang="zh-CN" altLang="en-US" sz="2000" dirty="0"/>
              <a:t> </a:t>
            </a:r>
            <a:r>
              <a:rPr lang="en-US" altLang="zh-CN" sz="2000" dirty="0"/>
              <a:t>out</a:t>
            </a:r>
            <a:r>
              <a:rPr lang="zh-CN" altLang="en-US" sz="2000" dirty="0"/>
              <a:t> </a:t>
            </a:r>
            <a:r>
              <a:rPr lang="en-US" altLang="zh-CN" sz="2000" dirty="0"/>
              <a:t>and</a:t>
            </a:r>
            <a:r>
              <a:rPr lang="zh-CN" altLang="en-US" sz="2000" dirty="0"/>
              <a:t> </a:t>
            </a:r>
            <a:r>
              <a:rPr lang="en-US" altLang="zh-CN" sz="2000" dirty="0"/>
              <a:t>utilize</a:t>
            </a:r>
            <a:r>
              <a:rPr lang="zh-CN" altLang="en-US" sz="2000" dirty="0"/>
              <a:t> </a:t>
            </a:r>
            <a:r>
              <a:rPr lang="en-US" altLang="zh-CN" sz="2000" dirty="0"/>
              <a:t>parallel</a:t>
            </a:r>
            <a:r>
              <a:rPr lang="zh-CN" altLang="en-US" sz="2000" dirty="0"/>
              <a:t> </a:t>
            </a:r>
            <a:r>
              <a:rPr lang="en-US" altLang="zh-CN" sz="2000" dirty="0"/>
              <a:t>search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400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altLang="zh-CN" sz="2400" dirty="0"/>
              <a:t>Graph</a:t>
            </a:r>
            <a:r>
              <a:rPr lang="zh-CN" altLang="en-US" sz="2400" dirty="0"/>
              <a:t> </a:t>
            </a:r>
            <a:r>
              <a:rPr lang="en-US" altLang="zh-CN" sz="2400" dirty="0"/>
              <a:t>partition</a:t>
            </a:r>
            <a:r>
              <a:rPr lang="zh-CN" altLang="en-US" sz="2400" dirty="0"/>
              <a:t> </a:t>
            </a:r>
            <a:r>
              <a:rPr lang="en-US" altLang="zh-CN" sz="2400" dirty="0"/>
              <a:t>framework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</a:pPr>
            <a:r>
              <a:rPr lang="en-US" altLang="zh-CN" sz="2200" dirty="0"/>
              <a:t>Dream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</a:pPr>
            <a:r>
              <a:rPr lang="en-US" altLang="zh-CN" sz="2000" dirty="0"/>
              <a:t>Extra</a:t>
            </a:r>
            <a:r>
              <a:rPr lang="zh-CN" altLang="en-US" sz="2000" dirty="0"/>
              <a:t> </a:t>
            </a:r>
            <a:r>
              <a:rPr lang="en-US" altLang="zh-CN" sz="2000" dirty="0"/>
              <a:t>cost</a:t>
            </a:r>
            <a:r>
              <a:rPr lang="zh-CN" altLang="en-US" sz="2000" dirty="0"/>
              <a:t> </a:t>
            </a:r>
            <a:r>
              <a:rPr lang="en-US" altLang="zh-CN" sz="2000" dirty="0"/>
              <a:t>in</a:t>
            </a:r>
            <a:r>
              <a:rPr lang="zh-CN" altLang="en-US" sz="2000" dirty="0"/>
              <a:t> </a:t>
            </a:r>
            <a:r>
              <a:rPr lang="en-US" altLang="zh-CN" sz="2000" dirty="0"/>
              <a:t>synchronization</a:t>
            </a:r>
            <a:r>
              <a:rPr lang="zh-CN" altLang="en-US" sz="2000" dirty="0"/>
              <a:t> </a:t>
            </a:r>
            <a:r>
              <a:rPr lang="en-US" altLang="zh-CN" sz="2000" dirty="0"/>
              <a:t>and</a:t>
            </a:r>
            <a:r>
              <a:rPr lang="zh-CN" altLang="en-US" sz="2000" dirty="0"/>
              <a:t> </a:t>
            </a:r>
            <a:r>
              <a:rPr lang="en-US" altLang="zh-CN" sz="2000" dirty="0"/>
              <a:t>coordination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</a:pPr>
            <a:r>
              <a:rPr lang="en-US" altLang="zh-CN" sz="2000" dirty="0"/>
              <a:t>Unbalanced</a:t>
            </a:r>
            <a:r>
              <a:rPr lang="zh-CN" altLang="en-US" sz="2000" dirty="0"/>
              <a:t> </a:t>
            </a:r>
            <a:r>
              <a:rPr lang="en-US" altLang="zh-CN" sz="2000" dirty="0"/>
              <a:t>work</a:t>
            </a:r>
            <a:r>
              <a:rPr lang="zh-CN" altLang="en-US" sz="2000" dirty="0"/>
              <a:t> </a:t>
            </a:r>
            <a:r>
              <a:rPr lang="en-US" altLang="zh-CN" sz="2000" dirty="0"/>
              <a:t>load</a:t>
            </a:r>
            <a:r>
              <a:rPr lang="zh-CN" altLang="en-US" sz="2000" dirty="0"/>
              <a:t> </a:t>
            </a:r>
            <a:r>
              <a:rPr lang="en-US" altLang="zh-CN" sz="2000" dirty="0"/>
              <a:t>in</a:t>
            </a:r>
            <a:r>
              <a:rPr lang="zh-CN" altLang="en-US" sz="2000" dirty="0"/>
              <a:t> </a:t>
            </a:r>
            <a:r>
              <a:rPr lang="en-US" altLang="zh-CN" sz="2000" dirty="0"/>
              <a:t>partitions,</a:t>
            </a:r>
            <a:r>
              <a:rPr lang="zh-CN" altLang="en-US" sz="2000" dirty="0"/>
              <a:t> </a:t>
            </a:r>
            <a:r>
              <a:rPr lang="en-US" altLang="zh-CN" sz="2000" dirty="0"/>
              <a:t>cannot</a:t>
            </a:r>
            <a:r>
              <a:rPr lang="zh-CN" altLang="en-US" sz="2000" dirty="0"/>
              <a:t> </a:t>
            </a:r>
            <a:r>
              <a:rPr lang="en-US" altLang="zh-CN" sz="2000" dirty="0"/>
              <a:t>handle</a:t>
            </a:r>
            <a:r>
              <a:rPr lang="zh-CN" altLang="en-US" sz="2000" dirty="0"/>
              <a:t> </a:t>
            </a:r>
            <a:r>
              <a:rPr lang="en-US" altLang="zh-CN" sz="2000" dirty="0"/>
              <a:t>vertex</a:t>
            </a:r>
            <a:r>
              <a:rPr lang="zh-CN" altLang="en-US" sz="2000" dirty="0"/>
              <a:t> </a:t>
            </a:r>
            <a:r>
              <a:rPr lang="en-US" altLang="zh-CN" sz="2000" dirty="0"/>
              <a:t>degree’s</a:t>
            </a:r>
            <a:r>
              <a:rPr lang="zh-CN" altLang="en-US" sz="2000" dirty="0"/>
              <a:t> </a:t>
            </a:r>
            <a:r>
              <a:rPr lang="en-US" altLang="zh-CN" sz="2000" dirty="0"/>
              <a:t>data</a:t>
            </a:r>
            <a:r>
              <a:rPr lang="zh-CN" altLang="en-US" sz="2000" dirty="0"/>
              <a:t> </a:t>
            </a:r>
            <a:r>
              <a:rPr lang="en-US" altLang="zh-CN" sz="2000" dirty="0"/>
              <a:t>skew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</a:pPr>
            <a:r>
              <a:rPr lang="en-US" altLang="zh-CN" sz="2400" dirty="0"/>
              <a:t>B</a:t>
            </a:r>
            <a:r>
              <a:rPr lang="en-US" sz="2400" dirty="0"/>
              <a:t>ulk synchronous processing </a:t>
            </a:r>
            <a:r>
              <a:rPr lang="en-US" altLang="zh-CN" sz="2400" dirty="0"/>
              <a:t>system</a:t>
            </a:r>
            <a:r>
              <a:rPr lang="zh-CN" altLang="en-US" sz="2400" dirty="0"/>
              <a:t> </a:t>
            </a:r>
            <a:r>
              <a:rPr lang="en-US" altLang="zh-CN" sz="2400" dirty="0"/>
              <a:t>like</a:t>
            </a:r>
            <a:r>
              <a:rPr lang="zh-CN" altLang="en-US" sz="2400" dirty="0"/>
              <a:t> </a:t>
            </a:r>
            <a:r>
              <a:rPr lang="en-US" altLang="zh-CN" sz="2400" dirty="0"/>
              <a:t>Spark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</a:pPr>
            <a:r>
              <a:rPr lang="en-US" sz="2400" dirty="0" err="1"/>
              <a:t>GraphFrames</a:t>
            </a:r>
            <a:r>
              <a:rPr lang="en-US" sz="2400" dirty="0"/>
              <a:t> </a:t>
            </a:r>
            <a:endParaRPr lang="en-US" altLang="zh-CN" sz="2200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</a:pPr>
            <a:r>
              <a:rPr lang="en-US" altLang="zh-CN" sz="2000" dirty="0"/>
              <a:t>Existing</a:t>
            </a:r>
            <a:r>
              <a:rPr lang="zh-CN" altLang="en-US" sz="2000" dirty="0"/>
              <a:t> </a:t>
            </a:r>
            <a:r>
              <a:rPr lang="en-US" altLang="zh-CN" sz="2000" dirty="0"/>
              <a:t>work</a:t>
            </a:r>
            <a:r>
              <a:rPr lang="zh-CN" altLang="en-US" sz="2000" dirty="0"/>
              <a:t> </a:t>
            </a:r>
            <a:r>
              <a:rPr lang="en-US" altLang="zh-CN" sz="2000" dirty="0"/>
              <a:t>only</a:t>
            </a:r>
            <a:r>
              <a:rPr lang="zh-CN" altLang="en-US" sz="2000" dirty="0"/>
              <a:t> </a:t>
            </a:r>
            <a:r>
              <a:rPr lang="en-US" altLang="zh-CN" sz="2000" dirty="0"/>
              <a:t>focus</a:t>
            </a:r>
            <a:r>
              <a:rPr lang="zh-CN" altLang="en-US" sz="2000" dirty="0"/>
              <a:t> </a:t>
            </a:r>
            <a:r>
              <a:rPr lang="en-US" altLang="zh-CN" sz="2000" dirty="0"/>
              <a:t>on</a:t>
            </a:r>
            <a:r>
              <a:rPr lang="zh-CN" altLang="en-US" sz="2000" dirty="0"/>
              <a:t> </a:t>
            </a:r>
            <a:r>
              <a:rPr lang="en-US" sz="2000" dirty="0"/>
              <a:t>optimized </a:t>
            </a:r>
            <a:r>
              <a:rPr lang="en-US" altLang="zh-CN" sz="2000" dirty="0"/>
              <a:t>query</a:t>
            </a:r>
            <a:r>
              <a:rPr lang="zh-CN" altLang="en-US" sz="2000" dirty="0"/>
              <a:t> </a:t>
            </a:r>
            <a:r>
              <a:rPr lang="en-US" altLang="zh-CN" sz="2000" dirty="0"/>
              <a:t>pattern</a:t>
            </a:r>
            <a:r>
              <a:rPr lang="zh-CN" altLang="en-US" sz="2000" dirty="0"/>
              <a:t> </a:t>
            </a:r>
            <a:r>
              <a:rPr lang="en-US" altLang="zh-CN" sz="2000" dirty="0"/>
              <a:t>like</a:t>
            </a:r>
            <a:r>
              <a:rPr lang="zh-CN" altLang="en-US" sz="2000" dirty="0"/>
              <a:t> </a:t>
            </a:r>
            <a:r>
              <a:rPr lang="en-US" altLang="zh-CN" sz="2000" dirty="0"/>
              <a:t>defining</a:t>
            </a:r>
            <a:r>
              <a:rPr lang="zh-CN" altLang="en-US" sz="2000" dirty="0"/>
              <a:t> </a:t>
            </a:r>
            <a:r>
              <a:rPr lang="en-US" altLang="zh-CN" sz="2000" dirty="0"/>
              <a:t>specific</a:t>
            </a:r>
            <a:r>
              <a:rPr lang="zh-CN" altLang="en-US" sz="2000" dirty="0"/>
              <a:t> </a:t>
            </a:r>
            <a:r>
              <a:rPr lang="en-US" altLang="zh-CN" sz="2000" dirty="0"/>
              <a:t>vertex</a:t>
            </a:r>
            <a:endParaRPr lang="en-US" sz="2000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758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2CB671-D304-C743-B661-A0C3999EC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786F906-1C31-C34A-9D3D-C27AADCA8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 will its performance be affected?</a:t>
            </a:r>
          </a:p>
          <a:p>
            <a:pPr lvl="1"/>
            <a:r>
              <a:rPr lang="en-US" sz="2800" dirty="0"/>
              <a:t>By dataset</a:t>
            </a:r>
          </a:p>
          <a:p>
            <a:pPr lvl="1"/>
            <a:r>
              <a:rPr lang="en-US" sz="2800" dirty="0"/>
              <a:t>By physical machine</a:t>
            </a:r>
          </a:p>
          <a:p>
            <a:pPr lvl="1"/>
            <a:r>
              <a:rPr lang="en-US" sz="2800" dirty="0"/>
              <a:t>By its own abstraction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58EC-D51F-45F8-976C-4EC55249FD3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688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FD9977-DFBD-C345-AD35-8615883B9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90B8112-1048-5944-A721-C5DAFA3A3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Is TuX</a:t>
            </a:r>
            <a:r>
              <a:rPr lang="en-US" sz="3200" baseline="30000" dirty="0"/>
              <a:t>2</a:t>
            </a:r>
            <a:r>
              <a:rPr lang="en-US" sz="3200" dirty="0"/>
              <a:t> able to handle machine failure?</a:t>
            </a:r>
          </a:p>
          <a:p>
            <a:pPr lvl="1"/>
            <a:r>
              <a:rPr lang="en-US" sz="2800" dirty="0"/>
              <a:t>Possible but hard...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58EC-D51F-45F8-976C-4EC55249FD3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386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FD6198-6B6E-AA46-AFC5-F2A9FFCE5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F0C3B44-A080-D741-B55F-FA90AA939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Is the system easy to use in reality?</a:t>
            </a:r>
          </a:p>
          <a:p>
            <a:r>
              <a:rPr lang="en-US" sz="3200" dirty="0"/>
              <a:t>Is graph abstraction able to represent all ML algorithms?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58EC-D51F-45F8-976C-4EC55249FD3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837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A46502-4DB0-1448-A3B5-DCF0BC449B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QFrag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7082E13-B36C-1D4A-8C57-1C72CD49B7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58EC-D51F-45F8-976C-4EC55249FD3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080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8DDA06-B267-C64B-AF56-164D998F9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QFrag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000A26-DB48-5642-8FB5-CAF207BD9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Limitations:</a:t>
            </a:r>
          </a:p>
          <a:p>
            <a:pPr lvl="1"/>
            <a:r>
              <a:rPr lang="en-US" sz="2800" dirty="0"/>
              <a:t>Piazza Reviews:</a:t>
            </a:r>
          </a:p>
          <a:p>
            <a:pPr lvl="2"/>
            <a:r>
              <a:rPr lang="en-US" sz="2400" dirty="0"/>
              <a:t>In-memory graph processing.</a:t>
            </a:r>
          </a:p>
          <a:p>
            <a:pPr lvl="2"/>
            <a:r>
              <a:rPr lang="en-US" sz="2400" dirty="0"/>
              <a:t>High Latency? Not an issue actually...</a:t>
            </a:r>
          </a:p>
          <a:p>
            <a:pPr lvl="1"/>
            <a:r>
              <a:rPr lang="en-US" sz="2800" dirty="0"/>
              <a:t>Still very long running time on large unlabeled graph.</a:t>
            </a:r>
          </a:p>
          <a:p>
            <a:pPr lvl="1"/>
            <a:endParaRPr lang="en-US" sz="2800" dirty="0"/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58EC-D51F-45F8-976C-4EC55249FD3E}" type="slidenum">
              <a:rPr lang="en-US" smtClean="0"/>
              <a:t>44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6AFD029-C1B2-154D-A5B3-2FB9794C7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091" y="4222750"/>
            <a:ext cx="18542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5826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TUX2		</a:t>
            </a:r>
            <a:br>
              <a:rPr lang="en-US" dirty="0"/>
            </a:br>
            <a:r>
              <a:rPr lang="en-US" dirty="0"/>
              <a:t>		-- Design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3242"/>
            <a:ext cx="10515600" cy="45078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Each partition(thread) plays both a worker role and a server role.</a:t>
            </a:r>
          </a:p>
          <a:p>
            <a:pPr lvl="1"/>
            <a:r>
              <a:rPr lang="en-US" b="1" dirty="0"/>
              <a:t>Worker:</a:t>
            </a:r>
            <a:r>
              <a:rPr lang="en-US" dirty="0"/>
              <a:t> enumerates vertices in the partition and propagate vertex data along edges</a:t>
            </a:r>
          </a:p>
          <a:p>
            <a:pPr lvl="1"/>
            <a:r>
              <a:rPr lang="en-US" b="1" dirty="0"/>
              <a:t>Server</a:t>
            </a:r>
            <a:r>
              <a:rPr lang="en-US" dirty="0"/>
              <a:t>:  synchronizes states between mirror vertices and their corresponding masters.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116" y="3488964"/>
            <a:ext cx="4853354" cy="29715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58EC-D51F-45F8-976C-4EC55249FD3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193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TUX2 Heterogeneity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0" y="1690688"/>
            <a:ext cx="5674683" cy="41791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775012"/>
            <a:ext cx="45827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Scanning item vertices in a mini-batch leads to mirror vertices being located contiguously in an item vertex array.</a:t>
            </a:r>
          </a:p>
          <a:p>
            <a:endParaRPr lang="en-US" sz="2000" dirty="0"/>
          </a:p>
          <a:p>
            <a:r>
              <a:rPr lang="en-US" sz="2000" dirty="0"/>
              <a:t>TUX 2 can therefore easily identify them for master-mirror synchronization by simply rescanning the corresponding range of that array (a).</a:t>
            </a:r>
          </a:p>
          <a:p>
            <a:endParaRPr lang="en-US" sz="2000" dirty="0"/>
          </a:p>
          <a:p>
            <a:r>
              <a:rPr lang="en-US" sz="2000" dirty="0"/>
              <a:t>In contrast, scanning user vertices in a mini-batch would require an extra index structure to identify the mirror updates. This is because they are scattered in an item vertex array (b)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58EC-D51F-45F8-976C-4EC55249FD3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869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TUX2	</a:t>
            </a:r>
            <a:br>
              <a:rPr lang="en-US" dirty="0"/>
            </a:br>
            <a:r>
              <a:rPr lang="en-US" dirty="0"/>
              <a:t>		-- MF Example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99245" y="2005012"/>
            <a:ext cx="5424153" cy="43513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58EC-D51F-45F8-976C-4EC55249FD3E}" type="slidenum">
              <a:rPr lang="en-US" smtClean="0"/>
              <a:t>47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873567"/>
            <a:ext cx="5419725" cy="1647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675" y="3870325"/>
            <a:ext cx="526732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95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err="1"/>
              <a:t>QFrag’s</a:t>
            </a:r>
            <a:r>
              <a:rPr lang="zh-CN" altLang="en-US" dirty="0"/>
              <a:t> </a:t>
            </a:r>
            <a:r>
              <a:rPr lang="en-US" altLang="zh-CN" dirty="0"/>
              <a:t>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>
              <a:buFont typeface="Arial" charset="0"/>
              <a:buChar char="•"/>
            </a:pPr>
            <a:r>
              <a:rPr lang="en-US" altLang="zh-CN" sz="3200" dirty="0"/>
              <a:t>Utilize</a:t>
            </a:r>
            <a:r>
              <a:rPr lang="zh-CN" altLang="en-US" sz="3200" dirty="0"/>
              <a:t> </a:t>
            </a:r>
            <a:r>
              <a:rPr lang="en-US" altLang="zh-CN" sz="3200" dirty="0"/>
              <a:t>state-of-art</a:t>
            </a:r>
            <a:r>
              <a:rPr lang="zh-CN" altLang="en-US" sz="3200" dirty="0"/>
              <a:t> </a:t>
            </a:r>
            <a:r>
              <a:rPr lang="en-US" altLang="zh-CN" sz="3200" dirty="0"/>
              <a:t>graph</a:t>
            </a:r>
            <a:r>
              <a:rPr lang="zh-CN" altLang="en-US" sz="3200" dirty="0"/>
              <a:t> </a:t>
            </a:r>
            <a:r>
              <a:rPr lang="en-US" altLang="zh-CN" sz="3200" dirty="0"/>
              <a:t>isomorphism</a:t>
            </a:r>
            <a:r>
              <a:rPr lang="zh-CN" altLang="en-US" sz="3200" dirty="0"/>
              <a:t> </a:t>
            </a:r>
            <a:r>
              <a:rPr lang="en-US" altLang="zh-CN" sz="3200" dirty="0"/>
              <a:t>algorithm</a:t>
            </a:r>
          </a:p>
          <a:p>
            <a:pPr lvl="2">
              <a:buFont typeface="Arial" charset="0"/>
              <a:buChar char="•"/>
            </a:pPr>
            <a:r>
              <a:rPr lang="en-US" altLang="zh-CN" sz="2800" dirty="0"/>
              <a:t>Use tree-based </a:t>
            </a:r>
            <a:r>
              <a:rPr lang="en-US" sz="2800" dirty="0"/>
              <a:t>subgraph isomorphism algorithms </a:t>
            </a:r>
            <a:r>
              <a:rPr lang="en-US" altLang="zh-CN" sz="2800" dirty="0"/>
              <a:t>—— </a:t>
            </a:r>
            <a:r>
              <a:rPr lang="en-US" sz="2800" dirty="0" err="1"/>
              <a:t>TurboISO</a:t>
            </a:r>
            <a:endParaRPr lang="en-US" altLang="zh-CN" sz="3200" dirty="0"/>
          </a:p>
          <a:p>
            <a:pPr lvl="1">
              <a:buFont typeface="Arial" charset="0"/>
              <a:buChar char="•"/>
            </a:pPr>
            <a:r>
              <a:rPr lang="en-US" altLang="zh-CN" sz="3200" dirty="0"/>
              <a:t>In memory search</a:t>
            </a:r>
          </a:p>
          <a:p>
            <a:pPr lvl="2">
              <a:buFont typeface="Arial" charset="0"/>
              <a:buChar char="•"/>
            </a:pPr>
            <a:r>
              <a:rPr lang="en-US" altLang="zh-CN" sz="2800" dirty="0"/>
              <a:t>Target</a:t>
            </a:r>
            <a:r>
              <a:rPr lang="zh-CN" altLang="en-US" sz="2800" dirty="0"/>
              <a:t> </a:t>
            </a:r>
            <a:r>
              <a:rPr lang="en-US" altLang="zh-CN" sz="2800" dirty="0"/>
              <a:t>at</a:t>
            </a:r>
            <a:r>
              <a:rPr lang="zh-CN" altLang="en-US" sz="2800" dirty="0"/>
              <a:t> </a:t>
            </a:r>
            <a:r>
              <a:rPr lang="en-US" altLang="zh-CN" sz="2800" dirty="0"/>
              <a:t>computational</a:t>
            </a:r>
            <a:r>
              <a:rPr lang="zh-CN" altLang="en-US" sz="2800" dirty="0"/>
              <a:t> </a:t>
            </a:r>
            <a:r>
              <a:rPr lang="en-US" altLang="zh-CN" sz="2800" dirty="0"/>
              <a:t>complex</a:t>
            </a:r>
            <a:r>
              <a:rPr lang="zh-CN" altLang="en-US" sz="2800" dirty="0"/>
              <a:t> </a:t>
            </a:r>
            <a:r>
              <a:rPr lang="en-US" altLang="zh-CN" sz="2800" dirty="0"/>
              <a:t>query</a:t>
            </a:r>
            <a:r>
              <a:rPr lang="zh-CN" altLang="en-US" sz="2800" dirty="0"/>
              <a:t> </a:t>
            </a:r>
            <a:r>
              <a:rPr lang="en-US" altLang="zh-CN" sz="2800" dirty="0"/>
              <a:t>problems</a:t>
            </a:r>
            <a:r>
              <a:rPr lang="zh-CN" altLang="en-US" sz="2800" dirty="0"/>
              <a:t> </a:t>
            </a:r>
            <a:r>
              <a:rPr lang="en-US" altLang="zh-CN" sz="2800" dirty="0"/>
              <a:t>rather</a:t>
            </a:r>
            <a:r>
              <a:rPr lang="zh-CN" altLang="en-US" sz="2800" dirty="0"/>
              <a:t> </a:t>
            </a:r>
            <a:r>
              <a:rPr lang="en-US" altLang="zh-CN" sz="2800" dirty="0"/>
              <a:t>than</a:t>
            </a:r>
            <a:r>
              <a:rPr lang="zh-CN" altLang="en-US" sz="2800" dirty="0"/>
              <a:t> </a:t>
            </a:r>
            <a:r>
              <a:rPr lang="en-US" altLang="zh-CN" sz="2800" dirty="0"/>
              <a:t>graph</a:t>
            </a:r>
            <a:r>
              <a:rPr lang="zh-CN" altLang="en-US" sz="2800" dirty="0"/>
              <a:t> </a:t>
            </a:r>
            <a:r>
              <a:rPr lang="en-US" altLang="zh-CN" sz="2800" dirty="0"/>
              <a:t>partitioning</a:t>
            </a:r>
          </a:p>
          <a:p>
            <a:pPr lvl="2">
              <a:buFont typeface="Arial" charset="0"/>
              <a:buChar char="•"/>
            </a:pPr>
            <a:r>
              <a:rPr lang="en-US" altLang="zh-CN" sz="2800" dirty="0"/>
              <a:t>Replicate graph for every worker</a:t>
            </a:r>
          </a:p>
          <a:p>
            <a:pPr lvl="1">
              <a:buFont typeface="Arial" charset="0"/>
              <a:buChar char="•"/>
            </a:pPr>
            <a:r>
              <a:rPr lang="en-US" altLang="zh-CN" sz="3200" dirty="0"/>
              <a:t>Divide graph search</a:t>
            </a:r>
          </a:p>
          <a:p>
            <a:pPr lvl="2">
              <a:buFont typeface="Arial" charset="0"/>
              <a:buChar char="•"/>
            </a:pPr>
            <a:r>
              <a:rPr lang="en-US" altLang="zh-CN" sz="2800" dirty="0"/>
              <a:t>Parallel</a:t>
            </a:r>
            <a:r>
              <a:rPr lang="zh-CN" altLang="en-US" sz="2800" dirty="0"/>
              <a:t> </a:t>
            </a:r>
            <a:r>
              <a:rPr lang="en-US" altLang="zh-CN" sz="2800" dirty="0"/>
              <a:t>graph</a:t>
            </a:r>
            <a:r>
              <a:rPr lang="zh-CN" altLang="en-US" sz="2800" dirty="0"/>
              <a:t> </a:t>
            </a:r>
            <a:r>
              <a:rPr lang="en-US" altLang="zh-CN" sz="2800" dirty="0"/>
              <a:t>search</a:t>
            </a:r>
            <a:r>
              <a:rPr lang="zh-CN" altLang="en-US" sz="2800" dirty="0"/>
              <a:t> </a:t>
            </a:r>
            <a:r>
              <a:rPr lang="en-US" altLang="zh-CN" sz="2800" dirty="0"/>
              <a:t>starting</a:t>
            </a:r>
            <a:r>
              <a:rPr lang="zh-CN" altLang="en-US" sz="2800" dirty="0"/>
              <a:t> </a:t>
            </a:r>
            <a:r>
              <a:rPr lang="en-US" altLang="zh-CN" sz="2800" dirty="0"/>
              <a:t>from</a:t>
            </a:r>
            <a:r>
              <a:rPr lang="zh-CN" altLang="en-US" sz="2800" dirty="0"/>
              <a:t> </a:t>
            </a:r>
            <a:r>
              <a:rPr lang="en-US" altLang="zh-CN" sz="2800" dirty="0"/>
              <a:t>different</a:t>
            </a:r>
            <a:r>
              <a:rPr lang="zh-CN" altLang="en-US" sz="2800" dirty="0"/>
              <a:t> </a:t>
            </a:r>
            <a:r>
              <a:rPr lang="en-US" altLang="zh-CN" sz="2800" dirty="0"/>
              <a:t>vertex</a:t>
            </a:r>
          </a:p>
          <a:p>
            <a:pPr lvl="2">
              <a:buFont typeface="Arial" charset="0"/>
              <a:buChar char="•"/>
            </a:pPr>
            <a:r>
              <a:rPr lang="en-US" altLang="zh-CN" sz="2800" dirty="0"/>
              <a:t>Fragment</a:t>
            </a:r>
            <a:r>
              <a:rPr lang="zh-CN" altLang="en-US" sz="2800" dirty="0"/>
              <a:t> </a:t>
            </a:r>
            <a:r>
              <a:rPr lang="en-US" altLang="zh-CN" sz="2800" dirty="0"/>
              <a:t>task</a:t>
            </a:r>
            <a:r>
              <a:rPr lang="zh-CN" altLang="en-US" sz="2800" dirty="0"/>
              <a:t> </a:t>
            </a:r>
            <a:r>
              <a:rPr lang="en-US" altLang="zh-CN" sz="2800" dirty="0"/>
              <a:t>to</a:t>
            </a:r>
            <a:r>
              <a:rPr lang="zh-CN" altLang="en-US" sz="2800" dirty="0"/>
              <a:t> </a:t>
            </a:r>
            <a:r>
              <a:rPr lang="en-US" altLang="zh-CN" sz="2800" dirty="0"/>
              <a:t>subtask</a:t>
            </a:r>
            <a:r>
              <a:rPr lang="zh-CN" altLang="en-US" sz="2800" dirty="0"/>
              <a:t> </a:t>
            </a:r>
            <a:r>
              <a:rPr lang="en-US" altLang="zh-CN" sz="2800" dirty="0"/>
              <a:t>and</a:t>
            </a:r>
            <a:r>
              <a:rPr lang="zh-CN" altLang="en-US" sz="2800" dirty="0"/>
              <a:t> </a:t>
            </a:r>
            <a:r>
              <a:rPr lang="en-US" altLang="zh-CN" sz="2800" dirty="0"/>
              <a:t>processing</a:t>
            </a:r>
            <a:r>
              <a:rPr lang="zh-CN" altLang="en-US" sz="2800" dirty="0"/>
              <a:t> </a:t>
            </a:r>
            <a:r>
              <a:rPr lang="en-US" altLang="zh-CN" sz="2800" dirty="0"/>
              <a:t>in</a:t>
            </a:r>
            <a:r>
              <a:rPr lang="zh-CN" altLang="en-US" sz="2800" dirty="0"/>
              <a:t> </a:t>
            </a:r>
            <a:r>
              <a:rPr lang="en-US" altLang="zh-CN" sz="2800" dirty="0"/>
              <a:t>bulks to address skew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67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110624"/>
            <a:ext cx="10515600" cy="1325563"/>
          </a:xfrm>
        </p:spPr>
        <p:txBody>
          <a:bodyPr/>
          <a:lstStyle/>
          <a:p>
            <a:r>
              <a:rPr lang="en-US" dirty="0"/>
              <a:t>Algorithm - </a:t>
            </a:r>
            <a:r>
              <a:rPr lang="en-US" dirty="0" err="1"/>
              <a:t>TurboISO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5541" y="1136410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Problem definition: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𝐺</m:t>
                    </m:r>
                    <m:r>
                      <a:rPr lang="en-US" b="0" i="1" smtClean="0">
                        <a:latin typeface="Cambria Math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, Q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=(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𝑄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𝑄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𝑄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, find subgraph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𝐺</m:t>
                    </m:r>
                  </m:oMath>
                </a14:m>
                <a:r>
                  <a:rPr lang="en-US" dirty="0"/>
                  <a:t> that matches Q.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/>
                  <a:t> - Set of vertices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/>
                  <a:t> - Set of undirected edges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𝐺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𝐺</m:t>
                        </m:r>
                      </m:sub>
                    </m:sSub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𝐺</m:t>
                        </m:r>
                      </m:sub>
                    </m:sSub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𝐺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/>
                  <a:t> - Labelling function maps a vertex or an edge to a set of labels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5541" y="1136410"/>
                <a:ext cx="10515600" cy="4351338"/>
              </a:xfrm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>
              <a:xfrm>
                <a:off x="1475113" y="4257360"/>
                <a:ext cx="369211" cy="3692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113" y="4257360"/>
                <a:ext cx="369211" cy="369211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1249680" y="5518030"/>
                <a:ext cx="369211" cy="3692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680" y="5518030"/>
                <a:ext cx="369211" cy="369211"/>
              </a:xfrm>
              <a:prstGeom prst="ellipse">
                <a:avLst/>
              </a:prstGeom>
              <a:blipFill rotWithShape="0">
                <a:blip r:embed="rId4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2222157" y="4441965"/>
                <a:ext cx="369211" cy="3692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157" y="4441965"/>
                <a:ext cx="369211" cy="369211"/>
              </a:xfrm>
              <a:prstGeom prst="ellipse">
                <a:avLst/>
              </a:prstGeom>
              <a:blipFill rotWithShape="0">
                <a:blip r:embed="rId5"/>
                <a:stretch>
                  <a:fillRect l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1844324" y="5034185"/>
                <a:ext cx="369211" cy="3692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324" y="5034185"/>
                <a:ext cx="369211" cy="369211"/>
              </a:xfrm>
              <a:prstGeom prst="ellipse">
                <a:avLst/>
              </a:prstGeom>
              <a:blipFill rotWithShape="0">
                <a:blip r:embed="rId6"/>
                <a:stretch>
                  <a:fillRect l="-3226"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>
              <a:xfrm>
                <a:off x="2028929" y="5702635"/>
                <a:ext cx="369211" cy="3692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929" y="5702635"/>
                <a:ext cx="369211" cy="369211"/>
              </a:xfrm>
              <a:prstGeom prst="ellipse">
                <a:avLst/>
              </a:prstGeom>
              <a:blipFill rotWithShape="0">
                <a:blip r:embed="rId7"/>
                <a:stretch>
                  <a:fillRect l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2591368" y="5233167"/>
                <a:ext cx="369211" cy="3692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368" y="5233167"/>
                <a:ext cx="369211" cy="369211"/>
              </a:xfrm>
              <a:prstGeom prst="ellipse">
                <a:avLst/>
              </a:prstGeom>
              <a:blipFill rotWithShape="0">
                <a:blip r:embed="rId8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>
            <a:stCxn id="4" idx="6"/>
            <a:endCxn id="6" idx="2"/>
          </p:cNvCxnSpPr>
          <p:nvPr/>
        </p:nvCxnSpPr>
        <p:spPr>
          <a:xfrm>
            <a:off x="1844324" y="4441966"/>
            <a:ext cx="377833" cy="184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4"/>
            <a:endCxn id="5" idx="0"/>
          </p:cNvCxnSpPr>
          <p:nvPr/>
        </p:nvCxnSpPr>
        <p:spPr>
          <a:xfrm flipH="1">
            <a:off x="1434286" y="4626571"/>
            <a:ext cx="225433" cy="8914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4" idx="5"/>
            <a:endCxn id="7" idx="0"/>
          </p:cNvCxnSpPr>
          <p:nvPr/>
        </p:nvCxnSpPr>
        <p:spPr>
          <a:xfrm>
            <a:off x="1790254" y="4572501"/>
            <a:ext cx="238676" cy="461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7"/>
            <a:endCxn id="7" idx="3"/>
          </p:cNvCxnSpPr>
          <p:nvPr/>
        </p:nvCxnSpPr>
        <p:spPr>
          <a:xfrm flipV="1">
            <a:off x="1564821" y="5349326"/>
            <a:ext cx="333573" cy="2227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5" idx="5"/>
            <a:endCxn id="8" idx="2"/>
          </p:cNvCxnSpPr>
          <p:nvPr/>
        </p:nvCxnSpPr>
        <p:spPr>
          <a:xfrm>
            <a:off x="1564821" y="5833171"/>
            <a:ext cx="464108" cy="54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/>
              <p:cNvSpPr/>
              <p:nvPr/>
            </p:nvSpPr>
            <p:spPr>
              <a:xfrm>
                <a:off x="2623572" y="5892354"/>
                <a:ext cx="369211" cy="3692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Oval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572" y="5892354"/>
                <a:ext cx="369211" cy="369211"/>
              </a:xfrm>
              <a:prstGeom prst="ellipse">
                <a:avLst/>
              </a:prstGeom>
              <a:blipFill rotWithShape="0">
                <a:blip r:embed="rId9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>
            <a:stCxn id="7" idx="6"/>
            <a:endCxn id="9" idx="2"/>
          </p:cNvCxnSpPr>
          <p:nvPr/>
        </p:nvCxnSpPr>
        <p:spPr>
          <a:xfrm>
            <a:off x="2213535" y="5218791"/>
            <a:ext cx="377833" cy="1989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8" idx="6"/>
            <a:endCxn id="22" idx="2"/>
          </p:cNvCxnSpPr>
          <p:nvPr/>
        </p:nvCxnSpPr>
        <p:spPr>
          <a:xfrm>
            <a:off x="2398140" y="5887241"/>
            <a:ext cx="225432" cy="189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2" idx="0"/>
            <a:endCxn id="9" idx="4"/>
          </p:cNvCxnSpPr>
          <p:nvPr/>
        </p:nvCxnSpPr>
        <p:spPr>
          <a:xfrm flipH="1" flipV="1">
            <a:off x="2775974" y="5602378"/>
            <a:ext cx="32204" cy="2899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9" idx="0"/>
            <a:endCxn id="6" idx="5"/>
          </p:cNvCxnSpPr>
          <p:nvPr/>
        </p:nvCxnSpPr>
        <p:spPr>
          <a:xfrm flipH="1" flipV="1">
            <a:off x="2537298" y="4757106"/>
            <a:ext cx="238676" cy="4760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839864" y="4316792"/>
                <a:ext cx="15383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0" dirty="0"/>
                  <a:t>Data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𝐷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9864" y="4316792"/>
                <a:ext cx="1538306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357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val 31"/>
              <p:cNvSpPr/>
              <p:nvPr/>
            </p:nvSpPr>
            <p:spPr>
              <a:xfrm>
                <a:off x="3668519" y="4803343"/>
                <a:ext cx="369211" cy="3692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1005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Oval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8519" y="4803343"/>
                <a:ext cx="369211" cy="369211"/>
              </a:xfrm>
              <a:prstGeom prst="ellipse">
                <a:avLst/>
              </a:prstGeom>
              <a:blipFill rotWithShape="0">
                <a:blip r:embed="rId11"/>
                <a:stretch>
                  <a:fillRect l="-40323" r="-27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val 32"/>
              <p:cNvSpPr/>
              <p:nvPr/>
            </p:nvSpPr>
            <p:spPr>
              <a:xfrm>
                <a:off x="4117662" y="5463960"/>
                <a:ext cx="369211" cy="3692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1004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Oval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662" y="5463960"/>
                <a:ext cx="369211" cy="369211"/>
              </a:xfrm>
              <a:prstGeom prst="ellipse">
                <a:avLst/>
              </a:prstGeom>
              <a:blipFill rotWithShape="0">
                <a:blip r:embed="rId12"/>
                <a:stretch>
                  <a:fillRect l="-38095" r="-25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3138886" y="5133616"/>
                <a:ext cx="4106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886" y="5133616"/>
                <a:ext cx="410689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/>
          <p:cNvCxnSpPr>
            <a:stCxn id="33" idx="1"/>
          </p:cNvCxnSpPr>
          <p:nvPr/>
        </p:nvCxnSpPr>
        <p:spPr>
          <a:xfrm flipH="1" flipV="1">
            <a:off x="3966120" y="5116953"/>
            <a:ext cx="205612" cy="4010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2" idx="2"/>
            <a:endCxn id="6" idx="6"/>
          </p:cNvCxnSpPr>
          <p:nvPr/>
        </p:nvCxnSpPr>
        <p:spPr>
          <a:xfrm flipH="1" flipV="1">
            <a:off x="2591368" y="4626571"/>
            <a:ext cx="1077151" cy="3613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2" idx="6"/>
            <a:endCxn id="33" idx="2"/>
          </p:cNvCxnSpPr>
          <p:nvPr/>
        </p:nvCxnSpPr>
        <p:spPr>
          <a:xfrm flipV="1">
            <a:off x="2992783" y="5648566"/>
            <a:ext cx="1124879" cy="428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val 42"/>
              <p:cNvSpPr/>
              <p:nvPr/>
            </p:nvSpPr>
            <p:spPr>
              <a:xfrm>
                <a:off x="6718244" y="4164695"/>
                <a:ext cx="369211" cy="3692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𝑞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3" name="Oval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244" y="4164695"/>
                <a:ext cx="369211" cy="369211"/>
              </a:xfrm>
              <a:prstGeom prst="ellipse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val 43"/>
              <p:cNvSpPr/>
              <p:nvPr/>
            </p:nvSpPr>
            <p:spPr>
              <a:xfrm>
                <a:off x="6307627" y="4718511"/>
                <a:ext cx="369211" cy="3692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𝑞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4" name="Oval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627" y="4718511"/>
                <a:ext cx="369211" cy="369211"/>
              </a:xfrm>
              <a:prstGeom prst="ellipse">
                <a:avLst/>
              </a:prstGeom>
              <a:blipFill rotWithShape="0">
                <a:blip r:embed="rId15"/>
                <a:stretch>
                  <a:fillRect l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val 44"/>
              <p:cNvSpPr/>
              <p:nvPr/>
            </p:nvSpPr>
            <p:spPr>
              <a:xfrm>
                <a:off x="7101250" y="4718510"/>
                <a:ext cx="369211" cy="3692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𝑞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5" name="Oval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250" y="4718510"/>
                <a:ext cx="369211" cy="369211"/>
              </a:xfrm>
              <a:prstGeom prst="ellipse">
                <a:avLst/>
              </a:prstGeom>
              <a:blipFill rotWithShape="0">
                <a:blip r:embed="rId16"/>
                <a:stretch>
                  <a:fillRect l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val 45"/>
              <p:cNvSpPr/>
              <p:nvPr/>
            </p:nvSpPr>
            <p:spPr>
              <a:xfrm>
                <a:off x="5898736" y="5333424"/>
                <a:ext cx="369211" cy="3692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𝑞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6" name="Oval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8736" y="5333424"/>
                <a:ext cx="369211" cy="369211"/>
              </a:xfrm>
              <a:prstGeom prst="ellipse">
                <a:avLst/>
              </a:prstGeom>
              <a:blipFill rotWithShape="0">
                <a:blip r:embed="rId17"/>
                <a:stretch>
                  <a:fillRect l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val 46"/>
              <p:cNvSpPr/>
              <p:nvPr/>
            </p:nvSpPr>
            <p:spPr>
              <a:xfrm>
                <a:off x="6732039" y="5335011"/>
                <a:ext cx="369211" cy="3692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𝑞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7" name="Oval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039" y="5335011"/>
                <a:ext cx="369211" cy="369211"/>
              </a:xfrm>
              <a:prstGeom prst="ellipse">
                <a:avLst/>
              </a:prstGeom>
              <a:blipFill rotWithShape="0">
                <a:blip r:embed="rId18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val 47"/>
              <p:cNvSpPr/>
              <p:nvPr/>
            </p:nvSpPr>
            <p:spPr>
              <a:xfrm>
                <a:off x="7495204" y="5333423"/>
                <a:ext cx="369211" cy="3692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𝑞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8" name="Oval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204" y="5333423"/>
                <a:ext cx="369211" cy="369211"/>
              </a:xfrm>
              <a:prstGeom prst="ellipse">
                <a:avLst/>
              </a:prstGeom>
              <a:blipFill rotWithShape="0">
                <a:blip r:embed="rId19"/>
                <a:stretch>
                  <a:fillRect l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/>
          <p:cNvCxnSpPr>
            <a:stCxn id="43" idx="3"/>
            <a:endCxn id="44" idx="7"/>
          </p:cNvCxnSpPr>
          <p:nvPr/>
        </p:nvCxnSpPr>
        <p:spPr>
          <a:xfrm flipH="1">
            <a:off x="6622768" y="4479836"/>
            <a:ext cx="149546" cy="2927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4" idx="3"/>
            <a:endCxn id="46" idx="7"/>
          </p:cNvCxnSpPr>
          <p:nvPr/>
        </p:nvCxnSpPr>
        <p:spPr>
          <a:xfrm flipH="1">
            <a:off x="6213877" y="5033652"/>
            <a:ext cx="147820" cy="353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3" idx="5"/>
            <a:endCxn id="45" idx="1"/>
          </p:cNvCxnSpPr>
          <p:nvPr/>
        </p:nvCxnSpPr>
        <p:spPr>
          <a:xfrm>
            <a:off x="7033385" y="4479836"/>
            <a:ext cx="121935" cy="2927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45" idx="5"/>
            <a:endCxn id="48" idx="1"/>
          </p:cNvCxnSpPr>
          <p:nvPr/>
        </p:nvCxnSpPr>
        <p:spPr>
          <a:xfrm>
            <a:off x="7416391" y="5033651"/>
            <a:ext cx="132883" cy="353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4" idx="5"/>
            <a:endCxn id="47" idx="1"/>
          </p:cNvCxnSpPr>
          <p:nvPr/>
        </p:nvCxnSpPr>
        <p:spPr>
          <a:xfrm>
            <a:off x="6622768" y="5033652"/>
            <a:ext cx="163341" cy="3554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46" idx="6"/>
            <a:endCxn id="47" idx="2"/>
          </p:cNvCxnSpPr>
          <p:nvPr/>
        </p:nvCxnSpPr>
        <p:spPr>
          <a:xfrm>
            <a:off x="6267947" y="5518030"/>
            <a:ext cx="46409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47" idx="6"/>
            <a:endCxn id="48" idx="2"/>
          </p:cNvCxnSpPr>
          <p:nvPr/>
        </p:nvCxnSpPr>
        <p:spPr>
          <a:xfrm flipV="1">
            <a:off x="7101250" y="5518029"/>
            <a:ext cx="3939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Freeform 66"/>
          <p:cNvSpPr/>
          <p:nvPr/>
        </p:nvSpPr>
        <p:spPr>
          <a:xfrm>
            <a:off x="6072996" y="5687265"/>
            <a:ext cx="1606814" cy="368572"/>
          </a:xfrm>
          <a:custGeom>
            <a:avLst/>
            <a:gdLst>
              <a:gd name="connsiteX0" fmla="*/ 0 w 1621766"/>
              <a:gd name="connsiteY0" fmla="*/ 0 h 345150"/>
              <a:gd name="connsiteX1" fmla="*/ 879895 w 1621766"/>
              <a:gd name="connsiteY1" fmla="*/ 345056 h 345150"/>
              <a:gd name="connsiteX2" fmla="*/ 1621766 w 1621766"/>
              <a:gd name="connsiteY2" fmla="*/ 34505 h 34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1766" h="345150">
                <a:moveTo>
                  <a:pt x="0" y="0"/>
                </a:moveTo>
                <a:cubicBezTo>
                  <a:pt x="304800" y="169652"/>
                  <a:pt x="609601" y="339305"/>
                  <a:pt x="879895" y="345056"/>
                </a:cubicBezTo>
                <a:cubicBezTo>
                  <a:pt x="1150189" y="350807"/>
                  <a:pt x="1495245" y="92014"/>
                  <a:pt x="1621766" y="3450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7345074" y="4203169"/>
                <a:ext cx="1677447" cy="3888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Query</a:t>
                </a:r>
                <a:r>
                  <a:rPr lang="en-US" b="0" dirty="0"/>
                  <a:t>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𝑄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074" y="4203169"/>
                <a:ext cx="1677447" cy="388889"/>
              </a:xfrm>
              <a:prstGeom prst="rect">
                <a:avLst/>
              </a:prstGeom>
              <a:blipFill rotWithShape="0">
                <a:blip r:embed="rId20"/>
                <a:stretch>
                  <a:fillRect l="-3273" t="-6250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0131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TurboISO</a:t>
            </a:r>
            <a:r>
              <a:rPr lang="en-US" dirty="0"/>
              <a:t> -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774" y="151811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1. Construct query spanning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Oval 78"/>
              <p:cNvSpPr/>
              <p:nvPr/>
            </p:nvSpPr>
            <p:spPr>
              <a:xfrm>
                <a:off x="2234066" y="1964864"/>
                <a:ext cx="369211" cy="3692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𝑞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9" name="Oval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4066" y="1964864"/>
                <a:ext cx="369211" cy="369211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Oval 79"/>
              <p:cNvSpPr/>
              <p:nvPr/>
            </p:nvSpPr>
            <p:spPr>
              <a:xfrm>
                <a:off x="1823449" y="2518680"/>
                <a:ext cx="369211" cy="3692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𝑞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0" name="Oval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449" y="2518680"/>
                <a:ext cx="369211" cy="369211"/>
              </a:xfrm>
              <a:prstGeom prst="ellipse">
                <a:avLst/>
              </a:prstGeom>
              <a:blipFill rotWithShape="0">
                <a:blip r:embed="rId3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Oval 80"/>
              <p:cNvSpPr/>
              <p:nvPr/>
            </p:nvSpPr>
            <p:spPr>
              <a:xfrm>
                <a:off x="2617072" y="2518679"/>
                <a:ext cx="369211" cy="3692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𝑞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1" name="Oval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072" y="2518679"/>
                <a:ext cx="369211" cy="369211"/>
              </a:xfrm>
              <a:prstGeom prst="ellipse">
                <a:avLst/>
              </a:prstGeom>
              <a:blipFill rotWithShape="0">
                <a:blip r:embed="rId4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val 81"/>
              <p:cNvSpPr/>
              <p:nvPr/>
            </p:nvSpPr>
            <p:spPr>
              <a:xfrm>
                <a:off x="1414558" y="3133593"/>
                <a:ext cx="369211" cy="3692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𝑞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2" name="Oval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558" y="3133593"/>
                <a:ext cx="369211" cy="369211"/>
              </a:xfrm>
              <a:prstGeom prst="ellipse">
                <a:avLst/>
              </a:prstGeom>
              <a:blipFill rotWithShape="0">
                <a:blip r:embed="rId5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Oval 82"/>
              <p:cNvSpPr/>
              <p:nvPr/>
            </p:nvSpPr>
            <p:spPr>
              <a:xfrm>
                <a:off x="2247861" y="3135180"/>
                <a:ext cx="369211" cy="3692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𝑞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3" name="Oval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861" y="3135180"/>
                <a:ext cx="369211" cy="369211"/>
              </a:xfrm>
              <a:prstGeom prst="ellipse">
                <a:avLst/>
              </a:prstGeom>
              <a:blipFill rotWithShape="0">
                <a:blip r:embed="rId6"/>
                <a:stretch>
                  <a:fillRect l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Oval 83"/>
              <p:cNvSpPr/>
              <p:nvPr/>
            </p:nvSpPr>
            <p:spPr>
              <a:xfrm>
                <a:off x="2956956" y="3170704"/>
                <a:ext cx="369211" cy="3692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𝑞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4" name="Oval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956" y="3170704"/>
                <a:ext cx="369211" cy="369211"/>
              </a:xfrm>
              <a:prstGeom prst="ellipse">
                <a:avLst/>
              </a:prstGeom>
              <a:blipFill rotWithShape="0">
                <a:blip r:embed="rId7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Connector 84"/>
          <p:cNvCxnSpPr/>
          <p:nvPr/>
        </p:nvCxnSpPr>
        <p:spPr>
          <a:xfrm flipH="1">
            <a:off x="2138590" y="2280005"/>
            <a:ext cx="149546" cy="2927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1729699" y="2833821"/>
            <a:ext cx="147820" cy="353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2549207" y="2280005"/>
            <a:ext cx="121935" cy="2927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2932213" y="2833820"/>
            <a:ext cx="132883" cy="353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2138590" y="2833821"/>
            <a:ext cx="163341" cy="3554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1783769" y="3318199"/>
            <a:ext cx="464092" cy="15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2617072" y="3318198"/>
            <a:ext cx="393954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Freeform 91"/>
          <p:cNvSpPr/>
          <p:nvPr/>
        </p:nvSpPr>
        <p:spPr>
          <a:xfrm>
            <a:off x="1588818" y="3487434"/>
            <a:ext cx="1606814" cy="368572"/>
          </a:xfrm>
          <a:custGeom>
            <a:avLst/>
            <a:gdLst>
              <a:gd name="connsiteX0" fmla="*/ 0 w 1621766"/>
              <a:gd name="connsiteY0" fmla="*/ 0 h 345150"/>
              <a:gd name="connsiteX1" fmla="*/ 879895 w 1621766"/>
              <a:gd name="connsiteY1" fmla="*/ 345056 h 345150"/>
              <a:gd name="connsiteX2" fmla="*/ 1621766 w 1621766"/>
              <a:gd name="connsiteY2" fmla="*/ 34505 h 34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1766" h="345150">
                <a:moveTo>
                  <a:pt x="0" y="0"/>
                </a:moveTo>
                <a:cubicBezTo>
                  <a:pt x="304800" y="169652"/>
                  <a:pt x="609601" y="339305"/>
                  <a:pt x="879895" y="345056"/>
                </a:cubicBezTo>
                <a:cubicBezTo>
                  <a:pt x="1150189" y="350807"/>
                  <a:pt x="1495245" y="92014"/>
                  <a:pt x="1621766" y="34505"/>
                </a:cubicBezTo>
              </a:path>
            </a:pathLst>
          </a:cu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1232490" y="3975984"/>
                <a:ext cx="2399952" cy="3888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Query</a:t>
                </a:r>
                <a:r>
                  <a:rPr lang="en-US" b="0" dirty="0"/>
                  <a:t> spanning tree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𝑄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490" y="3975984"/>
                <a:ext cx="2399952" cy="388889"/>
              </a:xfrm>
              <a:prstGeom prst="rect">
                <a:avLst/>
              </a:prstGeom>
              <a:blipFill rotWithShape="0">
                <a:blip r:embed="rId8"/>
                <a:stretch>
                  <a:fillRect l="-2030" t="-6250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Rectangle 94"/>
          <p:cNvSpPr/>
          <p:nvPr/>
        </p:nvSpPr>
        <p:spPr>
          <a:xfrm>
            <a:off x="6171216" y="411712"/>
            <a:ext cx="43055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2. Construct </a:t>
            </a:r>
            <a:r>
              <a:rPr lang="en-US" sz="2000" dirty="0"/>
              <a:t>candidate</a:t>
            </a:r>
            <a:r>
              <a:rPr lang="en-US" dirty="0"/>
              <a:t>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Oval 95"/>
              <p:cNvSpPr/>
              <p:nvPr/>
            </p:nvSpPr>
            <p:spPr>
              <a:xfrm>
                <a:off x="4777405" y="1978763"/>
                <a:ext cx="369211" cy="3692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𝑟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6" name="Oval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405" y="1978763"/>
                <a:ext cx="369211" cy="369211"/>
              </a:xfrm>
              <a:prstGeom prst="ellipse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Connector 98"/>
          <p:cNvCxnSpPr/>
          <p:nvPr/>
        </p:nvCxnSpPr>
        <p:spPr>
          <a:xfrm>
            <a:off x="5465850" y="975135"/>
            <a:ext cx="5579" cy="220597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Oval 99"/>
              <p:cNvSpPr/>
              <p:nvPr/>
            </p:nvSpPr>
            <p:spPr>
              <a:xfrm>
                <a:off x="5786570" y="1590908"/>
                <a:ext cx="423664" cy="11882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0" name="Oval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570" y="1590908"/>
                <a:ext cx="423664" cy="1188233"/>
              </a:xfrm>
              <a:prstGeom prst="ellipse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Oval 100"/>
              <p:cNvSpPr/>
              <p:nvPr/>
            </p:nvSpPr>
            <p:spPr>
              <a:xfrm>
                <a:off x="9228310" y="1304606"/>
                <a:ext cx="449408" cy="155739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pPr algn="ctr"/>
                <a:endParaRPr lang="en-US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pPr algn="ctr"/>
                <a:endParaRPr lang="en-US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1" name="Oval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8310" y="1304606"/>
                <a:ext cx="449408" cy="1557392"/>
              </a:xfrm>
              <a:prstGeom prst="ellipse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ectangle 144"/>
              <p:cNvSpPr/>
              <p:nvPr/>
            </p:nvSpPr>
            <p:spPr>
              <a:xfrm>
                <a:off x="5598289" y="2865814"/>
                <a:ext cx="8248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𝐷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5" name="Rectangle 1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289" y="2865814"/>
                <a:ext cx="824841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Rectangle 145"/>
              <p:cNvSpPr/>
              <p:nvPr/>
            </p:nvSpPr>
            <p:spPr>
              <a:xfrm>
                <a:off x="9001509" y="3002443"/>
                <a:ext cx="8248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𝐷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6" name="Rectangle 1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1509" y="3002443"/>
                <a:ext cx="824841" cy="369332"/>
              </a:xfrm>
              <a:prstGeom prst="rect">
                <a:avLst/>
              </a:prstGeom>
              <a:blipFill rotWithShape="0"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Rectangle 146"/>
              <p:cNvSpPr/>
              <p:nvPr/>
            </p:nvSpPr>
            <p:spPr>
              <a:xfrm>
                <a:off x="4552250" y="2366282"/>
                <a:ext cx="8195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𝐷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7" name="Rectangle 1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250" y="2366282"/>
                <a:ext cx="819520" cy="369332"/>
              </a:xfrm>
              <a:prstGeom prst="rect">
                <a:avLst/>
              </a:prstGeom>
              <a:blipFill rotWithShape="0">
                <a:blip r:embed="rId1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Oval 147"/>
              <p:cNvSpPr/>
              <p:nvPr/>
            </p:nvSpPr>
            <p:spPr>
              <a:xfrm>
                <a:off x="6928498" y="1281628"/>
                <a:ext cx="439807" cy="7512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8" name="Oval 1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8498" y="1281628"/>
                <a:ext cx="439807" cy="751206"/>
              </a:xfrm>
              <a:prstGeom prst="ellipse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Oval 148"/>
              <p:cNvSpPr/>
              <p:nvPr/>
            </p:nvSpPr>
            <p:spPr>
              <a:xfrm>
                <a:off x="6923302" y="2272144"/>
                <a:ext cx="439807" cy="7512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9" name="Oval 1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3302" y="2272144"/>
                <a:ext cx="439807" cy="751206"/>
              </a:xfrm>
              <a:prstGeom prst="ellipse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Oval 149"/>
              <p:cNvSpPr/>
              <p:nvPr/>
            </p:nvSpPr>
            <p:spPr>
              <a:xfrm>
                <a:off x="10068372" y="807996"/>
                <a:ext cx="439807" cy="7512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0" name="Oval 1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8372" y="807996"/>
                <a:ext cx="439807" cy="751206"/>
              </a:xfrm>
              <a:prstGeom prst="ellipse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Oval 150"/>
              <p:cNvSpPr/>
              <p:nvPr/>
            </p:nvSpPr>
            <p:spPr>
              <a:xfrm>
                <a:off x="10068372" y="1702518"/>
                <a:ext cx="439807" cy="7512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1" name="Oval 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8372" y="1702518"/>
                <a:ext cx="439807" cy="751206"/>
              </a:xfrm>
              <a:prstGeom prst="ellipse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Oval 151"/>
              <p:cNvSpPr/>
              <p:nvPr/>
            </p:nvSpPr>
            <p:spPr>
              <a:xfrm>
                <a:off x="10068372" y="2640254"/>
                <a:ext cx="439807" cy="7512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2" name="Oval 1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8372" y="2640254"/>
                <a:ext cx="439807" cy="751206"/>
              </a:xfrm>
              <a:prstGeom prst="ellipse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Rectangle 152"/>
              <p:cNvSpPr/>
              <p:nvPr/>
            </p:nvSpPr>
            <p:spPr>
              <a:xfrm>
                <a:off x="5473909" y="1173535"/>
                <a:ext cx="10347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0" dirty="0"/>
                  <a:t>CS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 </m:t>
                    </m:r>
                    <m:r>
                      <a:rPr lang="en-US" b="0" i="1" smtClean="0">
                        <a:latin typeface="Cambria Math" charset="0"/>
                      </a:rPr>
                      <m:t>𝑟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3" name="Rectangle 1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909" y="1173535"/>
                <a:ext cx="1034770" cy="369332"/>
              </a:xfrm>
              <a:prstGeom prst="rect">
                <a:avLst/>
              </a:prstGeom>
              <a:blipFill rotWithShape="0">
                <a:blip r:embed="rId18"/>
                <a:stretch>
                  <a:fillRect l="-5294" t="-10000" r="-58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Rectangle 153"/>
              <p:cNvSpPr/>
              <p:nvPr/>
            </p:nvSpPr>
            <p:spPr>
              <a:xfrm>
                <a:off x="6591141" y="912296"/>
                <a:ext cx="11455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0" dirty="0"/>
                  <a:t>CS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4" name="Rectangle 1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141" y="912296"/>
                <a:ext cx="1145506" cy="369332"/>
              </a:xfrm>
              <a:prstGeom prst="rect">
                <a:avLst/>
              </a:prstGeom>
              <a:blipFill rotWithShape="0">
                <a:blip r:embed="rId19"/>
                <a:stretch>
                  <a:fillRect l="-4255" t="-10000" r="-106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Rectangle 154"/>
              <p:cNvSpPr/>
              <p:nvPr/>
            </p:nvSpPr>
            <p:spPr>
              <a:xfrm>
                <a:off x="6591141" y="1924573"/>
                <a:ext cx="11508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0" dirty="0"/>
                  <a:t>CS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5" name="Rectangle 1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141" y="1924573"/>
                <a:ext cx="1150828" cy="369332"/>
              </a:xfrm>
              <a:prstGeom prst="rect">
                <a:avLst/>
              </a:prstGeom>
              <a:blipFill rotWithShape="0">
                <a:blip r:embed="rId20"/>
                <a:stretch>
                  <a:fillRect l="-4233" t="-10000" r="-105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Rectangle 155"/>
              <p:cNvSpPr/>
              <p:nvPr/>
            </p:nvSpPr>
            <p:spPr>
              <a:xfrm>
                <a:off x="6733889" y="3021112"/>
                <a:ext cx="8248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𝐷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6" name="Rectangle 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889" y="3021112"/>
                <a:ext cx="824841" cy="369332"/>
              </a:xfrm>
              <a:prstGeom prst="rect">
                <a:avLst/>
              </a:prstGeom>
              <a:blipFill rotWithShape="0">
                <a:blip r:embed="rId2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8" name="Straight Connector 157"/>
          <p:cNvCxnSpPr/>
          <p:nvPr/>
        </p:nvCxnSpPr>
        <p:spPr>
          <a:xfrm>
            <a:off x="6535434" y="1029173"/>
            <a:ext cx="5579" cy="220597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Oval 158"/>
              <p:cNvSpPr/>
              <p:nvPr/>
            </p:nvSpPr>
            <p:spPr>
              <a:xfrm>
                <a:off x="8152394" y="1270181"/>
                <a:ext cx="439807" cy="7512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9" name="Oval 1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394" y="1270181"/>
                <a:ext cx="439807" cy="751206"/>
              </a:xfrm>
              <a:prstGeom prst="ellipse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Oval 159"/>
              <p:cNvSpPr/>
              <p:nvPr/>
            </p:nvSpPr>
            <p:spPr>
              <a:xfrm>
                <a:off x="8147198" y="2260697"/>
                <a:ext cx="439807" cy="7512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0" name="Oval 1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198" y="2260697"/>
                <a:ext cx="439807" cy="751206"/>
              </a:xfrm>
              <a:prstGeom prst="ellipse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Rectangle 160"/>
              <p:cNvSpPr/>
              <p:nvPr/>
            </p:nvSpPr>
            <p:spPr>
              <a:xfrm>
                <a:off x="7815037" y="900849"/>
                <a:ext cx="11455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0" dirty="0"/>
                  <a:t>CS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1" name="Rectangle 1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5037" y="900849"/>
                <a:ext cx="1145506" cy="369332"/>
              </a:xfrm>
              <a:prstGeom prst="rect">
                <a:avLst/>
              </a:prstGeom>
              <a:blipFill rotWithShape="0">
                <a:blip r:embed="rId24"/>
                <a:stretch>
                  <a:fillRect l="-4787" t="-10000" r="-106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Rectangle 161"/>
              <p:cNvSpPr/>
              <p:nvPr/>
            </p:nvSpPr>
            <p:spPr>
              <a:xfrm>
                <a:off x="7815037" y="1913126"/>
                <a:ext cx="11508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0" dirty="0"/>
                  <a:t>CS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2" name="Rectangle 1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5037" y="1913126"/>
                <a:ext cx="1150828" cy="369332"/>
              </a:xfrm>
              <a:prstGeom prst="rect">
                <a:avLst/>
              </a:prstGeom>
              <a:blipFill rotWithShape="0">
                <a:blip r:embed="rId25"/>
                <a:stretch>
                  <a:fillRect l="-4762" t="-10000" r="-105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Rectangle 162"/>
              <p:cNvSpPr/>
              <p:nvPr/>
            </p:nvSpPr>
            <p:spPr>
              <a:xfrm>
                <a:off x="7957785" y="3009665"/>
                <a:ext cx="8248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𝐷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3" name="Rectangle 1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7785" y="3009665"/>
                <a:ext cx="824841" cy="369332"/>
              </a:xfrm>
              <a:prstGeom prst="rect">
                <a:avLst/>
              </a:prstGeom>
              <a:blipFill rotWithShape="0">
                <a:blip r:embed="rId2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4" name="Straight Connector 163"/>
          <p:cNvCxnSpPr/>
          <p:nvPr/>
        </p:nvCxnSpPr>
        <p:spPr>
          <a:xfrm>
            <a:off x="7759330" y="1017726"/>
            <a:ext cx="5579" cy="220597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8928795" y="1066756"/>
            <a:ext cx="5579" cy="220597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9890455" y="1128720"/>
            <a:ext cx="5579" cy="220597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Rectangle 166"/>
              <p:cNvSpPr/>
              <p:nvPr/>
            </p:nvSpPr>
            <p:spPr>
              <a:xfrm>
                <a:off x="9875854" y="3478009"/>
                <a:ext cx="8248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𝐷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6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7" name="Rectangle 1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5854" y="3478009"/>
                <a:ext cx="824841" cy="369332"/>
              </a:xfrm>
              <a:prstGeom prst="rect">
                <a:avLst/>
              </a:prstGeom>
              <a:blipFill rotWithShape="0">
                <a:blip r:embed="rId2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4" name="Curved Connector 173"/>
          <p:cNvCxnSpPr>
            <a:stCxn id="96" idx="0"/>
            <a:endCxn id="100" idx="1"/>
          </p:cNvCxnSpPr>
          <p:nvPr/>
        </p:nvCxnSpPr>
        <p:spPr>
          <a:xfrm rot="5400000" flipH="1" flipV="1">
            <a:off x="5298391" y="1428541"/>
            <a:ext cx="213842" cy="886603"/>
          </a:xfrm>
          <a:prstGeom prst="curvedConnector3">
            <a:avLst>
              <a:gd name="adj1" fmla="val 191459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Curved Connector 175"/>
          <p:cNvCxnSpPr>
            <a:stCxn id="96" idx="4"/>
            <a:endCxn id="101" idx="4"/>
          </p:cNvCxnSpPr>
          <p:nvPr/>
        </p:nvCxnSpPr>
        <p:spPr>
          <a:xfrm rot="16200000" flipH="1">
            <a:off x="6950500" y="359484"/>
            <a:ext cx="514024" cy="4491003"/>
          </a:xfrm>
          <a:prstGeom prst="curvedConnector3">
            <a:avLst>
              <a:gd name="adj1" fmla="val 24852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Curved Connector 179"/>
          <p:cNvCxnSpPr>
            <a:endCxn id="148" idx="2"/>
          </p:cNvCxnSpPr>
          <p:nvPr/>
        </p:nvCxnSpPr>
        <p:spPr>
          <a:xfrm flipV="1">
            <a:off x="6010709" y="1657231"/>
            <a:ext cx="917789" cy="267342"/>
          </a:xfrm>
          <a:prstGeom prst="curvedConnector3">
            <a:avLst>
              <a:gd name="adj1" fmla="val 300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Curved Connector 182"/>
          <p:cNvCxnSpPr>
            <a:endCxn id="159" idx="2"/>
          </p:cNvCxnSpPr>
          <p:nvPr/>
        </p:nvCxnSpPr>
        <p:spPr>
          <a:xfrm flipV="1">
            <a:off x="5994783" y="1645784"/>
            <a:ext cx="2157611" cy="383079"/>
          </a:xfrm>
          <a:prstGeom prst="curvedConnector3">
            <a:avLst>
              <a:gd name="adj1" fmla="val 442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urved Connector 190"/>
          <p:cNvCxnSpPr>
            <a:endCxn id="149" idx="2"/>
          </p:cNvCxnSpPr>
          <p:nvPr/>
        </p:nvCxnSpPr>
        <p:spPr>
          <a:xfrm>
            <a:off x="6010709" y="2453724"/>
            <a:ext cx="912593" cy="194023"/>
          </a:xfrm>
          <a:prstGeom prst="curvedConnector3">
            <a:avLst>
              <a:gd name="adj1" fmla="val 651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urved Connector 193"/>
          <p:cNvCxnSpPr>
            <a:endCxn id="160" idx="4"/>
          </p:cNvCxnSpPr>
          <p:nvPr/>
        </p:nvCxnSpPr>
        <p:spPr>
          <a:xfrm>
            <a:off x="6010709" y="2604985"/>
            <a:ext cx="2356393" cy="406918"/>
          </a:xfrm>
          <a:prstGeom prst="curvedConnector4">
            <a:avLst>
              <a:gd name="adj1" fmla="val 4332"/>
              <a:gd name="adj2" fmla="val 15617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urved Connector 196"/>
          <p:cNvCxnSpPr>
            <a:stCxn id="101" idx="0"/>
            <a:endCxn id="150" idx="2"/>
          </p:cNvCxnSpPr>
          <p:nvPr/>
        </p:nvCxnSpPr>
        <p:spPr>
          <a:xfrm rot="5400000" flipH="1" flipV="1">
            <a:off x="9700190" y="936424"/>
            <a:ext cx="121007" cy="615358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Curved Connector 198"/>
          <p:cNvCxnSpPr>
            <a:stCxn id="101" idx="6"/>
            <a:endCxn id="151" idx="2"/>
          </p:cNvCxnSpPr>
          <p:nvPr/>
        </p:nvCxnSpPr>
        <p:spPr>
          <a:xfrm flipV="1">
            <a:off x="9677718" y="2078121"/>
            <a:ext cx="390654" cy="518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Curved Connector 200"/>
          <p:cNvCxnSpPr>
            <a:endCxn id="152" idx="3"/>
          </p:cNvCxnSpPr>
          <p:nvPr/>
        </p:nvCxnSpPr>
        <p:spPr>
          <a:xfrm>
            <a:off x="9453014" y="2665831"/>
            <a:ext cx="679766" cy="615617"/>
          </a:xfrm>
          <a:prstGeom prst="curvedConnector4">
            <a:avLst>
              <a:gd name="adj1" fmla="val 10387"/>
              <a:gd name="adj2" fmla="val 13713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Rectangle 202"/>
              <p:cNvSpPr/>
              <p:nvPr/>
            </p:nvSpPr>
            <p:spPr>
              <a:xfrm>
                <a:off x="8895970" y="851266"/>
                <a:ext cx="10347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0" dirty="0"/>
                  <a:t>CS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 </m:t>
                    </m:r>
                    <m:r>
                      <a:rPr lang="en-US" b="0" i="1" smtClean="0">
                        <a:latin typeface="Cambria Math" charset="0"/>
                      </a:rPr>
                      <m:t>𝑟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3" name="Rectangle 2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970" y="851266"/>
                <a:ext cx="1034770" cy="369332"/>
              </a:xfrm>
              <a:prstGeom prst="rect">
                <a:avLst/>
              </a:prstGeom>
              <a:blipFill rotWithShape="0">
                <a:blip r:embed="rId28"/>
                <a:stretch>
                  <a:fillRect l="-4706" t="-10000" r="-58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Rectangle 203"/>
              <p:cNvSpPr/>
              <p:nvPr/>
            </p:nvSpPr>
            <p:spPr>
              <a:xfrm>
                <a:off x="9693507" y="393510"/>
                <a:ext cx="11508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0" dirty="0"/>
                  <a:t>CS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6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4" name="Rectangle 2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3507" y="393510"/>
                <a:ext cx="1150828" cy="369332"/>
              </a:xfrm>
              <a:prstGeom prst="rect">
                <a:avLst/>
              </a:prstGeom>
              <a:blipFill rotWithShape="0">
                <a:blip r:embed="rId29"/>
                <a:stretch>
                  <a:fillRect l="-4233" t="-10000" r="-105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Rectangle 204"/>
              <p:cNvSpPr/>
              <p:nvPr/>
            </p:nvSpPr>
            <p:spPr>
              <a:xfrm>
                <a:off x="10342315" y="1461085"/>
                <a:ext cx="11409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0" dirty="0"/>
                  <a:t>CS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6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5" name="Rectangle 2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2315" y="1461085"/>
                <a:ext cx="1140953" cy="369332"/>
              </a:xfrm>
              <a:prstGeom prst="rect">
                <a:avLst/>
              </a:prstGeom>
              <a:blipFill rotWithShape="0">
                <a:blip r:embed="rId30"/>
                <a:stretch>
                  <a:fillRect l="-4813" t="-10000" r="-107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Rectangle 205"/>
              <p:cNvSpPr/>
              <p:nvPr/>
            </p:nvSpPr>
            <p:spPr>
              <a:xfrm>
                <a:off x="10337199" y="2377432"/>
                <a:ext cx="11508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0" dirty="0"/>
                  <a:t>CS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6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6" name="Rectangle 2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7199" y="2377432"/>
                <a:ext cx="1150828" cy="369332"/>
              </a:xfrm>
              <a:prstGeom prst="rect">
                <a:avLst/>
              </a:prstGeom>
              <a:blipFill rotWithShape="0">
                <a:blip r:embed="rId31"/>
                <a:stretch>
                  <a:fillRect l="-4762" t="-9836" r="-105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Rectangle 206"/>
              <p:cNvSpPr/>
              <p:nvPr/>
            </p:nvSpPr>
            <p:spPr>
              <a:xfrm>
                <a:off x="6690859" y="3835349"/>
                <a:ext cx="20423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Candidate</a:t>
                </a:r>
                <a:r>
                  <a:rPr lang="en-US" b="0" dirty="0"/>
                  <a:t> tree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𝐶𝑇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7" name="Rectangle 2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859" y="3835349"/>
                <a:ext cx="2042354" cy="369332"/>
              </a:xfrm>
              <a:prstGeom prst="rect">
                <a:avLst/>
              </a:prstGeom>
              <a:blipFill rotWithShape="0">
                <a:blip r:embed="rId32"/>
                <a:stretch>
                  <a:fillRect l="-268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Rectangle 207"/>
              <p:cNvSpPr/>
              <p:nvPr/>
            </p:nvSpPr>
            <p:spPr>
              <a:xfrm>
                <a:off x="3944515" y="4126645"/>
                <a:ext cx="8155694" cy="4113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0" dirty="0"/>
                  <a:t>CS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the candidate set  of vertices partially matching the relationship of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08" name="Rectangle 2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515" y="4126645"/>
                <a:ext cx="8155694" cy="411395"/>
              </a:xfrm>
              <a:prstGeom prst="rect">
                <a:avLst/>
              </a:prstGeom>
              <a:blipFill rotWithShape="0">
                <a:blip r:embed="rId33"/>
                <a:stretch>
                  <a:fillRect l="-598" t="-2985" b="-19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Rectangle 208"/>
              <p:cNvSpPr/>
              <p:nvPr/>
            </p:nvSpPr>
            <p:spPr>
              <a:xfrm>
                <a:off x="3940035" y="4467316"/>
                <a:ext cx="59407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𝐷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>
                            <a:latin typeface="Cambria Math" charset="0"/>
                          </a:rPr>
                          <m:t>i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domain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set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vertices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satisfying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properties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9" name="Rectangle 2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035" y="4467316"/>
                <a:ext cx="5940729" cy="369332"/>
              </a:xfrm>
              <a:prstGeom prst="rect">
                <a:avLst/>
              </a:prstGeom>
              <a:blipFill rotWithShape="0">
                <a:blip r:embed="rId3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Rectangle 209"/>
              <p:cNvSpPr/>
              <p:nvPr/>
            </p:nvSpPr>
            <p:spPr>
              <a:xfrm>
                <a:off x="1164517" y="4900869"/>
                <a:ext cx="6096000" cy="66588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altLang="zh-CN" dirty="0"/>
                  <a:t>3.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Embedding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enumeration</a:t>
                </a:r>
              </a:p>
              <a:p>
                <a:r>
                  <a:rPr lang="en-US" altLang="zh-CN" dirty="0"/>
                  <a:t>For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vertices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in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𝐶𝑇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altLang="zh-CN" dirty="0"/>
                  <a:t>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compare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omitted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relationship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in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𝑄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0" name="Rectangle 2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517" y="4900869"/>
                <a:ext cx="6096000" cy="665888"/>
              </a:xfrm>
              <a:prstGeom prst="rect">
                <a:avLst/>
              </a:prstGeom>
              <a:blipFill rotWithShape="0">
                <a:blip r:embed="rId35"/>
                <a:stretch>
                  <a:fillRect l="-800" t="-11927" b="-65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1" name="Rectangle 210"/>
          <p:cNvSpPr/>
          <p:nvPr/>
        </p:nvSpPr>
        <p:spPr>
          <a:xfrm>
            <a:off x="1172909" y="5577423"/>
            <a:ext cx="66718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zh-CN" dirty="0"/>
              <a:t>Most</a:t>
            </a:r>
            <a:r>
              <a:rPr lang="zh-CN" altLang="en-US" dirty="0"/>
              <a:t> </a:t>
            </a:r>
            <a:r>
              <a:rPr lang="en-US" altLang="zh-CN" dirty="0"/>
              <a:t>time-consuming</a:t>
            </a:r>
            <a:r>
              <a:rPr lang="zh-CN" altLang="en-US" dirty="0"/>
              <a:t> </a:t>
            </a:r>
            <a:r>
              <a:rPr lang="en-US" altLang="zh-CN" dirty="0"/>
              <a:t>work,</a:t>
            </a:r>
            <a:r>
              <a:rPr lang="zh-CN" altLang="en-US" dirty="0"/>
              <a:t> </a:t>
            </a:r>
            <a:r>
              <a:rPr lang="en-US" altLang="zh-CN" dirty="0"/>
              <a:t>usually</a:t>
            </a:r>
            <a:r>
              <a:rPr lang="zh-CN" altLang="en-US" dirty="0"/>
              <a:t> </a:t>
            </a: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backtracking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complete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zh-CN" dirty="0"/>
              <a:t>Traverse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Cartesian</a:t>
            </a:r>
            <a:r>
              <a:rPr lang="zh-CN" altLang="en-US" dirty="0"/>
              <a:t> </a:t>
            </a:r>
            <a:r>
              <a:rPr lang="en-US" altLang="zh-CN" dirty="0"/>
              <a:t>Product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Candidate</a:t>
            </a:r>
            <a:r>
              <a:rPr lang="zh-CN" altLang="en-US" dirty="0"/>
              <a:t> </a:t>
            </a:r>
            <a:r>
              <a:rPr lang="en-US" altLang="zh-CN" dirty="0"/>
              <a:t>Tree.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53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Task</a:t>
            </a:r>
            <a:r>
              <a:rPr lang="zh-CN" altLang="en-US" dirty="0"/>
              <a:t> </a:t>
            </a:r>
            <a:r>
              <a:rPr lang="en-US" altLang="zh-CN" dirty="0"/>
              <a:t>Fragmentation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Break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task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𝑇</m:t>
                    </m:r>
                    <m:r>
                      <a:rPr lang="zh-CN" altLang="en-US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altLang="zh-CN" dirty="0"/>
                  <a:t>into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subtasks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𝑆𝑇</m:t>
                        </m:r>
                      </m:e>
                      <m:sup>
                        <m:r>
                          <a:rPr lang="en-US" altLang="zh-CN" b="0" i="1" smtClean="0">
                            <a:latin typeface="Cambria Math" charset="0"/>
                          </a:rPr>
                          <m:t>1</m:t>
                        </m:r>
                      </m:sup>
                    </m:sSup>
                    <m:r>
                      <a:rPr lang="en-US" altLang="zh-CN" b="0" i="1" smtClean="0">
                        <a:latin typeface="Cambria Math" charset="0"/>
                      </a:rPr>
                      <m:t>,</m:t>
                    </m:r>
                    <m:r>
                      <a:rPr lang="zh-CN" altLang="en-US" b="0" i="1" smtClean="0">
                        <a:latin typeface="Cambria Math" charset="0"/>
                      </a:rPr>
                      <m:t> </m:t>
                    </m:r>
                    <m:r>
                      <a:rPr lang="en-US" altLang="zh-CN" b="0" i="1" smtClean="0">
                        <a:latin typeface="Cambria Math" charset="0"/>
                      </a:rPr>
                      <m:t>…</m:t>
                    </m:r>
                  </m:oMath>
                </a14:m>
                <a:r>
                  <a:rPr lang="en-US" altLang="zh-CN" dirty="0"/>
                  <a:t>,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charset="0"/>
                          </a:rPr>
                          <m:t>𝑆𝑇</m:t>
                        </m:r>
                      </m:e>
                      <m:sup>
                        <m:r>
                          <a:rPr lang="en-US" altLang="zh-CN" b="0" i="1" smtClean="0">
                            <a:latin typeface="Cambria Math" charset="0"/>
                          </a:rPr>
                          <m:t>𝐻</m:t>
                        </m:r>
                      </m:sup>
                    </m:sSup>
                    <m:r>
                      <a:rPr lang="en-US" altLang="zh-CN" b="0" i="0" smtClean="0">
                        <a:latin typeface="Cambria Math" charset="0"/>
                      </a:rPr>
                      <m:t>,</m:t>
                    </m:r>
                    <m:r>
                      <a:rPr lang="zh-CN" altLang="en-US" b="0" i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altLang="zh-CN" dirty="0"/>
                  <a:t>in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every</a:t>
                </a:r>
                <a:r>
                  <a:rPr lang="zh-CN" altLang="en-US" dirty="0"/>
                  <a:t> </a:t>
                </a:r>
                <a:r>
                  <a:rPr lang="en-US" altLang="zh-CN" dirty="0" err="1"/>
                  <a:t>superstep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h,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get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input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𝐼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𝑘</m:t>
                        </m:r>
                      </m:sub>
                      <m:sup>
                        <m:r>
                          <a:rPr lang="en-US" altLang="zh-CN" b="0" i="1" smtClean="0">
                            <a:latin typeface="Cambria Math" charset="0"/>
                          </a:rPr>
                          <m:t>h</m:t>
                        </m:r>
                      </m:sup>
                    </m:sSubSup>
                  </m:oMath>
                </a14:m>
                <a:r>
                  <a:rPr lang="en-US" altLang="zh-CN" dirty="0"/>
                  <a:t>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compute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outlier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and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split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𝑂</m:t>
                        </m:r>
                      </m:e>
                      <m:sub>
                        <m:r>
                          <a:rPr lang="en-US" altLang="zh-CN" i="1">
                            <a:latin typeface="Cambria Math" charset="0"/>
                          </a:rPr>
                          <m:t>𝑘</m:t>
                        </m:r>
                      </m:sub>
                      <m:sup>
                        <m:r>
                          <a:rPr lang="en-US" altLang="zh-CN" i="1">
                            <a:latin typeface="Cambria Math" charset="0"/>
                          </a:rPr>
                          <m:t>h</m:t>
                        </m:r>
                      </m:sup>
                    </m:sSub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to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send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out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for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next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subtask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compute.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658534"/>
            <a:ext cx="7512212" cy="30310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609492" y="2846934"/>
                <a:ext cx="3198248" cy="976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charset="0"/>
                            </a:rPr>
                            <m:t>𝑘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charset="0"/>
                            </a:rPr>
                            <m:t>h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mr-IN" altLang="zh-CN" b="0" i="1" smtClean="0">
                              <a:latin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mr-IN" altLang="zh-CN" b="0" i="1" smtClean="0">
                                  <a:latin typeface="Cambria Math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US" altLang="zh-CN" i="1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latin typeface="Cambria Math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charset="0"/>
                                    </a:rPr>
                                    <m:t>0</m:t>
                                  </m:r>
                                </m:sup>
                              </m:sSubSup>
                              <m:r>
                                <a:rPr lang="mr-IN" altLang="zh-CN" b="0" i="1" smtClean="0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zh-CN" altLang="en-US" b="0" i="1" smtClean="0">
                                  <a:latin typeface="Cambria Math" charset="0"/>
                                </a:rPr>
                                <m:t>                  </m:t>
                              </m:r>
                              <m:r>
                                <a:rPr lang="mr-IN" altLang="zh-CN" b="0" i="1" smtClean="0">
                                  <a:latin typeface="Cambria Math" charset="0"/>
                                </a:rPr>
                                <m:t>  </m:t>
                              </m:r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h</m:t>
                              </m:r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mr-IN" altLang="zh-CN" b="0" i="1" smtClean="0">
                                  <a:latin typeface="Cambria Math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mr-IN" altLang="zh-CN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∪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𝑗</m:t>
                                  </m:r>
                                  <m:r>
                                    <a:rPr lang="en-US" altLang="zh-CN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∈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CN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𝐾</m:t>
                                      </m:r>
                                    </m:e>
                                  </m:d>
                                </m:sub>
                              </m:sSub>
                              <m:sSubSup>
                                <m:sSubSupPr>
                                  <m:ctrlPr>
                                    <a:rPr lang="en-US" altLang="zh-CN" i="1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latin typeface="Cambria Math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charset="0"/>
                                    </a:rPr>
                                    <m:t>𝑗</m:t>
                                  </m:r>
                                  <m:r>
                                    <a:rPr lang="is-IS" altLang="zh-CN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→</m:t>
                                  </m:r>
                                  <m:r>
                                    <a:rPr lang="en-US" altLang="zh-CN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charset="0"/>
                                    </a:rPr>
                                    <m:t>h</m:t>
                                  </m:r>
                                  <m:r>
                                    <a:rPr lang="en-US" altLang="zh-CN" b="0" i="1" smtClean="0"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mr-IN" altLang="zh-CN" b="0" i="1" smtClean="0">
                                  <a:latin typeface="Cambria Math" charset="0"/>
                                </a:rPr>
                                <m:t>,  </m:t>
                              </m:r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h</m:t>
                              </m:r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9492" y="2846934"/>
                <a:ext cx="3198248" cy="97661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715333" y="4273279"/>
                <a:ext cx="2936894" cy="3875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𝐼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𝑘</m:t>
                        </m:r>
                      </m:sub>
                      <m:sup>
                        <m:r>
                          <a:rPr lang="en-US" altLang="zh-CN" b="0" i="1" smtClean="0">
                            <a:latin typeface="Cambria Math" charset="0"/>
                          </a:rPr>
                          <m:t>h</m:t>
                        </m:r>
                      </m:sup>
                    </m:sSubSup>
                    <m:r>
                      <a:rPr lang="en-US" altLang="zh-CN" b="0" i="1" smtClean="0">
                        <a:latin typeface="Cambria Math" charset="0"/>
                      </a:rPr>
                      <m:t>=</m:t>
                    </m:r>
                    <m:r>
                      <a:rPr lang="zh-CN" altLang="en-US" b="0" i="1" smtClean="0">
                        <a:latin typeface="Cambria Math" charset="0"/>
                      </a:rPr>
                      <m:t> 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𝑆𝑇</m:t>
                        </m:r>
                      </m:e>
                      <m:sup>
                        <m:r>
                          <a:rPr lang="en-US" altLang="zh-CN" b="0" i="1" smtClean="0">
                            <a:latin typeface="Cambria Math" charset="0"/>
                          </a:rPr>
                          <m:t>h</m:t>
                        </m:r>
                      </m:sup>
                    </m:sSup>
                    <m:r>
                      <a:rPr lang="en-US" altLang="zh-CN" b="0" i="1" smtClean="0">
                        <a:latin typeface="Cambria Math" charset="0"/>
                      </a:rPr>
                      <m:t>(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𝑀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𝑘</m:t>
                        </m:r>
                      </m:sub>
                      <m:sup>
                        <m:r>
                          <a:rPr lang="en-US" altLang="zh-CN" b="0" i="1" smtClean="0">
                            <a:latin typeface="Cambria Math" charset="0"/>
                          </a:rPr>
                          <m:t>h</m:t>
                        </m:r>
                      </m:sup>
                    </m:sSubSup>
                    <m:r>
                      <a:rPr lang="en-US" altLang="zh-CN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mr-IN" altLang="zh-CN" b="0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mr-IN" altLang="zh-CN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∪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zh-CN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𝑆𝑇</m:t>
                            </m:r>
                          </m:e>
                        </m:acc>
                      </m:e>
                      <m:sup>
                        <m:r>
                          <a:rPr lang="en-US" altLang="zh-CN" b="0" i="1" smtClean="0">
                            <a:latin typeface="Cambria Math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altLang="zh-CN" dirty="0"/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𝑘</m:t>
                        </m:r>
                      </m:sub>
                      <m:sup>
                        <m:r>
                          <a:rPr lang="en-US" altLang="zh-CN" b="0" i="1" smtClean="0">
                            <a:latin typeface="Cambria Math" charset="0"/>
                          </a:rPr>
                          <m:t>h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altLang="zh-CN" dirty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5333" y="4273279"/>
                <a:ext cx="2936894" cy="387542"/>
              </a:xfrm>
              <a:prstGeom prst="rect">
                <a:avLst/>
              </a:prstGeom>
              <a:blipFill rotWithShape="0">
                <a:blip r:embed="rId5"/>
                <a:stretch>
                  <a:fillRect t="-87500" r="-1040" b="-114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467269" y="5689601"/>
            <a:ext cx="67722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effectLst/>
              </a:rPr>
              <a:t>Overview of a single step (subtask) when applying task fragmentation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1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Task</a:t>
            </a:r>
            <a:r>
              <a:rPr lang="zh-CN" altLang="en-US" dirty="0"/>
              <a:t> </a:t>
            </a:r>
            <a:r>
              <a:rPr lang="en-US" altLang="zh-CN" dirty="0"/>
              <a:t>Fragmentation</a:t>
            </a:r>
            <a:r>
              <a:rPr lang="zh-CN" altLang="en-US" dirty="0"/>
              <a:t> </a:t>
            </a:r>
            <a:r>
              <a:rPr lang="mr-IN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/>
              <a:t>Worker:</a:t>
            </a:r>
          </a:p>
          <a:p>
            <a:r>
              <a:rPr lang="en-US" altLang="zh-CN" dirty="0" err="1"/>
              <a:t>Superstep</a:t>
            </a:r>
            <a:r>
              <a:rPr lang="zh-CN" altLang="en-US" dirty="0"/>
              <a:t> </a:t>
            </a:r>
            <a:r>
              <a:rPr lang="en-US" altLang="zh-CN" dirty="0"/>
              <a:t>1:</a:t>
            </a:r>
          </a:p>
          <a:p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every</a:t>
            </a:r>
            <a:r>
              <a:rPr lang="zh-CN" altLang="en-US" dirty="0"/>
              <a:t> </a:t>
            </a:r>
            <a:r>
              <a:rPr lang="en-US" altLang="zh-CN" dirty="0"/>
              <a:t>vertex</a:t>
            </a:r>
            <a:r>
              <a:rPr lang="zh-CN" altLang="en-US" dirty="0"/>
              <a:t> </a:t>
            </a:r>
            <a:r>
              <a:rPr lang="en-US" altLang="zh-CN" dirty="0"/>
              <a:t>received,</a:t>
            </a:r>
            <a:r>
              <a:rPr lang="zh-CN" altLang="en-US" dirty="0"/>
              <a:t> </a:t>
            </a:r>
            <a:r>
              <a:rPr lang="en-US" altLang="zh-CN" dirty="0"/>
              <a:t>build</a:t>
            </a:r>
            <a:r>
              <a:rPr lang="zh-CN" altLang="en-US" dirty="0"/>
              <a:t> </a:t>
            </a:r>
            <a:r>
              <a:rPr lang="en-US" altLang="zh-CN" dirty="0"/>
              <a:t>candidate</a:t>
            </a:r>
            <a:r>
              <a:rPr lang="zh-CN" altLang="en-US" dirty="0"/>
              <a:t> </a:t>
            </a:r>
            <a:r>
              <a:rPr lang="en-US" altLang="zh-CN" dirty="0"/>
              <a:t>tree.</a:t>
            </a:r>
            <a:r>
              <a:rPr lang="zh-CN" altLang="en-US" dirty="0"/>
              <a:t> </a:t>
            </a:r>
            <a:r>
              <a:rPr lang="en-US" altLang="zh-CN" dirty="0"/>
              <a:t>Estimate</a:t>
            </a:r>
            <a:r>
              <a:rPr lang="zh-CN" altLang="en-US" dirty="0"/>
              <a:t> </a:t>
            </a:r>
            <a:r>
              <a:rPr lang="en-US" altLang="zh-CN" dirty="0"/>
              <a:t>embedding</a:t>
            </a:r>
            <a:r>
              <a:rPr lang="zh-CN" altLang="en-US" dirty="0"/>
              <a:t> </a:t>
            </a:r>
            <a:r>
              <a:rPr lang="en-US" altLang="zh-CN" dirty="0"/>
              <a:t>enumeration</a:t>
            </a:r>
            <a:r>
              <a:rPr lang="zh-CN" altLang="en-US" dirty="0"/>
              <a:t> </a:t>
            </a:r>
            <a:r>
              <a:rPr lang="en-US" altLang="zh-CN" dirty="0"/>
              <a:t>cost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candidate</a:t>
            </a:r>
            <a:r>
              <a:rPr lang="zh-CN" altLang="en-US" dirty="0"/>
              <a:t> </a:t>
            </a:r>
            <a:r>
              <a:rPr lang="en-US" altLang="zh-CN" dirty="0"/>
              <a:t>tree,</a:t>
            </a:r>
            <a:r>
              <a:rPr lang="zh-CN" altLang="en-US" dirty="0"/>
              <a:t> </a:t>
            </a:r>
            <a:r>
              <a:rPr lang="en-US" altLang="zh-CN" dirty="0"/>
              <a:t>split</a:t>
            </a:r>
            <a:r>
              <a:rPr lang="zh-CN" altLang="en-US" dirty="0"/>
              <a:t> </a:t>
            </a:r>
            <a:r>
              <a:rPr lang="en-US" altLang="zh-CN" dirty="0"/>
              <a:t>top</a:t>
            </a:r>
            <a:r>
              <a:rPr lang="zh-CN" altLang="en-US" dirty="0"/>
              <a:t> </a:t>
            </a:r>
            <a:r>
              <a:rPr lang="en-US" altLang="zh-CN" dirty="0"/>
              <a:t>k%</a:t>
            </a:r>
            <a:r>
              <a:rPr lang="zh-CN" altLang="en-US" dirty="0"/>
              <a:t> </a:t>
            </a:r>
            <a:r>
              <a:rPr lang="en-US" altLang="zh-CN" dirty="0"/>
              <a:t>cost</a:t>
            </a:r>
            <a:r>
              <a:rPr lang="zh-CN" altLang="en-US" dirty="0"/>
              <a:t> </a:t>
            </a:r>
            <a:r>
              <a:rPr lang="en-US" altLang="zh-CN" dirty="0"/>
              <a:t>trees,</a:t>
            </a:r>
            <a:r>
              <a:rPr lang="zh-CN" altLang="en-US" dirty="0"/>
              <a:t> </a:t>
            </a:r>
            <a:r>
              <a:rPr lang="en-US" altLang="zh-CN" dirty="0"/>
              <a:t>send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input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next</a:t>
            </a:r>
            <a:r>
              <a:rPr lang="zh-CN" altLang="en-US" dirty="0"/>
              <a:t> </a:t>
            </a:r>
            <a:r>
              <a:rPr lang="en-US" altLang="zh-CN" dirty="0" err="1"/>
              <a:t>superstep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workers.</a:t>
            </a:r>
          </a:p>
          <a:p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embedding</a:t>
            </a:r>
            <a:r>
              <a:rPr lang="zh-CN" altLang="en-US" dirty="0"/>
              <a:t> </a:t>
            </a:r>
            <a:r>
              <a:rPr lang="en-US" altLang="zh-CN" dirty="0"/>
              <a:t>enumeration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rest</a:t>
            </a:r>
            <a:r>
              <a:rPr lang="zh-CN" altLang="en-US" dirty="0"/>
              <a:t> </a:t>
            </a:r>
            <a:r>
              <a:rPr lang="en-US" altLang="zh-CN" dirty="0"/>
              <a:t>(100-k)%</a:t>
            </a:r>
            <a:r>
              <a:rPr lang="zh-CN" altLang="en-US" dirty="0"/>
              <a:t> </a:t>
            </a:r>
            <a:r>
              <a:rPr lang="en-US" altLang="zh-CN" dirty="0"/>
              <a:t>trees,</a:t>
            </a:r>
            <a:r>
              <a:rPr lang="zh-CN" altLang="en-US" dirty="0"/>
              <a:t> </a:t>
            </a:r>
            <a:r>
              <a:rPr lang="en-US" altLang="zh-CN" dirty="0"/>
              <a:t>generate</a:t>
            </a:r>
            <a:r>
              <a:rPr lang="zh-CN" altLang="en-US" dirty="0"/>
              <a:t> </a:t>
            </a:r>
            <a:r>
              <a:rPr lang="en-US" altLang="zh-CN" dirty="0"/>
              <a:t>part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results.</a:t>
            </a:r>
          </a:p>
          <a:p>
            <a:endParaRPr lang="en-US" altLang="zh-CN" dirty="0"/>
          </a:p>
          <a:p>
            <a:r>
              <a:rPr lang="en-US" altLang="zh-CN" dirty="0" err="1"/>
              <a:t>Superstep</a:t>
            </a:r>
            <a:r>
              <a:rPr lang="zh-CN" altLang="en-US" dirty="0"/>
              <a:t> </a:t>
            </a:r>
            <a:r>
              <a:rPr lang="en-US" altLang="zh-CN" dirty="0"/>
              <a:t>2:</a:t>
            </a:r>
          </a:p>
          <a:p>
            <a:r>
              <a:rPr lang="en-US" altLang="zh-CN" dirty="0"/>
              <a:t>Get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 err="1"/>
              <a:t>splited</a:t>
            </a:r>
            <a:r>
              <a:rPr lang="zh-CN" altLang="en-US" dirty="0"/>
              <a:t> </a:t>
            </a:r>
            <a:r>
              <a:rPr lang="en-US" altLang="zh-CN" dirty="0"/>
              <a:t>tree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workers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embedding</a:t>
            </a:r>
            <a:r>
              <a:rPr lang="zh-CN" altLang="en-US" dirty="0"/>
              <a:t> </a:t>
            </a:r>
            <a:r>
              <a:rPr lang="en-US" altLang="zh-CN" dirty="0" err="1"/>
              <a:t>enumeratio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trees.</a:t>
            </a:r>
          </a:p>
        </p:txBody>
      </p:sp>
    </p:spTree>
    <p:extLst>
      <p:ext uri="{BB962C8B-B14F-4D97-AF65-F5344CB8AC3E}">
        <p14:creationId xmlns:p14="http://schemas.microsoft.com/office/powerpoint/2010/main" val="456506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1723</TotalTime>
  <Words>2706</Words>
  <Application>Microsoft Macintosh PowerPoint</Application>
  <PresentationFormat>Widescreen</PresentationFormat>
  <Paragraphs>429</Paragraphs>
  <Slides>47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Arial</vt:lpstr>
      <vt:lpstr>Calibri</vt:lpstr>
      <vt:lpstr>Calibri Light</vt:lpstr>
      <vt:lpstr>Cambria Math</vt:lpstr>
      <vt:lpstr>Mangal</vt:lpstr>
      <vt:lpstr>Times New Roman</vt:lpstr>
      <vt:lpstr>等线</vt:lpstr>
      <vt:lpstr>等线 Light</vt:lpstr>
      <vt:lpstr>Office Theme</vt:lpstr>
      <vt:lpstr>Graph Processing</vt:lpstr>
      <vt:lpstr>QFrag: Distributed Graph Search via Subgraph Isomorphism</vt:lpstr>
      <vt:lpstr>Subgraph isomorphism problem</vt:lpstr>
      <vt:lpstr>Existing framework and problems</vt:lpstr>
      <vt:lpstr>QFrag’s proposal</vt:lpstr>
      <vt:lpstr>Algorithm - TurboISO</vt:lpstr>
      <vt:lpstr>TurboISO - cont.</vt:lpstr>
      <vt:lpstr>Task Fragmentation</vt:lpstr>
      <vt:lpstr>Task Fragmentation – cont.</vt:lpstr>
      <vt:lpstr>Task Fragmentation vs Embarrassing Parallel</vt:lpstr>
      <vt:lpstr>Experiments and Evaluation Results</vt:lpstr>
      <vt:lpstr>Experiments and Evaluation Results</vt:lpstr>
      <vt:lpstr>Sequential Efficiency</vt:lpstr>
      <vt:lpstr>Distributed Efficiency</vt:lpstr>
      <vt:lpstr>Parallelization Policies</vt:lpstr>
      <vt:lpstr>Parallelization Policies</vt:lpstr>
      <vt:lpstr>Key insights</vt:lpstr>
      <vt:lpstr>TUX2: Distributed Graph Computation for Machine Learning</vt:lpstr>
      <vt:lpstr>Motivation </vt:lpstr>
      <vt:lpstr>Examples of Graph Abstraction on ML</vt:lpstr>
      <vt:lpstr>Examples of Graph Abstraction on ML</vt:lpstr>
      <vt:lpstr>Previous Work   -- GraphLab Abstraction</vt:lpstr>
      <vt:lpstr>Previous Work   -- Distributed GraphLab</vt:lpstr>
      <vt:lpstr>Previous Work   -- PowerGraph </vt:lpstr>
      <vt:lpstr>Previous Work   -- PowerGraph </vt:lpstr>
      <vt:lpstr>Previous Work   -- PowerGraph </vt:lpstr>
      <vt:lpstr>TUX2     -- Claimed Gaps </vt:lpstr>
      <vt:lpstr>TUX2     -- Design </vt:lpstr>
      <vt:lpstr>TUX2     -- SSP Scheduling </vt:lpstr>
      <vt:lpstr>TUX2     -- MEGA Model </vt:lpstr>
      <vt:lpstr>TUX2     -- Parameter Tuning </vt:lpstr>
      <vt:lpstr>TUX2     -- Evaluation on Mini-Batch size</vt:lpstr>
      <vt:lpstr>TUX2     -- Performance Comparison</vt:lpstr>
      <vt:lpstr>TUX2     -- Take Away</vt:lpstr>
      <vt:lpstr>Reference</vt:lpstr>
      <vt:lpstr>Graph Processing Discussion</vt:lpstr>
      <vt:lpstr>TuX2</vt:lpstr>
      <vt:lpstr>TuX2</vt:lpstr>
      <vt:lpstr>Performance </vt:lpstr>
      <vt:lpstr>Performance </vt:lpstr>
      <vt:lpstr>Robustness</vt:lpstr>
      <vt:lpstr>Usability</vt:lpstr>
      <vt:lpstr>QFrag</vt:lpstr>
      <vt:lpstr>QFrag</vt:lpstr>
      <vt:lpstr>TUX2     -- Design </vt:lpstr>
      <vt:lpstr>TUX2 Heterogeneity </vt:lpstr>
      <vt:lpstr>TUX2    -- MF Example</vt:lpstr>
    </vt:vector>
  </TitlesOfParts>
  <Manager/>
  <Company/>
  <LinksUpToDate>false</LinksUpToDate>
  <SharedDoc>false</SharedDoc>
  <HyperlinkBase/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TUX2: Distributed Graph Computation for Machine Learning</dc:title>
  <dc:subject/>
  <dc:creator>Yizhi Zhu</dc:creator>
  <cp:keywords/>
  <dc:description/>
  <cp:lastModifiedBy>Leng, Yue</cp:lastModifiedBy>
  <cp:revision>65</cp:revision>
  <cp:lastPrinted>2018-04-26T20:38:04Z</cp:lastPrinted>
  <dcterms:created xsi:type="dcterms:W3CDTF">2018-04-24T03:10:53Z</dcterms:created>
  <dcterms:modified xsi:type="dcterms:W3CDTF">2018-04-26T20:38:11Z</dcterms:modified>
  <cp:category/>
</cp:coreProperties>
</file>