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7" r:id="rId3"/>
    <p:sldId id="258" r:id="rId4"/>
    <p:sldId id="263" r:id="rId5"/>
    <p:sldId id="259" r:id="rId6"/>
    <p:sldId id="265" r:id="rId7"/>
    <p:sldId id="278" r:id="rId8"/>
    <p:sldId id="266" r:id="rId9"/>
    <p:sldId id="267" r:id="rId10"/>
    <p:sldId id="279" r:id="rId11"/>
    <p:sldId id="272" r:id="rId12"/>
    <p:sldId id="273" r:id="rId13"/>
    <p:sldId id="274" r:id="rId14"/>
    <p:sldId id="275" r:id="rId15"/>
    <p:sldId id="276" r:id="rId16"/>
    <p:sldId id="277"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p:restoredTop sz="66911"/>
  </p:normalViewPr>
  <p:slideViewPr>
    <p:cSldViewPr snapToGrid="0" snapToObjects="1">
      <p:cViewPr varScale="1">
        <p:scale>
          <a:sx n="85" d="100"/>
          <a:sy n="85" d="100"/>
        </p:scale>
        <p:origin x="22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07E3EB-DFED-9E4E-A0E8-47C8A38C2BA5}" type="datetimeFigureOut">
              <a:rPr lang="en-US" smtClean="0"/>
              <a:t>4/12/18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73943-37AC-7741-A844-F4E880B58734}" type="slidenum">
              <a:rPr lang="en-US" smtClean="0"/>
              <a:t>‹#›</a:t>
            </a:fld>
            <a:endParaRPr lang="en-US"/>
          </a:p>
        </p:txBody>
      </p:sp>
    </p:spTree>
    <p:extLst>
      <p:ext uri="{BB962C8B-B14F-4D97-AF65-F5344CB8AC3E}">
        <p14:creationId xmlns:p14="http://schemas.microsoft.com/office/powerpoint/2010/main" val="2087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2000" dirty="0"/>
              <a:t>Distributed</a:t>
            </a:r>
            <a:r>
              <a:rPr lang="zh-CN" altLang="en-US" sz="2000" dirty="0"/>
              <a:t> </a:t>
            </a:r>
            <a:r>
              <a:rPr lang="en-US" altLang="zh-CN" sz="2000" dirty="0"/>
              <a:t>machine</a:t>
            </a:r>
            <a:r>
              <a:rPr lang="zh-CN" altLang="en-US" sz="2000" dirty="0"/>
              <a:t> </a:t>
            </a:r>
            <a:r>
              <a:rPr lang="en-US" altLang="zh-CN" sz="2000" dirty="0"/>
              <a:t>learning,</a:t>
            </a:r>
            <a:r>
              <a:rPr lang="zh-CN" altLang="en-US" sz="2000" dirty="0"/>
              <a:t> </a:t>
            </a:r>
            <a:r>
              <a:rPr lang="en-US" altLang="zh-CN" sz="2000" dirty="0"/>
              <a:t>which</a:t>
            </a:r>
            <a:r>
              <a:rPr lang="zh-CN" altLang="en-US" sz="2000" baseline="0" dirty="0"/>
              <a:t> </a:t>
            </a:r>
            <a:r>
              <a:rPr lang="en-US" altLang="zh-CN" sz="2000" baseline="0" dirty="0"/>
              <a:t>is</a:t>
            </a:r>
            <a:r>
              <a:rPr lang="zh-CN" altLang="en-US" sz="2000" baseline="0" dirty="0"/>
              <a:t> </a:t>
            </a:r>
            <a:r>
              <a:rPr lang="en-US" altLang="zh-CN" sz="2000" baseline="0" dirty="0"/>
              <a:t>a</a:t>
            </a:r>
            <a:r>
              <a:rPr lang="zh-CN" altLang="en-US" sz="2000" baseline="0" dirty="0"/>
              <a:t> </a:t>
            </a:r>
            <a:r>
              <a:rPr lang="en-US" altLang="zh-CN" sz="2000" baseline="0" dirty="0"/>
              <a:t>very</a:t>
            </a:r>
            <a:r>
              <a:rPr lang="zh-CN" altLang="en-US" sz="2000" baseline="0" dirty="0"/>
              <a:t> </a:t>
            </a:r>
            <a:r>
              <a:rPr lang="en-US" altLang="zh-CN" sz="2000" baseline="0" dirty="0"/>
              <a:t>popular</a:t>
            </a:r>
            <a:r>
              <a:rPr lang="zh-CN" altLang="en-US" sz="2000" baseline="0" dirty="0"/>
              <a:t> </a:t>
            </a:r>
            <a:r>
              <a:rPr lang="en-US" altLang="zh-CN" sz="2000" baseline="0" dirty="0"/>
              <a:t>topic</a:t>
            </a:r>
            <a:r>
              <a:rPr lang="zh-CN" altLang="en-US" sz="2000" baseline="0" dirty="0"/>
              <a:t> </a:t>
            </a:r>
            <a:r>
              <a:rPr lang="en-US" altLang="zh-CN" sz="2000" baseline="0" dirty="0"/>
              <a:t>today.</a:t>
            </a:r>
            <a:r>
              <a:rPr lang="zh-CN" altLang="en-US" sz="2000" baseline="0" dirty="0"/>
              <a:t> </a:t>
            </a:r>
            <a:r>
              <a:rPr lang="en-US" altLang="zh-CN" sz="2000" baseline="0" dirty="0"/>
              <a:t>Frameworks</a:t>
            </a:r>
            <a:r>
              <a:rPr lang="zh-CN" altLang="en-US" sz="2000" baseline="0" dirty="0"/>
              <a:t> </a:t>
            </a:r>
            <a:r>
              <a:rPr lang="en-US" altLang="zh-CN" sz="2000" baseline="0" dirty="0"/>
              <a:t>like</a:t>
            </a:r>
            <a:r>
              <a:rPr lang="zh-CN" altLang="en-US" sz="2000" baseline="0" dirty="0"/>
              <a:t> </a:t>
            </a:r>
            <a:r>
              <a:rPr lang="en-US" altLang="zh-CN" sz="2000" baseline="0" dirty="0" err="1"/>
              <a:t>Tensorflow</a:t>
            </a:r>
            <a:r>
              <a:rPr lang="en-US" altLang="zh-CN" sz="2000" baseline="0" dirty="0"/>
              <a:t>,</a:t>
            </a:r>
            <a:r>
              <a:rPr lang="zh-CN" altLang="en-US" sz="2000" baseline="0" dirty="0"/>
              <a:t> </a:t>
            </a:r>
            <a:r>
              <a:rPr lang="en-US" altLang="zh-CN" sz="2000" baseline="0" dirty="0" err="1"/>
              <a:t>PyTorch</a:t>
            </a:r>
            <a:r>
              <a:rPr lang="en-US" altLang="zh-CN" sz="2000" baseline="0" dirty="0"/>
              <a:t>,</a:t>
            </a:r>
            <a:r>
              <a:rPr lang="zh-CN" altLang="en-US" sz="2000" baseline="0" dirty="0"/>
              <a:t> </a:t>
            </a:r>
            <a:r>
              <a:rPr lang="en-US" altLang="zh-CN" sz="2000" baseline="0" dirty="0" err="1"/>
              <a:t>MXNet</a:t>
            </a:r>
            <a:r>
              <a:rPr lang="zh-CN" altLang="en-US" sz="2000" baseline="0" dirty="0"/>
              <a:t> </a:t>
            </a:r>
            <a:r>
              <a:rPr lang="en-US" altLang="zh-CN" sz="2000" baseline="0" dirty="0"/>
              <a:t>and</a:t>
            </a:r>
            <a:r>
              <a:rPr lang="zh-CN" altLang="en-US" sz="2000" baseline="0" dirty="0"/>
              <a:t> </a:t>
            </a:r>
            <a:r>
              <a:rPr lang="en-US" altLang="zh-CN" sz="2000" baseline="0" dirty="0" err="1"/>
              <a:t>Caffee</a:t>
            </a:r>
            <a:r>
              <a:rPr lang="zh-CN" altLang="en-US" sz="2000" baseline="0" dirty="0"/>
              <a:t> </a:t>
            </a:r>
            <a:r>
              <a:rPr lang="en-US" altLang="zh-CN" sz="2000" baseline="0" dirty="0"/>
              <a:t>2</a:t>
            </a:r>
            <a:r>
              <a:rPr lang="zh-CN" altLang="en-US" sz="2000" baseline="0" dirty="0"/>
              <a:t> </a:t>
            </a:r>
            <a:r>
              <a:rPr lang="en-US" altLang="zh-CN" sz="2000" baseline="0" dirty="0"/>
              <a:t>all</a:t>
            </a:r>
            <a:r>
              <a:rPr lang="zh-CN" altLang="en-US" sz="2000" baseline="0" dirty="0"/>
              <a:t> </a:t>
            </a:r>
            <a:r>
              <a:rPr lang="en-US" altLang="zh-CN" sz="2000" baseline="0" dirty="0"/>
              <a:t>support</a:t>
            </a:r>
            <a:r>
              <a:rPr lang="zh-CN" altLang="en-US" sz="2000" baseline="0" dirty="0"/>
              <a:t> </a:t>
            </a:r>
            <a:r>
              <a:rPr lang="en-US" altLang="zh-CN" sz="2000" baseline="0" dirty="0"/>
              <a:t>distributed</a:t>
            </a:r>
            <a:r>
              <a:rPr lang="zh-CN" altLang="en-US" sz="2000" baseline="0" dirty="0"/>
              <a:t> </a:t>
            </a:r>
            <a:r>
              <a:rPr lang="en-US" altLang="zh-CN" sz="2000" baseline="0" dirty="0"/>
              <a:t>machine</a:t>
            </a:r>
            <a:r>
              <a:rPr lang="zh-CN" altLang="en-US" sz="2000" baseline="0" dirty="0"/>
              <a:t> </a:t>
            </a:r>
            <a:r>
              <a:rPr lang="en-US" altLang="zh-CN" sz="2000" baseline="0" dirty="0"/>
              <a:t>learning</a:t>
            </a:r>
            <a:r>
              <a:rPr lang="zh-CN" altLang="en-US" sz="2000" baseline="0" dirty="0"/>
              <a:t> </a:t>
            </a:r>
            <a:r>
              <a:rPr lang="en-US" altLang="zh-CN" sz="2000" baseline="0" dirty="0"/>
              <a:t>function.</a:t>
            </a:r>
            <a:r>
              <a:rPr lang="zh-CN" altLang="en-US" sz="2000" baseline="0" dirty="0"/>
              <a:t> </a:t>
            </a:r>
            <a:r>
              <a:rPr lang="en-US" altLang="zh-CN" sz="2000" baseline="0" dirty="0"/>
              <a:t>Using</a:t>
            </a:r>
            <a:r>
              <a:rPr lang="zh-CN" altLang="en-US" sz="2000" baseline="0" dirty="0"/>
              <a:t> </a:t>
            </a:r>
            <a:r>
              <a:rPr lang="en-US" altLang="zh-CN" sz="2000" baseline="0" dirty="0"/>
              <a:t>distributed</a:t>
            </a:r>
            <a:r>
              <a:rPr lang="zh-CN" altLang="en-US" sz="2000" baseline="0" dirty="0"/>
              <a:t> </a:t>
            </a:r>
            <a:r>
              <a:rPr lang="en-US" altLang="zh-CN" sz="2000" baseline="0" dirty="0"/>
              <a:t>distributed</a:t>
            </a:r>
            <a:r>
              <a:rPr lang="zh-CN" altLang="en-US" sz="2000" baseline="0" dirty="0"/>
              <a:t> </a:t>
            </a:r>
            <a:r>
              <a:rPr lang="en-US" altLang="zh-CN" sz="2000" baseline="0" dirty="0"/>
              <a:t>machine</a:t>
            </a:r>
            <a:r>
              <a:rPr lang="zh-CN" altLang="en-US" sz="2000" baseline="0" dirty="0"/>
              <a:t> </a:t>
            </a:r>
            <a:r>
              <a:rPr lang="en-US" altLang="zh-CN" sz="2000" baseline="0" dirty="0"/>
              <a:t>learning</a:t>
            </a:r>
            <a:r>
              <a:rPr lang="zh-CN" altLang="en-US" sz="2000" baseline="0" dirty="0"/>
              <a:t> </a:t>
            </a:r>
            <a:r>
              <a:rPr lang="en-US" altLang="zh-CN" sz="2000" baseline="0" dirty="0"/>
              <a:t>becomes</a:t>
            </a:r>
            <a:r>
              <a:rPr lang="zh-CN" altLang="en-US" sz="2000" baseline="0" dirty="0"/>
              <a:t> </a:t>
            </a:r>
            <a:r>
              <a:rPr lang="en-US" altLang="zh-CN" sz="2000" baseline="0" dirty="0"/>
              <a:t>critical</a:t>
            </a:r>
            <a:r>
              <a:rPr lang="zh-CN" altLang="en-US" sz="2000" baseline="0" dirty="0"/>
              <a:t> </a:t>
            </a:r>
            <a:r>
              <a:rPr lang="en-US" altLang="zh-CN" sz="2000" baseline="0" dirty="0"/>
              <a:t>to</a:t>
            </a:r>
            <a:r>
              <a:rPr lang="zh-CN" altLang="en-US" sz="2000" baseline="0" dirty="0"/>
              <a:t> </a:t>
            </a:r>
            <a:r>
              <a:rPr lang="en-US" altLang="zh-CN" sz="2000" baseline="0" dirty="0"/>
              <a:t>speedup</a:t>
            </a:r>
            <a:r>
              <a:rPr lang="zh-CN" altLang="en-US" sz="2000" baseline="0" dirty="0"/>
              <a:t> </a:t>
            </a:r>
            <a:r>
              <a:rPr lang="en-US" altLang="zh-CN" sz="2000" baseline="0" dirty="0"/>
              <a:t>the</a:t>
            </a:r>
            <a:r>
              <a:rPr lang="zh-CN" altLang="en-US" sz="2000" baseline="0" dirty="0"/>
              <a:t> </a:t>
            </a:r>
            <a:r>
              <a:rPr lang="en-US" altLang="zh-CN" sz="2000" baseline="0" dirty="0"/>
              <a:t>training</a:t>
            </a:r>
            <a:r>
              <a:rPr lang="zh-CN" altLang="en-US" sz="2000" baseline="0" dirty="0"/>
              <a:t> </a:t>
            </a:r>
            <a:r>
              <a:rPr lang="en-US" altLang="zh-CN" sz="2000" baseline="0" dirty="0"/>
              <a:t>process</a:t>
            </a:r>
            <a:r>
              <a:rPr lang="zh-CN" altLang="en-US" sz="2000" baseline="0" dirty="0"/>
              <a:t> </a:t>
            </a:r>
            <a:r>
              <a:rPr lang="en-US" altLang="zh-CN" sz="2000" baseline="0" dirty="0"/>
              <a:t>when</a:t>
            </a:r>
            <a:r>
              <a:rPr lang="zh-CN" altLang="en-US" sz="2000" baseline="0" dirty="0"/>
              <a:t> </a:t>
            </a:r>
            <a:r>
              <a:rPr lang="en-US" altLang="zh-CN" sz="2000" baseline="0" dirty="0"/>
              <a:t>we</a:t>
            </a:r>
            <a:r>
              <a:rPr lang="zh-CN" altLang="en-US" sz="2000" baseline="0" dirty="0"/>
              <a:t> </a:t>
            </a:r>
            <a:r>
              <a:rPr lang="en-US" altLang="zh-CN" sz="2000" baseline="0" dirty="0"/>
              <a:t>trying</a:t>
            </a:r>
            <a:r>
              <a:rPr lang="zh-CN" altLang="en-US" sz="2000" baseline="0" dirty="0"/>
              <a:t> </a:t>
            </a:r>
            <a:r>
              <a:rPr lang="en-US" altLang="zh-CN" sz="2000" baseline="0" dirty="0"/>
              <a:t>to</a:t>
            </a:r>
            <a:r>
              <a:rPr lang="zh-CN" altLang="en-US" sz="2000" baseline="0" dirty="0"/>
              <a:t> </a:t>
            </a:r>
            <a:r>
              <a:rPr lang="en-US" altLang="zh-CN" sz="2000" baseline="0" dirty="0"/>
              <a:t>do</a:t>
            </a:r>
            <a:r>
              <a:rPr lang="zh-CN" altLang="en-US" sz="2000" baseline="0" dirty="0"/>
              <a:t> </a:t>
            </a:r>
            <a:r>
              <a:rPr lang="en-US" altLang="zh-CN" sz="2000" baseline="0" dirty="0"/>
              <a:t>complex</a:t>
            </a:r>
            <a:r>
              <a:rPr lang="zh-CN" altLang="en-US" sz="2000" baseline="0" dirty="0"/>
              <a:t> </a:t>
            </a:r>
            <a:r>
              <a:rPr lang="en-US" altLang="zh-CN" sz="2000" baseline="0" dirty="0"/>
              <a:t>machine</a:t>
            </a:r>
            <a:r>
              <a:rPr lang="zh-CN" altLang="en-US" sz="2000" baseline="0" dirty="0"/>
              <a:t> </a:t>
            </a:r>
            <a:r>
              <a:rPr lang="en-US" altLang="zh-CN" sz="2000" baseline="0" dirty="0"/>
              <a:t>learning</a:t>
            </a:r>
            <a:r>
              <a:rPr lang="zh-CN" altLang="en-US" sz="2000" baseline="0" dirty="0"/>
              <a:t> </a:t>
            </a:r>
            <a:r>
              <a:rPr lang="en-US" altLang="zh-CN" sz="2000" baseline="0" dirty="0"/>
              <a:t>jobs</a:t>
            </a:r>
            <a:r>
              <a:rPr lang="zh-CN" altLang="en-US" sz="2000" baseline="0" dirty="0"/>
              <a:t> </a:t>
            </a:r>
            <a:r>
              <a:rPr lang="en-US" altLang="zh-CN" sz="2000" baseline="0" dirty="0"/>
              <a:t>like</a:t>
            </a:r>
            <a:r>
              <a:rPr lang="zh-CN" altLang="en-US" sz="2000" baseline="0" dirty="0"/>
              <a:t> </a:t>
            </a:r>
            <a:r>
              <a:rPr lang="en-US" altLang="zh-CN" sz="2000" baseline="0" dirty="0"/>
              <a:t>training</a:t>
            </a:r>
            <a:r>
              <a:rPr lang="zh-CN" altLang="en-US" sz="2000" baseline="0" dirty="0"/>
              <a:t> </a:t>
            </a:r>
            <a:r>
              <a:rPr lang="en-US" altLang="zh-CN" sz="2000" baseline="0" dirty="0"/>
              <a:t>a</a:t>
            </a:r>
            <a:r>
              <a:rPr lang="zh-CN" altLang="en-US" sz="2000" baseline="0" dirty="0"/>
              <a:t> </a:t>
            </a:r>
            <a:r>
              <a:rPr lang="en-US" altLang="zh-CN" sz="2000" baseline="0" dirty="0"/>
              <a:t>deep</a:t>
            </a:r>
            <a:r>
              <a:rPr lang="zh-CN" altLang="en-US" sz="2000" baseline="0" dirty="0"/>
              <a:t> </a:t>
            </a:r>
            <a:r>
              <a:rPr lang="en-US" altLang="zh-CN" sz="2000" baseline="0" dirty="0"/>
              <a:t>neural</a:t>
            </a:r>
            <a:r>
              <a:rPr lang="zh-CN" altLang="en-US" sz="2000" baseline="0" dirty="0"/>
              <a:t> </a:t>
            </a:r>
            <a:r>
              <a:rPr lang="en-US" altLang="zh-CN" sz="2000" baseline="0" dirty="0"/>
              <a:t>network.</a:t>
            </a:r>
            <a:r>
              <a:rPr lang="zh-CN" altLang="en-US" sz="2000" baseline="0" dirty="0"/>
              <a:t> </a:t>
            </a:r>
            <a:r>
              <a:rPr lang="en-US" altLang="zh-CN" sz="2000" baseline="0" dirty="0"/>
              <a:t>In</a:t>
            </a:r>
            <a:r>
              <a:rPr lang="zh-CN" altLang="en-US" sz="2000" baseline="0" dirty="0"/>
              <a:t> </a:t>
            </a:r>
            <a:r>
              <a:rPr lang="en-US" altLang="zh-CN" sz="2000" baseline="0" dirty="0"/>
              <a:t>this</a:t>
            </a:r>
            <a:r>
              <a:rPr lang="zh-CN" altLang="en-US" sz="2000" baseline="0" dirty="0"/>
              <a:t> </a:t>
            </a:r>
            <a:r>
              <a:rPr lang="en-US" altLang="zh-CN" sz="2000" baseline="0" dirty="0"/>
              <a:t>paper,</a:t>
            </a:r>
            <a:r>
              <a:rPr lang="zh-CN" altLang="en-US" sz="2000" baseline="0" dirty="0"/>
              <a:t> </a:t>
            </a:r>
            <a:r>
              <a:rPr lang="en-US" altLang="zh-CN" sz="2000" baseline="0" dirty="0"/>
              <a:t>the</a:t>
            </a:r>
            <a:r>
              <a:rPr lang="zh-CN" altLang="en-US" sz="2000" baseline="0" dirty="0"/>
              <a:t> </a:t>
            </a:r>
            <a:r>
              <a:rPr lang="en-US" altLang="zh-CN" sz="2000" baseline="0" dirty="0"/>
              <a:t>authors</a:t>
            </a:r>
            <a:r>
              <a:rPr lang="zh-CN" altLang="en-US" sz="2000" baseline="0" dirty="0"/>
              <a:t> </a:t>
            </a:r>
            <a:r>
              <a:rPr lang="en-US" altLang="zh-CN" sz="2000" baseline="0" dirty="0"/>
              <a:t>present</a:t>
            </a:r>
            <a:r>
              <a:rPr lang="zh-CN" altLang="en-US" sz="2000" baseline="0" dirty="0"/>
              <a:t> </a:t>
            </a:r>
            <a:r>
              <a:rPr lang="en-US" altLang="zh-CN" sz="2000" baseline="0" dirty="0"/>
              <a:t>a</a:t>
            </a:r>
            <a:r>
              <a:rPr lang="zh-CN" altLang="en-US" sz="2000" baseline="0" dirty="0"/>
              <a:t> </a:t>
            </a:r>
            <a:r>
              <a:rPr lang="en-US" altLang="zh-CN" sz="2000" baseline="0" dirty="0"/>
              <a:t>new</a:t>
            </a:r>
            <a:r>
              <a:rPr lang="zh-CN" altLang="en-US" sz="2000" baseline="0" dirty="0"/>
              <a:t> </a:t>
            </a:r>
            <a:r>
              <a:rPr lang="en-US" altLang="zh-CN" sz="2000" baseline="0" dirty="0"/>
              <a:t>job-level</a:t>
            </a:r>
            <a:r>
              <a:rPr lang="zh-CN" altLang="en-US" sz="2000" baseline="0" dirty="0"/>
              <a:t> </a:t>
            </a:r>
            <a:r>
              <a:rPr lang="en-US" altLang="zh-CN" sz="2000" baseline="0" dirty="0"/>
              <a:t>scheduler</a:t>
            </a:r>
            <a:r>
              <a:rPr lang="zh-CN" altLang="en-US" sz="2000" baseline="0" dirty="0"/>
              <a:t> </a:t>
            </a:r>
            <a:r>
              <a:rPr lang="en-US" altLang="zh-CN" sz="2000" baseline="0" dirty="0"/>
              <a:t>for</a:t>
            </a:r>
            <a:r>
              <a:rPr lang="zh-CN" altLang="en-US" sz="2000" baseline="0" dirty="0"/>
              <a:t> </a:t>
            </a:r>
            <a:r>
              <a:rPr lang="en-US" altLang="zh-CN" sz="2000" baseline="0" dirty="0"/>
              <a:t>distributed</a:t>
            </a:r>
            <a:r>
              <a:rPr lang="zh-CN" altLang="en-US" sz="2000" baseline="0" dirty="0"/>
              <a:t> </a:t>
            </a:r>
            <a:r>
              <a:rPr lang="en-US" altLang="zh-CN" sz="2000" baseline="0" dirty="0"/>
              <a:t>machine</a:t>
            </a:r>
            <a:r>
              <a:rPr lang="zh-CN" altLang="en-US" sz="2000" baseline="0" dirty="0"/>
              <a:t> </a:t>
            </a:r>
            <a:r>
              <a:rPr lang="en-US" altLang="zh-CN" sz="2000" baseline="0" dirty="0"/>
              <a:t>learning</a:t>
            </a:r>
            <a:r>
              <a:rPr lang="zh-CN" altLang="en-US" sz="2000" baseline="0" dirty="0"/>
              <a:t> </a:t>
            </a:r>
            <a:r>
              <a:rPr lang="en-US" altLang="zh-CN" sz="2000" baseline="0" dirty="0"/>
              <a:t>which</a:t>
            </a:r>
            <a:r>
              <a:rPr lang="zh-CN" altLang="en-US" sz="2000" baseline="0" dirty="0"/>
              <a:t> </a:t>
            </a:r>
            <a:r>
              <a:rPr lang="en-US" altLang="zh-CN" sz="2000" baseline="0" dirty="0"/>
              <a:t>is</a:t>
            </a:r>
            <a:r>
              <a:rPr lang="zh-CN" altLang="en-US" sz="2000" baseline="0" dirty="0"/>
              <a:t> </a:t>
            </a:r>
            <a:r>
              <a:rPr lang="en-US" altLang="zh-CN" sz="2000" baseline="0" dirty="0"/>
              <a:t>called</a:t>
            </a:r>
            <a:r>
              <a:rPr lang="zh-CN" altLang="en-US" sz="2000" baseline="0" dirty="0"/>
              <a:t> </a:t>
            </a:r>
            <a:r>
              <a:rPr lang="en-US" altLang="zh-CN" sz="2000" baseline="0" dirty="0"/>
              <a:t>SLAQ.</a:t>
            </a:r>
            <a:r>
              <a:rPr lang="zh-CN" altLang="en-US" sz="2000" baseline="0" dirty="0"/>
              <a:t> </a:t>
            </a:r>
            <a:r>
              <a:rPr lang="en-US" altLang="zh-CN" sz="2000" baseline="0" dirty="0"/>
              <a:t>And</a:t>
            </a:r>
            <a:r>
              <a:rPr lang="zh-CN" altLang="en-US" sz="2000" baseline="0" dirty="0"/>
              <a:t> </a:t>
            </a:r>
            <a:r>
              <a:rPr lang="en-US" altLang="zh-CN" sz="2000" baseline="0" dirty="0"/>
              <a:t>let’s</a:t>
            </a:r>
            <a:r>
              <a:rPr lang="zh-CN" altLang="en-US" sz="2000" baseline="0" dirty="0"/>
              <a:t> </a:t>
            </a:r>
            <a:r>
              <a:rPr lang="en-US" altLang="zh-CN" sz="2000" baseline="0" dirty="0"/>
              <a:t>check</a:t>
            </a:r>
            <a:r>
              <a:rPr lang="zh-CN" altLang="en-US" sz="2000" baseline="0" dirty="0"/>
              <a:t> </a:t>
            </a:r>
            <a:r>
              <a:rPr lang="en-US" altLang="zh-CN" sz="2000" baseline="0" dirty="0"/>
              <a:t>out</a:t>
            </a:r>
            <a:r>
              <a:rPr lang="zh-CN" altLang="en-US" sz="2000" baseline="0" dirty="0"/>
              <a:t> </a:t>
            </a:r>
            <a:r>
              <a:rPr lang="en-US" altLang="zh-CN" sz="2000" baseline="0" dirty="0"/>
              <a:t>why</a:t>
            </a:r>
            <a:r>
              <a:rPr lang="zh-CN" altLang="en-US" sz="2000" baseline="0" dirty="0"/>
              <a:t> </a:t>
            </a:r>
            <a:r>
              <a:rPr lang="en-US" altLang="zh-CN" sz="2000" baseline="0" dirty="0"/>
              <a:t>they</a:t>
            </a:r>
            <a:r>
              <a:rPr lang="zh-CN" altLang="en-US" sz="2000" baseline="0" dirty="0"/>
              <a:t> </a:t>
            </a:r>
            <a:r>
              <a:rPr lang="en-US" altLang="zh-CN" sz="2000" baseline="0" dirty="0"/>
              <a:t>design</a:t>
            </a:r>
            <a:r>
              <a:rPr lang="zh-CN" altLang="en-US" sz="2000" baseline="0" dirty="0"/>
              <a:t> </a:t>
            </a:r>
            <a:r>
              <a:rPr lang="en-US" altLang="zh-CN" sz="2000" baseline="0" dirty="0"/>
              <a:t>such</a:t>
            </a:r>
            <a:r>
              <a:rPr lang="zh-CN" altLang="en-US" sz="2000" baseline="0" dirty="0"/>
              <a:t> </a:t>
            </a:r>
            <a:r>
              <a:rPr lang="en-US" altLang="zh-CN" sz="2000" baseline="0" dirty="0"/>
              <a:t>a</a:t>
            </a:r>
            <a:r>
              <a:rPr lang="zh-CN" altLang="en-US" sz="2000" baseline="0" dirty="0"/>
              <a:t> </a:t>
            </a:r>
            <a:r>
              <a:rPr lang="en-US" altLang="zh-CN" sz="2000" baseline="0" dirty="0"/>
              <a:t>scheduler</a:t>
            </a:r>
            <a:r>
              <a:rPr lang="zh-CN" altLang="en-US" sz="2000" baseline="0" dirty="0"/>
              <a:t> </a:t>
            </a:r>
            <a:r>
              <a:rPr lang="en-US" altLang="zh-CN" sz="2000" baseline="0" dirty="0"/>
              <a:t>and</a:t>
            </a:r>
            <a:r>
              <a:rPr lang="zh-CN" altLang="en-US" sz="2000" baseline="0" dirty="0"/>
              <a:t> </a:t>
            </a:r>
            <a:r>
              <a:rPr lang="en-US" altLang="zh-CN" sz="2000" baseline="0" dirty="0"/>
              <a:t>understand</a:t>
            </a:r>
            <a:r>
              <a:rPr lang="zh-CN" altLang="en-US" sz="2000" baseline="0" dirty="0"/>
              <a:t> </a:t>
            </a:r>
            <a:r>
              <a:rPr lang="en-US" altLang="zh-CN" sz="2000" baseline="0" dirty="0"/>
              <a:t>its</a:t>
            </a:r>
            <a:r>
              <a:rPr lang="zh-CN" altLang="en-US" sz="2000" baseline="0" dirty="0"/>
              <a:t> </a:t>
            </a:r>
            <a:r>
              <a:rPr lang="en-US" altLang="zh-CN" sz="2000" baseline="0" dirty="0"/>
              <a:t>algorithm.</a:t>
            </a:r>
            <a:endParaRPr lang="en-US" sz="2000" dirty="0"/>
          </a:p>
        </p:txBody>
      </p:sp>
      <p:sp>
        <p:nvSpPr>
          <p:cNvPr id="4" name="Slide Number Placeholder 3"/>
          <p:cNvSpPr>
            <a:spLocks noGrp="1"/>
          </p:cNvSpPr>
          <p:nvPr>
            <p:ph type="sldNum" sz="quarter" idx="10"/>
          </p:nvPr>
        </p:nvSpPr>
        <p:spPr/>
        <p:txBody>
          <a:bodyPr/>
          <a:lstStyle/>
          <a:p>
            <a:fld id="{98273943-37AC-7741-A844-F4E880B58734}" type="slidenum">
              <a:rPr lang="en-US" smtClean="0"/>
              <a:t>1</a:t>
            </a:fld>
            <a:endParaRPr lang="en-US"/>
          </a:p>
        </p:txBody>
      </p:sp>
    </p:spTree>
    <p:extLst>
      <p:ext uri="{BB962C8B-B14F-4D97-AF65-F5344CB8AC3E}">
        <p14:creationId xmlns:p14="http://schemas.microsoft.com/office/powerpoint/2010/main" val="1248828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273943-37AC-7741-A844-F4E880B58734}" type="slidenum">
              <a:rPr lang="en-US" smtClean="0"/>
              <a:t>10</a:t>
            </a:fld>
            <a:endParaRPr lang="en-US"/>
          </a:p>
        </p:txBody>
      </p:sp>
    </p:spTree>
    <p:extLst>
      <p:ext uri="{BB962C8B-B14F-4D97-AF65-F5344CB8AC3E}">
        <p14:creationId xmlns:p14="http://schemas.microsoft.com/office/powerpoint/2010/main" val="1980900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273943-37AC-7741-A844-F4E880B58734}" type="slidenum">
              <a:rPr lang="en-US" smtClean="0"/>
              <a:t>12</a:t>
            </a:fld>
            <a:endParaRPr lang="en-US"/>
          </a:p>
        </p:txBody>
      </p:sp>
    </p:spTree>
    <p:extLst>
      <p:ext uri="{BB962C8B-B14F-4D97-AF65-F5344CB8AC3E}">
        <p14:creationId xmlns:p14="http://schemas.microsoft.com/office/powerpoint/2010/main" val="14908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273943-37AC-7741-A844-F4E880B58734}" type="slidenum">
              <a:rPr lang="en-US" smtClean="0"/>
              <a:t>14</a:t>
            </a:fld>
            <a:endParaRPr lang="en-US"/>
          </a:p>
        </p:txBody>
      </p:sp>
    </p:spTree>
    <p:extLst>
      <p:ext uri="{BB962C8B-B14F-4D97-AF65-F5344CB8AC3E}">
        <p14:creationId xmlns:p14="http://schemas.microsoft.com/office/powerpoint/2010/main" val="10675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decisions are made each scheduling epoch, a timeframe of a few seconds </a:t>
            </a:r>
            <a:endParaRPr lang="en-US" dirty="0"/>
          </a:p>
          <a:p>
            <a:endParaRPr lang="en-US" dirty="0"/>
          </a:p>
        </p:txBody>
      </p:sp>
      <p:sp>
        <p:nvSpPr>
          <p:cNvPr id="4" name="Slide Number Placeholder 3"/>
          <p:cNvSpPr>
            <a:spLocks noGrp="1"/>
          </p:cNvSpPr>
          <p:nvPr>
            <p:ph type="sldNum" sz="quarter" idx="10"/>
          </p:nvPr>
        </p:nvSpPr>
        <p:spPr/>
        <p:txBody>
          <a:bodyPr/>
          <a:lstStyle/>
          <a:p>
            <a:fld id="{98273943-37AC-7741-A844-F4E880B58734}" type="slidenum">
              <a:rPr lang="en-US" smtClean="0"/>
              <a:t>15</a:t>
            </a:fld>
            <a:endParaRPr lang="en-US"/>
          </a:p>
        </p:txBody>
      </p:sp>
    </p:spTree>
    <p:extLst>
      <p:ext uri="{BB962C8B-B14F-4D97-AF65-F5344CB8AC3E}">
        <p14:creationId xmlns:p14="http://schemas.microsoft.com/office/powerpoint/2010/main" val="1330591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one of the most trendy topics in computer science (even in the society)</a:t>
            </a:r>
          </a:p>
        </p:txBody>
      </p:sp>
      <p:sp>
        <p:nvSpPr>
          <p:cNvPr id="4" name="Slide Number Placeholder 3"/>
          <p:cNvSpPr>
            <a:spLocks noGrp="1"/>
          </p:cNvSpPr>
          <p:nvPr>
            <p:ph type="sldNum" sz="quarter" idx="10"/>
          </p:nvPr>
        </p:nvSpPr>
        <p:spPr/>
        <p:txBody>
          <a:bodyPr/>
          <a:lstStyle/>
          <a:p>
            <a:fld id="{613FEFA8-5FC0-4942-9F4F-3867A5AF65A5}" type="slidenum">
              <a:rPr lang="en-US" smtClean="0"/>
              <a:t>17</a:t>
            </a:fld>
            <a:endParaRPr lang="en-US"/>
          </a:p>
        </p:txBody>
      </p:sp>
    </p:spTree>
    <p:extLst>
      <p:ext uri="{BB962C8B-B14F-4D97-AF65-F5344CB8AC3E}">
        <p14:creationId xmlns:p14="http://schemas.microsoft.com/office/powerpoint/2010/main" val="496310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Computational requirements growth for both training and inference. Clearly, one machine cannot handle large jobs with multiple operations</a:t>
            </a:r>
          </a:p>
          <a:p>
            <a:r>
              <a:rPr lang="en-US" dirty="0"/>
              <a:t>Computations in neural nets consist of a bunch of operations.</a:t>
            </a:r>
          </a:p>
          <a:p>
            <a:endParaRPr lang="en-US" dirty="0"/>
          </a:p>
          <a:p>
            <a:r>
              <a:rPr lang="en-US" dirty="0"/>
              <a:t>As today’s topic may suggest..... ML for system for ML!</a:t>
            </a:r>
          </a:p>
        </p:txBody>
      </p:sp>
      <p:sp>
        <p:nvSpPr>
          <p:cNvPr id="4" name="Slide Number Placeholder 3"/>
          <p:cNvSpPr>
            <a:spLocks noGrp="1"/>
          </p:cNvSpPr>
          <p:nvPr>
            <p:ph type="sldNum" sz="quarter" idx="10"/>
          </p:nvPr>
        </p:nvSpPr>
        <p:spPr/>
        <p:txBody>
          <a:bodyPr/>
          <a:lstStyle/>
          <a:p>
            <a:fld id="{613FEFA8-5FC0-4942-9F4F-3867A5AF65A5}" type="slidenum">
              <a:rPr lang="en-US" smtClean="0"/>
              <a:t>18</a:t>
            </a:fld>
            <a:endParaRPr lang="en-US"/>
          </a:p>
        </p:txBody>
      </p:sp>
    </p:spTree>
    <p:extLst>
      <p:ext uri="{BB962C8B-B14F-4D97-AF65-F5344CB8AC3E}">
        <p14:creationId xmlns:p14="http://schemas.microsoft.com/office/powerpoint/2010/main" val="288753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method takes into account information of the environment by performing series of experiments to understand which parts of the model should be placed on which device, and how to arrange the computations so that the communication is optimized.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proposal is executed in the hardware environment to measure the execution time. The execution time is then used as a reward signal to train the recurrent model so that it gives better proposals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case of </a:t>
            </a:r>
            <a:r>
              <a:rPr lang="en-US" sz="1200" kern="1200" dirty="0" err="1">
                <a:solidFill>
                  <a:schemeClr val="tx1"/>
                </a:solidFill>
                <a:effectLst/>
                <a:latin typeface="+mn-lt"/>
                <a:ea typeface="+mn-ea"/>
                <a:cs typeface="+mn-cs"/>
              </a:rPr>
              <a:t>TensorFlow</a:t>
            </a:r>
            <a:r>
              <a:rPr lang="en-US" sz="1200" kern="1200" dirty="0">
                <a:solidFill>
                  <a:schemeClr val="tx1"/>
                </a:solidFill>
                <a:effectLst/>
                <a:latin typeface="+mn-lt"/>
                <a:ea typeface="+mn-ea"/>
                <a:cs typeface="+mn-cs"/>
              </a:rPr>
              <a:t>, the computations of programs are modeled as a graph whose vertices represent operations, while the graph edges represent the multidimensional data arrays (tensors) communicated between them.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13FEFA8-5FC0-4942-9F4F-3867A5AF65A5}" type="slidenum">
              <a:rPr lang="en-US" smtClean="0"/>
              <a:t>19</a:t>
            </a:fld>
            <a:endParaRPr lang="en-US"/>
          </a:p>
        </p:txBody>
      </p:sp>
    </p:spTree>
    <p:extLst>
      <p:ext uri="{BB962C8B-B14F-4D97-AF65-F5344CB8AC3E}">
        <p14:creationId xmlns:p14="http://schemas.microsoft.com/office/powerpoint/2010/main" val="1436253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FEFA8-5FC0-4942-9F4F-3867A5AF65A5}" type="slidenum">
              <a:rPr lang="en-US" smtClean="0"/>
              <a:t>20</a:t>
            </a:fld>
            <a:endParaRPr lang="en-US"/>
          </a:p>
        </p:txBody>
      </p:sp>
    </p:spTree>
    <p:extLst>
      <p:ext uri="{BB962C8B-B14F-4D97-AF65-F5344CB8AC3E}">
        <p14:creationId xmlns:p14="http://schemas.microsoft.com/office/powerpoint/2010/main" val="1652524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Deterministic policy in our case: each operation is assigned to one and only one device</a:t>
            </a:r>
          </a:p>
          <a:p>
            <a:endParaRPr lang="en-US" dirty="0"/>
          </a:p>
          <a:p>
            <a:r>
              <a:rPr lang="en-US" dirty="0"/>
              <a:t>Stochastic policy is better because 1) the environment can be stochastic, and 2) partially observable state</a:t>
            </a:r>
          </a:p>
          <a:p>
            <a:endParaRPr lang="en-US" dirty="0"/>
          </a:p>
          <a:p>
            <a:r>
              <a:rPr lang="en-US" dirty="0"/>
              <a:t>https://</a:t>
            </a:r>
            <a:r>
              <a:rPr lang="en-US" dirty="0" err="1"/>
              <a:t>www.quora.com</a:t>
            </a:r>
            <a:r>
              <a:rPr lang="en-US" dirty="0"/>
              <a:t>/How-do-we-benefit-from-stochastic-policies-in-reinforcement-learning</a:t>
            </a:r>
          </a:p>
          <a:p>
            <a:endParaRPr lang="en-US" dirty="0"/>
          </a:p>
        </p:txBody>
      </p:sp>
      <p:sp>
        <p:nvSpPr>
          <p:cNvPr id="4" name="Slide Number Placeholder 3"/>
          <p:cNvSpPr>
            <a:spLocks noGrp="1"/>
          </p:cNvSpPr>
          <p:nvPr>
            <p:ph type="sldNum" sz="quarter" idx="10"/>
          </p:nvPr>
        </p:nvSpPr>
        <p:spPr/>
        <p:txBody>
          <a:bodyPr/>
          <a:lstStyle/>
          <a:p>
            <a:fld id="{613FEFA8-5FC0-4942-9F4F-3867A5AF65A5}" type="slidenum">
              <a:rPr lang="en-US" smtClean="0"/>
              <a:t>21</a:t>
            </a:fld>
            <a:endParaRPr lang="en-US"/>
          </a:p>
        </p:txBody>
      </p:sp>
    </p:spTree>
    <p:extLst>
      <p:ext uri="{BB962C8B-B14F-4D97-AF65-F5344CB8AC3E}">
        <p14:creationId xmlns:p14="http://schemas.microsoft.com/office/powerpoint/2010/main" val="202125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Then how is </a:t>
                </a:r>
                <a14:m>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m:t>
                    </m:r>
                    <m:r>
                      <a:rPr lang="en-US" b="0" i="1" smtClean="0">
                        <a:latin typeface="Cambria Math" panose="02040503050406030204" pitchFamily="18" charset="0"/>
                      </a:rPr>
                      <m:t>𝒫</m:t>
                    </m:r>
                    <m:r>
                      <a:rPr lang="en-US" b="0" i="1" smtClean="0">
                        <a:latin typeface="Cambria Math" panose="02040503050406030204" pitchFamily="18" charset="0"/>
                      </a:rPr>
                      <m:t>|</m:t>
                    </m:r>
                    <m:r>
                      <a:rPr lang="en-US" b="0" i="1" smtClean="0">
                        <a:latin typeface="Cambria Math" panose="02040503050406030204" pitchFamily="18" charset="0"/>
                      </a:rPr>
                      <m:t>𝒢</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implemented?</a:t>
                </a:r>
              </a:p>
            </p:txBody>
          </p:sp>
        </mc:Choice>
        <mc:Fallback xmlns="">
          <p:sp>
            <p:nvSpPr>
              <p:cNvPr id="3" name="Notes Placeholder 2"/>
              <p:cNvSpPr>
                <a:spLocks noGrp="1"/>
              </p:cNvSpPr>
              <p:nvPr>
                <p:ph type="body" idx="1"/>
              </p:nvPr>
            </p:nvSpPr>
            <p:spPr/>
            <p:txBody>
              <a:bodyPr/>
              <a:lstStyle/>
              <a:p>
                <a:endParaRPr lang="en-US" dirty="0"/>
              </a:p>
              <a:p>
                <a:endParaRPr lang="en-US" dirty="0"/>
              </a:p>
              <a:p>
                <a:r>
                  <a:rPr lang="en-US" dirty="0"/>
                  <a:t>Then how is </a:t>
                </a:r>
                <a:r>
                  <a:rPr lang="en-US" b="0" i="0">
                    <a:latin typeface="Cambria Math" panose="02040503050406030204" pitchFamily="18" charset="0"/>
                  </a:rPr>
                  <a:t>𝜋(𝒫|𝒢;𝜃)</a:t>
                </a:r>
                <a:r>
                  <a:rPr lang="en-US" dirty="0"/>
                  <a:t> implemented?</a:t>
                </a:r>
              </a:p>
            </p:txBody>
          </p:sp>
        </mc:Fallback>
      </mc:AlternateContent>
      <p:sp>
        <p:nvSpPr>
          <p:cNvPr id="4" name="Slide Number Placeholder 3"/>
          <p:cNvSpPr>
            <a:spLocks noGrp="1"/>
          </p:cNvSpPr>
          <p:nvPr>
            <p:ph type="sldNum" sz="quarter" idx="10"/>
          </p:nvPr>
        </p:nvSpPr>
        <p:spPr/>
        <p:txBody>
          <a:bodyPr/>
          <a:lstStyle/>
          <a:p>
            <a:fld id="{613FEFA8-5FC0-4942-9F4F-3867A5AF65A5}" type="slidenum">
              <a:rPr lang="en-US" smtClean="0"/>
              <a:t>22</a:t>
            </a:fld>
            <a:endParaRPr lang="en-US"/>
          </a:p>
        </p:txBody>
      </p:sp>
    </p:spTree>
    <p:extLst>
      <p:ext uri="{BB962C8B-B14F-4D97-AF65-F5344CB8AC3E}">
        <p14:creationId xmlns:p14="http://schemas.microsoft.com/office/powerpoint/2010/main" val="46481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I’ll</a:t>
            </a:r>
            <a:r>
              <a:rPr lang="zh-CN" altLang="en-US" dirty="0"/>
              <a:t> </a:t>
            </a:r>
            <a:r>
              <a:rPr lang="en-US" altLang="zh-CN" dirty="0"/>
              <a:t>start</a:t>
            </a:r>
            <a:r>
              <a:rPr lang="zh-CN" altLang="en-US" dirty="0"/>
              <a:t> </a:t>
            </a:r>
            <a:r>
              <a:rPr lang="en-US" altLang="zh-CN" dirty="0"/>
              <a:t>with</a:t>
            </a:r>
            <a:r>
              <a:rPr lang="zh-CN" altLang="en-US" dirty="0"/>
              <a:t> </a:t>
            </a:r>
            <a:r>
              <a:rPr lang="en-US" altLang="zh-CN" dirty="0"/>
              <a:t>the</a:t>
            </a:r>
            <a:r>
              <a:rPr lang="zh-CN" altLang="en-US" dirty="0"/>
              <a:t> </a:t>
            </a:r>
            <a:r>
              <a:rPr lang="en-US" altLang="zh-CN" dirty="0"/>
              <a:t>background</a:t>
            </a:r>
            <a:r>
              <a:rPr lang="zh-CN" altLang="en-US" dirty="0"/>
              <a:t> </a:t>
            </a:r>
            <a:r>
              <a:rPr lang="en-US" altLang="zh-CN" dirty="0"/>
              <a:t>and</a:t>
            </a:r>
            <a:r>
              <a:rPr lang="zh-CN" altLang="en-US" dirty="0"/>
              <a:t> </a:t>
            </a:r>
            <a:r>
              <a:rPr lang="en-US" altLang="zh-CN" dirty="0"/>
              <a:t>motivation</a:t>
            </a:r>
            <a:r>
              <a:rPr lang="zh-CN" altLang="en-US" dirty="0"/>
              <a:t> </a:t>
            </a:r>
            <a:r>
              <a:rPr lang="en-US" altLang="zh-CN" dirty="0"/>
              <a:t>of SLAQ.</a:t>
            </a:r>
            <a:r>
              <a:rPr lang="en-US" altLang="zh-CN" baseline="0" dirty="0"/>
              <a:t> Most of us might be familiar with training machine learning model with </a:t>
            </a:r>
            <a:r>
              <a:rPr lang="en-US" altLang="zh-CN" baseline="0" dirty="0" err="1"/>
              <a:t>frameoworks</a:t>
            </a:r>
            <a:r>
              <a:rPr lang="en-US" altLang="zh-CN" baseline="0" dirty="0"/>
              <a:t> like </a:t>
            </a:r>
            <a:r>
              <a:rPr lang="en-US" altLang="zh-CN" baseline="0" dirty="0" err="1"/>
              <a:t>Tensorflow</a:t>
            </a:r>
            <a:r>
              <a:rPr lang="en-US" altLang="zh-CN" baseline="0" dirty="0"/>
              <a:t> on a single machine. What is it like if we do distributed machine learning? This is based on Spark </a:t>
            </a:r>
            <a:r>
              <a:rPr lang="en-US" altLang="zh-CN" baseline="0" dirty="0" err="1"/>
              <a:t>MLLib</a:t>
            </a:r>
            <a:r>
              <a:rPr lang="en-US" altLang="zh-CN" baseline="0" dirty="0"/>
              <a:t> architecture. Because SLAQ is implemented based on Spark, so this figure is about the architecture of Spark. </a:t>
            </a:r>
          </a:p>
          <a:p>
            <a:endParaRPr lang="en-US" baseline="0" dirty="0"/>
          </a:p>
          <a:p>
            <a:r>
              <a:rPr lang="en-US" baseline="0" dirty="0"/>
              <a:t>Driver programs. Each of the job has one driver. </a:t>
            </a:r>
          </a:p>
          <a:p>
            <a:endParaRPr lang="en-US" baseline="0" dirty="0"/>
          </a:p>
          <a:p>
            <a:r>
              <a:rPr lang="en-US" baseline="0" dirty="0"/>
              <a:t>Back and forth, ideally the parameters will converge and then we can get the final model.</a:t>
            </a:r>
            <a:endParaRPr lang="en-US" dirty="0"/>
          </a:p>
        </p:txBody>
      </p:sp>
      <p:sp>
        <p:nvSpPr>
          <p:cNvPr id="4" name="Slide Number Placeholder 3"/>
          <p:cNvSpPr>
            <a:spLocks noGrp="1"/>
          </p:cNvSpPr>
          <p:nvPr>
            <p:ph type="sldNum" sz="quarter" idx="10"/>
          </p:nvPr>
        </p:nvSpPr>
        <p:spPr/>
        <p:txBody>
          <a:bodyPr/>
          <a:lstStyle/>
          <a:p>
            <a:fld id="{98273943-37AC-7741-A844-F4E880B58734}" type="slidenum">
              <a:rPr lang="en-US" smtClean="0"/>
              <a:t>2</a:t>
            </a:fld>
            <a:endParaRPr lang="en-US"/>
          </a:p>
        </p:txBody>
      </p:sp>
    </p:spTree>
    <p:extLst>
      <p:ext uri="{BB962C8B-B14F-4D97-AF65-F5344CB8AC3E}">
        <p14:creationId xmlns:p14="http://schemas.microsoft.com/office/powerpoint/2010/main" val="1769382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Model has two main part: encoder RNN and decoder RNN</a:t>
                </a:r>
              </a:p>
              <a:p>
                <a:endParaRPr lang="en-US" dirty="0"/>
              </a:p>
              <a:p>
                <a:r>
                  <a:rPr lang="en-US" dirty="0"/>
                  <a:t>Parameter </a:t>
                </a:r>
                <a14:m>
                  <m:oMath xmlns:m="http://schemas.openxmlformats.org/officeDocument/2006/math">
                    <m:r>
                      <a:rPr lang="en-US" b="0" i="1" smtClean="0">
                        <a:latin typeface="Cambria Math" panose="02040503050406030204" pitchFamily="18" charset="0"/>
                      </a:rPr>
                      <m:t>𝜃</m:t>
                    </m:r>
                  </m:oMath>
                </a14:m>
                <a:r>
                  <a:rPr lang="en-US" dirty="0"/>
                  <a:t> resides in this model!</a:t>
                </a:r>
              </a:p>
              <a:p>
                <a:endParaRPr lang="en-US" dirty="0"/>
              </a:p>
              <a:p>
                <a:r>
                  <a:rPr lang="en-US" dirty="0"/>
                  <a:t>Attention: global attention (one large vector)</a:t>
                </a:r>
              </a:p>
              <a:p>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a:t>Model has two main part: encoder RNN and decoder RNN</a:t>
                </a:r>
              </a:p>
              <a:p>
                <a:endParaRPr lang="en-US" dirty="0"/>
              </a:p>
              <a:p>
                <a:r>
                  <a:rPr lang="en-US" dirty="0"/>
                  <a:t>Parameter </a:t>
                </a:r>
                <a:r>
                  <a:rPr lang="en-US" b="0" i="0">
                    <a:latin typeface="Cambria Math" panose="02040503050406030204" pitchFamily="18" charset="0"/>
                  </a:rPr>
                  <a:t>𝜃</a:t>
                </a:r>
                <a:r>
                  <a:rPr lang="en-US" dirty="0"/>
                  <a:t> resides in this model!</a:t>
                </a:r>
              </a:p>
              <a:p>
                <a:endParaRPr lang="en-US" dirty="0"/>
              </a:p>
              <a:p>
                <a:r>
                  <a:rPr lang="en-US" dirty="0"/>
                  <a:t>Attention: global attention (one large vector)</a:t>
                </a:r>
              </a:p>
              <a:p>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613FEFA8-5FC0-4942-9F4F-3867A5AF65A5}" type="slidenum">
              <a:rPr lang="en-US" smtClean="0"/>
              <a:t>23</a:t>
            </a:fld>
            <a:endParaRPr lang="en-US"/>
          </a:p>
        </p:txBody>
      </p:sp>
    </p:spTree>
    <p:extLst>
      <p:ext uri="{BB962C8B-B14F-4D97-AF65-F5344CB8AC3E}">
        <p14:creationId xmlns:p14="http://schemas.microsoft.com/office/powerpoint/2010/main" val="1082044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Tensor:</a:t>
            </a:r>
          </a:p>
          <a:p>
            <a:r>
              <a:rPr lang="en-US" dirty="0"/>
              <a:t>Attention mechanism:</a:t>
            </a:r>
          </a:p>
        </p:txBody>
      </p:sp>
      <p:sp>
        <p:nvSpPr>
          <p:cNvPr id="4" name="Slide Number Placeholder 3"/>
          <p:cNvSpPr>
            <a:spLocks noGrp="1"/>
          </p:cNvSpPr>
          <p:nvPr>
            <p:ph type="sldNum" sz="quarter" idx="10"/>
          </p:nvPr>
        </p:nvSpPr>
        <p:spPr/>
        <p:txBody>
          <a:bodyPr/>
          <a:lstStyle/>
          <a:p>
            <a:fld id="{613FEFA8-5FC0-4942-9F4F-3867A5AF65A5}" type="slidenum">
              <a:rPr lang="en-US" smtClean="0"/>
              <a:t>24</a:t>
            </a:fld>
            <a:endParaRPr lang="en-US"/>
          </a:p>
        </p:txBody>
      </p:sp>
    </p:spTree>
    <p:extLst>
      <p:ext uri="{BB962C8B-B14F-4D97-AF65-F5344CB8AC3E}">
        <p14:creationId xmlns:p14="http://schemas.microsoft.com/office/powerpoint/2010/main" val="717293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Cannot compute the expected value directly, so sample the distribution </a:t>
                </a:r>
                <a14:m>
                  <m:oMath xmlns:m="http://schemas.openxmlformats.org/officeDocument/2006/math">
                    <m:r>
                      <a:rPr lang="en-US" b="0" i="1" smtClean="0">
                        <a:latin typeface="Cambria Math" panose="02040503050406030204" pitchFamily="18" charset="0"/>
                      </a:rPr>
                      <m:t>𝜋</m:t>
                    </m:r>
                  </m:oMath>
                </a14:m>
                <a:r>
                  <a:rPr lang="en-US" dirty="0"/>
                  <a:t> and</a:t>
                </a:r>
                <a:r>
                  <a:rPr lang="en-US" baseline="0" dirty="0"/>
                  <a:t> compute the average gradient</a:t>
                </a:r>
              </a:p>
              <a:p>
                <a:r>
                  <a:rPr lang="en-US" baseline="0" dirty="0"/>
                  <a:t>If there are lots of questions about </a:t>
                </a:r>
                <a14:m>
                  <m:oMath xmlns:m="http://schemas.openxmlformats.org/officeDocument/2006/math">
                    <m:r>
                      <a:rPr lang="en-US" b="0" i="1" baseline="0" smtClean="0">
                        <a:latin typeface="Cambria Math" panose="02040503050406030204" pitchFamily="18" charset="0"/>
                      </a:rPr>
                      <m:t>𝐵</m:t>
                    </m:r>
                  </m:oMath>
                </a14:m>
                <a:r>
                  <a:rPr lang="en-US" dirty="0"/>
                  <a:t>, explain</a:t>
                </a:r>
                <a:r>
                  <a:rPr lang="en-US" baseline="0" dirty="0"/>
                  <a:t> it when talking about distributed machine learning: </a:t>
                </a:r>
              </a:p>
              <a:p>
                <a:r>
                  <a:rPr lang="en-US" baseline="0" dirty="0"/>
                  <a:t>Each worker machine is different, so if only measure execution time, the result varies.</a:t>
                </a:r>
                <a:endParaRPr lang="en-US" dirty="0"/>
              </a:p>
            </p:txBody>
          </p:sp>
        </mc:Choice>
        <mc:Fallback xmlns="">
          <p:sp>
            <p:nvSpPr>
              <p:cNvPr id="3" name="Notes Placeholder 2"/>
              <p:cNvSpPr>
                <a:spLocks noGrp="1"/>
              </p:cNvSpPr>
              <p:nvPr>
                <p:ph type="body" idx="1"/>
              </p:nvPr>
            </p:nvSpPr>
            <p:spPr/>
            <p:txBody>
              <a:bodyPr/>
              <a:lstStyle/>
              <a:p>
                <a:r>
                  <a:rPr lang="en-US" dirty="0"/>
                  <a:t>Cannot compute the expected value directly, so sample the distribution </a:t>
                </a:r>
                <a:r>
                  <a:rPr lang="en-US" b="0" i="0">
                    <a:latin typeface="Cambria Math" panose="02040503050406030204" pitchFamily="18" charset="0"/>
                  </a:rPr>
                  <a:t>𝜋</a:t>
                </a:r>
                <a:r>
                  <a:rPr lang="en-US" dirty="0"/>
                  <a:t> and</a:t>
                </a:r>
                <a:r>
                  <a:rPr lang="en-US" baseline="0" dirty="0"/>
                  <a:t> compute the average gradient</a:t>
                </a:r>
              </a:p>
              <a:p>
                <a:r>
                  <a:rPr lang="en-US" baseline="0" dirty="0"/>
                  <a:t>If there are lots of questions about </a:t>
                </a:r>
                <a:r>
                  <a:rPr lang="en-US" b="0" i="0" baseline="0">
                    <a:latin typeface="Cambria Math" panose="02040503050406030204" pitchFamily="18" charset="0"/>
                  </a:rPr>
                  <a:t>𝐵</a:t>
                </a:r>
                <a:r>
                  <a:rPr lang="en-US" dirty="0"/>
                  <a:t>, explain</a:t>
                </a:r>
                <a:r>
                  <a:rPr lang="en-US" baseline="0" dirty="0"/>
                  <a:t> it when talking about distributed machine learning: </a:t>
                </a:r>
              </a:p>
              <a:p>
                <a:r>
                  <a:rPr lang="en-US" baseline="0" dirty="0"/>
                  <a:t>Each worker machine is different, so if only measure execution time, the result varies.</a:t>
                </a:r>
                <a:endParaRPr lang="en-US" dirty="0"/>
              </a:p>
            </p:txBody>
          </p:sp>
        </mc:Fallback>
      </mc:AlternateContent>
      <p:sp>
        <p:nvSpPr>
          <p:cNvPr id="4" name="Slide Number Placeholder 3"/>
          <p:cNvSpPr>
            <a:spLocks noGrp="1"/>
          </p:cNvSpPr>
          <p:nvPr>
            <p:ph type="sldNum" sz="quarter" idx="10"/>
          </p:nvPr>
        </p:nvSpPr>
        <p:spPr/>
        <p:txBody>
          <a:bodyPr/>
          <a:lstStyle/>
          <a:p>
            <a:fld id="{613FEFA8-5FC0-4942-9F4F-3867A5AF65A5}" type="slidenum">
              <a:rPr lang="en-US" smtClean="0"/>
              <a:t>25</a:t>
            </a:fld>
            <a:endParaRPr lang="en-US"/>
          </a:p>
        </p:txBody>
      </p:sp>
    </p:spTree>
    <p:extLst>
      <p:ext uri="{BB962C8B-B14F-4D97-AF65-F5344CB8AC3E}">
        <p14:creationId xmlns:p14="http://schemas.microsoft.com/office/powerpoint/2010/main" val="280660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Assumes after 5000 steps it is close to optimum</a:t>
            </a:r>
          </a:p>
        </p:txBody>
      </p:sp>
      <p:sp>
        <p:nvSpPr>
          <p:cNvPr id="4" name="Slide Number Placeholder 3"/>
          <p:cNvSpPr>
            <a:spLocks noGrp="1"/>
          </p:cNvSpPr>
          <p:nvPr>
            <p:ph type="sldNum" sz="quarter" idx="10"/>
          </p:nvPr>
        </p:nvSpPr>
        <p:spPr/>
        <p:txBody>
          <a:bodyPr/>
          <a:lstStyle/>
          <a:p>
            <a:fld id="{613FEFA8-5FC0-4942-9F4F-3867A5AF65A5}" type="slidenum">
              <a:rPr lang="en-US" smtClean="0"/>
              <a:t>26</a:t>
            </a:fld>
            <a:endParaRPr lang="en-US"/>
          </a:p>
        </p:txBody>
      </p:sp>
    </p:spTree>
    <p:extLst>
      <p:ext uri="{BB962C8B-B14F-4D97-AF65-F5344CB8AC3E}">
        <p14:creationId xmlns:p14="http://schemas.microsoft.com/office/powerpoint/2010/main" val="1094668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Force operations on same device</a:t>
            </a:r>
          </a:p>
        </p:txBody>
      </p:sp>
      <p:sp>
        <p:nvSpPr>
          <p:cNvPr id="4" name="Slide Number Placeholder 3"/>
          <p:cNvSpPr>
            <a:spLocks noGrp="1"/>
          </p:cNvSpPr>
          <p:nvPr>
            <p:ph type="sldNum" sz="quarter" idx="10"/>
          </p:nvPr>
        </p:nvSpPr>
        <p:spPr/>
        <p:txBody>
          <a:bodyPr/>
          <a:lstStyle/>
          <a:p>
            <a:fld id="{613FEFA8-5FC0-4942-9F4F-3867A5AF65A5}" type="slidenum">
              <a:rPr lang="en-US" smtClean="0"/>
              <a:t>27</a:t>
            </a:fld>
            <a:endParaRPr lang="en-US"/>
          </a:p>
        </p:txBody>
      </p:sp>
    </p:spTree>
    <p:extLst>
      <p:ext uri="{BB962C8B-B14F-4D97-AF65-F5344CB8AC3E}">
        <p14:creationId xmlns:p14="http://schemas.microsoft.com/office/powerpoint/2010/main" val="1740076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note that the parameter server holds only the controllers’ parameters, and not the input graph’s </a:t>
            </a:r>
            <a:r>
              <a:rPr lang="en-US" sz="1200" kern="1200" dirty="0" err="1">
                <a:solidFill>
                  <a:schemeClr val="tx1"/>
                </a:solidFill>
                <a:effectLst/>
                <a:latin typeface="+mn-lt"/>
                <a:ea typeface="+mn-ea"/>
                <a:cs typeface="+mn-cs"/>
              </a:rPr>
              <a:t>param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eters</a:t>
            </a:r>
            <a:r>
              <a:rPr lang="en-US" sz="1200" kern="1200" dirty="0">
                <a:solidFill>
                  <a:schemeClr val="tx1"/>
                </a:solidFill>
                <a:effectLst/>
                <a:latin typeface="+mn-lt"/>
                <a:ea typeface="+mn-ea"/>
                <a:cs typeface="+mn-cs"/>
              </a:rPr>
              <a:t>, because keeping the input graph’s parameters on the parameter server can potentially create a latency bottleneck to transfer these parameters </a:t>
            </a:r>
            <a:endParaRPr lang="en-US" dirty="0"/>
          </a:p>
          <a:p>
            <a:endParaRPr lang="en-US" dirty="0"/>
          </a:p>
        </p:txBody>
      </p:sp>
      <p:sp>
        <p:nvSpPr>
          <p:cNvPr id="4" name="Slide Number Placeholder 3"/>
          <p:cNvSpPr>
            <a:spLocks noGrp="1"/>
          </p:cNvSpPr>
          <p:nvPr>
            <p:ph type="sldNum" sz="quarter" idx="10"/>
          </p:nvPr>
        </p:nvSpPr>
        <p:spPr/>
        <p:txBody>
          <a:bodyPr/>
          <a:lstStyle/>
          <a:p>
            <a:fld id="{613FEFA8-5FC0-4942-9F4F-3867A5AF65A5}" type="slidenum">
              <a:rPr lang="en-US" smtClean="0"/>
              <a:t>28</a:t>
            </a:fld>
            <a:endParaRPr lang="en-US"/>
          </a:p>
        </p:txBody>
      </p:sp>
    </p:spTree>
    <p:extLst>
      <p:ext uri="{BB962C8B-B14F-4D97-AF65-F5344CB8AC3E}">
        <p14:creationId xmlns:p14="http://schemas.microsoft.com/office/powerpoint/2010/main" val="379111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observe that in </a:t>
            </a:r>
            <a:r>
              <a:rPr lang="en-US" sz="1200" kern="1200" dirty="0" err="1">
                <a:solidFill>
                  <a:schemeClr val="tx1"/>
                </a:solidFill>
                <a:effectLst/>
                <a:latin typeface="+mn-lt"/>
                <a:ea typeface="+mn-ea"/>
                <a:cs typeface="+mn-cs"/>
              </a:rPr>
              <a:t>TensorFlow</a:t>
            </a:r>
            <a:r>
              <a:rPr lang="en-US" sz="1200" kern="1200" dirty="0">
                <a:solidFill>
                  <a:schemeClr val="tx1"/>
                </a:solidFill>
                <a:effectLst/>
                <a:latin typeface="+mn-lt"/>
                <a:ea typeface="+mn-ea"/>
                <a:cs typeface="+mn-cs"/>
              </a:rPr>
              <a:t>, the first step can take longer to execute compared to the follow- </a:t>
            </a:r>
            <a:r>
              <a:rPr lang="en-US" sz="1200" kern="1200" dirty="0" err="1">
                <a:solidFill>
                  <a:schemeClr val="tx1"/>
                </a:solidFill>
                <a:effectLst/>
                <a:latin typeface="+mn-lt"/>
                <a:ea typeface="+mn-ea"/>
                <a:cs typeface="+mn-cs"/>
              </a:rPr>
              <a:t>ing</a:t>
            </a:r>
            <a:r>
              <a:rPr lang="en-US" sz="1200" kern="1200" dirty="0">
                <a:solidFill>
                  <a:schemeClr val="tx1"/>
                </a:solidFill>
                <a:effectLst/>
                <a:latin typeface="+mn-lt"/>
                <a:ea typeface="+mn-ea"/>
                <a:cs typeface="+mn-cs"/>
              </a:rPr>
              <a:t> steps, and hence we treat </a:t>
            </a:r>
            <a:r>
              <a:rPr lang="en-US" sz="1200" kern="1200" dirty="0" err="1">
                <a:solidFill>
                  <a:schemeClr val="tx1"/>
                </a:solidFill>
                <a:effectLst/>
                <a:latin typeface="+mn-lt"/>
                <a:ea typeface="+mn-ea"/>
                <a:cs typeface="+mn-cs"/>
              </a:rPr>
              <a:t>itss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runing</a:t>
            </a:r>
            <a:r>
              <a:rPr lang="en-US" sz="1200" kern="1200" dirty="0">
                <a:solidFill>
                  <a:schemeClr val="tx1"/>
                </a:solidFill>
                <a:effectLst/>
                <a:latin typeface="+mn-lt"/>
                <a:ea typeface="+mn-ea"/>
                <a:cs typeface="+mn-cs"/>
              </a:rPr>
              <a:t> time as an outlier </a:t>
            </a:r>
            <a:endParaRPr lang="en-US" dirty="0"/>
          </a:p>
          <a:p>
            <a:endParaRPr lang="en-US" dirty="0"/>
          </a:p>
        </p:txBody>
      </p:sp>
      <p:sp>
        <p:nvSpPr>
          <p:cNvPr id="4" name="Slide Number Placeholder 3"/>
          <p:cNvSpPr>
            <a:spLocks noGrp="1"/>
          </p:cNvSpPr>
          <p:nvPr>
            <p:ph type="sldNum" sz="quarter" idx="10"/>
          </p:nvPr>
        </p:nvSpPr>
        <p:spPr/>
        <p:txBody>
          <a:bodyPr/>
          <a:lstStyle/>
          <a:p>
            <a:fld id="{613FEFA8-5FC0-4942-9F4F-3867A5AF65A5}" type="slidenum">
              <a:rPr lang="en-US" smtClean="0"/>
              <a:t>29</a:t>
            </a:fld>
            <a:endParaRPr lang="en-US"/>
          </a:p>
        </p:txBody>
      </p:sp>
    </p:spTree>
    <p:extLst>
      <p:ext uri="{BB962C8B-B14F-4D97-AF65-F5344CB8AC3E}">
        <p14:creationId xmlns:p14="http://schemas.microsoft.com/office/powerpoint/2010/main" val="269509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worker more accurate, but have to put more workers in idle states, which is a waste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Different baseline due to </a:t>
            </a:r>
            <a:r>
              <a:rPr lang="en-US" sz="1200" kern="1200" dirty="0">
                <a:solidFill>
                  <a:schemeClr val="tx1"/>
                </a:solidFill>
                <a:effectLst/>
                <a:latin typeface="+mn-lt"/>
                <a:ea typeface="+mn-ea"/>
                <a:cs typeface="+mn-cs"/>
              </a:rPr>
              <a:t>discrepancies between machines</a:t>
            </a:r>
            <a:endParaRPr lang="en-US" dirty="0"/>
          </a:p>
        </p:txBody>
      </p:sp>
      <p:sp>
        <p:nvSpPr>
          <p:cNvPr id="4" name="Slide Number Placeholder 3"/>
          <p:cNvSpPr>
            <a:spLocks noGrp="1"/>
          </p:cNvSpPr>
          <p:nvPr>
            <p:ph type="sldNum" sz="quarter" idx="10"/>
          </p:nvPr>
        </p:nvSpPr>
        <p:spPr/>
        <p:txBody>
          <a:bodyPr/>
          <a:lstStyle/>
          <a:p>
            <a:fld id="{613FEFA8-5FC0-4942-9F4F-3867A5AF65A5}" type="slidenum">
              <a:rPr lang="en-US" smtClean="0"/>
              <a:t>30</a:t>
            </a:fld>
            <a:endParaRPr lang="en-US"/>
          </a:p>
        </p:txBody>
      </p:sp>
    </p:spTree>
    <p:extLst>
      <p:ext uri="{BB962C8B-B14F-4D97-AF65-F5344CB8AC3E}">
        <p14:creationId xmlns:p14="http://schemas.microsoft.com/office/powerpoint/2010/main" val="180826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three important neural networks in the deep learning literature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RNNLM: multiple LSTM layers, The grid structure of this model introduces tremendous potential for parallel executions because each LSTM cell can start as soon as its input and previous states are available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NMT: similar to RNNLM, but </a:t>
            </a:r>
            <a:r>
              <a:rPr lang="en-US" sz="1200" kern="1200" dirty="0">
                <a:solidFill>
                  <a:schemeClr val="tx1"/>
                </a:solidFill>
                <a:effectLst/>
                <a:latin typeface="+mn-lt"/>
                <a:ea typeface="+mn-ea"/>
                <a:cs typeface="+mn-cs"/>
              </a:rPr>
              <a:t>its large number of hidden states due to the source and target sentences makes model </a:t>
            </a:r>
            <a:r>
              <a:rPr lang="en-US" dirty="0"/>
              <a:t>parallelism a necessity. </a:t>
            </a:r>
            <a:r>
              <a:rPr lang="en-US" sz="1200" kern="1200" dirty="0">
                <a:solidFill>
                  <a:schemeClr val="tx1"/>
                </a:solidFill>
                <a:effectLst/>
                <a:latin typeface="+mn-lt"/>
                <a:ea typeface="+mn-ea"/>
                <a:cs typeface="+mn-cs"/>
              </a:rPr>
              <a:t>Experts propose to place each LSTM layer, the attention layer, and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layer, each on a separate device; it’s good, but not optimal.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Inception-V3 is Google’s latest model available to public so far, released in 2015, with 3.46% top-5 error on ImageNet.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Co-location: preprocess the </a:t>
            </a:r>
            <a:r>
              <a:rPr lang="en-US" dirty="0" err="1"/>
              <a:t>TensorFlow</a:t>
            </a:r>
            <a:r>
              <a:rPr lang="en-US" dirty="0"/>
              <a:t> computational graph and create co-location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Scotch: graph partitioning algorithm with heuristic </a:t>
            </a:r>
          </a:p>
          <a:p>
            <a:endParaRPr lang="en-US" dirty="0"/>
          </a:p>
        </p:txBody>
      </p:sp>
      <p:sp>
        <p:nvSpPr>
          <p:cNvPr id="4" name="Slide Number Placeholder 3"/>
          <p:cNvSpPr>
            <a:spLocks noGrp="1"/>
          </p:cNvSpPr>
          <p:nvPr>
            <p:ph type="sldNum" sz="quarter" idx="10"/>
          </p:nvPr>
        </p:nvSpPr>
        <p:spPr/>
        <p:txBody>
          <a:bodyPr/>
          <a:lstStyle/>
          <a:p>
            <a:fld id="{613FEFA8-5FC0-4942-9F4F-3867A5AF65A5}" type="slidenum">
              <a:rPr lang="en-US" smtClean="0"/>
              <a:t>31</a:t>
            </a:fld>
            <a:endParaRPr lang="en-US"/>
          </a:p>
        </p:txBody>
      </p:sp>
    </p:spTree>
    <p:extLst>
      <p:ext uri="{BB962C8B-B14F-4D97-AF65-F5344CB8AC3E}">
        <p14:creationId xmlns:p14="http://schemas.microsoft.com/office/powerpoint/2010/main" val="809492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Either tied or better than other methods.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Result shows that despite being given no information other than the running times of the placements and the number of available devices, our model learns subtle tradeoffs between </a:t>
            </a:r>
            <a:r>
              <a:rPr lang="en-US" sz="1200" b="1" kern="1200" dirty="0">
                <a:solidFill>
                  <a:schemeClr val="tx1"/>
                </a:solidFill>
                <a:effectLst/>
                <a:latin typeface="+mn-lt"/>
                <a:ea typeface="+mn-ea"/>
                <a:cs typeface="+mn-cs"/>
              </a:rPr>
              <a:t>performance gain by parallelism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the costs induced by inter-device communications </a:t>
            </a:r>
            <a:endParaRPr lang="en-US" b="1" dirty="0"/>
          </a:p>
          <a:p>
            <a:endParaRPr lang="en-US" dirty="0"/>
          </a:p>
          <a:p>
            <a:r>
              <a:rPr lang="en-US" dirty="0"/>
              <a:t>Inception-V3: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2 GPUs, </a:t>
            </a:r>
            <a:r>
              <a:rPr lang="en-US" sz="1200" kern="1200" dirty="0">
                <a:solidFill>
                  <a:schemeClr val="tx1"/>
                </a:solidFill>
                <a:effectLst/>
                <a:latin typeface="+mn-lt"/>
                <a:ea typeface="+mn-ea"/>
                <a:cs typeface="+mn-cs"/>
              </a:rPr>
              <a:t>the degree of freedom for model parallelism is limited. </a:t>
            </a:r>
            <a:r>
              <a:rPr lang="en-US" dirty="0"/>
              <a:t>RL-based placer learns to put all computation in only one GPU. However, if 4 GPUs available, it learns </a:t>
            </a:r>
            <a:r>
              <a:rPr lang="en-US" sz="1200" kern="1200" dirty="0">
                <a:solidFill>
                  <a:schemeClr val="tx1"/>
                </a:solidFill>
                <a:effectLst/>
                <a:latin typeface="+mn-lt"/>
                <a:ea typeface="+mn-ea"/>
                <a:cs typeface="+mn-cs"/>
              </a:rPr>
              <a:t>an efficient way to use all of the GPUs, thus the per-step execution time is reduced from 4.60s to 3.85s.</a:t>
            </a:r>
            <a:endParaRPr lang="en-US" dirty="0"/>
          </a:p>
        </p:txBody>
      </p:sp>
      <p:sp>
        <p:nvSpPr>
          <p:cNvPr id="4" name="Slide Number Placeholder 3"/>
          <p:cNvSpPr>
            <a:spLocks noGrp="1"/>
          </p:cNvSpPr>
          <p:nvPr>
            <p:ph type="sldNum" sz="quarter" idx="10"/>
          </p:nvPr>
        </p:nvSpPr>
        <p:spPr/>
        <p:txBody>
          <a:bodyPr/>
          <a:lstStyle/>
          <a:p>
            <a:fld id="{613FEFA8-5FC0-4942-9F4F-3867A5AF65A5}" type="slidenum">
              <a:rPr lang="en-US" smtClean="0"/>
              <a:t>32</a:t>
            </a:fld>
            <a:endParaRPr lang="en-US"/>
          </a:p>
        </p:txBody>
      </p:sp>
    </p:spTree>
    <p:extLst>
      <p:ext uri="{BB962C8B-B14F-4D97-AF65-F5344CB8AC3E}">
        <p14:creationId xmlns:p14="http://schemas.microsoft.com/office/powerpoint/2010/main" val="12336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distributed training architecture,</a:t>
            </a:r>
            <a:r>
              <a:rPr lang="en-US" baseline="0" dirty="0"/>
              <a:t> the scheduler has 2 steps to do:</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1. Because we are talking about running multiple machine learning jobs on one cluster. So there exists contention on the resources among those active jobs. Good scheduling strategy is critical for the overall performance of the cluster</a:t>
            </a:r>
          </a:p>
          <a:p>
            <a:endParaRPr lang="en-US" baseline="0" dirty="0"/>
          </a:p>
          <a:p>
            <a:r>
              <a:rPr lang="en-US" baseline="0" dirty="0"/>
              <a:t>2. locality or some other factors to assign tasks to the available workers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8273943-37AC-7741-A844-F4E880B58734}" type="slidenum">
              <a:rPr lang="en-US" smtClean="0"/>
              <a:t>3</a:t>
            </a:fld>
            <a:endParaRPr lang="en-US"/>
          </a:p>
        </p:txBody>
      </p:sp>
    </p:spTree>
    <p:extLst>
      <p:ext uri="{BB962C8B-B14F-4D97-AF65-F5344CB8AC3E}">
        <p14:creationId xmlns:p14="http://schemas.microsoft.com/office/powerpoint/2010/main" val="1636996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Specify the placement space: 5^280</a:t>
            </a:r>
          </a:p>
          <a:p>
            <a:endParaRPr lang="en-US" dirty="0"/>
          </a:p>
          <a:p>
            <a:r>
              <a:rPr lang="en-US" dirty="0"/>
              <a:t>This is a non-trivial placement.</a:t>
            </a:r>
          </a:p>
        </p:txBody>
      </p:sp>
      <p:sp>
        <p:nvSpPr>
          <p:cNvPr id="4" name="Slide Number Placeholder 3"/>
          <p:cNvSpPr>
            <a:spLocks noGrp="1"/>
          </p:cNvSpPr>
          <p:nvPr>
            <p:ph type="sldNum" sz="quarter" idx="10"/>
          </p:nvPr>
        </p:nvSpPr>
        <p:spPr/>
        <p:txBody>
          <a:bodyPr/>
          <a:lstStyle/>
          <a:p>
            <a:fld id="{613FEFA8-5FC0-4942-9F4F-3867A5AF65A5}" type="slidenum">
              <a:rPr lang="en-US" smtClean="0"/>
              <a:t>33</a:t>
            </a:fld>
            <a:endParaRPr lang="en-US"/>
          </a:p>
        </p:txBody>
      </p:sp>
    </p:spTree>
    <p:extLst>
      <p:ext uri="{BB962C8B-B14F-4D97-AF65-F5344CB8AC3E}">
        <p14:creationId xmlns:p14="http://schemas.microsoft.com/office/powerpoint/2010/main" val="1162851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(WMT14 English-German dataset, vocabularies of both languages consist of 32, 000 word pieces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only the translation pairs where no sentence has more than 40 word pieces)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Right-hand figure: Keep training until the model reaches the accuracy of 72% on the validation set. Training curves of Inception-V3 model using RL-based placement and two expert-designed placements: Synchronous towers and Asynchronous towers. The per-step running time as well as the perplexities are averaged over 4 runs.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Asynchronous towers, puts one replica of the Inception-V3 network on each GPU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Synchronous Tower, is the same as Asynchronous towers, except that it waits for the gradients of all copies before making an update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base"/>
            <a:r>
              <a:rPr lang="en-US" sz="1200" b="0" i="0" u="none" strike="noStrike" kern="1200" dirty="0">
                <a:solidFill>
                  <a:schemeClr val="tx1"/>
                </a:solidFill>
                <a:effectLst/>
                <a:latin typeface="+mn-lt"/>
                <a:ea typeface="+mn-ea"/>
                <a:cs typeface="+mn-cs"/>
              </a:rPr>
              <a:t>In machine learning, the term </a:t>
            </a:r>
            <a:r>
              <a:rPr lang="en-US" sz="1200" b="1" i="0" u="none" strike="noStrike" kern="1200" dirty="0">
                <a:solidFill>
                  <a:schemeClr val="tx1"/>
                </a:solidFill>
                <a:effectLst/>
                <a:latin typeface="+mn-lt"/>
                <a:ea typeface="+mn-ea"/>
                <a:cs typeface="+mn-cs"/>
              </a:rPr>
              <a:t>perplexity</a:t>
            </a:r>
            <a:r>
              <a:rPr lang="en-US" sz="1200" b="0" i="0" u="none" strike="noStrike" kern="1200" dirty="0">
                <a:solidFill>
                  <a:schemeClr val="tx1"/>
                </a:solidFill>
                <a:effectLst/>
                <a:latin typeface="+mn-lt"/>
                <a:ea typeface="+mn-ea"/>
                <a:cs typeface="+mn-cs"/>
              </a:rPr>
              <a:t> has three closely related meanings. Perplexity is a measure of how easy a probability distribution is to predict. Perplexity is a measure of how variable a prediction model is. And perplexity is a measure of prediction error. The third meaning of perplexity is calculated slightly differently but all three have the same fundamental idea. “Easiness of prediction”, 2^H(p), entropy</a:t>
            </a:r>
          </a:p>
          <a:p>
            <a:endParaRPr lang="en-US" dirty="0"/>
          </a:p>
          <a:p>
            <a:pPr fontAlgn="base"/>
            <a:r>
              <a:rPr lang="en-US" b="1" dirty="0"/>
              <a:t>Train loss</a:t>
            </a:r>
            <a:r>
              <a:rPr lang="en-US" dirty="0"/>
              <a:t>: </a:t>
            </a:r>
            <a:r>
              <a:rPr lang="en-US" sz="1200" b="0" i="0" u="none" strike="noStrike" kern="1200" dirty="0">
                <a:solidFill>
                  <a:schemeClr val="tx1"/>
                </a:solidFill>
                <a:effectLst/>
                <a:latin typeface="+mn-lt"/>
                <a:ea typeface="+mn-ea"/>
                <a:cs typeface="+mn-cs"/>
              </a:rPr>
              <a:t>It is a summation of the errors made for each example in training sets. The lower the </a:t>
            </a:r>
            <a:r>
              <a:rPr lang="en-US" sz="1200" b="1" i="0" u="none" strike="noStrike" kern="1200" dirty="0">
                <a:solidFill>
                  <a:schemeClr val="tx1"/>
                </a:solidFill>
                <a:effectLst/>
                <a:latin typeface="+mn-lt"/>
                <a:ea typeface="+mn-ea"/>
                <a:cs typeface="+mn-cs"/>
              </a:rPr>
              <a:t>loss,</a:t>
            </a:r>
            <a:r>
              <a:rPr lang="en-US" sz="1200" b="0" i="0" u="none" strike="noStrike" kern="1200" dirty="0">
                <a:solidFill>
                  <a:schemeClr val="tx1"/>
                </a:solidFill>
                <a:effectLst/>
                <a:latin typeface="+mn-lt"/>
                <a:ea typeface="+mn-ea"/>
                <a:cs typeface="+mn-cs"/>
              </a:rPr>
              <a:t> the better a model.</a:t>
            </a:r>
          </a:p>
          <a:p>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RL-based placement of Inception-V3. Devices are denoted by colors, where the transparent color represents an operation on a CPU and each other unique color represents a different GPU. RL-based placement achieves the improvement of 19.7% in running time compared to expert-designed placement </a:t>
            </a:r>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613FEFA8-5FC0-4942-9F4F-3867A5AF65A5}" type="slidenum">
              <a:rPr lang="en-US" smtClean="0"/>
              <a:t>34</a:t>
            </a:fld>
            <a:endParaRPr lang="en-US"/>
          </a:p>
        </p:txBody>
      </p:sp>
    </p:spTree>
    <p:extLst>
      <p:ext uri="{BB962C8B-B14F-4D97-AF65-F5344CB8AC3E}">
        <p14:creationId xmlns:p14="http://schemas.microsoft.com/office/powerpoint/2010/main" val="1817908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Expert-designed: imbalance</a:t>
            </a:r>
          </a:p>
        </p:txBody>
      </p:sp>
      <p:sp>
        <p:nvSpPr>
          <p:cNvPr id="4" name="Slide Number Placeholder 3"/>
          <p:cNvSpPr>
            <a:spLocks noGrp="1"/>
          </p:cNvSpPr>
          <p:nvPr>
            <p:ph type="sldNum" sz="quarter" idx="10"/>
          </p:nvPr>
        </p:nvSpPr>
        <p:spPr/>
        <p:txBody>
          <a:bodyPr/>
          <a:lstStyle/>
          <a:p>
            <a:fld id="{613FEFA8-5FC0-4942-9F4F-3867A5AF65A5}" type="slidenum">
              <a:rPr lang="en-US" smtClean="0"/>
              <a:t>35</a:t>
            </a:fld>
            <a:endParaRPr lang="en-US"/>
          </a:p>
        </p:txBody>
      </p:sp>
    </p:spTree>
    <p:extLst>
      <p:ext uri="{BB962C8B-B14F-4D97-AF65-F5344CB8AC3E}">
        <p14:creationId xmlns:p14="http://schemas.microsoft.com/office/powerpoint/2010/main" val="1395768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Imbalanced operation runtime in RL-based!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paper suspect this is because Inception-V3 has more dependencies, allowing less room for model parallelism across GPUs.</a:t>
            </a:r>
            <a:endParaRPr lang="en-US" dirty="0"/>
          </a:p>
          <a:p>
            <a:endParaRPr lang="en-US" dirty="0"/>
          </a:p>
          <a:p>
            <a:r>
              <a:rPr lang="en-US" dirty="0"/>
              <a:t>Discussion: good result is app-dependent?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reduction in running time of the RL-based placement comes from the less time it spends copying data between devices.</a:t>
            </a:r>
            <a:endParaRPr lang="en-US" dirty="0"/>
          </a:p>
        </p:txBody>
      </p:sp>
      <p:sp>
        <p:nvSpPr>
          <p:cNvPr id="4" name="Slide Number Placeholder 3"/>
          <p:cNvSpPr>
            <a:spLocks noGrp="1"/>
          </p:cNvSpPr>
          <p:nvPr>
            <p:ph type="sldNum" sz="quarter" idx="10"/>
          </p:nvPr>
        </p:nvSpPr>
        <p:spPr/>
        <p:txBody>
          <a:bodyPr/>
          <a:lstStyle/>
          <a:p>
            <a:fld id="{613FEFA8-5FC0-4942-9F4F-3867A5AF65A5}" type="slidenum">
              <a:rPr lang="en-US" smtClean="0"/>
              <a:t>36</a:t>
            </a:fld>
            <a:endParaRPr lang="en-US"/>
          </a:p>
        </p:txBody>
      </p:sp>
    </p:spTree>
    <p:extLst>
      <p:ext uri="{BB962C8B-B14F-4D97-AF65-F5344CB8AC3E}">
        <p14:creationId xmlns:p14="http://schemas.microsoft.com/office/powerpoint/2010/main" val="441881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p>
          <a:p>
            <a:r>
              <a:rPr lang="en-US" dirty="0"/>
              <a:t>Still has manual tuning: e.g. 5000 steps</a:t>
            </a:r>
          </a:p>
          <a:p>
            <a:r>
              <a:rPr lang="en-US" dirty="0"/>
              <a:t>Never mention about accuracy, but probably not a problem since placing difference should not influence accuracy</a:t>
            </a:r>
          </a:p>
          <a:p>
            <a:endParaRPr lang="en-US" dirty="0"/>
          </a:p>
        </p:txBody>
      </p:sp>
      <p:sp>
        <p:nvSpPr>
          <p:cNvPr id="4" name="Slide Number Placeholder 3"/>
          <p:cNvSpPr>
            <a:spLocks noGrp="1"/>
          </p:cNvSpPr>
          <p:nvPr>
            <p:ph type="sldNum" sz="quarter" idx="10"/>
          </p:nvPr>
        </p:nvSpPr>
        <p:spPr/>
        <p:txBody>
          <a:bodyPr/>
          <a:lstStyle/>
          <a:p>
            <a:fld id="{613FEFA8-5FC0-4942-9F4F-3867A5AF65A5}" type="slidenum">
              <a:rPr lang="en-US" smtClean="0"/>
              <a:t>37</a:t>
            </a:fld>
            <a:endParaRPr lang="en-US"/>
          </a:p>
        </p:txBody>
      </p:sp>
    </p:spTree>
    <p:extLst>
      <p:ext uri="{BB962C8B-B14F-4D97-AF65-F5344CB8AC3E}">
        <p14:creationId xmlns:p14="http://schemas.microsoft.com/office/powerpoint/2010/main" val="547827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22552-6D3A-1049-8C08-BA15363150F6}" type="slidenum">
              <a:rPr lang="en-US" smtClean="0"/>
              <a:t>40</a:t>
            </a:fld>
            <a:endParaRPr lang="en-US"/>
          </a:p>
        </p:txBody>
      </p:sp>
    </p:spTree>
    <p:extLst>
      <p:ext uri="{BB962C8B-B14F-4D97-AF65-F5344CB8AC3E}">
        <p14:creationId xmlns:p14="http://schemas.microsoft.com/office/powerpoint/2010/main" val="1849861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think it is robust to some extend. Because the loss prediction actually works well as we can see, the experiment result is better than human heuristics and intuition. But as we can see in the figure, the normalized loss is not monotonously decrease in some algorithm especially in the curve of MLPC. So for some specific ML algorithm, the performance may reduced especially in the first several steps</a:t>
            </a:r>
          </a:p>
          <a:p>
            <a:endParaRPr lang="en-US" dirty="0"/>
          </a:p>
        </p:txBody>
      </p:sp>
      <p:sp>
        <p:nvSpPr>
          <p:cNvPr id="4" name="Slide Number Placeholder 3"/>
          <p:cNvSpPr>
            <a:spLocks noGrp="1"/>
          </p:cNvSpPr>
          <p:nvPr>
            <p:ph type="sldNum" sz="quarter" idx="10"/>
          </p:nvPr>
        </p:nvSpPr>
        <p:spPr/>
        <p:txBody>
          <a:bodyPr/>
          <a:lstStyle/>
          <a:p>
            <a:fld id="{1DC22552-6D3A-1049-8C08-BA15363150F6}" type="slidenum">
              <a:rPr lang="en-US" smtClean="0"/>
              <a:t>41</a:t>
            </a:fld>
            <a:endParaRPr lang="en-US"/>
          </a:p>
        </p:txBody>
      </p:sp>
    </p:spTree>
    <p:extLst>
      <p:ext uri="{BB962C8B-B14F-4D97-AF65-F5344CB8AC3E}">
        <p14:creationId xmlns:p14="http://schemas.microsoft.com/office/powerpoint/2010/main" val="1267329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a:t>
            </a:r>
            <a:r>
              <a:rPr lang="en-US" sz="1200" kern="1200" dirty="0" err="1">
                <a:solidFill>
                  <a:schemeClr val="tx1"/>
                </a:solidFill>
                <a:effectLst/>
                <a:latin typeface="+mn-lt"/>
                <a:ea typeface="+mn-ea"/>
                <a:cs typeface="+mn-cs"/>
              </a:rPr>
              <a:t>dont</a:t>
            </a:r>
            <a:r>
              <a:rPr lang="en-US" sz="1200" kern="1200" dirty="0">
                <a:solidFill>
                  <a:schemeClr val="tx1"/>
                </a:solidFill>
                <a:effectLst/>
                <a:latin typeface="+mn-lt"/>
                <a:ea typeface="+mn-ea"/>
                <a:cs typeface="+mn-cs"/>
              </a:rPr>
              <a:t> think this solution can work. Although users provide their eager loss, it can be used as a prediction in each iteration. Although user can just how much the optimization has achieved by comparing the initial loss, the current loss and the target loss. It wont help with design how much computing resource should be allocated to the job. The most important reason here is that non-convex problem doesn’t guarantee a decreasing loss change. So we can not assume that the convergence rate decreases in the later iterations.</a:t>
            </a:r>
          </a:p>
          <a:p>
            <a:endParaRPr lang="en-US" dirty="0"/>
          </a:p>
        </p:txBody>
      </p:sp>
      <p:sp>
        <p:nvSpPr>
          <p:cNvPr id="4" name="Slide Number Placeholder 3"/>
          <p:cNvSpPr>
            <a:spLocks noGrp="1"/>
          </p:cNvSpPr>
          <p:nvPr>
            <p:ph type="sldNum" sz="quarter" idx="10"/>
          </p:nvPr>
        </p:nvSpPr>
        <p:spPr/>
        <p:txBody>
          <a:bodyPr/>
          <a:lstStyle/>
          <a:p>
            <a:fld id="{1DC22552-6D3A-1049-8C08-BA15363150F6}" type="slidenum">
              <a:rPr lang="en-US" smtClean="0"/>
              <a:t>42</a:t>
            </a:fld>
            <a:endParaRPr lang="en-US"/>
          </a:p>
        </p:txBody>
      </p:sp>
    </p:spTree>
    <p:extLst>
      <p:ext uri="{BB962C8B-B14F-4D97-AF65-F5344CB8AC3E}">
        <p14:creationId xmlns:p14="http://schemas.microsoft.com/office/powerpoint/2010/main" val="12143278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Actually spending tens of hours to find a device placement is indeed a long time. Especially in some computational graph, it would only takes several hours for training. So although the optimal device placement brings better training time, the overhead of finding the optimal placement should be taken into account. So I think it is hard to be to applied in industry since its large time cost.</a:t>
            </a:r>
          </a:p>
          <a:p>
            <a:r>
              <a:rPr lang="en-US" sz="1200" kern="1200" dirty="0">
                <a:solidFill>
                  <a:schemeClr val="tx1"/>
                </a:solidFill>
                <a:effectLst/>
                <a:latin typeface="+mn-lt"/>
                <a:ea typeface="+mn-ea"/>
                <a:cs typeface="+mn-cs"/>
              </a:rPr>
              <a:t>But it can be used combined with other methods. We can firstly let job run under a non-optimal device placement </a:t>
            </a:r>
          </a:p>
        </p:txBody>
      </p:sp>
      <p:sp>
        <p:nvSpPr>
          <p:cNvPr id="4" name="Slide Number Placeholder 3"/>
          <p:cNvSpPr>
            <a:spLocks noGrp="1"/>
          </p:cNvSpPr>
          <p:nvPr>
            <p:ph type="sldNum" sz="quarter" idx="10"/>
          </p:nvPr>
        </p:nvSpPr>
        <p:spPr/>
        <p:txBody>
          <a:bodyPr/>
          <a:lstStyle/>
          <a:p>
            <a:fld id="{1DC22552-6D3A-1049-8C08-BA15363150F6}" type="slidenum">
              <a:rPr lang="en-US" smtClean="0"/>
              <a:t>43</a:t>
            </a:fld>
            <a:endParaRPr lang="en-US"/>
          </a:p>
        </p:txBody>
      </p:sp>
    </p:spTree>
    <p:extLst>
      <p:ext uri="{BB962C8B-B14F-4D97-AF65-F5344CB8AC3E}">
        <p14:creationId xmlns:p14="http://schemas.microsoft.com/office/powerpoint/2010/main" val="5592849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 think </a:t>
            </a:r>
            <a:r>
              <a:rPr lang="en-US" sz="1200" kern="1200" dirty="0" err="1">
                <a:solidFill>
                  <a:schemeClr val="tx1"/>
                </a:solidFill>
                <a:effectLst/>
                <a:latin typeface="+mn-lt"/>
                <a:ea typeface="+mn-ea"/>
                <a:cs typeface="+mn-cs"/>
              </a:rPr>
              <a:t>thats</a:t>
            </a:r>
            <a:r>
              <a:rPr lang="en-US" sz="1200" kern="1200" dirty="0">
                <a:solidFill>
                  <a:schemeClr val="tx1"/>
                </a:solidFill>
                <a:effectLst/>
                <a:latin typeface="+mn-lt"/>
                <a:ea typeface="+mn-ea"/>
                <a:cs typeface="+mn-cs"/>
              </a:rPr>
              <a:t> actually contradictory to its initial purpose. It is initially designed to be free from expert heuristic and human intuition. But they do many manual adjustment and hardcode stuff during its training process. So that’s actually contradictory. But after all, it is still instructive for human.</a:t>
            </a:r>
          </a:p>
          <a:p>
            <a:endParaRPr lang="en-US" dirty="0"/>
          </a:p>
        </p:txBody>
      </p:sp>
      <p:sp>
        <p:nvSpPr>
          <p:cNvPr id="4" name="Slide Number Placeholder 3"/>
          <p:cNvSpPr>
            <a:spLocks noGrp="1"/>
          </p:cNvSpPr>
          <p:nvPr>
            <p:ph type="sldNum" sz="quarter" idx="10"/>
          </p:nvPr>
        </p:nvSpPr>
        <p:spPr/>
        <p:txBody>
          <a:bodyPr/>
          <a:lstStyle/>
          <a:p>
            <a:fld id="{1DC22552-6D3A-1049-8C08-BA15363150F6}" type="slidenum">
              <a:rPr lang="en-US" smtClean="0"/>
              <a:t>44</a:t>
            </a:fld>
            <a:endParaRPr lang="en-US"/>
          </a:p>
        </p:txBody>
      </p:sp>
    </p:spTree>
    <p:extLst>
      <p:ext uri="{BB962C8B-B14F-4D97-AF65-F5344CB8AC3E}">
        <p14:creationId xmlns:p14="http://schemas.microsoft.com/office/powerpoint/2010/main" val="198430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problem of using fair</a:t>
            </a:r>
            <a:r>
              <a:rPr lang="en-US" baseline="0" dirty="0"/>
              <a:t> scheduler in distributed machine learning?</a:t>
            </a:r>
          </a:p>
          <a:p>
            <a:endParaRPr lang="en-US" baseline="0" dirty="0"/>
          </a:p>
          <a:p>
            <a:r>
              <a:rPr lang="en-US" dirty="0"/>
              <a:t>Different machine</a:t>
            </a:r>
            <a:r>
              <a:rPr lang="en-US" baseline="0" dirty="0"/>
              <a:t> learning jobs. </a:t>
            </a:r>
          </a:p>
          <a:p>
            <a:endParaRPr lang="en-US" baseline="0" dirty="0"/>
          </a:p>
          <a:p>
            <a:r>
              <a:rPr lang="en-US" baseline="0" dirty="0"/>
              <a:t>At each iteration of training, we’ll get a loss. Based on the loss, we can update our parameter.</a:t>
            </a:r>
          </a:p>
          <a:p>
            <a:r>
              <a:rPr lang="en-US" baseline="0" dirty="0"/>
              <a:t>Y-axis: loss reduction. Loss reduction grows to 100% -&gt; converge. </a:t>
            </a:r>
          </a:p>
          <a:p>
            <a:endParaRPr lang="en-US" baseline="0" dirty="0"/>
          </a:p>
          <a:p>
            <a:r>
              <a:rPr lang="en-US" dirty="0"/>
              <a:t>If we can spend our resources</a:t>
            </a:r>
            <a:r>
              <a:rPr lang="en-US" baseline="0" dirty="0"/>
              <a:t> in the early stage of an job, we can get more improvement on the quality of the model.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8273943-37AC-7741-A844-F4E880B58734}" type="slidenum">
              <a:rPr lang="en-US" smtClean="0"/>
              <a:t>4</a:t>
            </a:fld>
            <a:endParaRPr lang="en-US"/>
          </a:p>
        </p:txBody>
      </p:sp>
    </p:spTree>
    <p:extLst>
      <p:ext uri="{BB962C8B-B14F-4D97-AF65-F5344CB8AC3E}">
        <p14:creationId xmlns:p14="http://schemas.microsoft.com/office/powerpoint/2010/main" val="60229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Loss normalization: “we normalize the change of loss values in the current iteration with respect to the largest change we have seen so far.“</a:t>
            </a:r>
          </a:p>
        </p:txBody>
      </p:sp>
      <p:sp>
        <p:nvSpPr>
          <p:cNvPr id="4" name="Slide Number Placeholder 3"/>
          <p:cNvSpPr>
            <a:spLocks noGrp="1"/>
          </p:cNvSpPr>
          <p:nvPr>
            <p:ph type="sldNum" sz="quarter" idx="10"/>
          </p:nvPr>
        </p:nvSpPr>
        <p:spPr/>
        <p:txBody>
          <a:bodyPr/>
          <a:lstStyle/>
          <a:p>
            <a:fld id="{98273943-37AC-7741-A844-F4E880B58734}" type="slidenum">
              <a:rPr lang="en-US" smtClean="0"/>
              <a:t>5</a:t>
            </a:fld>
            <a:endParaRPr lang="en-US"/>
          </a:p>
        </p:txBody>
      </p:sp>
    </p:spTree>
    <p:extLst>
      <p:ext uri="{BB962C8B-B14F-4D97-AF65-F5344CB8AC3E}">
        <p14:creationId xmlns:p14="http://schemas.microsoft.com/office/powerpoint/2010/main" val="122308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a:t>
            </a:r>
            <a:r>
              <a:rPr lang="zh-CN" altLang="en-US" dirty="0"/>
              <a:t> </a:t>
            </a:r>
            <a:r>
              <a:rPr lang="en-US" altLang="zh-CN" dirty="0"/>
              <a:t>we</a:t>
            </a:r>
            <a:r>
              <a:rPr lang="zh-CN" altLang="en-US" dirty="0"/>
              <a:t> </a:t>
            </a:r>
            <a:r>
              <a:rPr lang="en-US" altLang="zh-CN" dirty="0"/>
              <a:t>want</a:t>
            </a:r>
            <a:r>
              <a:rPr lang="zh-CN" altLang="en-US" dirty="0"/>
              <a:t> </a:t>
            </a:r>
            <a:r>
              <a:rPr lang="en-US" altLang="zh-CN" dirty="0"/>
              <a:t>to</a:t>
            </a:r>
            <a:r>
              <a:rPr lang="zh-CN" altLang="en-US" dirty="0"/>
              <a:t> </a:t>
            </a:r>
            <a:r>
              <a:rPr lang="en-US" altLang="zh-CN" dirty="0"/>
              <a:t>predict</a:t>
            </a:r>
            <a:r>
              <a:rPr lang="zh-CN" altLang="en-US" dirty="0"/>
              <a:t> </a:t>
            </a:r>
            <a:r>
              <a:rPr lang="en-US" altLang="zh-CN" baseline="0" dirty="0"/>
              <a:t>the</a:t>
            </a:r>
            <a:r>
              <a:rPr lang="zh-CN" altLang="en-US" baseline="0" dirty="0"/>
              <a:t> </a:t>
            </a:r>
            <a:r>
              <a:rPr lang="en-US" altLang="zh-CN" baseline="0" dirty="0"/>
              <a:t>impact</a:t>
            </a:r>
            <a:r>
              <a:rPr lang="zh-CN" altLang="en-US" baseline="0" dirty="0"/>
              <a:t> </a:t>
            </a:r>
            <a:r>
              <a:rPr lang="en-US" altLang="zh-CN" baseline="0" dirty="0"/>
              <a:t>of</a:t>
            </a:r>
            <a:r>
              <a:rPr lang="zh-CN" altLang="en-US" baseline="0" dirty="0"/>
              <a:t> </a:t>
            </a:r>
            <a:r>
              <a:rPr lang="en-US" altLang="zh-CN" baseline="0" dirty="0"/>
              <a:t>allocating</a:t>
            </a:r>
            <a:r>
              <a:rPr lang="zh-CN" altLang="en-US" baseline="0" dirty="0"/>
              <a:t> </a:t>
            </a:r>
            <a:r>
              <a:rPr lang="en-US" altLang="zh-CN" baseline="0" dirty="0"/>
              <a:t>more</a:t>
            </a:r>
            <a:r>
              <a:rPr lang="zh-CN" altLang="en-US" baseline="0" dirty="0"/>
              <a:t> </a:t>
            </a:r>
            <a:r>
              <a:rPr lang="en-US" altLang="zh-CN" baseline="0" dirty="0"/>
              <a:t>resources</a:t>
            </a:r>
            <a:r>
              <a:rPr lang="zh-CN" altLang="en-US" baseline="0" dirty="0"/>
              <a:t> </a:t>
            </a:r>
            <a:r>
              <a:rPr lang="en-US" altLang="zh-CN" baseline="0" dirty="0"/>
              <a:t>to</a:t>
            </a:r>
            <a:r>
              <a:rPr lang="zh-CN" altLang="en-US" baseline="0" dirty="0"/>
              <a:t> </a:t>
            </a:r>
            <a:r>
              <a:rPr lang="en-US" altLang="zh-CN" baseline="0" dirty="0"/>
              <a:t>a</a:t>
            </a:r>
            <a:r>
              <a:rPr lang="zh-CN" altLang="en-US" baseline="0" dirty="0"/>
              <a:t> </a:t>
            </a:r>
            <a:r>
              <a:rPr lang="en-US" altLang="zh-CN" baseline="0" dirty="0"/>
              <a:t>job</a:t>
            </a:r>
            <a:r>
              <a:rPr lang="zh-CN" altLang="en-US" baseline="0" dirty="0"/>
              <a:t> </a:t>
            </a:r>
            <a:r>
              <a:rPr lang="en-US" altLang="zh-CN" baseline="0" dirty="0"/>
              <a:t>and</a:t>
            </a:r>
            <a:r>
              <a:rPr lang="zh-CN" altLang="en-US" baseline="0" dirty="0"/>
              <a:t> </a:t>
            </a:r>
            <a:r>
              <a:rPr lang="en-US" altLang="zh-CN" baseline="0" dirty="0"/>
              <a:t>so</a:t>
            </a:r>
            <a:r>
              <a:rPr lang="zh-CN" altLang="en-US" baseline="0" dirty="0"/>
              <a:t> </a:t>
            </a:r>
            <a:r>
              <a:rPr lang="en-US" altLang="zh-CN" baseline="0" dirty="0"/>
              <a:t>that</a:t>
            </a:r>
            <a:r>
              <a:rPr lang="zh-CN" altLang="en-US" baseline="0" dirty="0"/>
              <a:t> </a:t>
            </a:r>
            <a:r>
              <a:rPr lang="en-US" altLang="zh-CN" baseline="0" dirty="0"/>
              <a:t>we</a:t>
            </a:r>
            <a:r>
              <a:rPr lang="zh-CN" altLang="en-US" baseline="0" dirty="0"/>
              <a:t> </a:t>
            </a:r>
            <a:r>
              <a:rPr lang="en-US" altLang="zh-CN" baseline="0" dirty="0"/>
              <a:t>can</a:t>
            </a:r>
            <a:r>
              <a:rPr lang="zh-CN" altLang="en-US" baseline="0" dirty="0"/>
              <a:t> </a:t>
            </a:r>
            <a:r>
              <a:rPr lang="en-US" altLang="zh-CN" baseline="0" dirty="0"/>
              <a:t>decide</a:t>
            </a:r>
            <a:r>
              <a:rPr lang="zh-CN" altLang="en-US" baseline="0" dirty="0"/>
              <a:t> </a:t>
            </a:r>
            <a:r>
              <a:rPr lang="en-US" altLang="zh-CN" baseline="0" dirty="0"/>
              <a:t>whether</a:t>
            </a:r>
            <a:r>
              <a:rPr lang="zh-CN" altLang="en-US" baseline="0" dirty="0"/>
              <a:t> </a:t>
            </a:r>
            <a:r>
              <a:rPr lang="en-US" altLang="zh-CN" baseline="0" dirty="0"/>
              <a:t>we</a:t>
            </a:r>
            <a:r>
              <a:rPr lang="zh-CN" altLang="en-US" baseline="0" dirty="0"/>
              <a:t> </a:t>
            </a:r>
            <a:r>
              <a:rPr lang="en-US" altLang="zh-CN" baseline="0" dirty="0"/>
              <a:t>should</a:t>
            </a:r>
            <a:r>
              <a:rPr lang="zh-CN" altLang="en-US" baseline="0" dirty="0"/>
              <a:t> </a:t>
            </a:r>
            <a:r>
              <a:rPr lang="en-US" altLang="zh-CN" baseline="0" dirty="0"/>
              <a:t>give</a:t>
            </a:r>
            <a:r>
              <a:rPr lang="zh-CN" altLang="en-US" baseline="0" dirty="0"/>
              <a:t> </a:t>
            </a:r>
            <a:r>
              <a:rPr lang="en-US" altLang="zh-CN" baseline="0" dirty="0"/>
              <a:t>this</a:t>
            </a:r>
            <a:r>
              <a:rPr lang="zh-CN" altLang="en-US" baseline="0" dirty="0"/>
              <a:t> </a:t>
            </a:r>
            <a:r>
              <a:rPr lang="en-US" altLang="zh-CN" baseline="0" dirty="0"/>
              <a:t>job</a:t>
            </a:r>
            <a:r>
              <a:rPr lang="zh-CN" altLang="en-US" baseline="0" dirty="0"/>
              <a:t> </a:t>
            </a:r>
            <a:r>
              <a:rPr lang="en-US" altLang="zh-CN" baseline="0" dirty="0"/>
              <a:t>more</a:t>
            </a:r>
            <a:r>
              <a:rPr lang="zh-CN" altLang="en-US" baseline="0" dirty="0"/>
              <a:t> </a:t>
            </a:r>
            <a:r>
              <a:rPr lang="en-US" altLang="zh-CN" baseline="0" dirty="0"/>
              <a:t>resources.</a:t>
            </a:r>
            <a:r>
              <a:rPr lang="zh-CN" altLang="en-US" baseline="0" dirty="0"/>
              <a:t> </a:t>
            </a:r>
            <a:r>
              <a:rPr lang="en-US" altLang="zh-CN" baseline="0" dirty="0"/>
              <a:t>This</a:t>
            </a:r>
            <a:r>
              <a:rPr lang="zh-CN" altLang="en-US" baseline="0" dirty="0"/>
              <a:t> </a:t>
            </a:r>
            <a:r>
              <a:rPr lang="en-US" altLang="zh-CN" baseline="0" dirty="0"/>
              <a:t>is</a:t>
            </a:r>
            <a:r>
              <a:rPr lang="zh-CN" altLang="en-US" baseline="0" dirty="0"/>
              <a:t> </a:t>
            </a:r>
            <a:r>
              <a:rPr lang="en-US" altLang="zh-CN" baseline="0" dirty="0"/>
              <a:t>another</a:t>
            </a:r>
            <a:r>
              <a:rPr lang="zh-CN" altLang="en-US" baseline="0" dirty="0"/>
              <a:t> </a:t>
            </a:r>
            <a:r>
              <a:rPr lang="en-US" altLang="zh-CN" baseline="0" dirty="0"/>
              <a:t>challenge.</a:t>
            </a:r>
          </a:p>
          <a:p>
            <a:endParaRPr lang="en-US" altLang="zh-CN" baseline="0" dirty="0"/>
          </a:p>
          <a:p>
            <a:pPr marL="228600" indent="-228600">
              <a:buAutoNum type="arabicPeriod"/>
            </a:pPr>
            <a:r>
              <a:rPr lang="en-US" altLang="zh-CN" baseline="0" dirty="0"/>
              <a:t>The</a:t>
            </a:r>
            <a:r>
              <a:rPr lang="zh-CN" altLang="en-US" baseline="0" dirty="0"/>
              <a:t> </a:t>
            </a:r>
            <a:r>
              <a:rPr lang="en-US" altLang="zh-CN" baseline="0" dirty="0"/>
              <a:t>iterations</a:t>
            </a:r>
            <a:r>
              <a:rPr lang="zh-CN" altLang="en-US" baseline="0" dirty="0"/>
              <a:t> </a:t>
            </a:r>
            <a:r>
              <a:rPr lang="en-US" altLang="zh-CN" baseline="0" dirty="0"/>
              <a:t>number:</a:t>
            </a:r>
            <a:r>
              <a:rPr lang="zh-CN" altLang="en-US" baseline="0" dirty="0"/>
              <a:t> </a:t>
            </a:r>
            <a:r>
              <a:rPr lang="en-US" altLang="zh-CN" baseline="0" dirty="0"/>
              <a:t>linear</a:t>
            </a:r>
            <a:r>
              <a:rPr lang="zh-CN" altLang="en-US" baseline="0" dirty="0"/>
              <a:t> </a:t>
            </a:r>
            <a:r>
              <a:rPr lang="en-US" altLang="zh-CN" baseline="0" dirty="0"/>
              <a:t>relation</a:t>
            </a:r>
            <a:r>
              <a:rPr lang="zh-CN" altLang="en-US" baseline="0" dirty="0"/>
              <a:t> </a:t>
            </a:r>
            <a:r>
              <a:rPr lang="en-US" altLang="zh-CN" baseline="0" dirty="0"/>
              <a:t>between</a:t>
            </a:r>
            <a:r>
              <a:rPr lang="zh-CN" altLang="en-US" baseline="0" dirty="0"/>
              <a:t> </a:t>
            </a:r>
            <a:r>
              <a:rPr lang="en-US" altLang="zh-CN" baseline="0" dirty="0"/>
              <a:t>the</a:t>
            </a:r>
            <a:r>
              <a:rPr lang="zh-CN" altLang="en-US" baseline="0" dirty="0"/>
              <a:t> </a:t>
            </a:r>
            <a:r>
              <a:rPr lang="en-US" altLang="zh-CN" baseline="0" dirty="0"/>
              <a:t>number</a:t>
            </a:r>
            <a:r>
              <a:rPr lang="zh-CN" altLang="en-US" baseline="0" dirty="0"/>
              <a:t> </a:t>
            </a:r>
            <a:r>
              <a:rPr lang="en-US" altLang="zh-CN" baseline="0" dirty="0"/>
              <a:t>of</a:t>
            </a:r>
            <a:r>
              <a:rPr lang="zh-CN" altLang="en-US" baseline="0" dirty="0"/>
              <a:t> </a:t>
            </a:r>
            <a:r>
              <a:rPr lang="en-US" altLang="zh-CN" baseline="0" dirty="0" err="1"/>
              <a:t>cpus</a:t>
            </a:r>
            <a:r>
              <a:rPr lang="zh-CN" altLang="en-US" baseline="0" dirty="0"/>
              <a:t> </a:t>
            </a:r>
            <a:r>
              <a:rPr lang="en-US" altLang="zh-CN" baseline="0" dirty="0"/>
              <a:t>and</a:t>
            </a:r>
            <a:r>
              <a:rPr lang="zh-CN" altLang="en-US" baseline="0" dirty="0"/>
              <a:t> </a:t>
            </a:r>
            <a:r>
              <a:rPr lang="en-US" altLang="zh-CN" baseline="0" dirty="0"/>
              <a:t>the</a:t>
            </a:r>
            <a:r>
              <a:rPr lang="zh-CN" altLang="en-US" baseline="0" dirty="0"/>
              <a:t> </a:t>
            </a:r>
            <a:r>
              <a:rPr lang="en-US" altLang="zh-CN" baseline="0" dirty="0"/>
              <a:t>number</a:t>
            </a:r>
            <a:r>
              <a:rPr lang="zh-CN" altLang="en-US" baseline="0" dirty="0"/>
              <a:t> </a:t>
            </a:r>
            <a:r>
              <a:rPr lang="en-US" altLang="zh-CN" baseline="0" dirty="0"/>
              <a:t>of</a:t>
            </a:r>
            <a:r>
              <a:rPr lang="zh-CN" altLang="en-US" baseline="0" dirty="0"/>
              <a:t> </a:t>
            </a:r>
            <a:r>
              <a:rPr lang="en-US" altLang="zh-CN" baseline="0" dirty="0"/>
              <a:t>iterations</a:t>
            </a:r>
          </a:p>
          <a:p>
            <a:pPr marL="228600" indent="-228600">
              <a:buAutoNum type="arabicPeriod"/>
            </a:pPr>
            <a:endParaRPr lang="en-US" altLang="zh-CN"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sz="1200" kern="1200" dirty="0">
                <a:solidFill>
                  <a:schemeClr val="tx1"/>
                </a:solidFill>
                <a:effectLst/>
                <a:latin typeface="+mn-lt"/>
                <a:ea typeface="+mn-ea"/>
                <a:cs typeface="+mn-cs"/>
              </a:rPr>
              <a:t>Step</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1,</a:t>
            </a:r>
            <a:r>
              <a:rPr lang="zh-CN" altLang="en-US" sz="1200" kern="1200" baseline="0" dirty="0">
                <a:solidFill>
                  <a:schemeClr val="tx1"/>
                </a:solidFill>
                <a:effectLst/>
                <a:latin typeface="+mn-lt"/>
                <a:ea typeface="+mn-ea"/>
                <a:cs typeface="+mn-cs"/>
              </a:rPr>
              <a:t> </a:t>
            </a:r>
            <a:r>
              <a:rPr lang="en-US" altLang="zh-CN" sz="1200" kern="1200" baseline="0" dirty="0">
                <a:solidFill>
                  <a:schemeClr val="tx1"/>
                </a:solidFill>
                <a:effectLst/>
                <a:latin typeface="+mn-lt"/>
                <a:ea typeface="+mn-ea"/>
                <a:cs typeface="+mn-cs"/>
              </a:rPr>
              <a:t>we</a:t>
            </a:r>
            <a:r>
              <a:rPr lang="zh-CN" alt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know how many iterations </a:t>
            </a:r>
            <a:r>
              <a:rPr lang="en-US" altLang="zh-CN" sz="1200" kern="1200" dirty="0">
                <a:solidFill>
                  <a:schemeClr val="tx1"/>
                </a:solidFill>
                <a:effectLst/>
                <a:latin typeface="+mn-lt"/>
                <a:ea typeface="+mn-ea"/>
                <a:cs typeface="+mn-cs"/>
              </a:rPr>
              <a:t>this</a:t>
            </a:r>
            <a:r>
              <a:rPr lang="en-US" sz="1200" kern="1200" dirty="0">
                <a:solidFill>
                  <a:schemeClr val="tx1"/>
                </a:solidFill>
                <a:effectLst/>
                <a:latin typeface="+mn-lt"/>
                <a:ea typeface="+mn-ea"/>
                <a:cs typeface="+mn-cs"/>
              </a:rPr>
              <a:t> job could complete in the given scheduling epoch. To understand how much quality improvement the job could get, we also need to predict the loss reduction in the following several iterations. </a:t>
            </a:r>
            <a:r>
              <a:rPr lang="en-US" altLang="zh-CN" sz="1200"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e can broadly categorize the algorithms by their convergence rate </a:t>
            </a:r>
            <a:endParaRPr lang="en-US"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 assumptions of loss convergence rate, we use curve fitting to predict future loss reduction based on the history of loss values </a:t>
            </a:r>
            <a:endParaRPr lang="en-US"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indent="-228600">
              <a:buAutoNum type="arabicPeriod"/>
            </a:pPr>
            <a:endParaRPr lang="en-US" altLang="zh-CN" baseline="0" dirty="0"/>
          </a:p>
          <a:p>
            <a:endParaRPr lang="en-US" altLang="zh-CN" baseline="0" dirty="0"/>
          </a:p>
          <a:p>
            <a:endParaRPr lang="en-US" dirty="0"/>
          </a:p>
        </p:txBody>
      </p:sp>
      <p:sp>
        <p:nvSpPr>
          <p:cNvPr id="4" name="Slide Number Placeholder 3"/>
          <p:cNvSpPr>
            <a:spLocks noGrp="1"/>
          </p:cNvSpPr>
          <p:nvPr>
            <p:ph type="sldNum" sz="quarter" idx="10"/>
          </p:nvPr>
        </p:nvSpPr>
        <p:spPr/>
        <p:txBody>
          <a:bodyPr/>
          <a:lstStyle/>
          <a:p>
            <a:fld id="{98273943-37AC-7741-A844-F4E880B58734}" type="slidenum">
              <a:rPr lang="en-US" smtClean="0"/>
              <a:t>6</a:t>
            </a:fld>
            <a:endParaRPr lang="en-US"/>
          </a:p>
        </p:txBody>
      </p:sp>
    </p:spTree>
    <p:extLst>
      <p:ext uri="{BB962C8B-B14F-4D97-AF65-F5344CB8AC3E}">
        <p14:creationId xmlns:p14="http://schemas.microsoft.com/office/powerpoint/2010/main" val="1800135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strawman solution is to directly use the loss reduction obtained from the last iteration as the predicted loss reduction value for the following several iterations </a:t>
            </a:r>
            <a:endParaRPr lang="en-US" dirty="0"/>
          </a:p>
        </p:txBody>
      </p:sp>
      <p:sp>
        <p:nvSpPr>
          <p:cNvPr id="4" name="Slide Number Placeholder 3"/>
          <p:cNvSpPr>
            <a:spLocks noGrp="1"/>
          </p:cNvSpPr>
          <p:nvPr>
            <p:ph type="sldNum" sz="quarter" idx="10"/>
          </p:nvPr>
        </p:nvSpPr>
        <p:spPr/>
        <p:txBody>
          <a:bodyPr/>
          <a:lstStyle/>
          <a:p>
            <a:fld id="{98273943-37AC-7741-A844-F4E880B58734}" type="slidenum">
              <a:rPr lang="en-US" smtClean="0"/>
              <a:t>7</a:t>
            </a:fld>
            <a:endParaRPr lang="en-US"/>
          </a:p>
        </p:txBody>
      </p:sp>
    </p:spTree>
    <p:extLst>
      <p:ext uri="{BB962C8B-B14F-4D97-AF65-F5344CB8AC3E}">
        <p14:creationId xmlns:p14="http://schemas.microsoft.com/office/powerpoint/2010/main" val="820879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a:t>
            </a:r>
            <a:r>
              <a:rPr lang="zh-CN" altLang="en-US" dirty="0"/>
              <a:t> </a:t>
            </a:r>
            <a:r>
              <a:rPr lang="en-US" altLang="zh-CN" dirty="0"/>
              <a:t>we</a:t>
            </a:r>
            <a:r>
              <a:rPr lang="zh-CN" altLang="en-US" dirty="0"/>
              <a:t> </a:t>
            </a:r>
            <a:r>
              <a:rPr lang="en-US" altLang="zh-CN" dirty="0"/>
              <a:t>have</a:t>
            </a:r>
            <a:r>
              <a:rPr lang="zh-CN" altLang="en-US" dirty="0"/>
              <a:t> </a:t>
            </a:r>
            <a:r>
              <a:rPr lang="en-US" altLang="zh-CN" dirty="0"/>
              <a:t>the</a:t>
            </a:r>
            <a:r>
              <a:rPr lang="zh-CN" altLang="en-US" baseline="0" dirty="0"/>
              <a:t> </a:t>
            </a:r>
            <a:endParaRPr lang="en-US" dirty="0"/>
          </a:p>
        </p:txBody>
      </p:sp>
      <p:sp>
        <p:nvSpPr>
          <p:cNvPr id="4" name="Slide Number Placeholder 3"/>
          <p:cNvSpPr>
            <a:spLocks noGrp="1"/>
          </p:cNvSpPr>
          <p:nvPr>
            <p:ph type="sldNum" sz="quarter" idx="10"/>
          </p:nvPr>
        </p:nvSpPr>
        <p:spPr/>
        <p:txBody>
          <a:bodyPr/>
          <a:lstStyle/>
          <a:p>
            <a:fld id="{98273943-37AC-7741-A844-F4E880B58734}" type="slidenum">
              <a:rPr lang="en-US" smtClean="0"/>
              <a:t>8</a:t>
            </a:fld>
            <a:endParaRPr lang="en-US"/>
          </a:p>
        </p:txBody>
      </p:sp>
    </p:spTree>
    <p:extLst>
      <p:ext uri="{BB962C8B-B14F-4D97-AF65-F5344CB8AC3E}">
        <p14:creationId xmlns:p14="http://schemas.microsoft.com/office/powerpoint/2010/main" val="1242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maximizing the total normalized loss reduction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can be easily adjusted to account for jobs with different importance by adding a weight multi- plier to the jobs, identically to how max-min fairness can be easily changed to weighted max-min fairness.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4.</a:t>
            </a:r>
            <a:r>
              <a:rPr lang="zh-CN" alt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non-ML jobs, the scheduler falls back to fairness or reservation based resource allocation. </a:t>
            </a: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Sum of allocated resources </a:t>
            </a:r>
            <a:r>
              <a:rPr lang="en-US" sz="1200" i="1" kern="1200" dirty="0">
                <a:solidFill>
                  <a:schemeClr val="tx1"/>
                </a:solidFill>
                <a:effectLst/>
                <a:latin typeface="+mn-lt"/>
                <a:ea typeface="+mn-ea"/>
                <a:cs typeface="+mn-cs"/>
              </a:rPr>
              <a:t>a j </a:t>
            </a:r>
            <a:r>
              <a:rPr lang="en-US" sz="1200" kern="1200" dirty="0">
                <a:solidFill>
                  <a:schemeClr val="tx1"/>
                </a:solidFill>
                <a:effectLst/>
                <a:latin typeface="+mn-lt"/>
                <a:ea typeface="+mn-ea"/>
                <a:cs typeface="+mn-cs"/>
              </a:rPr>
              <a:t>cannot exceed the cluster resource capacity </a:t>
            </a:r>
            <a:r>
              <a:rPr lang="en-US" sz="1200" i="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98273943-37AC-7741-A844-F4E880B58734}" type="slidenum">
              <a:rPr lang="en-US" smtClean="0"/>
              <a:t>9</a:t>
            </a:fld>
            <a:endParaRPr lang="en-US"/>
          </a:p>
        </p:txBody>
      </p:sp>
    </p:spTree>
    <p:extLst>
      <p:ext uri="{BB962C8B-B14F-4D97-AF65-F5344CB8AC3E}">
        <p14:creationId xmlns:p14="http://schemas.microsoft.com/office/powerpoint/2010/main" val="149149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9B455D-DCF5-ED4D-A955-8D6930E4EBC6}" type="datetime1">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AB941-9D6E-0841-9A38-A9C28C6B5C70}" type="slidenum">
              <a:rPr lang="en-US" smtClean="0"/>
              <a:t>‹#›</a:t>
            </a:fld>
            <a:endParaRPr lang="en-US"/>
          </a:p>
        </p:txBody>
      </p:sp>
    </p:spTree>
    <p:extLst>
      <p:ext uri="{BB962C8B-B14F-4D97-AF65-F5344CB8AC3E}">
        <p14:creationId xmlns:p14="http://schemas.microsoft.com/office/powerpoint/2010/main" val="47509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742AF9-FE78-794A-89CD-833ADA7448C4}" type="datetime1">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AB941-9D6E-0841-9A38-A9C28C6B5C70}" type="slidenum">
              <a:rPr lang="en-US" smtClean="0"/>
              <a:t>‹#›</a:t>
            </a:fld>
            <a:endParaRPr lang="en-US"/>
          </a:p>
        </p:txBody>
      </p:sp>
    </p:spTree>
    <p:extLst>
      <p:ext uri="{BB962C8B-B14F-4D97-AF65-F5344CB8AC3E}">
        <p14:creationId xmlns:p14="http://schemas.microsoft.com/office/powerpoint/2010/main" val="3885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F2CD69-B8D5-324F-B73B-879F2E2A6DCC}" type="datetime1">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AB941-9D6E-0841-9A38-A9C28C6B5C70}" type="slidenum">
              <a:rPr lang="en-US" smtClean="0"/>
              <a:t>‹#›</a:t>
            </a:fld>
            <a:endParaRPr lang="en-US"/>
          </a:p>
        </p:txBody>
      </p:sp>
    </p:spTree>
    <p:extLst>
      <p:ext uri="{BB962C8B-B14F-4D97-AF65-F5344CB8AC3E}">
        <p14:creationId xmlns:p14="http://schemas.microsoft.com/office/powerpoint/2010/main" val="24949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1DEC55-B415-D14A-B8AB-5FB743B9F841}" type="datetime1">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AB941-9D6E-0841-9A38-A9C28C6B5C70}" type="slidenum">
              <a:rPr lang="en-US" smtClean="0"/>
              <a:t>‹#›</a:t>
            </a:fld>
            <a:endParaRPr lang="en-US"/>
          </a:p>
        </p:txBody>
      </p:sp>
    </p:spTree>
    <p:extLst>
      <p:ext uri="{BB962C8B-B14F-4D97-AF65-F5344CB8AC3E}">
        <p14:creationId xmlns:p14="http://schemas.microsoft.com/office/powerpoint/2010/main" val="66546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A40941-FBE0-474E-9E14-B5AC01A18878}" type="datetime1">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AB941-9D6E-0841-9A38-A9C28C6B5C70}" type="slidenum">
              <a:rPr lang="en-US" smtClean="0"/>
              <a:t>‹#›</a:t>
            </a:fld>
            <a:endParaRPr lang="en-US"/>
          </a:p>
        </p:txBody>
      </p:sp>
    </p:spTree>
    <p:extLst>
      <p:ext uri="{BB962C8B-B14F-4D97-AF65-F5344CB8AC3E}">
        <p14:creationId xmlns:p14="http://schemas.microsoft.com/office/powerpoint/2010/main" val="42209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22D989-2221-8643-B5D1-54522DB9946F}" type="datetime1">
              <a:rPr lang="en-US" smtClean="0"/>
              <a:t>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AB941-9D6E-0841-9A38-A9C28C6B5C70}" type="slidenum">
              <a:rPr lang="en-US" smtClean="0"/>
              <a:t>‹#›</a:t>
            </a:fld>
            <a:endParaRPr lang="en-US"/>
          </a:p>
        </p:txBody>
      </p:sp>
    </p:spTree>
    <p:extLst>
      <p:ext uri="{BB962C8B-B14F-4D97-AF65-F5344CB8AC3E}">
        <p14:creationId xmlns:p14="http://schemas.microsoft.com/office/powerpoint/2010/main" val="100315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019563-CE47-A04A-83A4-4C3A271CF467}" type="datetime1">
              <a:rPr lang="en-US" smtClean="0"/>
              <a:t>4/12/18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AB941-9D6E-0841-9A38-A9C28C6B5C70}" type="slidenum">
              <a:rPr lang="en-US" smtClean="0"/>
              <a:t>‹#›</a:t>
            </a:fld>
            <a:endParaRPr lang="en-US"/>
          </a:p>
        </p:txBody>
      </p:sp>
    </p:spTree>
    <p:extLst>
      <p:ext uri="{BB962C8B-B14F-4D97-AF65-F5344CB8AC3E}">
        <p14:creationId xmlns:p14="http://schemas.microsoft.com/office/powerpoint/2010/main" val="108442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4A2C03-6CDF-E849-8953-2100CE8AB23B}" type="datetime1">
              <a:rPr lang="en-US" smtClean="0"/>
              <a:t>4/12/18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AB941-9D6E-0841-9A38-A9C28C6B5C70}" type="slidenum">
              <a:rPr lang="en-US" smtClean="0"/>
              <a:t>‹#›</a:t>
            </a:fld>
            <a:endParaRPr lang="en-US"/>
          </a:p>
        </p:txBody>
      </p:sp>
    </p:spTree>
    <p:extLst>
      <p:ext uri="{BB962C8B-B14F-4D97-AF65-F5344CB8AC3E}">
        <p14:creationId xmlns:p14="http://schemas.microsoft.com/office/powerpoint/2010/main" val="152869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CED32-5162-F643-AD3B-2369B159A690}" type="datetime1">
              <a:rPr lang="en-US" smtClean="0"/>
              <a:t>4/12/18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AB941-9D6E-0841-9A38-A9C28C6B5C70}" type="slidenum">
              <a:rPr lang="en-US" smtClean="0"/>
              <a:t>‹#›</a:t>
            </a:fld>
            <a:endParaRPr lang="en-US"/>
          </a:p>
        </p:txBody>
      </p:sp>
    </p:spTree>
    <p:extLst>
      <p:ext uri="{BB962C8B-B14F-4D97-AF65-F5344CB8AC3E}">
        <p14:creationId xmlns:p14="http://schemas.microsoft.com/office/powerpoint/2010/main" val="29873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9EEC3F-8698-524E-8B52-4D6AA7F95921}" type="datetime1">
              <a:rPr lang="en-US" smtClean="0"/>
              <a:t>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AB941-9D6E-0841-9A38-A9C28C6B5C70}" type="slidenum">
              <a:rPr lang="en-US" smtClean="0"/>
              <a:t>‹#›</a:t>
            </a:fld>
            <a:endParaRPr lang="en-US"/>
          </a:p>
        </p:txBody>
      </p:sp>
    </p:spTree>
    <p:extLst>
      <p:ext uri="{BB962C8B-B14F-4D97-AF65-F5344CB8AC3E}">
        <p14:creationId xmlns:p14="http://schemas.microsoft.com/office/powerpoint/2010/main" val="210342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C4D064-1849-2742-8AB8-4F64A1576A4E}" type="datetime1">
              <a:rPr lang="en-US" smtClean="0"/>
              <a:t>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AB941-9D6E-0841-9A38-A9C28C6B5C70}" type="slidenum">
              <a:rPr lang="en-US" smtClean="0"/>
              <a:t>‹#›</a:t>
            </a:fld>
            <a:endParaRPr lang="en-US"/>
          </a:p>
        </p:txBody>
      </p:sp>
    </p:spTree>
    <p:extLst>
      <p:ext uri="{BB962C8B-B14F-4D97-AF65-F5344CB8AC3E}">
        <p14:creationId xmlns:p14="http://schemas.microsoft.com/office/powerpoint/2010/main" val="36952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AFAB7-A165-0C4C-9129-356FB6D9000E}" type="datetime1">
              <a:rPr lang="en-US" smtClean="0"/>
              <a:t>4/12/18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AB941-9D6E-0841-9A38-A9C28C6B5C70}" type="slidenum">
              <a:rPr lang="en-US" smtClean="0"/>
              <a:t>‹#›</a:t>
            </a:fld>
            <a:endParaRPr lang="en-US"/>
          </a:p>
        </p:txBody>
      </p:sp>
    </p:spTree>
    <p:extLst>
      <p:ext uri="{BB962C8B-B14F-4D97-AF65-F5344CB8AC3E}">
        <p14:creationId xmlns:p14="http://schemas.microsoft.com/office/powerpoint/2010/main" val="1082394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NUL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4438"/>
            <a:ext cx="11165058" cy="2387600"/>
          </a:xfrm>
        </p:spPr>
        <p:txBody>
          <a:bodyPr>
            <a:normAutofit/>
          </a:bodyPr>
          <a:lstStyle/>
          <a:p>
            <a:r>
              <a:rPr lang="en-US" dirty="0"/>
              <a:t>SLAQ: Quality-Driven Scheduling for Distributed Machine Learning </a:t>
            </a:r>
          </a:p>
        </p:txBody>
      </p:sp>
      <p:sp>
        <p:nvSpPr>
          <p:cNvPr id="3" name="Subtitle 2"/>
          <p:cNvSpPr>
            <a:spLocks noGrp="1"/>
          </p:cNvSpPr>
          <p:nvPr>
            <p:ph type="subTitle" idx="1"/>
          </p:nvPr>
        </p:nvSpPr>
        <p:spPr>
          <a:xfrm>
            <a:off x="1620129" y="4221017"/>
            <a:ext cx="9144000" cy="1655762"/>
          </a:xfrm>
        </p:spPr>
        <p:txBody>
          <a:bodyPr>
            <a:normAutofit lnSpcReduction="10000"/>
          </a:bodyPr>
          <a:lstStyle/>
          <a:p>
            <a:r>
              <a:rPr lang="en-US" dirty="0" err="1"/>
              <a:t>Haoyu</a:t>
            </a:r>
            <a:r>
              <a:rPr lang="en-US" dirty="0"/>
              <a:t> Zhang, Logan </a:t>
            </a:r>
            <a:r>
              <a:rPr lang="en-US" dirty="0" err="1"/>
              <a:t>Stafman</a:t>
            </a:r>
            <a:r>
              <a:rPr lang="en-US" dirty="0"/>
              <a:t>, Andrew Or, Michael J. Freedman </a:t>
            </a:r>
          </a:p>
          <a:p>
            <a:r>
              <a:rPr lang="en-US" i="1" dirty="0"/>
              <a:t>Princeton University </a:t>
            </a:r>
            <a:endParaRPr lang="en-US" dirty="0"/>
          </a:p>
          <a:p>
            <a:endParaRPr lang="en-US" dirty="0"/>
          </a:p>
          <a:p>
            <a:r>
              <a:rPr lang="en-US" dirty="0"/>
              <a:t>Presenter: </a:t>
            </a:r>
            <a:r>
              <a:rPr lang="en-US" dirty="0" err="1"/>
              <a:t>Tianshi</a:t>
            </a:r>
            <a:r>
              <a:rPr lang="en-US" dirty="0"/>
              <a:t> Wang</a:t>
            </a:r>
          </a:p>
        </p:txBody>
      </p:sp>
      <p:sp>
        <p:nvSpPr>
          <p:cNvPr id="4" name="Slide Number Placeholder 3"/>
          <p:cNvSpPr>
            <a:spLocks noGrp="1"/>
          </p:cNvSpPr>
          <p:nvPr>
            <p:ph type="sldNum" sz="quarter" idx="12"/>
          </p:nvPr>
        </p:nvSpPr>
        <p:spPr/>
        <p:txBody>
          <a:bodyPr/>
          <a:lstStyle/>
          <a:p>
            <a:fld id="{EECAB941-9D6E-0841-9A38-A9C28C6B5C70}" type="slidenum">
              <a:rPr lang="en-US" smtClean="0"/>
              <a:t>1</a:t>
            </a:fld>
            <a:endParaRPr lang="en-US"/>
          </a:p>
        </p:txBody>
      </p:sp>
    </p:spTree>
    <p:extLst>
      <p:ext uri="{BB962C8B-B14F-4D97-AF65-F5344CB8AC3E}">
        <p14:creationId xmlns:p14="http://schemas.microsoft.com/office/powerpoint/2010/main" val="556002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410" y="462987"/>
            <a:ext cx="5967904" cy="6090356"/>
          </a:xfrm>
          <a:prstGeom prst="rect">
            <a:avLst/>
          </a:prstGeom>
        </p:spPr>
      </p:pic>
      <p:sp>
        <p:nvSpPr>
          <p:cNvPr id="2" name="Title 1"/>
          <p:cNvSpPr>
            <a:spLocks noGrp="1"/>
          </p:cNvSpPr>
          <p:nvPr>
            <p:ph type="title"/>
          </p:nvPr>
        </p:nvSpPr>
        <p:spPr>
          <a:xfrm>
            <a:off x="704088" y="365125"/>
            <a:ext cx="10515600" cy="1325563"/>
          </a:xfrm>
        </p:spPr>
        <p:txBody>
          <a:bodyPr/>
          <a:lstStyle/>
          <a:p>
            <a:r>
              <a:rPr lang="en-US" dirty="0"/>
              <a:t>SLAQ --- </a:t>
            </a:r>
            <a:r>
              <a:rPr lang="en-US" altLang="zh-CN" dirty="0"/>
              <a:t>Main</a:t>
            </a:r>
            <a:r>
              <a:rPr lang="zh-CN" altLang="en-US" dirty="0"/>
              <a:t> </a:t>
            </a:r>
            <a:r>
              <a:rPr lang="en-US" altLang="zh-CN" dirty="0"/>
              <a:t>Ideas</a:t>
            </a:r>
            <a:endParaRPr lang="en-US" dirty="0"/>
          </a:p>
        </p:txBody>
      </p:sp>
      <p:sp>
        <p:nvSpPr>
          <p:cNvPr id="3" name="Content Placeholder 2"/>
          <p:cNvSpPr>
            <a:spLocks noGrp="1"/>
          </p:cNvSpPr>
          <p:nvPr>
            <p:ph idx="1"/>
          </p:nvPr>
        </p:nvSpPr>
        <p:spPr>
          <a:xfrm>
            <a:off x="704088" y="1886585"/>
            <a:ext cx="4258056" cy="1401348"/>
          </a:xfrm>
        </p:spPr>
        <p:txBody>
          <a:bodyPr/>
          <a:lstStyle/>
          <a:p>
            <a:r>
              <a:rPr lang="en-US" dirty="0"/>
              <a:t>Scheduling Based on Quality Improvements</a:t>
            </a:r>
          </a:p>
          <a:p>
            <a:endParaRPr lang="en-US" altLang="zh-CN" dirty="0"/>
          </a:p>
          <a:p>
            <a:endParaRPr lang="en-US" dirty="0"/>
          </a:p>
          <a:p>
            <a:endParaRPr lang="en-US" dirty="0"/>
          </a:p>
          <a:p>
            <a:endParaRPr lang="en-US" dirty="0"/>
          </a:p>
        </p:txBody>
      </p:sp>
      <p:grpSp>
        <p:nvGrpSpPr>
          <p:cNvPr id="28" name="Group 27"/>
          <p:cNvGrpSpPr/>
          <p:nvPr/>
        </p:nvGrpSpPr>
        <p:grpSpPr>
          <a:xfrm>
            <a:off x="1275157" y="3518343"/>
            <a:ext cx="3664166" cy="1097280"/>
            <a:chOff x="1275157" y="3518343"/>
            <a:chExt cx="3664166" cy="1097280"/>
          </a:xfrm>
        </p:grpSpPr>
        <p:sp>
          <p:nvSpPr>
            <p:cNvPr id="4" name="Left Brace 3"/>
            <p:cNvSpPr/>
            <p:nvPr/>
          </p:nvSpPr>
          <p:spPr>
            <a:xfrm>
              <a:off x="4710407" y="3518343"/>
              <a:ext cx="228916" cy="109728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275157" y="3882317"/>
              <a:ext cx="2967928" cy="369332"/>
            </a:xfrm>
            <a:prstGeom prst="rect">
              <a:avLst/>
            </a:prstGeom>
            <a:noFill/>
          </p:spPr>
          <p:txBody>
            <a:bodyPr wrap="none" rtlCol="0">
              <a:spAutoFit/>
            </a:bodyPr>
            <a:lstStyle/>
            <a:p>
              <a:pPr algn="ctr"/>
              <a:r>
                <a:rPr lang="en-US" altLang="zh-CN" dirty="0">
                  <a:solidFill>
                    <a:srgbClr val="00B0F0"/>
                  </a:solidFill>
                </a:rPr>
                <a:t>1.</a:t>
              </a:r>
              <a:r>
                <a:rPr lang="zh-CN" altLang="en-US" dirty="0">
                  <a:solidFill>
                    <a:srgbClr val="00B0F0"/>
                  </a:solidFill>
                </a:rPr>
                <a:t> </a:t>
              </a:r>
              <a:r>
                <a:rPr lang="en-US" altLang="zh-CN" dirty="0">
                  <a:solidFill>
                    <a:srgbClr val="00B0F0"/>
                  </a:solidFill>
                </a:rPr>
                <a:t>Allocate</a:t>
              </a:r>
              <a:r>
                <a:rPr lang="zh-CN" altLang="en-US" dirty="0">
                  <a:solidFill>
                    <a:srgbClr val="00B0F0"/>
                  </a:solidFill>
                </a:rPr>
                <a:t> </a:t>
              </a:r>
              <a:r>
                <a:rPr lang="en-US" altLang="zh-CN" dirty="0">
                  <a:solidFill>
                    <a:srgbClr val="00B0F0"/>
                  </a:solidFill>
                </a:rPr>
                <a:t>1</a:t>
              </a:r>
              <a:r>
                <a:rPr lang="zh-CN" altLang="en-US" dirty="0">
                  <a:solidFill>
                    <a:srgbClr val="00B0F0"/>
                  </a:solidFill>
                </a:rPr>
                <a:t> </a:t>
              </a:r>
              <a:r>
                <a:rPr lang="en-US" altLang="zh-CN" dirty="0">
                  <a:solidFill>
                    <a:srgbClr val="00B0F0"/>
                  </a:solidFill>
                </a:rPr>
                <a:t>CPU</a:t>
              </a:r>
              <a:r>
                <a:rPr lang="zh-CN" altLang="en-US" dirty="0">
                  <a:solidFill>
                    <a:srgbClr val="00B0F0"/>
                  </a:solidFill>
                </a:rPr>
                <a:t> </a:t>
              </a:r>
              <a:r>
                <a:rPr lang="en-US" altLang="zh-CN" dirty="0">
                  <a:solidFill>
                    <a:srgbClr val="00B0F0"/>
                  </a:solidFill>
                </a:rPr>
                <a:t>to</a:t>
              </a:r>
              <a:r>
                <a:rPr lang="zh-CN" altLang="en-US" dirty="0">
                  <a:solidFill>
                    <a:srgbClr val="00B0F0"/>
                  </a:solidFill>
                </a:rPr>
                <a:t> </a:t>
              </a:r>
              <a:r>
                <a:rPr lang="en-US" altLang="zh-CN" dirty="0">
                  <a:solidFill>
                    <a:srgbClr val="00B0F0"/>
                  </a:solidFill>
                </a:rPr>
                <a:t>each</a:t>
              </a:r>
              <a:r>
                <a:rPr lang="zh-CN" altLang="en-US" dirty="0">
                  <a:solidFill>
                    <a:srgbClr val="00B0F0"/>
                  </a:solidFill>
                </a:rPr>
                <a:t> </a:t>
              </a:r>
              <a:r>
                <a:rPr lang="en-US" altLang="zh-CN" dirty="0">
                  <a:solidFill>
                    <a:srgbClr val="00B0F0"/>
                  </a:solidFill>
                </a:rPr>
                <a:t>job</a:t>
              </a:r>
              <a:endParaRPr lang="en-US" dirty="0">
                <a:solidFill>
                  <a:srgbClr val="00B0F0"/>
                </a:solidFill>
              </a:endParaRPr>
            </a:p>
          </p:txBody>
        </p:sp>
      </p:grpSp>
      <p:grpSp>
        <p:nvGrpSpPr>
          <p:cNvPr id="29" name="Group 28"/>
          <p:cNvGrpSpPr/>
          <p:nvPr/>
        </p:nvGrpSpPr>
        <p:grpSpPr>
          <a:xfrm>
            <a:off x="1304756" y="4818753"/>
            <a:ext cx="3657388" cy="1321616"/>
            <a:chOff x="1304756" y="4818753"/>
            <a:chExt cx="3657388" cy="1321616"/>
          </a:xfrm>
        </p:grpSpPr>
        <p:sp>
          <p:nvSpPr>
            <p:cNvPr id="14" name="Left Brace 13"/>
            <p:cNvSpPr/>
            <p:nvPr/>
          </p:nvSpPr>
          <p:spPr>
            <a:xfrm>
              <a:off x="4700242" y="4818753"/>
              <a:ext cx="261902" cy="132161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304756" y="5156396"/>
              <a:ext cx="3019801" cy="646331"/>
            </a:xfrm>
            <a:prstGeom prst="rect">
              <a:avLst/>
            </a:prstGeom>
            <a:noFill/>
          </p:spPr>
          <p:txBody>
            <a:bodyPr wrap="none" rtlCol="0">
              <a:spAutoFit/>
            </a:bodyPr>
            <a:lstStyle/>
            <a:p>
              <a:pPr algn="ctr"/>
              <a:r>
                <a:rPr lang="en-US" altLang="zh-CN" dirty="0">
                  <a:solidFill>
                    <a:srgbClr val="00B0F0"/>
                  </a:solidFill>
                </a:rPr>
                <a:t>2.</a:t>
              </a:r>
              <a:r>
                <a:rPr lang="zh-CN" altLang="en-US" dirty="0">
                  <a:solidFill>
                    <a:srgbClr val="00B0F0"/>
                  </a:solidFill>
                </a:rPr>
                <a:t> </a:t>
              </a:r>
              <a:r>
                <a:rPr lang="en-US" altLang="zh-CN" dirty="0">
                  <a:solidFill>
                    <a:srgbClr val="00B0F0"/>
                  </a:solidFill>
                </a:rPr>
                <a:t>Allocate</a:t>
              </a:r>
              <a:r>
                <a:rPr lang="zh-CN" altLang="en-US" dirty="0">
                  <a:solidFill>
                    <a:srgbClr val="00B0F0"/>
                  </a:solidFill>
                </a:rPr>
                <a:t> </a:t>
              </a:r>
              <a:r>
                <a:rPr lang="en-US" altLang="zh-CN" dirty="0">
                  <a:solidFill>
                    <a:srgbClr val="00B0F0"/>
                  </a:solidFill>
                </a:rPr>
                <a:t>rest</a:t>
              </a:r>
              <a:r>
                <a:rPr lang="zh-CN" altLang="en-US" dirty="0">
                  <a:solidFill>
                    <a:srgbClr val="00B0F0"/>
                  </a:solidFill>
                </a:rPr>
                <a:t> </a:t>
              </a:r>
              <a:r>
                <a:rPr lang="en-US" altLang="zh-CN" dirty="0">
                  <a:solidFill>
                    <a:srgbClr val="00B0F0"/>
                  </a:solidFill>
                </a:rPr>
                <a:t>of</a:t>
              </a:r>
              <a:r>
                <a:rPr lang="zh-CN" altLang="en-US" dirty="0">
                  <a:solidFill>
                    <a:srgbClr val="00B0F0"/>
                  </a:solidFill>
                </a:rPr>
                <a:t> </a:t>
              </a:r>
              <a:r>
                <a:rPr lang="en-US" altLang="zh-CN" dirty="0">
                  <a:solidFill>
                    <a:srgbClr val="00B0F0"/>
                  </a:solidFill>
                </a:rPr>
                <a:t>CPUs</a:t>
              </a:r>
              <a:r>
                <a:rPr lang="zh-CN" altLang="en-US" dirty="0">
                  <a:solidFill>
                    <a:srgbClr val="00B0F0"/>
                  </a:solidFill>
                </a:rPr>
                <a:t> </a:t>
              </a:r>
              <a:r>
                <a:rPr lang="en-US" altLang="zh-CN" dirty="0">
                  <a:solidFill>
                    <a:srgbClr val="00B0F0"/>
                  </a:solidFill>
                </a:rPr>
                <a:t>based</a:t>
              </a:r>
              <a:r>
                <a:rPr lang="zh-CN" altLang="en-US" dirty="0">
                  <a:solidFill>
                    <a:srgbClr val="00B0F0"/>
                  </a:solidFill>
                </a:rPr>
                <a:t> </a:t>
              </a:r>
              <a:endParaRPr lang="en-US" altLang="zh-CN" dirty="0">
                <a:solidFill>
                  <a:srgbClr val="00B0F0"/>
                </a:solidFill>
              </a:endParaRPr>
            </a:p>
            <a:p>
              <a:pPr algn="ctr"/>
              <a:r>
                <a:rPr lang="en-US" altLang="zh-CN" dirty="0">
                  <a:solidFill>
                    <a:srgbClr val="00B0F0"/>
                  </a:solidFill>
                </a:rPr>
                <a:t>on</a:t>
              </a:r>
              <a:r>
                <a:rPr lang="zh-CN" altLang="en-US" dirty="0">
                  <a:solidFill>
                    <a:srgbClr val="00B0F0"/>
                  </a:solidFill>
                </a:rPr>
                <a:t> </a:t>
              </a:r>
              <a:r>
                <a:rPr lang="en-US" altLang="zh-CN" dirty="0">
                  <a:solidFill>
                    <a:srgbClr val="00B0F0"/>
                  </a:solidFill>
                </a:rPr>
                <a:t>loss</a:t>
              </a:r>
              <a:r>
                <a:rPr lang="zh-CN" altLang="en-US" dirty="0">
                  <a:solidFill>
                    <a:srgbClr val="00B0F0"/>
                  </a:solidFill>
                </a:rPr>
                <a:t> </a:t>
              </a:r>
              <a:r>
                <a:rPr lang="en-US" altLang="zh-CN" dirty="0">
                  <a:solidFill>
                    <a:srgbClr val="00B0F0"/>
                  </a:solidFill>
                </a:rPr>
                <a:t>reduction</a:t>
              </a:r>
              <a:r>
                <a:rPr lang="zh-CN" altLang="en-US" dirty="0">
                  <a:solidFill>
                    <a:srgbClr val="00B0F0"/>
                  </a:solidFill>
                </a:rPr>
                <a:t> </a:t>
              </a:r>
              <a:r>
                <a:rPr lang="en-US" altLang="zh-CN" dirty="0">
                  <a:solidFill>
                    <a:srgbClr val="00B0F0"/>
                  </a:solidFill>
                </a:rPr>
                <a:t>order</a:t>
              </a:r>
              <a:endParaRPr lang="en-US" dirty="0">
                <a:solidFill>
                  <a:srgbClr val="00B0F0"/>
                </a:solidFill>
              </a:endParaRPr>
            </a:p>
          </p:txBody>
        </p:sp>
      </p:grpSp>
      <p:grpSp>
        <p:nvGrpSpPr>
          <p:cNvPr id="30" name="Group 29"/>
          <p:cNvGrpSpPr/>
          <p:nvPr/>
        </p:nvGrpSpPr>
        <p:grpSpPr>
          <a:xfrm>
            <a:off x="8319911" y="4380452"/>
            <a:ext cx="3348163" cy="923330"/>
            <a:chOff x="8319911" y="4380452"/>
            <a:chExt cx="3348163" cy="923330"/>
          </a:xfrm>
        </p:grpSpPr>
        <p:cxnSp>
          <p:nvCxnSpPr>
            <p:cNvPr id="16" name="Straight Arrow Connector 15"/>
            <p:cNvCxnSpPr/>
            <p:nvPr/>
          </p:nvCxnSpPr>
          <p:spPr>
            <a:xfrm flipH="1">
              <a:off x="8319911" y="4741333"/>
              <a:ext cx="1709381" cy="316089"/>
            </a:xfrm>
            <a:prstGeom prst="straightConnector1">
              <a:avLst/>
            </a:prstGeom>
            <a:ln w="47625"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871126" y="4380452"/>
              <a:ext cx="1796948" cy="923330"/>
            </a:xfrm>
            <a:prstGeom prst="rect">
              <a:avLst/>
            </a:prstGeom>
            <a:noFill/>
          </p:spPr>
          <p:txBody>
            <a:bodyPr wrap="square" rtlCol="0">
              <a:spAutoFit/>
            </a:bodyPr>
            <a:lstStyle/>
            <a:p>
              <a:pPr algn="ctr"/>
              <a:r>
                <a:rPr lang="en-US" altLang="zh-CN" b="1" dirty="0">
                  <a:solidFill>
                    <a:srgbClr val="00B0F0"/>
                  </a:solidFill>
                </a:rPr>
                <a:t>find</a:t>
              </a:r>
              <a:r>
                <a:rPr lang="zh-CN" altLang="en-US" b="1" dirty="0">
                  <a:solidFill>
                    <a:srgbClr val="00B0F0"/>
                  </a:solidFill>
                </a:rPr>
                <a:t> </a:t>
              </a:r>
              <a:r>
                <a:rPr lang="en-US" altLang="zh-CN" b="1" dirty="0">
                  <a:solidFill>
                    <a:srgbClr val="00B0F0"/>
                  </a:solidFill>
                </a:rPr>
                <a:t>the</a:t>
              </a:r>
              <a:r>
                <a:rPr lang="zh-CN" altLang="en-US" b="1" dirty="0">
                  <a:solidFill>
                    <a:srgbClr val="00B0F0"/>
                  </a:solidFill>
                </a:rPr>
                <a:t> </a:t>
              </a:r>
              <a:r>
                <a:rPr lang="en-US" altLang="zh-CN" b="1" dirty="0">
                  <a:solidFill>
                    <a:srgbClr val="00B0F0"/>
                  </a:solidFill>
                </a:rPr>
                <a:t>job</a:t>
              </a:r>
              <a:r>
                <a:rPr lang="zh-CN" altLang="en-US" b="1" dirty="0">
                  <a:solidFill>
                    <a:srgbClr val="00B0F0"/>
                  </a:solidFill>
                </a:rPr>
                <a:t> </a:t>
              </a:r>
              <a:r>
                <a:rPr lang="en-US" altLang="zh-CN" b="1" dirty="0">
                  <a:solidFill>
                    <a:srgbClr val="00B0F0"/>
                  </a:solidFill>
                </a:rPr>
                <a:t>with</a:t>
              </a:r>
              <a:r>
                <a:rPr lang="zh-CN" altLang="en-US" b="1" dirty="0">
                  <a:solidFill>
                    <a:srgbClr val="00B0F0"/>
                  </a:solidFill>
                </a:rPr>
                <a:t> </a:t>
              </a:r>
              <a:r>
                <a:rPr lang="en-US" altLang="zh-CN" b="1" dirty="0">
                  <a:solidFill>
                    <a:srgbClr val="00B0F0"/>
                  </a:solidFill>
                </a:rPr>
                <a:t>highest</a:t>
              </a:r>
              <a:r>
                <a:rPr lang="zh-CN" altLang="en-US" b="1" dirty="0">
                  <a:solidFill>
                    <a:srgbClr val="00B0F0"/>
                  </a:solidFill>
                </a:rPr>
                <a:t> </a:t>
              </a:r>
              <a:r>
                <a:rPr lang="en-US" altLang="zh-CN" b="1" dirty="0">
                  <a:solidFill>
                    <a:srgbClr val="00B0F0"/>
                  </a:solidFill>
                </a:rPr>
                <a:t>loss</a:t>
              </a:r>
              <a:r>
                <a:rPr lang="zh-CN" altLang="en-US" b="1" dirty="0">
                  <a:solidFill>
                    <a:srgbClr val="00B0F0"/>
                  </a:solidFill>
                </a:rPr>
                <a:t> </a:t>
              </a:r>
              <a:r>
                <a:rPr lang="en-US" altLang="zh-CN" b="1" dirty="0">
                  <a:solidFill>
                    <a:srgbClr val="00B0F0"/>
                  </a:solidFill>
                </a:rPr>
                <a:t>reduction</a:t>
              </a:r>
              <a:endParaRPr lang="en-US" b="1" dirty="0">
                <a:solidFill>
                  <a:srgbClr val="00B0F0"/>
                </a:solidFill>
              </a:endParaRPr>
            </a:p>
          </p:txBody>
        </p:sp>
      </p:grpSp>
      <p:grpSp>
        <p:nvGrpSpPr>
          <p:cNvPr id="31" name="Group 30"/>
          <p:cNvGrpSpPr/>
          <p:nvPr/>
        </p:nvGrpSpPr>
        <p:grpSpPr>
          <a:xfrm>
            <a:off x="8864601" y="5327302"/>
            <a:ext cx="3022598" cy="369332"/>
            <a:chOff x="8864601" y="5327302"/>
            <a:chExt cx="3022598" cy="369332"/>
          </a:xfrm>
        </p:grpSpPr>
        <p:sp>
          <p:nvSpPr>
            <p:cNvPr id="21" name="TextBox 20"/>
            <p:cNvSpPr txBox="1"/>
            <p:nvPr/>
          </p:nvSpPr>
          <p:spPr>
            <a:xfrm>
              <a:off x="9092192" y="5327302"/>
              <a:ext cx="2795007" cy="369332"/>
            </a:xfrm>
            <a:prstGeom prst="rect">
              <a:avLst/>
            </a:prstGeom>
            <a:noFill/>
          </p:spPr>
          <p:txBody>
            <a:bodyPr wrap="square" rtlCol="0">
              <a:spAutoFit/>
            </a:bodyPr>
            <a:lstStyle/>
            <a:p>
              <a:pPr algn="ctr"/>
              <a:r>
                <a:rPr lang="en-US" altLang="zh-CN" b="1" dirty="0" err="1">
                  <a:solidFill>
                    <a:srgbClr val="00B0F0"/>
                  </a:solidFill>
                </a:rPr>
                <a:t>Recompute</a:t>
              </a:r>
              <a:r>
                <a:rPr lang="zh-CN" altLang="en-US" b="1" dirty="0">
                  <a:solidFill>
                    <a:srgbClr val="00B0F0"/>
                  </a:solidFill>
                </a:rPr>
                <a:t> </a:t>
              </a:r>
              <a:r>
                <a:rPr lang="en-US" altLang="zh-CN" b="1" dirty="0">
                  <a:solidFill>
                    <a:srgbClr val="00B0F0"/>
                  </a:solidFill>
                </a:rPr>
                <a:t>loss</a:t>
              </a:r>
              <a:r>
                <a:rPr lang="zh-CN" altLang="en-US" b="1" dirty="0">
                  <a:solidFill>
                    <a:srgbClr val="00B0F0"/>
                  </a:solidFill>
                </a:rPr>
                <a:t> </a:t>
              </a:r>
              <a:r>
                <a:rPr lang="en-US" altLang="zh-CN" b="1" dirty="0">
                  <a:solidFill>
                    <a:srgbClr val="00B0F0"/>
                  </a:solidFill>
                </a:rPr>
                <a:t>reduction</a:t>
              </a:r>
              <a:endParaRPr lang="en-US" b="1" dirty="0">
                <a:solidFill>
                  <a:srgbClr val="00B0F0"/>
                </a:solidFill>
              </a:endParaRPr>
            </a:p>
          </p:txBody>
        </p:sp>
        <p:cxnSp>
          <p:nvCxnSpPr>
            <p:cNvPr id="23" name="Straight Arrow Connector 22"/>
            <p:cNvCxnSpPr/>
            <p:nvPr/>
          </p:nvCxnSpPr>
          <p:spPr>
            <a:xfrm flipH="1">
              <a:off x="8864601" y="5514263"/>
              <a:ext cx="355599" cy="128880"/>
            </a:xfrm>
            <a:prstGeom prst="straightConnector1">
              <a:avLst/>
            </a:prstGeom>
            <a:ln w="47625"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7896578" y="6140369"/>
            <a:ext cx="3359370" cy="412974"/>
            <a:chOff x="7896578" y="6140369"/>
            <a:chExt cx="3359370" cy="412974"/>
          </a:xfrm>
        </p:grpSpPr>
        <p:cxnSp>
          <p:nvCxnSpPr>
            <p:cNvPr id="25" name="Straight Arrow Connector 24"/>
            <p:cNvCxnSpPr/>
            <p:nvPr/>
          </p:nvCxnSpPr>
          <p:spPr>
            <a:xfrm flipH="1" flipV="1">
              <a:off x="7896578" y="6140369"/>
              <a:ext cx="626533" cy="228308"/>
            </a:xfrm>
            <a:prstGeom prst="straightConnector1">
              <a:avLst/>
            </a:prstGeom>
            <a:ln w="47625"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460941" y="6184011"/>
              <a:ext cx="2795007" cy="369332"/>
            </a:xfrm>
            <a:prstGeom prst="rect">
              <a:avLst/>
            </a:prstGeom>
            <a:noFill/>
          </p:spPr>
          <p:txBody>
            <a:bodyPr wrap="square" rtlCol="0">
              <a:spAutoFit/>
            </a:bodyPr>
            <a:lstStyle/>
            <a:p>
              <a:pPr algn="ctr"/>
              <a:r>
                <a:rPr lang="en-US" altLang="zh-CN" b="1" dirty="0">
                  <a:solidFill>
                    <a:srgbClr val="00B0F0"/>
                  </a:solidFill>
                </a:rPr>
                <a:t>Reorder</a:t>
              </a:r>
              <a:r>
                <a:rPr lang="zh-CN" altLang="en-US" b="1" dirty="0">
                  <a:solidFill>
                    <a:srgbClr val="00B0F0"/>
                  </a:solidFill>
                </a:rPr>
                <a:t> </a:t>
              </a:r>
              <a:r>
                <a:rPr lang="en-US" altLang="zh-CN" b="1" dirty="0">
                  <a:solidFill>
                    <a:srgbClr val="00B0F0"/>
                  </a:solidFill>
                </a:rPr>
                <a:t>the</a:t>
              </a:r>
              <a:r>
                <a:rPr lang="zh-CN" altLang="en-US" b="1" dirty="0">
                  <a:solidFill>
                    <a:srgbClr val="00B0F0"/>
                  </a:solidFill>
                </a:rPr>
                <a:t> </a:t>
              </a:r>
              <a:r>
                <a:rPr lang="en-US" altLang="zh-CN" b="1" dirty="0">
                  <a:solidFill>
                    <a:srgbClr val="00B0F0"/>
                  </a:solidFill>
                </a:rPr>
                <a:t>priority</a:t>
              </a:r>
              <a:r>
                <a:rPr lang="zh-CN" altLang="en-US" b="1" dirty="0">
                  <a:solidFill>
                    <a:srgbClr val="00B0F0"/>
                  </a:solidFill>
                </a:rPr>
                <a:t> </a:t>
              </a:r>
              <a:r>
                <a:rPr lang="en-US" altLang="zh-CN" b="1" dirty="0">
                  <a:solidFill>
                    <a:srgbClr val="00B0F0"/>
                  </a:solidFill>
                </a:rPr>
                <a:t>queue</a:t>
              </a:r>
              <a:endParaRPr lang="en-US" b="1" dirty="0">
                <a:solidFill>
                  <a:srgbClr val="00B0F0"/>
                </a:solidFill>
              </a:endParaRPr>
            </a:p>
          </p:txBody>
        </p:sp>
      </p:grpSp>
      <p:sp>
        <p:nvSpPr>
          <p:cNvPr id="6" name="Slide Number Placeholder 5"/>
          <p:cNvSpPr>
            <a:spLocks noGrp="1"/>
          </p:cNvSpPr>
          <p:nvPr>
            <p:ph type="sldNum" sz="quarter" idx="12"/>
          </p:nvPr>
        </p:nvSpPr>
        <p:spPr/>
        <p:txBody>
          <a:bodyPr/>
          <a:lstStyle/>
          <a:p>
            <a:fld id="{EECAB941-9D6E-0841-9A38-A9C28C6B5C70}" type="slidenum">
              <a:rPr lang="en-US" smtClean="0"/>
              <a:t>10</a:t>
            </a:fld>
            <a:endParaRPr lang="en-US"/>
          </a:p>
        </p:txBody>
      </p:sp>
    </p:spTree>
    <p:extLst>
      <p:ext uri="{BB962C8B-B14F-4D97-AF65-F5344CB8AC3E}">
        <p14:creationId xmlns:p14="http://schemas.microsoft.com/office/powerpoint/2010/main" val="11512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SLAQ --- </a:t>
            </a:r>
            <a:r>
              <a:rPr lang="en-US" altLang="zh-CN" dirty="0"/>
              <a:t>Experiments</a:t>
            </a:r>
            <a:endParaRPr lang="en-US" dirty="0"/>
          </a:p>
        </p:txBody>
      </p:sp>
      <p:sp>
        <p:nvSpPr>
          <p:cNvPr id="3" name="Content Placeholder 2"/>
          <p:cNvSpPr>
            <a:spLocks noGrp="1"/>
          </p:cNvSpPr>
          <p:nvPr>
            <p:ph idx="1"/>
          </p:nvPr>
        </p:nvSpPr>
        <p:spPr>
          <a:xfrm>
            <a:off x="838199" y="1825625"/>
            <a:ext cx="11207045" cy="4351338"/>
          </a:xfrm>
        </p:spPr>
        <p:txBody>
          <a:bodyPr>
            <a:normAutofit/>
          </a:bodyPr>
          <a:lstStyle/>
          <a:p>
            <a:r>
              <a:rPr lang="en-US" altLang="zh-CN" dirty="0"/>
              <a:t>Implementation:</a:t>
            </a:r>
            <a:r>
              <a:rPr lang="zh-CN" altLang="en-US" dirty="0"/>
              <a:t> </a:t>
            </a:r>
            <a:r>
              <a:rPr lang="en-US" dirty="0"/>
              <a:t>Apache Spark </a:t>
            </a:r>
            <a:r>
              <a:rPr lang="en-US" altLang="zh-CN" dirty="0"/>
              <a:t>+</a:t>
            </a:r>
            <a:r>
              <a:rPr lang="zh-CN" altLang="en-US" dirty="0"/>
              <a:t> </a:t>
            </a:r>
            <a:r>
              <a:rPr lang="en-US" altLang="zh-CN" dirty="0" err="1"/>
              <a:t>MLlib</a:t>
            </a:r>
            <a:endParaRPr lang="en-US" dirty="0"/>
          </a:p>
          <a:p>
            <a:r>
              <a:rPr lang="en-US" dirty="0"/>
              <a:t>Testbed</a:t>
            </a:r>
            <a:r>
              <a:rPr lang="en-US" altLang="zh-CN" dirty="0"/>
              <a:t>:</a:t>
            </a:r>
            <a:r>
              <a:rPr lang="zh-CN" altLang="en-US" dirty="0"/>
              <a:t> </a:t>
            </a:r>
            <a:r>
              <a:rPr lang="en-US" dirty="0"/>
              <a:t>20</a:t>
            </a:r>
            <a:r>
              <a:rPr lang="zh-CN" altLang="en-US" dirty="0"/>
              <a:t> </a:t>
            </a:r>
            <a:r>
              <a:rPr lang="en-US" altLang="zh-CN" dirty="0"/>
              <a:t>cloud</a:t>
            </a:r>
            <a:r>
              <a:rPr lang="en-US" dirty="0"/>
              <a:t> </a:t>
            </a:r>
            <a:r>
              <a:rPr lang="en-US" altLang="zh-CN" dirty="0"/>
              <a:t>VMs</a:t>
            </a:r>
            <a:r>
              <a:rPr lang="zh-CN" altLang="en-US" dirty="0"/>
              <a:t> </a:t>
            </a:r>
            <a:r>
              <a:rPr lang="en-US" altLang="zh-CN" dirty="0"/>
              <a:t>(each</a:t>
            </a:r>
            <a:r>
              <a:rPr lang="zh-CN" altLang="en-US" dirty="0"/>
              <a:t> </a:t>
            </a:r>
            <a:r>
              <a:rPr lang="en-US" altLang="zh-CN" dirty="0"/>
              <a:t>has</a:t>
            </a:r>
            <a:r>
              <a:rPr lang="zh-CN" altLang="en-US" dirty="0"/>
              <a:t> </a:t>
            </a:r>
            <a:r>
              <a:rPr lang="pt-BR" dirty="0"/>
              <a:t>32 </a:t>
            </a:r>
            <a:r>
              <a:rPr lang="pt-BR" dirty="0" err="1"/>
              <a:t>vCPUs</a:t>
            </a:r>
            <a:r>
              <a:rPr lang="en-US" altLang="zh-CN" dirty="0"/>
              <a:t>,</a:t>
            </a:r>
            <a:r>
              <a:rPr lang="zh-CN" altLang="en-US" dirty="0"/>
              <a:t> </a:t>
            </a:r>
            <a:r>
              <a:rPr lang="de-DE" dirty="0"/>
              <a:t>60GB RAM</a:t>
            </a:r>
            <a:r>
              <a:rPr lang="zh-CN" altLang="en-US" dirty="0"/>
              <a:t> </a:t>
            </a:r>
            <a:r>
              <a:rPr lang="en-US" altLang="zh-CN" dirty="0"/>
              <a:t>and</a:t>
            </a:r>
            <a:r>
              <a:rPr lang="zh-CN" altLang="en-US" dirty="0"/>
              <a:t> </a:t>
            </a:r>
            <a:r>
              <a:rPr lang="en-US" dirty="0"/>
              <a:t>10Gb Ethernet links</a:t>
            </a:r>
            <a:r>
              <a:rPr lang="en-US" altLang="zh-CN" dirty="0"/>
              <a:t>)</a:t>
            </a:r>
            <a:endParaRPr lang="en-US" dirty="0"/>
          </a:p>
          <a:p>
            <a:r>
              <a:rPr lang="en-US" dirty="0"/>
              <a:t>Workload</a:t>
            </a:r>
            <a:r>
              <a:rPr lang="en-US" altLang="zh-CN" dirty="0"/>
              <a:t>:</a:t>
            </a:r>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777" y="2900974"/>
            <a:ext cx="8748890" cy="2344423"/>
          </a:xfrm>
          <a:prstGeom prst="rect">
            <a:avLst/>
          </a:prstGeom>
        </p:spPr>
      </p:pic>
      <p:sp>
        <p:nvSpPr>
          <p:cNvPr id="5" name="Rectangle 4"/>
          <p:cNvSpPr/>
          <p:nvPr/>
        </p:nvSpPr>
        <p:spPr>
          <a:xfrm>
            <a:off x="838198" y="5213095"/>
            <a:ext cx="10515601" cy="1383969"/>
          </a:xfrm>
          <a:prstGeom prst="rect">
            <a:avLst/>
          </a:prstGeom>
        </p:spPr>
        <p:txBody>
          <a:bodyPr wrap="square">
            <a:spAutoFit/>
          </a:bodyPr>
          <a:lstStyle/>
          <a:p>
            <a:pPr marL="228600" indent="-228600">
              <a:lnSpc>
                <a:spcPct val="90000"/>
              </a:lnSpc>
              <a:spcBef>
                <a:spcPts val="1000"/>
              </a:spcBef>
              <a:buFont typeface="Arial"/>
              <a:buChar char="•"/>
            </a:pPr>
            <a:r>
              <a:rPr lang="en-US" sz="2800" dirty="0"/>
              <a:t>Datasets</a:t>
            </a:r>
            <a:r>
              <a:rPr lang="en-US" altLang="zh-CN" sz="2800" dirty="0"/>
              <a:t>:</a:t>
            </a:r>
            <a:r>
              <a:rPr lang="zh-CN" altLang="en-US" sz="2800" dirty="0"/>
              <a:t> </a:t>
            </a:r>
            <a:r>
              <a:rPr lang="is-IS" sz="2800" dirty="0"/>
              <a:t>200GB</a:t>
            </a:r>
            <a:r>
              <a:rPr lang="zh-CN" altLang="en-US" sz="2800" dirty="0"/>
              <a:t> </a:t>
            </a:r>
            <a:r>
              <a:rPr lang="en-US" altLang="zh-CN" sz="2800" dirty="0"/>
              <a:t>distinct</a:t>
            </a:r>
            <a:r>
              <a:rPr lang="zh-CN" altLang="en-US" sz="2800" dirty="0"/>
              <a:t> </a:t>
            </a:r>
            <a:r>
              <a:rPr lang="en-US" altLang="zh-CN" sz="2800" dirty="0"/>
              <a:t>datasets,</a:t>
            </a:r>
            <a:r>
              <a:rPr lang="zh-CN" altLang="en-US" sz="2800" dirty="0"/>
              <a:t> </a:t>
            </a:r>
            <a:r>
              <a:rPr lang="en-US" sz="2800" dirty="0"/>
              <a:t>data processed at each iteration to be </a:t>
            </a:r>
            <a:r>
              <a:rPr lang="en-US" sz="2800" dirty="0">
                <a:solidFill>
                  <a:srgbClr val="FF0000"/>
                </a:solidFill>
              </a:rPr>
              <a:t>100% </a:t>
            </a:r>
          </a:p>
          <a:p>
            <a:pPr marL="228600" indent="-228600">
              <a:lnSpc>
                <a:spcPct val="90000"/>
              </a:lnSpc>
              <a:spcBef>
                <a:spcPts val="1000"/>
              </a:spcBef>
              <a:buFont typeface="Arial"/>
              <a:buChar char="•"/>
            </a:pPr>
            <a:r>
              <a:rPr lang="en-US" sz="2800" dirty="0"/>
              <a:t>Baseline</a:t>
            </a:r>
            <a:r>
              <a:rPr lang="en-US" altLang="zh-CN" sz="2800" dirty="0"/>
              <a:t>:</a:t>
            </a:r>
            <a:r>
              <a:rPr lang="zh-CN" altLang="en-US" sz="2800" dirty="0"/>
              <a:t> </a:t>
            </a:r>
            <a:r>
              <a:rPr lang="en-US" sz="2800" dirty="0"/>
              <a:t>fair scheduler </a:t>
            </a:r>
          </a:p>
        </p:txBody>
      </p:sp>
      <p:sp>
        <p:nvSpPr>
          <p:cNvPr id="6" name="Slide Number Placeholder 5"/>
          <p:cNvSpPr>
            <a:spLocks noGrp="1"/>
          </p:cNvSpPr>
          <p:nvPr>
            <p:ph type="sldNum" sz="quarter" idx="12"/>
          </p:nvPr>
        </p:nvSpPr>
        <p:spPr/>
        <p:txBody>
          <a:bodyPr/>
          <a:lstStyle/>
          <a:p>
            <a:fld id="{EECAB941-9D6E-0841-9A38-A9C28C6B5C70}" type="slidenum">
              <a:rPr lang="en-US" smtClean="0"/>
              <a:t>11</a:t>
            </a:fld>
            <a:endParaRPr lang="en-US"/>
          </a:p>
        </p:txBody>
      </p:sp>
    </p:spTree>
    <p:extLst>
      <p:ext uri="{BB962C8B-B14F-4D97-AF65-F5344CB8AC3E}">
        <p14:creationId xmlns:p14="http://schemas.microsoft.com/office/powerpoint/2010/main" val="963283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01" y="3102393"/>
            <a:ext cx="5296401" cy="2837012"/>
          </a:xfrm>
          <a:prstGeom prst="rect">
            <a:avLst/>
          </a:prstGeom>
        </p:spPr>
      </p:pic>
      <p:sp>
        <p:nvSpPr>
          <p:cNvPr id="2" name="Title 1"/>
          <p:cNvSpPr>
            <a:spLocks noGrp="1"/>
          </p:cNvSpPr>
          <p:nvPr>
            <p:ph type="title"/>
          </p:nvPr>
        </p:nvSpPr>
        <p:spPr/>
        <p:txBody>
          <a:bodyPr/>
          <a:lstStyle/>
          <a:p>
            <a:r>
              <a:rPr lang="en-US" dirty="0"/>
              <a:t>SLAQ --- </a:t>
            </a:r>
            <a:r>
              <a:rPr lang="en-US" altLang="zh-CN" dirty="0"/>
              <a:t>Experiments</a:t>
            </a:r>
            <a:endParaRPr lang="en-US" dirty="0"/>
          </a:p>
        </p:txBody>
      </p:sp>
      <p:sp>
        <p:nvSpPr>
          <p:cNvPr id="3" name="Content Placeholder 2"/>
          <p:cNvSpPr>
            <a:spLocks noGrp="1"/>
          </p:cNvSpPr>
          <p:nvPr>
            <p:ph idx="1"/>
          </p:nvPr>
        </p:nvSpPr>
        <p:spPr/>
        <p:txBody>
          <a:bodyPr/>
          <a:lstStyle/>
          <a:p>
            <a:r>
              <a:rPr lang="en-US" dirty="0"/>
              <a:t>Scheduler Quality and Runtime Improvement </a:t>
            </a:r>
          </a:p>
          <a:p>
            <a:endParaRPr lang="en-US" dirty="0"/>
          </a:p>
        </p:txBody>
      </p:sp>
      <p:sp>
        <p:nvSpPr>
          <p:cNvPr id="5" name="Rectangle 4"/>
          <p:cNvSpPr/>
          <p:nvPr/>
        </p:nvSpPr>
        <p:spPr>
          <a:xfrm>
            <a:off x="973201" y="5907342"/>
            <a:ext cx="6096000" cy="646331"/>
          </a:xfrm>
          <a:prstGeom prst="rect">
            <a:avLst/>
          </a:prstGeom>
        </p:spPr>
        <p:txBody>
          <a:bodyPr>
            <a:spAutoFit/>
          </a:bodyPr>
          <a:lstStyle/>
          <a:p>
            <a:r>
              <a:rPr lang="en-US" altLang="zh-CN" dirty="0">
                <a:latin typeface="NimbusRomNo9L" charset="0"/>
              </a:rPr>
              <a:t>J</a:t>
            </a:r>
            <a:r>
              <a:rPr lang="en-US" dirty="0">
                <a:latin typeface="NimbusRomNo9L" charset="0"/>
              </a:rPr>
              <a:t>obs are submitted to the cluster with their arrival time following a Poisson distribution (mean arrival time 15s) </a:t>
            </a:r>
            <a:endParaRPr lang="en-US" dirty="0"/>
          </a:p>
        </p:txBody>
      </p:sp>
      <p:grpSp>
        <p:nvGrpSpPr>
          <p:cNvPr id="22" name="Group 21"/>
          <p:cNvGrpSpPr/>
          <p:nvPr/>
        </p:nvGrpSpPr>
        <p:grpSpPr>
          <a:xfrm>
            <a:off x="325324" y="2456062"/>
            <a:ext cx="1847649" cy="1194309"/>
            <a:chOff x="325324" y="2456062"/>
            <a:chExt cx="1847649" cy="1194309"/>
          </a:xfrm>
        </p:grpSpPr>
        <p:cxnSp>
          <p:nvCxnSpPr>
            <p:cNvPr id="6" name="Straight Arrow Connector 5"/>
            <p:cNvCxnSpPr/>
            <p:nvPr/>
          </p:nvCxnSpPr>
          <p:spPr>
            <a:xfrm>
              <a:off x="1797175" y="3102393"/>
              <a:ext cx="375798" cy="547978"/>
            </a:xfrm>
            <a:prstGeom prst="straightConnector1">
              <a:avLst/>
            </a:prstGeom>
            <a:ln w="47625"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5324" y="2456062"/>
              <a:ext cx="1796948" cy="646331"/>
            </a:xfrm>
            <a:prstGeom prst="rect">
              <a:avLst/>
            </a:prstGeom>
            <a:noFill/>
          </p:spPr>
          <p:txBody>
            <a:bodyPr wrap="square" rtlCol="0">
              <a:spAutoFit/>
            </a:bodyPr>
            <a:lstStyle/>
            <a:p>
              <a:pPr algn="ctr"/>
              <a:r>
                <a:rPr lang="en-US" altLang="zh-CN" b="1" dirty="0">
                  <a:solidFill>
                    <a:srgbClr val="00B0F0"/>
                  </a:solidFill>
                </a:rPr>
                <a:t>Spikes</a:t>
              </a:r>
              <a:r>
                <a:rPr lang="zh-CN" altLang="en-US" b="1" dirty="0">
                  <a:solidFill>
                    <a:srgbClr val="00B0F0"/>
                  </a:solidFill>
                </a:rPr>
                <a:t> </a:t>
              </a:r>
              <a:r>
                <a:rPr lang="en-US" altLang="zh-CN" b="1" dirty="0">
                  <a:solidFill>
                    <a:srgbClr val="00B0F0"/>
                  </a:solidFill>
                </a:rPr>
                <a:t>refer</a:t>
              </a:r>
              <a:r>
                <a:rPr lang="zh-CN" altLang="en-US" b="1" dirty="0">
                  <a:solidFill>
                    <a:srgbClr val="00B0F0"/>
                  </a:solidFill>
                </a:rPr>
                <a:t> </a:t>
              </a:r>
              <a:r>
                <a:rPr lang="en-US" altLang="zh-CN" b="1" dirty="0">
                  <a:solidFill>
                    <a:srgbClr val="00B0F0"/>
                  </a:solidFill>
                </a:rPr>
                <a:t>to</a:t>
              </a:r>
              <a:r>
                <a:rPr lang="zh-CN" altLang="en-US" b="1" dirty="0">
                  <a:solidFill>
                    <a:srgbClr val="00B0F0"/>
                  </a:solidFill>
                </a:rPr>
                <a:t> </a:t>
              </a:r>
              <a:r>
                <a:rPr lang="en-US" altLang="zh-CN" b="1" dirty="0">
                  <a:solidFill>
                    <a:srgbClr val="00B0F0"/>
                  </a:solidFill>
                </a:rPr>
                <a:t>new</a:t>
              </a:r>
              <a:r>
                <a:rPr lang="zh-CN" altLang="en-US" b="1" dirty="0">
                  <a:solidFill>
                    <a:srgbClr val="00B0F0"/>
                  </a:solidFill>
                </a:rPr>
                <a:t> </a:t>
              </a:r>
              <a:r>
                <a:rPr lang="en-US" altLang="zh-CN" b="1" dirty="0">
                  <a:solidFill>
                    <a:srgbClr val="00B0F0"/>
                  </a:solidFill>
                </a:rPr>
                <a:t>job</a:t>
              </a:r>
              <a:r>
                <a:rPr lang="zh-CN" altLang="en-US" b="1" dirty="0">
                  <a:solidFill>
                    <a:srgbClr val="00B0F0"/>
                  </a:solidFill>
                </a:rPr>
                <a:t> </a:t>
              </a:r>
              <a:r>
                <a:rPr lang="en-US" altLang="zh-CN" b="1" dirty="0">
                  <a:solidFill>
                    <a:srgbClr val="00B0F0"/>
                  </a:solidFill>
                </a:rPr>
                <a:t>arrival</a:t>
              </a:r>
              <a:endParaRPr lang="en-US" b="1" dirty="0">
                <a:solidFill>
                  <a:srgbClr val="00B0F0"/>
                </a:solidFill>
              </a:endParaRPr>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9602" y="3224723"/>
            <a:ext cx="5084198" cy="2714682"/>
          </a:xfrm>
          <a:prstGeom prst="rect">
            <a:avLst/>
          </a:prstGeom>
        </p:spPr>
      </p:pic>
      <p:grpSp>
        <p:nvGrpSpPr>
          <p:cNvPr id="23" name="Group 22"/>
          <p:cNvGrpSpPr/>
          <p:nvPr/>
        </p:nvGrpSpPr>
        <p:grpSpPr>
          <a:xfrm>
            <a:off x="9492697" y="2456062"/>
            <a:ext cx="2328542" cy="1343277"/>
            <a:chOff x="9492697" y="2456062"/>
            <a:chExt cx="2328542" cy="1343277"/>
          </a:xfrm>
        </p:grpSpPr>
        <p:cxnSp>
          <p:nvCxnSpPr>
            <p:cNvPr id="13" name="Straight Arrow Connector 12"/>
            <p:cNvCxnSpPr/>
            <p:nvPr/>
          </p:nvCxnSpPr>
          <p:spPr>
            <a:xfrm flipH="1">
              <a:off x="10623358" y="3089786"/>
              <a:ext cx="67220" cy="709553"/>
            </a:xfrm>
            <a:prstGeom prst="straightConnector1">
              <a:avLst/>
            </a:prstGeom>
            <a:ln w="47625"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492697" y="2456062"/>
              <a:ext cx="2328542" cy="646331"/>
            </a:xfrm>
            <a:prstGeom prst="rect">
              <a:avLst/>
            </a:prstGeom>
            <a:noFill/>
          </p:spPr>
          <p:txBody>
            <a:bodyPr wrap="square" rtlCol="0">
              <a:spAutoFit/>
            </a:bodyPr>
            <a:lstStyle/>
            <a:p>
              <a:pPr algn="ctr"/>
              <a:r>
                <a:rPr lang="en-US" altLang="zh-CN" b="1" dirty="0">
                  <a:solidFill>
                    <a:srgbClr val="00B0F0"/>
                  </a:solidFill>
                </a:rPr>
                <a:t>Job</a:t>
              </a:r>
              <a:r>
                <a:rPr lang="zh-CN" altLang="en-US" b="1" dirty="0">
                  <a:solidFill>
                    <a:srgbClr val="00B0F0"/>
                  </a:solidFill>
                </a:rPr>
                <a:t> </a:t>
              </a:r>
              <a:r>
                <a:rPr lang="en-US" altLang="zh-CN" b="1" dirty="0">
                  <a:solidFill>
                    <a:srgbClr val="00B0F0"/>
                  </a:solidFill>
                </a:rPr>
                <a:t>quality</a:t>
              </a:r>
              <a:r>
                <a:rPr lang="zh-CN" altLang="en-US" b="1" dirty="0">
                  <a:solidFill>
                    <a:srgbClr val="00B0F0"/>
                  </a:solidFill>
                </a:rPr>
                <a:t> </a:t>
              </a:r>
              <a:r>
                <a:rPr lang="en-US" altLang="zh-CN" b="1" dirty="0">
                  <a:solidFill>
                    <a:srgbClr val="00B0F0"/>
                  </a:solidFill>
                </a:rPr>
                <a:t>is</a:t>
              </a:r>
              <a:r>
                <a:rPr lang="zh-CN" altLang="en-US" b="1" dirty="0">
                  <a:solidFill>
                    <a:srgbClr val="00B0F0"/>
                  </a:solidFill>
                </a:rPr>
                <a:t> </a:t>
              </a:r>
              <a:r>
                <a:rPr lang="en-US" altLang="zh-CN" b="1" dirty="0">
                  <a:solidFill>
                    <a:srgbClr val="00B0F0"/>
                  </a:solidFill>
                </a:rPr>
                <a:t>less</a:t>
              </a:r>
              <a:r>
                <a:rPr lang="zh-CN" altLang="en-US" b="1" dirty="0">
                  <a:solidFill>
                    <a:srgbClr val="00B0F0"/>
                  </a:solidFill>
                </a:rPr>
                <a:t> </a:t>
              </a:r>
              <a:r>
                <a:rPr lang="en-US" altLang="zh-CN" b="1" dirty="0">
                  <a:solidFill>
                    <a:srgbClr val="00B0F0"/>
                  </a:solidFill>
                </a:rPr>
                <a:t>likely</a:t>
              </a:r>
              <a:r>
                <a:rPr lang="zh-CN" altLang="en-US" b="1" dirty="0">
                  <a:solidFill>
                    <a:srgbClr val="00B0F0"/>
                  </a:solidFill>
                </a:rPr>
                <a:t> </a:t>
              </a:r>
              <a:r>
                <a:rPr lang="en-US" altLang="zh-CN" b="1" dirty="0">
                  <a:solidFill>
                    <a:srgbClr val="00B0F0"/>
                  </a:solidFill>
                </a:rPr>
                <a:t>to</a:t>
              </a:r>
              <a:r>
                <a:rPr lang="zh-CN" altLang="en-US" b="1" dirty="0">
                  <a:solidFill>
                    <a:srgbClr val="00B0F0"/>
                  </a:solidFill>
                </a:rPr>
                <a:t> </a:t>
              </a:r>
              <a:r>
                <a:rPr lang="en-US" altLang="zh-CN" b="1" dirty="0">
                  <a:solidFill>
                    <a:srgbClr val="00B0F0"/>
                  </a:solidFill>
                </a:rPr>
                <a:t>improve</a:t>
              </a:r>
              <a:endParaRPr lang="en-US" b="1" dirty="0">
                <a:solidFill>
                  <a:srgbClr val="00B0F0"/>
                </a:solidFill>
              </a:endParaRPr>
            </a:p>
          </p:txBody>
        </p:sp>
      </p:grpSp>
      <p:grpSp>
        <p:nvGrpSpPr>
          <p:cNvPr id="24" name="Group 23"/>
          <p:cNvGrpSpPr/>
          <p:nvPr/>
        </p:nvGrpSpPr>
        <p:grpSpPr>
          <a:xfrm>
            <a:off x="10612558" y="3732831"/>
            <a:ext cx="1906889" cy="1846744"/>
            <a:chOff x="10612558" y="3732831"/>
            <a:chExt cx="1906889" cy="1846744"/>
          </a:xfrm>
        </p:grpSpPr>
        <p:cxnSp>
          <p:nvCxnSpPr>
            <p:cNvPr id="17" name="Straight Arrow Connector 16"/>
            <p:cNvCxnSpPr/>
            <p:nvPr/>
          </p:nvCxnSpPr>
          <p:spPr>
            <a:xfrm flipH="1" flipV="1">
              <a:off x="10890932" y="3732831"/>
              <a:ext cx="375379" cy="1200413"/>
            </a:xfrm>
            <a:prstGeom prst="straightConnector1">
              <a:avLst/>
            </a:prstGeom>
            <a:ln w="47625"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612558" y="4933244"/>
              <a:ext cx="1906889" cy="646331"/>
            </a:xfrm>
            <a:prstGeom prst="rect">
              <a:avLst/>
            </a:prstGeom>
            <a:noFill/>
          </p:spPr>
          <p:txBody>
            <a:bodyPr wrap="square" rtlCol="0">
              <a:spAutoFit/>
            </a:bodyPr>
            <a:lstStyle/>
            <a:p>
              <a:pPr algn="ctr"/>
              <a:r>
                <a:rPr lang="en-US" altLang="zh-CN" b="1" dirty="0">
                  <a:solidFill>
                    <a:srgbClr val="00B0F0"/>
                  </a:solidFill>
                </a:rPr>
                <a:t>Scheduling</a:t>
              </a:r>
              <a:r>
                <a:rPr lang="zh-CN" altLang="en-US" b="1" dirty="0">
                  <a:solidFill>
                    <a:srgbClr val="00B0F0"/>
                  </a:solidFill>
                </a:rPr>
                <a:t> </a:t>
              </a:r>
              <a:r>
                <a:rPr lang="en-US" altLang="zh-CN" b="1" dirty="0">
                  <a:solidFill>
                    <a:srgbClr val="00B0F0"/>
                  </a:solidFill>
                </a:rPr>
                <a:t>overhead</a:t>
              </a:r>
              <a:r>
                <a:rPr lang="zh-CN" altLang="en-US" b="1" dirty="0">
                  <a:solidFill>
                    <a:srgbClr val="00B0F0"/>
                  </a:solidFill>
                </a:rPr>
                <a:t> </a:t>
              </a:r>
              <a:endParaRPr lang="en-US" b="1" dirty="0">
                <a:solidFill>
                  <a:srgbClr val="00B0F0"/>
                </a:solidFill>
              </a:endParaRPr>
            </a:p>
          </p:txBody>
        </p:sp>
      </p:grpSp>
      <p:sp>
        <p:nvSpPr>
          <p:cNvPr id="4" name="Slide Number Placeholder 3"/>
          <p:cNvSpPr>
            <a:spLocks noGrp="1"/>
          </p:cNvSpPr>
          <p:nvPr>
            <p:ph type="sldNum" sz="quarter" idx="12"/>
          </p:nvPr>
        </p:nvSpPr>
        <p:spPr/>
        <p:txBody>
          <a:bodyPr/>
          <a:lstStyle/>
          <a:p>
            <a:fld id="{EECAB941-9D6E-0841-9A38-A9C28C6B5C70}" type="slidenum">
              <a:rPr lang="en-US" smtClean="0"/>
              <a:t>12</a:t>
            </a:fld>
            <a:endParaRPr lang="en-US"/>
          </a:p>
        </p:txBody>
      </p:sp>
    </p:spTree>
    <p:extLst>
      <p:ext uri="{BB962C8B-B14F-4D97-AF65-F5344CB8AC3E}">
        <p14:creationId xmlns:p14="http://schemas.microsoft.com/office/powerpoint/2010/main" val="23932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SLAQ --- </a:t>
            </a:r>
            <a:r>
              <a:rPr lang="en-US" altLang="zh-CN" dirty="0"/>
              <a:t>Experiments</a:t>
            </a:r>
            <a:endParaRPr lang="en-US" dirty="0"/>
          </a:p>
        </p:txBody>
      </p:sp>
      <p:sp>
        <p:nvSpPr>
          <p:cNvPr id="3" name="Content Placeholder 2"/>
          <p:cNvSpPr>
            <a:spLocks noGrp="1"/>
          </p:cNvSpPr>
          <p:nvPr>
            <p:ph idx="1"/>
          </p:nvPr>
        </p:nvSpPr>
        <p:spPr/>
        <p:txBody>
          <a:bodyPr/>
          <a:lstStyle/>
          <a:p>
            <a:r>
              <a:rPr lang="en-US" dirty="0"/>
              <a:t>Handling Different Workloads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478" y="2799644"/>
            <a:ext cx="7239000" cy="2794000"/>
          </a:xfrm>
          <a:prstGeom prst="rect">
            <a:avLst/>
          </a:prstGeom>
        </p:spPr>
      </p:pic>
      <p:sp>
        <p:nvSpPr>
          <p:cNvPr id="5" name="Rectangle 4"/>
          <p:cNvSpPr/>
          <p:nvPr/>
        </p:nvSpPr>
        <p:spPr>
          <a:xfrm>
            <a:off x="2589389" y="5823020"/>
            <a:ext cx="7239000" cy="707886"/>
          </a:xfrm>
          <a:prstGeom prst="rect">
            <a:avLst/>
          </a:prstGeom>
        </p:spPr>
        <p:txBody>
          <a:bodyPr wrap="square">
            <a:spAutoFit/>
          </a:bodyPr>
          <a:lstStyle/>
          <a:p>
            <a:r>
              <a:rPr lang="en-US" sz="2000" dirty="0">
                <a:latin typeface="NimbusSanL" charset="0"/>
              </a:rPr>
              <a:t>SLAQ </a:t>
            </a:r>
            <a:r>
              <a:rPr lang="en-US" sz="2000" dirty="0">
                <a:latin typeface="NimbusRomNo9L" charset="0"/>
              </a:rPr>
              <a:t>achieves a greater relative benefit over a fair schedule under more contentious or aggressive workloads </a:t>
            </a:r>
            <a:endParaRPr lang="en-US" sz="2000" dirty="0"/>
          </a:p>
        </p:txBody>
      </p:sp>
      <p:grpSp>
        <p:nvGrpSpPr>
          <p:cNvPr id="10" name="Group 9"/>
          <p:cNvGrpSpPr/>
          <p:nvPr/>
        </p:nvGrpSpPr>
        <p:grpSpPr>
          <a:xfrm>
            <a:off x="3601156" y="5418667"/>
            <a:ext cx="4741333" cy="385307"/>
            <a:chOff x="3601156" y="5418667"/>
            <a:chExt cx="4741333" cy="385307"/>
          </a:xfrm>
        </p:grpSpPr>
        <p:cxnSp>
          <p:nvCxnSpPr>
            <p:cNvPr id="6" name="Straight Arrow Connector 5"/>
            <p:cNvCxnSpPr/>
            <p:nvPr/>
          </p:nvCxnSpPr>
          <p:spPr>
            <a:xfrm flipH="1">
              <a:off x="3601156" y="5418667"/>
              <a:ext cx="4741333" cy="31950"/>
            </a:xfrm>
            <a:prstGeom prst="straightConnector1">
              <a:avLst/>
            </a:prstGeom>
            <a:ln w="47625"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06647" y="5434642"/>
              <a:ext cx="3130349" cy="369332"/>
            </a:xfrm>
            <a:prstGeom prst="rect">
              <a:avLst/>
            </a:prstGeom>
            <a:noFill/>
          </p:spPr>
          <p:txBody>
            <a:bodyPr wrap="square" rtlCol="0">
              <a:spAutoFit/>
            </a:bodyPr>
            <a:lstStyle/>
            <a:p>
              <a:pPr algn="ctr"/>
              <a:r>
                <a:rPr lang="en-US" altLang="zh-CN" b="1" dirty="0">
                  <a:solidFill>
                    <a:srgbClr val="00B0F0"/>
                  </a:solidFill>
                </a:rPr>
                <a:t>More</a:t>
              </a:r>
              <a:r>
                <a:rPr lang="zh-CN" altLang="en-US" b="1" dirty="0">
                  <a:solidFill>
                    <a:srgbClr val="00B0F0"/>
                  </a:solidFill>
                </a:rPr>
                <a:t> </a:t>
              </a:r>
              <a:r>
                <a:rPr lang="en-US" altLang="zh-CN" b="1" dirty="0">
                  <a:solidFill>
                    <a:srgbClr val="00B0F0"/>
                  </a:solidFill>
                </a:rPr>
                <a:t>contentious</a:t>
              </a:r>
              <a:endParaRPr lang="en-US" b="1" dirty="0">
                <a:solidFill>
                  <a:srgbClr val="00B0F0"/>
                </a:solidFill>
              </a:endParaRPr>
            </a:p>
          </p:txBody>
        </p:sp>
      </p:grpSp>
      <p:sp>
        <p:nvSpPr>
          <p:cNvPr id="8" name="Slide Number Placeholder 7"/>
          <p:cNvSpPr>
            <a:spLocks noGrp="1"/>
          </p:cNvSpPr>
          <p:nvPr>
            <p:ph type="sldNum" sz="quarter" idx="12"/>
          </p:nvPr>
        </p:nvSpPr>
        <p:spPr/>
        <p:txBody>
          <a:bodyPr/>
          <a:lstStyle/>
          <a:p>
            <a:fld id="{EECAB941-9D6E-0841-9A38-A9C28C6B5C70}" type="slidenum">
              <a:rPr lang="en-US" smtClean="0"/>
              <a:t>13</a:t>
            </a:fld>
            <a:endParaRPr lang="en-US"/>
          </a:p>
        </p:txBody>
      </p:sp>
    </p:spTree>
    <p:extLst>
      <p:ext uri="{BB962C8B-B14F-4D97-AF65-F5344CB8AC3E}">
        <p14:creationId xmlns:p14="http://schemas.microsoft.com/office/powerpoint/2010/main" val="20806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SLAQ --- </a:t>
            </a:r>
            <a:r>
              <a:rPr lang="en-US" altLang="zh-CN" dirty="0"/>
              <a:t>Experiments</a:t>
            </a:r>
            <a:endParaRPr lang="en-US" dirty="0"/>
          </a:p>
        </p:txBody>
      </p:sp>
      <p:sp>
        <p:nvSpPr>
          <p:cNvPr id="3" name="Content Placeholder 2"/>
          <p:cNvSpPr>
            <a:spLocks noGrp="1"/>
          </p:cNvSpPr>
          <p:nvPr>
            <p:ph idx="1"/>
          </p:nvPr>
        </p:nvSpPr>
        <p:spPr>
          <a:xfrm>
            <a:off x="838199" y="1848978"/>
            <a:ext cx="10515600" cy="736953"/>
          </a:xfrm>
        </p:spPr>
        <p:txBody>
          <a:bodyPr/>
          <a:lstStyle/>
          <a:p>
            <a:r>
              <a:rPr lang="en-US" dirty="0"/>
              <a:t>Robustness of Prediction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576" y="2973867"/>
            <a:ext cx="4913661" cy="2954417"/>
          </a:xfrm>
          <a:prstGeom prst="rect">
            <a:avLst/>
          </a:prstGeom>
        </p:spPr>
      </p:pic>
      <p:grpSp>
        <p:nvGrpSpPr>
          <p:cNvPr id="18" name="Group 17"/>
          <p:cNvGrpSpPr/>
          <p:nvPr/>
        </p:nvGrpSpPr>
        <p:grpSpPr>
          <a:xfrm>
            <a:off x="6095999" y="3117771"/>
            <a:ext cx="6096000" cy="3553883"/>
            <a:chOff x="6095999" y="3117771"/>
            <a:chExt cx="6096000" cy="3553883"/>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117771"/>
              <a:ext cx="4825404" cy="2810513"/>
            </a:xfrm>
            <a:prstGeom prst="rect">
              <a:avLst/>
            </a:prstGeom>
          </p:spPr>
        </p:pic>
        <p:sp>
          <p:nvSpPr>
            <p:cNvPr id="8" name="Rectangle 7"/>
            <p:cNvSpPr/>
            <p:nvPr/>
          </p:nvSpPr>
          <p:spPr>
            <a:xfrm>
              <a:off x="6095999" y="5963768"/>
              <a:ext cx="6096000" cy="707886"/>
            </a:xfrm>
            <a:prstGeom prst="rect">
              <a:avLst/>
            </a:prstGeom>
          </p:spPr>
          <p:txBody>
            <a:bodyPr>
              <a:spAutoFit/>
            </a:bodyPr>
            <a:lstStyle/>
            <a:p>
              <a:r>
                <a:rPr lang="en-US" altLang="zh-CN" sz="2000" dirty="0">
                  <a:latin typeface="NimbusRomNo9L" charset="0"/>
                </a:rPr>
                <a:t>E</a:t>
              </a:r>
              <a:r>
                <a:rPr lang="en-US" sz="2000" dirty="0">
                  <a:latin typeface="NimbusRomNo9L" charset="0"/>
                </a:rPr>
                <a:t>ach iteration’s CPU time is </a:t>
              </a:r>
              <a:r>
                <a:rPr lang="en-US" sz="2000" i="1" dirty="0">
                  <a:latin typeface="NimbusRomNo9L" charset="0"/>
                </a:rPr>
                <a:t>c </a:t>
              </a:r>
              <a:r>
                <a:rPr lang="en-US" sz="2000" dirty="0">
                  <a:latin typeface="CMSY10" charset="0"/>
                </a:rPr>
                <a:t>· </a:t>
              </a:r>
              <a:r>
                <a:rPr lang="en-US" sz="2000" i="1" dirty="0">
                  <a:latin typeface="NimbusRomNo9L" charset="0"/>
                </a:rPr>
                <a:t>S </a:t>
              </a:r>
              <a:r>
                <a:rPr lang="en-US" sz="2000" dirty="0">
                  <a:latin typeface="NimbusRomNo9L" charset="0"/>
                </a:rPr>
                <a:t>(</a:t>
              </a:r>
              <a:r>
                <a:rPr lang="en-US" sz="2000" i="1" dirty="0">
                  <a:latin typeface="NimbusRomNo9L" charset="0"/>
                </a:rPr>
                <a:t>c </a:t>
              </a:r>
              <a:r>
                <a:rPr lang="en-US" sz="2000" dirty="0">
                  <a:latin typeface="NimbusRomNo9L" charset="0"/>
                </a:rPr>
                <a:t>as a constant), regardless of how many workers are allocated </a:t>
              </a:r>
              <a:endParaRPr lang="en-US" sz="2000" dirty="0"/>
            </a:p>
          </p:txBody>
        </p:sp>
      </p:grpSp>
      <p:grpSp>
        <p:nvGrpSpPr>
          <p:cNvPr id="19" name="Group 18"/>
          <p:cNvGrpSpPr/>
          <p:nvPr/>
        </p:nvGrpSpPr>
        <p:grpSpPr>
          <a:xfrm>
            <a:off x="6792971" y="2298501"/>
            <a:ext cx="3859797" cy="1257981"/>
            <a:chOff x="6792971" y="2298501"/>
            <a:chExt cx="3859797" cy="1257981"/>
          </a:xfrm>
        </p:grpSpPr>
        <p:sp>
          <p:nvSpPr>
            <p:cNvPr id="10" name="TextBox 9"/>
            <p:cNvSpPr txBox="1"/>
            <p:nvPr/>
          </p:nvSpPr>
          <p:spPr>
            <a:xfrm>
              <a:off x="6792971" y="2298501"/>
              <a:ext cx="3859797" cy="646331"/>
            </a:xfrm>
            <a:prstGeom prst="rect">
              <a:avLst/>
            </a:prstGeom>
            <a:noFill/>
          </p:spPr>
          <p:txBody>
            <a:bodyPr wrap="square" rtlCol="0">
              <a:spAutoFit/>
            </a:bodyPr>
            <a:lstStyle/>
            <a:p>
              <a:pPr algn="ctr"/>
              <a:r>
                <a:rPr lang="en-US" altLang="zh-CN" b="1" dirty="0">
                  <a:solidFill>
                    <a:srgbClr val="00B0F0"/>
                  </a:solidFill>
                </a:rPr>
                <a:t>Number</a:t>
              </a:r>
              <a:r>
                <a:rPr lang="zh-CN" altLang="en-US" b="1" dirty="0">
                  <a:solidFill>
                    <a:srgbClr val="00B0F0"/>
                  </a:solidFill>
                </a:rPr>
                <a:t> </a:t>
              </a:r>
              <a:r>
                <a:rPr lang="en-US" altLang="zh-CN" b="1" dirty="0">
                  <a:solidFill>
                    <a:srgbClr val="00B0F0"/>
                  </a:solidFill>
                </a:rPr>
                <a:t>of</a:t>
              </a:r>
              <a:r>
                <a:rPr lang="zh-CN" altLang="en-US" b="1" dirty="0">
                  <a:solidFill>
                    <a:srgbClr val="00B0F0"/>
                  </a:solidFill>
                </a:rPr>
                <a:t> </a:t>
              </a:r>
              <a:r>
                <a:rPr lang="en-US" altLang="zh-CN" b="1" dirty="0">
                  <a:solidFill>
                    <a:srgbClr val="00B0F0"/>
                  </a:solidFill>
                </a:rPr>
                <a:t>CPUs</a:t>
              </a:r>
              <a:r>
                <a:rPr lang="zh-CN" altLang="en-US" b="1" dirty="0">
                  <a:solidFill>
                    <a:srgbClr val="00B0F0"/>
                  </a:solidFill>
                </a:rPr>
                <a:t> </a:t>
              </a:r>
              <a:r>
                <a:rPr lang="en-US" altLang="zh-CN" b="1" dirty="0">
                  <a:solidFill>
                    <a:srgbClr val="00B0F0"/>
                  </a:solidFill>
                </a:rPr>
                <a:t>doesn’t</a:t>
              </a:r>
              <a:r>
                <a:rPr lang="zh-CN" altLang="en-US" b="1" dirty="0">
                  <a:solidFill>
                    <a:srgbClr val="00B0F0"/>
                  </a:solidFill>
                </a:rPr>
                <a:t> </a:t>
              </a:r>
              <a:r>
                <a:rPr lang="en-US" altLang="zh-CN" b="1" dirty="0">
                  <a:solidFill>
                    <a:srgbClr val="00B0F0"/>
                  </a:solidFill>
                </a:rPr>
                <a:t>influence</a:t>
              </a:r>
              <a:r>
                <a:rPr lang="zh-CN" altLang="en-US" b="1" dirty="0">
                  <a:solidFill>
                    <a:srgbClr val="00B0F0"/>
                  </a:solidFill>
                </a:rPr>
                <a:t> </a:t>
              </a:r>
              <a:r>
                <a:rPr lang="en-US" altLang="zh-CN" b="1" dirty="0">
                  <a:solidFill>
                    <a:srgbClr val="00B0F0"/>
                  </a:solidFill>
                </a:rPr>
                <a:t>the</a:t>
              </a:r>
              <a:r>
                <a:rPr lang="zh-CN" altLang="en-US" b="1" dirty="0">
                  <a:solidFill>
                    <a:srgbClr val="00B0F0"/>
                  </a:solidFill>
                </a:rPr>
                <a:t> </a:t>
              </a:r>
              <a:r>
                <a:rPr lang="en-US" altLang="zh-CN" b="1" dirty="0">
                  <a:solidFill>
                    <a:srgbClr val="00B0F0"/>
                  </a:solidFill>
                </a:rPr>
                <a:t>average</a:t>
              </a:r>
              <a:r>
                <a:rPr lang="zh-CN" altLang="en-US" b="1" dirty="0">
                  <a:solidFill>
                    <a:srgbClr val="00B0F0"/>
                  </a:solidFill>
                </a:rPr>
                <a:t> </a:t>
              </a:r>
              <a:r>
                <a:rPr lang="en-US" altLang="zh-CN" b="1" dirty="0">
                  <a:solidFill>
                    <a:srgbClr val="00B0F0"/>
                  </a:solidFill>
                </a:rPr>
                <a:t>iteration’s</a:t>
              </a:r>
              <a:r>
                <a:rPr lang="zh-CN" altLang="en-US" b="1" dirty="0">
                  <a:solidFill>
                    <a:srgbClr val="00B0F0"/>
                  </a:solidFill>
                </a:rPr>
                <a:t> </a:t>
              </a:r>
              <a:r>
                <a:rPr lang="en-US" altLang="zh-CN" b="1" dirty="0">
                  <a:solidFill>
                    <a:srgbClr val="00B0F0"/>
                  </a:solidFill>
                </a:rPr>
                <a:t>CPU</a:t>
              </a:r>
              <a:r>
                <a:rPr lang="zh-CN" altLang="en-US" b="1" dirty="0">
                  <a:solidFill>
                    <a:srgbClr val="00B0F0"/>
                  </a:solidFill>
                </a:rPr>
                <a:t> </a:t>
              </a:r>
              <a:r>
                <a:rPr lang="en-US" altLang="zh-CN" b="1" dirty="0">
                  <a:solidFill>
                    <a:srgbClr val="00B0F0"/>
                  </a:solidFill>
                </a:rPr>
                <a:t>time</a:t>
              </a:r>
              <a:endParaRPr lang="en-US" b="1" dirty="0">
                <a:solidFill>
                  <a:srgbClr val="00B0F0"/>
                </a:solidFill>
              </a:endParaRPr>
            </a:p>
          </p:txBody>
        </p:sp>
        <p:sp>
          <p:nvSpPr>
            <p:cNvPr id="12" name="Left Brace 11"/>
            <p:cNvSpPr/>
            <p:nvPr/>
          </p:nvSpPr>
          <p:spPr>
            <a:xfrm rot="5400000">
              <a:off x="8455528" y="1359242"/>
              <a:ext cx="676916" cy="3717564"/>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0" y="2771459"/>
            <a:ext cx="2210808" cy="2204187"/>
            <a:chOff x="0" y="2771459"/>
            <a:chExt cx="2210808" cy="2204187"/>
          </a:xfrm>
        </p:grpSpPr>
        <p:sp>
          <p:nvSpPr>
            <p:cNvPr id="14" name="Frame 13"/>
            <p:cNvSpPr/>
            <p:nvPr/>
          </p:nvSpPr>
          <p:spPr>
            <a:xfrm>
              <a:off x="1257172" y="3218024"/>
              <a:ext cx="582916" cy="1757622"/>
            </a:xfrm>
            <a:prstGeom prst="fram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0" y="2771459"/>
              <a:ext cx="2210808" cy="369332"/>
            </a:xfrm>
            <a:prstGeom prst="rect">
              <a:avLst/>
            </a:prstGeom>
            <a:noFill/>
          </p:spPr>
          <p:txBody>
            <a:bodyPr wrap="square" rtlCol="0">
              <a:spAutoFit/>
            </a:bodyPr>
            <a:lstStyle/>
            <a:p>
              <a:pPr algn="ctr"/>
              <a:r>
                <a:rPr lang="en-US" altLang="zh-CN" b="1" dirty="0">
                  <a:solidFill>
                    <a:srgbClr val="00B0F0"/>
                  </a:solidFill>
                </a:rPr>
                <a:t>Not</a:t>
              </a:r>
              <a:r>
                <a:rPr lang="zh-CN" altLang="en-US" b="1" dirty="0">
                  <a:solidFill>
                    <a:srgbClr val="00B0F0"/>
                  </a:solidFill>
                </a:rPr>
                <a:t> </a:t>
              </a:r>
              <a:r>
                <a:rPr lang="en-US" altLang="zh-CN" b="1" dirty="0">
                  <a:solidFill>
                    <a:srgbClr val="00B0F0"/>
                  </a:solidFill>
                </a:rPr>
                <a:t>linearly</a:t>
              </a:r>
              <a:r>
                <a:rPr lang="zh-CN" altLang="en-US" b="1" dirty="0">
                  <a:solidFill>
                    <a:srgbClr val="00B0F0"/>
                  </a:solidFill>
                </a:rPr>
                <a:t> </a:t>
              </a:r>
              <a:r>
                <a:rPr lang="en-US" altLang="zh-CN" b="1" dirty="0">
                  <a:solidFill>
                    <a:srgbClr val="00B0F0"/>
                  </a:solidFill>
                </a:rPr>
                <a:t>increase</a:t>
              </a:r>
              <a:endParaRPr lang="en-US" b="1" dirty="0">
                <a:solidFill>
                  <a:srgbClr val="00B0F0"/>
                </a:solidFill>
              </a:endParaRPr>
            </a:p>
          </p:txBody>
        </p:sp>
      </p:grpSp>
      <p:sp>
        <p:nvSpPr>
          <p:cNvPr id="16" name="Rectangle 15"/>
          <p:cNvSpPr/>
          <p:nvPr/>
        </p:nvSpPr>
        <p:spPr>
          <a:xfrm>
            <a:off x="1371362" y="6005517"/>
            <a:ext cx="4418875" cy="707886"/>
          </a:xfrm>
          <a:prstGeom prst="rect">
            <a:avLst/>
          </a:prstGeom>
        </p:spPr>
        <p:txBody>
          <a:bodyPr wrap="square">
            <a:spAutoFit/>
          </a:bodyPr>
          <a:lstStyle/>
          <a:p>
            <a:r>
              <a:rPr lang="en-US" sz="2000" dirty="0">
                <a:latin typeface="NimbusRomNo9L" charset="0"/>
              </a:rPr>
              <a:t>Our prediction achieves less than 5% prediction errors for all the algorithms </a:t>
            </a:r>
            <a:endParaRPr lang="en-US" sz="2000" dirty="0"/>
          </a:p>
        </p:txBody>
      </p:sp>
      <p:sp>
        <p:nvSpPr>
          <p:cNvPr id="6" name="Slide Number Placeholder 5"/>
          <p:cNvSpPr>
            <a:spLocks noGrp="1"/>
          </p:cNvSpPr>
          <p:nvPr>
            <p:ph type="sldNum" sz="quarter" idx="12"/>
          </p:nvPr>
        </p:nvSpPr>
        <p:spPr/>
        <p:txBody>
          <a:bodyPr/>
          <a:lstStyle/>
          <a:p>
            <a:fld id="{EECAB941-9D6E-0841-9A38-A9C28C6B5C70}" type="slidenum">
              <a:rPr lang="en-US" smtClean="0"/>
              <a:t>14</a:t>
            </a:fld>
            <a:endParaRPr lang="en-US"/>
          </a:p>
        </p:txBody>
      </p:sp>
    </p:spTree>
    <p:extLst>
      <p:ext uri="{BB962C8B-B14F-4D97-AF65-F5344CB8AC3E}">
        <p14:creationId xmlns:p14="http://schemas.microsoft.com/office/powerpoint/2010/main" val="91048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SLAQ --- </a:t>
            </a:r>
            <a:r>
              <a:rPr lang="en-US" altLang="zh-CN" dirty="0"/>
              <a:t>Experiments</a:t>
            </a:r>
            <a:endParaRPr lang="en-US" dirty="0"/>
          </a:p>
        </p:txBody>
      </p:sp>
      <p:sp>
        <p:nvSpPr>
          <p:cNvPr id="3" name="Content Placeholder 2"/>
          <p:cNvSpPr>
            <a:spLocks noGrp="1"/>
          </p:cNvSpPr>
          <p:nvPr>
            <p:ph idx="1"/>
          </p:nvPr>
        </p:nvSpPr>
        <p:spPr/>
        <p:txBody>
          <a:bodyPr/>
          <a:lstStyle/>
          <a:p>
            <a:r>
              <a:rPr lang="en-US" dirty="0"/>
              <a:t>Scalability and Efficiency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244" y="2430547"/>
            <a:ext cx="5881511" cy="3493338"/>
          </a:xfrm>
          <a:prstGeom prst="rect">
            <a:avLst/>
          </a:prstGeom>
        </p:spPr>
      </p:pic>
      <p:sp>
        <p:nvSpPr>
          <p:cNvPr id="5" name="Rectangle 4"/>
          <p:cNvSpPr/>
          <p:nvPr/>
        </p:nvSpPr>
        <p:spPr>
          <a:xfrm>
            <a:off x="2150533" y="5991353"/>
            <a:ext cx="8731956" cy="400110"/>
          </a:xfrm>
          <a:prstGeom prst="rect">
            <a:avLst/>
          </a:prstGeom>
        </p:spPr>
        <p:txBody>
          <a:bodyPr wrap="square">
            <a:spAutoFit/>
          </a:bodyPr>
          <a:lstStyle/>
          <a:p>
            <a:r>
              <a:rPr lang="en-US" sz="2000" dirty="0">
                <a:latin typeface="NimbusSanL" charset="0"/>
              </a:rPr>
              <a:t>SLAQ </a:t>
            </a:r>
            <a:r>
              <a:rPr lang="en-US" sz="2000" dirty="0">
                <a:latin typeface="NimbusRomNo9L" charset="0"/>
              </a:rPr>
              <a:t>is sufficiently fast and scalable for (rather aggressive</a:t>
            </a:r>
            <a:r>
              <a:rPr lang="en-US" sz="2000">
                <a:latin typeface="NimbusRomNo9L" charset="0"/>
              </a:rPr>
              <a:t>) real-world </a:t>
            </a:r>
            <a:r>
              <a:rPr lang="en-US" sz="2000" dirty="0">
                <a:latin typeface="NimbusRomNo9L" charset="0"/>
              </a:rPr>
              <a:t>needs </a:t>
            </a:r>
            <a:endParaRPr lang="en-US" sz="2000" dirty="0"/>
          </a:p>
        </p:txBody>
      </p:sp>
      <p:sp>
        <p:nvSpPr>
          <p:cNvPr id="6" name="Slide Number Placeholder 5"/>
          <p:cNvSpPr>
            <a:spLocks noGrp="1"/>
          </p:cNvSpPr>
          <p:nvPr>
            <p:ph type="sldNum" sz="quarter" idx="12"/>
          </p:nvPr>
        </p:nvSpPr>
        <p:spPr/>
        <p:txBody>
          <a:bodyPr/>
          <a:lstStyle/>
          <a:p>
            <a:fld id="{EECAB941-9D6E-0841-9A38-A9C28C6B5C70}" type="slidenum">
              <a:rPr lang="en-US" smtClean="0"/>
              <a:t>15</a:t>
            </a:fld>
            <a:endParaRPr lang="en-US"/>
          </a:p>
        </p:txBody>
      </p:sp>
    </p:spTree>
    <p:extLst>
      <p:ext uri="{BB962C8B-B14F-4D97-AF65-F5344CB8AC3E}">
        <p14:creationId xmlns:p14="http://schemas.microsoft.com/office/powerpoint/2010/main" val="83693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Takeaways</a:t>
            </a:r>
            <a:endParaRPr lang="en-US" dirty="0"/>
          </a:p>
        </p:txBody>
      </p:sp>
      <p:sp>
        <p:nvSpPr>
          <p:cNvPr id="3" name="Content Placeholder 2"/>
          <p:cNvSpPr>
            <a:spLocks noGrp="1"/>
          </p:cNvSpPr>
          <p:nvPr>
            <p:ph idx="1"/>
          </p:nvPr>
        </p:nvSpPr>
        <p:spPr/>
        <p:txBody>
          <a:bodyPr/>
          <a:lstStyle/>
          <a:p>
            <a:r>
              <a:rPr lang="en-US" altLang="zh-CN" dirty="0"/>
              <a:t>SLAQ</a:t>
            </a:r>
            <a:r>
              <a:rPr lang="zh-CN" altLang="en-US" dirty="0"/>
              <a:t> </a:t>
            </a:r>
            <a:r>
              <a:rPr lang="en-US" altLang="zh-CN" dirty="0"/>
              <a:t>is</a:t>
            </a:r>
            <a:r>
              <a:rPr lang="zh-CN" altLang="en-US" dirty="0"/>
              <a:t> </a:t>
            </a:r>
            <a:r>
              <a:rPr lang="en-US" altLang="zh-CN" dirty="0"/>
              <a:t>a</a:t>
            </a:r>
            <a:r>
              <a:rPr lang="zh-CN" altLang="en-US" dirty="0"/>
              <a:t> </a:t>
            </a:r>
            <a:r>
              <a:rPr lang="en-US" altLang="zh-CN" dirty="0"/>
              <a:t>job-level</a:t>
            </a:r>
            <a:r>
              <a:rPr lang="zh-CN" altLang="en-US" dirty="0"/>
              <a:t> </a:t>
            </a:r>
            <a:r>
              <a:rPr lang="en-US" altLang="zh-CN" dirty="0"/>
              <a:t>scheduler</a:t>
            </a:r>
            <a:r>
              <a:rPr lang="zh-CN" altLang="en-US" dirty="0"/>
              <a:t> </a:t>
            </a:r>
            <a:r>
              <a:rPr lang="en-US" altLang="zh-CN" dirty="0"/>
              <a:t>for</a:t>
            </a:r>
            <a:r>
              <a:rPr lang="zh-CN" altLang="en-US" dirty="0"/>
              <a:t> </a:t>
            </a:r>
            <a:r>
              <a:rPr lang="en-US" altLang="zh-CN" dirty="0"/>
              <a:t>distributed</a:t>
            </a:r>
            <a:r>
              <a:rPr lang="zh-CN" altLang="en-US" dirty="0"/>
              <a:t> </a:t>
            </a:r>
            <a:r>
              <a:rPr lang="en-US" altLang="zh-CN" dirty="0"/>
              <a:t>machine</a:t>
            </a:r>
            <a:r>
              <a:rPr lang="zh-CN" altLang="en-US" dirty="0"/>
              <a:t> </a:t>
            </a:r>
            <a:r>
              <a:rPr lang="en-US" altLang="zh-CN" dirty="0"/>
              <a:t>learning</a:t>
            </a:r>
          </a:p>
          <a:p>
            <a:r>
              <a:rPr lang="en-US" altLang="zh-CN" dirty="0"/>
              <a:t>Allocate</a:t>
            </a:r>
            <a:r>
              <a:rPr lang="zh-CN" altLang="en-US" dirty="0"/>
              <a:t> </a:t>
            </a:r>
            <a:r>
              <a:rPr lang="en-US" altLang="zh-CN" dirty="0"/>
              <a:t>CPUs</a:t>
            </a:r>
            <a:r>
              <a:rPr lang="zh-CN" altLang="en-US" dirty="0"/>
              <a:t> </a:t>
            </a:r>
            <a:r>
              <a:rPr lang="en-US" altLang="zh-CN" dirty="0"/>
              <a:t>to</a:t>
            </a:r>
            <a:r>
              <a:rPr lang="zh-CN" altLang="en-US" dirty="0"/>
              <a:t> </a:t>
            </a:r>
            <a:r>
              <a:rPr lang="en-US" altLang="zh-CN" dirty="0"/>
              <a:t>jobs</a:t>
            </a:r>
            <a:r>
              <a:rPr lang="zh-CN" altLang="en-US" dirty="0"/>
              <a:t> </a:t>
            </a:r>
            <a:r>
              <a:rPr lang="en-US" altLang="zh-CN" dirty="0"/>
              <a:t>to</a:t>
            </a:r>
            <a:r>
              <a:rPr lang="zh-CN" altLang="en-US" dirty="0"/>
              <a:t> </a:t>
            </a:r>
            <a:r>
              <a:rPr lang="en-US" altLang="zh-CN" dirty="0"/>
              <a:t>maximize</a:t>
            </a:r>
            <a:r>
              <a:rPr lang="zh-CN" altLang="en-US" dirty="0"/>
              <a:t> </a:t>
            </a:r>
            <a:r>
              <a:rPr lang="en-US" altLang="zh-CN" dirty="0"/>
              <a:t>the</a:t>
            </a:r>
            <a:r>
              <a:rPr lang="zh-CN" altLang="en-US" dirty="0"/>
              <a:t> </a:t>
            </a:r>
            <a:r>
              <a:rPr lang="en-US" altLang="zh-CN" dirty="0"/>
              <a:t>total</a:t>
            </a:r>
            <a:r>
              <a:rPr lang="zh-CN" altLang="en-US" dirty="0"/>
              <a:t> </a:t>
            </a:r>
            <a:r>
              <a:rPr lang="en-US" altLang="zh-CN" dirty="0"/>
              <a:t>quality</a:t>
            </a:r>
            <a:r>
              <a:rPr lang="zh-CN" altLang="en-US" dirty="0"/>
              <a:t> </a:t>
            </a:r>
            <a:r>
              <a:rPr lang="en-US" altLang="zh-CN" dirty="0"/>
              <a:t>of</a:t>
            </a:r>
            <a:r>
              <a:rPr lang="zh-CN" altLang="en-US" dirty="0"/>
              <a:t> </a:t>
            </a:r>
            <a:r>
              <a:rPr lang="en-US" altLang="zh-CN" dirty="0"/>
              <a:t>all</a:t>
            </a:r>
            <a:r>
              <a:rPr lang="zh-CN" altLang="en-US" dirty="0"/>
              <a:t> </a:t>
            </a:r>
            <a:r>
              <a:rPr lang="en-US" altLang="zh-CN" dirty="0"/>
              <a:t>jobs</a:t>
            </a:r>
          </a:p>
          <a:p>
            <a:r>
              <a:rPr lang="en-US" altLang="zh-CN" dirty="0"/>
              <a:t>Largely</a:t>
            </a:r>
            <a:r>
              <a:rPr lang="zh-CN" altLang="en-US" dirty="0"/>
              <a:t> </a:t>
            </a:r>
            <a:r>
              <a:rPr lang="en-US" altLang="zh-CN" dirty="0"/>
              <a:t>reduce</a:t>
            </a:r>
            <a:r>
              <a:rPr lang="zh-CN" altLang="en-US" dirty="0"/>
              <a:t> </a:t>
            </a:r>
            <a:r>
              <a:rPr lang="en-US" altLang="zh-CN" dirty="0"/>
              <a:t>the</a:t>
            </a:r>
            <a:r>
              <a:rPr lang="zh-CN" altLang="en-US" dirty="0"/>
              <a:t> </a:t>
            </a:r>
            <a:r>
              <a:rPr lang="en-US" altLang="zh-CN" dirty="0"/>
              <a:t>training</a:t>
            </a:r>
            <a:r>
              <a:rPr lang="zh-CN" altLang="en-US" dirty="0"/>
              <a:t> </a:t>
            </a:r>
            <a:r>
              <a:rPr lang="en-US" altLang="zh-CN" dirty="0"/>
              <a:t>time</a:t>
            </a:r>
            <a:r>
              <a:rPr lang="zh-CN" altLang="en-US" dirty="0"/>
              <a:t> </a:t>
            </a:r>
            <a:r>
              <a:rPr lang="en-US" altLang="zh-CN" dirty="0"/>
              <a:t>for</a:t>
            </a:r>
            <a:r>
              <a:rPr lang="zh-CN" altLang="en-US" dirty="0"/>
              <a:t> </a:t>
            </a:r>
            <a:r>
              <a:rPr lang="en-US" altLang="zh-CN" dirty="0"/>
              <a:t>getting</a:t>
            </a:r>
            <a:r>
              <a:rPr lang="zh-CN" altLang="en-US" dirty="0"/>
              <a:t> </a:t>
            </a:r>
            <a:r>
              <a:rPr lang="en-US" altLang="zh-CN" dirty="0"/>
              <a:t>a</a:t>
            </a:r>
            <a:r>
              <a:rPr lang="zh-CN" altLang="en-US" dirty="0"/>
              <a:t> </a:t>
            </a:r>
            <a:r>
              <a:rPr lang="en-US" altLang="zh-CN" i="1" dirty="0">
                <a:solidFill>
                  <a:srgbClr val="00B0F0"/>
                </a:solidFill>
              </a:rPr>
              <a:t>good</a:t>
            </a:r>
            <a:r>
              <a:rPr lang="zh-CN" altLang="en-US" dirty="0">
                <a:solidFill>
                  <a:srgbClr val="00B0F0"/>
                </a:solidFill>
              </a:rPr>
              <a:t> </a:t>
            </a:r>
            <a:r>
              <a:rPr lang="en-US" altLang="zh-CN" dirty="0"/>
              <a:t>model</a:t>
            </a:r>
          </a:p>
          <a:p>
            <a:pPr lvl="1"/>
            <a:r>
              <a:rPr lang="en-US" altLang="zh-CN" dirty="0"/>
              <a:t>In</a:t>
            </a:r>
            <a:r>
              <a:rPr lang="zh-CN" altLang="en-US" dirty="0"/>
              <a:t> </a:t>
            </a:r>
            <a:r>
              <a:rPr lang="en-US" altLang="zh-CN" dirty="0"/>
              <a:t>many</a:t>
            </a:r>
            <a:r>
              <a:rPr lang="zh-CN" altLang="en-US" dirty="0"/>
              <a:t> </a:t>
            </a:r>
            <a:r>
              <a:rPr lang="en-US" altLang="zh-CN" dirty="0"/>
              <a:t>cases</a:t>
            </a:r>
            <a:r>
              <a:rPr lang="zh-CN" altLang="en-US" dirty="0"/>
              <a:t> </a:t>
            </a:r>
            <a:r>
              <a:rPr lang="en-US" altLang="zh-CN" dirty="0"/>
              <a:t>we</a:t>
            </a:r>
            <a:r>
              <a:rPr lang="zh-CN" altLang="en-US" dirty="0"/>
              <a:t> </a:t>
            </a:r>
            <a:r>
              <a:rPr lang="en-US" altLang="zh-CN" dirty="0"/>
              <a:t>don’t</a:t>
            </a:r>
            <a:r>
              <a:rPr lang="zh-CN" altLang="en-US" dirty="0"/>
              <a:t> </a:t>
            </a:r>
            <a:r>
              <a:rPr lang="en-US" altLang="zh-CN" dirty="0"/>
              <a:t>need</a:t>
            </a:r>
            <a:r>
              <a:rPr lang="zh-CN" altLang="en-US" dirty="0"/>
              <a:t> </a:t>
            </a:r>
            <a:r>
              <a:rPr lang="en-US" altLang="zh-CN" dirty="0"/>
              <a:t>to</a:t>
            </a:r>
            <a:r>
              <a:rPr lang="zh-CN" altLang="en-US" dirty="0"/>
              <a:t> </a:t>
            </a:r>
            <a:r>
              <a:rPr lang="en-US" altLang="zh-CN" dirty="0"/>
              <a:t>maximize</a:t>
            </a:r>
            <a:r>
              <a:rPr lang="zh-CN" altLang="en-US" dirty="0"/>
              <a:t> </a:t>
            </a:r>
            <a:r>
              <a:rPr lang="en-US" altLang="zh-CN" dirty="0"/>
              <a:t>the</a:t>
            </a:r>
            <a:r>
              <a:rPr lang="zh-CN" altLang="en-US" dirty="0"/>
              <a:t> </a:t>
            </a:r>
            <a:r>
              <a:rPr lang="en-US" altLang="zh-CN" dirty="0"/>
              <a:t>accuracy</a:t>
            </a:r>
            <a:r>
              <a:rPr lang="zh-CN" altLang="en-US" dirty="0"/>
              <a:t> </a:t>
            </a:r>
            <a:r>
              <a:rPr lang="en-US" altLang="zh-CN" dirty="0"/>
              <a:t>of</a:t>
            </a:r>
            <a:r>
              <a:rPr lang="zh-CN" altLang="en-US" dirty="0"/>
              <a:t> </a:t>
            </a:r>
            <a:r>
              <a:rPr lang="en-US" altLang="zh-CN" dirty="0"/>
              <a:t>a</a:t>
            </a:r>
            <a:r>
              <a:rPr lang="zh-CN" altLang="en-US" dirty="0"/>
              <a:t> </a:t>
            </a:r>
            <a:r>
              <a:rPr lang="en-US" altLang="zh-CN" dirty="0"/>
              <a:t>model</a:t>
            </a:r>
          </a:p>
          <a:p>
            <a:pPr lvl="1"/>
            <a:r>
              <a:rPr lang="en-US" altLang="zh-CN" dirty="0"/>
              <a:t>When</a:t>
            </a:r>
            <a:r>
              <a:rPr lang="zh-CN" altLang="en-US" dirty="0"/>
              <a:t> </a:t>
            </a:r>
            <a:r>
              <a:rPr lang="en-US" altLang="zh-CN" dirty="0"/>
              <a:t>tuning</a:t>
            </a:r>
            <a:r>
              <a:rPr lang="zh-CN" altLang="en-US" dirty="0"/>
              <a:t> </a:t>
            </a:r>
            <a:r>
              <a:rPr lang="en-US" altLang="zh-CN" dirty="0"/>
              <a:t>training</a:t>
            </a:r>
            <a:r>
              <a:rPr lang="zh-CN" altLang="en-US" dirty="0"/>
              <a:t> </a:t>
            </a:r>
            <a:r>
              <a:rPr lang="en-US" altLang="zh-CN" dirty="0"/>
              <a:t>parameters,</a:t>
            </a:r>
            <a:r>
              <a:rPr lang="zh-CN" altLang="en-US" dirty="0"/>
              <a:t> </a:t>
            </a:r>
            <a:r>
              <a:rPr lang="en-US" altLang="zh-CN" dirty="0"/>
              <a:t>we</a:t>
            </a:r>
            <a:r>
              <a:rPr lang="zh-CN" altLang="en-US" dirty="0"/>
              <a:t> </a:t>
            </a:r>
            <a:r>
              <a:rPr lang="en-US" altLang="zh-CN" dirty="0"/>
              <a:t>can</a:t>
            </a:r>
            <a:r>
              <a:rPr lang="zh-CN" altLang="en-US" dirty="0"/>
              <a:t> </a:t>
            </a:r>
            <a:r>
              <a:rPr lang="en-US" altLang="zh-CN" dirty="0"/>
              <a:t>stop</a:t>
            </a:r>
            <a:r>
              <a:rPr lang="zh-CN" altLang="en-US" dirty="0"/>
              <a:t> </a:t>
            </a:r>
            <a:r>
              <a:rPr lang="en-US" altLang="zh-CN" dirty="0"/>
              <a:t>training</a:t>
            </a:r>
            <a:r>
              <a:rPr lang="zh-CN" altLang="en-US" dirty="0"/>
              <a:t> </a:t>
            </a:r>
            <a:r>
              <a:rPr lang="en-US" altLang="zh-CN" dirty="0"/>
              <a:t>before</a:t>
            </a:r>
            <a:r>
              <a:rPr lang="zh-CN" altLang="en-US" dirty="0"/>
              <a:t> </a:t>
            </a:r>
            <a:r>
              <a:rPr lang="en-US" altLang="zh-CN" dirty="0"/>
              <a:t>it</a:t>
            </a:r>
            <a:r>
              <a:rPr lang="zh-CN" altLang="en-US" dirty="0"/>
              <a:t> </a:t>
            </a:r>
            <a:r>
              <a:rPr lang="en-US" altLang="zh-CN" dirty="0"/>
              <a:t>converges</a:t>
            </a:r>
            <a:r>
              <a:rPr lang="zh-CN" altLang="en-US" dirty="0"/>
              <a:t> </a:t>
            </a:r>
            <a:r>
              <a:rPr lang="en-US" altLang="zh-CN" dirty="0"/>
              <a:t>(to</a:t>
            </a:r>
            <a:r>
              <a:rPr lang="zh-CN" altLang="en-US" dirty="0"/>
              <a:t> </a:t>
            </a:r>
            <a:r>
              <a:rPr lang="en-US" altLang="zh-CN" dirty="0"/>
              <a:t>save</a:t>
            </a:r>
            <a:r>
              <a:rPr lang="zh-CN" altLang="en-US" dirty="0"/>
              <a:t> </a:t>
            </a:r>
            <a:r>
              <a:rPr lang="en-US" altLang="zh-CN" dirty="0"/>
              <a:t>time)</a:t>
            </a:r>
          </a:p>
          <a:p>
            <a:r>
              <a:rPr lang="en-US" altLang="zh-CN" dirty="0"/>
              <a:t>SLAQ</a:t>
            </a:r>
            <a:r>
              <a:rPr lang="zh-CN" altLang="en-US" dirty="0"/>
              <a:t> </a:t>
            </a:r>
            <a:r>
              <a:rPr lang="en-US" altLang="zh-CN" dirty="0"/>
              <a:t>can</a:t>
            </a:r>
            <a:r>
              <a:rPr lang="zh-CN" altLang="en-US" dirty="0"/>
              <a:t> </a:t>
            </a:r>
            <a:r>
              <a:rPr lang="en-US" altLang="zh-CN" dirty="0"/>
              <a:t>save</a:t>
            </a:r>
            <a:r>
              <a:rPr lang="zh-CN" altLang="en-US" dirty="0"/>
              <a:t> </a:t>
            </a:r>
            <a:r>
              <a:rPr lang="en-US" altLang="zh-CN" dirty="0"/>
              <a:t>a</a:t>
            </a:r>
            <a:r>
              <a:rPr lang="zh-CN" altLang="en-US" dirty="0"/>
              <a:t> </a:t>
            </a:r>
            <a:r>
              <a:rPr lang="en-US" altLang="zh-CN" dirty="0"/>
              <a:t>lot</a:t>
            </a:r>
            <a:r>
              <a:rPr lang="zh-CN" altLang="en-US" dirty="0"/>
              <a:t> </a:t>
            </a:r>
            <a:r>
              <a:rPr lang="en-US" altLang="zh-CN" dirty="0"/>
              <a:t>of</a:t>
            </a:r>
            <a:r>
              <a:rPr lang="zh-CN" altLang="en-US" dirty="0"/>
              <a:t> </a:t>
            </a:r>
            <a:r>
              <a:rPr lang="en-US" altLang="zh-CN" dirty="0"/>
              <a:t>time</a:t>
            </a:r>
            <a:r>
              <a:rPr lang="zh-CN" altLang="en-US" dirty="0"/>
              <a:t> </a:t>
            </a:r>
            <a:r>
              <a:rPr lang="en-US" altLang="zh-CN" dirty="0"/>
              <a:t>for</a:t>
            </a:r>
            <a:r>
              <a:rPr lang="zh-CN" altLang="en-US" dirty="0"/>
              <a:t> </a:t>
            </a:r>
            <a:r>
              <a:rPr lang="en-US" altLang="zh-CN" dirty="0"/>
              <a:t>training</a:t>
            </a:r>
            <a:r>
              <a:rPr lang="zh-CN" altLang="en-US" dirty="0"/>
              <a:t> </a:t>
            </a:r>
            <a:r>
              <a:rPr lang="en-US" altLang="zh-CN" dirty="0"/>
              <a:t>in</a:t>
            </a:r>
            <a:r>
              <a:rPr lang="zh-CN" altLang="en-US" dirty="0"/>
              <a:t> </a:t>
            </a:r>
            <a:r>
              <a:rPr lang="en-US" altLang="zh-CN" dirty="0"/>
              <a:t>a</a:t>
            </a:r>
            <a:r>
              <a:rPr lang="zh-CN" altLang="en-US" dirty="0"/>
              <a:t> </a:t>
            </a:r>
            <a:r>
              <a:rPr lang="en-US" altLang="zh-CN" dirty="0"/>
              <a:t>multi-tenant</a:t>
            </a:r>
            <a:r>
              <a:rPr lang="zh-CN" altLang="en-US" dirty="0"/>
              <a:t> </a:t>
            </a:r>
            <a:r>
              <a:rPr lang="en-US" altLang="zh-CN" dirty="0"/>
              <a:t>cluster</a:t>
            </a:r>
          </a:p>
          <a:p>
            <a:endParaRPr lang="en-US" dirty="0"/>
          </a:p>
        </p:txBody>
      </p:sp>
      <p:sp>
        <p:nvSpPr>
          <p:cNvPr id="4" name="Slide Number Placeholder 3"/>
          <p:cNvSpPr>
            <a:spLocks noGrp="1"/>
          </p:cNvSpPr>
          <p:nvPr>
            <p:ph type="sldNum" sz="quarter" idx="12"/>
          </p:nvPr>
        </p:nvSpPr>
        <p:spPr/>
        <p:txBody>
          <a:bodyPr/>
          <a:lstStyle/>
          <a:p>
            <a:fld id="{EECAB941-9D6E-0841-9A38-A9C28C6B5C70}" type="slidenum">
              <a:rPr lang="en-US" smtClean="0"/>
              <a:t>16</a:t>
            </a:fld>
            <a:endParaRPr lang="en-US"/>
          </a:p>
        </p:txBody>
      </p:sp>
    </p:spTree>
    <p:extLst>
      <p:ext uri="{BB962C8B-B14F-4D97-AF65-F5344CB8AC3E}">
        <p14:creationId xmlns:p14="http://schemas.microsoft.com/office/powerpoint/2010/main" val="3850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538ED-E839-ED45-B216-0525E3F4AECA}"/>
              </a:ext>
            </a:extLst>
          </p:cNvPr>
          <p:cNvSpPr>
            <a:spLocks noGrp="1"/>
          </p:cNvSpPr>
          <p:nvPr>
            <p:ph type="ctrTitle"/>
          </p:nvPr>
        </p:nvSpPr>
        <p:spPr>
          <a:xfrm>
            <a:off x="1128403" y="945913"/>
            <a:ext cx="9290215" cy="2618554"/>
          </a:xfrm>
        </p:spPr>
        <p:txBody>
          <a:bodyPr>
            <a:normAutofit/>
          </a:bodyPr>
          <a:lstStyle/>
          <a:p>
            <a:r>
              <a:rPr lang="en-US" dirty="0"/>
              <a:t>Device Placement Optimization with Reinforcement Learning </a:t>
            </a:r>
          </a:p>
        </p:txBody>
      </p:sp>
      <p:sp>
        <p:nvSpPr>
          <p:cNvPr id="4" name="Subtitle 2">
            <a:extLst>
              <a:ext uri="{FF2B5EF4-FFF2-40B4-BE49-F238E27FC236}">
                <a16:creationId xmlns:a16="http://schemas.microsoft.com/office/drawing/2014/main" id="{8C8B05CA-5BF5-454B-98B6-5AA3AE48839F}"/>
              </a:ext>
            </a:extLst>
          </p:cNvPr>
          <p:cNvSpPr txBox="1">
            <a:spLocks/>
          </p:cNvSpPr>
          <p:nvPr/>
        </p:nvSpPr>
        <p:spPr>
          <a:xfrm>
            <a:off x="1128403" y="3564468"/>
            <a:ext cx="9290214" cy="2255762"/>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algn="ctr"/>
            <a:r>
              <a:rPr lang="en-US" dirty="0" err="1"/>
              <a:t>Azalia</a:t>
            </a:r>
            <a:r>
              <a:rPr lang="en-US" dirty="0"/>
              <a:t> </a:t>
            </a:r>
            <a:r>
              <a:rPr lang="en-US" dirty="0" err="1"/>
              <a:t>Mirhoseini</a:t>
            </a:r>
            <a:r>
              <a:rPr lang="en-US" dirty="0"/>
              <a:t>, </a:t>
            </a:r>
            <a:r>
              <a:rPr lang="en-US" dirty="0" err="1"/>
              <a:t>Hieu</a:t>
            </a:r>
            <a:r>
              <a:rPr lang="en-US" dirty="0"/>
              <a:t> Pham, Quoc V. Le, Benoit Steiner, </a:t>
            </a:r>
            <a:r>
              <a:rPr lang="en-US" dirty="0" err="1"/>
              <a:t>Rasmus</a:t>
            </a:r>
            <a:r>
              <a:rPr lang="en-US" dirty="0"/>
              <a:t> Larsen, </a:t>
            </a:r>
            <a:r>
              <a:rPr lang="en-US" dirty="0" err="1"/>
              <a:t>Yuefeng</a:t>
            </a:r>
            <a:r>
              <a:rPr lang="en-US" dirty="0"/>
              <a:t> Zhou, Naveen Kumar, Mohammad </a:t>
            </a:r>
            <a:r>
              <a:rPr lang="en-US" dirty="0" err="1"/>
              <a:t>Norouzi</a:t>
            </a:r>
            <a:r>
              <a:rPr lang="en-US" dirty="0"/>
              <a:t>, </a:t>
            </a:r>
            <a:r>
              <a:rPr lang="en-US" dirty="0" err="1"/>
              <a:t>Samy</a:t>
            </a:r>
            <a:r>
              <a:rPr lang="en-US" dirty="0"/>
              <a:t> </a:t>
            </a:r>
            <a:r>
              <a:rPr lang="en-US" dirty="0" err="1"/>
              <a:t>Bengio</a:t>
            </a:r>
            <a:r>
              <a:rPr lang="en-US" dirty="0"/>
              <a:t>, Jeff Dean</a:t>
            </a:r>
          </a:p>
          <a:p>
            <a:pPr algn="ctr"/>
            <a:r>
              <a:rPr lang="en-US" dirty="0"/>
              <a:t>Google Brain</a:t>
            </a:r>
          </a:p>
          <a:p>
            <a:r>
              <a:rPr lang="en-US" dirty="0"/>
              <a:t>UIUC, CS 525, Spring 2018</a:t>
            </a:r>
          </a:p>
          <a:p>
            <a:r>
              <a:rPr lang="en-US" dirty="0"/>
              <a:t>Presenter: Shiqi Sun</a:t>
            </a:r>
          </a:p>
        </p:txBody>
      </p:sp>
      <p:sp>
        <p:nvSpPr>
          <p:cNvPr id="5" name="Slide Number Placeholder 4">
            <a:extLst>
              <a:ext uri="{FF2B5EF4-FFF2-40B4-BE49-F238E27FC236}">
                <a16:creationId xmlns:a16="http://schemas.microsoft.com/office/drawing/2014/main" id="{E596462D-2835-9748-9C86-DD7AD3D7AAE6}"/>
              </a:ext>
            </a:extLst>
          </p:cNvPr>
          <p:cNvSpPr>
            <a:spLocks noGrp="1"/>
          </p:cNvSpPr>
          <p:nvPr>
            <p:ph type="sldNum" sz="quarter" idx="12"/>
          </p:nvPr>
        </p:nvSpPr>
        <p:spPr/>
        <p:txBody>
          <a:bodyPr/>
          <a:lstStyle/>
          <a:p>
            <a:fld id="{B3EFBB3F-2DB4-C444-98BC-A3F595F64AB8}" type="slidenum">
              <a:rPr lang="en-US" smtClean="0"/>
              <a:t>17</a:t>
            </a:fld>
            <a:endParaRPr lang="en-US"/>
          </a:p>
        </p:txBody>
      </p:sp>
    </p:spTree>
    <p:extLst>
      <p:ext uri="{BB962C8B-B14F-4D97-AF65-F5344CB8AC3E}">
        <p14:creationId xmlns:p14="http://schemas.microsoft.com/office/powerpoint/2010/main" val="163412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447F-596D-EB43-A3BE-0971B2BDA8B4}"/>
              </a:ext>
            </a:extLst>
          </p:cNvPr>
          <p:cNvSpPr>
            <a:spLocks noGrp="1"/>
          </p:cNvSpPr>
          <p:nvPr>
            <p:ph type="title"/>
          </p:nvPr>
        </p:nvSpPr>
        <p:spPr>
          <a:xfrm>
            <a:off x="1130270" y="953325"/>
            <a:ext cx="9603275" cy="612240"/>
          </a:xfrm>
        </p:spPr>
        <p:txBody>
          <a:bodyPr>
            <a:normAutofit fontScale="90000"/>
          </a:bodyPr>
          <a:lstStyle/>
          <a:p>
            <a:r>
              <a:rPr lang="en-US" dirty="0"/>
              <a:t>Neural Network!</a:t>
            </a:r>
          </a:p>
        </p:txBody>
      </p:sp>
      <p:sp>
        <p:nvSpPr>
          <p:cNvPr id="3" name="Content Placeholder 2">
            <a:extLst>
              <a:ext uri="{FF2B5EF4-FFF2-40B4-BE49-F238E27FC236}">
                <a16:creationId xmlns:a16="http://schemas.microsoft.com/office/drawing/2014/main" id="{5AAD7BA7-755A-AF48-B7AE-E3F5B9D49409}"/>
              </a:ext>
            </a:extLst>
          </p:cNvPr>
          <p:cNvSpPr>
            <a:spLocks noGrp="1"/>
          </p:cNvSpPr>
          <p:nvPr>
            <p:ph idx="1"/>
          </p:nvPr>
        </p:nvSpPr>
        <p:spPr>
          <a:xfrm>
            <a:off x="812942" y="1696194"/>
            <a:ext cx="10237930" cy="4370777"/>
          </a:xfrm>
        </p:spPr>
        <p:txBody>
          <a:bodyPr>
            <a:normAutofit lnSpcReduction="10000"/>
          </a:bodyPr>
          <a:lstStyle/>
          <a:p>
            <a:r>
              <a:rPr lang="en-US" dirty="0"/>
              <a:t>What can it do?</a:t>
            </a:r>
          </a:p>
          <a:p>
            <a:pPr lvl="1"/>
            <a:r>
              <a:rPr lang="en-US" dirty="0"/>
              <a:t>Image classification, speech recognition, machine translation, speech synthesis, etc.</a:t>
            </a:r>
          </a:p>
          <a:p>
            <a:r>
              <a:rPr lang="en-US" dirty="0"/>
              <a:t>Growth in size and computational requirements</a:t>
            </a:r>
          </a:p>
          <a:p>
            <a:r>
              <a:rPr lang="en-US" dirty="0"/>
              <a:t>Cannot train on only one machine, too slow</a:t>
            </a:r>
          </a:p>
          <a:p>
            <a:pPr lvl="1"/>
            <a:r>
              <a:rPr lang="en-US" dirty="0"/>
              <a:t>ImageNet-1k with ResNet-50 on a NVIDIA M40 GPU takes 14 days...</a:t>
            </a:r>
          </a:p>
          <a:p>
            <a:r>
              <a:rPr lang="en-US" dirty="0"/>
              <a:t>How to speed up?</a:t>
            </a:r>
          </a:p>
          <a:p>
            <a:r>
              <a:rPr lang="en-US" dirty="0"/>
              <a:t>Distributed training!</a:t>
            </a:r>
          </a:p>
          <a:p>
            <a:r>
              <a:rPr lang="en-US" dirty="0"/>
              <a:t>Heterogeneous environment: CPUs + GPUs</a:t>
            </a:r>
          </a:p>
          <a:p>
            <a:r>
              <a:rPr lang="en-US" dirty="0"/>
              <a:t>Placement issue: Which operations on which devices?</a:t>
            </a:r>
          </a:p>
          <a:p>
            <a:pPr marL="0" indent="0">
              <a:buNone/>
            </a:pPr>
            <a:endParaRPr lang="en-US" dirty="0"/>
          </a:p>
        </p:txBody>
      </p:sp>
      <p:sp>
        <p:nvSpPr>
          <p:cNvPr id="4" name="Slide Number Placeholder 3">
            <a:extLst>
              <a:ext uri="{FF2B5EF4-FFF2-40B4-BE49-F238E27FC236}">
                <a16:creationId xmlns:a16="http://schemas.microsoft.com/office/drawing/2014/main" id="{010BE576-0F6E-C244-9315-D01CE5B7BE07}"/>
              </a:ext>
            </a:extLst>
          </p:cNvPr>
          <p:cNvSpPr>
            <a:spLocks noGrp="1"/>
          </p:cNvSpPr>
          <p:nvPr>
            <p:ph type="sldNum" sz="quarter" idx="12"/>
          </p:nvPr>
        </p:nvSpPr>
        <p:spPr/>
        <p:txBody>
          <a:bodyPr/>
          <a:lstStyle/>
          <a:p>
            <a:fld id="{B3EFBB3F-2DB4-C444-98BC-A3F595F64AB8}" type="slidenum">
              <a:rPr lang="en-US" smtClean="0"/>
              <a:t>18</a:t>
            </a:fld>
            <a:endParaRPr lang="en-US"/>
          </a:p>
        </p:txBody>
      </p:sp>
    </p:spTree>
    <p:extLst>
      <p:ext uri="{BB962C8B-B14F-4D97-AF65-F5344CB8AC3E}">
        <p14:creationId xmlns:p14="http://schemas.microsoft.com/office/powerpoint/2010/main" val="66597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E12C-E9B0-AE45-8113-0A2D7C90017F}"/>
              </a:ext>
            </a:extLst>
          </p:cNvPr>
          <p:cNvSpPr>
            <a:spLocks noGrp="1"/>
          </p:cNvSpPr>
          <p:nvPr>
            <p:ph type="title"/>
          </p:nvPr>
        </p:nvSpPr>
        <p:spPr/>
        <p:txBody>
          <a:bodyPr/>
          <a:lstStyle/>
          <a:p>
            <a:r>
              <a:rPr lang="en-US" dirty="0"/>
              <a:t>ML for System for ML</a:t>
            </a:r>
          </a:p>
        </p:txBody>
      </p:sp>
      <p:sp>
        <p:nvSpPr>
          <p:cNvPr id="3" name="Content Placeholder 2">
            <a:extLst>
              <a:ext uri="{FF2B5EF4-FFF2-40B4-BE49-F238E27FC236}">
                <a16:creationId xmlns:a16="http://schemas.microsoft.com/office/drawing/2014/main" id="{F61F2AE1-E74D-3840-89C6-8294C212763B}"/>
              </a:ext>
            </a:extLst>
          </p:cNvPr>
          <p:cNvSpPr>
            <a:spLocks noGrp="1"/>
          </p:cNvSpPr>
          <p:nvPr>
            <p:ph idx="1"/>
          </p:nvPr>
        </p:nvSpPr>
        <p:spPr>
          <a:xfrm>
            <a:off x="1130270" y="1681843"/>
            <a:ext cx="9603275" cy="3800831"/>
          </a:xfrm>
        </p:spPr>
        <p:txBody>
          <a:bodyPr/>
          <a:lstStyle/>
          <a:p>
            <a:r>
              <a:rPr lang="en-US" dirty="0"/>
              <a:t>Use </a:t>
            </a:r>
            <a:r>
              <a:rPr lang="en-US" b="1" dirty="0"/>
              <a:t>reinforcement learning (RL) </a:t>
            </a:r>
            <a:r>
              <a:rPr lang="en-US" dirty="0"/>
              <a:t>to make device placement decision in NN</a:t>
            </a:r>
          </a:p>
          <a:p>
            <a:r>
              <a:rPr lang="en-US" dirty="0"/>
              <a:t>Neural Network Platform: </a:t>
            </a:r>
            <a:r>
              <a:rPr lang="en-US" dirty="0" err="1"/>
              <a:t>TensorFlow</a:t>
            </a:r>
            <a:endParaRPr lang="en-US" dirty="0"/>
          </a:p>
        </p:txBody>
      </p:sp>
      <p:pic>
        <p:nvPicPr>
          <p:cNvPr id="5" name="Picture 4">
            <a:extLst>
              <a:ext uri="{FF2B5EF4-FFF2-40B4-BE49-F238E27FC236}">
                <a16:creationId xmlns:a16="http://schemas.microsoft.com/office/drawing/2014/main" id="{76D7D825-D0BF-F049-B482-92478D3E9E18}"/>
              </a:ext>
            </a:extLst>
          </p:cNvPr>
          <p:cNvPicPr>
            <a:picLocks noChangeAspect="1"/>
          </p:cNvPicPr>
          <p:nvPr/>
        </p:nvPicPr>
        <p:blipFill>
          <a:blip r:embed="rId3"/>
          <a:stretch>
            <a:fillRect/>
          </a:stretch>
        </p:blipFill>
        <p:spPr>
          <a:xfrm>
            <a:off x="2629907" y="2800257"/>
            <a:ext cx="6604000" cy="3110580"/>
          </a:xfrm>
          <a:prstGeom prst="rect">
            <a:avLst/>
          </a:prstGeom>
        </p:spPr>
      </p:pic>
      <p:sp>
        <p:nvSpPr>
          <p:cNvPr id="6" name="TextBox 5">
            <a:extLst>
              <a:ext uri="{FF2B5EF4-FFF2-40B4-BE49-F238E27FC236}">
                <a16:creationId xmlns:a16="http://schemas.microsoft.com/office/drawing/2014/main" id="{B6FAC54B-A3D3-E645-9C20-652188575FAC}"/>
              </a:ext>
            </a:extLst>
          </p:cNvPr>
          <p:cNvSpPr txBox="1"/>
          <p:nvPr/>
        </p:nvSpPr>
        <p:spPr>
          <a:xfrm>
            <a:off x="10078243" y="3120800"/>
            <a:ext cx="1874271" cy="646331"/>
          </a:xfrm>
          <a:prstGeom prst="rect">
            <a:avLst/>
          </a:prstGeom>
          <a:noFill/>
        </p:spPr>
        <p:txBody>
          <a:bodyPr wrap="square" rtlCol="0">
            <a:spAutoFit/>
          </a:bodyPr>
          <a:lstStyle/>
          <a:p>
            <a:r>
              <a:rPr lang="en-US" b="1" dirty="0">
                <a:solidFill>
                  <a:srgbClr val="FF0000"/>
                </a:solidFill>
              </a:rPr>
              <a:t>Reward: Execution time</a:t>
            </a:r>
          </a:p>
        </p:txBody>
      </p:sp>
      <p:sp>
        <p:nvSpPr>
          <p:cNvPr id="7" name="TextBox 6">
            <a:extLst>
              <a:ext uri="{FF2B5EF4-FFF2-40B4-BE49-F238E27FC236}">
                <a16:creationId xmlns:a16="http://schemas.microsoft.com/office/drawing/2014/main" id="{48230815-0B1B-4743-B5D4-7D9BAE646C86}"/>
              </a:ext>
            </a:extLst>
          </p:cNvPr>
          <p:cNvSpPr txBox="1"/>
          <p:nvPr/>
        </p:nvSpPr>
        <p:spPr>
          <a:xfrm>
            <a:off x="848436" y="4540213"/>
            <a:ext cx="1729215" cy="369332"/>
          </a:xfrm>
          <a:prstGeom prst="rect">
            <a:avLst/>
          </a:prstGeom>
          <a:noFill/>
        </p:spPr>
        <p:txBody>
          <a:bodyPr wrap="square" rtlCol="0">
            <a:spAutoFit/>
          </a:bodyPr>
          <a:lstStyle/>
          <a:p>
            <a:r>
              <a:rPr lang="en-US" b="1" dirty="0">
                <a:solidFill>
                  <a:srgbClr val="FF0000"/>
                </a:solidFill>
              </a:rPr>
              <a:t>Experiments</a:t>
            </a:r>
          </a:p>
        </p:txBody>
      </p:sp>
      <p:cxnSp>
        <p:nvCxnSpPr>
          <p:cNvPr id="9" name="Straight Arrow Connector 8">
            <a:extLst>
              <a:ext uri="{FF2B5EF4-FFF2-40B4-BE49-F238E27FC236}">
                <a16:creationId xmlns:a16="http://schemas.microsoft.com/office/drawing/2014/main" id="{92F53AC7-E51E-0C40-8CA4-BB5F22C51400}"/>
              </a:ext>
            </a:extLst>
          </p:cNvPr>
          <p:cNvCxnSpPr>
            <a:cxnSpLocks/>
            <a:stCxn id="7" idx="0"/>
          </p:cNvCxnSpPr>
          <p:nvPr/>
        </p:nvCxnSpPr>
        <p:spPr>
          <a:xfrm flipV="1">
            <a:off x="1713044" y="3526971"/>
            <a:ext cx="3264001" cy="10132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A94ACA2-FC62-E548-A936-87A2AE289CD4}"/>
              </a:ext>
            </a:extLst>
          </p:cNvPr>
          <p:cNvCxnSpPr>
            <a:cxnSpLocks/>
            <a:stCxn id="6" idx="2"/>
          </p:cNvCxnSpPr>
          <p:nvPr/>
        </p:nvCxnSpPr>
        <p:spPr>
          <a:xfrm flipH="1">
            <a:off x="8382421" y="3767131"/>
            <a:ext cx="2632958" cy="5884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452A103A-99AC-9242-A328-26E1EA37C92E}"/>
              </a:ext>
            </a:extLst>
          </p:cNvPr>
          <p:cNvSpPr>
            <a:spLocks noGrp="1"/>
          </p:cNvSpPr>
          <p:nvPr>
            <p:ph type="sldNum" sz="quarter" idx="12"/>
          </p:nvPr>
        </p:nvSpPr>
        <p:spPr/>
        <p:txBody>
          <a:bodyPr/>
          <a:lstStyle/>
          <a:p>
            <a:fld id="{B3EFBB3F-2DB4-C444-98BC-A3F595F64AB8}" type="slidenum">
              <a:rPr lang="en-US" smtClean="0"/>
              <a:t>19</a:t>
            </a:fld>
            <a:endParaRPr lang="en-US"/>
          </a:p>
        </p:txBody>
      </p:sp>
    </p:spTree>
    <p:extLst>
      <p:ext uri="{BB962C8B-B14F-4D97-AF65-F5344CB8AC3E}">
        <p14:creationId xmlns:p14="http://schemas.microsoft.com/office/powerpoint/2010/main" val="19092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Motivation</a:t>
            </a:r>
          </a:p>
        </p:txBody>
      </p:sp>
      <p:sp>
        <p:nvSpPr>
          <p:cNvPr id="3" name="Content Placeholder 2"/>
          <p:cNvSpPr>
            <a:spLocks noGrp="1"/>
          </p:cNvSpPr>
          <p:nvPr>
            <p:ph idx="1"/>
          </p:nvPr>
        </p:nvSpPr>
        <p:spPr>
          <a:xfrm>
            <a:off x="796413" y="1656677"/>
            <a:ext cx="10515600" cy="609216"/>
          </a:xfrm>
        </p:spPr>
        <p:txBody>
          <a:bodyPr/>
          <a:lstStyle/>
          <a:p>
            <a:r>
              <a:rPr lang="en-US" dirty="0"/>
              <a:t>What is distributed machine learning?</a:t>
            </a:r>
          </a:p>
          <a:p>
            <a:endParaRPr lang="en-US" dirty="0"/>
          </a:p>
        </p:txBody>
      </p:sp>
      <p:grpSp>
        <p:nvGrpSpPr>
          <p:cNvPr id="100" name="Group 99"/>
          <p:cNvGrpSpPr/>
          <p:nvPr/>
        </p:nvGrpSpPr>
        <p:grpSpPr>
          <a:xfrm>
            <a:off x="1323441" y="5653541"/>
            <a:ext cx="9324838" cy="890546"/>
            <a:chOff x="1323441" y="5653541"/>
            <a:chExt cx="9324838" cy="890546"/>
          </a:xfrm>
        </p:grpSpPr>
        <p:sp>
          <p:nvSpPr>
            <p:cNvPr id="4" name="Rectangle 3"/>
            <p:cNvSpPr/>
            <p:nvPr/>
          </p:nvSpPr>
          <p:spPr>
            <a:xfrm>
              <a:off x="1323441" y="5653541"/>
              <a:ext cx="1796995" cy="890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Worker</a:t>
              </a:r>
              <a:r>
                <a:rPr lang="zh-CN" altLang="en-US" dirty="0"/>
                <a:t> </a:t>
              </a:r>
              <a:r>
                <a:rPr lang="en-US" altLang="zh-CN" dirty="0"/>
                <a:t>0</a:t>
              </a:r>
              <a:endParaRPr lang="en-US" dirty="0"/>
            </a:p>
          </p:txBody>
        </p:sp>
        <p:sp>
          <p:nvSpPr>
            <p:cNvPr id="5" name="Rectangle 4"/>
            <p:cNvSpPr/>
            <p:nvPr/>
          </p:nvSpPr>
          <p:spPr>
            <a:xfrm>
              <a:off x="5197502" y="5653541"/>
              <a:ext cx="1796995" cy="890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Worker</a:t>
              </a:r>
              <a:r>
                <a:rPr lang="zh-CN" altLang="en-US" dirty="0"/>
                <a:t> </a:t>
              </a:r>
              <a:r>
                <a:rPr lang="en-US" altLang="zh-CN" dirty="0"/>
                <a:t>1</a:t>
              </a:r>
              <a:endParaRPr lang="en-US" dirty="0"/>
            </a:p>
          </p:txBody>
        </p:sp>
        <p:sp>
          <p:nvSpPr>
            <p:cNvPr id="6" name="Rectangle 5"/>
            <p:cNvSpPr/>
            <p:nvPr/>
          </p:nvSpPr>
          <p:spPr>
            <a:xfrm>
              <a:off x="8851284" y="5653541"/>
              <a:ext cx="1796995" cy="890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Worker</a:t>
              </a:r>
              <a:r>
                <a:rPr lang="zh-CN" altLang="en-US" dirty="0"/>
                <a:t> </a:t>
              </a:r>
              <a:r>
                <a:rPr lang="en-US" altLang="zh-CN" dirty="0"/>
                <a:t>2</a:t>
              </a:r>
              <a:endParaRPr lang="en-US" dirty="0"/>
            </a:p>
          </p:txBody>
        </p:sp>
      </p:grpSp>
      <p:sp>
        <p:nvSpPr>
          <p:cNvPr id="8" name="Rectangle 7"/>
          <p:cNvSpPr/>
          <p:nvPr/>
        </p:nvSpPr>
        <p:spPr>
          <a:xfrm>
            <a:off x="4296879" y="4350721"/>
            <a:ext cx="3598240" cy="7834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Scheduler</a:t>
            </a:r>
            <a:endParaRPr lang="en-US" dirty="0"/>
          </a:p>
        </p:txBody>
      </p:sp>
      <p:grpSp>
        <p:nvGrpSpPr>
          <p:cNvPr id="99" name="Group 98"/>
          <p:cNvGrpSpPr/>
          <p:nvPr/>
        </p:nvGrpSpPr>
        <p:grpSpPr>
          <a:xfrm>
            <a:off x="1323441" y="2601152"/>
            <a:ext cx="9429324" cy="1357308"/>
            <a:chOff x="1323441" y="2601152"/>
            <a:chExt cx="9429324" cy="1357308"/>
          </a:xfrm>
        </p:grpSpPr>
        <p:grpSp>
          <p:nvGrpSpPr>
            <p:cNvPr id="88" name="Group 87"/>
            <p:cNvGrpSpPr/>
            <p:nvPr/>
          </p:nvGrpSpPr>
          <p:grpSpPr>
            <a:xfrm>
              <a:off x="1323441" y="2601152"/>
              <a:ext cx="2310516" cy="1335426"/>
              <a:chOff x="1323441" y="2601152"/>
              <a:chExt cx="2310516" cy="1335426"/>
            </a:xfrm>
          </p:grpSpPr>
          <p:sp>
            <p:nvSpPr>
              <p:cNvPr id="10" name="Rounded Rectangle 9"/>
              <p:cNvSpPr/>
              <p:nvPr/>
            </p:nvSpPr>
            <p:spPr>
              <a:xfrm>
                <a:off x="1323441" y="2601152"/>
                <a:ext cx="2310516" cy="133542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411131" y="3467662"/>
                <a:ext cx="670340" cy="3174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Task1</a:t>
                </a:r>
                <a:endParaRPr lang="en-US" sz="1400" dirty="0"/>
              </a:p>
            </p:txBody>
          </p:sp>
          <p:sp>
            <p:nvSpPr>
              <p:cNvPr id="12" name="TextBox 11"/>
              <p:cNvSpPr txBox="1"/>
              <p:nvPr/>
            </p:nvSpPr>
            <p:spPr>
              <a:xfrm>
                <a:off x="2130135" y="2656155"/>
                <a:ext cx="722762" cy="369332"/>
              </a:xfrm>
              <a:prstGeom prst="rect">
                <a:avLst/>
              </a:prstGeom>
              <a:noFill/>
            </p:spPr>
            <p:txBody>
              <a:bodyPr wrap="square" rtlCol="0">
                <a:spAutoFit/>
              </a:bodyPr>
              <a:lstStyle/>
              <a:p>
                <a:r>
                  <a:rPr lang="en-US" altLang="zh-CN" dirty="0"/>
                  <a:t>Job</a:t>
                </a:r>
                <a:r>
                  <a:rPr lang="zh-CN" altLang="en-US" dirty="0"/>
                  <a:t> </a:t>
                </a:r>
                <a:r>
                  <a:rPr lang="en-US" altLang="zh-CN" dirty="0"/>
                  <a:t>0</a:t>
                </a:r>
                <a:endParaRPr lang="en-US" dirty="0"/>
              </a:p>
            </p:txBody>
          </p:sp>
          <p:sp>
            <p:nvSpPr>
              <p:cNvPr id="15" name="Rectangle 14"/>
              <p:cNvSpPr/>
              <p:nvPr/>
            </p:nvSpPr>
            <p:spPr>
              <a:xfrm>
                <a:off x="1551567" y="3080490"/>
                <a:ext cx="1854263" cy="2511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Model</a:t>
                </a:r>
                <a:r>
                  <a:rPr lang="zh-CN" altLang="en-US" sz="1400" dirty="0"/>
                  <a:t> </a:t>
                </a:r>
                <a:r>
                  <a:rPr lang="en-US" altLang="zh-CN" sz="1400" dirty="0"/>
                  <a:t>parameters</a:t>
                </a:r>
                <a:endParaRPr lang="en-US" sz="1400" dirty="0"/>
              </a:p>
            </p:txBody>
          </p:sp>
          <p:sp>
            <p:nvSpPr>
              <p:cNvPr id="17" name="Rounded Rectangle 16"/>
              <p:cNvSpPr/>
              <p:nvPr/>
            </p:nvSpPr>
            <p:spPr>
              <a:xfrm>
                <a:off x="2152842" y="3467661"/>
                <a:ext cx="670340" cy="3174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Task2</a:t>
                </a:r>
                <a:endParaRPr lang="en-US" sz="1400" dirty="0"/>
              </a:p>
            </p:txBody>
          </p:sp>
          <p:sp>
            <p:nvSpPr>
              <p:cNvPr id="18" name="Rounded Rectangle 17"/>
              <p:cNvSpPr/>
              <p:nvPr/>
            </p:nvSpPr>
            <p:spPr>
              <a:xfrm>
                <a:off x="2847514" y="3467661"/>
                <a:ext cx="670340" cy="3174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Task3</a:t>
                </a:r>
                <a:endParaRPr lang="en-US" sz="1400" dirty="0"/>
              </a:p>
            </p:txBody>
          </p:sp>
        </p:grpSp>
        <p:grpSp>
          <p:nvGrpSpPr>
            <p:cNvPr id="89" name="Group 88"/>
            <p:cNvGrpSpPr/>
            <p:nvPr/>
          </p:nvGrpSpPr>
          <p:grpSpPr>
            <a:xfrm>
              <a:off x="4982612" y="2623034"/>
              <a:ext cx="2310516" cy="1335426"/>
              <a:chOff x="4982612" y="2623034"/>
              <a:chExt cx="2310516" cy="1335426"/>
            </a:xfrm>
          </p:grpSpPr>
          <p:sp>
            <p:nvSpPr>
              <p:cNvPr id="19" name="Rounded Rectangle 18"/>
              <p:cNvSpPr/>
              <p:nvPr/>
            </p:nvSpPr>
            <p:spPr>
              <a:xfrm>
                <a:off x="4982612" y="2623034"/>
                <a:ext cx="2310516" cy="133542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070302" y="3489544"/>
                <a:ext cx="670340" cy="3174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Task1</a:t>
                </a:r>
                <a:endParaRPr lang="en-US" sz="1400" dirty="0"/>
              </a:p>
            </p:txBody>
          </p:sp>
          <p:sp>
            <p:nvSpPr>
              <p:cNvPr id="21" name="TextBox 20"/>
              <p:cNvSpPr txBox="1"/>
              <p:nvPr/>
            </p:nvSpPr>
            <p:spPr>
              <a:xfrm>
                <a:off x="5789306" y="2678037"/>
                <a:ext cx="722762" cy="369332"/>
              </a:xfrm>
              <a:prstGeom prst="rect">
                <a:avLst/>
              </a:prstGeom>
              <a:noFill/>
            </p:spPr>
            <p:txBody>
              <a:bodyPr wrap="square" rtlCol="0">
                <a:spAutoFit/>
              </a:bodyPr>
              <a:lstStyle/>
              <a:p>
                <a:r>
                  <a:rPr lang="en-US" altLang="zh-CN" dirty="0"/>
                  <a:t>Job</a:t>
                </a:r>
                <a:r>
                  <a:rPr lang="zh-CN" altLang="en-US" dirty="0"/>
                  <a:t> </a:t>
                </a:r>
                <a:r>
                  <a:rPr lang="en-US" altLang="zh-CN" dirty="0"/>
                  <a:t>1</a:t>
                </a:r>
                <a:endParaRPr lang="en-US" dirty="0"/>
              </a:p>
            </p:txBody>
          </p:sp>
          <p:sp>
            <p:nvSpPr>
              <p:cNvPr id="22" name="Rectangle 21"/>
              <p:cNvSpPr/>
              <p:nvPr/>
            </p:nvSpPr>
            <p:spPr>
              <a:xfrm>
                <a:off x="5210738" y="3102372"/>
                <a:ext cx="1854263" cy="2511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Model</a:t>
                </a:r>
                <a:r>
                  <a:rPr lang="zh-CN" altLang="en-US" sz="1400" dirty="0"/>
                  <a:t> </a:t>
                </a:r>
                <a:r>
                  <a:rPr lang="en-US" altLang="zh-CN" sz="1400" dirty="0"/>
                  <a:t>parameters</a:t>
                </a:r>
                <a:endParaRPr lang="en-US" sz="1400" dirty="0"/>
              </a:p>
            </p:txBody>
          </p:sp>
          <p:sp>
            <p:nvSpPr>
              <p:cNvPr id="23" name="Rounded Rectangle 22"/>
              <p:cNvSpPr/>
              <p:nvPr/>
            </p:nvSpPr>
            <p:spPr>
              <a:xfrm>
                <a:off x="5812013" y="3489543"/>
                <a:ext cx="670340" cy="3174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Task2</a:t>
                </a:r>
                <a:endParaRPr lang="en-US" sz="1400" dirty="0"/>
              </a:p>
            </p:txBody>
          </p:sp>
          <p:sp>
            <p:nvSpPr>
              <p:cNvPr id="24" name="Rounded Rectangle 23"/>
              <p:cNvSpPr/>
              <p:nvPr/>
            </p:nvSpPr>
            <p:spPr>
              <a:xfrm>
                <a:off x="6506685" y="3489543"/>
                <a:ext cx="670340" cy="3174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Task3</a:t>
                </a:r>
                <a:endParaRPr lang="en-US" sz="1400" dirty="0"/>
              </a:p>
            </p:txBody>
          </p:sp>
        </p:grpSp>
        <p:grpSp>
          <p:nvGrpSpPr>
            <p:cNvPr id="91" name="Group 90"/>
            <p:cNvGrpSpPr/>
            <p:nvPr/>
          </p:nvGrpSpPr>
          <p:grpSpPr>
            <a:xfrm>
              <a:off x="8442249" y="2601152"/>
              <a:ext cx="2310516" cy="1335426"/>
              <a:chOff x="8442249" y="2601152"/>
              <a:chExt cx="2310516" cy="1335426"/>
            </a:xfrm>
          </p:grpSpPr>
          <p:sp>
            <p:nvSpPr>
              <p:cNvPr id="25" name="Rounded Rectangle 24"/>
              <p:cNvSpPr/>
              <p:nvPr/>
            </p:nvSpPr>
            <p:spPr>
              <a:xfrm>
                <a:off x="8442249" y="2601152"/>
                <a:ext cx="2310516" cy="133542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8529939" y="3467662"/>
                <a:ext cx="670340" cy="3174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Task1</a:t>
                </a:r>
                <a:endParaRPr lang="en-US" sz="1400" dirty="0"/>
              </a:p>
            </p:txBody>
          </p:sp>
          <p:sp>
            <p:nvSpPr>
              <p:cNvPr id="27" name="TextBox 26"/>
              <p:cNvSpPr txBox="1"/>
              <p:nvPr/>
            </p:nvSpPr>
            <p:spPr>
              <a:xfrm>
                <a:off x="9248943" y="2656155"/>
                <a:ext cx="722762" cy="369332"/>
              </a:xfrm>
              <a:prstGeom prst="rect">
                <a:avLst/>
              </a:prstGeom>
              <a:noFill/>
            </p:spPr>
            <p:txBody>
              <a:bodyPr wrap="square" rtlCol="0">
                <a:spAutoFit/>
              </a:bodyPr>
              <a:lstStyle/>
              <a:p>
                <a:r>
                  <a:rPr lang="en-US" altLang="zh-CN" dirty="0"/>
                  <a:t>Job</a:t>
                </a:r>
                <a:r>
                  <a:rPr lang="zh-CN" altLang="en-US" dirty="0"/>
                  <a:t> </a:t>
                </a:r>
                <a:r>
                  <a:rPr lang="en-US" altLang="zh-CN" dirty="0"/>
                  <a:t>2</a:t>
                </a:r>
                <a:endParaRPr lang="en-US" dirty="0"/>
              </a:p>
            </p:txBody>
          </p:sp>
          <p:sp>
            <p:nvSpPr>
              <p:cNvPr id="28" name="Rectangle 27"/>
              <p:cNvSpPr/>
              <p:nvPr/>
            </p:nvSpPr>
            <p:spPr>
              <a:xfrm>
                <a:off x="8670375" y="3080490"/>
                <a:ext cx="1854263" cy="2511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Model</a:t>
                </a:r>
                <a:r>
                  <a:rPr lang="zh-CN" altLang="en-US" sz="1400" dirty="0"/>
                  <a:t> </a:t>
                </a:r>
                <a:r>
                  <a:rPr lang="en-US" altLang="zh-CN" sz="1400" dirty="0"/>
                  <a:t>parameters</a:t>
                </a:r>
                <a:endParaRPr lang="en-US" sz="1400" dirty="0"/>
              </a:p>
            </p:txBody>
          </p:sp>
          <p:sp>
            <p:nvSpPr>
              <p:cNvPr id="29" name="Rounded Rectangle 28"/>
              <p:cNvSpPr/>
              <p:nvPr/>
            </p:nvSpPr>
            <p:spPr>
              <a:xfrm>
                <a:off x="9271650" y="3467661"/>
                <a:ext cx="670340" cy="3174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Task2</a:t>
                </a:r>
                <a:endParaRPr lang="en-US" sz="1400" dirty="0"/>
              </a:p>
            </p:txBody>
          </p:sp>
          <p:sp>
            <p:nvSpPr>
              <p:cNvPr id="30" name="Rounded Rectangle 29"/>
              <p:cNvSpPr/>
              <p:nvPr/>
            </p:nvSpPr>
            <p:spPr>
              <a:xfrm>
                <a:off x="9966322" y="3467661"/>
                <a:ext cx="670340" cy="31743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Task3</a:t>
                </a:r>
                <a:endParaRPr lang="en-US" sz="1400" dirty="0"/>
              </a:p>
            </p:txBody>
          </p:sp>
        </p:grpSp>
      </p:grpSp>
      <p:grpSp>
        <p:nvGrpSpPr>
          <p:cNvPr id="102" name="Group 101"/>
          <p:cNvGrpSpPr/>
          <p:nvPr/>
        </p:nvGrpSpPr>
        <p:grpSpPr>
          <a:xfrm>
            <a:off x="2896667" y="5036819"/>
            <a:ext cx="6073752" cy="577409"/>
            <a:chOff x="2896667" y="5036819"/>
            <a:chExt cx="6073752" cy="577409"/>
          </a:xfrm>
        </p:grpSpPr>
        <p:cxnSp>
          <p:nvCxnSpPr>
            <p:cNvPr id="44" name="Straight Arrow Connector 43"/>
            <p:cNvCxnSpPr/>
            <p:nvPr/>
          </p:nvCxnSpPr>
          <p:spPr>
            <a:xfrm>
              <a:off x="6162892" y="5227251"/>
              <a:ext cx="0" cy="35994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896667" y="5036819"/>
              <a:ext cx="1349119" cy="532328"/>
              <a:chOff x="2896667" y="5036819"/>
              <a:chExt cx="1349119" cy="532328"/>
            </a:xfrm>
          </p:grpSpPr>
          <p:cxnSp>
            <p:nvCxnSpPr>
              <p:cNvPr id="41" name="Straight Arrow Connector 40"/>
              <p:cNvCxnSpPr/>
              <p:nvPr/>
            </p:nvCxnSpPr>
            <p:spPr>
              <a:xfrm flipH="1">
                <a:off x="2896667" y="5156757"/>
                <a:ext cx="1349119" cy="41239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rot="20527723">
                <a:off x="3113028" y="5036819"/>
                <a:ext cx="916395" cy="307777"/>
              </a:xfrm>
              <a:prstGeom prst="rect">
                <a:avLst/>
              </a:prstGeom>
              <a:noFill/>
            </p:spPr>
            <p:txBody>
              <a:bodyPr wrap="square" rtlCol="0">
                <a:spAutoFit/>
              </a:bodyPr>
              <a:lstStyle/>
              <a:p>
                <a:r>
                  <a:rPr lang="en-US" altLang="zh-CN" sz="1400" dirty="0"/>
                  <a:t>send</a:t>
                </a:r>
                <a:r>
                  <a:rPr lang="zh-CN" altLang="en-US" sz="1400" dirty="0"/>
                  <a:t> </a:t>
                </a:r>
                <a:r>
                  <a:rPr lang="en-US" altLang="zh-CN" sz="1400" dirty="0"/>
                  <a:t>task</a:t>
                </a:r>
                <a:endParaRPr lang="en-US" sz="1400" dirty="0"/>
              </a:p>
            </p:txBody>
          </p:sp>
        </p:grpSp>
        <p:grpSp>
          <p:nvGrpSpPr>
            <p:cNvPr id="95" name="Group 94"/>
            <p:cNvGrpSpPr/>
            <p:nvPr/>
          </p:nvGrpSpPr>
          <p:grpSpPr>
            <a:xfrm>
              <a:off x="7973974" y="5097970"/>
              <a:ext cx="996445" cy="516258"/>
              <a:chOff x="7973974" y="5097970"/>
              <a:chExt cx="996445" cy="516258"/>
            </a:xfrm>
          </p:grpSpPr>
          <p:cxnSp>
            <p:nvCxnSpPr>
              <p:cNvPr id="46" name="Straight Arrow Connector 45"/>
              <p:cNvCxnSpPr/>
              <p:nvPr/>
            </p:nvCxnSpPr>
            <p:spPr>
              <a:xfrm>
                <a:off x="7973974" y="5134178"/>
                <a:ext cx="936549" cy="48005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1664792">
                <a:off x="8054024" y="5097970"/>
                <a:ext cx="916395" cy="307777"/>
              </a:xfrm>
              <a:prstGeom prst="rect">
                <a:avLst/>
              </a:prstGeom>
              <a:noFill/>
            </p:spPr>
            <p:txBody>
              <a:bodyPr wrap="square" rtlCol="0">
                <a:spAutoFit/>
              </a:bodyPr>
              <a:lstStyle/>
              <a:p>
                <a:r>
                  <a:rPr lang="en-US" altLang="zh-CN" sz="1400" dirty="0"/>
                  <a:t>send</a:t>
                </a:r>
                <a:r>
                  <a:rPr lang="zh-CN" altLang="en-US" sz="1400" dirty="0"/>
                  <a:t> </a:t>
                </a:r>
                <a:r>
                  <a:rPr lang="en-US" altLang="zh-CN" sz="1400" dirty="0"/>
                  <a:t>task</a:t>
                </a:r>
                <a:endParaRPr lang="en-US" sz="1400" dirty="0"/>
              </a:p>
            </p:txBody>
          </p:sp>
        </p:grpSp>
      </p:grpSp>
      <p:grpSp>
        <p:nvGrpSpPr>
          <p:cNvPr id="101" name="Group 100"/>
          <p:cNvGrpSpPr/>
          <p:nvPr/>
        </p:nvGrpSpPr>
        <p:grpSpPr>
          <a:xfrm>
            <a:off x="3678631" y="3789118"/>
            <a:ext cx="4848937" cy="557687"/>
            <a:chOff x="3678631" y="3789118"/>
            <a:chExt cx="4848937" cy="557687"/>
          </a:xfrm>
        </p:grpSpPr>
        <p:cxnSp>
          <p:nvCxnSpPr>
            <p:cNvPr id="36" name="Straight Arrow Connector 35"/>
            <p:cNvCxnSpPr/>
            <p:nvPr/>
          </p:nvCxnSpPr>
          <p:spPr>
            <a:xfrm>
              <a:off x="6147183" y="4038839"/>
              <a:ext cx="7401" cy="3079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3678631" y="3797066"/>
              <a:ext cx="916395" cy="473276"/>
              <a:chOff x="3678631" y="3797066"/>
              <a:chExt cx="916395" cy="473276"/>
            </a:xfrm>
          </p:grpSpPr>
          <p:cxnSp>
            <p:nvCxnSpPr>
              <p:cNvPr id="34" name="Straight Arrow Connector 33"/>
              <p:cNvCxnSpPr/>
              <p:nvPr/>
            </p:nvCxnSpPr>
            <p:spPr>
              <a:xfrm>
                <a:off x="3714161" y="3936578"/>
                <a:ext cx="582718" cy="33376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1906029">
                <a:off x="3678631" y="3797066"/>
                <a:ext cx="916395" cy="307777"/>
              </a:xfrm>
              <a:prstGeom prst="rect">
                <a:avLst/>
              </a:prstGeom>
              <a:noFill/>
            </p:spPr>
            <p:txBody>
              <a:bodyPr wrap="square" rtlCol="0">
                <a:spAutoFit/>
              </a:bodyPr>
              <a:lstStyle/>
              <a:p>
                <a:r>
                  <a:rPr lang="en-US" altLang="zh-CN" sz="1400" dirty="0"/>
                  <a:t>send</a:t>
                </a:r>
                <a:r>
                  <a:rPr lang="zh-CN" altLang="en-US" sz="1400" dirty="0"/>
                  <a:t> </a:t>
                </a:r>
                <a:r>
                  <a:rPr lang="en-US" altLang="zh-CN" sz="1400" dirty="0"/>
                  <a:t>task</a:t>
                </a:r>
                <a:endParaRPr lang="en-US" sz="1400" dirty="0"/>
              </a:p>
            </p:txBody>
          </p:sp>
        </p:grpSp>
        <p:grpSp>
          <p:nvGrpSpPr>
            <p:cNvPr id="98" name="Group 97"/>
            <p:cNvGrpSpPr/>
            <p:nvPr/>
          </p:nvGrpSpPr>
          <p:grpSpPr>
            <a:xfrm>
              <a:off x="7611173" y="3789118"/>
              <a:ext cx="916395" cy="481224"/>
              <a:chOff x="7611173" y="3789118"/>
              <a:chExt cx="916395" cy="481224"/>
            </a:xfrm>
          </p:grpSpPr>
          <p:cxnSp>
            <p:nvCxnSpPr>
              <p:cNvPr id="39" name="Straight Arrow Connector 38"/>
              <p:cNvCxnSpPr/>
              <p:nvPr/>
            </p:nvCxnSpPr>
            <p:spPr>
              <a:xfrm flipH="1">
                <a:off x="7803554" y="3987273"/>
                <a:ext cx="638695" cy="28306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20247594">
                <a:off x="7611173" y="3789118"/>
                <a:ext cx="916395" cy="307777"/>
              </a:xfrm>
              <a:prstGeom prst="rect">
                <a:avLst/>
              </a:prstGeom>
              <a:noFill/>
            </p:spPr>
            <p:txBody>
              <a:bodyPr wrap="square" rtlCol="0">
                <a:spAutoFit/>
              </a:bodyPr>
              <a:lstStyle/>
              <a:p>
                <a:r>
                  <a:rPr lang="en-US" altLang="zh-CN" sz="1400" dirty="0"/>
                  <a:t>send</a:t>
                </a:r>
                <a:r>
                  <a:rPr lang="zh-CN" altLang="en-US" sz="1400" dirty="0"/>
                  <a:t> </a:t>
                </a:r>
                <a:r>
                  <a:rPr lang="en-US" altLang="zh-CN" sz="1400" dirty="0"/>
                  <a:t>task</a:t>
                </a:r>
                <a:endParaRPr lang="en-US" sz="1400" dirty="0"/>
              </a:p>
            </p:txBody>
          </p:sp>
        </p:grpSp>
      </p:grpSp>
      <p:grpSp>
        <p:nvGrpSpPr>
          <p:cNvPr id="103" name="Group 102"/>
          <p:cNvGrpSpPr/>
          <p:nvPr/>
        </p:nvGrpSpPr>
        <p:grpSpPr>
          <a:xfrm>
            <a:off x="3076579" y="4759561"/>
            <a:ext cx="6703563" cy="922732"/>
            <a:chOff x="3076579" y="4759561"/>
            <a:chExt cx="6703563" cy="922732"/>
          </a:xfrm>
        </p:grpSpPr>
        <p:grpSp>
          <p:nvGrpSpPr>
            <p:cNvPr id="60" name="Group 59"/>
            <p:cNvGrpSpPr/>
            <p:nvPr/>
          </p:nvGrpSpPr>
          <p:grpSpPr>
            <a:xfrm>
              <a:off x="3076579" y="5254550"/>
              <a:ext cx="1766745" cy="427743"/>
              <a:chOff x="3135714" y="5340373"/>
              <a:chExt cx="1766745" cy="427743"/>
            </a:xfrm>
          </p:grpSpPr>
          <p:cxnSp>
            <p:nvCxnSpPr>
              <p:cNvPr id="55" name="Straight Arrow Connector 54"/>
              <p:cNvCxnSpPr/>
              <p:nvPr/>
            </p:nvCxnSpPr>
            <p:spPr>
              <a:xfrm flipV="1">
                <a:off x="3267532" y="5340373"/>
                <a:ext cx="1146920" cy="33777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20612335">
                <a:off x="3135714" y="5460339"/>
                <a:ext cx="1766745" cy="307777"/>
              </a:xfrm>
              <a:prstGeom prst="rect">
                <a:avLst/>
              </a:prstGeom>
              <a:noFill/>
            </p:spPr>
            <p:txBody>
              <a:bodyPr wrap="square" rtlCol="0">
                <a:spAutoFit/>
              </a:bodyPr>
              <a:lstStyle/>
              <a:p>
                <a:r>
                  <a:rPr lang="en-US" altLang="zh-CN" sz="1400" dirty="0"/>
                  <a:t>update</a:t>
                </a:r>
                <a:r>
                  <a:rPr lang="zh-CN" altLang="en-US" sz="1400" dirty="0"/>
                  <a:t> </a:t>
                </a:r>
                <a:r>
                  <a:rPr lang="en-US" altLang="zh-CN" sz="1400" dirty="0"/>
                  <a:t>parameters</a:t>
                </a:r>
                <a:endParaRPr lang="en-US" sz="1400" dirty="0"/>
              </a:p>
            </p:txBody>
          </p:sp>
        </p:grpSp>
        <p:cxnSp>
          <p:nvCxnSpPr>
            <p:cNvPr id="76" name="Straight Arrow Connector 75"/>
            <p:cNvCxnSpPr/>
            <p:nvPr/>
          </p:nvCxnSpPr>
          <p:spPr>
            <a:xfrm flipH="1" flipV="1">
              <a:off x="6351105" y="5190450"/>
              <a:ext cx="10446" cy="42991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8013397" y="4759561"/>
              <a:ext cx="1766745" cy="600587"/>
              <a:chOff x="8013397" y="4759561"/>
              <a:chExt cx="1766745" cy="600587"/>
            </a:xfrm>
          </p:grpSpPr>
          <p:cxnSp>
            <p:nvCxnSpPr>
              <p:cNvPr id="75" name="Straight Arrow Connector 74"/>
              <p:cNvCxnSpPr/>
              <p:nvPr/>
            </p:nvCxnSpPr>
            <p:spPr>
              <a:xfrm flipH="1" flipV="1">
                <a:off x="8102674" y="4759561"/>
                <a:ext cx="1130253" cy="60058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rot="1703264">
                <a:off x="8013397" y="4858565"/>
                <a:ext cx="1766745" cy="307777"/>
              </a:xfrm>
              <a:prstGeom prst="rect">
                <a:avLst/>
              </a:prstGeom>
              <a:noFill/>
            </p:spPr>
            <p:txBody>
              <a:bodyPr wrap="square" rtlCol="0">
                <a:spAutoFit/>
              </a:bodyPr>
              <a:lstStyle/>
              <a:p>
                <a:r>
                  <a:rPr lang="en-US" altLang="zh-CN" sz="1400" dirty="0"/>
                  <a:t>update</a:t>
                </a:r>
                <a:r>
                  <a:rPr lang="zh-CN" altLang="en-US" sz="1400" dirty="0"/>
                  <a:t> </a:t>
                </a:r>
                <a:r>
                  <a:rPr lang="en-US" altLang="zh-CN" sz="1400" dirty="0"/>
                  <a:t>parameters</a:t>
                </a:r>
                <a:endParaRPr lang="en-US" sz="1400" dirty="0"/>
              </a:p>
            </p:txBody>
          </p:sp>
        </p:grpSp>
      </p:grpSp>
      <p:grpSp>
        <p:nvGrpSpPr>
          <p:cNvPr id="104" name="Group 103"/>
          <p:cNvGrpSpPr/>
          <p:nvPr/>
        </p:nvGrpSpPr>
        <p:grpSpPr>
          <a:xfrm>
            <a:off x="2959369" y="3980610"/>
            <a:ext cx="6693284" cy="582094"/>
            <a:chOff x="2959369" y="3980610"/>
            <a:chExt cx="6693284" cy="582094"/>
          </a:xfrm>
        </p:grpSpPr>
        <p:grpSp>
          <p:nvGrpSpPr>
            <p:cNvPr id="93" name="Group 92"/>
            <p:cNvGrpSpPr/>
            <p:nvPr/>
          </p:nvGrpSpPr>
          <p:grpSpPr>
            <a:xfrm>
              <a:off x="2959369" y="4030997"/>
              <a:ext cx="1766745" cy="531707"/>
              <a:chOff x="2959369" y="4030997"/>
              <a:chExt cx="1766745" cy="531707"/>
            </a:xfrm>
          </p:grpSpPr>
          <p:cxnSp>
            <p:nvCxnSpPr>
              <p:cNvPr id="73" name="Straight Arrow Connector 72"/>
              <p:cNvCxnSpPr/>
              <p:nvPr/>
            </p:nvCxnSpPr>
            <p:spPr>
              <a:xfrm flipH="1" flipV="1">
                <a:off x="3577480" y="4030997"/>
                <a:ext cx="624325" cy="33834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rot="1703264">
                <a:off x="2959369" y="4254927"/>
                <a:ext cx="1766745" cy="307777"/>
              </a:xfrm>
              <a:prstGeom prst="rect">
                <a:avLst/>
              </a:prstGeom>
              <a:noFill/>
            </p:spPr>
            <p:txBody>
              <a:bodyPr wrap="square" rtlCol="0">
                <a:spAutoFit/>
              </a:bodyPr>
              <a:lstStyle/>
              <a:p>
                <a:r>
                  <a:rPr lang="en-US" altLang="zh-CN" sz="1400" dirty="0"/>
                  <a:t>update</a:t>
                </a:r>
                <a:r>
                  <a:rPr lang="zh-CN" altLang="en-US" sz="1400" dirty="0"/>
                  <a:t> </a:t>
                </a:r>
                <a:r>
                  <a:rPr lang="en-US" altLang="zh-CN" sz="1400" dirty="0"/>
                  <a:t>parameters</a:t>
                </a:r>
                <a:endParaRPr lang="en-US" sz="1400" dirty="0"/>
              </a:p>
            </p:txBody>
          </p:sp>
        </p:grpSp>
        <p:grpSp>
          <p:nvGrpSpPr>
            <p:cNvPr id="97" name="Group 96"/>
            <p:cNvGrpSpPr/>
            <p:nvPr/>
          </p:nvGrpSpPr>
          <p:grpSpPr>
            <a:xfrm>
              <a:off x="7786554" y="4094148"/>
              <a:ext cx="1866099" cy="346606"/>
              <a:chOff x="7786554" y="4094148"/>
              <a:chExt cx="1866099" cy="346606"/>
            </a:xfrm>
          </p:grpSpPr>
          <p:cxnSp>
            <p:nvCxnSpPr>
              <p:cNvPr id="74" name="Straight Arrow Connector 73"/>
              <p:cNvCxnSpPr/>
              <p:nvPr/>
            </p:nvCxnSpPr>
            <p:spPr>
              <a:xfrm flipV="1">
                <a:off x="7941341" y="4094148"/>
                <a:ext cx="717279" cy="3051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rot="20294753">
                <a:off x="7786554" y="4132977"/>
                <a:ext cx="1866099" cy="307777"/>
              </a:xfrm>
              <a:prstGeom prst="rect">
                <a:avLst/>
              </a:prstGeom>
              <a:noFill/>
            </p:spPr>
            <p:txBody>
              <a:bodyPr wrap="square" rtlCol="0">
                <a:spAutoFit/>
              </a:bodyPr>
              <a:lstStyle/>
              <a:p>
                <a:r>
                  <a:rPr lang="en-US" altLang="zh-CN" sz="1400" dirty="0"/>
                  <a:t>update</a:t>
                </a:r>
                <a:r>
                  <a:rPr lang="zh-CN" altLang="en-US" sz="1400" dirty="0"/>
                  <a:t> </a:t>
                </a:r>
                <a:r>
                  <a:rPr lang="en-US" altLang="zh-CN" sz="1400" dirty="0"/>
                  <a:t>parameters</a:t>
                </a:r>
                <a:endParaRPr lang="en-US" sz="1400" dirty="0"/>
              </a:p>
            </p:txBody>
          </p:sp>
        </p:grpSp>
        <p:cxnSp>
          <p:nvCxnSpPr>
            <p:cNvPr id="85" name="Straight Arrow Connector 84"/>
            <p:cNvCxnSpPr/>
            <p:nvPr/>
          </p:nvCxnSpPr>
          <p:spPr>
            <a:xfrm flipH="1" flipV="1">
              <a:off x="6272350" y="3980610"/>
              <a:ext cx="12636" cy="34240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Slide Number Placeholder 6"/>
          <p:cNvSpPr>
            <a:spLocks noGrp="1"/>
          </p:cNvSpPr>
          <p:nvPr>
            <p:ph type="sldNum" sz="quarter" idx="12"/>
          </p:nvPr>
        </p:nvSpPr>
        <p:spPr/>
        <p:txBody>
          <a:bodyPr/>
          <a:lstStyle/>
          <a:p>
            <a:fld id="{EECAB941-9D6E-0841-9A38-A9C28C6B5C70}" type="slidenum">
              <a:rPr lang="en-US" smtClean="0"/>
              <a:t>2</a:t>
            </a:fld>
            <a:endParaRPr lang="en-US"/>
          </a:p>
        </p:txBody>
      </p:sp>
    </p:spTree>
    <p:extLst>
      <p:ext uri="{BB962C8B-B14F-4D97-AF65-F5344CB8AC3E}">
        <p14:creationId xmlns:p14="http://schemas.microsoft.com/office/powerpoint/2010/main" val="137317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A7B9-FADD-4F47-9473-38C6E8F72DDD}"/>
              </a:ext>
            </a:extLst>
          </p:cNvPr>
          <p:cNvSpPr>
            <a:spLocks noGrp="1"/>
          </p:cNvSpPr>
          <p:nvPr>
            <p:ph type="title"/>
          </p:nvPr>
        </p:nvSpPr>
        <p:spPr/>
        <p:txBody>
          <a:bodyPr/>
          <a:lstStyle/>
          <a:p>
            <a:r>
              <a:rPr lang="en-US" dirty="0"/>
              <a:t>Problem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79D49C-707A-FE4E-8945-BDD178DB644C}"/>
                  </a:ext>
                </a:extLst>
              </p:cNvPr>
              <p:cNvSpPr>
                <a:spLocks noGrp="1"/>
              </p:cNvSpPr>
              <p:nvPr>
                <p:ph idx="1"/>
              </p:nvPr>
            </p:nvSpPr>
            <p:spPr/>
            <p:txBody>
              <a:bodyPr/>
              <a:lstStyle/>
              <a:p>
                <a:r>
                  <a:rPr lang="en-US" dirty="0"/>
                  <a:t>Computational graph 𝒢 with </a:t>
                </a:r>
                <a14:m>
                  <m:oMath xmlns:m="http://schemas.openxmlformats.org/officeDocument/2006/math">
                    <m:r>
                      <a:rPr lang="en-US" b="0" i="1" smtClean="0">
                        <a:latin typeface="Cambria Math" panose="02040503050406030204" pitchFamily="18" charset="0"/>
                      </a:rPr>
                      <m:t>𝑀</m:t>
                    </m:r>
                  </m:oMath>
                </a14:m>
                <a:r>
                  <a:rPr lang="en-US" b="0" dirty="0"/>
                  <a:t> operations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𝑀</m:t>
                            </m:r>
                          </m:sub>
                        </m:sSub>
                      </m:e>
                    </m:d>
                  </m:oMath>
                </a14:m>
                <a:r>
                  <a:rPr lang="en-US" b="0" dirty="0"/>
                  <a:t> and </a:t>
                </a:r>
                <a14:m>
                  <m:oMath xmlns:m="http://schemas.openxmlformats.org/officeDocument/2006/math">
                    <m:r>
                      <a:rPr lang="en-US" b="0" i="1" smtClean="0">
                        <a:latin typeface="Cambria Math" panose="02040503050406030204" pitchFamily="18" charset="0"/>
                      </a:rPr>
                      <m:t>𝐷</m:t>
                    </m:r>
                  </m:oMath>
                </a14:m>
                <a:r>
                  <a:rPr lang="en-US" b="0" dirty="0"/>
                  <a:t> devices</a:t>
                </a:r>
              </a:p>
              <a:p>
                <a:r>
                  <a:rPr lang="en-US" dirty="0"/>
                  <a:t>Placement </a:t>
                </a:r>
                <a14:m>
                  <m:oMath xmlns:m="http://schemas.openxmlformats.org/officeDocument/2006/math">
                    <m:r>
                      <a:rPr lang="zh-CN" altLang="en-US" i="1" smtClean="0">
                        <a:latin typeface="Cambria Math" panose="02040503050406030204" pitchFamily="18" charset="0"/>
                      </a:rPr>
                      <m:t>𝒫</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𝑀</m:t>
                        </m:r>
                      </m:sub>
                    </m:sSub>
                    <m:r>
                      <a:rPr lang="en-US" altLang="zh-CN" b="0" i="1" smtClean="0">
                        <a:latin typeface="Cambria Math" panose="02040503050406030204" pitchFamily="18" charset="0"/>
                      </a:rPr>
                      <m:t>}</m:t>
                    </m:r>
                  </m:oMath>
                </a14:m>
                <a:r>
                  <a:rPr lang="en-US" b="0" dirty="0"/>
                  <a:t>, an assignment of an operation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𝒢</m:t>
                    </m:r>
                  </m:oMath>
                </a14:m>
                <a:r>
                  <a:rPr lang="en-US" b="0" dirty="0"/>
                  <a:t> to device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r>
                  <a:rPr lang="en-US" b="0"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r>
                      <a:rPr lang="en-US" b="0" i="1" smtClean="0">
                        <a:latin typeface="Cambria Math" panose="02040503050406030204" pitchFamily="18" charset="0"/>
                      </a:rPr>
                      <m:t>∈{1,2,…,</m:t>
                    </m:r>
                    <m:r>
                      <a:rPr lang="en-US" b="0" i="1" smtClean="0">
                        <a:latin typeface="Cambria Math" panose="02040503050406030204" pitchFamily="18" charset="0"/>
                      </a:rPr>
                      <m:t>𝐷</m:t>
                    </m:r>
                    <m:r>
                      <a:rPr lang="en-US" b="0" i="1" smtClean="0">
                        <a:latin typeface="Cambria Math" panose="02040503050406030204" pitchFamily="18" charset="0"/>
                      </a:rPr>
                      <m:t>}</m:t>
                    </m:r>
                  </m:oMath>
                </a14:m>
                <a:endParaRPr lang="en-US" b="0" dirty="0"/>
              </a:p>
              <a:p>
                <a:pPr lvl="1"/>
                <a:r>
                  <a:rPr lang="en-US" dirty="0"/>
                  <a:t>E.g., </a:t>
                </a:r>
                <a14:m>
                  <m:oMath xmlns:m="http://schemas.openxmlformats.org/officeDocument/2006/math">
                    <m:r>
                      <a:rPr lang="en-US" i="1">
                        <a:latin typeface="Cambria Math" panose="02040503050406030204" pitchFamily="18" charset="0"/>
                      </a:rPr>
                      <m:t>𝑀</m:t>
                    </m:r>
                    <m:r>
                      <a:rPr lang="en-US" b="0" i="1" smtClean="0">
                        <a:latin typeface="Cambria Math" panose="02040503050406030204" pitchFamily="18" charset="0"/>
                      </a:rPr>
                      <m:t>=5</m:t>
                    </m:r>
                    <m:r>
                      <a:rPr lang="en-US" i="1">
                        <a:latin typeface="Cambria Math" panose="02040503050406030204" pitchFamily="18" charset="0"/>
                      </a:rPr>
                      <m:t> </m:t>
                    </m:r>
                  </m:oMath>
                </a14:m>
                <a:r>
                  <a:rPr lang="en-US" dirty="0"/>
                  <a:t>and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=3</m:t>
                    </m:r>
                  </m:oMath>
                </a14:m>
                <a:r>
                  <a:rPr lang="en-US" b="0" dirty="0"/>
                  <a:t>, </a:t>
                </a:r>
                <a14:m>
                  <m:oMath xmlns:m="http://schemas.openxmlformats.org/officeDocument/2006/math">
                    <m:r>
                      <a:rPr lang="zh-CN" altLang="en-US" i="1">
                        <a:latin typeface="Cambria Math" panose="02040503050406030204" pitchFamily="18" charset="0"/>
                      </a:rPr>
                      <m:t>𝒫</m:t>
                    </m:r>
                    <m:r>
                      <a:rPr lang="en-US" altLang="zh-CN" i="1">
                        <a:latin typeface="Cambria Math" panose="02040503050406030204" pitchFamily="18" charset="0"/>
                      </a:rPr>
                      <m:t>={</m:t>
                    </m:r>
                    <m:r>
                      <a:rPr lang="en-US" altLang="zh-CN" b="0" i="1" smtClean="0">
                        <a:latin typeface="Cambria Math" panose="02040503050406030204" pitchFamily="18" charset="0"/>
                      </a:rPr>
                      <m:t>3,1,2,2,1</m:t>
                    </m:r>
                    <m:r>
                      <a:rPr lang="en-US" altLang="zh-CN" i="1">
                        <a:latin typeface="Cambria Math" panose="02040503050406030204" pitchFamily="18" charset="0"/>
                      </a:rPr>
                      <m:t>}</m:t>
                    </m:r>
                  </m:oMath>
                </a14:m>
                <a:r>
                  <a:rPr lang="en-US" dirty="0"/>
                  <a:t> means operation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oMath>
                </a14:m>
                <a:r>
                  <a:rPr lang="en-US" dirty="0"/>
                  <a:t> is placed to device 3, operation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oMath>
                </a14:m>
                <a:r>
                  <a:rPr lang="en-US" dirty="0"/>
                  <a:t> to device 1,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3</m:t>
                        </m:r>
                      </m:sub>
                    </m:sSub>
                  </m:oMath>
                </a14:m>
                <a:r>
                  <a:rPr lang="en-US" dirty="0"/>
                  <a:t> to 2, etc.</a:t>
                </a:r>
                <a:endParaRPr lang="en-US" b="0" dirty="0"/>
              </a:p>
              <a:p>
                <a14:m>
                  <m:oMath xmlns:m="http://schemas.openxmlformats.org/officeDocument/2006/math">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b="0" i="1" smtClean="0">
                            <a:latin typeface="Cambria Math" panose="02040503050406030204" pitchFamily="18" charset="0"/>
                          </a:rPr>
                          <m:t>𝒫</m:t>
                        </m:r>
                      </m:e>
                    </m:d>
                    <m:r>
                      <a:rPr lang="en-US" b="0" i="1" smtClean="0">
                        <a:latin typeface="Cambria Math" panose="02040503050406030204" pitchFamily="18" charset="0"/>
                      </a:rPr>
                      <m:t> :=</m:t>
                    </m:r>
                  </m:oMath>
                </a14:m>
                <a:r>
                  <a:rPr lang="en-US" dirty="0"/>
                  <a:t> execution time of computation 𝒢 under placement </a:t>
                </a:r>
                <a14:m>
                  <m:oMath xmlns:m="http://schemas.openxmlformats.org/officeDocument/2006/math">
                    <m:r>
                      <a:rPr lang="en-US" i="1">
                        <a:latin typeface="Cambria Math" panose="02040503050406030204" pitchFamily="18" charset="0"/>
                      </a:rPr>
                      <m:t>𝒫</m:t>
                    </m:r>
                  </m:oMath>
                </a14:m>
                <a:endParaRPr lang="en-US" dirty="0"/>
              </a:p>
              <a:p>
                <a:r>
                  <a:rPr lang="en-US" dirty="0"/>
                  <a:t>Objective: find </a:t>
                </a:r>
                <a14:m>
                  <m:oMath xmlns:m="http://schemas.openxmlformats.org/officeDocument/2006/math">
                    <m:r>
                      <a:rPr lang="en-US" i="1">
                        <a:latin typeface="Cambria Math" panose="02040503050406030204" pitchFamily="18" charset="0"/>
                      </a:rPr>
                      <m:t>𝒫</m:t>
                    </m:r>
                  </m:oMath>
                </a14:m>
                <a:r>
                  <a:rPr lang="en-US" dirty="0"/>
                  <a:t> such that </a:t>
                </a:r>
                <a14:m>
                  <m:oMath xmlns:m="http://schemas.openxmlformats.org/officeDocument/2006/math">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i="1">
                            <a:latin typeface="Cambria Math" panose="02040503050406030204" pitchFamily="18" charset="0"/>
                          </a:rPr>
                          <m:t>𝒫</m:t>
                        </m:r>
                      </m:e>
                    </m:d>
                  </m:oMath>
                </a14:m>
                <a:r>
                  <a:rPr lang="en-US" dirty="0"/>
                  <a:t> is minimized</a:t>
                </a:r>
              </a:p>
            </p:txBody>
          </p:sp>
        </mc:Choice>
        <mc:Fallback xmlns="">
          <p:sp>
            <p:nvSpPr>
              <p:cNvPr id="3" name="Content Placeholder 2">
                <a:extLst>
                  <a:ext uri="{FF2B5EF4-FFF2-40B4-BE49-F238E27FC236}">
                    <a16:creationId xmlns:a16="http://schemas.microsoft.com/office/drawing/2014/main" id="{1279D49C-707A-FE4E-8945-BDD178DB644C}"/>
                  </a:ext>
                </a:extLst>
              </p:cNvPr>
              <p:cNvSpPr>
                <a:spLocks noGrp="1" noRot="1" noChangeAspect="1" noMove="1" noResize="1" noEditPoints="1" noAdjustHandles="1" noChangeArrowheads="1" noChangeShapeType="1" noTextEdit="1"/>
              </p:cNvSpPr>
              <p:nvPr>
                <p:ph idx="1"/>
              </p:nvPr>
            </p:nvSpPr>
            <p:spPr>
              <a:blipFill>
                <a:blip r:embed="rId3"/>
                <a:stretch>
                  <a:fillRect l="-5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494A233-1F80-5B48-8971-3BDC9A71E1F0}"/>
              </a:ext>
            </a:extLst>
          </p:cNvPr>
          <p:cNvSpPr>
            <a:spLocks noGrp="1"/>
          </p:cNvSpPr>
          <p:nvPr>
            <p:ph type="sldNum" sz="quarter" idx="12"/>
          </p:nvPr>
        </p:nvSpPr>
        <p:spPr/>
        <p:txBody>
          <a:bodyPr/>
          <a:lstStyle/>
          <a:p>
            <a:fld id="{B3EFBB3F-2DB4-C444-98BC-A3F595F64AB8}" type="slidenum">
              <a:rPr lang="en-US" smtClean="0"/>
              <a:t>20</a:t>
            </a:fld>
            <a:endParaRPr lang="en-US"/>
          </a:p>
        </p:txBody>
      </p:sp>
    </p:spTree>
    <p:extLst>
      <p:ext uri="{BB962C8B-B14F-4D97-AF65-F5344CB8AC3E}">
        <p14:creationId xmlns:p14="http://schemas.microsoft.com/office/powerpoint/2010/main" val="140355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8FB5A-2487-514F-A7EC-5F64FB8D594F}"/>
              </a:ext>
            </a:extLst>
          </p:cNvPr>
          <p:cNvSpPr>
            <a:spLocks noGrp="1"/>
          </p:cNvSpPr>
          <p:nvPr>
            <p:ph type="title"/>
          </p:nvPr>
        </p:nvSpPr>
        <p:spPr/>
        <p:txBody>
          <a:bodyPr/>
          <a:lstStyle/>
          <a:p>
            <a:r>
              <a:rPr lang="en-US" dirty="0"/>
              <a:t>Problem Definition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56C9A5-0EA6-134C-944D-9C08DE8BE42B}"/>
                  </a:ext>
                </a:extLst>
              </p:cNvPr>
              <p:cNvSpPr>
                <a:spLocks noGrp="1"/>
              </p:cNvSpPr>
              <p:nvPr>
                <p:ph idx="1"/>
              </p:nvPr>
            </p:nvSpPr>
            <p:spPr>
              <a:xfrm>
                <a:off x="1130270" y="2171769"/>
                <a:ext cx="9603275" cy="3503317"/>
              </a:xfrm>
            </p:spPr>
            <p:txBody>
              <a:bodyPr/>
              <a:lstStyle/>
              <a:p>
                <a:r>
                  <a:rPr lang="en-US" dirty="0"/>
                  <a:t>More definitions!</a:t>
                </a:r>
              </a:p>
              <a:p>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𝒫</m:t>
                        </m:r>
                      </m:e>
                      <m:e>
                        <m:r>
                          <a:rPr lang="en-US" b="0" i="1" smtClean="0">
                            <a:latin typeface="Cambria Math" panose="02040503050406030204" pitchFamily="18" charset="0"/>
                          </a:rPr>
                          <m:t>𝒢</m:t>
                        </m:r>
                        <m:r>
                          <a:rPr lang="en-US" b="0" i="1" smtClean="0">
                            <a:latin typeface="Cambria Math" panose="02040503050406030204" pitchFamily="18" charset="0"/>
                          </a:rPr>
                          <m:t>;</m:t>
                        </m:r>
                        <m:r>
                          <a:rPr lang="en-US" b="0" i="1" smtClean="0">
                            <a:latin typeface="Cambria Math" panose="02040503050406030204" pitchFamily="18" charset="0"/>
                          </a:rPr>
                          <m:t>𝜃</m:t>
                        </m:r>
                      </m:e>
                    </m:d>
                    <m:r>
                      <a:rPr lang="en-US" b="0" i="1" smtClean="0">
                        <a:latin typeface="Cambria Math" panose="02040503050406030204" pitchFamily="18" charset="0"/>
                      </a:rPr>
                      <m:t> :=</m:t>
                    </m:r>
                  </m:oMath>
                </a14:m>
                <a:r>
                  <a:rPr lang="en-US" dirty="0"/>
                  <a:t> (stochastic) policy</a:t>
                </a:r>
              </a:p>
              <a:p>
                <a:pPr lvl="1"/>
                <a:r>
                  <a:rPr lang="en-US" dirty="0"/>
                  <a:t>Deterministic policy: a decision of an exact action (i.e. </a:t>
                </a:r>
                <a14:m>
                  <m:oMath xmlns:m="http://schemas.openxmlformats.org/officeDocument/2006/math">
                    <m:r>
                      <a:rPr lang="en-US" i="1">
                        <a:latin typeface="Cambria Math" panose="02040503050406030204" pitchFamily="18" charset="0"/>
                      </a:rPr>
                      <m:t>𝒫</m:t>
                    </m:r>
                  </m:oMath>
                </a14:m>
                <a:r>
                  <a:rPr lang="en-US" dirty="0"/>
                  <a:t>) at given state (i.e. </a:t>
                </a:r>
                <a14:m>
                  <m:oMath xmlns:m="http://schemas.openxmlformats.org/officeDocument/2006/math">
                    <m:r>
                      <a:rPr lang="en-US" i="1" smtClean="0">
                        <a:latin typeface="Cambria Math" panose="02040503050406030204" pitchFamily="18" charset="0"/>
                      </a:rPr>
                      <m:t>𝒢</m:t>
                    </m:r>
                  </m:oMath>
                </a14:m>
                <a:r>
                  <a:rPr lang="en-US" dirty="0"/>
                  <a:t>)</a:t>
                </a:r>
              </a:p>
              <a:p>
                <a:pPr lvl="1"/>
                <a:r>
                  <a:rPr lang="en-US" dirty="0"/>
                  <a:t>Stochastic policy: gives action at a state according to a probabilistic distribution</a:t>
                </a:r>
              </a:p>
              <a:p>
                <a14:m>
                  <m:oMath xmlns:m="http://schemas.openxmlformats.org/officeDocument/2006/math">
                    <m:r>
                      <a:rPr lang="en-US" i="1">
                        <a:latin typeface="Cambria Math" panose="02040503050406030204" pitchFamily="18" charset="0"/>
                      </a:rPr>
                      <m:t>𝜃</m:t>
                    </m:r>
                    <m:r>
                      <a:rPr lang="en-US" i="1">
                        <a:latin typeface="Cambria Math" panose="02040503050406030204" pitchFamily="18" charset="0"/>
                      </a:rPr>
                      <m:t> :=</m:t>
                    </m:r>
                  </m:oMath>
                </a14:m>
                <a:r>
                  <a:rPr lang="en-US" dirty="0"/>
                  <a:t> the parameter(s) that decides the placement</a:t>
                </a:r>
              </a:p>
              <a:p>
                <a14:m>
                  <m:oMath xmlns:m="http://schemas.openxmlformats.org/officeDocument/2006/math">
                    <m:r>
                      <a:rPr lang="en-US" i="1">
                        <a:latin typeface="Cambria Math" panose="02040503050406030204" pitchFamily="18" charset="0"/>
                      </a:rPr>
                      <m:t>𝐽</m:t>
                    </m:r>
                    <m:d>
                      <m:dPr>
                        <m:ctrlPr>
                          <a:rPr lang="en-US" i="1">
                            <a:latin typeface="Cambria Math" panose="02040503050406030204" pitchFamily="18" charset="0"/>
                          </a:rPr>
                        </m:ctrlPr>
                      </m:dPr>
                      <m:e>
                        <m:r>
                          <a:rPr lang="en-US" i="1">
                            <a:latin typeface="Cambria Math" panose="02040503050406030204" pitchFamily="18" charset="0"/>
                          </a:rPr>
                          <m:t>𝜃</m:t>
                        </m:r>
                      </m:e>
                    </m:d>
                    <m:r>
                      <a:rPr lang="en-US" i="1">
                        <a:latin typeface="Cambria Math" panose="02040503050406030204" pitchFamily="18" charset="0"/>
                      </a:rPr>
                      <m:t> :=</m:t>
                    </m:r>
                  </m:oMath>
                </a14:m>
                <a:r>
                  <a:rPr lang="en-US" dirty="0"/>
                  <a:t> objective function</a:t>
                </a:r>
              </a:p>
            </p:txBody>
          </p:sp>
        </mc:Choice>
        <mc:Fallback xmlns="">
          <p:sp>
            <p:nvSpPr>
              <p:cNvPr id="3" name="Content Placeholder 2">
                <a:extLst>
                  <a:ext uri="{FF2B5EF4-FFF2-40B4-BE49-F238E27FC236}">
                    <a16:creationId xmlns:a16="http://schemas.microsoft.com/office/drawing/2014/main" id="{0256C9A5-0EA6-134C-944D-9C08DE8BE42B}"/>
                  </a:ext>
                </a:extLst>
              </p:cNvPr>
              <p:cNvSpPr>
                <a:spLocks noGrp="1" noRot="1" noChangeAspect="1" noMove="1" noResize="1" noEditPoints="1" noAdjustHandles="1" noChangeArrowheads="1" noChangeShapeType="1" noTextEdit="1"/>
              </p:cNvSpPr>
              <p:nvPr>
                <p:ph idx="1"/>
              </p:nvPr>
            </p:nvSpPr>
            <p:spPr>
              <a:xfrm>
                <a:off x="1130270" y="2171769"/>
                <a:ext cx="9603275" cy="3503317"/>
              </a:xfrm>
              <a:blipFill>
                <a:blip r:embed="rId3"/>
                <a:stretch>
                  <a:fillRect l="-5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79AA078-450A-094C-AB13-523CD3F489A5}"/>
              </a:ext>
            </a:extLst>
          </p:cNvPr>
          <p:cNvSpPr>
            <a:spLocks noGrp="1"/>
          </p:cNvSpPr>
          <p:nvPr>
            <p:ph type="sldNum" sz="quarter" idx="12"/>
          </p:nvPr>
        </p:nvSpPr>
        <p:spPr/>
        <p:txBody>
          <a:bodyPr/>
          <a:lstStyle/>
          <a:p>
            <a:fld id="{B3EFBB3F-2DB4-C444-98BC-A3F595F64AB8}" type="slidenum">
              <a:rPr lang="en-US" smtClean="0"/>
              <a:t>21</a:t>
            </a:fld>
            <a:endParaRPr lang="en-US"/>
          </a:p>
        </p:txBody>
      </p:sp>
    </p:spTree>
    <p:extLst>
      <p:ext uri="{BB962C8B-B14F-4D97-AF65-F5344CB8AC3E}">
        <p14:creationId xmlns:p14="http://schemas.microsoft.com/office/powerpoint/2010/main" val="5684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39E1A-CA80-E346-A7AD-D198A866FBC5}"/>
              </a:ext>
            </a:extLst>
          </p:cNvPr>
          <p:cNvSpPr>
            <a:spLocks noGrp="1"/>
          </p:cNvSpPr>
          <p:nvPr>
            <p:ph type="title"/>
          </p:nvPr>
        </p:nvSpPr>
        <p:spPr/>
        <p:txBody>
          <a:bodyPr/>
          <a:lstStyle/>
          <a:p>
            <a:r>
              <a:rPr lang="en-US" dirty="0"/>
              <a:t>Now the problem becomes...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83975D-D212-EF41-BE94-278815B403FE}"/>
                  </a:ext>
                </a:extLst>
              </p:cNvPr>
              <p:cNvSpPr>
                <a:spLocks noGrp="1"/>
              </p:cNvSpPr>
              <p:nvPr>
                <p:ph idx="1"/>
              </p:nvPr>
            </p:nvSpPr>
            <p:spPr/>
            <p:txBody>
              <a:bodyPr/>
              <a:lstStyle/>
              <a:p>
                <a:r>
                  <a:rPr lang="en-US" dirty="0"/>
                  <a:t>Train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𝒫</m:t>
                        </m:r>
                      </m:e>
                      <m:e>
                        <m:r>
                          <a:rPr lang="en-US" i="1">
                            <a:latin typeface="Cambria Math" panose="02040503050406030204" pitchFamily="18" charset="0"/>
                          </a:rPr>
                          <m:t>𝒢</m:t>
                        </m:r>
                        <m:r>
                          <a:rPr lang="en-US" i="1">
                            <a:latin typeface="Cambria Math" panose="02040503050406030204" pitchFamily="18" charset="0"/>
                          </a:rPr>
                          <m:t>;</m:t>
                        </m:r>
                        <m:r>
                          <a:rPr lang="en-US" i="1">
                            <a:latin typeface="Cambria Math" panose="02040503050406030204" pitchFamily="18" charset="0"/>
                          </a:rPr>
                          <m:t>𝜃</m:t>
                        </m:r>
                      </m:e>
                    </m:d>
                  </m:oMath>
                </a14:m>
                <a:r>
                  <a:rPr lang="en-US" dirty="0"/>
                  <a:t> to minimize the objective</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𝐄</m:t>
                          </m:r>
                        </m:e>
                        <m:sub>
                          <m:r>
                            <a:rPr lang="en-US" i="1">
                              <a:latin typeface="Cambria Math" panose="02040503050406030204" pitchFamily="18" charset="0"/>
                            </a:rPr>
                            <m:t>𝒫</m:t>
                          </m:r>
                          <m:r>
                            <a:rPr lang="en-US" b="0" i="1"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m:t>
                          </m:r>
                          <m:r>
                            <a:rPr lang="en-US" b="0" i="1" smtClean="0">
                              <a:latin typeface="Cambria Math" panose="02040503050406030204" pitchFamily="18" charset="0"/>
                            </a:rPr>
                            <m:t>𝒫</m:t>
                          </m:r>
                          <m:r>
                            <a:rPr lang="en-US" b="0" i="1" smtClean="0">
                              <a:latin typeface="Cambria Math" panose="02040503050406030204" pitchFamily="18" charset="0"/>
                            </a:rPr>
                            <m:t>|</m:t>
                          </m:r>
                          <m:r>
                            <a:rPr lang="en-US" b="0" i="1" smtClean="0">
                              <a:latin typeface="Cambria Math" panose="02040503050406030204" pitchFamily="18" charset="0"/>
                            </a:rPr>
                            <m:t>𝒢</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sub>
                      </m:sSub>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𝒫</m:t>
                      </m:r>
                      <m:r>
                        <a:rPr lang="en-US" b="0" i="1" smtClean="0">
                          <a:latin typeface="Cambria Math" panose="02040503050406030204" pitchFamily="18" charset="0"/>
                        </a:rPr>
                        <m:t>)|</m:t>
                      </m:r>
                      <m:r>
                        <a:rPr lang="en-US" b="0" i="1" smtClean="0">
                          <a:latin typeface="Cambria Math" panose="02040503050406030204" pitchFamily="18" charset="0"/>
                        </a:rPr>
                        <m:t>𝒢</m:t>
                      </m:r>
                      <m:r>
                        <a:rPr lang="en-US" b="0" i="1" smtClean="0">
                          <a:latin typeface="Cambria Math" panose="02040503050406030204" pitchFamily="18" charset="0"/>
                        </a:rPr>
                        <m:t>]</m:t>
                      </m:r>
                    </m:oMath>
                  </m:oMathPara>
                </a14:m>
                <a:endParaRPr lang="en-US" dirty="0"/>
              </a:p>
              <a:p>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𝒫</m:t>
                    </m:r>
                    <m:r>
                      <a:rPr lang="en-US" b="0" i="1" smtClean="0">
                        <a:latin typeface="Cambria Math" panose="02040503050406030204" pitchFamily="18" charset="0"/>
                      </a:rPr>
                      <m:t>)</m:t>
                    </m:r>
                  </m:oMath>
                </a14:m>
                <a:r>
                  <a:rPr lang="en-US" dirty="0"/>
                  <a:t> not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𝒫</m:t>
                    </m:r>
                    <m:r>
                      <a:rPr lang="en-US" b="0" i="1" smtClean="0">
                        <a:latin typeface="Cambria Math" panose="02040503050406030204" pitchFamily="18" charset="0"/>
                      </a:rPr>
                      <m:t>)</m:t>
                    </m:r>
                  </m:oMath>
                </a14:m>
                <a:r>
                  <a:rPr lang="en-US" dirty="0"/>
                  <a:t>? </a:t>
                </a:r>
              </a:p>
              <a:p>
                <a:pPr lvl="1"/>
                <a14:m>
                  <m:oMath xmlns:m="http://schemas.openxmlformats.org/officeDocument/2006/math">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𝒫</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𝒫</m:t>
                        </m:r>
                        <m:r>
                          <a:rPr lang="en-US" b="0" i="1" smtClean="0">
                            <a:latin typeface="Cambria Math" panose="02040503050406030204" pitchFamily="18" charset="0"/>
                          </a:rPr>
                          <m:t>)</m:t>
                        </m:r>
                      </m:e>
                    </m:rad>
                  </m:oMath>
                </a14:m>
                <a:r>
                  <a:rPr lang="en-US" dirty="0"/>
                  <a:t> </a:t>
                </a:r>
              </a:p>
              <a:p>
                <a:pPr lvl="1"/>
                <a:r>
                  <a:rPr lang="en-US" dirty="0"/>
                  <a:t>Issues for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𝒫</m:t>
                    </m:r>
                    <m:r>
                      <a:rPr lang="en-US" i="1">
                        <a:latin typeface="Cambria Math" panose="02040503050406030204" pitchFamily="18" charset="0"/>
                      </a:rPr>
                      <m:t>)</m:t>
                    </m:r>
                  </m:oMath>
                </a14:m>
                <a:r>
                  <a:rPr lang="en-US" dirty="0"/>
                  <a:t>: </a:t>
                </a:r>
              </a:p>
              <a:p>
                <a:pPr lvl="2"/>
                <a:r>
                  <a:rPr lang="en-US" dirty="0"/>
                  <a:t>At beginning,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𝒫</m:t>
                    </m:r>
                    <m:r>
                      <a:rPr lang="en-US" i="1">
                        <a:latin typeface="Cambria Math" panose="02040503050406030204" pitchFamily="18" charset="0"/>
                      </a:rPr>
                      <m:t>) </m:t>
                    </m:r>
                  </m:oMath>
                </a14:m>
                <a:r>
                  <a:rPr lang="en-US" dirty="0"/>
                  <a:t>is noisy due to bad placement sampling</a:t>
                </a:r>
              </a:p>
              <a:p>
                <a:pPr lvl="2"/>
                <a:r>
                  <a:rPr lang="en-US" dirty="0"/>
                  <a:t>Near converge, less distinguishable training signals due to small difference in </a:t>
                </a:r>
                <a14:m>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𝒫</m:t>
                    </m:r>
                    <m:r>
                      <a:rPr lang="en-US" i="1">
                        <a:latin typeface="Cambria Math" panose="02040503050406030204" pitchFamily="18" charset="0"/>
                      </a:rPr>
                      <m:t>)</m:t>
                    </m:r>
                  </m:oMath>
                </a14:m>
                <a:endParaRPr lang="en-US" dirty="0"/>
              </a:p>
              <a:p>
                <a:pPr lvl="1"/>
                <a14:m>
                  <m:oMath xmlns:m="http://schemas.openxmlformats.org/officeDocument/2006/math">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𝒫</m:t>
                        </m:r>
                      </m:e>
                    </m:d>
                  </m:oMath>
                </a14:m>
                <a:r>
                  <a:rPr lang="en-US" dirty="0"/>
                  <a:t> defined empirically</a:t>
                </a:r>
              </a:p>
            </p:txBody>
          </p:sp>
        </mc:Choice>
        <mc:Fallback xmlns="">
          <p:sp>
            <p:nvSpPr>
              <p:cNvPr id="3" name="Content Placeholder 2">
                <a:extLst>
                  <a:ext uri="{FF2B5EF4-FFF2-40B4-BE49-F238E27FC236}">
                    <a16:creationId xmlns:a16="http://schemas.microsoft.com/office/drawing/2014/main" id="{2E83975D-D212-EF41-BE94-278815B403FE}"/>
                  </a:ext>
                </a:extLst>
              </p:cNvPr>
              <p:cNvSpPr>
                <a:spLocks noGrp="1" noRot="1" noChangeAspect="1" noMove="1" noResize="1" noEditPoints="1" noAdjustHandles="1" noChangeArrowheads="1" noChangeShapeType="1" noTextEdit="1"/>
              </p:cNvSpPr>
              <p:nvPr>
                <p:ph idx="1"/>
              </p:nvPr>
            </p:nvSpPr>
            <p:spPr>
              <a:blipFill>
                <a:blip r:embed="rId3"/>
                <a:stretch>
                  <a:fillRect l="-528" b="-23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24ED074-21D2-6146-891E-397A029EB5FF}"/>
              </a:ext>
            </a:extLst>
          </p:cNvPr>
          <p:cNvSpPr>
            <a:spLocks noGrp="1"/>
          </p:cNvSpPr>
          <p:nvPr>
            <p:ph type="sldNum" sz="quarter" idx="12"/>
          </p:nvPr>
        </p:nvSpPr>
        <p:spPr/>
        <p:txBody>
          <a:bodyPr/>
          <a:lstStyle/>
          <a:p>
            <a:fld id="{B3EFBB3F-2DB4-C444-98BC-A3F595F64AB8}" type="slidenum">
              <a:rPr lang="en-US" smtClean="0"/>
              <a:t>22</a:t>
            </a:fld>
            <a:endParaRPr lang="en-US"/>
          </a:p>
        </p:txBody>
      </p:sp>
      <p:cxnSp>
        <p:nvCxnSpPr>
          <p:cNvPr id="6" name="Straight Arrow Connector 5">
            <a:extLst>
              <a:ext uri="{FF2B5EF4-FFF2-40B4-BE49-F238E27FC236}">
                <a16:creationId xmlns:a16="http://schemas.microsoft.com/office/drawing/2014/main" id="{F20CB654-9159-D948-A9D1-EB9F57172FA4}"/>
              </a:ext>
            </a:extLst>
          </p:cNvPr>
          <p:cNvCxnSpPr>
            <a:cxnSpLocks/>
          </p:cNvCxnSpPr>
          <p:nvPr/>
        </p:nvCxnSpPr>
        <p:spPr>
          <a:xfrm flipH="1" flipV="1">
            <a:off x="6066971" y="3033486"/>
            <a:ext cx="2680296" cy="8485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11F799-F90D-0542-BB1C-DA48CBC6759C}"/>
                  </a:ext>
                </a:extLst>
              </p:cNvPr>
              <p:cNvSpPr txBox="1"/>
              <p:nvPr/>
            </p:nvSpPr>
            <p:spPr>
              <a:xfrm>
                <a:off x="8747266" y="3420347"/>
                <a:ext cx="2341619" cy="923330"/>
              </a:xfrm>
              <a:prstGeom prst="rect">
                <a:avLst/>
              </a:prstGeom>
              <a:noFill/>
            </p:spPr>
            <p:txBody>
              <a:bodyPr wrap="square" rtlCol="0">
                <a:spAutoFit/>
              </a:bodyPr>
              <a:lstStyle/>
              <a:p>
                <a:r>
                  <a:rPr lang="en-US" dirty="0">
                    <a:solidFill>
                      <a:srgbClr val="FF0000"/>
                    </a:solidFill>
                  </a:rPr>
                  <a:t>Keep in mind that </a:t>
                </a:r>
                <a14:m>
                  <m:oMath xmlns:m="http://schemas.openxmlformats.org/officeDocument/2006/math">
                    <m:r>
                      <a:rPr lang="en-US" b="0" i="1" smtClean="0">
                        <a:solidFill>
                          <a:srgbClr val="FF0000"/>
                        </a:solidFill>
                        <a:latin typeface="Cambria Math" panose="02040503050406030204" pitchFamily="18" charset="0"/>
                      </a:rPr>
                      <m:t>𝜋</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𝒫</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𝒢</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𝜃</m:t>
                    </m:r>
                    <m:r>
                      <a:rPr lang="en-US" b="0" i="1" smtClean="0">
                        <a:solidFill>
                          <a:srgbClr val="FF0000"/>
                        </a:solidFill>
                        <a:latin typeface="Cambria Math" panose="02040503050406030204" pitchFamily="18" charset="0"/>
                      </a:rPr>
                      <m:t>)</m:t>
                    </m:r>
                  </m:oMath>
                </a14:m>
                <a:r>
                  <a:rPr lang="en-US" dirty="0">
                    <a:solidFill>
                      <a:srgbClr val="FF0000"/>
                    </a:solidFill>
                  </a:rPr>
                  <a:t> is a probabilistic model </a:t>
                </a:r>
              </a:p>
            </p:txBody>
          </p:sp>
        </mc:Choice>
        <mc:Fallback xmlns="">
          <p:sp>
            <p:nvSpPr>
              <p:cNvPr id="8" name="TextBox 7">
                <a:extLst>
                  <a:ext uri="{FF2B5EF4-FFF2-40B4-BE49-F238E27FC236}">
                    <a16:creationId xmlns:a16="http://schemas.microsoft.com/office/drawing/2014/main" id="{5111F799-F90D-0542-BB1C-DA48CBC6759C}"/>
                  </a:ext>
                </a:extLst>
              </p:cNvPr>
              <p:cNvSpPr txBox="1">
                <a:spLocks noRot="1" noChangeAspect="1" noMove="1" noResize="1" noEditPoints="1" noAdjustHandles="1" noChangeArrowheads="1" noChangeShapeType="1" noTextEdit="1"/>
              </p:cNvSpPr>
              <p:nvPr/>
            </p:nvSpPr>
            <p:spPr>
              <a:xfrm>
                <a:off x="8747266" y="3420347"/>
                <a:ext cx="2341619" cy="923330"/>
              </a:xfrm>
              <a:prstGeom prst="rect">
                <a:avLst/>
              </a:prstGeom>
              <a:blipFill>
                <a:blip r:embed="rId4"/>
                <a:stretch>
                  <a:fillRect l="-2162" t="-1351" r="-2703" b="-8108"/>
                </a:stretch>
              </a:blipFill>
            </p:spPr>
            <p:txBody>
              <a:bodyPr/>
              <a:lstStyle/>
              <a:p>
                <a:r>
                  <a:rPr lang="en-US">
                    <a:noFill/>
                  </a:rPr>
                  <a:t> </a:t>
                </a:r>
              </a:p>
            </p:txBody>
          </p:sp>
        </mc:Fallback>
      </mc:AlternateContent>
    </p:spTree>
    <p:extLst>
      <p:ext uri="{BB962C8B-B14F-4D97-AF65-F5344CB8AC3E}">
        <p14:creationId xmlns:p14="http://schemas.microsoft.com/office/powerpoint/2010/main" val="195457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17E7596-CE6A-CC4F-B035-CDCE99F39E52}"/>
                  </a:ext>
                </a:extLst>
              </p:cNvPr>
              <p:cNvSpPr>
                <a:spLocks noGrp="1"/>
              </p:cNvSpPr>
              <p:nvPr>
                <p:ph type="title"/>
              </p:nvPr>
            </p:nvSpPr>
            <p:spPr/>
            <p:txBody>
              <a:bodyPr/>
              <a:lstStyle/>
              <a:p>
                <a:r>
                  <a:rPr lang="en-US" dirty="0"/>
                  <a:t>Detailed architecture of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𝒫</m:t>
                        </m:r>
                      </m:e>
                      <m:e>
                        <m:r>
                          <a:rPr lang="en-US" i="1">
                            <a:latin typeface="Cambria Math" panose="02040503050406030204" pitchFamily="18" charset="0"/>
                          </a:rPr>
                          <m:t>𝒢</m:t>
                        </m:r>
                        <m:r>
                          <a:rPr lang="en-US" i="1">
                            <a:latin typeface="Cambria Math" panose="02040503050406030204" pitchFamily="18" charset="0"/>
                          </a:rPr>
                          <m:t>;</m:t>
                        </m:r>
                        <m:r>
                          <a:rPr lang="en-US" i="1">
                            <a:latin typeface="Cambria Math" panose="02040503050406030204" pitchFamily="18" charset="0"/>
                          </a:rPr>
                          <m:t>𝜃</m:t>
                        </m:r>
                      </m:e>
                    </m:d>
                  </m:oMath>
                </a14:m>
                <a:endParaRPr lang="en-US" dirty="0"/>
              </a:p>
            </p:txBody>
          </p:sp>
        </mc:Choice>
        <mc:Fallback xmlns="">
          <p:sp>
            <p:nvSpPr>
              <p:cNvPr id="2" name="Title 1">
                <a:extLst>
                  <a:ext uri="{FF2B5EF4-FFF2-40B4-BE49-F238E27FC236}">
                    <a16:creationId xmlns:a16="http://schemas.microsoft.com/office/drawing/2014/main" id="{817E7596-CE6A-CC4F-B035-CDCE99F39E52}"/>
                  </a:ext>
                </a:extLst>
              </p:cNvPr>
              <p:cNvSpPr>
                <a:spLocks noGrp="1" noRot="1" noChangeAspect="1" noMove="1" noResize="1" noEditPoints="1" noAdjustHandles="1" noChangeArrowheads="1" noChangeShapeType="1" noTextEdit="1"/>
              </p:cNvSpPr>
              <p:nvPr>
                <p:ph type="title"/>
              </p:nvPr>
            </p:nvSpPr>
            <p:spPr>
              <a:blipFill>
                <a:blip r:embed="rId3"/>
                <a:stretch>
                  <a:fillRect l="-1585" t="-11905"/>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32768E00-C1B2-8342-98A4-C63C523DF737}"/>
              </a:ext>
            </a:extLst>
          </p:cNvPr>
          <p:cNvSpPr>
            <a:spLocks noGrp="1"/>
          </p:cNvSpPr>
          <p:nvPr>
            <p:ph idx="1"/>
          </p:nvPr>
        </p:nvSpPr>
        <p:spPr>
          <a:xfrm>
            <a:off x="1130269" y="1524193"/>
            <a:ext cx="9603275" cy="3874612"/>
          </a:xfrm>
        </p:spPr>
        <p:txBody>
          <a:bodyPr/>
          <a:lstStyle/>
          <a:p>
            <a:r>
              <a:rPr lang="en-US" dirty="0"/>
              <a:t>A sequence-to-sequence model with long short-term memory (LSTM) and a content-based attention mechanism.</a:t>
            </a:r>
          </a:p>
          <a:p>
            <a:r>
              <a:rPr lang="en-US" dirty="0"/>
              <a:t>Used to sample placement.</a:t>
            </a:r>
          </a:p>
          <a:p>
            <a:endParaRPr lang="en-US" dirty="0"/>
          </a:p>
        </p:txBody>
      </p:sp>
      <p:pic>
        <p:nvPicPr>
          <p:cNvPr id="5" name="Picture 4">
            <a:extLst>
              <a:ext uri="{FF2B5EF4-FFF2-40B4-BE49-F238E27FC236}">
                <a16:creationId xmlns:a16="http://schemas.microsoft.com/office/drawing/2014/main" id="{2C83BB6E-E4AA-2147-9258-1B82E7B58924}"/>
              </a:ext>
            </a:extLst>
          </p:cNvPr>
          <p:cNvPicPr>
            <a:picLocks noChangeAspect="1"/>
          </p:cNvPicPr>
          <p:nvPr/>
        </p:nvPicPr>
        <p:blipFill>
          <a:blip r:embed="rId4"/>
          <a:stretch>
            <a:fillRect/>
          </a:stretch>
        </p:blipFill>
        <p:spPr>
          <a:xfrm>
            <a:off x="812801" y="2883851"/>
            <a:ext cx="10577588" cy="3215771"/>
          </a:xfrm>
          <a:prstGeom prst="rect">
            <a:avLst/>
          </a:prstGeom>
        </p:spPr>
      </p:pic>
      <p:sp>
        <p:nvSpPr>
          <p:cNvPr id="9" name="Oval 8">
            <a:extLst>
              <a:ext uri="{FF2B5EF4-FFF2-40B4-BE49-F238E27FC236}">
                <a16:creationId xmlns:a16="http://schemas.microsoft.com/office/drawing/2014/main" id="{3F4114EE-7968-0F41-8E00-A7DDDC945D39}"/>
              </a:ext>
            </a:extLst>
          </p:cNvPr>
          <p:cNvSpPr/>
          <p:nvPr/>
        </p:nvSpPr>
        <p:spPr>
          <a:xfrm>
            <a:off x="1282210" y="3551179"/>
            <a:ext cx="6511962" cy="20457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D0504BC-8BDC-5147-A2E3-AE71918B9289}"/>
              </a:ext>
            </a:extLst>
          </p:cNvPr>
          <p:cNvSpPr/>
          <p:nvPr/>
        </p:nvSpPr>
        <p:spPr>
          <a:xfrm>
            <a:off x="6630290" y="2915651"/>
            <a:ext cx="4906149" cy="26813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B78E0F1-0C8C-5445-B20A-7770D8EF6786}"/>
              </a:ext>
            </a:extLst>
          </p:cNvPr>
          <p:cNvSpPr txBox="1"/>
          <p:nvPr/>
        </p:nvSpPr>
        <p:spPr>
          <a:xfrm>
            <a:off x="1956376" y="3115670"/>
            <a:ext cx="1695816" cy="369332"/>
          </a:xfrm>
          <a:prstGeom prst="rect">
            <a:avLst/>
          </a:prstGeom>
          <a:noFill/>
        </p:spPr>
        <p:txBody>
          <a:bodyPr wrap="square" rtlCol="0">
            <a:spAutoFit/>
          </a:bodyPr>
          <a:lstStyle/>
          <a:p>
            <a:r>
              <a:rPr lang="en-US" b="1" dirty="0">
                <a:solidFill>
                  <a:srgbClr val="FF0000"/>
                </a:solidFill>
              </a:rPr>
              <a:t>Encoder RNN</a:t>
            </a:r>
          </a:p>
        </p:txBody>
      </p:sp>
      <p:sp>
        <p:nvSpPr>
          <p:cNvPr id="12" name="TextBox 11">
            <a:extLst>
              <a:ext uri="{FF2B5EF4-FFF2-40B4-BE49-F238E27FC236}">
                <a16:creationId xmlns:a16="http://schemas.microsoft.com/office/drawing/2014/main" id="{8B368D95-5312-C44D-A6D5-DFC603A4F3D4}"/>
              </a:ext>
            </a:extLst>
          </p:cNvPr>
          <p:cNvSpPr txBox="1"/>
          <p:nvPr/>
        </p:nvSpPr>
        <p:spPr>
          <a:xfrm>
            <a:off x="9694573" y="5691238"/>
            <a:ext cx="1695816" cy="369332"/>
          </a:xfrm>
          <a:prstGeom prst="rect">
            <a:avLst/>
          </a:prstGeom>
          <a:noFill/>
        </p:spPr>
        <p:txBody>
          <a:bodyPr wrap="square" rtlCol="0">
            <a:spAutoFit/>
          </a:bodyPr>
          <a:lstStyle/>
          <a:p>
            <a:r>
              <a:rPr lang="en-US" b="1" dirty="0">
                <a:solidFill>
                  <a:srgbClr val="FF0000"/>
                </a:solidFill>
              </a:rPr>
              <a:t>Decoder RNN</a:t>
            </a:r>
          </a:p>
        </p:txBody>
      </p:sp>
      <p:sp>
        <p:nvSpPr>
          <p:cNvPr id="13" name="Slide Number Placeholder 12">
            <a:extLst>
              <a:ext uri="{FF2B5EF4-FFF2-40B4-BE49-F238E27FC236}">
                <a16:creationId xmlns:a16="http://schemas.microsoft.com/office/drawing/2014/main" id="{8F225FCC-1187-6F4D-BF14-85565B893C25}"/>
              </a:ext>
            </a:extLst>
          </p:cNvPr>
          <p:cNvSpPr>
            <a:spLocks noGrp="1"/>
          </p:cNvSpPr>
          <p:nvPr>
            <p:ph type="sldNum" sz="quarter" idx="12"/>
          </p:nvPr>
        </p:nvSpPr>
        <p:spPr/>
        <p:txBody>
          <a:bodyPr/>
          <a:lstStyle/>
          <a:p>
            <a:fld id="{B3EFBB3F-2DB4-C444-98BC-A3F595F64AB8}" type="slidenum">
              <a:rPr lang="en-US" smtClean="0"/>
              <a:t>23</a:t>
            </a:fld>
            <a:endParaRPr lang="en-US"/>
          </a:p>
        </p:txBody>
      </p:sp>
    </p:spTree>
    <p:extLst>
      <p:ext uri="{BB962C8B-B14F-4D97-AF65-F5344CB8AC3E}">
        <p14:creationId xmlns:p14="http://schemas.microsoft.com/office/powerpoint/2010/main" val="167989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9FDF-39EC-5D43-BD40-96E6C085523E}"/>
              </a:ext>
            </a:extLst>
          </p:cNvPr>
          <p:cNvSpPr>
            <a:spLocks noGrp="1"/>
          </p:cNvSpPr>
          <p:nvPr>
            <p:ph type="title"/>
          </p:nvPr>
        </p:nvSpPr>
        <p:spPr>
          <a:xfrm>
            <a:off x="1130269" y="960461"/>
            <a:ext cx="9603275" cy="843303"/>
          </a:xfrm>
        </p:spPr>
        <p:txBody>
          <a:bodyPr/>
          <a:lstStyle/>
          <a:p>
            <a:r>
              <a:rPr lang="en-US" dirty="0"/>
              <a:t>Architecture (cont.)</a:t>
            </a:r>
          </a:p>
        </p:txBody>
      </p:sp>
      <p:sp>
        <p:nvSpPr>
          <p:cNvPr id="7" name="Content Placeholder 6">
            <a:extLst>
              <a:ext uri="{FF2B5EF4-FFF2-40B4-BE49-F238E27FC236}">
                <a16:creationId xmlns:a16="http://schemas.microsoft.com/office/drawing/2014/main" id="{536D3C4C-3F88-764C-98ED-B1352851996E}"/>
              </a:ext>
            </a:extLst>
          </p:cNvPr>
          <p:cNvSpPr>
            <a:spLocks noGrp="1"/>
          </p:cNvSpPr>
          <p:nvPr>
            <p:ph idx="1"/>
          </p:nvPr>
        </p:nvSpPr>
        <p:spPr>
          <a:xfrm>
            <a:off x="1130269" y="1443747"/>
            <a:ext cx="9603275" cy="4685792"/>
          </a:xfrm>
        </p:spPr>
        <p:txBody>
          <a:bodyPr/>
          <a:lstStyle/>
          <a:p>
            <a:r>
              <a:rPr lang="en-US" dirty="0"/>
              <a:t>Encoder RNN</a:t>
            </a:r>
          </a:p>
          <a:p>
            <a:pPr lvl="1"/>
            <a:r>
              <a:rPr lang="en-US" dirty="0"/>
              <a:t>Input: sequence of operations of the input graph</a:t>
            </a:r>
          </a:p>
          <a:p>
            <a:pPr lvl="1"/>
            <a:r>
              <a:rPr lang="en-US" dirty="0"/>
              <a:t>Embed the operations by concatenating:</a:t>
            </a:r>
          </a:p>
          <a:p>
            <a:pPr lvl="2"/>
            <a:r>
              <a:rPr lang="en-US" dirty="0"/>
              <a:t>Type of operation (e.g. </a:t>
            </a:r>
            <a:r>
              <a:rPr lang="en-US" dirty="0" err="1">
                <a:latin typeface="Courier New" panose="02070309020205020404" pitchFamily="49" charset="0"/>
                <a:cs typeface="Courier New" panose="02070309020205020404" pitchFamily="49" charset="0"/>
              </a:rPr>
              <a:t>MatMul</a:t>
            </a:r>
            <a:r>
              <a:rPr lang="en-US" dirty="0"/>
              <a:t>, </a:t>
            </a:r>
            <a:r>
              <a:rPr lang="en-US" dirty="0">
                <a:latin typeface="Courier New" panose="02070309020205020404" pitchFamily="49" charset="0"/>
                <a:cs typeface="Courier New" panose="02070309020205020404" pitchFamily="49" charset="0"/>
              </a:rPr>
              <a:t>conv2d</a:t>
            </a:r>
            <a:r>
              <a:rPr lang="en-US" dirty="0"/>
              <a:t>)</a:t>
            </a:r>
          </a:p>
          <a:p>
            <a:pPr lvl="2"/>
            <a:r>
              <a:rPr lang="en-US" dirty="0"/>
              <a:t>Output shape list: size of each operation’s list of output tensors</a:t>
            </a:r>
          </a:p>
          <a:p>
            <a:pPr lvl="2"/>
            <a:r>
              <a:rPr lang="en-US" dirty="0"/>
              <a:t>One-hot encoding vector that represents the operations that are direct input and output of each operation (adjacency information)</a:t>
            </a:r>
          </a:p>
          <a:p>
            <a:r>
              <a:rPr lang="en-US" dirty="0"/>
              <a:t>Decoder RNN</a:t>
            </a:r>
          </a:p>
          <a:p>
            <a:pPr lvl="1"/>
            <a:r>
              <a:rPr lang="en-US" dirty="0"/>
              <a:t>An attentional LSTM with same time step as encoder</a:t>
            </a:r>
          </a:p>
          <a:p>
            <a:pPr marL="457200" lvl="1" indent="0">
              <a:buNone/>
            </a:pPr>
            <a:r>
              <a:rPr lang="en-US" dirty="0"/>
              <a:t>    (which is the number of operations in 𝒢)</a:t>
            </a:r>
          </a:p>
          <a:p>
            <a:pPr lvl="1"/>
            <a:r>
              <a:rPr lang="en-US" dirty="0"/>
              <a:t>Each device also has its own embedding, fed as input</a:t>
            </a:r>
          </a:p>
          <a:p>
            <a:pPr marL="457200" lvl="1" indent="0">
              <a:buNone/>
            </a:pPr>
            <a:r>
              <a:rPr lang="en-US" dirty="0"/>
              <a:t>    to the next decoder time step</a:t>
            </a:r>
          </a:p>
          <a:p>
            <a:pPr lvl="1"/>
            <a:endParaRPr lang="en-US" dirty="0"/>
          </a:p>
          <a:p>
            <a:pPr marL="457200" lvl="1" indent="0">
              <a:buNone/>
            </a:pPr>
            <a:endParaRPr lang="en-US" dirty="0"/>
          </a:p>
          <a:p>
            <a:pPr lvl="1"/>
            <a:endParaRPr lang="en-US" dirty="0"/>
          </a:p>
        </p:txBody>
      </p:sp>
      <p:pic>
        <p:nvPicPr>
          <p:cNvPr id="9" name="Picture 8">
            <a:extLst>
              <a:ext uri="{FF2B5EF4-FFF2-40B4-BE49-F238E27FC236}">
                <a16:creationId xmlns:a16="http://schemas.microsoft.com/office/drawing/2014/main" id="{C22B8247-C576-A348-853D-7F3B41584E1F}"/>
              </a:ext>
            </a:extLst>
          </p:cNvPr>
          <p:cNvPicPr>
            <a:picLocks noChangeAspect="1"/>
          </p:cNvPicPr>
          <p:nvPr/>
        </p:nvPicPr>
        <p:blipFill>
          <a:blip r:embed="rId3"/>
          <a:stretch>
            <a:fillRect/>
          </a:stretch>
        </p:blipFill>
        <p:spPr>
          <a:xfrm>
            <a:off x="8612645" y="1608667"/>
            <a:ext cx="2120900" cy="1574800"/>
          </a:xfrm>
          <a:prstGeom prst="rect">
            <a:avLst/>
          </a:prstGeom>
        </p:spPr>
      </p:pic>
      <p:pic>
        <p:nvPicPr>
          <p:cNvPr id="15" name="Picture 14">
            <a:extLst>
              <a:ext uri="{FF2B5EF4-FFF2-40B4-BE49-F238E27FC236}">
                <a16:creationId xmlns:a16="http://schemas.microsoft.com/office/drawing/2014/main" id="{F1EAAD1D-911A-9D48-B617-09B256CBA3D2}"/>
              </a:ext>
            </a:extLst>
          </p:cNvPr>
          <p:cNvPicPr>
            <a:picLocks noChangeAspect="1"/>
          </p:cNvPicPr>
          <p:nvPr/>
        </p:nvPicPr>
        <p:blipFill>
          <a:blip r:embed="rId4"/>
          <a:stretch>
            <a:fillRect/>
          </a:stretch>
        </p:blipFill>
        <p:spPr>
          <a:xfrm>
            <a:off x="8612645" y="3820837"/>
            <a:ext cx="2984500" cy="2743200"/>
          </a:xfrm>
          <a:prstGeom prst="rect">
            <a:avLst/>
          </a:prstGeom>
        </p:spPr>
      </p:pic>
      <p:sp>
        <p:nvSpPr>
          <p:cNvPr id="16" name="Slide Number Placeholder 15">
            <a:extLst>
              <a:ext uri="{FF2B5EF4-FFF2-40B4-BE49-F238E27FC236}">
                <a16:creationId xmlns:a16="http://schemas.microsoft.com/office/drawing/2014/main" id="{1E2642BB-06AF-BD40-9946-323E915CAD7D}"/>
              </a:ext>
            </a:extLst>
          </p:cNvPr>
          <p:cNvSpPr>
            <a:spLocks noGrp="1"/>
          </p:cNvSpPr>
          <p:nvPr>
            <p:ph type="sldNum" sz="quarter" idx="12"/>
          </p:nvPr>
        </p:nvSpPr>
        <p:spPr/>
        <p:txBody>
          <a:bodyPr/>
          <a:lstStyle/>
          <a:p>
            <a:fld id="{B3EFBB3F-2DB4-C444-98BC-A3F595F64AB8}" type="slidenum">
              <a:rPr lang="en-US" smtClean="0"/>
              <a:t>24</a:t>
            </a:fld>
            <a:endParaRPr lang="en-US"/>
          </a:p>
        </p:txBody>
      </p:sp>
    </p:spTree>
    <p:extLst>
      <p:ext uri="{BB962C8B-B14F-4D97-AF65-F5344CB8AC3E}">
        <p14:creationId xmlns:p14="http://schemas.microsoft.com/office/powerpoint/2010/main" val="103040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FA24-D8BC-FC43-BBE9-BDD2D202533A}"/>
              </a:ext>
            </a:extLst>
          </p:cNvPr>
          <p:cNvSpPr>
            <a:spLocks noGrp="1"/>
          </p:cNvSpPr>
          <p:nvPr>
            <p:ph type="title"/>
          </p:nvPr>
        </p:nvSpPr>
        <p:spPr>
          <a:xfrm>
            <a:off x="1130270" y="953324"/>
            <a:ext cx="9603275" cy="994009"/>
          </a:xfrm>
        </p:spPr>
        <p:txBody>
          <a:bodyPr/>
          <a:lstStyle/>
          <a:p>
            <a:r>
              <a:rPr lang="en-US" dirty="0"/>
              <a:t>Back to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7644-933A-274B-96BA-950E0B78674C}"/>
                  </a:ext>
                </a:extLst>
              </p:cNvPr>
              <p:cNvSpPr>
                <a:spLocks noGrp="1"/>
              </p:cNvSpPr>
              <p:nvPr>
                <p:ph idx="1"/>
              </p:nvPr>
            </p:nvSpPr>
            <p:spPr>
              <a:xfrm>
                <a:off x="1130270" y="1761066"/>
                <a:ext cx="9603275" cy="4334933"/>
              </a:xfrm>
            </p:spPr>
            <p:txBody>
              <a:bodyPr>
                <a:normAutofit fontScale="92500" lnSpcReduction="10000"/>
              </a:bodyPr>
              <a:lstStyle/>
              <a:p>
                <a:r>
                  <a:rPr lang="en-US" dirty="0"/>
                  <a:t>Recall the objective function: </a:t>
                </a:r>
                <a14:m>
                  <m:oMath xmlns:m="http://schemas.openxmlformats.org/officeDocument/2006/math">
                    <m:r>
                      <a:rPr lang="en-US" i="1">
                        <a:latin typeface="Cambria Math" panose="02040503050406030204" pitchFamily="18" charset="0"/>
                      </a:rPr>
                      <m:t>𝐽</m:t>
                    </m:r>
                    <m:d>
                      <m:dPr>
                        <m:ctrlPr>
                          <a:rPr lang="en-US" i="1">
                            <a:latin typeface="Cambria Math" panose="02040503050406030204" pitchFamily="18" charset="0"/>
                          </a:rPr>
                        </m:ctrlPr>
                      </m:dPr>
                      <m:e>
                        <m:r>
                          <a:rPr lang="en-US" i="1">
                            <a:latin typeface="Cambria Math" panose="02040503050406030204" pitchFamily="18" charset="0"/>
                          </a:rPr>
                          <m:t>𝜃</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b="1">
                            <a:latin typeface="Cambria Math" panose="02040503050406030204" pitchFamily="18" charset="0"/>
                          </a:rPr>
                          <m:t>𝐄</m:t>
                        </m:r>
                      </m:e>
                      <m:sub>
                        <m:r>
                          <a:rPr lang="en-US" i="1">
                            <a:latin typeface="Cambria Math" panose="02040503050406030204" pitchFamily="18" charset="0"/>
                          </a:rPr>
                          <m:t>𝒫</m:t>
                        </m:r>
                        <m:r>
                          <a:rPr lang="en-US" i="1">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𝒫</m:t>
                        </m:r>
                        <m:r>
                          <a:rPr lang="en-US" i="1">
                            <a:latin typeface="Cambria Math" panose="02040503050406030204" pitchFamily="18" charset="0"/>
                          </a:rPr>
                          <m:t>|</m:t>
                        </m:r>
                        <m:r>
                          <a:rPr lang="en-US" i="1">
                            <a:latin typeface="Cambria Math" panose="02040503050406030204" pitchFamily="18" charset="0"/>
                          </a:rPr>
                          <m:t>𝒢</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𝒫</m:t>
                    </m:r>
                    <m:r>
                      <a:rPr lang="en-US" i="1">
                        <a:latin typeface="Cambria Math" panose="02040503050406030204" pitchFamily="18" charset="0"/>
                      </a:rPr>
                      <m:t>)|</m:t>
                    </m:r>
                    <m:r>
                      <a:rPr lang="en-US" i="1">
                        <a:latin typeface="Cambria Math" panose="02040503050406030204" pitchFamily="18" charset="0"/>
                      </a:rPr>
                      <m:t>𝒢</m:t>
                    </m:r>
                    <m:r>
                      <a:rPr lang="en-US" i="1">
                        <a:latin typeface="Cambria Math" panose="02040503050406030204" pitchFamily="18" charset="0"/>
                      </a:rPr>
                      <m:t>]</m:t>
                    </m:r>
                  </m:oMath>
                </a14:m>
                <a:endParaRPr lang="en-US" dirty="0"/>
              </a:p>
              <a:p>
                <a:r>
                  <a:rPr lang="en-US" dirty="0"/>
                  <a:t>Policy gradient (REINFORCE equation):</a:t>
                </a:r>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0" smtClean="0">
                              <a:latin typeface="Cambria Math" panose="02040503050406030204" pitchFamily="18" charset="0"/>
                            </a:rPr>
                            <m:t>𝛻</m:t>
                          </m:r>
                        </m:e>
                        <m:sub>
                          <m:r>
                            <a:rPr lang="en-US" b="0" i="1" smtClean="0">
                              <a:latin typeface="Cambria Math" panose="02040503050406030204" pitchFamily="18" charset="0"/>
                            </a:rPr>
                            <m:t>𝜃</m:t>
                          </m:r>
                        </m:sub>
                      </m:sSub>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a:latin typeface="Cambria Math" panose="02040503050406030204" pitchFamily="18" charset="0"/>
                            </a:rPr>
                            <m:t>𝐄</m:t>
                          </m:r>
                        </m:e>
                        <m:sub>
                          <m:r>
                            <a:rPr lang="en-US" i="1">
                              <a:latin typeface="Cambria Math" panose="02040503050406030204" pitchFamily="18" charset="0"/>
                            </a:rPr>
                            <m:t>𝒫</m:t>
                          </m:r>
                          <m:r>
                            <a:rPr lang="en-US" i="1">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𝒫</m:t>
                          </m:r>
                          <m:r>
                            <a:rPr lang="en-US" i="1">
                              <a:latin typeface="Cambria Math" panose="02040503050406030204" pitchFamily="18" charset="0"/>
                            </a:rPr>
                            <m:t>|</m:t>
                          </m:r>
                          <m:r>
                            <a:rPr lang="en-US" i="1">
                              <a:latin typeface="Cambria Math" panose="02040503050406030204" pitchFamily="18" charset="0"/>
                            </a:rPr>
                            <m:t>𝒢</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𝑅</m:t>
                      </m:r>
                      <m:d>
                        <m:dPr>
                          <m:ctrlPr>
                            <a:rPr lang="en-US" i="1">
                              <a:latin typeface="Cambria Math" panose="02040503050406030204" pitchFamily="18" charset="0"/>
                            </a:rPr>
                          </m:ctrlPr>
                        </m:dPr>
                        <m:e>
                          <m:r>
                            <a:rPr lang="en-US" i="1">
                              <a:latin typeface="Cambria Math" panose="02040503050406030204" pitchFamily="18" charset="0"/>
                            </a:rPr>
                            <m:t>𝒫</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0" smtClean="0">
                              <a:latin typeface="Cambria Math" panose="02040503050406030204" pitchFamily="18" charset="0"/>
                            </a:rPr>
                            <m:t>𝛻</m:t>
                          </m:r>
                        </m:e>
                        <m:sub>
                          <m:r>
                            <a:rPr lang="en-US" b="0" i="1" smtClean="0">
                              <a:latin typeface="Cambria Math" panose="02040503050406030204" pitchFamily="18" charset="0"/>
                            </a:rPr>
                            <m:t>𝜃</m:t>
                          </m:r>
                        </m:sub>
                      </m:sSub>
                      <m:r>
                        <m:rPr>
                          <m:sty m:val="p"/>
                        </m:rPr>
                        <a:rPr lang="en-US" b="0" i="0" smtClean="0">
                          <a:latin typeface="Cambria Math" panose="02040503050406030204" pitchFamily="18" charset="0"/>
                        </a:rPr>
                        <m:t>log</m:t>
                      </m:r>
                      <m:r>
                        <a:rPr lang="en-US" b="0" i="1" smtClean="0">
                          <a:latin typeface="Cambria Math" panose="02040503050406030204" pitchFamily="18" charset="0"/>
                        </a:rPr>
                        <m:t> </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i="1">
                              <a:latin typeface="Cambria Math" panose="02040503050406030204" pitchFamily="18" charset="0"/>
                            </a:rPr>
                            <m:t>𝒫</m:t>
                          </m:r>
                        </m:e>
                        <m:e>
                          <m:r>
                            <a:rPr lang="en-US" i="1">
                              <a:latin typeface="Cambria Math" panose="02040503050406030204" pitchFamily="18" charset="0"/>
                            </a:rPr>
                            <m:t>𝒢</m:t>
                          </m:r>
                          <m:r>
                            <a:rPr lang="en-US" i="1">
                              <a:latin typeface="Cambria Math" panose="02040503050406030204" pitchFamily="18" charset="0"/>
                            </a:rPr>
                            <m:t>;</m:t>
                          </m:r>
                          <m:r>
                            <a:rPr lang="en-US" i="1">
                              <a:latin typeface="Cambria Math" panose="02040503050406030204" pitchFamily="18" charset="0"/>
                            </a:rPr>
                            <m:t>𝜃</m:t>
                          </m:r>
                        </m:e>
                      </m:d>
                      <m:r>
                        <a:rPr lang="en-US" b="0" i="1" smtClean="0">
                          <a:latin typeface="Cambria Math" panose="02040503050406030204" pitchFamily="18" charset="0"/>
                        </a:rPr>
                        <m:t>]</m:t>
                      </m:r>
                    </m:oMath>
                  </m:oMathPara>
                </a14:m>
                <a:endParaRPr lang="en-US" dirty="0"/>
              </a:p>
              <a:p>
                <a:r>
                  <a:rPr lang="en-US" dirty="0"/>
                  <a:t>Then we can update parameter </a:t>
                </a:r>
                <a14:m>
                  <m:oMath xmlns:m="http://schemas.openxmlformats.org/officeDocument/2006/math">
                    <m:r>
                      <a:rPr lang="en-US" b="0" i="1" smtClean="0">
                        <a:latin typeface="Cambria Math" panose="02040503050406030204" pitchFamily="18" charset="0"/>
                      </a:rPr>
                      <m:t>𝜃</m:t>
                    </m:r>
                  </m:oMath>
                </a14:m>
                <a:r>
                  <a:rPr lang="en-US" dirty="0"/>
                  <a:t>:</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𝛼</m:t>
                      </m:r>
                      <m:sSub>
                        <m:sSubPr>
                          <m:ctrlPr>
                            <a:rPr lang="en-US" b="0" i="1" smtClean="0">
                              <a:latin typeface="Cambria Math" panose="02040503050406030204" pitchFamily="18" charset="0"/>
                            </a:rPr>
                          </m:ctrlPr>
                        </m:sSubPr>
                        <m:e>
                          <m:r>
                            <a:rPr lang="en-US" b="0" i="0" smtClean="0">
                              <a:latin typeface="Cambria Math" panose="02040503050406030204" pitchFamily="18" charset="0"/>
                            </a:rPr>
                            <m:t>𝛻</m:t>
                          </m:r>
                        </m:e>
                        <m:sub>
                          <m:r>
                            <a:rPr lang="en-US" b="0" i="1" smtClean="0">
                              <a:latin typeface="Cambria Math" panose="02040503050406030204" pitchFamily="18" charset="0"/>
                            </a:rPr>
                            <m:t>𝜃</m:t>
                          </m:r>
                        </m:sub>
                      </m:sSub>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m:oMathPara>
                </a14:m>
                <a:endParaRPr lang="en-US" dirty="0"/>
              </a:p>
              <a:p>
                <a:r>
                  <a:rPr lang="en-US" dirty="0"/>
                  <a:t>Estimate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m:t>
                        </m:r>
                      </m:e>
                      <m:sub>
                        <m:r>
                          <a:rPr lang="en-US" i="1">
                            <a:latin typeface="Cambria Math" panose="02040503050406030204" pitchFamily="18" charset="0"/>
                          </a:rPr>
                          <m:t>𝜃</m:t>
                        </m:r>
                      </m:sub>
                    </m:sSub>
                    <m:r>
                      <a:rPr lang="en-US" i="1">
                        <a:latin typeface="Cambria Math" panose="02040503050406030204" pitchFamily="18" charset="0"/>
                      </a:rPr>
                      <m:t>𝐽</m:t>
                    </m:r>
                    <m:d>
                      <m:dPr>
                        <m:ctrlPr>
                          <a:rPr lang="en-US" i="1">
                            <a:latin typeface="Cambria Math" panose="02040503050406030204" pitchFamily="18" charset="0"/>
                          </a:rPr>
                        </m:ctrlPr>
                      </m:dPr>
                      <m:e>
                        <m:r>
                          <a:rPr lang="en-US" i="1">
                            <a:latin typeface="Cambria Math" panose="02040503050406030204" pitchFamily="18" charset="0"/>
                          </a:rPr>
                          <m:t>𝜃</m:t>
                        </m:r>
                      </m:e>
                    </m:d>
                  </m:oMath>
                </a14:m>
                <a:r>
                  <a:rPr lang="en-US" dirty="0"/>
                  <a:t> by drawing </a:t>
                </a:r>
                <a14:m>
                  <m:oMath xmlns:m="http://schemas.openxmlformats.org/officeDocument/2006/math">
                    <m:r>
                      <a:rPr lang="en-US" b="0" i="1" smtClean="0">
                        <a:latin typeface="Cambria Math" panose="02040503050406030204" pitchFamily="18" charset="0"/>
                      </a:rPr>
                      <m:t>𝐾</m:t>
                    </m:r>
                  </m:oMath>
                </a14:m>
                <a:r>
                  <a:rPr lang="en-US" dirty="0"/>
                  <a:t> placement samples using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𝒫</m:t>
                        </m:r>
                      </m:e>
                      <m:sub>
                        <m:r>
                          <a:rPr lang="en-US" b="0" i="1" smtClean="0">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𝒢</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oMath>
                </a14:m>
                <a:r>
                  <a:rPr lang="en-US" dirty="0"/>
                  <a:t>, and reduce the variance of policy gradient by a baseline term </a:t>
                </a:r>
                <a14:m>
                  <m:oMath xmlns:m="http://schemas.openxmlformats.org/officeDocument/2006/math">
                    <m:r>
                      <a:rPr lang="en-US" b="0" i="1" smtClean="0">
                        <a:latin typeface="Cambria Math" panose="02040503050406030204" pitchFamily="18" charset="0"/>
                      </a:rPr>
                      <m:t>𝐵</m:t>
                    </m:r>
                  </m:oMath>
                </a14:m>
                <a:r>
                  <a:rPr lang="en-US" dirty="0"/>
                  <a:t>:</a:t>
                </a:r>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0" smtClean="0">
                              <a:latin typeface="Cambria Math" panose="02040503050406030204" pitchFamily="18" charset="0"/>
                            </a:rPr>
                            <m:t>𝛻</m:t>
                          </m:r>
                        </m:e>
                        <m:sub>
                          <m:r>
                            <a:rPr lang="en-US" b="0" i="1" smtClean="0">
                              <a:latin typeface="Cambria Math" panose="02040503050406030204" pitchFamily="18" charset="0"/>
                            </a:rPr>
                            <m:t>𝜃</m:t>
                          </m:r>
                        </m:sub>
                      </m:sSub>
                      <m:r>
                        <a:rPr lang="en-US" b="0" i="1" smtClean="0">
                          <a:latin typeface="Cambria Math" panose="02040503050406030204" pitchFamily="18" charset="0"/>
                        </a:rPr>
                        <m:t>𝐽</m:t>
                      </m:r>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𝐾</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𝐾</m:t>
                          </m:r>
                        </m:sup>
                        <m:e>
                          <m:d>
                            <m:dPr>
                              <m:ctrlPr>
                                <a:rPr lang="en-US" b="0" i="1" smtClean="0">
                                  <a:latin typeface="Cambria Math" panose="02040503050406030204" pitchFamily="18" charset="0"/>
                                </a:rPr>
                              </m:ctrlPr>
                            </m:dPr>
                            <m:e>
                              <m:r>
                                <a:rPr lang="en-US" b="0" i="1" smtClean="0">
                                  <a:latin typeface="Cambria Math" panose="02040503050406030204" pitchFamily="18" charset="0"/>
                                </a:rPr>
                                <m:t>𝑅</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𝒫</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m:t>
                              </m:r>
                            </m:e>
                            <m:sub>
                              <m:r>
                                <a:rPr lang="en-US" i="1">
                                  <a:latin typeface="Cambria Math" panose="02040503050406030204" pitchFamily="18" charset="0"/>
                                </a:rPr>
                                <m:t>𝜃</m:t>
                              </m:r>
                            </m:sub>
                          </m:sSub>
                          <m:r>
                            <m:rPr>
                              <m:sty m:val="p"/>
                            </m:rPr>
                            <a:rPr lang="en-US">
                              <a:latin typeface="Cambria Math" panose="02040503050406030204" pitchFamily="18" charset="0"/>
                            </a:rPr>
                            <m:t>log</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𝒫</m:t>
                              </m:r>
                            </m:e>
                            <m:sub>
                              <m:r>
                                <a:rPr lang="en-US" b="0" i="1" smtClean="0">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𝒢</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e>
                      </m:nary>
                    </m:oMath>
                  </m:oMathPara>
                </a14:m>
                <a:endParaRPr lang="en-US" dirty="0"/>
              </a:p>
            </p:txBody>
          </p:sp>
        </mc:Choice>
        <mc:Fallback xmlns="">
          <p:sp>
            <p:nvSpPr>
              <p:cNvPr id="3" name="Content Placeholder 2">
                <a:extLst>
                  <a:ext uri="{FF2B5EF4-FFF2-40B4-BE49-F238E27FC236}">
                    <a16:creationId xmlns:a16="http://schemas.microsoft.com/office/drawing/2014/main" xmlns:a14="http://schemas.microsoft.com/office/drawing/2010/main" xmlns="" id="{B0A97644-933A-274B-96BA-950E0B78674C}"/>
                  </a:ext>
                </a:extLst>
              </p:cNvPr>
              <p:cNvSpPr>
                <a:spLocks noGrp="1" noRot="1" noChangeAspect="1" noMove="1" noResize="1" noEditPoints="1" noAdjustHandles="1" noChangeArrowheads="1" noChangeShapeType="1" noTextEdit="1"/>
              </p:cNvSpPr>
              <p:nvPr>
                <p:ph idx="1"/>
              </p:nvPr>
            </p:nvSpPr>
            <p:spPr>
              <a:xfrm>
                <a:off x="1130270" y="1761066"/>
                <a:ext cx="9603275" cy="4334933"/>
              </a:xfrm>
              <a:blipFill rotWithShape="0">
                <a:blip r:embed="rId3"/>
                <a:stretch>
                  <a:fillRect l="-952" t="-2532" r="-114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2037854-46E0-9B46-AAB7-6F122A28E738}"/>
              </a:ext>
            </a:extLst>
          </p:cNvPr>
          <p:cNvSpPr>
            <a:spLocks noGrp="1"/>
          </p:cNvSpPr>
          <p:nvPr>
            <p:ph type="sldNum" sz="quarter" idx="12"/>
          </p:nvPr>
        </p:nvSpPr>
        <p:spPr/>
        <p:txBody>
          <a:bodyPr/>
          <a:lstStyle/>
          <a:p>
            <a:fld id="{B3EFBB3F-2DB4-C444-98BC-A3F595F64AB8}" type="slidenum">
              <a:rPr lang="en-US" smtClean="0"/>
              <a:t>25</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B15F987-C8D7-E14D-9304-D4C20296C440}"/>
                  </a:ext>
                </a:extLst>
              </p:cNvPr>
              <p:cNvSpPr txBox="1"/>
              <p:nvPr/>
            </p:nvSpPr>
            <p:spPr>
              <a:xfrm>
                <a:off x="8645404" y="2551875"/>
                <a:ext cx="2083691" cy="646331"/>
              </a:xfrm>
              <a:prstGeom prst="rect">
                <a:avLst/>
              </a:prstGeom>
              <a:noFill/>
            </p:spPr>
            <p:txBody>
              <a:bodyPr wrap="square" rtlCol="0">
                <a:spAutoFit/>
              </a:bodyPr>
              <a:lstStyle/>
              <a:p>
                <a:r>
                  <a:rPr lang="en-US" dirty="0">
                    <a:solidFill>
                      <a:srgbClr val="FF0000"/>
                    </a:solidFill>
                  </a:rPr>
                  <a:t>This is partial derivative over </a:t>
                </a:r>
                <a14:m>
                  <m:oMath xmlns:m="http://schemas.openxmlformats.org/officeDocument/2006/math">
                    <m:r>
                      <a:rPr lang="en-US" b="0" i="1" smtClean="0">
                        <a:solidFill>
                          <a:srgbClr val="FF0000"/>
                        </a:solidFill>
                        <a:latin typeface="Cambria Math" panose="02040503050406030204" pitchFamily="18" charset="0"/>
                      </a:rPr>
                      <m:t>𝜃</m:t>
                    </m:r>
                  </m:oMath>
                </a14:m>
                <a:endParaRPr lang="en-US" dirty="0">
                  <a:solidFill>
                    <a:srgbClr val="FF0000"/>
                  </a:solidFill>
                </a:endParaRPr>
              </a:p>
            </p:txBody>
          </p:sp>
        </mc:Choice>
        <mc:Fallback xmlns="">
          <p:sp>
            <p:nvSpPr>
              <p:cNvPr id="5" name="TextBox 4">
                <a:extLst>
                  <a:ext uri="{FF2B5EF4-FFF2-40B4-BE49-F238E27FC236}">
                    <a16:creationId xmlns:a16="http://schemas.microsoft.com/office/drawing/2014/main" id="{BB15F987-C8D7-E14D-9304-D4C20296C440}"/>
                  </a:ext>
                </a:extLst>
              </p:cNvPr>
              <p:cNvSpPr txBox="1">
                <a:spLocks noRot="1" noChangeAspect="1" noMove="1" noResize="1" noEditPoints="1" noAdjustHandles="1" noChangeArrowheads="1" noChangeShapeType="1" noTextEdit="1"/>
              </p:cNvSpPr>
              <p:nvPr/>
            </p:nvSpPr>
            <p:spPr>
              <a:xfrm>
                <a:off x="8645404" y="2551875"/>
                <a:ext cx="2083691" cy="646331"/>
              </a:xfrm>
              <a:prstGeom prst="rect">
                <a:avLst/>
              </a:prstGeom>
              <a:blipFill>
                <a:blip r:embed="rId4"/>
                <a:stretch>
                  <a:fillRect l="-2424" t="-3846" b="-11538"/>
                </a:stretch>
              </a:blipFill>
            </p:spPr>
            <p:txBody>
              <a:bodyPr/>
              <a:lstStyle/>
              <a:p>
                <a:r>
                  <a:rPr lang="en-US">
                    <a:noFill/>
                  </a:rPr>
                  <a:t> </a:t>
                </a:r>
              </a:p>
            </p:txBody>
          </p:sp>
        </mc:Fallback>
      </mc:AlternateContent>
    </p:spTree>
    <p:extLst>
      <p:ext uri="{BB962C8B-B14F-4D97-AF65-F5344CB8AC3E}">
        <p14:creationId xmlns:p14="http://schemas.microsoft.com/office/powerpoint/2010/main" val="173402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212D-62A8-8643-B4D6-FE54371EEE1A}"/>
              </a:ext>
            </a:extLst>
          </p:cNvPr>
          <p:cNvSpPr>
            <a:spLocks noGrp="1"/>
          </p:cNvSpPr>
          <p:nvPr>
            <p:ph type="title"/>
          </p:nvPr>
        </p:nvSpPr>
        <p:spPr/>
        <p:txBody>
          <a:bodyPr/>
          <a:lstStyle/>
          <a:p>
            <a:r>
              <a:rPr lang="en-US" dirty="0"/>
              <a:t>Some details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0D5E9-0A5E-1D4D-A7DB-92C25290F953}"/>
                  </a:ext>
                </a:extLst>
              </p:cNvPr>
              <p:cNvSpPr>
                <a:spLocks noGrp="1"/>
              </p:cNvSpPr>
              <p:nvPr>
                <p:ph idx="1"/>
              </p:nvPr>
            </p:nvSpPr>
            <p:spPr/>
            <p:txBody>
              <a:bodyPr/>
              <a:lstStyle/>
              <a:p>
                <a:r>
                  <a:rPr lang="en-US" dirty="0"/>
                  <a:t>Some placements can fail to execute</a:t>
                </a:r>
              </a:p>
              <a:p>
                <a:pPr lvl="1"/>
                <a:r>
                  <a:rPr lang="en-US" dirty="0"/>
                  <a:t>E.g. put all operations of a huge LSTM on a single GPU will exceed the memory</a:t>
                </a:r>
              </a:p>
              <a:p>
                <a:pPr lvl="1"/>
                <a:r>
                  <a:rPr lang="en-US" dirty="0"/>
                  <a:t>Manually set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𝒫</m:t>
                    </m:r>
                    <m:r>
                      <a:rPr lang="en-US" b="0" i="1" smtClean="0">
                        <a:latin typeface="Cambria Math" panose="02040503050406030204" pitchFamily="18" charset="0"/>
                      </a:rPr>
                      <m:t>)</m:t>
                    </m:r>
                  </m:oMath>
                </a14:m>
                <a:r>
                  <a:rPr lang="en-US" dirty="0"/>
                  <a:t> to large constant (failing signal) for input graph </a:t>
                </a:r>
                <a14:m>
                  <m:oMath xmlns:m="http://schemas.openxmlformats.org/officeDocument/2006/math">
                    <m:r>
                      <a:rPr lang="en-US" i="1" smtClean="0">
                        <a:latin typeface="Cambria Math" panose="02040503050406030204" pitchFamily="18" charset="0"/>
                      </a:rPr>
                      <m:t>𝒢</m:t>
                    </m:r>
                  </m:oMath>
                </a14:m>
                <a:endParaRPr lang="en-US" dirty="0"/>
              </a:p>
              <a:p>
                <a:r>
                  <a:rPr lang="en-US" dirty="0"/>
                  <a:t>Through training, some placements fail (perhaps) due to state of machine</a:t>
                </a:r>
              </a:p>
              <a:p>
                <a:pPr lvl="1"/>
                <a:r>
                  <a:rPr lang="en-US" dirty="0"/>
                  <a:t>Undesirable towards the end, since this results in large difference between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𝒫</m:t>
                        </m:r>
                      </m:e>
                      <m:sub>
                        <m:r>
                          <a:rPr lang="en-US" b="0" i="1" smtClean="0">
                            <a:latin typeface="Cambria Math" panose="02040503050406030204" pitchFamily="18" charset="0"/>
                          </a:rPr>
                          <m:t>𝑖</m:t>
                        </m:r>
                      </m:sub>
                    </m:sSub>
                    <m:r>
                      <a:rPr lang="en-US" i="1">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𝐵</m:t>
                    </m:r>
                  </m:oMath>
                </a14:m>
                <a:r>
                  <a:rPr lang="en-US" dirty="0"/>
                  <a:t>, thus can perturbs the trained </a:t>
                </a:r>
                <a14:m>
                  <m:oMath xmlns:m="http://schemas.openxmlformats.org/officeDocument/2006/math">
                    <m:r>
                      <a:rPr lang="en-US" b="0" i="1" smtClean="0">
                        <a:latin typeface="Cambria Math" panose="02040503050406030204" pitchFamily="18" charset="0"/>
                      </a:rPr>
                      <m:t>𝜃</m:t>
                    </m:r>
                  </m:oMath>
                </a14:m>
                <a:r>
                  <a:rPr lang="en-US" dirty="0"/>
                  <a:t> from (near) optimum</a:t>
                </a:r>
              </a:p>
              <a:p>
                <a:pPr lvl="1"/>
                <a:r>
                  <a:rPr lang="en-US" dirty="0"/>
                  <a:t>Hard-code that after 5,000 steps, only update </a:t>
                </a:r>
                <a14:m>
                  <m:oMath xmlns:m="http://schemas.openxmlformats.org/officeDocument/2006/math">
                    <m:r>
                      <a:rPr lang="en-US" b="0" i="1" smtClean="0">
                        <a:latin typeface="Cambria Math" panose="02040503050406030204" pitchFamily="18" charset="0"/>
                      </a:rPr>
                      <m:t>𝜃</m:t>
                    </m:r>
                  </m:oMath>
                </a14:m>
                <a:r>
                  <a:rPr lang="en-US" dirty="0"/>
                  <a:t> when the sampled </a:t>
                </a:r>
                <a14:m>
                  <m:oMath xmlns:m="http://schemas.openxmlformats.org/officeDocument/2006/math">
                    <m:r>
                      <a:rPr lang="en-US" i="1" smtClean="0">
                        <a:latin typeface="Cambria Math" panose="02040503050406030204" pitchFamily="18" charset="0"/>
                      </a:rPr>
                      <m:t>𝒫</m:t>
                    </m:r>
                  </m:oMath>
                </a14:m>
                <a:r>
                  <a:rPr lang="en-US" dirty="0"/>
                  <a:t> executes</a:t>
                </a:r>
              </a:p>
            </p:txBody>
          </p:sp>
        </mc:Choice>
        <mc:Fallback xmlns="">
          <p:sp>
            <p:nvSpPr>
              <p:cNvPr id="3" name="Content Placeholder 2">
                <a:extLst>
                  <a:ext uri="{FF2B5EF4-FFF2-40B4-BE49-F238E27FC236}">
                    <a16:creationId xmlns:a16="http://schemas.microsoft.com/office/drawing/2014/main" id="{44F0D5E9-0A5E-1D4D-A7DB-92C25290F953}"/>
                  </a:ext>
                </a:extLst>
              </p:cNvPr>
              <p:cNvSpPr>
                <a:spLocks noGrp="1" noRot="1" noChangeAspect="1" noMove="1" noResize="1" noEditPoints="1" noAdjustHandles="1" noChangeArrowheads="1" noChangeShapeType="1" noTextEdit="1"/>
              </p:cNvSpPr>
              <p:nvPr>
                <p:ph idx="1"/>
              </p:nvPr>
            </p:nvSpPr>
            <p:spPr>
              <a:blipFill>
                <a:blip r:embed="rId3"/>
                <a:stretch>
                  <a:fillRect l="-528" r="-26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0C9AF87-2B7B-9149-AA94-9F9A6264C495}"/>
              </a:ext>
            </a:extLst>
          </p:cNvPr>
          <p:cNvSpPr>
            <a:spLocks noGrp="1"/>
          </p:cNvSpPr>
          <p:nvPr>
            <p:ph type="sldNum" sz="quarter" idx="12"/>
          </p:nvPr>
        </p:nvSpPr>
        <p:spPr/>
        <p:txBody>
          <a:bodyPr/>
          <a:lstStyle/>
          <a:p>
            <a:fld id="{B3EFBB3F-2DB4-C444-98BC-A3F595F64AB8}" type="slidenum">
              <a:rPr lang="en-US" smtClean="0"/>
              <a:t>26</a:t>
            </a:fld>
            <a:endParaRPr lang="en-US"/>
          </a:p>
        </p:txBody>
      </p:sp>
    </p:spTree>
    <p:extLst>
      <p:ext uri="{BB962C8B-B14F-4D97-AF65-F5344CB8AC3E}">
        <p14:creationId xmlns:p14="http://schemas.microsoft.com/office/powerpoint/2010/main" val="119142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30109-7729-4946-9DE7-5A7239BA0CF5}"/>
              </a:ext>
            </a:extLst>
          </p:cNvPr>
          <p:cNvSpPr>
            <a:spLocks noGrp="1"/>
          </p:cNvSpPr>
          <p:nvPr>
            <p:ph type="title"/>
          </p:nvPr>
        </p:nvSpPr>
        <p:spPr/>
        <p:txBody>
          <a:bodyPr/>
          <a:lstStyle/>
          <a:p>
            <a:r>
              <a:rPr lang="en-US" dirty="0"/>
              <a:t>Co-locating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653687-FD9E-A043-89FC-B14CDC7F35B1}"/>
                  </a:ext>
                </a:extLst>
              </p:cNvPr>
              <p:cNvSpPr>
                <a:spLocks noGrp="1"/>
              </p:cNvSpPr>
              <p:nvPr>
                <p:ph idx="1"/>
              </p:nvPr>
            </p:nvSpPr>
            <p:spPr/>
            <p:txBody>
              <a:bodyPr/>
              <a:lstStyle/>
              <a:p>
                <a:r>
                  <a:rPr lang="en-US" dirty="0"/>
                  <a:t>Computational graphs are huge (thousands of operation types)</a:t>
                </a:r>
              </a:p>
              <a:p>
                <a:pPr lvl="1"/>
                <a:r>
                  <a:rPr lang="en-US" dirty="0"/>
                  <a:t>Causes vanishing and exploding gradient issues, and large memory footprint</a:t>
                </a:r>
              </a:p>
              <a:p>
                <a:r>
                  <a:rPr lang="en-US" dirty="0"/>
                  <a:t>Co-location groups:</a:t>
                </a:r>
              </a:p>
              <a:p>
                <a:pPr marL="800100" lvl="1" indent="-342900">
                  <a:buFont typeface="+mj-lt"/>
                  <a:buAutoNum type="arabicPeriod"/>
                </a:pPr>
                <a:r>
                  <a:rPr lang="en-US" dirty="0"/>
                  <a:t>Use </a:t>
                </a:r>
                <a:r>
                  <a:rPr lang="en-US" dirty="0" err="1"/>
                  <a:t>TensorFlow’s</a:t>
                </a:r>
                <a:r>
                  <a:rPr lang="en-US" dirty="0"/>
                  <a:t> default </a:t>
                </a:r>
                <a:r>
                  <a:rPr lang="en-US" dirty="0" err="1">
                    <a:latin typeface="Courier New" panose="02070309020205020404" pitchFamily="49" charset="0"/>
                    <a:cs typeface="Courier New" panose="02070309020205020404" pitchFamily="49" charset="0"/>
                  </a:rPr>
                  <a:t>colocate_with</a:t>
                </a:r>
                <a:r>
                  <a:rPr lang="en-US" dirty="0"/>
                  <a:t> feature</a:t>
                </a:r>
              </a:p>
              <a:p>
                <a:pPr marL="800100" lvl="1" indent="-342900">
                  <a:buFont typeface="+mj-lt"/>
                  <a:buAutoNum type="arabicPeriod"/>
                </a:pPr>
                <a:r>
                  <a:rPr lang="en-US" dirty="0"/>
                  <a:t>Heuristics: if the output of an operation </a:t>
                </a:r>
                <a14:m>
                  <m:oMath xmlns:m="http://schemas.openxmlformats.org/officeDocument/2006/math">
                    <m:r>
                      <a:rPr lang="en-US" b="0" i="1" smtClean="0">
                        <a:latin typeface="Cambria Math" panose="02040503050406030204" pitchFamily="18" charset="0"/>
                      </a:rPr>
                      <m:t>𝑋</m:t>
                    </m:r>
                  </m:oMath>
                </a14:m>
                <a:r>
                  <a:rPr lang="en-US" dirty="0"/>
                  <a:t> is only consumed by another operation </a:t>
                </a:r>
                <a14:m>
                  <m:oMath xmlns:m="http://schemas.openxmlformats.org/officeDocument/2006/math">
                    <m:r>
                      <a:rPr lang="en-US" b="0" i="1" smtClean="0">
                        <a:latin typeface="Cambria Math" panose="02040503050406030204" pitchFamily="18" charset="0"/>
                      </a:rPr>
                      <m:t>𝑌</m:t>
                    </m:r>
                  </m:oMath>
                </a14:m>
                <a:r>
                  <a:rPr lang="en-US" dirty="0"/>
                  <a:t>, then </a:t>
                </a:r>
                <a14:m>
                  <m:oMath xmlns:m="http://schemas.openxmlformats.org/officeDocument/2006/math">
                    <m:r>
                      <a:rPr lang="en-US" b="0" i="1" smtClean="0">
                        <a:latin typeface="Cambria Math" panose="02040503050406030204" pitchFamily="18" charset="0"/>
                      </a:rPr>
                      <m:t>𝑋</m:t>
                    </m:r>
                  </m:oMath>
                </a14:m>
                <a:r>
                  <a:rPr lang="en-US" dirty="0"/>
                  <a:t> and </a:t>
                </a:r>
                <a14:m>
                  <m:oMath xmlns:m="http://schemas.openxmlformats.org/officeDocument/2006/math">
                    <m:r>
                      <a:rPr lang="en-US" b="0" i="1" smtClean="0">
                        <a:latin typeface="Cambria Math" panose="02040503050406030204" pitchFamily="18" charset="0"/>
                      </a:rPr>
                      <m:t>𝑌</m:t>
                    </m:r>
                  </m:oMath>
                </a14:m>
                <a:r>
                  <a:rPr lang="en-US" dirty="0"/>
                  <a:t> are co-located.</a:t>
                </a:r>
              </a:p>
            </p:txBody>
          </p:sp>
        </mc:Choice>
        <mc:Fallback xmlns="">
          <p:sp>
            <p:nvSpPr>
              <p:cNvPr id="3" name="Content Placeholder 2">
                <a:extLst>
                  <a:ext uri="{FF2B5EF4-FFF2-40B4-BE49-F238E27FC236}">
                    <a16:creationId xmlns:a16="http://schemas.microsoft.com/office/drawing/2014/main" id="{A6653687-FD9E-A043-89FC-B14CDC7F35B1}"/>
                  </a:ext>
                </a:extLst>
              </p:cNvPr>
              <p:cNvSpPr>
                <a:spLocks noGrp="1" noRot="1" noChangeAspect="1" noMove="1" noResize="1" noEditPoints="1" noAdjustHandles="1" noChangeArrowheads="1" noChangeShapeType="1" noTextEdit="1"/>
              </p:cNvSpPr>
              <p:nvPr>
                <p:ph idx="1"/>
              </p:nvPr>
            </p:nvSpPr>
            <p:spPr>
              <a:blipFill>
                <a:blip r:embed="rId3"/>
                <a:stretch>
                  <a:fillRect l="-5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488E320-635C-074B-9DE0-60E3DBC8B6A9}"/>
              </a:ext>
            </a:extLst>
          </p:cNvPr>
          <p:cNvSpPr>
            <a:spLocks noGrp="1"/>
          </p:cNvSpPr>
          <p:nvPr>
            <p:ph type="sldNum" sz="quarter" idx="12"/>
          </p:nvPr>
        </p:nvSpPr>
        <p:spPr/>
        <p:txBody>
          <a:bodyPr/>
          <a:lstStyle/>
          <a:p>
            <a:fld id="{B3EFBB3F-2DB4-C444-98BC-A3F595F64AB8}" type="slidenum">
              <a:rPr lang="en-US" smtClean="0"/>
              <a:t>27</a:t>
            </a:fld>
            <a:endParaRPr lang="en-US"/>
          </a:p>
        </p:txBody>
      </p:sp>
    </p:spTree>
    <p:extLst>
      <p:ext uri="{BB962C8B-B14F-4D97-AF65-F5344CB8AC3E}">
        <p14:creationId xmlns:p14="http://schemas.microsoft.com/office/powerpoint/2010/main" val="59386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51AA-866C-9542-B7F1-73BE4EA3289F}"/>
              </a:ext>
            </a:extLst>
          </p:cNvPr>
          <p:cNvSpPr>
            <a:spLocks noGrp="1"/>
          </p:cNvSpPr>
          <p:nvPr>
            <p:ph type="title"/>
          </p:nvPr>
        </p:nvSpPr>
        <p:spPr/>
        <p:txBody>
          <a:bodyPr/>
          <a:lstStyle/>
          <a:p>
            <a:r>
              <a:rPr lang="en-US" dirty="0"/>
              <a:t>Distributed Training Process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7B46FB-F57B-2743-AA9E-9B159DA5FB60}"/>
                  </a:ext>
                </a:extLst>
              </p:cNvPr>
              <p:cNvSpPr>
                <a:spLocks noGrp="1"/>
              </p:cNvSpPr>
              <p:nvPr>
                <p:ph idx="1"/>
              </p:nvPr>
            </p:nvSpPr>
            <p:spPr>
              <a:xfrm>
                <a:off x="1130270" y="1642533"/>
                <a:ext cx="9603275" cy="3823812"/>
              </a:xfrm>
            </p:spPr>
            <p:txBody>
              <a:bodyPr>
                <a:normAutofit fontScale="92500"/>
              </a:bodyPr>
              <a:lstStyle/>
              <a:p>
                <a:r>
                  <a:rPr lang="en-US" dirty="0"/>
                  <a:t>Speed up training process using </a:t>
                </a:r>
                <a:r>
                  <a:rPr lang="en-US" b="1" dirty="0"/>
                  <a:t>asynchronous distributed training</a:t>
                </a:r>
              </a:p>
              <a:p>
                <a:r>
                  <a:rPr lang="en-US" dirty="0"/>
                  <a:t>Parameter server: interact with controllers; hold controllers’ parameters</a:t>
                </a:r>
              </a:p>
              <a:p>
                <a:r>
                  <a:rPr lang="en-US" dirty="0"/>
                  <a:t>Controller: execute the current policy defined by the attentional sequence-to-sequence model; interact with </a:t>
                </a:r>
                <a14:m>
                  <m:oMath xmlns:m="http://schemas.openxmlformats.org/officeDocument/2006/math">
                    <m:r>
                      <a:rPr lang="en-US" b="0" i="1" smtClean="0">
                        <a:latin typeface="Cambria Math" panose="02040503050406030204" pitchFamily="18" charset="0"/>
                      </a:rPr>
                      <m:t>𝐾</m:t>
                    </m:r>
                  </m:oMath>
                </a14:m>
                <a:r>
                  <a:rPr lang="en-US" dirty="0"/>
                  <a:t> workers</a:t>
                </a:r>
              </a:p>
              <a:p>
                <a:r>
                  <a:rPr lang="en-US" dirty="0"/>
                  <a:t>Worker: compute execution time</a:t>
                </a:r>
              </a:p>
              <a:p>
                <a:r>
                  <a:rPr lang="en-US" dirty="0"/>
                  <a:t>Recall:</a:t>
                </a:r>
              </a:p>
              <a:p>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m:t>
                        </m:r>
                      </m:e>
                      <m:sub>
                        <m:r>
                          <a:rPr lang="en-US" i="1">
                            <a:latin typeface="Cambria Math" panose="02040503050406030204" pitchFamily="18" charset="0"/>
                          </a:rPr>
                          <m:t>𝜃</m:t>
                        </m:r>
                      </m:sub>
                    </m:sSub>
                    <m:r>
                      <a:rPr lang="en-US" i="1">
                        <a:latin typeface="Cambria Math" panose="02040503050406030204" pitchFamily="18" charset="0"/>
                      </a:rPr>
                      <m:t>𝐽</m:t>
                    </m:r>
                    <m:d>
                      <m:dPr>
                        <m:ctrlPr>
                          <a:rPr lang="en-US" i="1">
                            <a:latin typeface="Cambria Math" panose="02040503050406030204" pitchFamily="18" charset="0"/>
                          </a:rPr>
                        </m:ctrlPr>
                      </m:dPr>
                      <m:e>
                        <m:r>
                          <a:rPr lang="en-US" i="1">
                            <a:latin typeface="Cambria Math" panose="02040503050406030204" pitchFamily="18" charset="0"/>
                          </a:rPr>
                          <m:t>𝜃</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𝐾</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𝐾</m:t>
                        </m:r>
                      </m:sup>
                      <m:e>
                        <m:d>
                          <m:dPr>
                            <m:ctrlPr>
                              <a:rPr lang="en-US" i="1">
                                <a:latin typeface="Cambria Math" panose="02040503050406030204" pitchFamily="18" charset="0"/>
                              </a:rPr>
                            </m:ctrlPr>
                          </m:dPr>
                          <m:e>
                            <m:r>
                              <a:rPr lang="en-US" i="1">
                                <a:latin typeface="Cambria Math" panose="02040503050406030204" pitchFamily="18" charset="0"/>
                              </a:rPr>
                              <m:t>𝑅</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𝒫</m:t>
                                    </m:r>
                                  </m:e>
                                  <m:sub>
                                    <m:r>
                                      <a:rPr lang="en-US" i="1">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𝐵</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m:t>
                            </m:r>
                          </m:e>
                          <m:sub>
                            <m:r>
                              <a:rPr lang="en-US" i="1">
                                <a:latin typeface="Cambria Math" panose="02040503050406030204" pitchFamily="18" charset="0"/>
                              </a:rPr>
                              <m:t>𝜃</m:t>
                            </m:r>
                          </m:sub>
                        </m:sSub>
                        <m:r>
                          <m:rPr>
                            <m:sty m:val="p"/>
                          </m:rPr>
                          <a:rPr lang="en-US">
                            <a:latin typeface="Cambria Math" panose="02040503050406030204" pitchFamily="18" charset="0"/>
                          </a:rPr>
                          <m:t>log</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𝒫</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𝒢</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e>
                    </m:nary>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xmlns:a14="http://schemas.microsoft.com/office/drawing/2010/main" xmlns="" id="{6E7B46FB-F57B-2743-AA9E-9B159DA5FB60}"/>
                  </a:ext>
                </a:extLst>
              </p:cNvPr>
              <p:cNvSpPr>
                <a:spLocks noGrp="1" noRot="1" noChangeAspect="1" noMove="1" noResize="1" noEditPoints="1" noAdjustHandles="1" noChangeArrowheads="1" noChangeShapeType="1" noTextEdit="1"/>
              </p:cNvSpPr>
              <p:nvPr>
                <p:ph idx="1"/>
              </p:nvPr>
            </p:nvSpPr>
            <p:spPr>
              <a:xfrm>
                <a:off x="1130270" y="1642533"/>
                <a:ext cx="9603275" cy="3823812"/>
              </a:xfrm>
              <a:blipFill rotWithShape="0">
                <a:blip r:embed="rId3"/>
                <a:stretch>
                  <a:fillRect l="-952" t="-238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1168EC7-406B-1943-95A4-DCEE5B30F9B2}"/>
              </a:ext>
            </a:extLst>
          </p:cNvPr>
          <p:cNvPicPr>
            <a:picLocks noChangeAspect="1"/>
          </p:cNvPicPr>
          <p:nvPr/>
        </p:nvPicPr>
        <p:blipFill>
          <a:blip r:embed="rId4"/>
          <a:stretch>
            <a:fillRect/>
          </a:stretch>
        </p:blipFill>
        <p:spPr>
          <a:xfrm>
            <a:off x="6715766" y="3520573"/>
            <a:ext cx="5247044" cy="2783078"/>
          </a:xfrm>
          <a:prstGeom prst="rect">
            <a:avLst/>
          </a:prstGeom>
        </p:spPr>
      </p:pic>
      <p:sp>
        <p:nvSpPr>
          <p:cNvPr id="6" name="Slide Number Placeholder 5">
            <a:extLst>
              <a:ext uri="{FF2B5EF4-FFF2-40B4-BE49-F238E27FC236}">
                <a16:creationId xmlns:a16="http://schemas.microsoft.com/office/drawing/2014/main" id="{C4492D8F-70B2-6243-BCD2-E8335F2C6C38}"/>
              </a:ext>
            </a:extLst>
          </p:cNvPr>
          <p:cNvSpPr>
            <a:spLocks noGrp="1"/>
          </p:cNvSpPr>
          <p:nvPr>
            <p:ph type="sldNum" sz="quarter" idx="12"/>
          </p:nvPr>
        </p:nvSpPr>
        <p:spPr/>
        <p:txBody>
          <a:bodyPr/>
          <a:lstStyle/>
          <a:p>
            <a:fld id="{B3EFBB3F-2DB4-C444-98BC-A3F595F64AB8}" type="slidenum">
              <a:rPr lang="en-US" smtClean="0"/>
              <a:t>28</a:t>
            </a:fld>
            <a:endParaRPr lang="en-US"/>
          </a:p>
        </p:txBody>
      </p:sp>
    </p:spTree>
    <p:extLst>
      <p:ext uri="{BB962C8B-B14F-4D97-AF65-F5344CB8AC3E}">
        <p14:creationId xmlns:p14="http://schemas.microsoft.com/office/powerpoint/2010/main" val="104060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B56A-D919-D846-AAA1-72DA751792C5}"/>
              </a:ext>
            </a:extLst>
          </p:cNvPr>
          <p:cNvSpPr>
            <a:spLocks noGrp="1"/>
          </p:cNvSpPr>
          <p:nvPr>
            <p:ph type="title"/>
          </p:nvPr>
        </p:nvSpPr>
        <p:spPr/>
        <p:txBody>
          <a:bodyPr/>
          <a:lstStyle/>
          <a:p>
            <a:r>
              <a:rPr lang="en-US" dirty="0"/>
              <a:t>Distributed Training Process (cont.)</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6E02729-E38C-CA49-9155-242DE2DB48FA}"/>
                  </a:ext>
                </a:extLst>
              </p:cNvPr>
              <p:cNvSpPr>
                <a:spLocks noGrp="1"/>
              </p:cNvSpPr>
              <p:nvPr>
                <p:ph idx="1"/>
              </p:nvPr>
            </p:nvSpPr>
            <p:spPr/>
            <p:txBody>
              <a:bodyPr/>
              <a:lstStyle/>
              <a:p>
                <a:r>
                  <a:rPr lang="en-US" dirty="0"/>
                  <a:t>Two alternating phases:</a:t>
                </a:r>
              </a:p>
              <a:p>
                <a:pPr marL="457200" indent="-457200">
                  <a:buFont typeface="+mj-lt"/>
                  <a:buAutoNum type="arabicPeriod"/>
                </a:pPr>
                <a:r>
                  <a:rPr lang="en-US" dirty="0"/>
                  <a:t>Workers wait for placement</a:t>
                </a:r>
              </a:p>
              <a:p>
                <a:pPr marL="457200" lvl="1" indent="0">
                  <a:buNone/>
                </a:pPr>
                <a:r>
                  <a:rPr lang="en-US" sz="2000" dirty="0"/>
                  <a:t>Controllers sample </a:t>
                </a:r>
                <a14:m>
                  <m:oMath xmlns:m="http://schemas.openxmlformats.org/officeDocument/2006/math">
                    <m:r>
                      <a:rPr lang="en-US" sz="2000" i="1">
                        <a:latin typeface="Cambria Math" panose="02040503050406030204" pitchFamily="18" charset="0"/>
                      </a:rPr>
                      <m:t>𝐾</m:t>
                    </m:r>
                  </m:oMath>
                </a14:m>
                <a:r>
                  <a:rPr lang="en-US" sz="2000" dirty="0"/>
                  <a:t> placements and send to workers; phase changes</a:t>
                </a:r>
              </a:p>
              <a:p>
                <a:pPr marL="457200" indent="-457200">
                  <a:buFont typeface="+mj-lt"/>
                  <a:buAutoNum type="arabicPeriod"/>
                </a:pPr>
                <a:r>
                  <a:rPr lang="en-US" dirty="0"/>
                  <a:t>Workers execute placement 10 steps and measure average running time using all steps except for the first</a:t>
                </a:r>
              </a:p>
              <a:p>
                <a:pPr marL="457200" lvl="1" indent="0">
                  <a:buNone/>
                </a:pPr>
                <a:r>
                  <a:rPr lang="en-US" sz="2000" dirty="0"/>
                  <a:t>Controllers wait for running times from workers and compute gradients to asynchronously update controller parameters in the parameter server</a:t>
                </a:r>
              </a:p>
            </p:txBody>
          </p:sp>
        </mc:Choice>
        <mc:Fallback xmlns="">
          <p:sp>
            <p:nvSpPr>
              <p:cNvPr id="7" name="Content Placeholder 6">
                <a:extLst>
                  <a:ext uri="{FF2B5EF4-FFF2-40B4-BE49-F238E27FC236}">
                    <a16:creationId xmlns:a16="http://schemas.microsoft.com/office/drawing/2014/main" id="{36E02729-E38C-CA49-9155-242DE2DB48FA}"/>
                  </a:ext>
                </a:extLst>
              </p:cNvPr>
              <p:cNvSpPr>
                <a:spLocks noGrp="1" noRot="1" noChangeAspect="1" noMove="1" noResize="1" noEditPoints="1" noAdjustHandles="1" noChangeArrowheads="1" noChangeShapeType="1" noTextEdit="1"/>
              </p:cNvSpPr>
              <p:nvPr>
                <p:ph idx="1"/>
              </p:nvPr>
            </p:nvSpPr>
            <p:spPr>
              <a:blipFill>
                <a:blip r:embed="rId3"/>
                <a:stretch>
                  <a:fillRect l="-528" r="-1057"/>
                </a:stretch>
              </a:blipFill>
            </p:spPr>
            <p:txBody>
              <a:bodyPr/>
              <a:lstStyle/>
              <a:p>
                <a:r>
                  <a:rPr lang="en-US">
                    <a:noFill/>
                  </a:rPr>
                  <a:t> </a:t>
                </a:r>
              </a:p>
            </p:txBody>
          </p:sp>
        </mc:Fallback>
      </mc:AlternateContent>
      <p:sp>
        <p:nvSpPr>
          <p:cNvPr id="8" name="Slide Number Placeholder 7">
            <a:extLst>
              <a:ext uri="{FF2B5EF4-FFF2-40B4-BE49-F238E27FC236}">
                <a16:creationId xmlns:a16="http://schemas.microsoft.com/office/drawing/2014/main" id="{5C4508BA-2B57-4549-94D0-6E8709AE016C}"/>
              </a:ext>
            </a:extLst>
          </p:cNvPr>
          <p:cNvSpPr>
            <a:spLocks noGrp="1"/>
          </p:cNvSpPr>
          <p:nvPr>
            <p:ph type="sldNum" sz="quarter" idx="12"/>
          </p:nvPr>
        </p:nvSpPr>
        <p:spPr/>
        <p:txBody>
          <a:bodyPr/>
          <a:lstStyle/>
          <a:p>
            <a:fld id="{B3EFBB3F-2DB4-C444-98BC-A3F595F64AB8}" type="slidenum">
              <a:rPr lang="en-US" smtClean="0"/>
              <a:t>29</a:t>
            </a:fld>
            <a:endParaRPr lang="en-US"/>
          </a:p>
        </p:txBody>
      </p:sp>
    </p:spTree>
    <p:extLst>
      <p:ext uri="{BB962C8B-B14F-4D97-AF65-F5344CB8AC3E}">
        <p14:creationId xmlns:p14="http://schemas.microsoft.com/office/powerpoint/2010/main" val="15027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Motivation</a:t>
            </a:r>
          </a:p>
        </p:txBody>
      </p:sp>
      <p:sp>
        <p:nvSpPr>
          <p:cNvPr id="3" name="Content Placeholder 2"/>
          <p:cNvSpPr>
            <a:spLocks noGrp="1"/>
          </p:cNvSpPr>
          <p:nvPr>
            <p:ph idx="1"/>
          </p:nvPr>
        </p:nvSpPr>
        <p:spPr>
          <a:xfrm>
            <a:off x="838200" y="1970203"/>
            <a:ext cx="10515600" cy="4147794"/>
          </a:xfrm>
        </p:spPr>
        <p:txBody>
          <a:bodyPr>
            <a:normAutofit fontScale="92500" lnSpcReduction="10000"/>
          </a:bodyPr>
          <a:lstStyle/>
          <a:p>
            <a:r>
              <a:rPr lang="en-US" altLang="zh-CN" dirty="0"/>
              <a:t>2</a:t>
            </a:r>
            <a:r>
              <a:rPr lang="zh-CN" altLang="en-US" dirty="0"/>
              <a:t> </a:t>
            </a:r>
            <a:r>
              <a:rPr lang="en-US" altLang="zh-CN" dirty="0"/>
              <a:t>steps</a:t>
            </a:r>
            <a:r>
              <a:rPr lang="zh-CN" altLang="en-US" dirty="0"/>
              <a:t> </a:t>
            </a:r>
            <a:r>
              <a:rPr lang="en-US" altLang="zh-CN" dirty="0"/>
              <a:t>for</a:t>
            </a:r>
            <a:r>
              <a:rPr lang="zh-CN" altLang="en-US" dirty="0"/>
              <a:t> </a:t>
            </a:r>
            <a:r>
              <a:rPr lang="en-US" altLang="zh-CN" dirty="0"/>
              <a:t>a</a:t>
            </a:r>
            <a:r>
              <a:rPr lang="zh-CN" altLang="en-US" dirty="0"/>
              <a:t> </a:t>
            </a:r>
            <a:r>
              <a:rPr lang="en-US" altLang="zh-CN" dirty="0"/>
              <a:t>scheduler:</a:t>
            </a:r>
          </a:p>
          <a:p>
            <a:endParaRPr lang="en-US" altLang="zh-CN" b="1" dirty="0"/>
          </a:p>
          <a:p>
            <a:pPr marL="514350" indent="-514350">
              <a:buAutoNum type="arabicPeriod"/>
            </a:pPr>
            <a:r>
              <a:rPr lang="en-US" dirty="0">
                <a:solidFill>
                  <a:srgbClr val="92D050"/>
                </a:solidFill>
              </a:rPr>
              <a:t>Job level </a:t>
            </a:r>
            <a:r>
              <a:rPr lang="en-US" altLang="zh-CN" dirty="0">
                <a:solidFill>
                  <a:srgbClr val="92D050"/>
                </a:solidFill>
              </a:rPr>
              <a:t>scheduling</a:t>
            </a:r>
            <a:r>
              <a:rPr lang="en-US" altLang="zh-CN" dirty="0"/>
              <a:t>:</a:t>
            </a:r>
            <a:r>
              <a:rPr lang="zh-CN" altLang="en-US" dirty="0"/>
              <a:t> </a:t>
            </a:r>
            <a:r>
              <a:rPr lang="en-US" altLang="zh-CN" dirty="0"/>
              <a:t>allocating</a:t>
            </a:r>
            <a:r>
              <a:rPr lang="zh-CN" altLang="en-US" dirty="0"/>
              <a:t> </a:t>
            </a:r>
            <a:r>
              <a:rPr lang="en-US" altLang="zh-CN" dirty="0"/>
              <a:t>resources</a:t>
            </a:r>
            <a:r>
              <a:rPr lang="zh-CN" altLang="en-US" dirty="0"/>
              <a:t> </a:t>
            </a:r>
            <a:r>
              <a:rPr lang="en-US" altLang="zh-CN" dirty="0"/>
              <a:t>(CPUs)</a:t>
            </a:r>
            <a:r>
              <a:rPr lang="zh-CN" altLang="en-US" dirty="0"/>
              <a:t> </a:t>
            </a:r>
            <a:r>
              <a:rPr lang="en-US" altLang="zh-CN" dirty="0"/>
              <a:t>to</a:t>
            </a:r>
            <a:r>
              <a:rPr lang="zh-CN" altLang="en-US" dirty="0"/>
              <a:t> </a:t>
            </a:r>
            <a:r>
              <a:rPr lang="en-US" altLang="zh-CN" dirty="0"/>
              <a:t>each</a:t>
            </a:r>
            <a:r>
              <a:rPr lang="zh-CN" altLang="en-US" dirty="0"/>
              <a:t> </a:t>
            </a:r>
            <a:r>
              <a:rPr lang="en-US" altLang="zh-CN" dirty="0"/>
              <a:t>of</a:t>
            </a:r>
            <a:r>
              <a:rPr lang="zh-CN" altLang="en-US" dirty="0"/>
              <a:t> </a:t>
            </a:r>
            <a:r>
              <a:rPr lang="en-US" altLang="zh-CN" dirty="0"/>
              <a:t>the</a:t>
            </a:r>
            <a:r>
              <a:rPr lang="zh-CN" altLang="en-US" dirty="0"/>
              <a:t> </a:t>
            </a:r>
            <a:r>
              <a:rPr lang="en-US" altLang="zh-CN" dirty="0"/>
              <a:t>active</a:t>
            </a:r>
            <a:r>
              <a:rPr lang="zh-CN" altLang="en-US" dirty="0"/>
              <a:t> </a:t>
            </a:r>
            <a:r>
              <a:rPr lang="en-US" altLang="zh-CN" dirty="0"/>
              <a:t>jobs</a:t>
            </a:r>
          </a:p>
          <a:p>
            <a:pPr marL="514350" indent="-514350">
              <a:buAutoNum type="arabicPeriod"/>
            </a:pPr>
            <a:endParaRPr lang="en-US" altLang="zh-CN" dirty="0"/>
          </a:p>
          <a:p>
            <a:pPr marL="514350" indent="-514350">
              <a:buAutoNum type="arabicPeriod"/>
            </a:pPr>
            <a:r>
              <a:rPr lang="en-US" altLang="zh-CN" dirty="0">
                <a:solidFill>
                  <a:srgbClr val="00B0F0"/>
                </a:solidFill>
              </a:rPr>
              <a:t>Task</a:t>
            </a:r>
            <a:r>
              <a:rPr lang="zh-CN" altLang="en-US" dirty="0">
                <a:solidFill>
                  <a:srgbClr val="00B0F0"/>
                </a:solidFill>
              </a:rPr>
              <a:t> </a:t>
            </a:r>
            <a:r>
              <a:rPr lang="en-US" altLang="zh-CN" dirty="0">
                <a:solidFill>
                  <a:srgbClr val="00B0F0"/>
                </a:solidFill>
              </a:rPr>
              <a:t>level</a:t>
            </a:r>
            <a:r>
              <a:rPr lang="zh-CN" altLang="en-US" dirty="0">
                <a:solidFill>
                  <a:srgbClr val="00B0F0"/>
                </a:solidFill>
              </a:rPr>
              <a:t> </a:t>
            </a:r>
            <a:r>
              <a:rPr lang="en-US" altLang="zh-CN" dirty="0">
                <a:solidFill>
                  <a:srgbClr val="00B0F0"/>
                </a:solidFill>
              </a:rPr>
              <a:t>scheduling</a:t>
            </a:r>
            <a:r>
              <a:rPr lang="en-US" altLang="zh-CN" dirty="0"/>
              <a:t>:</a:t>
            </a:r>
            <a:r>
              <a:rPr lang="zh-CN" altLang="en-US" dirty="0"/>
              <a:t> </a:t>
            </a:r>
            <a:r>
              <a:rPr lang="en-US" altLang="zh-CN" dirty="0"/>
              <a:t>for</a:t>
            </a:r>
            <a:r>
              <a:rPr lang="zh-CN" altLang="en-US" dirty="0"/>
              <a:t> </a:t>
            </a:r>
            <a:r>
              <a:rPr lang="en-US" altLang="zh-CN" dirty="0"/>
              <a:t>each</a:t>
            </a:r>
            <a:r>
              <a:rPr lang="zh-CN" altLang="en-US" dirty="0"/>
              <a:t> </a:t>
            </a:r>
            <a:r>
              <a:rPr lang="en-US" altLang="zh-CN" dirty="0"/>
              <a:t>job,</a:t>
            </a:r>
            <a:r>
              <a:rPr lang="zh-CN" altLang="en-US" dirty="0"/>
              <a:t> </a:t>
            </a:r>
            <a:r>
              <a:rPr lang="en-US" altLang="zh-CN" dirty="0"/>
              <a:t>assigning</a:t>
            </a:r>
            <a:r>
              <a:rPr lang="zh-CN" altLang="en-US" dirty="0"/>
              <a:t> </a:t>
            </a:r>
            <a:r>
              <a:rPr lang="en-US" altLang="zh-CN" dirty="0"/>
              <a:t>tasks</a:t>
            </a:r>
            <a:r>
              <a:rPr lang="zh-CN" altLang="en-US" dirty="0"/>
              <a:t> </a:t>
            </a:r>
            <a:r>
              <a:rPr lang="en-US" altLang="zh-CN" dirty="0"/>
              <a:t>to</a:t>
            </a:r>
            <a:r>
              <a:rPr lang="zh-CN" altLang="en-US" dirty="0"/>
              <a:t> </a:t>
            </a:r>
            <a:r>
              <a:rPr lang="en-US" altLang="zh-CN" dirty="0"/>
              <a:t>the</a:t>
            </a:r>
            <a:r>
              <a:rPr lang="zh-CN" altLang="en-US" dirty="0"/>
              <a:t> </a:t>
            </a:r>
            <a:r>
              <a:rPr lang="en-US" altLang="zh-CN" dirty="0"/>
              <a:t>available</a:t>
            </a:r>
            <a:r>
              <a:rPr lang="zh-CN" altLang="en-US" dirty="0"/>
              <a:t> </a:t>
            </a:r>
            <a:r>
              <a:rPr lang="en-US" altLang="zh-CN" dirty="0"/>
              <a:t>workers</a:t>
            </a:r>
          </a:p>
          <a:p>
            <a:endParaRPr lang="en-US" dirty="0"/>
          </a:p>
          <a:p>
            <a:r>
              <a:rPr lang="en-US" altLang="zh-CN" dirty="0"/>
              <a:t>Current</a:t>
            </a:r>
            <a:r>
              <a:rPr lang="zh-CN" altLang="en-US" dirty="0"/>
              <a:t> </a:t>
            </a:r>
            <a:r>
              <a:rPr lang="en-US" altLang="zh-CN" dirty="0"/>
              <a:t>job-level</a:t>
            </a:r>
            <a:r>
              <a:rPr lang="zh-CN" altLang="en-US" dirty="0"/>
              <a:t> </a:t>
            </a:r>
            <a:r>
              <a:rPr lang="en-US" altLang="zh-CN" dirty="0"/>
              <a:t>schedulers</a:t>
            </a:r>
            <a:r>
              <a:rPr lang="zh-CN" altLang="en-US" dirty="0"/>
              <a:t> </a:t>
            </a:r>
            <a:r>
              <a:rPr lang="en-US" altLang="zh-CN" dirty="0"/>
              <a:t>focus</a:t>
            </a:r>
            <a:r>
              <a:rPr lang="zh-CN" altLang="en-US" dirty="0"/>
              <a:t> </a:t>
            </a:r>
            <a:r>
              <a:rPr lang="en-US" altLang="zh-CN" dirty="0"/>
              <a:t>on</a:t>
            </a:r>
            <a:r>
              <a:rPr lang="zh-CN" altLang="en-US" dirty="0"/>
              <a:t> </a:t>
            </a:r>
            <a:r>
              <a:rPr lang="en-US" altLang="zh-CN" i="1" dirty="0"/>
              <a:t>resource</a:t>
            </a:r>
            <a:r>
              <a:rPr lang="zh-CN" altLang="en-US" i="1" dirty="0"/>
              <a:t> </a:t>
            </a:r>
            <a:r>
              <a:rPr lang="en-US" altLang="zh-CN" i="1" dirty="0"/>
              <a:t>fairness</a:t>
            </a:r>
            <a:r>
              <a:rPr lang="zh-CN" altLang="en-US" i="1" dirty="0"/>
              <a:t> </a:t>
            </a:r>
            <a:r>
              <a:rPr lang="en-US" altLang="zh-CN" dirty="0"/>
              <a:t>(each</a:t>
            </a:r>
            <a:r>
              <a:rPr lang="zh-CN" altLang="en-US" dirty="0"/>
              <a:t> </a:t>
            </a:r>
            <a:r>
              <a:rPr lang="en-US" altLang="zh-CN" dirty="0"/>
              <a:t>job</a:t>
            </a:r>
            <a:r>
              <a:rPr lang="zh-CN" altLang="en-US" dirty="0"/>
              <a:t> </a:t>
            </a:r>
            <a:r>
              <a:rPr lang="en-US" altLang="zh-CN" dirty="0"/>
              <a:t>gets</a:t>
            </a:r>
            <a:r>
              <a:rPr lang="zh-CN" altLang="en-US" dirty="0"/>
              <a:t> </a:t>
            </a:r>
            <a:r>
              <a:rPr lang="en-US" altLang="zh-CN" dirty="0"/>
              <a:t>the</a:t>
            </a:r>
            <a:r>
              <a:rPr lang="zh-CN" altLang="en-US" dirty="0"/>
              <a:t> </a:t>
            </a:r>
            <a:r>
              <a:rPr lang="en-US" altLang="zh-CN" dirty="0"/>
              <a:t>same</a:t>
            </a:r>
            <a:r>
              <a:rPr lang="zh-CN" altLang="en-US" dirty="0"/>
              <a:t> </a:t>
            </a:r>
            <a:r>
              <a:rPr lang="en-US" altLang="zh-CN" dirty="0"/>
              <a:t>resources)</a:t>
            </a:r>
            <a:endParaRPr lang="en-US" dirty="0"/>
          </a:p>
          <a:p>
            <a:endParaRPr lang="en-US" dirty="0"/>
          </a:p>
        </p:txBody>
      </p:sp>
      <p:sp>
        <p:nvSpPr>
          <p:cNvPr id="4" name="Slide Number Placeholder 3"/>
          <p:cNvSpPr>
            <a:spLocks noGrp="1"/>
          </p:cNvSpPr>
          <p:nvPr>
            <p:ph type="sldNum" sz="quarter" idx="12"/>
          </p:nvPr>
        </p:nvSpPr>
        <p:spPr/>
        <p:txBody>
          <a:bodyPr/>
          <a:lstStyle/>
          <a:p>
            <a:fld id="{EECAB941-9D6E-0841-9A38-A9C28C6B5C70}" type="slidenum">
              <a:rPr lang="en-US" smtClean="0"/>
              <a:t>3</a:t>
            </a:fld>
            <a:endParaRPr lang="en-US"/>
          </a:p>
        </p:txBody>
      </p:sp>
    </p:spTree>
    <p:extLst>
      <p:ext uri="{BB962C8B-B14F-4D97-AF65-F5344CB8AC3E}">
        <p14:creationId xmlns:p14="http://schemas.microsoft.com/office/powerpoint/2010/main" val="137746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60F7-0140-2F48-9FDE-2AB869A46700}"/>
              </a:ext>
            </a:extLst>
          </p:cNvPr>
          <p:cNvSpPr>
            <a:spLocks noGrp="1"/>
          </p:cNvSpPr>
          <p:nvPr>
            <p:ph type="title"/>
          </p:nvPr>
        </p:nvSpPr>
        <p:spPr/>
        <p:txBody>
          <a:bodyPr/>
          <a:lstStyle/>
          <a:p>
            <a:r>
              <a:rPr lang="en-US" dirty="0"/>
              <a:t>Training Process in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3AC94B-D0F1-3F49-84D8-B70A1E2BC547}"/>
                  </a:ext>
                </a:extLst>
              </p:cNvPr>
              <p:cNvSpPr>
                <a:spLocks noGrp="1"/>
              </p:cNvSpPr>
              <p:nvPr>
                <p:ph idx="1"/>
              </p:nvPr>
            </p:nvSpPr>
            <p:spPr/>
            <p:txBody>
              <a:bodyPr/>
              <a:lstStyle/>
              <a:p>
                <a:r>
                  <a:rPr lang="en-US" dirty="0"/>
                  <a:t>20 controllers, each with 4 or 8 workers, normally takes 12 to 27 hours to find the best placement</a:t>
                </a:r>
              </a:p>
              <a:p>
                <a:r>
                  <a:rPr lang="en-US" dirty="0"/>
                  <a:t>Each controller has its own baseline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3" name="Content Placeholder 2">
                <a:extLst>
                  <a:ext uri="{FF2B5EF4-FFF2-40B4-BE49-F238E27FC236}">
                    <a16:creationId xmlns:a16="http://schemas.microsoft.com/office/drawing/2014/main" id="{F83AC94B-D0F1-3F49-84D8-B70A1E2BC547}"/>
                  </a:ext>
                </a:extLst>
              </p:cNvPr>
              <p:cNvSpPr>
                <a:spLocks noGrp="1" noRot="1" noChangeAspect="1" noMove="1" noResize="1" noEditPoints="1" noAdjustHandles="1" noChangeArrowheads="1" noChangeShapeType="1" noTextEdit="1"/>
              </p:cNvSpPr>
              <p:nvPr>
                <p:ph idx="1"/>
              </p:nvPr>
            </p:nvSpPr>
            <p:spPr>
              <a:blipFill>
                <a:blip r:embed="rId3"/>
                <a:stretch>
                  <a:fillRect l="-52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740ACCB-D390-6A44-99A0-2F890E6C562B}"/>
              </a:ext>
            </a:extLst>
          </p:cNvPr>
          <p:cNvSpPr>
            <a:spLocks noGrp="1"/>
          </p:cNvSpPr>
          <p:nvPr>
            <p:ph type="sldNum" sz="quarter" idx="12"/>
          </p:nvPr>
        </p:nvSpPr>
        <p:spPr/>
        <p:txBody>
          <a:bodyPr/>
          <a:lstStyle/>
          <a:p>
            <a:fld id="{B3EFBB3F-2DB4-C444-98BC-A3F595F64AB8}" type="slidenum">
              <a:rPr lang="en-US" smtClean="0"/>
              <a:t>30</a:t>
            </a:fld>
            <a:endParaRPr lang="en-US"/>
          </a:p>
        </p:txBody>
      </p:sp>
    </p:spTree>
    <p:extLst>
      <p:ext uri="{BB962C8B-B14F-4D97-AF65-F5344CB8AC3E}">
        <p14:creationId xmlns:p14="http://schemas.microsoft.com/office/powerpoint/2010/main" val="60654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7EF53-4D45-E042-A7AD-2C40C13221B6}"/>
              </a:ext>
            </a:extLst>
          </p:cNvPr>
          <p:cNvSpPr>
            <a:spLocks noGrp="1"/>
          </p:cNvSpPr>
          <p:nvPr>
            <p:ph type="title"/>
          </p:nvPr>
        </p:nvSpPr>
        <p:spPr/>
        <p:txBody>
          <a:bodyPr/>
          <a:lstStyle/>
          <a:p>
            <a:r>
              <a:rPr lang="en-US" dirty="0"/>
              <a:t>Experiments Setups</a:t>
            </a:r>
          </a:p>
        </p:txBody>
      </p:sp>
      <p:sp>
        <p:nvSpPr>
          <p:cNvPr id="3" name="Content Placeholder 2">
            <a:extLst>
              <a:ext uri="{FF2B5EF4-FFF2-40B4-BE49-F238E27FC236}">
                <a16:creationId xmlns:a16="http://schemas.microsoft.com/office/drawing/2014/main" id="{7A6A8FA6-4A78-6D46-825F-482666471386}"/>
              </a:ext>
            </a:extLst>
          </p:cNvPr>
          <p:cNvSpPr>
            <a:spLocks noGrp="1"/>
          </p:cNvSpPr>
          <p:nvPr>
            <p:ph idx="1"/>
          </p:nvPr>
        </p:nvSpPr>
        <p:spPr>
          <a:xfrm>
            <a:off x="1130270" y="1591732"/>
            <a:ext cx="9603275" cy="4402667"/>
          </a:xfrm>
        </p:spPr>
        <p:txBody>
          <a:bodyPr>
            <a:normAutofit fontScale="92500" lnSpcReduction="20000"/>
          </a:bodyPr>
          <a:lstStyle/>
          <a:p>
            <a:r>
              <a:rPr lang="en-US" dirty="0"/>
              <a:t>Benchmarks</a:t>
            </a:r>
          </a:p>
          <a:p>
            <a:pPr lvl="1"/>
            <a:r>
              <a:rPr lang="en-US" dirty="0"/>
              <a:t>Recurrent Neural Language Model (RNNLM)</a:t>
            </a:r>
          </a:p>
          <a:p>
            <a:pPr lvl="1"/>
            <a:r>
              <a:rPr lang="en-US" dirty="0"/>
              <a:t>Attentional Neural Machine Translation (NMT)</a:t>
            </a:r>
          </a:p>
          <a:p>
            <a:pPr lvl="1"/>
            <a:r>
              <a:rPr lang="en-US" dirty="0"/>
              <a:t>Inception-V3 (image classification)</a:t>
            </a:r>
          </a:p>
          <a:p>
            <a:r>
              <a:rPr lang="en-US" dirty="0"/>
              <a:t>Baselines for comparison</a:t>
            </a:r>
          </a:p>
          <a:p>
            <a:pPr lvl="1"/>
            <a:r>
              <a:rPr lang="en-US" dirty="0"/>
              <a:t>Single-CPU/GPU</a:t>
            </a:r>
          </a:p>
          <a:p>
            <a:pPr lvl="1"/>
            <a:r>
              <a:rPr lang="en-US" dirty="0"/>
              <a:t>Scotch: attempt to balance computational load and reduce communication cost</a:t>
            </a:r>
          </a:p>
          <a:p>
            <a:pPr lvl="1"/>
            <a:r>
              <a:rPr lang="en-US" dirty="0" err="1"/>
              <a:t>MinCut</a:t>
            </a:r>
            <a:r>
              <a:rPr lang="en-US" dirty="0"/>
              <a:t>: Scotch without CPU</a:t>
            </a:r>
          </a:p>
          <a:p>
            <a:pPr lvl="1"/>
            <a:r>
              <a:rPr lang="en-US" dirty="0"/>
              <a:t>Expert-designed (human)</a:t>
            </a:r>
          </a:p>
          <a:p>
            <a:r>
              <a:rPr lang="en-US" dirty="0"/>
              <a:t>Devices</a:t>
            </a:r>
          </a:p>
          <a:p>
            <a:pPr lvl="1"/>
            <a:r>
              <a:rPr lang="en-US" dirty="0"/>
              <a:t>CPU: Intel Haswell 2300 CPU, 18 cores</a:t>
            </a:r>
          </a:p>
          <a:p>
            <a:pPr lvl="1"/>
            <a:r>
              <a:rPr lang="en-US" dirty="0"/>
              <a:t>GPU: </a:t>
            </a:r>
            <a:r>
              <a:rPr lang="en-US" dirty="0" err="1"/>
              <a:t>Nvidia</a:t>
            </a:r>
            <a:r>
              <a:rPr lang="en-US" dirty="0"/>
              <a:t> Tesla K80 GPUs</a:t>
            </a:r>
          </a:p>
          <a:p>
            <a:pPr lvl="1"/>
            <a:r>
              <a:rPr lang="en-US" dirty="0"/>
              <a:t>Memory: 50 GB of RAM for all models</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EE14E148-757A-C243-94E9-F35ACB941867}"/>
              </a:ext>
            </a:extLst>
          </p:cNvPr>
          <p:cNvSpPr>
            <a:spLocks noGrp="1"/>
          </p:cNvSpPr>
          <p:nvPr>
            <p:ph type="sldNum" sz="quarter" idx="12"/>
          </p:nvPr>
        </p:nvSpPr>
        <p:spPr/>
        <p:txBody>
          <a:bodyPr/>
          <a:lstStyle/>
          <a:p>
            <a:fld id="{B3EFBB3F-2DB4-C444-98BC-A3F595F64AB8}" type="slidenum">
              <a:rPr lang="en-US" smtClean="0"/>
              <a:t>31</a:t>
            </a:fld>
            <a:endParaRPr lang="en-US"/>
          </a:p>
        </p:txBody>
      </p:sp>
    </p:spTree>
    <p:extLst>
      <p:ext uri="{BB962C8B-B14F-4D97-AF65-F5344CB8AC3E}">
        <p14:creationId xmlns:p14="http://schemas.microsoft.com/office/powerpoint/2010/main" val="46041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540E-F3C1-3E43-9BB0-800D051E93C8}"/>
              </a:ext>
            </a:extLst>
          </p:cNvPr>
          <p:cNvSpPr>
            <a:spLocks noGrp="1"/>
          </p:cNvSpPr>
          <p:nvPr>
            <p:ph type="title"/>
          </p:nvPr>
        </p:nvSpPr>
        <p:spPr/>
        <p:txBody>
          <a:bodyPr/>
          <a:lstStyle/>
          <a:p>
            <a:r>
              <a:rPr lang="en-US" dirty="0"/>
              <a:t>Single-Step</a:t>
            </a:r>
          </a:p>
        </p:txBody>
      </p:sp>
      <p:sp>
        <p:nvSpPr>
          <p:cNvPr id="3" name="Content Placeholder 2">
            <a:extLst>
              <a:ext uri="{FF2B5EF4-FFF2-40B4-BE49-F238E27FC236}">
                <a16:creationId xmlns:a16="http://schemas.microsoft.com/office/drawing/2014/main" id="{3CB251E7-364E-B841-A3A0-44FFBD3E0C98}"/>
              </a:ext>
            </a:extLst>
          </p:cNvPr>
          <p:cNvSpPr>
            <a:spLocks noGrp="1"/>
          </p:cNvSpPr>
          <p:nvPr>
            <p:ph idx="1"/>
          </p:nvPr>
        </p:nvSpPr>
        <p:spPr>
          <a:xfrm>
            <a:off x="1130270" y="1528740"/>
            <a:ext cx="9603275" cy="3789945"/>
          </a:xfrm>
        </p:spPr>
        <p:txBody>
          <a:bodyPr>
            <a:normAutofit/>
          </a:bodyPr>
          <a:lstStyle/>
          <a:p>
            <a:r>
              <a:rPr lang="en-US" sz="1700" dirty="0"/>
              <a:t>Evaluate time for one forward pass, one backward pass and one parameter update </a:t>
            </a:r>
          </a:p>
          <a:p>
            <a:endParaRPr lang="en-US" sz="1700" dirty="0"/>
          </a:p>
        </p:txBody>
      </p:sp>
      <p:pic>
        <p:nvPicPr>
          <p:cNvPr id="5" name="Picture 4">
            <a:extLst>
              <a:ext uri="{FF2B5EF4-FFF2-40B4-BE49-F238E27FC236}">
                <a16:creationId xmlns:a16="http://schemas.microsoft.com/office/drawing/2014/main" id="{1ECC3856-D5D1-7A4B-842E-C33FE820066F}"/>
              </a:ext>
            </a:extLst>
          </p:cNvPr>
          <p:cNvPicPr>
            <a:picLocks noChangeAspect="1"/>
          </p:cNvPicPr>
          <p:nvPr/>
        </p:nvPicPr>
        <p:blipFill>
          <a:blip r:embed="rId3"/>
          <a:stretch>
            <a:fillRect/>
          </a:stretch>
        </p:blipFill>
        <p:spPr>
          <a:xfrm>
            <a:off x="1130270" y="2002559"/>
            <a:ext cx="9895542" cy="3716529"/>
          </a:xfrm>
          <a:prstGeom prst="rect">
            <a:avLst/>
          </a:prstGeom>
        </p:spPr>
      </p:pic>
      <p:sp>
        <p:nvSpPr>
          <p:cNvPr id="6" name="Slide Number Placeholder 5">
            <a:extLst>
              <a:ext uri="{FF2B5EF4-FFF2-40B4-BE49-F238E27FC236}">
                <a16:creationId xmlns:a16="http://schemas.microsoft.com/office/drawing/2014/main" id="{C06406C8-473C-3045-B7BE-C212B5057CDD}"/>
              </a:ext>
            </a:extLst>
          </p:cNvPr>
          <p:cNvSpPr>
            <a:spLocks noGrp="1"/>
          </p:cNvSpPr>
          <p:nvPr>
            <p:ph type="sldNum" sz="quarter" idx="12"/>
          </p:nvPr>
        </p:nvSpPr>
        <p:spPr/>
        <p:txBody>
          <a:bodyPr/>
          <a:lstStyle/>
          <a:p>
            <a:fld id="{B3EFBB3F-2DB4-C444-98BC-A3F595F64AB8}" type="slidenum">
              <a:rPr lang="en-US" smtClean="0"/>
              <a:t>32</a:t>
            </a:fld>
            <a:endParaRPr lang="en-US"/>
          </a:p>
        </p:txBody>
      </p:sp>
      <p:sp>
        <p:nvSpPr>
          <p:cNvPr id="4" name="Rectangle 3">
            <a:extLst>
              <a:ext uri="{FF2B5EF4-FFF2-40B4-BE49-F238E27FC236}">
                <a16:creationId xmlns:a16="http://schemas.microsoft.com/office/drawing/2014/main" id="{9ED92F43-EF9E-E24E-A572-92A24FF31A62}"/>
              </a:ext>
            </a:extLst>
          </p:cNvPr>
          <p:cNvSpPr/>
          <p:nvPr/>
        </p:nvSpPr>
        <p:spPr>
          <a:xfrm>
            <a:off x="8432799" y="2425579"/>
            <a:ext cx="2119086" cy="22787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19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D993-0D83-004F-94A7-13EEA17A548E}"/>
              </a:ext>
            </a:extLst>
          </p:cNvPr>
          <p:cNvSpPr>
            <a:spLocks noGrp="1"/>
          </p:cNvSpPr>
          <p:nvPr>
            <p:ph type="title"/>
          </p:nvPr>
        </p:nvSpPr>
        <p:spPr/>
        <p:txBody>
          <a:bodyPr/>
          <a:lstStyle/>
          <a:p>
            <a:r>
              <a:rPr lang="en-US" dirty="0"/>
              <a:t>Result Placement for NMT</a:t>
            </a:r>
          </a:p>
        </p:txBody>
      </p:sp>
      <p:pic>
        <p:nvPicPr>
          <p:cNvPr id="5" name="Content Placeholder 4">
            <a:extLst>
              <a:ext uri="{FF2B5EF4-FFF2-40B4-BE49-F238E27FC236}">
                <a16:creationId xmlns:a16="http://schemas.microsoft.com/office/drawing/2014/main" id="{AE96BF79-4495-294F-A596-F2E271CD4F48}"/>
              </a:ext>
            </a:extLst>
          </p:cNvPr>
          <p:cNvPicPr>
            <a:picLocks noGrp="1" noChangeAspect="1"/>
          </p:cNvPicPr>
          <p:nvPr>
            <p:ph idx="1"/>
          </p:nvPr>
        </p:nvPicPr>
        <p:blipFill>
          <a:blip r:embed="rId3"/>
          <a:stretch>
            <a:fillRect/>
          </a:stretch>
        </p:blipFill>
        <p:spPr>
          <a:xfrm>
            <a:off x="1126307" y="2144107"/>
            <a:ext cx="9602788" cy="3066153"/>
          </a:xfrm>
        </p:spPr>
      </p:pic>
      <p:sp>
        <p:nvSpPr>
          <p:cNvPr id="6" name="Slide Number Placeholder 5">
            <a:extLst>
              <a:ext uri="{FF2B5EF4-FFF2-40B4-BE49-F238E27FC236}">
                <a16:creationId xmlns:a16="http://schemas.microsoft.com/office/drawing/2014/main" id="{553DED77-B816-1C41-A783-A6B9B85729C8}"/>
              </a:ext>
            </a:extLst>
          </p:cNvPr>
          <p:cNvSpPr>
            <a:spLocks noGrp="1"/>
          </p:cNvSpPr>
          <p:nvPr>
            <p:ph type="sldNum" sz="quarter" idx="12"/>
          </p:nvPr>
        </p:nvSpPr>
        <p:spPr/>
        <p:txBody>
          <a:bodyPr/>
          <a:lstStyle/>
          <a:p>
            <a:fld id="{B3EFBB3F-2DB4-C444-98BC-A3F595F64AB8}" type="slidenum">
              <a:rPr lang="en-US" smtClean="0"/>
              <a:t>33</a:t>
            </a:fld>
            <a:endParaRPr lang="en-US"/>
          </a:p>
        </p:txBody>
      </p:sp>
      <p:sp>
        <p:nvSpPr>
          <p:cNvPr id="3" name="TextBox 2">
            <a:extLst>
              <a:ext uri="{FF2B5EF4-FFF2-40B4-BE49-F238E27FC236}">
                <a16:creationId xmlns:a16="http://schemas.microsoft.com/office/drawing/2014/main" id="{A92036BA-8EF7-9C40-B249-C9A4028446F2}"/>
              </a:ext>
            </a:extLst>
          </p:cNvPr>
          <p:cNvSpPr txBox="1"/>
          <p:nvPr/>
        </p:nvSpPr>
        <p:spPr>
          <a:xfrm>
            <a:off x="1130270" y="5351808"/>
            <a:ext cx="4914930" cy="369332"/>
          </a:xfrm>
          <a:prstGeom prst="rect">
            <a:avLst/>
          </a:prstGeom>
          <a:noFill/>
        </p:spPr>
        <p:txBody>
          <a:bodyPr wrap="square" rtlCol="0">
            <a:spAutoFit/>
          </a:bodyPr>
          <a:lstStyle/>
          <a:p>
            <a:r>
              <a:rPr lang="en-US" dirty="0"/>
              <a:t>Placement searching space: 5^280</a:t>
            </a:r>
          </a:p>
        </p:txBody>
      </p:sp>
      <p:cxnSp>
        <p:nvCxnSpPr>
          <p:cNvPr id="7" name="Straight Connector 6">
            <a:extLst>
              <a:ext uri="{FF2B5EF4-FFF2-40B4-BE49-F238E27FC236}">
                <a16:creationId xmlns:a16="http://schemas.microsoft.com/office/drawing/2014/main" id="{40D867C8-1A8B-0E44-B082-E46223CAB497}"/>
              </a:ext>
            </a:extLst>
          </p:cNvPr>
          <p:cNvCxnSpPr/>
          <p:nvPr/>
        </p:nvCxnSpPr>
        <p:spPr>
          <a:xfrm>
            <a:off x="1253067" y="5063066"/>
            <a:ext cx="277706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59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7F70-D74D-4346-BA95-28B0A03BA5CE}"/>
              </a:ext>
            </a:extLst>
          </p:cNvPr>
          <p:cNvSpPr>
            <a:spLocks noGrp="1"/>
          </p:cNvSpPr>
          <p:nvPr>
            <p:ph type="title"/>
          </p:nvPr>
        </p:nvSpPr>
        <p:spPr/>
        <p:txBody>
          <a:bodyPr/>
          <a:lstStyle/>
          <a:p>
            <a:r>
              <a:rPr lang="en-US" dirty="0"/>
              <a:t>End-to-End: run through entire training process</a:t>
            </a:r>
          </a:p>
        </p:txBody>
      </p:sp>
      <p:sp>
        <p:nvSpPr>
          <p:cNvPr id="3" name="Content Placeholder 2">
            <a:extLst>
              <a:ext uri="{FF2B5EF4-FFF2-40B4-BE49-F238E27FC236}">
                <a16:creationId xmlns:a16="http://schemas.microsoft.com/office/drawing/2014/main" id="{60ED12F7-C245-4249-A534-209C9BBB2C1C}"/>
              </a:ext>
            </a:extLst>
          </p:cNvPr>
          <p:cNvSpPr>
            <a:spLocks noGrp="1"/>
          </p:cNvSpPr>
          <p:nvPr>
            <p:ph idx="1"/>
          </p:nvPr>
        </p:nvSpPr>
        <p:spPr>
          <a:xfrm>
            <a:off x="1118577" y="1528304"/>
            <a:ext cx="4813330" cy="3294576"/>
          </a:xfrm>
        </p:spPr>
        <p:txBody>
          <a:bodyPr/>
          <a:lstStyle/>
          <a:p>
            <a:r>
              <a:rPr lang="en-US" dirty="0"/>
              <a:t>NMT: 200,000 steps, trained each model 4 times and took average </a:t>
            </a:r>
          </a:p>
        </p:txBody>
      </p:sp>
      <p:pic>
        <p:nvPicPr>
          <p:cNvPr id="5" name="Picture 4">
            <a:extLst>
              <a:ext uri="{FF2B5EF4-FFF2-40B4-BE49-F238E27FC236}">
                <a16:creationId xmlns:a16="http://schemas.microsoft.com/office/drawing/2014/main" id="{25791F69-9517-AE4B-965C-D66BD3147C9C}"/>
              </a:ext>
            </a:extLst>
          </p:cNvPr>
          <p:cNvPicPr>
            <a:picLocks noChangeAspect="1"/>
          </p:cNvPicPr>
          <p:nvPr/>
        </p:nvPicPr>
        <p:blipFill>
          <a:blip r:embed="rId3"/>
          <a:stretch>
            <a:fillRect/>
          </a:stretch>
        </p:blipFill>
        <p:spPr>
          <a:xfrm>
            <a:off x="1382168" y="2628338"/>
            <a:ext cx="4309534" cy="3232151"/>
          </a:xfrm>
          <a:prstGeom prst="rect">
            <a:avLst/>
          </a:prstGeom>
        </p:spPr>
      </p:pic>
      <p:sp>
        <p:nvSpPr>
          <p:cNvPr id="7" name="Content Placeholder 2">
            <a:extLst>
              <a:ext uri="{FF2B5EF4-FFF2-40B4-BE49-F238E27FC236}">
                <a16:creationId xmlns:a16="http://schemas.microsoft.com/office/drawing/2014/main" id="{8DB4637F-E1CB-684B-A82E-A37F267EB9EC}"/>
              </a:ext>
            </a:extLst>
          </p:cNvPr>
          <p:cNvSpPr txBox="1">
            <a:spLocks/>
          </p:cNvSpPr>
          <p:nvPr/>
        </p:nvSpPr>
        <p:spPr>
          <a:xfrm>
            <a:off x="5943600" y="1528304"/>
            <a:ext cx="5771200" cy="329457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Inception-V3: average of 4 runs, baselines are Synchronous Towers and Asynchronous Towers (expert-designed placements)</a:t>
            </a:r>
          </a:p>
        </p:txBody>
      </p:sp>
      <p:pic>
        <p:nvPicPr>
          <p:cNvPr id="9" name="Picture 8">
            <a:extLst>
              <a:ext uri="{FF2B5EF4-FFF2-40B4-BE49-F238E27FC236}">
                <a16:creationId xmlns:a16="http://schemas.microsoft.com/office/drawing/2014/main" id="{BADBC5D1-8F68-FC40-92B5-A3882F954DC5}"/>
              </a:ext>
            </a:extLst>
          </p:cNvPr>
          <p:cNvPicPr>
            <a:picLocks noChangeAspect="1"/>
          </p:cNvPicPr>
          <p:nvPr/>
        </p:nvPicPr>
        <p:blipFill>
          <a:blip r:embed="rId4"/>
          <a:stretch>
            <a:fillRect/>
          </a:stretch>
        </p:blipFill>
        <p:spPr>
          <a:xfrm>
            <a:off x="6460154" y="2751738"/>
            <a:ext cx="4296776" cy="3108751"/>
          </a:xfrm>
          <a:prstGeom prst="rect">
            <a:avLst/>
          </a:prstGeom>
        </p:spPr>
      </p:pic>
      <p:sp>
        <p:nvSpPr>
          <p:cNvPr id="10" name="Slide Number Placeholder 9">
            <a:extLst>
              <a:ext uri="{FF2B5EF4-FFF2-40B4-BE49-F238E27FC236}">
                <a16:creationId xmlns:a16="http://schemas.microsoft.com/office/drawing/2014/main" id="{2A62FEA8-2647-5A4F-AC26-905D5F6E57BC}"/>
              </a:ext>
            </a:extLst>
          </p:cNvPr>
          <p:cNvSpPr>
            <a:spLocks noGrp="1"/>
          </p:cNvSpPr>
          <p:nvPr>
            <p:ph type="sldNum" sz="quarter" idx="12"/>
          </p:nvPr>
        </p:nvSpPr>
        <p:spPr/>
        <p:txBody>
          <a:bodyPr/>
          <a:lstStyle/>
          <a:p>
            <a:fld id="{B3EFBB3F-2DB4-C444-98BC-A3F595F64AB8}" type="slidenum">
              <a:rPr lang="en-US" smtClean="0"/>
              <a:t>34</a:t>
            </a:fld>
            <a:endParaRPr lang="en-US"/>
          </a:p>
        </p:txBody>
      </p:sp>
      <p:sp>
        <p:nvSpPr>
          <p:cNvPr id="4" name="TextBox 3">
            <a:extLst>
              <a:ext uri="{FF2B5EF4-FFF2-40B4-BE49-F238E27FC236}">
                <a16:creationId xmlns:a16="http://schemas.microsoft.com/office/drawing/2014/main" id="{62CAC4FA-ED8C-364B-8BD0-804DDFA41BCB}"/>
              </a:ext>
            </a:extLst>
          </p:cNvPr>
          <p:cNvSpPr txBox="1"/>
          <p:nvPr/>
        </p:nvSpPr>
        <p:spPr>
          <a:xfrm>
            <a:off x="3536935" y="4689013"/>
            <a:ext cx="2067969" cy="646331"/>
          </a:xfrm>
          <a:prstGeom prst="rect">
            <a:avLst/>
          </a:prstGeom>
          <a:noFill/>
        </p:spPr>
        <p:txBody>
          <a:bodyPr wrap="square" rtlCol="0">
            <a:spAutoFit/>
          </a:bodyPr>
          <a:lstStyle/>
          <a:p>
            <a:r>
              <a:rPr lang="en-US" dirty="0">
                <a:solidFill>
                  <a:srgbClr val="FF0000"/>
                </a:solidFill>
              </a:rPr>
              <a:t>RL finishes early</a:t>
            </a:r>
          </a:p>
          <a:p>
            <a:endParaRPr lang="en-US" dirty="0">
              <a:solidFill>
                <a:srgbClr val="FF0000"/>
              </a:solidFill>
            </a:endParaRPr>
          </a:p>
        </p:txBody>
      </p:sp>
      <p:sp>
        <p:nvSpPr>
          <p:cNvPr id="6" name="TextBox 5">
            <a:extLst>
              <a:ext uri="{FF2B5EF4-FFF2-40B4-BE49-F238E27FC236}">
                <a16:creationId xmlns:a16="http://schemas.microsoft.com/office/drawing/2014/main" id="{87CC1983-EAF3-684A-951F-3AD49C2571EC}"/>
              </a:ext>
            </a:extLst>
          </p:cNvPr>
          <p:cNvSpPr txBox="1"/>
          <p:nvPr/>
        </p:nvSpPr>
        <p:spPr>
          <a:xfrm>
            <a:off x="6981897" y="4596679"/>
            <a:ext cx="3694605" cy="830997"/>
          </a:xfrm>
          <a:prstGeom prst="rect">
            <a:avLst/>
          </a:prstGeom>
          <a:noFill/>
        </p:spPr>
        <p:txBody>
          <a:bodyPr wrap="square" rtlCol="0">
            <a:spAutoFit/>
          </a:bodyPr>
          <a:lstStyle/>
          <a:p>
            <a:r>
              <a:rPr lang="en-US" sz="1600" dirty="0">
                <a:solidFill>
                  <a:srgbClr val="FF0000"/>
                </a:solidFill>
              </a:rPr>
              <a:t>Faster than Sync Towers</a:t>
            </a:r>
          </a:p>
          <a:p>
            <a:r>
              <a:rPr lang="en-US" sz="1600" dirty="0" err="1">
                <a:solidFill>
                  <a:srgbClr val="FF0000"/>
                </a:solidFill>
              </a:rPr>
              <a:t>Async</a:t>
            </a:r>
            <a:r>
              <a:rPr lang="en-US" sz="1600" dirty="0">
                <a:solidFill>
                  <a:srgbClr val="FF0000"/>
                </a:solidFill>
              </a:rPr>
              <a:t> Towers converge slow</a:t>
            </a:r>
          </a:p>
          <a:p>
            <a:r>
              <a:rPr lang="en-US" sz="1600" dirty="0">
                <a:solidFill>
                  <a:srgbClr val="FF0000"/>
                </a:solidFill>
              </a:rPr>
              <a:t>RL-based crossed </a:t>
            </a:r>
            <a:r>
              <a:rPr lang="en-US" sz="1600" dirty="0" err="1">
                <a:solidFill>
                  <a:srgbClr val="FF0000"/>
                </a:solidFill>
              </a:rPr>
              <a:t>Async</a:t>
            </a:r>
            <a:r>
              <a:rPr lang="en-US" sz="1600" dirty="0">
                <a:solidFill>
                  <a:srgbClr val="FF0000"/>
                </a:solidFill>
              </a:rPr>
              <a:t> eventually</a:t>
            </a:r>
          </a:p>
        </p:txBody>
      </p:sp>
      <p:pic>
        <p:nvPicPr>
          <p:cNvPr id="12" name="Content Placeholder 6">
            <a:extLst>
              <a:ext uri="{FF2B5EF4-FFF2-40B4-BE49-F238E27FC236}">
                <a16:creationId xmlns:a16="http://schemas.microsoft.com/office/drawing/2014/main" id="{1FC5741A-240F-9E4E-8582-456A40A0BE43}"/>
              </a:ext>
            </a:extLst>
          </p:cNvPr>
          <p:cNvPicPr>
            <a:picLocks noChangeAspect="1"/>
          </p:cNvPicPr>
          <p:nvPr/>
        </p:nvPicPr>
        <p:blipFill>
          <a:blip r:embed="rId5"/>
          <a:stretch>
            <a:fillRect/>
          </a:stretch>
        </p:blipFill>
        <p:spPr>
          <a:xfrm>
            <a:off x="1130270" y="3066717"/>
            <a:ext cx="9602788" cy="2058561"/>
          </a:xfrm>
          <a:prstGeom prst="rect">
            <a:avLst/>
          </a:prstGeom>
        </p:spPr>
      </p:pic>
    </p:spTree>
    <p:extLst>
      <p:ext uri="{BB962C8B-B14F-4D97-AF65-F5344CB8AC3E}">
        <p14:creationId xmlns:p14="http://schemas.microsoft.com/office/powerpoint/2010/main" val="194711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C0CA-511C-0F49-B183-63ED2752DEA2}"/>
              </a:ext>
            </a:extLst>
          </p:cNvPr>
          <p:cNvSpPr>
            <a:spLocks noGrp="1"/>
          </p:cNvSpPr>
          <p:nvPr>
            <p:ph type="title"/>
          </p:nvPr>
        </p:nvSpPr>
        <p:spPr/>
        <p:txBody>
          <a:bodyPr/>
          <a:lstStyle/>
          <a:p>
            <a:r>
              <a:rPr lang="en-US" dirty="0"/>
              <a:t>Analysis of Placement</a:t>
            </a:r>
            <a:br>
              <a:rPr lang="en-US" dirty="0"/>
            </a:br>
            <a:endParaRPr lang="en-US" dirty="0"/>
          </a:p>
        </p:txBody>
      </p:sp>
      <p:sp>
        <p:nvSpPr>
          <p:cNvPr id="3" name="Content Placeholder 2">
            <a:extLst>
              <a:ext uri="{FF2B5EF4-FFF2-40B4-BE49-F238E27FC236}">
                <a16:creationId xmlns:a16="http://schemas.microsoft.com/office/drawing/2014/main" id="{F2C421C3-71BD-1E45-A76B-10D43A26527F}"/>
              </a:ext>
            </a:extLst>
          </p:cNvPr>
          <p:cNvSpPr>
            <a:spLocks noGrp="1"/>
          </p:cNvSpPr>
          <p:nvPr>
            <p:ph idx="1"/>
          </p:nvPr>
        </p:nvSpPr>
        <p:spPr>
          <a:xfrm>
            <a:off x="1130270" y="1591733"/>
            <a:ext cx="3238530" cy="3874612"/>
          </a:xfrm>
        </p:spPr>
        <p:txBody>
          <a:bodyPr/>
          <a:lstStyle/>
          <a:p>
            <a:r>
              <a:rPr lang="en-US" dirty="0"/>
              <a:t>NMT</a:t>
            </a:r>
          </a:p>
          <a:p>
            <a:r>
              <a:rPr lang="en-US" dirty="0"/>
              <a:t>per-device computational loads (measured in operation runtime)</a:t>
            </a:r>
          </a:p>
        </p:txBody>
      </p:sp>
      <p:pic>
        <p:nvPicPr>
          <p:cNvPr id="5" name="Picture 4">
            <a:extLst>
              <a:ext uri="{FF2B5EF4-FFF2-40B4-BE49-F238E27FC236}">
                <a16:creationId xmlns:a16="http://schemas.microsoft.com/office/drawing/2014/main" id="{5411F699-0AB9-644B-B13D-83162533E03A}"/>
              </a:ext>
            </a:extLst>
          </p:cNvPr>
          <p:cNvPicPr>
            <a:picLocks noChangeAspect="1"/>
          </p:cNvPicPr>
          <p:nvPr/>
        </p:nvPicPr>
        <p:blipFill>
          <a:blip r:embed="rId3"/>
          <a:stretch>
            <a:fillRect/>
          </a:stretch>
        </p:blipFill>
        <p:spPr>
          <a:xfrm>
            <a:off x="4488340" y="1591733"/>
            <a:ext cx="4885267" cy="4513056"/>
          </a:xfrm>
          <a:prstGeom prst="rect">
            <a:avLst/>
          </a:prstGeom>
        </p:spPr>
      </p:pic>
      <p:sp>
        <p:nvSpPr>
          <p:cNvPr id="6" name="Slide Number Placeholder 5">
            <a:extLst>
              <a:ext uri="{FF2B5EF4-FFF2-40B4-BE49-F238E27FC236}">
                <a16:creationId xmlns:a16="http://schemas.microsoft.com/office/drawing/2014/main" id="{C0365DD1-30C8-A84B-9804-C59489CB9F5A}"/>
              </a:ext>
            </a:extLst>
          </p:cNvPr>
          <p:cNvSpPr>
            <a:spLocks noGrp="1"/>
          </p:cNvSpPr>
          <p:nvPr>
            <p:ph type="sldNum" sz="quarter" idx="12"/>
          </p:nvPr>
        </p:nvSpPr>
        <p:spPr/>
        <p:txBody>
          <a:bodyPr/>
          <a:lstStyle/>
          <a:p>
            <a:fld id="{B3EFBB3F-2DB4-C444-98BC-A3F595F64AB8}" type="slidenum">
              <a:rPr lang="en-US" smtClean="0"/>
              <a:t>35</a:t>
            </a:fld>
            <a:endParaRPr lang="en-US"/>
          </a:p>
        </p:txBody>
      </p:sp>
      <p:sp>
        <p:nvSpPr>
          <p:cNvPr id="4" name="TextBox 3">
            <a:extLst>
              <a:ext uri="{FF2B5EF4-FFF2-40B4-BE49-F238E27FC236}">
                <a16:creationId xmlns:a16="http://schemas.microsoft.com/office/drawing/2014/main" id="{57A94499-97D5-D543-B2AE-EF11DAC4B668}"/>
              </a:ext>
            </a:extLst>
          </p:cNvPr>
          <p:cNvSpPr txBox="1"/>
          <p:nvPr/>
        </p:nvSpPr>
        <p:spPr>
          <a:xfrm>
            <a:off x="2659539" y="3945466"/>
            <a:ext cx="1438327" cy="369332"/>
          </a:xfrm>
          <a:prstGeom prst="rect">
            <a:avLst/>
          </a:prstGeom>
          <a:noFill/>
        </p:spPr>
        <p:txBody>
          <a:bodyPr wrap="square" rtlCol="0">
            <a:spAutoFit/>
          </a:bodyPr>
          <a:lstStyle/>
          <a:p>
            <a:r>
              <a:rPr lang="en-US" dirty="0">
                <a:solidFill>
                  <a:srgbClr val="FF0000"/>
                </a:solidFill>
              </a:rPr>
              <a:t>Balanced!</a:t>
            </a:r>
          </a:p>
        </p:txBody>
      </p:sp>
      <p:cxnSp>
        <p:nvCxnSpPr>
          <p:cNvPr id="8" name="Straight Arrow Connector 7">
            <a:extLst>
              <a:ext uri="{FF2B5EF4-FFF2-40B4-BE49-F238E27FC236}">
                <a16:creationId xmlns:a16="http://schemas.microsoft.com/office/drawing/2014/main" id="{E3B092D4-A8D7-554D-B092-82C64D300DE3}"/>
              </a:ext>
            </a:extLst>
          </p:cNvPr>
          <p:cNvCxnSpPr>
            <a:stCxn id="4" idx="0"/>
          </p:cNvCxnSpPr>
          <p:nvPr/>
        </p:nvCxnSpPr>
        <p:spPr>
          <a:xfrm flipV="1">
            <a:off x="3378703" y="3529039"/>
            <a:ext cx="2006097" cy="4164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8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BE561-542C-B74D-A02C-609288701860}"/>
              </a:ext>
            </a:extLst>
          </p:cNvPr>
          <p:cNvSpPr>
            <a:spLocks noGrp="1"/>
          </p:cNvSpPr>
          <p:nvPr>
            <p:ph type="title"/>
          </p:nvPr>
        </p:nvSpPr>
        <p:spPr/>
        <p:txBody>
          <a:bodyPr/>
          <a:lstStyle/>
          <a:p>
            <a:r>
              <a:rPr lang="en-US" dirty="0"/>
              <a:t>Analysis of Placement (cont.)</a:t>
            </a:r>
            <a:br>
              <a:rPr lang="en-US" dirty="0"/>
            </a:br>
            <a:endParaRPr lang="en-US" dirty="0"/>
          </a:p>
        </p:txBody>
      </p:sp>
      <p:sp>
        <p:nvSpPr>
          <p:cNvPr id="3" name="Content Placeholder 2">
            <a:extLst>
              <a:ext uri="{FF2B5EF4-FFF2-40B4-BE49-F238E27FC236}">
                <a16:creationId xmlns:a16="http://schemas.microsoft.com/office/drawing/2014/main" id="{D682D5D9-3322-3547-BBAC-14FA6891D424}"/>
              </a:ext>
            </a:extLst>
          </p:cNvPr>
          <p:cNvSpPr>
            <a:spLocks noGrp="1"/>
          </p:cNvSpPr>
          <p:nvPr>
            <p:ph idx="1"/>
          </p:nvPr>
        </p:nvSpPr>
        <p:spPr/>
        <p:txBody>
          <a:bodyPr/>
          <a:lstStyle/>
          <a:p>
            <a:r>
              <a:rPr lang="en-US" dirty="0"/>
              <a:t>Inception-V3</a:t>
            </a:r>
          </a:p>
        </p:txBody>
      </p:sp>
      <p:pic>
        <p:nvPicPr>
          <p:cNvPr id="5" name="Picture 4">
            <a:extLst>
              <a:ext uri="{FF2B5EF4-FFF2-40B4-BE49-F238E27FC236}">
                <a16:creationId xmlns:a16="http://schemas.microsoft.com/office/drawing/2014/main" id="{CDAF6E71-35A9-104A-8BE8-75588EC3D05B}"/>
              </a:ext>
            </a:extLst>
          </p:cNvPr>
          <p:cNvPicPr>
            <a:picLocks noChangeAspect="1"/>
          </p:cNvPicPr>
          <p:nvPr/>
        </p:nvPicPr>
        <p:blipFill>
          <a:blip r:embed="rId3"/>
          <a:stretch>
            <a:fillRect/>
          </a:stretch>
        </p:blipFill>
        <p:spPr>
          <a:xfrm>
            <a:off x="3314700" y="2295057"/>
            <a:ext cx="3733800" cy="3048000"/>
          </a:xfrm>
          <a:prstGeom prst="rect">
            <a:avLst/>
          </a:prstGeom>
        </p:spPr>
      </p:pic>
      <p:pic>
        <p:nvPicPr>
          <p:cNvPr id="7" name="Picture 6">
            <a:extLst>
              <a:ext uri="{FF2B5EF4-FFF2-40B4-BE49-F238E27FC236}">
                <a16:creationId xmlns:a16="http://schemas.microsoft.com/office/drawing/2014/main" id="{F5E10F64-2BF6-8E4A-9A36-A0A1D1923F49}"/>
              </a:ext>
            </a:extLst>
          </p:cNvPr>
          <p:cNvPicPr>
            <a:picLocks noChangeAspect="1"/>
          </p:cNvPicPr>
          <p:nvPr/>
        </p:nvPicPr>
        <p:blipFill>
          <a:blip r:embed="rId4"/>
          <a:stretch>
            <a:fillRect/>
          </a:stretch>
        </p:blipFill>
        <p:spPr>
          <a:xfrm>
            <a:off x="7334280" y="2295057"/>
            <a:ext cx="3797300" cy="3035300"/>
          </a:xfrm>
          <a:prstGeom prst="rect">
            <a:avLst/>
          </a:prstGeom>
        </p:spPr>
      </p:pic>
      <p:sp>
        <p:nvSpPr>
          <p:cNvPr id="8" name="Slide Number Placeholder 7">
            <a:extLst>
              <a:ext uri="{FF2B5EF4-FFF2-40B4-BE49-F238E27FC236}">
                <a16:creationId xmlns:a16="http://schemas.microsoft.com/office/drawing/2014/main" id="{70939680-EAED-2746-BFCC-11DED471D5B6}"/>
              </a:ext>
            </a:extLst>
          </p:cNvPr>
          <p:cNvSpPr>
            <a:spLocks noGrp="1"/>
          </p:cNvSpPr>
          <p:nvPr>
            <p:ph type="sldNum" sz="quarter" idx="12"/>
          </p:nvPr>
        </p:nvSpPr>
        <p:spPr/>
        <p:txBody>
          <a:bodyPr/>
          <a:lstStyle/>
          <a:p>
            <a:fld id="{B3EFBB3F-2DB4-C444-98BC-A3F595F64AB8}" type="slidenum">
              <a:rPr lang="en-US" smtClean="0"/>
              <a:t>36</a:t>
            </a:fld>
            <a:endParaRPr lang="en-US"/>
          </a:p>
        </p:txBody>
      </p:sp>
      <p:cxnSp>
        <p:nvCxnSpPr>
          <p:cNvPr id="6" name="Straight Arrow Connector 5">
            <a:extLst>
              <a:ext uri="{FF2B5EF4-FFF2-40B4-BE49-F238E27FC236}">
                <a16:creationId xmlns:a16="http://schemas.microsoft.com/office/drawing/2014/main" id="{7E94FFBC-A986-2841-A5FC-06A8FAC44C8C}"/>
              </a:ext>
            </a:extLst>
          </p:cNvPr>
          <p:cNvCxnSpPr>
            <a:cxnSpLocks/>
            <a:stCxn id="9" idx="3"/>
          </p:cNvCxnSpPr>
          <p:nvPr/>
        </p:nvCxnSpPr>
        <p:spPr>
          <a:xfrm flipV="1">
            <a:off x="2442501" y="4435205"/>
            <a:ext cx="1097455" cy="3231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2DA5278-8C3F-DA48-BBF2-7523A4471D95}"/>
              </a:ext>
            </a:extLst>
          </p:cNvPr>
          <p:cNvSpPr txBox="1"/>
          <p:nvPr/>
        </p:nvSpPr>
        <p:spPr>
          <a:xfrm>
            <a:off x="880533" y="4435205"/>
            <a:ext cx="1561968" cy="646331"/>
          </a:xfrm>
          <a:prstGeom prst="rect">
            <a:avLst/>
          </a:prstGeom>
          <a:noFill/>
          <a:ln>
            <a:noFill/>
          </a:ln>
        </p:spPr>
        <p:txBody>
          <a:bodyPr wrap="square" rtlCol="0">
            <a:spAutoFit/>
          </a:bodyPr>
          <a:lstStyle/>
          <a:p>
            <a:r>
              <a:rPr lang="en-US" dirty="0">
                <a:solidFill>
                  <a:srgbClr val="FF0000"/>
                </a:solidFill>
              </a:rPr>
              <a:t>Imbalance in RL-based!</a:t>
            </a:r>
          </a:p>
        </p:txBody>
      </p:sp>
      <p:sp>
        <p:nvSpPr>
          <p:cNvPr id="13" name="TextBox 12">
            <a:extLst>
              <a:ext uri="{FF2B5EF4-FFF2-40B4-BE49-F238E27FC236}">
                <a16:creationId xmlns:a16="http://schemas.microsoft.com/office/drawing/2014/main" id="{DC397ABC-4031-264A-8FBF-40354B9ECE42}"/>
              </a:ext>
            </a:extLst>
          </p:cNvPr>
          <p:cNvSpPr txBox="1"/>
          <p:nvPr/>
        </p:nvSpPr>
        <p:spPr>
          <a:xfrm>
            <a:off x="7721227" y="1371727"/>
            <a:ext cx="3023406" cy="923330"/>
          </a:xfrm>
          <a:prstGeom prst="rect">
            <a:avLst/>
          </a:prstGeom>
          <a:noFill/>
        </p:spPr>
        <p:txBody>
          <a:bodyPr wrap="square" rtlCol="0">
            <a:spAutoFit/>
          </a:bodyPr>
          <a:lstStyle/>
          <a:p>
            <a:r>
              <a:rPr lang="en-US" dirty="0">
                <a:solidFill>
                  <a:srgbClr val="FF0000"/>
                </a:solidFill>
              </a:rPr>
              <a:t>Time reduction comes from less time copying data between devices</a:t>
            </a:r>
          </a:p>
        </p:txBody>
      </p:sp>
    </p:spTree>
    <p:extLst>
      <p:ext uri="{BB962C8B-B14F-4D97-AF65-F5344CB8AC3E}">
        <p14:creationId xmlns:p14="http://schemas.microsoft.com/office/powerpoint/2010/main" val="172458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7000E-893B-8849-A42B-20F536E726E3}"/>
              </a:ext>
            </a:extLst>
          </p:cNvPr>
          <p:cNvSpPr>
            <a:spLocks noGrp="1"/>
          </p:cNvSpPr>
          <p:nvPr>
            <p:ph type="title"/>
          </p:nvPr>
        </p:nvSpPr>
        <p:spPr/>
        <p:txBody>
          <a:bodyPr/>
          <a:lstStyle/>
          <a:p>
            <a:r>
              <a:rPr lang="en-US" dirty="0"/>
              <a:t>Takeaway</a:t>
            </a:r>
          </a:p>
        </p:txBody>
      </p:sp>
      <p:sp>
        <p:nvSpPr>
          <p:cNvPr id="3" name="Content Placeholder 2">
            <a:extLst>
              <a:ext uri="{FF2B5EF4-FFF2-40B4-BE49-F238E27FC236}">
                <a16:creationId xmlns:a16="http://schemas.microsoft.com/office/drawing/2014/main" id="{4723F74D-9DF9-F040-B023-16CFBA5CAB36}"/>
              </a:ext>
            </a:extLst>
          </p:cNvPr>
          <p:cNvSpPr>
            <a:spLocks noGrp="1"/>
          </p:cNvSpPr>
          <p:nvPr>
            <p:ph idx="1"/>
          </p:nvPr>
        </p:nvSpPr>
        <p:spPr>
          <a:xfrm>
            <a:off x="1130270" y="2171769"/>
            <a:ext cx="9603275" cy="3602498"/>
          </a:xfrm>
        </p:spPr>
        <p:txBody>
          <a:bodyPr>
            <a:normAutofit/>
          </a:bodyPr>
          <a:lstStyle/>
          <a:p>
            <a:r>
              <a:rPr lang="en-US" dirty="0"/>
              <a:t>Adaptive reinforcement learning method to optimize device placement in neural networks.</a:t>
            </a:r>
          </a:p>
          <a:p>
            <a:r>
              <a:rPr lang="en-US" dirty="0"/>
              <a:t>Sequence-to-sequence model to propose device placement.</a:t>
            </a:r>
          </a:p>
          <a:p>
            <a:r>
              <a:rPr lang="en-US" dirty="0"/>
              <a:t>RL-based placer learns the trade-off between performance enhanced by parallelism and communication cost.</a:t>
            </a:r>
          </a:p>
          <a:p>
            <a:r>
              <a:rPr lang="en-US" dirty="0"/>
              <a:t>For image classification, language modeling, and machine translation RL-based placement either ties or beats other methods, including human expert.</a:t>
            </a:r>
          </a:p>
        </p:txBody>
      </p:sp>
      <p:sp>
        <p:nvSpPr>
          <p:cNvPr id="4" name="Slide Number Placeholder 3">
            <a:extLst>
              <a:ext uri="{FF2B5EF4-FFF2-40B4-BE49-F238E27FC236}">
                <a16:creationId xmlns:a16="http://schemas.microsoft.com/office/drawing/2014/main" id="{A51B3A03-C7CA-8944-85C2-05B312DEB94B}"/>
              </a:ext>
            </a:extLst>
          </p:cNvPr>
          <p:cNvSpPr>
            <a:spLocks noGrp="1"/>
          </p:cNvSpPr>
          <p:nvPr>
            <p:ph type="sldNum" sz="quarter" idx="12"/>
          </p:nvPr>
        </p:nvSpPr>
        <p:spPr/>
        <p:txBody>
          <a:bodyPr/>
          <a:lstStyle/>
          <a:p>
            <a:fld id="{B3EFBB3F-2DB4-C444-98BC-A3F595F64AB8}" type="slidenum">
              <a:rPr lang="en-US" smtClean="0"/>
              <a:t>37</a:t>
            </a:fld>
            <a:endParaRPr lang="en-US"/>
          </a:p>
        </p:txBody>
      </p:sp>
    </p:spTree>
    <p:extLst>
      <p:ext uri="{BB962C8B-B14F-4D97-AF65-F5344CB8AC3E}">
        <p14:creationId xmlns:p14="http://schemas.microsoft.com/office/powerpoint/2010/main" val="70712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1892-2588-024B-97D5-61ABC4E145B1}"/>
              </a:ext>
            </a:extLst>
          </p:cNvPr>
          <p:cNvSpPr>
            <a:spLocks noGrp="1"/>
          </p:cNvSpPr>
          <p:nvPr>
            <p:ph type="title"/>
          </p:nvPr>
        </p:nvSpPr>
        <p:spPr/>
        <p:txBody>
          <a:bodyPr>
            <a:normAutofit/>
          </a:bodyPr>
          <a:lstStyle/>
          <a:p>
            <a:r>
              <a:rPr lang="en-US" sz="4800" dirty="0"/>
              <a:t>Thank you!</a:t>
            </a:r>
          </a:p>
        </p:txBody>
      </p:sp>
      <p:sp>
        <p:nvSpPr>
          <p:cNvPr id="3" name="Content Placeholder 2">
            <a:extLst>
              <a:ext uri="{FF2B5EF4-FFF2-40B4-BE49-F238E27FC236}">
                <a16:creationId xmlns:a16="http://schemas.microsoft.com/office/drawing/2014/main" id="{B5791E21-B91E-5547-AE57-32E17A0F19B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395D6F5-C67A-CA47-8957-F858C159860A}"/>
              </a:ext>
            </a:extLst>
          </p:cNvPr>
          <p:cNvSpPr>
            <a:spLocks noGrp="1"/>
          </p:cNvSpPr>
          <p:nvPr>
            <p:ph type="sldNum" sz="quarter" idx="12"/>
          </p:nvPr>
        </p:nvSpPr>
        <p:spPr/>
        <p:txBody>
          <a:bodyPr/>
          <a:lstStyle/>
          <a:p>
            <a:fld id="{B3EFBB3F-2DB4-C444-98BC-A3F595F64AB8}" type="slidenum">
              <a:rPr lang="en-US" smtClean="0"/>
              <a:t>38</a:t>
            </a:fld>
            <a:endParaRPr lang="en-US"/>
          </a:p>
        </p:txBody>
      </p:sp>
    </p:spTree>
    <p:extLst>
      <p:ext uri="{BB962C8B-B14F-4D97-AF65-F5344CB8AC3E}">
        <p14:creationId xmlns:p14="http://schemas.microsoft.com/office/powerpoint/2010/main" val="1074044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594" y="1698513"/>
            <a:ext cx="11156295" cy="2098226"/>
          </a:xfrm>
        </p:spPr>
        <p:txBody>
          <a:bodyPr/>
          <a:lstStyle/>
          <a:p>
            <a:r>
              <a:rPr lang="en-US" sz="6600" dirty="0"/>
              <a:t>Discussion</a:t>
            </a:r>
            <a:br>
              <a:rPr lang="en-US" sz="6600" dirty="0"/>
            </a:br>
            <a:r>
              <a:rPr lang="en-US" sz="6600" dirty="0"/>
              <a:t>ML for </a:t>
            </a:r>
            <a:r>
              <a:rPr lang="en-US" sz="6600"/>
              <a:t>(SYSTEMs </a:t>
            </a:r>
            <a:r>
              <a:rPr lang="en-US" sz="6600" dirty="0"/>
              <a:t>FOR ML</a:t>
            </a:r>
            <a:r>
              <a:rPr lang="en-US" dirty="0"/>
              <a:t>)</a:t>
            </a:r>
          </a:p>
        </p:txBody>
      </p:sp>
      <p:sp>
        <p:nvSpPr>
          <p:cNvPr id="3" name="Subtitle 2"/>
          <p:cNvSpPr>
            <a:spLocks noGrp="1"/>
          </p:cNvSpPr>
          <p:nvPr>
            <p:ph type="subTitle" idx="1"/>
          </p:nvPr>
        </p:nvSpPr>
        <p:spPr/>
        <p:txBody>
          <a:bodyPr/>
          <a:lstStyle/>
          <a:p>
            <a:r>
              <a:rPr lang="en-US" dirty="0" err="1"/>
              <a:t>Scriber:Qishan</a:t>
            </a:r>
            <a:r>
              <a:rPr lang="en-US" dirty="0"/>
              <a:t> Zhu</a:t>
            </a:r>
          </a:p>
          <a:p>
            <a:r>
              <a:rPr lang="en-US" dirty="0"/>
              <a:t>04/11/2018</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2631" y="6014178"/>
            <a:ext cx="659236" cy="843822"/>
          </a:xfrm>
          <a:prstGeom prst="rect">
            <a:avLst/>
          </a:prstGeom>
        </p:spPr>
      </p:pic>
    </p:spTree>
    <p:extLst>
      <p:ext uri="{BB962C8B-B14F-4D97-AF65-F5344CB8AC3E}">
        <p14:creationId xmlns:p14="http://schemas.microsoft.com/office/powerpoint/2010/main" val="94611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Motivation</a:t>
            </a:r>
          </a:p>
        </p:txBody>
      </p:sp>
      <p:sp>
        <p:nvSpPr>
          <p:cNvPr id="3" name="Content Placeholder 2"/>
          <p:cNvSpPr>
            <a:spLocks noGrp="1"/>
          </p:cNvSpPr>
          <p:nvPr>
            <p:ph idx="1"/>
          </p:nvPr>
        </p:nvSpPr>
        <p:spPr>
          <a:xfrm>
            <a:off x="838200" y="1825625"/>
            <a:ext cx="10515600" cy="787306"/>
          </a:xfrm>
        </p:spPr>
        <p:txBody>
          <a:bodyPr/>
          <a:lstStyle/>
          <a:p>
            <a:r>
              <a:rPr lang="en-US" dirty="0"/>
              <a:t>Problems for current job-level scheduler</a:t>
            </a:r>
          </a:p>
          <a:p>
            <a:endParaRPr lang="en-US" dirty="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421" y="3264635"/>
            <a:ext cx="5641157" cy="2358648"/>
          </a:xfrm>
          <a:prstGeom prst="rect">
            <a:avLst/>
          </a:prstGeom>
        </p:spPr>
      </p:pic>
      <p:grpSp>
        <p:nvGrpSpPr>
          <p:cNvPr id="17" name="Group 16"/>
          <p:cNvGrpSpPr/>
          <p:nvPr/>
        </p:nvGrpSpPr>
        <p:grpSpPr>
          <a:xfrm>
            <a:off x="650003" y="4285672"/>
            <a:ext cx="3705181" cy="652234"/>
            <a:chOff x="650003" y="4285672"/>
            <a:chExt cx="3705181" cy="652234"/>
          </a:xfrm>
        </p:grpSpPr>
        <p:cxnSp>
          <p:nvCxnSpPr>
            <p:cNvPr id="7" name="Straight Arrow Connector 6"/>
            <p:cNvCxnSpPr/>
            <p:nvPr/>
          </p:nvCxnSpPr>
          <p:spPr>
            <a:xfrm flipV="1">
              <a:off x="2771481" y="4285672"/>
              <a:ext cx="1583703" cy="316576"/>
            </a:xfrm>
            <a:prstGeom prst="straightConnector1">
              <a:avLst/>
            </a:prstGeom>
            <a:ln w="698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0003" y="4291575"/>
              <a:ext cx="2121478" cy="646331"/>
            </a:xfrm>
            <a:prstGeom prst="rect">
              <a:avLst/>
            </a:prstGeom>
            <a:noFill/>
          </p:spPr>
          <p:txBody>
            <a:bodyPr wrap="none" rtlCol="0">
              <a:spAutoFit/>
            </a:bodyPr>
            <a:lstStyle/>
            <a:p>
              <a:r>
                <a:rPr lang="en-US" altLang="zh-CN" dirty="0">
                  <a:solidFill>
                    <a:srgbClr val="00B0F0"/>
                  </a:solidFill>
                </a:rPr>
                <a:t>Loss</a:t>
              </a:r>
              <a:r>
                <a:rPr lang="zh-CN" altLang="en-US" dirty="0">
                  <a:solidFill>
                    <a:srgbClr val="00B0F0"/>
                  </a:solidFill>
                </a:rPr>
                <a:t> </a:t>
              </a:r>
              <a:r>
                <a:rPr lang="en-US" altLang="zh-CN" dirty="0">
                  <a:solidFill>
                    <a:srgbClr val="00B0F0"/>
                  </a:solidFill>
                </a:rPr>
                <a:t>reduces</a:t>
              </a:r>
              <a:r>
                <a:rPr lang="zh-CN" altLang="en-US" dirty="0">
                  <a:solidFill>
                    <a:srgbClr val="00B0F0"/>
                  </a:solidFill>
                </a:rPr>
                <a:t> </a:t>
              </a:r>
              <a:r>
                <a:rPr lang="en-US" altLang="zh-CN" dirty="0">
                  <a:solidFill>
                    <a:srgbClr val="00B0F0"/>
                  </a:solidFill>
                </a:rPr>
                <a:t>rapidly</a:t>
              </a:r>
              <a:r>
                <a:rPr lang="zh-CN" altLang="en-US" dirty="0">
                  <a:solidFill>
                    <a:srgbClr val="00B0F0"/>
                  </a:solidFill>
                </a:rPr>
                <a:t> </a:t>
              </a:r>
              <a:endParaRPr lang="en-US" altLang="zh-CN" dirty="0">
                <a:solidFill>
                  <a:srgbClr val="00B0F0"/>
                </a:solidFill>
              </a:endParaRPr>
            </a:p>
            <a:p>
              <a:r>
                <a:rPr lang="en-US" altLang="zh-CN" dirty="0">
                  <a:solidFill>
                    <a:srgbClr val="00B0F0"/>
                  </a:solidFill>
                </a:rPr>
                <a:t>at</a:t>
              </a:r>
              <a:r>
                <a:rPr lang="zh-CN" altLang="en-US" dirty="0">
                  <a:solidFill>
                    <a:srgbClr val="00B0F0"/>
                  </a:solidFill>
                </a:rPr>
                <a:t> </a:t>
              </a:r>
              <a:r>
                <a:rPr lang="en-US" altLang="zh-CN" dirty="0">
                  <a:solidFill>
                    <a:srgbClr val="00B0F0"/>
                  </a:solidFill>
                </a:rPr>
                <a:t>the</a:t>
              </a:r>
              <a:r>
                <a:rPr lang="zh-CN" altLang="en-US" dirty="0">
                  <a:solidFill>
                    <a:srgbClr val="00B0F0"/>
                  </a:solidFill>
                </a:rPr>
                <a:t> </a:t>
              </a:r>
              <a:r>
                <a:rPr lang="en-US" altLang="zh-CN" dirty="0">
                  <a:solidFill>
                    <a:srgbClr val="00B0F0"/>
                  </a:solidFill>
                </a:rPr>
                <a:t>early</a:t>
              </a:r>
              <a:r>
                <a:rPr lang="zh-CN" altLang="en-US" dirty="0">
                  <a:solidFill>
                    <a:srgbClr val="00B0F0"/>
                  </a:solidFill>
                </a:rPr>
                <a:t> </a:t>
              </a:r>
              <a:r>
                <a:rPr lang="en-US" altLang="zh-CN" dirty="0">
                  <a:solidFill>
                    <a:srgbClr val="00B0F0"/>
                  </a:solidFill>
                </a:rPr>
                <a:t>stage</a:t>
              </a:r>
              <a:endParaRPr lang="en-US" dirty="0">
                <a:solidFill>
                  <a:srgbClr val="00B0F0"/>
                </a:solidFill>
              </a:endParaRPr>
            </a:p>
          </p:txBody>
        </p:sp>
      </p:grpSp>
      <p:grpSp>
        <p:nvGrpSpPr>
          <p:cNvPr id="18" name="Group 17"/>
          <p:cNvGrpSpPr/>
          <p:nvPr/>
        </p:nvGrpSpPr>
        <p:grpSpPr>
          <a:xfrm>
            <a:off x="7060676" y="2941470"/>
            <a:ext cx="3667027" cy="923330"/>
            <a:chOff x="7060676" y="2941470"/>
            <a:chExt cx="3667027" cy="923330"/>
          </a:xfrm>
        </p:grpSpPr>
        <p:sp>
          <p:nvSpPr>
            <p:cNvPr id="10" name="TextBox 9"/>
            <p:cNvSpPr txBox="1"/>
            <p:nvPr/>
          </p:nvSpPr>
          <p:spPr>
            <a:xfrm>
              <a:off x="8916578" y="2941470"/>
              <a:ext cx="1811125" cy="923330"/>
            </a:xfrm>
            <a:prstGeom prst="rect">
              <a:avLst/>
            </a:prstGeom>
            <a:noFill/>
          </p:spPr>
          <p:txBody>
            <a:bodyPr wrap="square" rtlCol="0">
              <a:spAutoFit/>
            </a:bodyPr>
            <a:lstStyle/>
            <a:p>
              <a:r>
                <a:rPr lang="en-US" altLang="zh-CN" dirty="0">
                  <a:solidFill>
                    <a:srgbClr val="00B0F0"/>
                  </a:solidFill>
                </a:rPr>
                <a:t>Loss</a:t>
              </a:r>
              <a:r>
                <a:rPr lang="zh-CN" altLang="en-US" dirty="0">
                  <a:solidFill>
                    <a:srgbClr val="00B0F0"/>
                  </a:solidFill>
                </a:rPr>
                <a:t> </a:t>
              </a:r>
              <a:r>
                <a:rPr lang="en-US" altLang="zh-CN" dirty="0">
                  <a:solidFill>
                    <a:srgbClr val="00B0F0"/>
                  </a:solidFill>
                </a:rPr>
                <a:t>reduction</a:t>
              </a:r>
              <a:r>
                <a:rPr lang="zh-CN" altLang="en-US" dirty="0">
                  <a:solidFill>
                    <a:srgbClr val="00B0F0"/>
                  </a:solidFill>
                </a:rPr>
                <a:t> </a:t>
              </a:r>
              <a:r>
                <a:rPr lang="en-US" altLang="zh-CN" dirty="0">
                  <a:solidFill>
                    <a:srgbClr val="00B0F0"/>
                  </a:solidFill>
                </a:rPr>
                <a:t>rate</a:t>
              </a:r>
              <a:r>
                <a:rPr lang="zh-CN" altLang="en-US" dirty="0">
                  <a:solidFill>
                    <a:srgbClr val="00B0F0"/>
                  </a:solidFill>
                </a:rPr>
                <a:t> </a:t>
              </a:r>
              <a:r>
                <a:rPr lang="en-US" altLang="zh-CN" dirty="0">
                  <a:solidFill>
                    <a:srgbClr val="00B0F0"/>
                  </a:solidFill>
                </a:rPr>
                <a:t>gradually</a:t>
              </a:r>
              <a:r>
                <a:rPr lang="zh-CN" altLang="en-US" dirty="0">
                  <a:solidFill>
                    <a:srgbClr val="00B0F0"/>
                  </a:solidFill>
                </a:rPr>
                <a:t> </a:t>
              </a:r>
              <a:endParaRPr lang="en-US" altLang="zh-CN" dirty="0">
                <a:solidFill>
                  <a:srgbClr val="00B0F0"/>
                </a:solidFill>
              </a:endParaRPr>
            </a:p>
            <a:p>
              <a:r>
                <a:rPr lang="en-US" altLang="zh-CN" dirty="0">
                  <a:solidFill>
                    <a:srgbClr val="00B0F0"/>
                  </a:solidFill>
                </a:rPr>
                <a:t>drops</a:t>
              </a:r>
              <a:endParaRPr lang="en-US" dirty="0">
                <a:solidFill>
                  <a:srgbClr val="00B0F0"/>
                </a:solidFill>
              </a:endParaRPr>
            </a:p>
          </p:txBody>
        </p:sp>
        <p:cxnSp>
          <p:nvCxnSpPr>
            <p:cNvPr id="11" name="Straight Arrow Connector 10"/>
            <p:cNvCxnSpPr/>
            <p:nvPr/>
          </p:nvCxnSpPr>
          <p:spPr>
            <a:xfrm flipH="1">
              <a:off x="7060676" y="3264635"/>
              <a:ext cx="1659118" cy="323166"/>
            </a:xfrm>
            <a:prstGeom prst="straightConnector1">
              <a:avLst/>
            </a:prstGeom>
            <a:ln w="698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838200" y="5967210"/>
            <a:ext cx="11126770" cy="677108"/>
          </a:xfrm>
          <a:prstGeom prst="rect">
            <a:avLst/>
          </a:prstGeom>
          <a:noFill/>
        </p:spPr>
        <p:txBody>
          <a:bodyPr wrap="square" rtlCol="0">
            <a:spAutoFit/>
          </a:bodyPr>
          <a:lstStyle/>
          <a:p>
            <a:r>
              <a:rPr lang="en-US" altLang="zh-CN" sz="2000" b="1" dirty="0">
                <a:solidFill>
                  <a:srgbClr val="FF0000"/>
                </a:solidFill>
              </a:rPr>
              <a:t>Key</a:t>
            </a:r>
            <a:r>
              <a:rPr lang="zh-CN" altLang="en-US" sz="2000" b="1" dirty="0">
                <a:solidFill>
                  <a:srgbClr val="FF0000"/>
                </a:solidFill>
              </a:rPr>
              <a:t> </a:t>
            </a:r>
            <a:r>
              <a:rPr lang="en-US" altLang="zh-CN" sz="2000" b="1" dirty="0">
                <a:solidFill>
                  <a:srgbClr val="FF0000"/>
                </a:solidFill>
              </a:rPr>
              <a:t>Observation:</a:t>
            </a:r>
            <a:r>
              <a:rPr lang="zh-CN" altLang="en-US" sz="2000" b="1" dirty="0">
                <a:solidFill>
                  <a:srgbClr val="FF0000"/>
                </a:solidFill>
              </a:rPr>
              <a:t> </a:t>
            </a:r>
            <a:r>
              <a:rPr lang="en-US" altLang="zh-CN" sz="2000" b="1" dirty="0">
                <a:solidFill>
                  <a:srgbClr val="FF0000"/>
                </a:solidFill>
              </a:rPr>
              <a:t>Give</a:t>
            </a:r>
            <a:r>
              <a:rPr lang="en-US" sz="2000" b="1" dirty="0">
                <a:solidFill>
                  <a:srgbClr val="FF0000"/>
                </a:solidFill>
              </a:rPr>
              <a:t> </a:t>
            </a:r>
            <a:r>
              <a:rPr lang="en-US" sz="2000" b="1" u="sng" dirty="0">
                <a:solidFill>
                  <a:srgbClr val="FF0000"/>
                </a:solidFill>
              </a:rPr>
              <a:t>more resources </a:t>
            </a:r>
            <a:r>
              <a:rPr lang="en-US" sz="2000" b="1" dirty="0">
                <a:solidFill>
                  <a:srgbClr val="FF0000"/>
                </a:solidFill>
              </a:rPr>
              <a:t>in </a:t>
            </a:r>
            <a:r>
              <a:rPr lang="en-US" altLang="zh-CN" sz="2000" b="1" dirty="0">
                <a:solidFill>
                  <a:srgbClr val="FF0000"/>
                </a:solidFill>
              </a:rPr>
              <a:t>the</a:t>
            </a:r>
            <a:r>
              <a:rPr lang="zh-CN" altLang="en-US" sz="2000" b="1" dirty="0">
                <a:solidFill>
                  <a:srgbClr val="FF0000"/>
                </a:solidFill>
              </a:rPr>
              <a:t> </a:t>
            </a:r>
            <a:r>
              <a:rPr lang="en-US" sz="2000" b="1" u="sng" dirty="0">
                <a:solidFill>
                  <a:srgbClr val="FF0000"/>
                </a:solidFill>
              </a:rPr>
              <a:t>early stage</a:t>
            </a:r>
            <a:r>
              <a:rPr lang="zh-CN" altLang="en-US" sz="2000" b="1" u="sng" dirty="0">
                <a:solidFill>
                  <a:srgbClr val="FF0000"/>
                </a:solidFill>
              </a:rPr>
              <a:t> </a:t>
            </a:r>
            <a:r>
              <a:rPr lang="en-US" altLang="zh-CN" sz="2000" b="1" dirty="0">
                <a:solidFill>
                  <a:srgbClr val="FF0000"/>
                </a:solidFill>
              </a:rPr>
              <a:t>of</a:t>
            </a:r>
            <a:r>
              <a:rPr lang="zh-CN" altLang="en-US" sz="2000" b="1" dirty="0">
                <a:solidFill>
                  <a:srgbClr val="FF0000"/>
                </a:solidFill>
              </a:rPr>
              <a:t> </a:t>
            </a:r>
            <a:r>
              <a:rPr lang="en-US" altLang="zh-CN" sz="2000" b="1" dirty="0">
                <a:solidFill>
                  <a:srgbClr val="FF0000"/>
                </a:solidFill>
              </a:rPr>
              <a:t>an</a:t>
            </a:r>
            <a:r>
              <a:rPr lang="zh-CN" altLang="en-US" sz="2000" b="1" dirty="0">
                <a:solidFill>
                  <a:srgbClr val="FF0000"/>
                </a:solidFill>
              </a:rPr>
              <a:t> </a:t>
            </a:r>
            <a:r>
              <a:rPr lang="en-US" altLang="zh-CN" sz="2000" b="1" dirty="0">
                <a:solidFill>
                  <a:srgbClr val="FF0000"/>
                </a:solidFill>
              </a:rPr>
              <a:t>job</a:t>
            </a:r>
            <a:r>
              <a:rPr lang="en-US" sz="2000" b="1" dirty="0">
                <a:solidFill>
                  <a:srgbClr val="FF0000"/>
                </a:solidFill>
              </a:rPr>
              <a:t>, its loss could </a:t>
            </a:r>
            <a:r>
              <a:rPr lang="en-US" altLang="zh-CN" sz="2000" b="1" dirty="0">
                <a:solidFill>
                  <a:srgbClr val="FF0000"/>
                </a:solidFill>
              </a:rPr>
              <a:t>decrease</a:t>
            </a:r>
            <a:r>
              <a:rPr lang="en-US" sz="2000" b="1" dirty="0">
                <a:solidFill>
                  <a:srgbClr val="FF0000"/>
                </a:solidFill>
              </a:rPr>
              <a:t> much faster </a:t>
            </a:r>
          </a:p>
          <a:p>
            <a:endParaRPr lang="en-US" dirty="0"/>
          </a:p>
        </p:txBody>
      </p:sp>
      <p:sp>
        <p:nvSpPr>
          <p:cNvPr id="15" name="TextBox 14"/>
          <p:cNvSpPr txBox="1"/>
          <p:nvPr/>
        </p:nvSpPr>
        <p:spPr>
          <a:xfrm>
            <a:off x="8655251" y="3916340"/>
            <a:ext cx="2333780" cy="369332"/>
          </a:xfrm>
          <a:prstGeom prst="rect">
            <a:avLst/>
          </a:prstGeom>
          <a:noFill/>
        </p:spPr>
        <p:txBody>
          <a:bodyPr wrap="none" rtlCol="0">
            <a:spAutoFit/>
          </a:bodyPr>
          <a:lstStyle/>
          <a:p>
            <a:r>
              <a:rPr lang="en-US" altLang="zh-CN" b="1" dirty="0">
                <a:solidFill>
                  <a:schemeClr val="accent6"/>
                </a:solidFill>
              </a:rPr>
              <a:t>Allocate</a:t>
            </a:r>
            <a:r>
              <a:rPr lang="zh-CN" altLang="en-US" b="1" dirty="0">
                <a:solidFill>
                  <a:schemeClr val="accent6"/>
                </a:solidFill>
              </a:rPr>
              <a:t> </a:t>
            </a:r>
            <a:r>
              <a:rPr lang="en-US" altLang="zh-CN" b="1" u="sng" dirty="0">
                <a:solidFill>
                  <a:schemeClr val="accent6"/>
                </a:solidFill>
              </a:rPr>
              <a:t>less</a:t>
            </a:r>
            <a:r>
              <a:rPr lang="zh-CN" altLang="en-US" b="1" dirty="0">
                <a:solidFill>
                  <a:schemeClr val="accent6"/>
                </a:solidFill>
              </a:rPr>
              <a:t> </a:t>
            </a:r>
            <a:r>
              <a:rPr lang="en-US" altLang="zh-CN" b="1" dirty="0">
                <a:solidFill>
                  <a:schemeClr val="accent6"/>
                </a:solidFill>
              </a:rPr>
              <a:t>resources</a:t>
            </a:r>
            <a:endParaRPr lang="en-US" b="1" dirty="0">
              <a:solidFill>
                <a:schemeClr val="accent6"/>
              </a:solidFill>
            </a:endParaRPr>
          </a:p>
        </p:txBody>
      </p:sp>
      <p:sp>
        <p:nvSpPr>
          <p:cNvPr id="16" name="TextBox 15"/>
          <p:cNvSpPr txBox="1"/>
          <p:nvPr/>
        </p:nvSpPr>
        <p:spPr>
          <a:xfrm>
            <a:off x="620590" y="5098575"/>
            <a:ext cx="2485104" cy="369332"/>
          </a:xfrm>
          <a:prstGeom prst="rect">
            <a:avLst/>
          </a:prstGeom>
          <a:noFill/>
        </p:spPr>
        <p:txBody>
          <a:bodyPr wrap="none" rtlCol="0">
            <a:spAutoFit/>
          </a:bodyPr>
          <a:lstStyle/>
          <a:p>
            <a:r>
              <a:rPr lang="en-US" altLang="zh-CN" b="1" dirty="0">
                <a:solidFill>
                  <a:schemeClr val="accent6"/>
                </a:solidFill>
              </a:rPr>
              <a:t>Allocate</a:t>
            </a:r>
            <a:r>
              <a:rPr lang="zh-CN" altLang="en-US" b="1" dirty="0">
                <a:solidFill>
                  <a:schemeClr val="accent6"/>
                </a:solidFill>
              </a:rPr>
              <a:t> </a:t>
            </a:r>
            <a:r>
              <a:rPr lang="en-US" altLang="zh-CN" b="1" u="sng" dirty="0">
                <a:solidFill>
                  <a:schemeClr val="accent6"/>
                </a:solidFill>
              </a:rPr>
              <a:t>more</a:t>
            </a:r>
            <a:r>
              <a:rPr lang="zh-CN" altLang="en-US" b="1" dirty="0">
                <a:solidFill>
                  <a:schemeClr val="accent6"/>
                </a:solidFill>
              </a:rPr>
              <a:t> </a:t>
            </a:r>
            <a:r>
              <a:rPr lang="en-US" altLang="zh-CN" b="1" dirty="0">
                <a:solidFill>
                  <a:schemeClr val="accent6"/>
                </a:solidFill>
              </a:rPr>
              <a:t>resources</a:t>
            </a:r>
            <a:endParaRPr lang="en-US" b="1" dirty="0">
              <a:solidFill>
                <a:schemeClr val="accent6"/>
              </a:solidFill>
            </a:endParaRPr>
          </a:p>
        </p:txBody>
      </p:sp>
      <p:sp>
        <p:nvSpPr>
          <p:cNvPr id="4" name="Slide Number Placeholder 3"/>
          <p:cNvSpPr>
            <a:spLocks noGrp="1"/>
          </p:cNvSpPr>
          <p:nvPr>
            <p:ph type="sldNum" sz="quarter" idx="12"/>
          </p:nvPr>
        </p:nvSpPr>
        <p:spPr/>
        <p:txBody>
          <a:bodyPr/>
          <a:lstStyle/>
          <a:p>
            <a:fld id="{EECAB941-9D6E-0841-9A38-A9C28C6B5C70}" type="slidenum">
              <a:rPr lang="en-US" smtClean="0"/>
              <a:t>4</a:t>
            </a:fld>
            <a:endParaRPr lang="en-US"/>
          </a:p>
        </p:txBody>
      </p:sp>
      <p:sp>
        <p:nvSpPr>
          <p:cNvPr id="12" name="Rectangle 11"/>
          <p:cNvSpPr/>
          <p:nvPr/>
        </p:nvSpPr>
        <p:spPr>
          <a:xfrm>
            <a:off x="86685" y="6400412"/>
            <a:ext cx="10902346" cy="276999"/>
          </a:xfrm>
          <a:prstGeom prst="rect">
            <a:avLst/>
          </a:prstGeom>
        </p:spPr>
        <p:txBody>
          <a:bodyPr wrap="square">
            <a:spAutoFit/>
          </a:bodyPr>
          <a:lstStyle/>
          <a:p>
            <a:r>
              <a:rPr lang="en-US" sz="1200" dirty="0">
                <a:solidFill>
                  <a:srgbClr val="222222"/>
                </a:solidFill>
                <a:latin typeface="Arial" charset="0"/>
              </a:rPr>
              <a:t>Zhang, </a:t>
            </a:r>
            <a:r>
              <a:rPr lang="en-US" sz="1200" dirty="0" err="1">
                <a:solidFill>
                  <a:srgbClr val="222222"/>
                </a:solidFill>
                <a:latin typeface="Arial" charset="0"/>
              </a:rPr>
              <a:t>Haoyu</a:t>
            </a:r>
            <a:r>
              <a:rPr lang="en-US" sz="1200" dirty="0">
                <a:solidFill>
                  <a:srgbClr val="222222"/>
                </a:solidFill>
                <a:latin typeface="Arial" charset="0"/>
              </a:rPr>
              <a:t>, et al. "SLAQ: quality-driven scheduling for distributed machine learning." </a:t>
            </a:r>
            <a:r>
              <a:rPr lang="en-US" sz="1200" i="1" dirty="0">
                <a:solidFill>
                  <a:srgbClr val="222222"/>
                </a:solidFill>
                <a:latin typeface="Arial" charset="0"/>
              </a:rPr>
              <a:t>Proceedings of the 2017 Symposium on Cloud Computing</a:t>
            </a:r>
            <a:r>
              <a:rPr lang="en-US" sz="1200" dirty="0">
                <a:solidFill>
                  <a:srgbClr val="222222"/>
                </a:solidFill>
                <a:latin typeface="Arial" charset="0"/>
              </a:rPr>
              <a:t>. ACM, 2017.</a:t>
            </a:r>
            <a:endParaRPr lang="en-US" sz="1200" dirty="0"/>
          </a:p>
        </p:txBody>
      </p:sp>
    </p:spTree>
    <p:extLst>
      <p:ext uri="{BB962C8B-B14F-4D97-AF65-F5344CB8AC3E}">
        <p14:creationId xmlns:p14="http://schemas.microsoft.com/office/powerpoint/2010/main" val="6329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589" y="1069923"/>
            <a:ext cx="9601200" cy="1485900"/>
          </a:xfrm>
        </p:spPr>
        <p:txBody>
          <a:bodyPr/>
          <a:lstStyle/>
          <a:p>
            <a:r>
              <a:rPr lang="en-US" dirty="0"/>
              <a:t>System for ML </a:t>
            </a:r>
            <a:br>
              <a:rPr lang="en-US" dirty="0"/>
            </a:br>
            <a:r>
              <a:rPr lang="en-US" dirty="0"/>
              <a:t>What’s the difference?</a:t>
            </a:r>
          </a:p>
        </p:txBody>
      </p:sp>
      <p:sp>
        <p:nvSpPr>
          <p:cNvPr id="5" name="Content Placeholder 4"/>
          <p:cNvSpPr>
            <a:spLocks noGrp="1"/>
          </p:cNvSpPr>
          <p:nvPr>
            <p:ph idx="1"/>
          </p:nvPr>
        </p:nvSpPr>
        <p:spPr>
          <a:xfrm>
            <a:off x="1386589" y="2555823"/>
            <a:ext cx="9601200" cy="3581400"/>
          </a:xfrm>
        </p:spPr>
        <p:txBody>
          <a:bodyPr>
            <a:normAutofit/>
          </a:bodyPr>
          <a:lstStyle/>
          <a:p>
            <a:r>
              <a:rPr lang="en-US" sz="2800" dirty="0"/>
              <a:t>SLAQ: </a:t>
            </a:r>
          </a:p>
          <a:p>
            <a:pPr marL="0" indent="0">
              <a:buNone/>
            </a:pPr>
            <a:r>
              <a:rPr lang="en-US" sz="2800" dirty="0"/>
              <a:t>    Resource allocation across multiple jobs</a:t>
            </a:r>
          </a:p>
          <a:p>
            <a:endParaRPr lang="en-US" sz="2800" dirty="0"/>
          </a:p>
          <a:p>
            <a:r>
              <a:rPr lang="en-US" sz="2800" dirty="0"/>
              <a:t>Device Placement Optimization with Reinforcement Learning: </a:t>
            </a:r>
          </a:p>
          <a:p>
            <a:pPr marL="0" indent="0">
              <a:buNone/>
            </a:pPr>
            <a:r>
              <a:rPr lang="en-US" sz="2800" dirty="0"/>
              <a:t>    Device allocation for </a:t>
            </a:r>
            <a:r>
              <a:rPr lang="en-US" sz="2800" dirty="0" err="1"/>
              <a:t>TensorFlow</a:t>
            </a:r>
            <a:r>
              <a:rPr lang="en-US" sz="2800" dirty="0"/>
              <a:t> computational graph </a:t>
            </a:r>
          </a:p>
          <a:p>
            <a:pPr marL="0" indent="0">
              <a:buNone/>
            </a:pPr>
            <a:r>
              <a:rPr lang="en-US" sz="2800" dirty="0"/>
              <a:t>    (a single job)</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2631" y="6014178"/>
            <a:ext cx="659236" cy="843822"/>
          </a:xfrm>
          <a:prstGeom prst="rect">
            <a:avLst/>
          </a:prstGeom>
        </p:spPr>
      </p:pic>
    </p:spTree>
    <p:extLst>
      <p:ext uri="{BB962C8B-B14F-4D97-AF65-F5344CB8AC3E}">
        <p14:creationId xmlns:p14="http://schemas.microsoft.com/office/powerpoint/2010/main" val="1327545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SLAQ</a:t>
            </a:r>
            <a:br>
              <a:rPr lang="en-US" altLang="zh-CN" dirty="0"/>
            </a:br>
            <a:r>
              <a:rPr lang="en-US" altLang="zh-CN" dirty="0"/>
              <a:t>Problem: Is the n</a:t>
            </a:r>
            <a:r>
              <a:rPr lang="en-US" dirty="0"/>
              <a:t>ormalization robust?</a:t>
            </a:r>
          </a:p>
        </p:txBody>
      </p:sp>
      <p:sp>
        <p:nvSpPr>
          <p:cNvPr id="3" name="Content Placeholder 2"/>
          <p:cNvSpPr>
            <a:spLocks noGrp="1"/>
          </p:cNvSpPr>
          <p:nvPr>
            <p:ph idx="1"/>
          </p:nvPr>
        </p:nvSpPr>
        <p:spPr>
          <a:xfrm>
            <a:off x="1371600" y="2286000"/>
            <a:ext cx="5633049" cy="3581400"/>
          </a:xfrm>
        </p:spPr>
        <p:txBody>
          <a:bodyPr>
            <a:noAutofit/>
          </a:bodyPr>
          <a:lstStyle/>
          <a:p>
            <a:r>
              <a:rPr lang="en-US" sz="2800" dirty="0"/>
              <a:t>Normalize the </a:t>
            </a:r>
            <a:r>
              <a:rPr lang="en-US" sz="2800" i="1" dirty="0"/>
              <a:t>change </a:t>
            </a:r>
            <a:r>
              <a:rPr lang="en-US" sz="2800" dirty="0"/>
              <a:t>in loss values between iterations </a:t>
            </a:r>
          </a:p>
          <a:p>
            <a:r>
              <a:rPr lang="en-US" sz="2800" dirty="0"/>
              <a:t>Hard to make good adjustment  on scheduling at the beginning. However, this paper claims that the beginning steps are most important to have improvements.</a:t>
            </a:r>
          </a:p>
          <a:p>
            <a:endParaRPr lang="en-US" sz="2600"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2631" y="6014178"/>
            <a:ext cx="659236" cy="843822"/>
          </a:xfrm>
          <a:prstGeom prst="rect">
            <a:avLst/>
          </a:prstGeom>
        </p:spPr>
      </p:pic>
      <p:pic>
        <p:nvPicPr>
          <p:cNvPr id="5" name="Picture 4"/>
          <p:cNvPicPr>
            <a:picLocks noChangeAspect="1"/>
          </p:cNvPicPr>
          <p:nvPr/>
        </p:nvPicPr>
        <p:blipFill>
          <a:blip r:embed="rId4"/>
          <a:stretch>
            <a:fillRect/>
          </a:stretch>
        </p:blipFill>
        <p:spPr>
          <a:xfrm>
            <a:off x="6833849" y="2646057"/>
            <a:ext cx="4978400" cy="2476500"/>
          </a:xfrm>
          <a:prstGeom prst="rect">
            <a:avLst/>
          </a:prstGeom>
        </p:spPr>
      </p:pic>
    </p:spTree>
    <p:extLst>
      <p:ext uri="{BB962C8B-B14F-4D97-AF65-F5344CB8AC3E}">
        <p14:creationId xmlns:p14="http://schemas.microsoft.com/office/powerpoint/2010/main" val="1508565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SLAQ</a:t>
            </a:r>
            <a:br>
              <a:rPr lang="en-US" dirty="0"/>
            </a:br>
            <a:r>
              <a:rPr lang="en-US" dirty="0"/>
              <a:t>Problem: non-convex optimization</a:t>
            </a:r>
          </a:p>
        </p:txBody>
      </p:sp>
      <p:sp>
        <p:nvSpPr>
          <p:cNvPr id="3" name="Content Placeholder 2"/>
          <p:cNvSpPr>
            <a:spLocks noGrp="1"/>
          </p:cNvSpPr>
          <p:nvPr>
            <p:ph idx="1"/>
          </p:nvPr>
        </p:nvSpPr>
        <p:spPr/>
        <p:txBody>
          <a:bodyPr>
            <a:noAutofit/>
          </a:bodyPr>
          <a:lstStyle/>
          <a:p>
            <a:r>
              <a:rPr lang="en-US" sz="2800" dirty="0"/>
              <a:t>SLAQ’s loss prediction is based on the convergence property of the underlying optimizers and curve fitting with the loss history. </a:t>
            </a:r>
          </a:p>
          <a:p>
            <a:r>
              <a:rPr lang="en-US" altLang="zh-CN" sz="2800" dirty="0"/>
              <a:t>Proposed Solution:</a:t>
            </a:r>
            <a:r>
              <a:rPr lang="zh-CN" altLang="en-US" sz="2800" dirty="0"/>
              <a:t> </a:t>
            </a:r>
            <a:r>
              <a:rPr lang="en-US" sz="2800" dirty="0"/>
              <a:t>let users provide the scheduler with hint of their target loss or performance </a:t>
            </a:r>
          </a:p>
          <a:p>
            <a:r>
              <a:rPr lang="en-US" sz="2800" dirty="0"/>
              <a:t>How do you think about this solution?</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2631" y="6014178"/>
            <a:ext cx="659236" cy="843822"/>
          </a:xfrm>
          <a:prstGeom prst="rect">
            <a:avLst/>
          </a:prstGeom>
        </p:spPr>
      </p:pic>
    </p:spTree>
    <p:extLst>
      <p:ext uri="{BB962C8B-B14F-4D97-AF65-F5344CB8AC3E}">
        <p14:creationId xmlns:p14="http://schemas.microsoft.com/office/powerpoint/2010/main" val="1265154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a:t>
            </a:r>
            <a:br>
              <a:rPr lang="en-US" dirty="0"/>
            </a:br>
            <a:r>
              <a:rPr lang="en-US" dirty="0"/>
              <a:t>Problem: Is the time cost worthwhile?</a:t>
            </a:r>
          </a:p>
        </p:txBody>
      </p:sp>
      <p:sp>
        <p:nvSpPr>
          <p:cNvPr id="3" name="Content Placeholder 2"/>
          <p:cNvSpPr>
            <a:spLocks noGrp="1"/>
          </p:cNvSpPr>
          <p:nvPr>
            <p:ph idx="1"/>
          </p:nvPr>
        </p:nvSpPr>
        <p:spPr/>
        <p:txBody>
          <a:bodyPr>
            <a:normAutofit/>
          </a:bodyPr>
          <a:lstStyle/>
          <a:p>
            <a:r>
              <a:rPr lang="en-US" sz="2800" dirty="0"/>
              <a:t>it takes between 12 to 27 hours to find the best placement for the models in our experiments. </a:t>
            </a:r>
          </a:p>
          <a:p>
            <a:r>
              <a:rPr lang="en-US" altLang="zh-CN" sz="2800" dirty="0"/>
              <a:t>Is the cost worthwhile</a:t>
            </a:r>
            <a:r>
              <a:rPr lang="en-US" sz="2800" dirty="0"/>
              <a:t>?</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2631" y="6014178"/>
            <a:ext cx="659236" cy="843822"/>
          </a:xfrm>
          <a:prstGeom prst="rect">
            <a:avLst/>
          </a:prstGeom>
        </p:spPr>
      </p:pic>
    </p:spTree>
    <p:extLst>
      <p:ext uri="{BB962C8B-B14F-4D97-AF65-F5344CB8AC3E}">
        <p14:creationId xmlns:p14="http://schemas.microsoft.com/office/powerpoint/2010/main" val="1670539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Reinforcement Learning</a:t>
            </a:r>
            <a:br>
              <a:rPr lang="en-US" dirty="0"/>
            </a:br>
            <a:r>
              <a:rPr lang="en-US" dirty="0"/>
              <a:t>Problem: Too much manual adjustment!</a:t>
            </a:r>
            <a:br>
              <a:rPr lang="en-US" dirty="0"/>
            </a:br>
            <a:endParaRPr lang="en-US" dirty="0"/>
          </a:p>
        </p:txBody>
      </p:sp>
      <p:sp>
        <p:nvSpPr>
          <p:cNvPr id="3" name="Content Placeholder 2"/>
          <p:cNvSpPr>
            <a:spLocks noGrp="1"/>
          </p:cNvSpPr>
          <p:nvPr>
            <p:ph idx="1"/>
          </p:nvPr>
        </p:nvSpPr>
        <p:spPr>
          <a:xfrm>
            <a:off x="1371600" y="2171700"/>
            <a:ext cx="9601200" cy="4107611"/>
          </a:xfrm>
        </p:spPr>
        <p:txBody>
          <a:bodyPr>
            <a:normAutofit fontScale="92500" lnSpcReduction="10000"/>
          </a:bodyPr>
          <a:lstStyle/>
          <a:p>
            <a:r>
              <a:rPr lang="en-US" sz="3000" dirty="0"/>
              <a:t>empirically find that the square root of running time makes the learning process more robust. </a:t>
            </a:r>
          </a:p>
          <a:p>
            <a:r>
              <a:rPr lang="en-US" sz="3000" dirty="0"/>
              <a:t>specify the failing signal manually </a:t>
            </a:r>
          </a:p>
          <a:p>
            <a:r>
              <a:rPr lang="en-US" sz="3000" dirty="0"/>
              <a:t>hard-code the training process so that after 5, 000 steps, one performs a parameter update with a sampled placement P only if the placement executes. </a:t>
            </a:r>
          </a:p>
          <a:p>
            <a:endParaRPr lang="en-US" sz="3000" dirty="0"/>
          </a:p>
          <a:p>
            <a:r>
              <a:rPr lang="en-US" sz="3000" dirty="0"/>
              <a:t>Too much manual adjustment and hardcode!</a:t>
            </a:r>
          </a:p>
          <a:p>
            <a:r>
              <a:rPr lang="en-US" sz="3000" dirty="0"/>
              <a:t>What do you think?</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2631" y="6014178"/>
            <a:ext cx="659236" cy="843822"/>
          </a:xfrm>
          <a:prstGeom prst="rect">
            <a:avLst/>
          </a:prstGeom>
        </p:spPr>
      </p:pic>
    </p:spTree>
    <p:extLst>
      <p:ext uri="{BB962C8B-B14F-4D97-AF65-F5344CB8AC3E}">
        <p14:creationId xmlns:p14="http://schemas.microsoft.com/office/powerpoint/2010/main" val="365677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603" y="1458670"/>
            <a:ext cx="11156295" cy="2098226"/>
          </a:xfrm>
        </p:spPr>
        <p:txBody>
          <a:bodyPr/>
          <a:lstStyle/>
          <a:p>
            <a:r>
              <a:rPr lang="en-US" altLang="zh-CN" sz="6600" dirty="0"/>
              <a:t>Thanks!</a:t>
            </a:r>
            <a:endParaRPr lang="en-US" dirty="0"/>
          </a:p>
        </p:txBody>
      </p:sp>
      <p:sp>
        <p:nvSpPr>
          <p:cNvPr id="3" name="Subtitle 2"/>
          <p:cNvSpPr>
            <a:spLocks noGrp="1"/>
          </p:cNvSpPr>
          <p:nvPr>
            <p:ph type="subTitle" idx="1"/>
          </p:nvPr>
        </p:nvSpPr>
        <p:spPr>
          <a:xfrm>
            <a:off x="2664915" y="3716436"/>
            <a:ext cx="6831673" cy="1086237"/>
          </a:xfrm>
        </p:spPr>
        <p:txBody>
          <a:bodyPr/>
          <a:lstStyle/>
          <a:p>
            <a:r>
              <a:rPr lang="en-US" dirty="0" err="1"/>
              <a:t>Scriber:Qishan</a:t>
            </a:r>
            <a:r>
              <a:rPr lang="en-US" dirty="0"/>
              <a:t> Zhu</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2631" y="6014178"/>
            <a:ext cx="659236" cy="843822"/>
          </a:xfrm>
          <a:prstGeom prst="rect">
            <a:avLst/>
          </a:prstGeom>
        </p:spPr>
      </p:pic>
    </p:spTree>
    <p:extLst>
      <p:ext uri="{BB962C8B-B14F-4D97-AF65-F5344CB8AC3E}">
        <p14:creationId xmlns:p14="http://schemas.microsoft.com/office/powerpoint/2010/main" val="195121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SLAQ --- Challenges</a:t>
            </a:r>
          </a:p>
        </p:txBody>
      </p:sp>
      <p:sp>
        <p:nvSpPr>
          <p:cNvPr id="3" name="Content Placeholder 2"/>
          <p:cNvSpPr>
            <a:spLocks noGrp="1"/>
          </p:cNvSpPr>
          <p:nvPr>
            <p:ph idx="1"/>
          </p:nvPr>
        </p:nvSpPr>
        <p:spPr>
          <a:xfrm>
            <a:off x="838200" y="1589954"/>
            <a:ext cx="10515600" cy="3990714"/>
          </a:xfrm>
        </p:spPr>
        <p:txBody>
          <a:bodyPr/>
          <a:lstStyle/>
          <a:p>
            <a:pPr marL="0" indent="0">
              <a:buNone/>
            </a:pPr>
            <a:r>
              <a:rPr lang="en-US" dirty="0"/>
              <a:t>1. </a:t>
            </a:r>
            <a:r>
              <a:rPr lang="en-US" altLang="zh-CN" dirty="0"/>
              <a:t>D</a:t>
            </a:r>
            <a:r>
              <a:rPr lang="en-US" dirty="0"/>
              <a:t>ifficult to compare the training progress of different jobs </a:t>
            </a:r>
          </a:p>
          <a:p>
            <a:r>
              <a:rPr lang="en-US" dirty="0"/>
              <a:t>ML algorithms use various different measurement metrics to indicate the quality of model training </a:t>
            </a:r>
          </a:p>
          <a:p>
            <a:r>
              <a:rPr lang="en-US" altLang="zh-CN" dirty="0"/>
              <a:t>Use</a:t>
            </a:r>
            <a:r>
              <a:rPr lang="zh-CN" altLang="en-US" dirty="0"/>
              <a:t> </a:t>
            </a:r>
            <a:r>
              <a:rPr lang="en-US" altLang="zh-CN" b="1" dirty="0"/>
              <a:t>Normalized Loss Reduction</a:t>
            </a:r>
            <a:endParaRPr lang="en-US" b="1" dirty="0"/>
          </a:p>
          <a:p>
            <a:pPr lvl="1"/>
            <a:r>
              <a:rPr lang="en-US" dirty="0"/>
              <a:t>normalize the </a:t>
            </a:r>
            <a:r>
              <a:rPr lang="en-US" i="1" dirty="0"/>
              <a:t>change </a:t>
            </a:r>
            <a:r>
              <a:rPr lang="en-US" dirty="0"/>
              <a:t>in loss values between iterations </a:t>
            </a:r>
          </a:p>
          <a:p>
            <a:endParaRPr lang="en-US" dirty="0"/>
          </a:p>
          <a:p>
            <a:endParaRPr lang="en-US" dirty="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292" y="3799644"/>
            <a:ext cx="5665509" cy="2931456"/>
          </a:xfrm>
          <a:prstGeom prst="rect">
            <a:avLst/>
          </a:prstGeom>
        </p:spPr>
      </p:pic>
      <p:grpSp>
        <p:nvGrpSpPr>
          <p:cNvPr id="18" name="Group 17"/>
          <p:cNvGrpSpPr/>
          <p:nvPr/>
        </p:nvGrpSpPr>
        <p:grpSpPr>
          <a:xfrm>
            <a:off x="7595706" y="5058272"/>
            <a:ext cx="2420387" cy="646331"/>
            <a:chOff x="8587819" y="5120252"/>
            <a:chExt cx="2420387" cy="646331"/>
          </a:xfrm>
        </p:grpSpPr>
        <p:cxnSp>
          <p:nvCxnSpPr>
            <p:cNvPr id="9" name="Straight Arrow Connector 8"/>
            <p:cNvCxnSpPr/>
            <p:nvPr/>
          </p:nvCxnSpPr>
          <p:spPr>
            <a:xfrm flipH="1" flipV="1">
              <a:off x="8587819" y="5411646"/>
              <a:ext cx="789102" cy="8766"/>
            </a:xfrm>
            <a:prstGeom prst="straightConnector1">
              <a:avLst/>
            </a:prstGeom>
            <a:ln w="698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9376921" y="5120252"/>
                  <a:ext cx="1631285" cy="646331"/>
                </a:xfrm>
                <a:prstGeom prst="rect">
                  <a:avLst/>
                </a:prstGeom>
                <a:noFill/>
              </p:spPr>
              <p:txBody>
                <a:bodyPr wrap="square" rtlCol="0">
                  <a:spAutoFit/>
                </a:bodyPr>
                <a:lstStyle/>
                <a:p>
                  <a14:m>
                    <m:oMath xmlns:m="http://schemas.openxmlformats.org/officeDocument/2006/math">
                      <m:r>
                        <a:rPr lang="en-US" i="1" smtClean="0">
                          <a:solidFill>
                            <a:srgbClr val="00B0F0"/>
                          </a:solidFill>
                          <a:latin typeface="Cambria Math" charset="0"/>
                          <a:ea typeface="Cambria Math" charset="0"/>
                          <a:cs typeface="Cambria Math" charset="0"/>
                        </a:rPr>
                        <m:t>∆</m:t>
                      </m:r>
                      <m:r>
                        <a:rPr lang="en-US" altLang="zh-CN" b="0" i="1" smtClean="0">
                          <a:solidFill>
                            <a:srgbClr val="00B0F0"/>
                          </a:solidFill>
                          <a:latin typeface="Cambria Math" charset="0"/>
                          <a:ea typeface="Cambria Math" charset="0"/>
                          <a:cs typeface="Cambria Math" charset="0"/>
                        </a:rPr>
                        <m:t>𝐿</m:t>
                      </m:r>
                    </m:oMath>
                  </a14:m>
                  <a:r>
                    <a:rPr lang="zh-CN" altLang="en-US" dirty="0">
                      <a:solidFill>
                        <a:srgbClr val="00B0F0"/>
                      </a:solidFill>
                    </a:rPr>
                    <a:t> </a:t>
                  </a:r>
                  <a:r>
                    <a:rPr lang="en-US" altLang="zh-CN" dirty="0">
                      <a:solidFill>
                        <a:srgbClr val="00B0F0"/>
                      </a:solidFill>
                    </a:rPr>
                    <a:t>always</a:t>
                  </a:r>
                  <a:r>
                    <a:rPr lang="zh-CN" altLang="en-US" dirty="0">
                      <a:solidFill>
                        <a:srgbClr val="00B0F0"/>
                      </a:solidFill>
                    </a:rPr>
                    <a:t> </a:t>
                  </a:r>
                  <a:r>
                    <a:rPr lang="en-US" altLang="zh-CN" dirty="0">
                      <a:solidFill>
                        <a:srgbClr val="00B0F0"/>
                      </a:solidFill>
                    </a:rPr>
                    <a:t>converges</a:t>
                  </a:r>
                  <a:r>
                    <a:rPr lang="zh-CN" altLang="en-US" dirty="0">
                      <a:solidFill>
                        <a:srgbClr val="00B0F0"/>
                      </a:solidFill>
                    </a:rPr>
                    <a:t> </a:t>
                  </a:r>
                  <a:r>
                    <a:rPr lang="en-US" altLang="zh-CN" dirty="0">
                      <a:solidFill>
                        <a:srgbClr val="00B0F0"/>
                      </a:solidFill>
                    </a:rPr>
                    <a:t>to</a:t>
                  </a:r>
                  <a:r>
                    <a:rPr lang="zh-CN" altLang="en-US" dirty="0">
                      <a:solidFill>
                        <a:srgbClr val="00B0F0"/>
                      </a:solidFill>
                    </a:rPr>
                    <a:t> </a:t>
                  </a:r>
                  <a:r>
                    <a:rPr lang="en-US" altLang="zh-CN" dirty="0">
                      <a:solidFill>
                        <a:srgbClr val="00B0F0"/>
                      </a:solidFill>
                    </a:rPr>
                    <a:t>0</a:t>
                  </a:r>
                  <a:endParaRPr lang="en-US" dirty="0">
                    <a:solidFill>
                      <a:srgbClr val="00B0F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376921" y="5120252"/>
                  <a:ext cx="1631285" cy="646331"/>
                </a:xfrm>
                <a:prstGeom prst="rect">
                  <a:avLst/>
                </a:prstGeom>
                <a:blipFill rotWithShape="0">
                  <a:blip r:embed="rId4"/>
                  <a:stretch>
                    <a:fillRect l="-2985" t="-5660" b="-14151"/>
                  </a:stretch>
                </a:blipFill>
              </p:spPr>
              <p:txBody>
                <a:bodyPr/>
                <a:lstStyle/>
                <a:p>
                  <a:r>
                    <a:rPr lang="en-US">
                      <a:noFill/>
                    </a:rPr>
                    <a:t> </a:t>
                  </a:r>
                </a:p>
              </p:txBody>
            </p:sp>
          </mc:Fallback>
        </mc:AlternateContent>
      </p:grpSp>
      <p:grpSp>
        <p:nvGrpSpPr>
          <p:cNvPr id="17" name="Group 16"/>
          <p:cNvGrpSpPr/>
          <p:nvPr/>
        </p:nvGrpSpPr>
        <p:grpSpPr>
          <a:xfrm>
            <a:off x="0" y="4458107"/>
            <a:ext cx="3004852" cy="1200329"/>
            <a:chOff x="992113" y="4520087"/>
            <a:chExt cx="3004852" cy="1200329"/>
          </a:xfrm>
        </p:grpSpPr>
        <p:cxnSp>
          <p:nvCxnSpPr>
            <p:cNvPr id="14" name="Straight Arrow Connector 13"/>
            <p:cNvCxnSpPr/>
            <p:nvPr/>
          </p:nvCxnSpPr>
          <p:spPr>
            <a:xfrm flipV="1">
              <a:off x="2432704" y="4934337"/>
              <a:ext cx="1564261" cy="49755"/>
            </a:xfrm>
            <a:prstGeom prst="straightConnector1">
              <a:avLst/>
            </a:prstGeom>
            <a:ln w="698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92113" y="4520087"/>
              <a:ext cx="1631285" cy="1200329"/>
            </a:xfrm>
            <a:prstGeom prst="rect">
              <a:avLst/>
            </a:prstGeom>
            <a:noFill/>
          </p:spPr>
          <p:txBody>
            <a:bodyPr wrap="square" rtlCol="0">
              <a:spAutoFit/>
            </a:bodyPr>
            <a:lstStyle/>
            <a:p>
              <a:r>
                <a:rPr lang="en-US" dirty="0">
                  <a:solidFill>
                    <a:srgbClr val="00B0F0"/>
                  </a:solidFill>
                </a:rPr>
                <a:t>generally follow similar convergence properties </a:t>
              </a:r>
            </a:p>
          </p:txBody>
        </p:sp>
      </p:grpSp>
      <p:sp>
        <p:nvSpPr>
          <p:cNvPr id="4" name="Slide Number Placeholder 3"/>
          <p:cNvSpPr>
            <a:spLocks noGrp="1"/>
          </p:cNvSpPr>
          <p:nvPr>
            <p:ph type="sldNum" sz="quarter" idx="12"/>
          </p:nvPr>
        </p:nvSpPr>
        <p:spPr/>
        <p:txBody>
          <a:bodyPr/>
          <a:lstStyle/>
          <a:p>
            <a:fld id="{EECAB941-9D6E-0841-9A38-A9C28C6B5C70}" type="slidenum">
              <a:rPr lang="en-US" smtClean="0"/>
              <a:t>5</a:t>
            </a:fld>
            <a:endParaRPr lang="en-US"/>
          </a:p>
        </p:txBody>
      </p:sp>
      <mc:AlternateContent xmlns:mc="http://schemas.openxmlformats.org/markup-compatibility/2006" xmlns:a14="http://schemas.microsoft.com/office/drawing/2010/main">
        <mc:Choice Requires="a14">
          <p:sp>
            <p:nvSpPr>
              <p:cNvPr id="5" name="Rectangle 4"/>
              <p:cNvSpPr/>
              <p:nvPr/>
            </p:nvSpPr>
            <p:spPr>
              <a:xfrm>
                <a:off x="7840493" y="5807770"/>
                <a:ext cx="4351200" cy="923330"/>
              </a:xfrm>
              <a:prstGeom prst="rect">
                <a:avLst/>
              </a:prstGeom>
            </p:spPr>
            <p:txBody>
              <a:bodyPr wrap="square">
                <a:spAutoFit/>
              </a:bodyPr>
              <a:lstStyle/>
              <a:p>
                <a:pPr>
                  <a:defRPr/>
                </a:pPr>
                <a:r>
                  <a:rPr lang="en-US" altLang="zh-CN" dirty="0">
                    <a:solidFill>
                      <a:srgbClr val="00B0F0"/>
                    </a:solidFill>
                    <a:ea typeface="Cambria Math" charset="0"/>
                    <a:cs typeface="Cambria Math" charset="0"/>
                  </a:rPr>
                  <a:t>Normalized</a:t>
                </a:r>
                <a:r>
                  <a:rPr lang="zh-CN" altLang="en-US" dirty="0">
                    <a:solidFill>
                      <a:srgbClr val="00B0F0"/>
                    </a:solidFill>
                    <a:ea typeface="Cambria Math" charset="0"/>
                    <a:cs typeface="Cambria Math" charset="0"/>
                  </a:rPr>
                  <a:t> </a:t>
                </a:r>
                <a14:m>
                  <m:oMath xmlns:m="http://schemas.openxmlformats.org/officeDocument/2006/math">
                    <m:r>
                      <a:rPr lang="en-US" i="1">
                        <a:solidFill>
                          <a:srgbClr val="00B0F0"/>
                        </a:solidFill>
                        <a:latin typeface="Cambria Math" charset="0"/>
                        <a:ea typeface="Cambria Math" charset="0"/>
                        <a:cs typeface="Cambria Math" charset="0"/>
                      </a:rPr>
                      <m:t>∆</m:t>
                    </m:r>
                    <m:r>
                      <a:rPr lang="en-US" altLang="zh-CN" i="1">
                        <a:solidFill>
                          <a:srgbClr val="00B0F0"/>
                        </a:solidFill>
                        <a:latin typeface="Cambria Math" charset="0"/>
                        <a:ea typeface="Cambria Math" charset="0"/>
                        <a:cs typeface="Cambria Math" charset="0"/>
                      </a:rPr>
                      <m:t>𝐿</m:t>
                    </m:r>
                  </m:oMath>
                </a14:m>
                <a:r>
                  <a:rPr lang="zh-CN" altLang="en-US" dirty="0"/>
                  <a:t> </a:t>
                </a:r>
                <a:r>
                  <a:rPr lang="en-US" altLang="zh-CN" dirty="0"/>
                  <a:t>=</a:t>
                </a:r>
                <a:r>
                  <a:rPr lang="zh-CN" altLang="en-US" dirty="0"/>
                  <a:t> </a:t>
                </a:r>
                <a:r>
                  <a:rPr lang="en-US" altLang="zh-CN" dirty="0"/>
                  <a:t>loss</a:t>
                </a:r>
                <a:r>
                  <a:rPr lang="zh-CN" altLang="en-US" dirty="0"/>
                  <a:t> </a:t>
                </a:r>
                <a:r>
                  <a:rPr lang="en-US" altLang="zh-CN" dirty="0"/>
                  <a:t>reduction of current iteration / the largest loss</a:t>
                </a:r>
                <a:r>
                  <a:rPr lang="zh-CN" altLang="en-US" dirty="0"/>
                  <a:t> </a:t>
                </a:r>
                <a:r>
                  <a:rPr lang="en-US" altLang="zh-CN" dirty="0"/>
                  <a:t>reduction</a:t>
                </a:r>
                <a:r>
                  <a:rPr lang="zh-CN" altLang="en-US" dirty="0"/>
                  <a:t> </a:t>
                </a:r>
                <a:r>
                  <a:rPr lang="en-US" altLang="zh-CN" dirty="0"/>
                  <a:t>we</a:t>
                </a:r>
                <a:r>
                  <a:rPr lang="zh-CN" altLang="en-US" dirty="0"/>
                  <a:t> </a:t>
                </a:r>
                <a:r>
                  <a:rPr lang="en-US" altLang="zh-CN" dirty="0"/>
                  <a:t>have</a:t>
                </a:r>
                <a:r>
                  <a:rPr lang="zh-CN" altLang="en-US" dirty="0"/>
                  <a:t> </a:t>
                </a:r>
                <a:r>
                  <a:rPr lang="en-US" altLang="zh-CN" dirty="0"/>
                  <a:t>ever</a:t>
                </a:r>
                <a:r>
                  <a:rPr lang="zh-CN" altLang="en-US" dirty="0"/>
                  <a:t> </a:t>
                </a:r>
                <a:r>
                  <a:rPr lang="en-US" altLang="zh-CN" dirty="0"/>
                  <a:t>seen so</a:t>
                </a:r>
                <a:r>
                  <a:rPr lang="zh-CN" altLang="en-US" dirty="0"/>
                  <a:t> </a:t>
                </a:r>
                <a:r>
                  <a:rPr lang="en-US" altLang="zh-CN" dirty="0"/>
                  <a:t>far</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840493" y="5807770"/>
                <a:ext cx="4351200" cy="923330"/>
              </a:xfrm>
              <a:prstGeom prst="rect">
                <a:avLst/>
              </a:prstGeom>
              <a:blipFill rotWithShape="0">
                <a:blip r:embed="rId5"/>
                <a:stretch>
                  <a:fillRect l="-1120" t="-3974" r="-840" b="-9934"/>
                </a:stretch>
              </a:blipFill>
            </p:spPr>
            <p:txBody>
              <a:bodyPr/>
              <a:lstStyle/>
              <a:p>
                <a:r>
                  <a:rPr lang="en-US">
                    <a:noFill/>
                  </a:rPr>
                  <a:t> </a:t>
                </a:r>
              </a:p>
            </p:txBody>
          </p:sp>
        </mc:Fallback>
      </mc:AlternateContent>
    </p:spTree>
    <p:extLst>
      <p:ext uri="{BB962C8B-B14F-4D97-AF65-F5344CB8AC3E}">
        <p14:creationId xmlns:p14="http://schemas.microsoft.com/office/powerpoint/2010/main" val="91883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SLAQ --- Challenges</a:t>
            </a:r>
          </a:p>
        </p:txBody>
      </p:sp>
      <p:sp>
        <p:nvSpPr>
          <p:cNvPr id="3" name="Content Placeholder 2"/>
          <p:cNvSpPr>
            <a:spLocks noGrp="1"/>
          </p:cNvSpPr>
          <p:nvPr>
            <p:ph idx="1"/>
          </p:nvPr>
        </p:nvSpPr>
        <p:spPr>
          <a:xfrm>
            <a:off x="838200" y="1478323"/>
            <a:ext cx="10515600" cy="1030697"/>
          </a:xfrm>
        </p:spPr>
        <p:txBody>
          <a:bodyPr>
            <a:normAutofit/>
          </a:bodyPr>
          <a:lstStyle/>
          <a:p>
            <a:pPr marL="0" indent="0">
              <a:buNone/>
            </a:pPr>
            <a:r>
              <a:rPr lang="en-US" altLang="zh-CN" dirty="0"/>
              <a:t>2.</a:t>
            </a:r>
            <a:r>
              <a:rPr lang="zh-CN" altLang="en-US" dirty="0"/>
              <a:t> </a:t>
            </a:r>
            <a:r>
              <a:rPr lang="en-US" altLang="zh-CN" dirty="0"/>
              <a:t>How</a:t>
            </a:r>
            <a:r>
              <a:rPr lang="zh-CN" altLang="en-US" dirty="0"/>
              <a:t> </a:t>
            </a:r>
            <a:r>
              <a:rPr lang="en-US" altLang="zh-CN" dirty="0"/>
              <a:t>to</a:t>
            </a:r>
            <a:r>
              <a:rPr lang="zh-CN" altLang="en-US" dirty="0"/>
              <a:t> </a:t>
            </a:r>
            <a:r>
              <a:rPr lang="en-US" altLang="zh-CN" dirty="0"/>
              <a:t>pr</a:t>
            </a:r>
            <a:r>
              <a:rPr lang="en-US" dirty="0"/>
              <a:t>edict the impact that an extra unit of resources would have on the quality and runtime of ML training jobs </a:t>
            </a:r>
          </a:p>
          <a:p>
            <a:pPr lvl="1"/>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838199" y="2523620"/>
                <a:ext cx="10809157" cy="1169551"/>
              </a:xfrm>
              <a:prstGeom prst="rect">
                <a:avLst/>
              </a:prstGeom>
            </p:spPr>
            <p:txBody>
              <a:bodyPr wrap="square">
                <a:spAutoFit/>
              </a:bodyPr>
              <a:lstStyle/>
              <a:p>
                <a:r>
                  <a:rPr lang="en-US" sz="2400" dirty="0"/>
                  <a:t>(</a:t>
                </a:r>
                <a:r>
                  <a:rPr lang="en-US" sz="2400" dirty="0" err="1"/>
                  <a:t>i</a:t>
                </a:r>
                <a:r>
                  <a:rPr lang="en-US" sz="2400" dirty="0"/>
                  <a:t>) how many iterations the job will have completed by the next </a:t>
                </a:r>
                <a:r>
                  <a:rPr lang="en-US" altLang="zh-CN" sz="2400" dirty="0"/>
                  <a:t>scheduling</a:t>
                </a:r>
                <a:r>
                  <a:rPr lang="zh-CN" altLang="en-US" sz="2400" dirty="0"/>
                  <a:t> </a:t>
                </a:r>
                <a:r>
                  <a:rPr lang="en-US" sz="2400" dirty="0"/>
                  <a:t>epoch </a:t>
                </a:r>
              </a:p>
              <a:p>
                <a:pPr lvl="1"/>
                <a:r>
                  <a:rPr lang="en-US" i="1" dirty="0"/>
                  <a:t>					</a:t>
                </a:r>
              </a:p>
              <a:p>
                <a:pPr lvl="1"/>
                <a:r>
                  <a:rPr lang="en-US" i="1" dirty="0"/>
                  <a:t>					</a:t>
                </a:r>
                <a:r>
                  <a:rPr lang="mr-IN" sz="2800" i="1" dirty="0" err="1"/>
                  <a:t>c</a:t>
                </a:r>
                <a14:m>
                  <m:oMath xmlns:m="http://schemas.openxmlformats.org/officeDocument/2006/math">
                    <m:r>
                      <a:rPr lang="mr-IN" sz="2800" i="1">
                        <a:latin typeface="Cambria Math" charset="0"/>
                        <a:ea typeface="Cambria Math" charset="0"/>
                        <a:cs typeface="Cambria Math" charset="0"/>
                      </a:rPr>
                      <m:t>∙</m:t>
                    </m:r>
                  </m:oMath>
                </a14:m>
                <a:r>
                  <a:rPr lang="mr-IN" sz="2800" i="1" dirty="0" err="1"/>
                  <a:t>S</a:t>
                </a:r>
                <a:r>
                  <a:rPr lang="mr-IN" sz="2800" dirty="0"/>
                  <a:t>/</a:t>
                </a:r>
                <a:r>
                  <a:rPr lang="mr-IN" sz="2800" i="1" dirty="0" err="1"/>
                  <a:t>N</a:t>
                </a:r>
                <a:r>
                  <a:rPr lang="mr-IN" sz="2800" i="1" dirty="0"/>
                  <a:t> </a:t>
                </a:r>
                <a:endParaRPr lang="mr-IN" sz="2800" dirty="0"/>
              </a:p>
            </p:txBody>
          </p:sp>
        </mc:Choice>
        <mc:Fallback xmlns="">
          <p:sp>
            <p:nvSpPr>
              <p:cNvPr id="4" name="Rectangle 3"/>
              <p:cNvSpPr>
                <a:spLocks noRot="1" noChangeAspect="1" noMove="1" noResize="1" noEditPoints="1" noAdjustHandles="1" noChangeArrowheads="1" noChangeShapeType="1" noTextEdit="1"/>
              </p:cNvSpPr>
              <p:nvPr/>
            </p:nvSpPr>
            <p:spPr>
              <a:xfrm>
                <a:off x="838199" y="2523620"/>
                <a:ext cx="10809157" cy="1169551"/>
              </a:xfrm>
              <a:prstGeom prst="rect">
                <a:avLst/>
              </a:prstGeom>
              <a:blipFill rotWithShape="0">
                <a:blip r:embed="rId3"/>
                <a:stretch>
                  <a:fillRect l="-846" t="-4167" b="-14063"/>
                </a:stretch>
              </a:blipFill>
            </p:spPr>
            <p:txBody>
              <a:bodyPr/>
              <a:lstStyle/>
              <a:p>
                <a:r>
                  <a:rPr lang="en-US">
                    <a:noFill/>
                  </a:rPr>
                  <a:t> </a:t>
                </a:r>
              </a:p>
            </p:txBody>
          </p:sp>
        </mc:Fallback>
      </mc:AlternateContent>
      <p:sp>
        <p:nvSpPr>
          <p:cNvPr id="5" name="Rectangle 4"/>
          <p:cNvSpPr/>
          <p:nvPr/>
        </p:nvSpPr>
        <p:spPr>
          <a:xfrm>
            <a:off x="806034" y="4441249"/>
            <a:ext cx="11246963" cy="461665"/>
          </a:xfrm>
          <a:prstGeom prst="rect">
            <a:avLst/>
          </a:prstGeom>
        </p:spPr>
        <p:txBody>
          <a:bodyPr wrap="square">
            <a:spAutoFit/>
          </a:bodyPr>
          <a:lstStyle/>
          <a:p>
            <a:r>
              <a:rPr lang="en-US" sz="2400" dirty="0"/>
              <a:t>(ii) how much progress (loss reduction) the job could make within these iterations </a:t>
            </a:r>
          </a:p>
        </p:txBody>
      </p:sp>
      <p:grpSp>
        <p:nvGrpSpPr>
          <p:cNvPr id="20" name="Group 19"/>
          <p:cNvGrpSpPr/>
          <p:nvPr/>
        </p:nvGrpSpPr>
        <p:grpSpPr>
          <a:xfrm>
            <a:off x="1795849" y="3333736"/>
            <a:ext cx="3599469" cy="923330"/>
            <a:chOff x="1795849" y="3333736"/>
            <a:chExt cx="3599469" cy="923330"/>
          </a:xfrm>
        </p:grpSpPr>
        <p:cxnSp>
          <p:nvCxnSpPr>
            <p:cNvPr id="6" name="Straight Arrow Connector 5"/>
            <p:cNvCxnSpPr/>
            <p:nvPr/>
          </p:nvCxnSpPr>
          <p:spPr>
            <a:xfrm flipV="1">
              <a:off x="4530408" y="3522151"/>
              <a:ext cx="864910" cy="14735"/>
            </a:xfrm>
            <a:prstGeom prst="straightConnector1">
              <a:avLst/>
            </a:prstGeom>
            <a:ln w="698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95849" y="3333736"/>
              <a:ext cx="2857108" cy="923330"/>
            </a:xfrm>
            <a:prstGeom prst="rect">
              <a:avLst/>
            </a:prstGeom>
            <a:noFill/>
          </p:spPr>
          <p:txBody>
            <a:bodyPr wrap="square" rtlCol="0">
              <a:spAutoFit/>
            </a:bodyPr>
            <a:lstStyle/>
            <a:p>
              <a:r>
                <a:rPr lang="en-US" dirty="0">
                  <a:solidFill>
                    <a:srgbClr val="00B0F0"/>
                  </a:solidFill>
                </a:rPr>
                <a:t>constant determined by the algorithm complexity </a:t>
              </a:r>
            </a:p>
            <a:p>
              <a:endParaRPr lang="en-US" dirty="0">
                <a:solidFill>
                  <a:srgbClr val="00B0F0"/>
                </a:solidFill>
              </a:endParaRPr>
            </a:p>
          </p:txBody>
        </p:sp>
      </p:grpSp>
      <p:grpSp>
        <p:nvGrpSpPr>
          <p:cNvPr id="22" name="Group 21"/>
          <p:cNvGrpSpPr/>
          <p:nvPr/>
        </p:nvGrpSpPr>
        <p:grpSpPr>
          <a:xfrm>
            <a:off x="6429516" y="3323839"/>
            <a:ext cx="4068846" cy="369332"/>
            <a:chOff x="6429516" y="3323839"/>
            <a:chExt cx="4068846" cy="369332"/>
          </a:xfrm>
        </p:grpSpPr>
        <p:cxnSp>
          <p:nvCxnSpPr>
            <p:cNvPr id="9" name="Straight Arrow Connector 8"/>
            <p:cNvCxnSpPr/>
            <p:nvPr/>
          </p:nvCxnSpPr>
          <p:spPr>
            <a:xfrm flipH="1">
              <a:off x="6429516" y="3515058"/>
              <a:ext cx="1211738" cy="0"/>
            </a:xfrm>
            <a:prstGeom prst="straightConnector1">
              <a:avLst/>
            </a:prstGeom>
            <a:ln w="698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41254" y="3323839"/>
              <a:ext cx="2857108" cy="369332"/>
            </a:xfrm>
            <a:prstGeom prst="rect">
              <a:avLst/>
            </a:prstGeom>
            <a:noFill/>
          </p:spPr>
          <p:txBody>
            <a:bodyPr wrap="square" rtlCol="0">
              <a:spAutoFit/>
            </a:bodyPr>
            <a:lstStyle/>
            <a:p>
              <a:r>
                <a:rPr lang="en-US" altLang="zh-CN" dirty="0">
                  <a:solidFill>
                    <a:srgbClr val="00B0F0"/>
                  </a:solidFill>
                </a:rPr>
                <a:t>number</a:t>
              </a:r>
              <a:r>
                <a:rPr lang="zh-CN" altLang="en-US" dirty="0">
                  <a:solidFill>
                    <a:srgbClr val="00B0F0"/>
                  </a:solidFill>
                </a:rPr>
                <a:t> </a:t>
              </a:r>
              <a:r>
                <a:rPr lang="en-US" altLang="zh-CN" dirty="0">
                  <a:solidFill>
                    <a:srgbClr val="00B0F0"/>
                  </a:solidFill>
                </a:rPr>
                <a:t>of</a:t>
              </a:r>
              <a:r>
                <a:rPr lang="zh-CN" altLang="en-US" dirty="0">
                  <a:solidFill>
                    <a:srgbClr val="00B0F0"/>
                  </a:solidFill>
                </a:rPr>
                <a:t> </a:t>
              </a:r>
              <a:r>
                <a:rPr lang="en-US" altLang="zh-CN" dirty="0">
                  <a:solidFill>
                    <a:srgbClr val="00B0F0"/>
                  </a:solidFill>
                </a:rPr>
                <a:t>CPUs</a:t>
              </a:r>
              <a:r>
                <a:rPr lang="zh-CN" altLang="en-US" dirty="0">
                  <a:solidFill>
                    <a:srgbClr val="00B0F0"/>
                  </a:solidFill>
                </a:rPr>
                <a:t> </a:t>
              </a:r>
              <a:endParaRPr lang="en-US" dirty="0">
                <a:solidFill>
                  <a:srgbClr val="00B0F0"/>
                </a:solidFill>
              </a:endParaRPr>
            </a:p>
          </p:txBody>
        </p:sp>
      </p:grpSp>
      <p:grpSp>
        <p:nvGrpSpPr>
          <p:cNvPr id="21" name="Group 20"/>
          <p:cNvGrpSpPr/>
          <p:nvPr/>
        </p:nvGrpSpPr>
        <p:grpSpPr>
          <a:xfrm>
            <a:off x="5223076" y="3704460"/>
            <a:ext cx="1328394" cy="1106707"/>
            <a:chOff x="5223076" y="3704460"/>
            <a:chExt cx="1328394" cy="1106707"/>
          </a:xfrm>
        </p:grpSpPr>
        <p:cxnSp>
          <p:nvCxnSpPr>
            <p:cNvPr id="14" name="Straight Arrow Connector 13"/>
            <p:cNvCxnSpPr/>
            <p:nvPr/>
          </p:nvCxnSpPr>
          <p:spPr>
            <a:xfrm flipV="1">
              <a:off x="5887273" y="3704460"/>
              <a:ext cx="17283" cy="452976"/>
            </a:xfrm>
            <a:prstGeom prst="straightConnector1">
              <a:avLst/>
            </a:prstGeom>
            <a:ln w="698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23076" y="4164836"/>
              <a:ext cx="1328394" cy="646331"/>
            </a:xfrm>
            <a:prstGeom prst="rect">
              <a:avLst/>
            </a:prstGeom>
            <a:noFill/>
          </p:spPr>
          <p:txBody>
            <a:bodyPr wrap="square" rtlCol="0">
              <a:spAutoFit/>
            </a:bodyPr>
            <a:lstStyle/>
            <a:p>
              <a:r>
                <a:rPr lang="en-US" altLang="zh-CN" dirty="0">
                  <a:solidFill>
                    <a:srgbClr val="00B0F0"/>
                  </a:solidFill>
                </a:rPr>
                <a:t>s</a:t>
              </a:r>
              <a:r>
                <a:rPr lang="en-US" altLang="zh-CN">
                  <a:solidFill>
                    <a:srgbClr val="00B0F0"/>
                  </a:solidFill>
                </a:rPr>
                <a:t>ize</a:t>
              </a:r>
              <a:r>
                <a:rPr lang="zh-CN" altLang="en-US" dirty="0">
                  <a:solidFill>
                    <a:srgbClr val="00B0F0"/>
                  </a:solidFill>
                </a:rPr>
                <a:t> </a:t>
              </a:r>
              <a:r>
                <a:rPr lang="en-US" altLang="zh-CN" dirty="0">
                  <a:solidFill>
                    <a:srgbClr val="00B0F0"/>
                  </a:solidFill>
                </a:rPr>
                <a:t>of</a:t>
              </a:r>
              <a:r>
                <a:rPr lang="zh-CN" altLang="en-US" dirty="0">
                  <a:solidFill>
                    <a:srgbClr val="00B0F0"/>
                  </a:solidFill>
                </a:rPr>
                <a:t> </a:t>
              </a:r>
              <a:r>
                <a:rPr lang="en-US" altLang="zh-CN" dirty="0">
                  <a:solidFill>
                    <a:srgbClr val="00B0F0"/>
                  </a:solidFill>
                </a:rPr>
                <a:t>data</a:t>
              </a:r>
              <a:endParaRPr lang="en-US" dirty="0">
                <a:solidFill>
                  <a:srgbClr val="00B0F0"/>
                </a:solidFill>
              </a:endParaRPr>
            </a:p>
            <a:p>
              <a:endParaRPr lang="en-US" dirty="0">
                <a:solidFill>
                  <a:srgbClr val="00B0F0"/>
                </a:solidFill>
              </a:endParaRPr>
            </a:p>
          </p:txBody>
        </p:sp>
      </p:grpSp>
      <p:grpSp>
        <p:nvGrpSpPr>
          <p:cNvPr id="23" name="Group 22"/>
          <p:cNvGrpSpPr/>
          <p:nvPr/>
        </p:nvGrpSpPr>
        <p:grpSpPr>
          <a:xfrm>
            <a:off x="870389" y="5169265"/>
            <a:ext cx="10483411" cy="1492140"/>
            <a:chOff x="870389" y="5169265"/>
            <a:chExt cx="10483411" cy="1492140"/>
          </a:xfrm>
        </p:grpSpPr>
        <mc:AlternateContent xmlns:mc="http://schemas.openxmlformats.org/markup-compatibility/2006" xmlns:a14="http://schemas.microsoft.com/office/drawing/2010/main">
          <mc:Choice Requires="a14">
            <p:sp>
              <p:nvSpPr>
                <p:cNvPr id="17" name="Rectangle 16"/>
                <p:cNvSpPr/>
                <p:nvPr/>
              </p:nvSpPr>
              <p:spPr>
                <a:xfrm>
                  <a:off x="870389" y="5169265"/>
                  <a:ext cx="5676009" cy="1492140"/>
                </a:xfrm>
                <a:prstGeom prst="rect">
                  <a:avLst/>
                </a:prstGeom>
              </p:spPr>
              <p:txBody>
                <a:bodyPr wrap="square">
                  <a:spAutoFit/>
                </a:bodyPr>
                <a:lstStyle/>
                <a:p>
                  <a:pPr marL="285750" indent="-285750">
                    <a:buFont typeface="Arial" charset="0"/>
                    <a:buChar char="•"/>
                  </a:pPr>
                  <a:r>
                    <a:rPr lang="en-US" sz="1600" dirty="0">
                      <a:ea typeface="Adobe Hebrew" charset="0"/>
                      <a:cs typeface="Adobe Hebrew" charset="0"/>
                    </a:rPr>
                    <a:t>Distributed optimization algorithms</a:t>
                  </a:r>
                  <a:r>
                    <a:rPr lang="en-US" altLang="zh-CN" sz="1600" dirty="0">
                      <a:ea typeface="Adobe Hebrew" charset="0"/>
                      <a:cs typeface="Adobe Hebrew" charset="0"/>
                    </a:rPr>
                    <a:t>:</a:t>
                  </a:r>
                </a:p>
                <a:p>
                  <a:pPr marL="742950" lvl="1" indent="-285750">
                    <a:buFont typeface="Arial" charset="0"/>
                    <a:buChar char="•"/>
                  </a:pPr>
                  <a:r>
                    <a:rPr lang="en-US" sz="1600" dirty="0">
                      <a:ea typeface="Adobe Hebrew" charset="0"/>
                      <a:cs typeface="Adobe Hebrew" charset="0"/>
                    </a:rPr>
                    <a:t>sublinear algorithms</a:t>
                  </a:r>
                  <a:r>
                    <a:rPr lang="en-US" altLang="zh-CN" sz="1600" dirty="0">
                      <a:ea typeface="Adobe Hebrew" charset="0"/>
                      <a:cs typeface="Adobe Hebrew" charset="0"/>
                    </a:rPr>
                    <a:t>:</a:t>
                  </a:r>
                  <a:r>
                    <a:rPr lang="zh-CN" altLang="en-US" sz="1600" dirty="0">
                      <a:ea typeface="Adobe Hebrew" charset="0"/>
                      <a:cs typeface="Adobe Hebrew" charset="0"/>
                    </a:rPr>
                    <a:t> </a:t>
                  </a:r>
                  <a14:m>
                    <m:oMath xmlns:m="http://schemas.openxmlformats.org/officeDocument/2006/math">
                      <m:r>
                        <a:rPr lang="en-US" altLang="zh-CN" sz="1600">
                          <a:latin typeface="Cambria Math" charset="0"/>
                          <a:ea typeface="Adobe Hebrew" charset="0"/>
                          <a:cs typeface="Adobe Hebrew" charset="0"/>
                        </a:rPr>
                        <m:t>𝑓</m:t>
                      </m:r>
                      <m:d>
                        <m:dPr>
                          <m:ctrlPr>
                            <a:rPr lang="en-US" altLang="zh-CN" sz="1600" i="1">
                              <a:latin typeface="Cambria Math" panose="02040503050406030204" pitchFamily="18" charset="0"/>
                              <a:ea typeface="Adobe Hebrew" charset="0"/>
                              <a:cs typeface="Adobe Hebrew" charset="0"/>
                            </a:rPr>
                          </m:ctrlPr>
                        </m:dPr>
                        <m:e>
                          <m:r>
                            <a:rPr lang="en-US" altLang="zh-CN" sz="1600">
                              <a:latin typeface="Cambria Math" charset="0"/>
                              <a:ea typeface="Adobe Hebrew" charset="0"/>
                              <a:cs typeface="Adobe Hebrew" charset="0"/>
                            </a:rPr>
                            <m:t>𝑘</m:t>
                          </m:r>
                        </m:e>
                      </m:d>
                      <m:r>
                        <a:rPr lang="en-US" altLang="zh-CN" sz="1600">
                          <a:latin typeface="Cambria Math" charset="0"/>
                          <a:ea typeface="Adobe Hebrew" charset="0"/>
                          <a:cs typeface="Adobe Hebrew" charset="0"/>
                        </a:rPr>
                        <m:t>=</m:t>
                      </m:r>
                      <m:f>
                        <m:fPr>
                          <m:ctrlPr>
                            <a:rPr lang="mr-IN" altLang="zh-CN" sz="1600" i="1">
                              <a:latin typeface="Cambria Math" panose="02040503050406030204" pitchFamily="18" charset="0"/>
                              <a:ea typeface="Adobe Hebrew" charset="0"/>
                              <a:cs typeface="Adobe Hebrew" charset="0"/>
                            </a:rPr>
                          </m:ctrlPr>
                        </m:fPr>
                        <m:num>
                          <m:r>
                            <a:rPr lang="en-US" altLang="zh-CN" sz="1600">
                              <a:latin typeface="Cambria Math" charset="0"/>
                              <a:ea typeface="Adobe Hebrew" charset="0"/>
                              <a:cs typeface="Adobe Hebrew" charset="0"/>
                            </a:rPr>
                            <m:t>1</m:t>
                          </m:r>
                        </m:num>
                        <m:den>
                          <m:r>
                            <a:rPr lang="en-US" altLang="zh-CN" sz="1600">
                              <a:latin typeface="Cambria Math" charset="0"/>
                              <a:ea typeface="Adobe Hebrew" charset="0"/>
                              <a:cs typeface="Adobe Hebrew" charset="0"/>
                            </a:rPr>
                            <m:t>𝑎</m:t>
                          </m:r>
                          <m:sSup>
                            <m:sSupPr>
                              <m:ctrlPr>
                                <a:rPr lang="en-US" altLang="zh-CN" sz="1600" i="1">
                                  <a:latin typeface="Cambria Math" panose="02040503050406030204" pitchFamily="18" charset="0"/>
                                  <a:ea typeface="Adobe Hebrew" charset="0"/>
                                  <a:cs typeface="Adobe Hebrew" charset="0"/>
                                </a:rPr>
                              </m:ctrlPr>
                            </m:sSupPr>
                            <m:e>
                              <m:r>
                                <a:rPr lang="en-US" altLang="zh-CN" sz="1600">
                                  <a:latin typeface="Cambria Math" charset="0"/>
                                  <a:ea typeface="Adobe Hebrew" charset="0"/>
                                  <a:cs typeface="Adobe Hebrew" charset="0"/>
                                </a:rPr>
                                <m:t>𝑘</m:t>
                              </m:r>
                            </m:e>
                            <m:sup>
                              <m:r>
                                <a:rPr lang="en-US" altLang="zh-CN" sz="1600">
                                  <a:latin typeface="Cambria Math" charset="0"/>
                                  <a:ea typeface="Adobe Hebrew" charset="0"/>
                                  <a:cs typeface="Adobe Hebrew" charset="0"/>
                                </a:rPr>
                                <m:t>2</m:t>
                              </m:r>
                            </m:sup>
                          </m:sSup>
                          <m:r>
                            <a:rPr lang="en-US" altLang="zh-CN" sz="1600">
                              <a:latin typeface="Cambria Math" charset="0"/>
                              <a:ea typeface="Adobe Hebrew" charset="0"/>
                              <a:cs typeface="Adobe Hebrew" charset="0"/>
                            </a:rPr>
                            <m:t>+</m:t>
                          </m:r>
                          <m:r>
                            <a:rPr lang="en-US" altLang="zh-CN" sz="1600">
                              <a:latin typeface="Cambria Math" charset="0"/>
                              <a:ea typeface="Adobe Hebrew" charset="0"/>
                              <a:cs typeface="Adobe Hebrew" charset="0"/>
                            </a:rPr>
                            <m:t>𝑏𝑘</m:t>
                          </m:r>
                          <m:r>
                            <a:rPr lang="en-US" altLang="zh-CN" sz="1600">
                              <a:latin typeface="Cambria Math" charset="0"/>
                              <a:ea typeface="Adobe Hebrew" charset="0"/>
                              <a:cs typeface="Adobe Hebrew" charset="0"/>
                            </a:rPr>
                            <m:t>+</m:t>
                          </m:r>
                          <m:r>
                            <a:rPr lang="en-US" altLang="zh-CN" sz="1600">
                              <a:latin typeface="Cambria Math" charset="0"/>
                              <a:ea typeface="Adobe Hebrew" charset="0"/>
                              <a:cs typeface="Adobe Hebrew" charset="0"/>
                            </a:rPr>
                            <m:t>𝑐</m:t>
                          </m:r>
                        </m:den>
                      </m:f>
                      <m:r>
                        <a:rPr lang="en-US" altLang="zh-CN" sz="1600">
                          <a:latin typeface="Cambria Math" charset="0"/>
                          <a:ea typeface="Adobe Hebrew" charset="0"/>
                          <a:cs typeface="Adobe Hebrew" charset="0"/>
                        </a:rPr>
                        <m:t>+</m:t>
                      </m:r>
                      <m:r>
                        <a:rPr lang="en-US" altLang="zh-CN" sz="1600">
                          <a:latin typeface="Cambria Math" charset="0"/>
                          <a:ea typeface="Adobe Hebrew" charset="0"/>
                          <a:cs typeface="Adobe Hebrew" charset="0"/>
                        </a:rPr>
                        <m:t>𝑑</m:t>
                      </m:r>
                    </m:oMath>
                  </a14:m>
                  <a:endParaRPr lang="en-US" sz="1600" dirty="0">
                    <a:ea typeface="Adobe Hebrew" charset="0"/>
                    <a:cs typeface="Adobe Hebrew" charset="0"/>
                  </a:endParaRPr>
                </a:p>
                <a:p>
                  <a:pPr marL="742950" lvl="1" indent="-285750">
                    <a:buFont typeface="Arial" charset="0"/>
                    <a:buChar char="•"/>
                  </a:pPr>
                  <a:r>
                    <a:rPr lang="en-US" altLang="zh-CN" sz="1600" dirty="0">
                      <a:ea typeface="Adobe Hebrew" charset="0"/>
                      <a:cs typeface="Adobe Hebrew" charset="0"/>
                    </a:rPr>
                    <a:t>linear</a:t>
                  </a:r>
                  <a:r>
                    <a:rPr lang="zh-CN" altLang="en-US" sz="1600" dirty="0">
                      <a:ea typeface="Adobe Hebrew" charset="0"/>
                      <a:cs typeface="Adobe Hebrew" charset="0"/>
                    </a:rPr>
                    <a:t> </a:t>
                  </a:r>
                  <a:r>
                    <a:rPr lang="en-US" altLang="zh-CN" sz="1600" dirty="0">
                      <a:ea typeface="Adobe Hebrew" charset="0"/>
                      <a:cs typeface="Adobe Hebrew" charset="0"/>
                    </a:rPr>
                    <a:t>and</a:t>
                  </a:r>
                  <a:r>
                    <a:rPr lang="zh-CN" altLang="en-US" sz="1600" dirty="0">
                      <a:ea typeface="Adobe Hebrew" charset="0"/>
                      <a:cs typeface="Adobe Hebrew" charset="0"/>
                    </a:rPr>
                    <a:t> </a:t>
                  </a:r>
                  <a:r>
                    <a:rPr lang="en-US" altLang="zh-CN" sz="1600" dirty="0" err="1">
                      <a:ea typeface="Adobe Hebrew" charset="0"/>
                      <a:cs typeface="Adobe Hebrew" charset="0"/>
                    </a:rPr>
                    <a:t>superlinear</a:t>
                  </a:r>
                  <a:r>
                    <a:rPr lang="zh-CN" altLang="en-US" sz="1600" dirty="0">
                      <a:ea typeface="Adobe Hebrew" charset="0"/>
                      <a:cs typeface="Adobe Hebrew" charset="0"/>
                    </a:rPr>
                    <a:t> </a:t>
                  </a:r>
                  <a:r>
                    <a:rPr lang="en-US" altLang="zh-CN" sz="1600" dirty="0">
                      <a:ea typeface="Adobe Hebrew" charset="0"/>
                      <a:cs typeface="Adobe Hebrew" charset="0"/>
                    </a:rPr>
                    <a:t>algorithms:</a:t>
                  </a:r>
                  <a:r>
                    <a:rPr lang="zh-CN" altLang="en-US" sz="1600" dirty="0">
                      <a:ea typeface="Adobe Hebrew" charset="0"/>
                      <a:cs typeface="Adobe Hebrew" charset="0"/>
                    </a:rPr>
                    <a:t> </a:t>
                  </a:r>
                  <a14:m>
                    <m:oMath xmlns:m="http://schemas.openxmlformats.org/officeDocument/2006/math">
                      <m:r>
                        <a:rPr lang="en-US" altLang="zh-CN" sz="1600">
                          <a:latin typeface="Cambria Math" charset="0"/>
                          <a:ea typeface="Adobe Hebrew" charset="0"/>
                          <a:cs typeface="Adobe Hebrew" charset="0"/>
                        </a:rPr>
                        <m:t>𝑓</m:t>
                      </m:r>
                      <m:d>
                        <m:dPr>
                          <m:ctrlPr>
                            <a:rPr lang="en-US" altLang="zh-CN" sz="1600" i="1">
                              <a:latin typeface="Cambria Math" panose="02040503050406030204" pitchFamily="18" charset="0"/>
                              <a:ea typeface="Adobe Hebrew" charset="0"/>
                              <a:cs typeface="Adobe Hebrew" charset="0"/>
                            </a:rPr>
                          </m:ctrlPr>
                        </m:dPr>
                        <m:e>
                          <m:r>
                            <a:rPr lang="en-US" altLang="zh-CN" sz="1600">
                              <a:latin typeface="Cambria Math" charset="0"/>
                              <a:ea typeface="Adobe Hebrew" charset="0"/>
                              <a:cs typeface="Adobe Hebrew" charset="0"/>
                            </a:rPr>
                            <m:t>𝑘</m:t>
                          </m:r>
                        </m:e>
                      </m:d>
                      <m:r>
                        <a:rPr lang="en-US" altLang="zh-CN" sz="1600">
                          <a:latin typeface="Cambria Math" charset="0"/>
                          <a:ea typeface="Adobe Hebrew" charset="0"/>
                          <a:cs typeface="Adobe Hebrew" charset="0"/>
                        </a:rPr>
                        <m:t>=</m:t>
                      </m:r>
                      <m:r>
                        <a:rPr lang="zh-CN" altLang="en-US" sz="1600">
                          <a:latin typeface="Cambria Math" charset="0"/>
                          <a:ea typeface="Adobe Hebrew" charset="0"/>
                          <a:cs typeface="Adobe Hebrew" charset="0"/>
                        </a:rPr>
                        <m:t> </m:t>
                      </m:r>
                      <m:sSup>
                        <m:sSupPr>
                          <m:ctrlPr>
                            <a:rPr lang="en-US" altLang="zh-CN" sz="1600" i="1">
                              <a:latin typeface="Cambria Math" panose="02040503050406030204" pitchFamily="18" charset="0"/>
                              <a:ea typeface="Adobe Hebrew" charset="0"/>
                              <a:cs typeface="Adobe Hebrew" charset="0"/>
                            </a:rPr>
                          </m:ctrlPr>
                        </m:sSupPr>
                        <m:e>
                          <m:r>
                            <a:rPr lang="en-US" altLang="zh-CN" sz="1600">
                              <a:latin typeface="Cambria Math" charset="0"/>
                              <a:ea typeface="Adobe Hebrew" charset="0"/>
                              <a:cs typeface="Adobe Hebrew" charset="0"/>
                            </a:rPr>
                            <m:t>𝜇</m:t>
                          </m:r>
                        </m:e>
                        <m:sup>
                          <m:r>
                            <a:rPr lang="en-US" altLang="zh-CN" sz="1600">
                              <a:latin typeface="Cambria Math" charset="0"/>
                              <a:ea typeface="Adobe Hebrew" charset="0"/>
                              <a:cs typeface="Adobe Hebrew" charset="0"/>
                            </a:rPr>
                            <m:t>𝑘</m:t>
                          </m:r>
                          <m:r>
                            <a:rPr lang="en-US" altLang="zh-CN" sz="1600">
                              <a:latin typeface="Cambria Math" charset="0"/>
                              <a:ea typeface="Adobe Hebrew" charset="0"/>
                              <a:cs typeface="Adobe Hebrew" charset="0"/>
                            </a:rPr>
                            <m:t>−</m:t>
                          </m:r>
                          <m:r>
                            <a:rPr lang="en-US" altLang="zh-CN" sz="1600">
                              <a:latin typeface="Cambria Math" charset="0"/>
                              <a:ea typeface="Adobe Hebrew" charset="0"/>
                              <a:cs typeface="Adobe Hebrew" charset="0"/>
                            </a:rPr>
                            <m:t>𝑏</m:t>
                          </m:r>
                        </m:sup>
                      </m:sSup>
                      <m:r>
                        <a:rPr lang="en-US" altLang="zh-CN" sz="1600">
                          <a:latin typeface="Cambria Math" charset="0"/>
                          <a:ea typeface="Adobe Hebrew" charset="0"/>
                          <a:cs typeface="Adobe Hebrew" charset="0"/>
                        </a:rPr>
                        <m:t>+</m:t>
                      </m:r>
                      <m:r>
                        <a:rPr lang="en-US" altLang="zh-CN" sz="1600">
                          <a:latin typeface="Cambria Math" charset="0"/>
                          <a:ea typeface="Adobe Hebrew" charset="0"/>
                          <a:cs typeface="Adobe Hebrew" charset="0"/>
                        </a:rPr>
                        <m:t>𝑐</m:t>
                      </m:r>
                    </m:oMath>
                  </a14:m>
                  <a:endParaRPr lang="en-US" sz="1600" dirty="0">
                    <a:ea typeface="Adobe Hebrew" charset="0"/>
                    <a:cs typeface="Adobe Hebrew" charset="0"/>
                  </a:endParaRPr>
                </a:p>
                <a:p>
                  <a:endParaRPr lang="en-US" dirty="0"/>
                </a:p>
                <a:p>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870389" y="5169265"/>
                  <a:ext cx="5676009" cy="1492140"/>
                </a:xfrm>
                <a:prstGeom prst="rect">
                  <a:avLst/>
                </a:prstGeom>
                <a:blipFill rotWithShape="0">
                  <a:blip r:embed="rId4"/>
                  <a:stretch>
                    <a:fillRect l="-430" t="-1224"/>
                  </a:stretch>
                </a:blipFill>
              </p:spPr>
              <p:txBody>
                <a:bodyPr/>
                <a:lstStyle/>
                <a:p>
                  <a:r>
                    <a:rPr lang="en-US">
                      <a:noFill/>
                    </a:rPr>
                    <a:t> </a:t>
                  </a:r>
                </a:p>
              </p:txBody>
            </p:sp>
          </mc:Fallback>
        </mc:AlternateContent>
        <p:sp>
          <p:nvSpPr>
            <p:cNvPr id="18" name="Rectangle 17"/>
            <p:cNvSpPr/>
            <p:nvPr/>
          </p:nvSpPr>
          <p:spPr>
            <a:xfrm>
              <a:off x="7035385" y="5385732"/>
              <a:ext cx="4318415" cy="646331"/>
            </a:xfrm>
            <a:prstGeom prst="rect">
              <a:avLst/>
            </a:prstGeom>
          </p:spPr>
          <p:txBody>
            <a:bodyPr wrap="square">
              <a:spAutoFit/>
            </a:bodyPr>
            <a:lstStyle/>
            <a:p>
              <a:r>
                <a:rPr lang="en-US" dirty="0"/>
                <a:t>weights assigned to loss values decay exponentially when new iterations finish </a:t>
              </a:r>
            </a:p>
          </p:txBody>
        </p:sp>
        <p:sp>
          <p:nvSpPr>
            <p:cNvPr id="19" name="TextBox 18"/>
            <p:cNvSpPr txBox="1"/>
            <p:nvPr/>
          </p:nvSpPr>
          <p:spPr>
            <a:xfrm>
              <a:off x="6546398" y="5447288"/>
              <a:ext cx="364202" cy="523220"/>
            </a:xfrm>
            <a:prstGeom prst="rect">
              <a:avLst/>
            </a:prstGeom>
            <a:noFill/>
          </p:spPr>
          <p:txBody>
            <a:bodyPr wrap="none" rtlCol="0">
              <a:spAutoFit/>
            </a:bodyPr>
            <a:lstStyle/>
            <a:p>
              <a:r>
                <a:rPr lang="en-US" altLang="zh-CN" sz="2800" dirty="0">
                  <a:solidFill>
                    <a:srgbClr val="FF0000"/>
                  </a:solidFill>
                </a:rPr>
                <a:t>+</a:t>
              </a:r>
              <a:endParaRPr lang="en-US" sz="2800" dirty="0">
                <a:solidFill>
                  <a:srgbClr val="FF0000"/>
                </a:solidFill>
              </a:endParaRPr>
            </a:p>
          </p:txBody>
        </p:sp>
      </p:grpSp>
      <p:sp>
        <p:nvSpPr>
          <p:cNvPr id="7" name="Slide Number Placeholder 6"/>
          <p:cNvSpPr>
            <a:spLocks noGrp="1"/>
          </p:cNvSpPr>
          <p:nvPr>
            <p:ph type="sldNum" sz="quarter" idx="12"/>
          </p:nvPr>
        </p:nvSpPr>
        <p:spPr/>
        <p:txBody>
          <a:bodyPr/>
          <a:lstStyle/>
          <a:p>
            <a:fld id="{EECAB941-9D6E-0841-9A38-A9C28C6B5C70}" type="slidenum">
              <a:rPr lang="en-US" smtClean="0"/>
              <a:t>6</a:t>
            </a:fld>
            <a:endParaRPr lang="en-US"/>
          </a:p>
        </p:txBody>
      </p:sp>
    </p:spTree>
    <p:extLst>
      <p:ext uri="{BB962C8B-B14F-4D97-AF65-F5344CB8AC3E}">
        <p14:creationId xmlns:p14="http://schemas.microsoft.com/office/powerpoint/2010/main" val="181950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SLAQ --- Challenges</a:t>
            </a:r>
          </a:p>
        </p:txBody>
      </p:sp>
      <p:sp>
        <p:nvSpPr>
          <p:cNvPr id="3" name="Content Placeholder 2"/>
          <p:cNvSpPr>
            <a:spLocks noGrp="1"/>
          </p:cNvSpPr>
          <p:nvPr>
            <p:ph idx="1"/>
          </p:nvPr>
        </p:nvSpPr>
        <p:spPr>
          <a:xfrm>
            <a:off x="838200" y="1478323"/>
            <a:ext cx="10515600" cy="1030697"/>
          </a:xfrm>
        </p:spPr>
        <p:txBody>
          <a:bodyPr>
            <a:normAutofit/>
          </a:bodyPr>
          <a:lstStyle/>
          <a:p>
            <a:pPr marL="0" indent="0">
              <a:buNone/>
            </a:pPr>
            <a:r>
              <a:rPr lang="en-US" altLang="zh-CN" dirty="0"/>
              <a:t>2.</a:t>
            </a:r>
            <a:r>
              <a:rPr lang="zh-CN" altLang="en-US" dirty="0"/>
              <a:t> </a:t>
            </a:r>
            <a:r>
              <a:rPr lang="en-US" altLang="zh-CN" dirty="0"/>
              <a:t>How</a:t>
            </a:r>
            <a:r>
              <a:rPr lang="zh-CN" altLang="en-US" dirty="0"/>
              <a:t> </a:t>
            </a:r>
            <a:r>
              <a:rPr lang="en-US" altLang="zh-CN" dirty="0"/>
              <a:t>to</a:t>
            </a:r>
            <a:r>
              <a:rPr lang="zh-CN" altLang="en-US" dirty="0"/>
              <a:t> </a:t>
            </a:r>
            <a:r>
              <a:rPr lang="en-US" altLang="zh-CN" dirty="0"/>
              <a:t>pr</a:t>
            </a:r>
            <a:r>
              <a:rPr lang="en-US" dirty="0"/>
              <a:t>edict the impact that an extra unit of resources would have on the quality and runtime of ML training jobs </a:t>
            </a:r>
          </a:p>
          <a:p>
            <a:pPr lvl="1"/>
            <a:endParaRPr lang="en-US" dirty="0"/>
          </a:p>
          <a:p>
            <a:endParaRPr lang="en-US" dirty="0"/>
          </a:p>
          <a:p>
            <a:endParaRPr lang="en-US" dirty="0"/>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818" y="2509020"/>
            <a:ext cx="7343181" cy="4046674"/>
          </a:xfrm>
          <a:prstGeom prst="rect">
            <a:avLst/>
          </a:prstGeom>
        </p:spPr>
      </p:pic>
      <p:sp>
        <p:nvSpPr>
          <p:cNvPr id="4" name="Slide Number Placeholder 3"/>
          <p:cNvSpPr>
            <a:spLocks noGrp="1"/>
          </p:cNvSpPr>
          <p:nvPr>
            <p:ph type="sldNum" sz="quarter" idx="12"/>
          </p:nvPr>
        </p:nvSpPr>
        <p:spPr/>
        <p:txBody>
          <a:bodyPr/>
          <a:lstStyle/>
          <a:p>
            <a:fld id="{EECAB941-9D6E-0841-9A38-A9C28C6B5C70}" type="slidenum">
              <a:rPr lang="en-US" smtClean="0"/>
              <a:t>7</a:t>
            </a:fld>
            <a:endParaRPr lang="en-US"/>
          </a:p>
        </p:txBody>
      </p:sp>
    </p:spTree>
    <p:extLst>
      <p:ext uri="{BB962C8B-B14F-4D97-AF65-F5344CB8AC3E}">
        <p14:creationId xmlns:p14="http://schemas.microsoft.com/office/powerpoint/2010/main" val="83536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SLAQ --- </a:t>
            </a:r>
            <a:r>
              <a:rPr lang="en-US" altLang="zh-CN" dirty="0"/>
              <a:t>Main</a:t>
            </a:r>
            <a:r>
              <a:rPr lang="zh-CN" altLang="en-US" dirty="0"/>
              <a:t> </a:t>
            </a:r>
            <a:r>
              <a:rPr lang="en-US" altLang="zh-CN" dirty="0"/>
              <a:t>Ideas</a:t>
            </a:r>
            <a:endParaRPr lang="en-US" dirty="0"/>
          </a:p>
        </p:txBody>
      </p:sp>
      <p:sp>
        <p:nvSpPr>
          <p:cNvPr id="3" name="Content Placeholder 2"/>
          <p:cNvSpPr>
            <a:spLocks noGrp="1"/>
          </p:cNvSpPr>
          <p:nvPr>
            <p:ph idx="1"/>
          </p:nvPr>
        </p:nvSpPr>
        <p:spPr>
          <a:xfrm>
            <a:off x="838200" y="2943225"/>
            <a:ext cx="10515600" cy="2881842"/>
          </a:xfrm>
        </p:spPr>
        <p:txBody>
          <a:bodyPr>
            <a:normAutofit/>
          </a:bodyPr>
          <a:lstStyle/>
          <a:p>
            <a:r>
              <a:rPr lang="en-US" altLang="zh-CN" dirty="0"/>
              <a:t>Normalized</a:t>
            </a:r>
            <a:r>
              <a:rPr lang="zh-CN" altLang="en-US" dirty="0"/>
              <a:t> </a:t>
            </a:r>
            <a:r>
              <a:rPr lang="en-US" altLang="zh-CN" dirty="0"/>
              <a:t>loss</a:t>
            </a:r>
            <a:r>
              <a:rPr lang="zh-CN" altLang="en-US" dirty="0"/>
              <a:t> </a:t>
            </a:r>
            <a:r>
              <a:rPr lang="en-US" altLang="zh-CN" dirty="0"/>
              <a:t>-&gt;</a:t>
            </a:r>
            <a:r>
              <a:rPr lang="zh-CN" altLang="en-US" dirty="0"/>
              <a:t> </a:t>
            </a:r>
            <a:r>
              <a:rPr lang="en-US" altLang="zh-CN" dirty="0"/>
              <a:t>universal</a:t>
            </a:r>
            <a:r>
              <a:rPr lang="zh-CN" altLang="en-US" dirty="0"/>
              <a:t> </a:t>
            </a:r>
            <a:r>
              <a:rPr lang="en-US" altLang="zh-CN" dirty="0"/>
              <a:t>unit</a:t>
            </a:r>
            <a:r>
              <a:rPr lang="zh-CN" altLang="en-US" dirty="0"/>
              <a:t> </a:t>
            </a:r>
            <a:r>
              <a:rPr lang="en-US" altLang="zh-CN" dirty="0"/>
              <a:t>for</a:t>
            </a:r>
            <a:r>
              <a:rPr lang="zh-CN" altLang="en-US" dirty="0"/>
              <a:t> </a:t>
            </a:r>
            <a:r>
              <a:rPr lang="en-US" altLang="zh-CN" dirty="0"/>
              <a:t>evaluating</a:t>
            </a:r>
            <a:r>
              <a:rPr lang="zh-CN" altLang="en-US" dirty="0"/>
              <a:t> </a:t>
            </a:r>
            <a:r>
              <a:rPr lang="en-US" altLang="zh-CN" dirty="0"/>
              <a:t>progress</a:t>
            </a:r>
          </a:p>
          <a:p>
            <a:endParaRPr lang="en-US" altLang="zh-CN" dirty="0"/>
          </a:p>
          <a:p>
            <a:endParaRPr lang="en-US" altLang="zh-CN" dirty="0"/>
          </a:p>
          <a:p>
            <a:endParaRPr lang="en-US" altLang="zh-CN" dirty="0"/>
          </a:p>
          <a:p>
            <a:r>
              <a:rPr lang="en-US" altLang="zh-CN" dirty="0"/>
              <a:t>Runtime</a:t>
            </a:r>
            <a:r>
              <a:rPr lang="zh-CN" altLang="en-US" dirty="0"/>
              <a:t> </a:t>
            </a:r>
            <a:r>
              <a:rPr lang="en-US" altLang="zh-CN" dirty="0"/>
              <a:t>prediction</a:t>
            </a:r>
            <a:r>
              <a:rPr lang="zh-CN" altLang="en-US" dirty="0"/>
              <a:t> </a:t>
            </a:r>
            <a:r>
              <a:rPr lang="en-US" altLang="zh-CN" dirty="0"/>
              <a:t>+</a:t>
            </a:r>
            <a:r>
              <a:rPr lang="zh-CN" altLang="en-US" dirty="0"/>
              <a:t> </a:t>
            </a:r>
            <a:r>
              <a:rPr lang="en-US" altLang="zh-CN" dirty="0"/>
              <a:t>loss</a:t>
            </a:r>
            <a:r>
              <a:rPr lang="zh-CN" altLang="en-US" dirty="0"/>
              <a:t> </a:t>
            </a:r>
            <a:r>
              <a:rPr lang="en-US" altLang="zh-CN" dirty="0"/>
              <a:t>prediction</a:t>
            </a:r>
            <a:r>
              <a:rPr lang="zh-CN" altLang="en-US" dirty="0"/>
              <a:t> </a:t>
            </a:r>
            <a:r>
              <a:rPr lang="en-US" altLang="zh-CN" dirty="0"/>
              <a:t>-&gt;</a:t>
            </a:r>
            <a:r>
              <a:rPr lang="zh-CN" altLang="en-US" dirty="0"/>
              <a:t> </a:t>
            </a:r>
            <a:r>
              <a:rPr lang="en-US" altLang="zh-CN" dirty="0"/>
              <a:t>functions</a:t>
            </a:r>
            <a:r>
              <a:rPr lang="zh-CN" altLang="en-US" dirty="0"/>
              <a:t> </a:t>
            </a:r>
            <a:r>
              <a:rPr lang="en-US" altLang="zh-CN" dirty="0"/>
              <a:t>for</a:t>
            </a:r>
            <a:r>
              <a:rPr lang="zh-CN" altLang="en-US" dirty="0"/>
              <a:t> </a:t>
            </a:r>
            <a:r>
              <a:rPr lang="en-US" altLang="zh-CN" dirty="0"/>
              <a:t>optimization</a:t>
            </a:r>
          </a:p>
          <a:p>
            <a:endParaRPr lang="en-US" altLang="zh-CN" dirty="0"/>
          </a:p>
          <a:p>
            <a:endParaRPr lang="en-US" altLang="zh-CN" dirty="0"/>
          </a:p>
          <a:p>
            <a:endParaRPr lang="en-US" altLang="zh-CN" dirty="0"/>
          </a:p>
          <a:p>
            <a:endParaRPr lang="en-US" dirty="0"/>
          </a:p>
          <a:p>
            <a:endParaRPr lang="en-US" dirty="0"/>
          </a:p>
        </p:txBody>
      </p:sp>
      <p:sp>
        <p:nvSpPr>
          <p:cNvPr id="4" name="Slide Number Placeholder 3"/>
          <p:cNvSpPr>
            <a:spLocks noGrp="1"/>
          </p:cNvSpPr>
          <p:nvPr>
            <p:ph type="sldNum" sz="quarter" idx="12"/>
          </p:nvPr>
        </p:nvSpPr>
        <p:spPr/>
        <p:txBody>
          <a:bodyPr/>
          <a:lstStyle/>
          <a:p>
            <a:fld id="{EECAB941-9D6E-0841-9A38-A9C28C6B5C70}" type="slidenum">
              <a:rPr lang="en-US" smtClean="0"/>
              <a:t>8</a:t>
            </a:fld>
            <a:endParaRPr lang="en-US"/>
          </a:p>
        </p:txBody>
      </p:sp>
    </p:spTree>
    <p:extLst>
      <p:ext uri="{BB962C8B-B14F-4D97-AF65-F5344CB8AC3E}">
        <p14:creationId xmlns:p14="http://schemas.microsoft.com/office/powerpoint/2010/main" val="171641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SLAQ --- </a:t>
            </a:r>
            <a:r>
              <a:rPr lang="en-US" altLang="zh-CN" dirty="0"/>
              <a:t>Main</a:t>
            </a:r>
            <a:r>
              <a:rPr lang="zh-CN" altLang="en-US" dirty="0"/>
              <a:t> </a:t>
            </a:r>
            <a:r>
              <a:rPr lang="en-US" altLang="zh-CN" dirty="0"/>
              <a:t>Ideas</a:t>
            </a:r>
            <a:endParaRPr lang="en-US" dirty="0"/>
          </a:p>
        </p:txBody>
      </p:sp>
      <p:sp>
        <p:nvSpPr>
          <p:cNvPr id="3" name="Content Placeholder 2"/>
          <p:cNvSpPr>
            <a:spLocks noGrp="1"/>
          </p:cNvSpPr>
          <p:nvPr>
            <p:ph idx="1"/>
          </p:nvPr>
        </p:nvSpPr>
        <p:spPr>
          <a:xfrm>
            <a:off x="838200" y="1825625"/>
            <a:ext cx="10515600" cy="1401348"/>
          </a:xfrm>
        </p:spPr>
        <p:txBody>
          <a:bodyPr/>
          <a:lstStyle/>
          <a:p>
            <a:r>
              <a:rPr lang="en-US" dirty="0"/>
              <a:t>Scheduling Based on Quality Improvements</a:t>
            </a:r>
          </a:p>
          <a:p>
            <a:endParaRPr lang="en-US" altLang="zh-CN" dirty="0"/>
          </a:p>
          <a:p>
            <a:endParaRPr lang="en-US" dirty="0"/>
          </a:p>
          <a:p>
            <a:endParaRPr lang="en-US" dirty="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742" y="3960059"/>
            <a:ext cx="2993136" cy="112784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282" y="2559750"/>
            <a:ext cx="4475433" cy="1010582"/>
          </a:xfrm>
          <a:prstGeom prst="rect">
            <a:avLst/>
          </a:prstGeom>
        </p:spPr>
      </p:pic>
      <p:sp>
        <p:nvSpPr>
          <p:cNvPr id="9" name="Rectangle 8"/>
          <p:cNvSpPr/>
          <p:nvPr/>
        </p:nvSpPr>
        <p:spPr>
          <a:xfrm>
            <a:off x="1054871" y="2603376"/>
            <a:ext cx="4038670" cy="461665"/>
          </a:xfrm>
          <a:prstGeom prst="rect">
            <a:avLst/>
          </a:prstGeom>
        </p:spPr>
        <p:txBody>
          <a:bodyPr wrap="none">
            <a:spAutoFit/>
          </a:bodyPr>
          <a:lstStyle/>
          <a:p>
            <a:r>
              <a:rPr lang="en-US" sz="2400" dirty="0"/>
              <a:t>1. Maximizing the total quality </a:t>
            </a:r>
          </a:p>
        </p:txBody>
      </p:sp>
      <p:sp>
        <p:nvSpPr>
          <p:cNvPr id="10" name="Rectangle 9"/>
          <p:cNvSpPr/>
          <p:nvPr/>
        </p:nvSpPr>
        <p:spPr>
          <a:xfrm>
            <a:off x="1054871" y="3807012"/>
            <a:ext cx="4660699" cy="461665"/>
          </a:xfrm>
          <a:prstGeom prst="rect">
            <a:avLst/>
          </a:prstGeom>
        </p:spPr>
        <p:txBody>
          <a:bodyPr wrap="none">
            <a:spAutoFit/>
          </a:bodyPr>
          <a:lstStyle/>
          <a:p>
            <a:r>
              <a:rPr lang="en-US" sz="2400" dirty="0"/>
              <a:t>2. Maximizing the minimum quality </a:t>
            </a:r>
          </a:p>
        </p:txBody>
      </p:sp>
      <p:sp>
        <p:nvSpPr>
          <p:cNvPr id="11" name="Rectangle 10"/>
          <p:cNvSpPr/>
          <p:nvPr/>
        </p:nvSpPr>
        <p:spPr>
          <a:xfrm>
            <a:off x="1054871" y="4958948"/>
            <a:ext cx="4593245" cy="461665"/>
          </a:xfrm>
          <a:prstGeom prst="rect">
            <a:avLst/>
          </a:prstGeom>
        </p:spPr>
        <p:txBody>
          <a:bodyPr wrap="none">
            <a:spAutoFit/>
          </a:bodyPr>
          <a:lstStyle/>
          <a:p>
            <a:r>
              <a:rPr lang="en-US" sz="2400" dirty="0"/>
              <a:t>3. Prioritize jobs on shared clusters </a:t>
            </a:r>
          </a:p>
        </p:txBody>
      </p:sp>
      <p:sp>
        <p:nvSpPr>
          <p:cNvPr id="12" name="Rectangle 11"/>
          <p:cNvSpPr/>
          <p:nvPr/>
        </p:nvSpPr>
        <p:spPr>
          <a:xfrm>
            <a:off x="1054871" y="6008024"/>
            <a:ext cx="4897879" cy="461665"/>
          </a:xfrm>
          <a:prstGeom prst="rect">
            <a:avLst/>
          </a:prstGeom>
        </p:spPr>
        <p:txBody>
          <a:bodyPr wrap="none">
            <a:spAutoFit/>
          </a:bodyPr>
          <a:lstStyle/>
          <a:p>
            <a:r>
              <a:rPr lang="en-US" sz="2400" dirty="0"/>
              <a:t>4. Mixing ML with other types of jobs </a:t>
            </a:r>
          </a:p>
        </p:txBody>
      </p:sp>
      <p:sp>
        <p:nvSpPr>
          <p:cNvPr id="4" name="Slide Number Placeholder 3"/>
          <p:cNvSpPr>
            <a:spLocks noGrp="1"/>
          </p:cNvSpPr>
          <p:nvPr>
            <p:ph type="sldNum" sz="quarter" idx="12"/>
          </p:nvPr>
        </p:nvSpPr>
        <p:spPr/>
        <p:txBody>
          <a:bodyPr/>
          <a:lstStyle/>
          <a:p>
            <a:fld id="{EECAB941-9D6E-0841-9A38-A9C28C6B5C70}" type="slidenum">
              <a:rPr lang="en-US" smtClean="0"/>
              <a:t>9</a:t>
            </a:fld>
            <a:endParaRPr lang="en-US"/>
          </a:p>
        </p:txBody>
      </p:sp>
    </p:spTree>
    <p:extLst>
      <p:ext uri="{BB962C8B-B14F-4D97-AF65-F5344CB8AC3E}">
        <p14:creationId xmlns:p14="http://schemas.microsoft.com/office/powerpoint/2010/main" val="1459964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2273</TotalTime>
  <Words>4112</Words>
  <Application>Microsoft Macintosh PowerPoint</Application>
  <PresentationFormat>Widescreen</PresentationFormat>
  <Paragraphs>504</Paragraphs>
  <Slides>45</Slides>
  <Notes>39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DengXian</vt:lpstr>
      <vt:lpstr>DengXian Light</vt:lpstr>
      <vt:lpstr>Adobe Hebrew</vt:lpstr>
      <vt:lpstr>Arial</vt:lpstr>
      <vt:lpstr>Calibri</vt:lpstr>
      <vt:lpstr>Calibri Light</vt:lpstr>
      <vt:lpstr>Cambria Math</vt:lpstr>
      <vt:lpstr>CMSY10</vt:lpstr>
      <vt:lpstr>Courier New</vt:lpstr>
      <vt:lpstr>Mangal</vt:lpstr>
      <vt:lpstr>NimbusRomNo9L</vt:lpstr>
      <vt:lpstr>NimbusSanL</vt:lpstr>
      <vt:lpstr>Office Theme</vt:lpstr>
      <vt:lpstr>SLAQ: Quality-Driven Scheduling for Distributed Machine Learning </vt:lpstr>
      <vt:lpstr>Background and Motivation</vt:lpstr>
      <vt:lpstr>Background and Motivation</vt:lpstr>
      <vt:lpstr>Background and Motivation</vt:lpstr>
      <vt:lpstr>SLAQ --- Challenges</vt:lpstr>
      <vt:lpstr>SLAQ --- Challenges</vt:lpstr>
      <vt:lpstr>SLAQ --- Challenges</vt:lpstr>
      <vt:lpstr>SLAQ --- Main Ideas</vt:lpstr>
      <vt:lpstr>SLAQ --- Main Ideas</vt:lpstr>
      <vt:lpstr>SLAQ --- Main Ideas</vt:lpstr>
      <vt:lpstr>SLAQ --- Experiments</vt:lpstr>
      <vt:lpstr>SLAQ --- Experiments</vt:lpstr>
      <vt:lpstr>SLAQ --- Experiments</vt:lpstr>
      <vt:lpstr>SLAQ --- Experiments</vt:lpstr>
      <vt:lpstr>SLAQ --- Experiments</vt:lpstr>
      <vt:lpstr>Takeaways</vt:lpstr>
      <vt:lpstr>Device Placement Optimization with Reinforcement Learning </vt:lpstr>
      <vt:lpstr>Neural Network!</vt:lpstr>
      <vt:lpstr>ML for System for ML</vt:lpstr>
      <vt:lpstr>Problem Definition</vt:lpstr>
      <vt:lpstr>Problem Definition (cont.)</vt:lpstr>
      <vt:lpstr>Now the problem becomes...</vt:lpstr>
      <vt:lpstr>Detailed architecture of π(P│G;θ)</vt:lpstr>
      <vt:lpstr>Architecture (cont.)</vt:lpstr>
      <vt:lpstr>Back to equations!</vt:lpstr>
      <vt:lpstr>Some details in practice</vt:lpstr>
      <vt:lpstr>Co-locating Operations</vt:lpstr>
      <vt:lpstr>Distributed Training Process</vt:lpstr>
      <vt:lpstr>Distributed Training Process (cont.)</vt:lpstr>
      <vt:lpstr>Training Process in Experiments</vt:lpstr>
      <vt:lpstr>Experiments Setups</vt:lpstr>
      <vt:lpstr>Single-Step</vt:lpstr>
      <vt:lpstr>Result Placement for NMT</vt:lpstr>
      <vt:lpstr>End-to-End: run through entire training process</vt:lpstr>
      <vt:lpstr>Analysis of Placement </vt:lpstr>
      <vt:lpstr>Analysis of Placement (cont.) </vt:lpstr>
      <vt:lpstr>Takeaway</vt:lpstr>
      <vt:lpstr>Thank you!</vt:lpstr>
      <vt:lpstr>Discussion ML for (SYSTEMs FOR ML)</vt:lpstr>
      <vt:lpstr>System for ML  What’s the difference?</vt:lpstr>
      <vt:lpstr>SLAQ Problem: Is the normalization robust?</vt:lpstr>
      <vt:lpstr>SLAQ Problem: non-convex optimization</vt:lpstr>
      <vt:lpstr>Reinforcement Learning Problem: Is the time cost worthwhile?</vt:lpstr>
      <vt:lpstr>Reinforcement Learning Problem: Too much manual adjustment! </vt:lpstr>
      <vt:lpstr>Thanks!</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SLAQ: Quality-Driven Scheduling for Distributed Machine Learning </dc:title>
  <dc:creator>Leo Wang</dc:creator>
  <cp:lastModifiedBy>Gupta, Indranil</cp:lastModifiedBy>
  <cp:revision>242</cp:revision>
  <dcterms:created xsi:type="dcterms:W3CDTF">2018-04-09T18:49:41Z</dcterms:created>
  <dcterms:modified xsi:type="dcterms:W3CDTF">2018-04-12T14:46:34Z</dcterms:modified>
</cp:coreProperties>
</file>