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42"/>
  </p:notesMasterIdLst>
  <p:sldIdLst>
    <p:sldId id="274" r:id="rId2"/>
    <p:sldId id="1190" r:id="rId3"/>
    <p:sldId id="301" r:id="rId4"/>
    <p:sldId id="275" r:id="rId5"/>
    <p:sldId id="292" r:id="rId6"/>
    <p:sldId id="277" r:id="rId7"/>
    <p:sldId id="1197" r:id="rId8"/>
    <p:sldId id="280" r:id="rId9"/>
    <p:sldId id="1195" r:id="rId10"/>
    <p:sldId id="282" r:id="rId11"/>
    <p:sldId id="278" r:id="rId12"/>
    <p:sldId id="281" r:id="rId13"/>
    <p:sldId id="283" r:id="rId14"/>
    <p:sldId id="293" r:id="rId15"/>
    <p:sldId id="1193" r:id="rId16"/>
    <p:sldId id="294" r:id="rId17"/>
    <p:sldId id="299" r:id="rId18"/>
    <p:sldId id="1191" r:id="rId19"/>
    <p:sldId id="1192" r:id="rId20"/>
    <p:sldId id="300" r:id="rId21"/>
    <p:sldId id="1196" r:id="rId22"/>
    <p:sldId id="286" r:id="rId23"/>
    <p:sldId id="1188" r:id="rId24"/>
    <p:sldId id="287" r:id="rId25"/>
    <p:sldId id="302" r:id="rId26"/>
    <p:sldId id="1187" r:id="rId27"/>
    <p:sldId id="1189" r:id="rId28"/>
    <p:sldId id="291" r:id="rId29"/>
    <p:sldId id="257" r:id="rId30"/>
    <p:sldId id="258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1194" r:id="rId39"/>
    <p:sldId id="269" r:id="rId40"/>
    <p:sldId id="270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/>
    <p:restoredTop sz="94720"/>
  </p:normalViewPr>
  <p:slideViewPr>
    <p:cSldViewPr snapToGrid="0">
      <p:cViewPr varScale="1">
        <p:scale>
          <a:sx n="105" d="100"/>
          <a:sy n="105" d="100"/>
        </p:scale>
        <p:origin x="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78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0c933df8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0c933df80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0c933df8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0c933df8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7950BFC8-4F8D-2657-13A1-529D75796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0c933df80_0_89:notes">
            <a:extLst>
              <a:ext uri="{FF2B5EF4-FFF2-40B4-BE49-F238E27FC236}">
                <a16:creationId xmlns:a16="http://schemas.microsoft.com/office/drawing/2014/main" id="{B69A03F8-2A17-0E71-4C05-1DAD1C1987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0c933df80_0_89:notes">
            <a:extLst>
              <a:ext uri="{FF2B5EF4-FFF2-40B4-BE49-F238E27FC236}">
                <a16:creationId xmlns:a16="http://schemas.microsoft.com/office/drawing/2014/main" id="{2A98E19C-771E-9FB7-6CF3-114DE2AA06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33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0c933df8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0c933df8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0c933df8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30c933df8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how do we make sure our story </a:t>
            </a:r>
            <a:r>
              <a:rPr lang="en-US" i="1" dirty="0">
                <a:effectLst/>
              </a:rPr>
              <a:t>flows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Here’s a simple trick I always use: replace And Then with But or Therefore.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3C75-861C-6D48-9998-AACFCCC2E2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8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f7be186a7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f7be186a7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0c933df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0c933df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0c933df8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30c933df8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0c933df8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30c933df8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0c933df8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30c933df8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0c933df8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0c933df8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0c933df8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0c933df8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15600" y="22760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15600" y="1207009"/>
            <a:ext cx="11360800" cy="553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6.869.csail.mit.edu/sp21/lectures/L22/freeman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jmlr.csail.mit.edu/reviewing-papers/knuth_mathematical_writing.pdf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6.869.csail.mit.edu/sp21/lectures/L22/freeman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6.869.csail.mit.edu/sp21/lectures/L22/freeman.pdf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x.stackexchange.com/questions/500838/how-to-create-complicated-tables-multiple-nested-columns-and-row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6.869.csail.mit.edu/sp21/lectures/L22/freeman.pdf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ropbox.com/scl/fi/zatm2rqb71k2de8jnpj8z/Jia_Bin_Huang_CVPR_Workshop_StandOutCV.pptx?rlkey=prh0wcyje64p4t938q8q6nz2h&amp;st=xpv2pv7k&amp;dl=0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6.869.csail.mit.edu/sp21/lectures/L22/freeman.pdf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6.869.csail.mit.edu/sp21/lectures/L22/freeman.pdf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x.com/BramGrooten/status/1734799944777703820?s=20" TargetMode="External"/><Relationship Id="rId4" Type="http://schemas.openxmlformats.org/officeDocument/2006/relationships/notesSlide" Target="../notesSlides/notesSlide1.xml"/><Relationship Id="rId9" Type="http://schemas.openxmlformats.org/officeDocument/2006/relationships/hyperlink" Target="https://sites.google.com/view/standoutcv/schedule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hyperlink" Target="https://rigvid-robot.github.io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1B3F53-F0B3-1076-68EA-B8BD392C3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76" y="1054802"/>
            <a:ext cx="5150104" cy="474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64811E-4274-388D-6B1D-E883F6D471E1}"/>
              </a:ext>
            </a:extLst>
          </p:cNvPr>
          <p:cNvSpPr txBox="1">
            <a:spLocks/>
          </p:cNvSpPr>
          <p:nvPr/>
        </p:nvSpPr>
        <p:spPr>
          <a:xfrm>
            <a:off x="1056812" y="1054802"/>
            <a:ext cx="4673428" cy="369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/>
              <a:t>Fall 2025 CS 591 PHD Seminar</a:t>
            </a:r>
            <a:br>
              <a:rPr lang="en-US" sz="3600" b="1" dirty="0"/>
            </a:br>
            <a:r>
              <a:rPr lang="en-US" sz="3600" dirty="0"/>
              <a:t>How to communicate your research</a:t>
            </a:r>
          </a:p>
        </p:txBody>
      </p:sp>
    </p:spTree>
    <p:extLst>
      <p:ext uri="{BB962C8B-B14F-4D97-AF65-F5344CB8AC3E}">
        <p14:creationId xmlns:p14="http://schemas.microsoft.com/office/powerpoint/2010/main" val="1532124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BCC1-F1A4-2682-2EFE-E6F9F7A50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365125"/>
            <a:ext cx="10963656" cy="1325563"/>
          </a:xfrm>
        </p:spPr>
        <p:txBody>
          <a:bodyPr/>
          <a:lstStyle/>
          <a:p>
            <a:pPr algn="ctr"/>
            <a:r>
              <a:rPr lang="en-US" dirty="0"/>
              <a:t>How to write papers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B5A72-6AD6-D1C7-747C-6E778E3C9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74307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Step 1:</a:t>
            </a:r>
            <a:r>
              <a:rPr lang="en-US" dirty="0"/>
              <a:t> Get a “theory of mind” of your readers</a:t>
            </a:r>
          </a:p>
        </p:txBody>
      </p:sp>
      <p:pic>
        <p:nvPicPr>
          <p:cNvPr id="8" name="Picture 7" descr="A graph with text on it&#10;&#10;AI-generated content may be incorrect.">
            <a:extLst>
              <a:ext uri="{FF2B5EF4-FFF2-40B4-BE49-F238E27FC236}">
                <a16:creationId xmlns:a16="http://schemas.microsoft.com/office/drawing/2014/main" id="{844931B4-0CA6-895A-9C92-3EBBB8D0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29" y="2855510"/>
            <a:ext cx="5883275" cy="3885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F0BD3-2666-5764-ED76-050923521A3C}"/>
              </a:ext>
            </a:extLst>
          </p:cNvPr>
          <p:cNvSpPr txBox="1"/>
          <p:nvPr/>
        </p:nvSpPr>
        <p:spPr>
          <a:xfrm>
            <a:off x="9771598" y="6492875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>
                <a:hlinkClick r:id="rId3"/>
              </a:rPr>
              <a:t>Bill Freeman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DA2D9-CBDA-D42F-50F8-F0D880E815F9}"/>
              </a:ext>
            </a:extLst>
          </p:cNvPr>
          <p:cNvSpPr txBox="1"/>
          <p:nvPr/>
        </p:nvSpPr>
        <p:spPr>
          <a:xfrm>
            <a:off x="1941022" y="2549748"/>
            <a:ext cx="795248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How readers engage with academic papers – a totally scientific precise chart I generated with ChatGPT</a:t>
            </a:r>
          </a:p>
        </p:txBody>
      </p:sp>
    </p:spTree>
    <p:extLst>
      <p:ext uri="{BB962C8B-B14F-4D97-AF65-F5344CB8AC3E}">
        <p14:creationId xmlns:p14="http://schemas.microsoft.com/office/powerpoint/2010/main" val="166597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B4550-B330-12A8-29F3-1FF64A49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write papers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22E01-470B-2758-940B-17E5BE79A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It is </a:t>
            </a:r>
            <a:r>
              <a:rPr lang="en-US" b="1" i="1" dirty="0"/>
              <a:t>really hard work </a:t>
            </a:r>
            <a:r>
              <a:rPr lang="en-US" b="1" dirty="0"/>
              <a:t>to write a paper for readers who will probably ignore most of it!</a:t>
            </a:r>
          </a:p>
          <a:p>
            <a:endParaRPr lang="en-US" i="1" dirty="0"/>
          </a:p>
          <a:p>
            <a:r>
              <a:rPr lang="en-US" i="1" dirty="0"/>
              <a:t>“Perhaps the most important principle of good writing is to keep the reader uppermost in mind: What does the reader know so far? What does the reader expect next and why?” – </a:t>
            </a:r>
            <a:r>
              <a:rPr lang="en-US" i="1" dirty="0">
                <a:hlinkClick r:id="rId2"/>
              </a:rPr>
              <a:t>Donald Knuth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310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E40BA-8847-A12A-E271-5DA50D62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 the reader as you would a guest in your own house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A3C9E-83C4-05AA-746F-5326A3402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Anticipate their needs: Would you like something to drink? Something to eat? Perhaps now, after eating, you’d like to rest?</a:t>
            </a:r>
          </a:p>
        </p:txBody>
      </p:sp>
      <p:pic>
        <p:nvPicPr>
          <p:cNvPr id="5" name="Picture 4" descr="A living room with a fireplace&#10;&#10;AI-generated content may be incorrect.">
            <a:extLst>
              <a:ext uri="{FF2B5EF4-FFF2-40B4-BE49-F238E27FC236}">
                <a16:creationId xmlns:a16="http://schemas.microsoft.com/office/drawing/2014/main" id="{7CB1C784-73E1-869E-79B9-4F16C6A30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06" y="3032438"/>
            <a:ext cx="4834987" cy="3586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24ABD-AFC3-6781-8C50-DEC4558FB6D6}"/>
              </a:ext>
            </a:extLst>
          </p:cNvPr>
          <p:cNvSpPr txBox="1"/>
          <p:nvPr/>
        </p:nvSpPr>
        <p:spPr>
          <a:xfrm>
            <a:off x="10192512" y="6465184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Bill Freeman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99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CA62-B4AB-CD74-16B3-95B0C667F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paper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F50F4-CB16-D61A-7873-459CF2441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Related work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method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experiments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Discussion/conclusion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C70AC-C5D8-42ED-C3CA-32BF39CFB278}"/>
              </a:ext>
            </a:extLst>
          </p:cNvPr>
          <p:cNvSpPr txBox="1"/>
          <p:nvPr/>
        </p:nvSpPr>
        <p:spPr>
          <a:xfrm>
            <a:off x="3687980" y="103515"/>
            <a:ext cx="2215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40FFA-571E-D4DA-C33E-9EF1E370DED4}"/>
              </a:ext>
            </a:extLst>
          </p:cNvPr>
          <p:cNvSpPr txBox="1"/>
          <p:nvPr/>
        </p:nvSpPr>
        <p:spPr>
          <a:xfrm>
            <a:off x="4562111" y="31208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6403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7ECDD-A8C3-425A-57A8-5E4B10D0F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12E0-D1E6-6FB1-E47A-9839BF47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paper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49F42-76A9-21A7-9EBB-2B28B52C2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Related work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method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experiments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Discussion/conclusion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BA4E101-F257-26AF-837D-1E866BA00A05}"/>
              </a:ext>
            </a:extLst>
          </p:cNvPr>
          <p:cNvSpPr/>
          <p:nvPr/>
        </p:nvSpPr>
        <p:spPr>
          <a:xfrm>
            <a:off x="5246557" y="1509713"/>
            <a:ext cx="6520722" cy="4831126"/>
          </a:xfrm>
          <a:prstGeom prst="wedgeRoundRectCallout">
            <a:avLst>
              <a:gd name="adj1" fmla="val -73247"/>
              <a:gd name="adj2" fmla="val -35801"/>
              <a:gd name="adj3" fmla="val 16667"/>
            </a:avLst>
          </a:prstGeom>
          <a:solidFill>
            <a:schemeClr val="bg1"/>
          </a:solidFill>
          <a:effectLst>
            <a:outerShdw blurRad="50800" dist="12351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34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95BD0-F9F8-61FC-F80C-ACE9D8F5D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F270-F150-F291-CC82-DC65CC5E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paper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B5BBB-0F1A-8510-4BF5-94D45082B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Related work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method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experiments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Discussion/conclusion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1FE2B4-25BE-AF80-2EEF-F5BAB3B4DF53}"/>
              </a:ext>
            </a:extLst>
          </p:cNvPr>
          <p:cNvSpPr txBox="1"/>
          <p:nvPr/>
        </p:nvSpPr>
        <p:spPr>
          <a:xfrm>
            <a:off x="9453825" y="6492875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>
                <a:hlinkClick r:id="rId2"/>
              </a:rPr>
              <a:t>Bill Freeman</a:t>
            </a:r>
            <a:endParaRPr lang="en-US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F500AFE-EAAE-28CB-781D-7C5BC75D0E9F}"/>
              </a:ext>
            </a:extLst>
          </p:cNvPr>
          <p:cNvSpPr/>
          <p:nvPr/>
        </p:nvSpPr>
        <p:spPr>
          <a:xfrm>
            <a:off x="5246557" y="1509713"/>
            <a:ext cx="6520722" cy="4831126"/>
          </a:xfrm>
          <a:prstGeom prst="wedgeRoundRectCallout">
            <a:avLst>
              <a:gd name="adj1" fmla="val -73247"/>
              <a:gd name="adj2" fmla="val -35801"/>
              <a:gd name="adj3" fmla="val 16667"/>
            </a:avLst>
          </a:prstGeom>
          <a:solidFill>
            <a:schemeClr val="bg1"/>
          </a:solidFill>
          <a:effectLst>
            <a:outerShdw blurRad="50800" dist="12351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State the </a:t>
            </a:r>
            <a:r>
              <a:rPr lang="en-US" sz="2000" b="1" dirty="0">
                <a:solidFill>
                  <a:schemeClr val="tx1"/>
                </a:solidFill>
              </a:rPr>
              <a:t>problem</a:t>
            </a:r>
            <a:r>
              <a:rPr lang="en-US" sz="2000" dirty="0">
                <a:solidFill>
                  <a:schemeClr val="tx1"/>
                </a:solidFill>
              </a:rPr>
              <a:t> you’re addressing, keeping the audience in mind. If necessary, tell them why they should care about this problem 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Explain what </a:t>
            </a:r>
            <a:r>
              <a:rPr lang="en-US" sz="2000" b="1" dirty="0">
                <a:solidFill>
                  <a:schemeClr val="tx1"/>
                </a:solidFill>
              </a:rPr>
              <a:t>other solutions </a:t>
            </a:r>
            <a:r>
              <a:rPr lang="en-US" sz="2000" dirty="0">
                <a:solidFill>
                  <a:schemeClr val="tx1"/>
                </a:solidFill>
              </a:rPr>
              <a:t>exist and why they aren't satisfactory. If they were satisfactory,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you wouldn't need to do the work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Summarize </a:t>
            </a:r>
            <a:r>
              <a:rPr lang="en-US" sz="2000" b="1" dirty="0">
                <a:solidFill>
                  <a:schemeClr val="tx1"/>
                </a:solidFill>
              </a:rPr>
              <a:t>your own solution</a:t>
            </a:r>
            <a:r>
              <a:rPr lang="en-US" sz="2000" dirty="0">
                <a:solidFill>
                  <a:schemeClr val="tx1"/>
                </a:solidFill>
              </a:rPr>
              <a:t>, highlight its </a:t>
            </a:r>
            <a:r>
              <a:rPr lang="en-US" sz="2000" b="1" dirty="0">
                <a:solidFill>
                  <a:schemeClr val="tx1"/>
                </a:solidFill>
              </a:rPr>
              <a:t>contributions</a:t>
            </a:r>
            <a:r>
              <a:rPr lang="en-US" sz="2000" dirty="0">
                <a:solidFill>
                  <a:schemeClr val="tx1"/>
                </a:solidFill>
              </a:rPr>
              <a:t>, and say why it's better than existing work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[Optional] Include a </a:t>
            </a:r>
            <a:r>
              <a:rPr lang="en-US" sz="2000" b="1" dirty="0">
                <a:solidFill>
                  <a:schemeClr val="tx1"/>
                </a:solidFill>
              </a:rPr>
              <a:t>teaser figure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[Optional] Give an </a:t>
            </a:r>
            <a:r>
              <a:rPr lang="en-US" sz="2000" b="1" dirty="0">
                <a:solidFill>
                  <a:schemeClr val="tx1"/>
                </a:solidFill>
              </a:rPr>
              <a:t>overview</a:t>
            </a:r>
            <a:r>
              <a:rPr lang="en-US" sz="2000" dirty="0">
                <a:solidFill>
                  <a:schemeClr val="tx1"/>
                </a:solidFill>
              </a:rPr>
              <a:t> of the rest of the paper</a:t>
            </a:r>
          </a:p>
        </p:txBody>
      </p:sp>
    </p:spTree>
    <p:extLst>
      <p:ext uri="{BB962C8B-B14F-4D97-AF65-F5344CB8AC3E}">
        <p14:creationId xmlns:p14="http://schemas.microsoft.com/office/powerpoint/2010/main" val="14783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3B1BE-ED46-BAFB-6990-3AF894CCA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2E92-4192-C252-BC00-DA883FF3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paper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B77D6-CD42-9D0F-6751-1A5FAD2B9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Related work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method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experiments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Discussion/conclusion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0AD7D5A-A9C7-9BBC-0C97-9B3EB79B5D9B}"/>
              </a:ext>
            </a:extLst>
          </p:cNvPr>
          <p:cNvSpPr/>
          <p:nvPr/>
        </p:nvSpPr>
        <p:spPr>
          <a:xfrm>
            <a:off x="5246557" y="1852711"/>
            <a:ext cx="6520722" cy="3775579"/>
          </a:xfrm>
          <a:prstGeom prst="wedgeRoundRectCallout">
            <a:avLst>
              <a:gd name="adj1" fmla="val -74155"/>
              <a:gd name="adj2" fmla="val 5183"/>
              <a:gd name="adj3" fmla="val 16667"/>
            </a:avLst>
          </a:prstGeom>
          <a:solidFill>
            <a:schemeClr val="bg1"/>
          </a:solidFill>
          <a:effectLst>
            <a:outerShdw blurRad="50800" dist="12351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Be aware of the </a:t>
            </a:r>
            <a:r>
              <a:rPr lang="en-US" sz="2200" b="1" dirty="0">
                <a:solidFill>
                  <a:schemeClr val="tx1"/>
                </a:solidFill>
              </a:rPr>
              <a:t>cognitive load </a:t>
            </a:r>
            <a:r>
              <a:rPr lang="en-US" sz="2200" dirty="0">
                <a:solidFill>
                  <a:schemeClr val="tx1"/>
                </a:solidFill>
              </a:rPr>
              <a:t>on the reader and try to reduce it as much as possible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Do not introduce unnecessary or over-complicated </a:t>
            </a:r>
            <a:r>
              <a:rPr lang="en-US" sz="2200" b="1" dirty="0">
                <a:solidFill>
                  <a:schemeClr val="tx1"/>
                </a:solidFill>
              </a:rPr>
              <a:t>notation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Titles</a:t>
            </a:r>
            <a:r>
              <a:rPr lang="en-US" sz="2200" dirty="0">
                <a:solidFill>
                  <a:schemeClr val="tx1"/>
                </a:solidFill>
              </a:rPr>
              <a:t> of subsections/paragraph should provide signposts to guide the reader 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Consider including a </a:t>
            </a:r>
            <a:r>
              <a:rPr lang="en-US" sz="2200" b="1" dirty="0">
                <a:solidFill>
                  <a:schemeClr val="tx1"/>
                </a:solidFill>
              </a:rPr>
              <a:t>toy or running example </a:t>
            </a:r>
            <a:r>
              <a:rPr lang="en-US" sz="2200" dirty="0">
                <a:solidFill>
                  <a:schemeClr val="tx1"/>
                </a:solidFill>
              </a:rPr>
              <a:t>to illustrate the method</a:t>
            </a:r>
          </a:p>
        </p:txBody>
      </p:sp>
    </p:spTree>
    <p:extLst>
      <p:ext uri="{BB962C8B-B14F-4D97-AF65-F5344CB8AC3E}">
        <p14:creationId xmlns:p14="http://schemas.microsoft.com/office/powerpoint/2010/main" val="365887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9B5F1-CF8E-D2D3-A174-C7D63EC3F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B2BF-4F73-5A8C-8840-A9B6B380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paper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0831B-779C-1F9E-60A5-DC5FEAB31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Related work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method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experiments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Discussion/conclusion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CA851E2-CE8A-64C3-E5DB-FABC811DF266}"/>
              </a:ext>
            </a:extLst>
          </p:cNvPr>
          <p:cNvSpPr/>
          <p:nvPr/>
        </p:nvSpPr>
        <p:spPr>
          <a:xfrm>
            <a:off x="5246557" y="1852711"/>
            <a:ext cx="6388396" cy="4800337"/>
          </a:xfrm>
          <a:prstGeom prst="wedgeRoundRectCallout">
            <a:avLst>
              <a:gd name="adj1" fmla="val -65421"/>
              <a:gd name="adj2" fmla="val 11729"/>
              <a:gd name="adj3" fmla="val 16667"/>
            </a:avLst>
          </a:prstGeom>
          <a:solidFill>
            <a:schemeClr val="bg1"/>
          </a:solidFill>
          <a:effectLst>
            <a:outerShdw blurRad="50800" dist="12351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❌ </a:t>
            </a:r>
            <a:r>
              <a:rPr lang="en-US" sz="2200" b="1" i="1" dirty="0">
                <a:solidFill>
                  <a:schemeClr val="tx1"/>
                </a:solidFill>
              </a:rPr>
              <a:t>DO NOT </a:t>
            </a:r>
            <a:r>
              <a:rPr lang="en-US" sz="2200" b="1" dirty="0">
                <a:solidFill>
                  <a:schemeClr val="tx1"/>
                </a:solidFill>
              </a:rPr>
              <a:t>do this: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1) Spend all your time generating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   Giant Complicated Results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2) In the last minutes before the deadline,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   throw in some miscellaneous remarks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   about Giant Complicated Results Table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237487-CFBB-4A02-CF88-CBCAE514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17" y="3439080"/>
            <a:ext cx="4304552" cy="175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F9F47-1984-A118-80FD-37B5D5532B67}"/>
              </a:ext>
            </a:extLst>
          </p:cNvPr>
          <p:cNvSpPr txBox="1"/>
          <p:nvPr/>
        </p:nvSpPr>
        <p:spPr>
          <a:xfrm>
            <a:off x="10475543" y="4929529"/>
            <a:ext cx="5116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475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28658-6EDF-257F-BE21-AD81526D4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2D3F-D51C-4914-5EE7-8B401DAE8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paper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63F77-97C9-7AEC-9206-591D2A568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Related work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method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experiments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Discussion/conclusion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C0C3D9F-AE6B-DB99-5E15-A809BA5A1D83}"/>
              </a:ext>
            </a:extLst>
          </p:cNvPr>
          <p:cNvSpPr/>
          <p:nvPr/>
        </p:nvSpPr>
        <p:spPr>
          <a:xfrm>
            <a:off x="4901784" y="1320686"/>
            <a:ext cx="6955436" cy="5357609"/>
          </a:xfrm>
          <a:prstGeom prst="wedgeRoundRectCallout">
            <a:avLst>
              <a:gd name="adj1" fmla="val -60824"/>
              <a:gd name="adj2" fmla="val 16722"/>
              <a:gd name="adj3" fmla="val 16667"/>
            </a:avLst>
          </a:prstGeom>
          <a:solidFill>
            <a:schemeClr val="bg1"/>
          </a:solidFill>
          <a:effectLst>
            <a:outerShdw blurRad="50800" dist="12351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✅ </a:t>
            </a:r>
            <a:r>
              <a:rPr lang="en-US" sz="2200" dirty="0">
                <a:solidFill>
                  <a:schemeClr val="tx1"/>
                </a:solidFill>
              </a:rPr>
              <a:t>Instead: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Logically arrange your tables and figures and use the text to </a:t>
            </a:r>
            <a:r>
              <a:rPr lang="en-US" sz="2200" b="1" dirty="0">
                <a:solidFill>
                  <a:schemeClr val="tx1"/>
                </a:solidFill>
              </a:rPr>
              <a:t>guide the reader </a:t>
            </a:r>
            <a:r>
              <a:rPr lang="en-US" sz="2200" dirty="0">
                <a:solidFill>
                  <a:schemeClr val="tx1"/>
                </a:solidFill>
              </a:rPr>
              <a:t>through them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Your narrative should </a:t>
            </a:r>
            <a:r>
              <a:rPr lang="en-US" sz="2200" b="1" dirty="0">
                <a:solidFill>
                  <a:schemeClr val="tx1"/>
                </a:solidFill>
              </a:rPr>
              <a:t>pose experimental questions</a:t>
            </a:r>
            <a:r>
              <a:rPr lang="en-US" sz="2200" dirty="0">
                <a:solidFill>
                  <a:schemeClr val="tx1"/>
                </a:solidFill>
              </a:rPr>
              <a:t> that are likely to occur to the reader and then answer them.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Make </a:t>
            </a:r>
            <a:r>
              <a:rPr lang="en-US" sz="2200" b="1" dirty="0">
                <a:solidFill>
                  <a:schemeClr val="tx1"/>
                </a:solidFill>
              </a:rPr>
              <a:t>figure and table captions </a:t>
            </a:r>
            <a:r>
              <a:rPr lang="en-US" sz="2200" dirty="0">
                <a:solidFill>
                  <a:schemeClr val="tx1"/>
                </a:solidFill>
              </a:rPr>
              <a:t>as self-contained as possible – don’t make the reader hunt in the text for crucial explanations.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Discuss any </a:t>
            </a:r>
            <a:r>
              <a:rPr lang="en-US" sz="2200" b="1" dirty="0">
                <a:solidFill>
                  <a:schemeClr val="tx1"/>
                </a:solidFill>
              </a:rPr>
              <a:t>unfavorable or confusing findings </a:t>
            </a:r>
            <a:r>
              <a:rPr lang="en-US" sz="2200" dirty="0">
                <a:solidFill>
                  <a:schemeClr val="tx1"/>
                </a:solidFill>
              </a:rPr>
              <a:t>honestly. Do not attempt to sweep them under the rug.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D14EA5-250E-C789-22CD-D718FB430B53}"/>
              </a:ext>
            </a:extLst>
          </p:cNvPr>
          <p:cNvSpPr/>
          <p:nvPr/>
        </p:nvSpPr>
        <p:spPr>
          <a:xfrm>
            <a:off x="5139559" y="2963917"/>
            <a:ext cx="6432331" cy="3326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fireplace&#10;&#10;AI-generated content may be incorrect.">
            <a:extLst>
              <a:ext uri="{FF2B5EF4-FFF2-40B4-BE49-F238E27FC236}">
                <a16:creationId xmlns:a16="http://schemas.microsoft.com/office/drawing/2014/main" id="{AB140D07-64A1-B1DA-D540-3E279DF75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077" y="3138658"/>
            <a:ext cx="4277710" cy="31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53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3DBAB-B35F-85D1-5A7E-8056C432E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03B5-9DC1-1A8A-204B-5E6D2C374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paper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FE518-3595-344E-4D69-51E96912D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Related work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method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experiments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Discussion/conclusion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B68AEB3-2F4D-D165-ED58-8722FA10E261}"/>
              </a:ext>
            </a:extLst>
          </p:cNvPr>
          <p:cNvSpPr/>
          <p:nvPr/>
        </p:nvSpPr>
        <p:spPr>
          <a:xfrm>
            <a:off x="4901784" y="1320686"/>
            <a:ext cx="6955436" cy="5357609"/>
          </a:xfrm>
          <a:prstGeom prst="wedgeRoundRectCallout">
            <a:avLst>
              <a:gd name="adj1" fmla="val -60824"/>
              <a:gd name="adj2" fmla="val 16722"/>
              <a:gd name="adj3" fmla="val 16667"/>
            </a:avLst>
          </a:prstGeom>
          <a:solidFill>
            <a:schemeClr val="bg1"/>
          </a:solidFill>
          <a:effectLst>
            <a:outerShdw blurRad="50800" dist="12351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✅ </a:t>
            </a:r>
            <a:r>
              <a:rPr lang="en-US" sz="2200" dirty="0">
                <a:solidFill>
                  <a:schemeClr val="tx1"/>
                </a:solidFill>
              </a:rPr>
              <a:t>Instead: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Logically arrange your tables and figures and use the text to </a:t>
            </a:r>
            <a:r>
              <a:rPr lang="en-US" sz="2200" b="1" dirty="0">
                <a:solidFill>
                  <a:schemeClr val="tx1"/>
                </a:solidFill>
              </a:rPr>
              <a:t>guide the reader </a:t>
            </a:r>
            <a:r>
              <a:rPr lang="en-US" sz="2200" dirty="0">
                <a:solidFill>
                  <a:schemeClr val="tx1"/>
                </a:solidFill>
              </a:rPr>
              <a:t>through them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Your narrative should </a:t>
            </a:r>
            <a:r>
              <a:rPr lang="en-US" sz="2200" b="1" dirty="0">
                <a:solidFill>
                  <a:schemeClr val="tx1"/>
                </a:solidFill>
              </a:rPr>
              <a:t>pose experimental questions</a:t>
            </a:r>
            <a:r>
              <a:rPr lang="en-US" sz="2200" dirty="0">
                <a:solidFill>
                  <a:schemeClr val="tx1"/>
                </a:solidFill>
              </a:rPr>
              <a:t> that are likely to occur to the reader and then answer them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Make </a:t>
            </a:r>
            <a:r>
              <a:rPr lang="en-US" sz="2200" b="1" dirty="0">
                <a:solidFill>
                  <a:schemeClr val="tx1"/>
                </a:solidFill>
              </a:rPr>
              <a:t>figure and table captions </a:t>
            </a:r>
            <a:r>
              <a:rPr lang="en-US" sz="2200" dirty="0">
                <a:solidFill>
                  <a:schemeClr val="tx1"/>
                </a:solidFill>
              </a:rPr>
              <a:t>as self-contained as possible – don’t make the reader hunt in the text for crucial explanations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Discuss any </a:t>
            </a:r>
            <a:r>
              <a:rPr lang="en-US" sz="2200" b="1" dirty="0">
                <a:solidFill>
                  <a:schemeClr val="tx1"/>
                </a:solidFill>
              </a:rPr>
              <a:t>unfavorable or confusing findings </a:t>
            </a:r>
            <a:r>
              <a:rPr lang="en-US" sz="2200" dirty="0">
                <a:solidFill>
                  <a:schemeClr val="tx1"/>
                </a:solidFill>
              </a:rPr>
              <a:t>honestly. Do not attempt to sweep them under the rug</a:t>
            </a:r>
          </a:p>
        </p:txBody>
      </p:sp>
    </p:spTree>
    <p:extLst>
      <p:ext uri="{BB962C8B-B14F-4D97-AF65-F5344CB8AC3E}">
        <p14:creationId xmlns:p14="http://schemas.microsoft.com/office/powerpoint/2010/main" val="383768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90B85-E089-2BF0-AB2A-D55ADC4DC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8A757-E944-ADE9-5ABD-081B49F8C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“unified theory” of communication</a:t>
            </a:r>
          </a:p>
          <a:p>
            <a:r>
              <a:rPr lang="en-US" dirty="0"/>
              <a:t>How to write papers</a:t>
            </a:r>
          </a:p>
          <a:p>
            <a:r>
              <a:rPr lang="en-US" dirty="0"/>
              <a:t>How to give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48DFE-970B-06C3-616A-235B9FD855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46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E2ADC-5C3D-9816-97E0-137EF6803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14B6-FA19-0990-567B-9654FFDD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paper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04BE5-4620-2F79-DACD-602CD88BA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Related work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method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The experiments</a:t>
            </a:r>
            <a:br>
              <a:rPr lang="en-US" dirty="0"/>
            </a:b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Discussion/conclusion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97C7E8D-D712-76CC-C8A9-F86708A4F2F4}"/>
              </a:ext>
            </a:extLst>
          </p:cNvPr>
          <p:cNvSpPr/>
          <p:nvPr/>
        </p:nvSpPr>
        <p:spPr>
          <a:xfrm>
            <a:off x="5246557" y="3102964"/>
            <a:ext cx="6520722" cy="2758190"/>
          </a:xfrm>
          <a:prstGeom prst="wedgeRoundRectCallout">
            <a:avLst>
              <a:gd name="adj1" fmla="val -56006"/>
              <a:gd name="adj2" fmla="val 44562"/>
              <a:gd name="adj3" fmla="val 16667"/>
            </a:avLst>
          </a:prstGeom>
          <a:solidFill>
            <a:schemeClr val="bg1"/>
          </a:solidFill>
          <a:effectLst>
            <a:outerShdw blurRad="50800" dist="123514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</a:rPr>
              <a:t>Tbh</a:t>
            </a:r>
            <a:r>
              <a:rPr lang="en-US" sz="2200" dirty="0">
                <a:solidFill>
                  <a:schemeClr val="tx1"/>
                </a:solidFill>
              </a:rPr>
              <a:t> it’s usually kind of an afterthought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Could end with a brief </a:t>
            </a:r>
            <a:r>
              <a:rPr lang="en-US" sz="2200" b="1" dirty="0">
                <a:solidFill>
                  <a:schemeClr val="tx1"/>
                </a:solidFill>
              </a:rPr>
              <a:t>summary of contributions </a:t>
            </a:r>
            <a:r>
              <a:rPr lang="en-US" sz="2200" dirty="0">
                <a:solidFill>
                  <a:schemeClr val="tx1"/>
                </a:solidFill>
              </a:rPr>
              <a:t>and/or discussion of </a:t>
            </a:r>
            <a:r>
              <a:rPr lang="en-US" sz="2200" b="1" dirty="0">
                <a:solidFill>
                  <a:schemeClr val="tx1"/>
                </a:solidFill>
              </a:rPr>
              <a:t>future directions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My favorite use of this section: discuss </a:t>
            </a:r>
            <a:r>
              <a:rPr lang="en-US" sz="2200" b="1" dirty="0">
                <a:solidFill>
                  <a:schemeClr val="tx1"/>
                </a:solidFill>
              </a:rPr>
              <a:t>limitations</a:t>
            </a:r>
            <a:r>
              <a:rPr lang="en-US" sz="2200" dirty="0">
                <a:solidFill>
                  <a:schemeClr val="tx1"/>
                </a:solidFill>
              </a:rPr>
              <a:t> and show </a:t>
            </a:r>
            <a:r>
              <a:rPr lang="en-US" sz="2200" b="1" dirty="0">
                <a:solidFill>
                  <a:schemeClr val="tx1"/>
                </a:solidFill>
              </a:rPr>
              <a:t>failure examples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0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B0242-F2C9-A549-F95E-B12E5536B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C3748-6D96-E0AD-E87D-52960949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give presentations</a:t>
            </a:r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0BA6A900-2EE0-C1AD-B5CE-D7478D6AF720}"/>
              </a:ext>
            </a:extLst>
          </p:cNvPr>
          <p:cNvSpPr/>
          <p:nvPr/>
        </p:nvSpPr>
        <p:spPr>
          <a:xfrm>
            <a:off x="3432339" y="1515020"/>
            <a:ext cx="4585858" cy="153632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19933E-4342-8ADB-1536-5BE1C17B0A95}"/>
              </a:ext>
            </a:extLst>
          </p:cNvPr>
          <p:cNvSpPr txBox="1"/>
          <p:nvPr/>
        </p:nvSpPr>
        <p:spPr>
          <a:xfrm>
            <a:off x="485649" y="1933036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BCCB4-E596-0BFF-09FB-05F7C63253A5}"/>
              </a:ext>
            </a:extLst>
          </p:cNvPr>
          <p:cNvSpPr txBox="1"/>
          <p:nvPr/>
        </p:nvSpPr>
        <p:spPr>
          <a:xfrm>
            <a:off x="10480838" y="1714840"/>
            <a:ext cx="1964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Your audience</a:t>
            </a:r>
          </a:p>
        </p:txBody>
      </p:sp>
      <p:pic>
        <p:nvPicPr>
          <p:cNvPr id="10" name="Graphic 9" descr="Group of men outline">
            <a:extLst>
              <a:ext uri="{FF2B5EF4-FFF2-40B4-BE49-F238E27FC236}">
                <a16:creationId xmlns:a16="http://schemas.microsoft.com/office/drawing/2014/main" id="{D8C39F3A-A32A-E119-1EFA-2A8E48F0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4791" y="1359282"/>
            <a:ext cx="1665224" cy="1665224"/>
          </a:xfrm>
          <a:prstGeom prst="rect">
            <a:avLst/>
          </a:prstGeom>
        </p:spPr>
      </p:pic>
      <p:pic>
        <p:nvPicPr>
          <p:cNvPr id="11" name="Graphic 10" descr="Female Profile outline">
            <a:extLst>
              <a:ext uri="{FF2B5EF4-FFF2-40B4-BE49-F238E27FC236}">
                <a16:creationId xmlns:a16="http://schemas.microsoft.com/office/drawing/2014/main" id="{F782D5DB-5260-394A-21C7-1C8F1AEA0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8262" y="1541856"/>
            <a:ext cx="1509486" cy="1509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2E33B8-1D0E-9EBA-A897-90DAB431BEB9}"/>
              </a:ext>
            </a:extLst>
          </p:cNvPr>
          <p:cNvSpPr txBox="1"/>
          <p:nvPr/>
        </p:nvSpPr>
        <p:spPr>
          <a:xfrm>
            <a:off x="851086" y="3541609"/>
            <a:ext cx="1134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Step 1: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think about</a:t>
            </a:r>
            <a:r>
              <a:rPr lang="en-US" sz="2800" dirty="0"/>
              <a:t> </a:t>
            </a:r>
            <a:r>
              <a:rPr lang="en-US" sz="2800" b="1" dirty="0"/>
              <a:t>your goals, </a:t>
            </a:r>
            <a:r>
              <a:rPr lang="en-US" sz="2800" dirty="0"/>
              <a:t>the </a:t>
            </a:r>
            <a:r>
              <a:rPr lang="en-US" sz="2800" b="1" dirty="0"/>
              <a:t>presentation situation,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and </a:t>
            </a:r>
            <a:r>
              <a:rPr lang="en-US" sz="2800" b="1" dirty="0"/>
              <a:t>your audience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C1680-840F-E1A7-C9CD-35F821DA130F}"/>
              </a:ext>
            </a:extLst>
          </p:cNvPr>
          <p:cNvSpPr txBox="1"/>
          <p:nvPr/>
        </p:nvSpPr>
        <p:spPr>
          <a:xfrm>
            <a:off x="4190974" y="2065766"/>
            <a:ext cx="314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Presentation situation</a:t>
            </a:r>
          </a:p>
        </p:txBody>
      </p:sp>
    </p:spTree>
    <p:extLst>
      <p:ext uri="{BB962C8B-B14F-4D97-AF65-F5344CB8AC3E}">
        <p14:creationId xmlns:p14="http://schemas.microsoft.com/office/powerpoint/2010/main" val="1149789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E318-D169-0AC3-EBDF-63B709CA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give presentations</a:t>
            </a:r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F7C26E43-33E5-E9B9-2954-2E028BA9AE8E}"/>
              </a:ext>
            </a:extLst>
          </p:cNvPr>
          <p:cNvSpPr/>
          <p:nvPr/>
        </p:nvSpPr>
        <p:spPr>
          <a:xfrm>
            <a:off x="3432339" y="1515020"/>
            <a:ext cx="4585858" cy="153632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80ED4-E9B2-25A8-2220-1B93641C726E}"/>
              </a:ext>
            </a:extLst>
          </p:cNvPr>
          <p:cNvSpPr txBox="1"/>
          <p:nvPr/>
        </p:nvSpPr>
        <p:spPr>
          <a:xfrm>
            <a:off x="485649" y="1933036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9B14A-3298-74DA-4366-5408E6E5A69F}"/>
              </a:ext>
            </a:extLst>
          </p:cNvPr>
          <p:cNvSpPr txBox="1"/>
          <p:nvPr/>
        </p:nvSpPr>
        <p:spPr>
          <a:xfrm>
            <a:off x="10480838" y="1714840"/>
            <a:ext cx="1964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Your audience</a:t>
            </a:r>
          </a:p>
        </p:txBody>
      </p:sp>
      <p:pic>
        <p:nvPicPr>
          <p:cNvPr id="10" name="Graphic 9" descr="Group of men outline">
            <a:extLst>
              <a:ext uri="{FF2B5EF4-FFF2-40B4-BE49-F238E27FC236}">
                <a16:creationId xmlns:a16="http://schemas.microsoft.com/office/drawing/2014/main" id="{D003F7F8-8733-1F6D-DDC0-41F6D07FA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4791" y="1359282"/>
            <a:ext cx="1665224" cy="1665224"/>
          </a:xfrm>
          <a:prstGeom prst="rect">
            <a:avLst/>
          </a:prstGeom>
        </p:spPr>
      </p:pic>
      <p:pic>
        <p:nvPicPr>
          <p:cNvPr id="11" name="Graphic 10" descr="Female Profile outline">
            <a:extLst>
              <a:ext uri="{FF2B5EF4-FFF2-40B4-BE49-F238E27FC236}">
                <a16:creationId xmlns:a16="http://schemas.microsoft.com/office/drawing/2014/main" id="{8E56612C-CB91-5A49-3B75-08D4AA4A2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8262" y="1541856"/>
            <a:ext cx="1509486" cy="1509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3B14CF-2767-CFC2-CAE7-9850E1661C92}"/>
              </a:ext>
            </a:extLst>
          </p:cNvPr>
          <p:cNvSpPr txBox="1"/>
          <p:nvPr/>
        </p:nvSpPr>
        <p:spPr>
          <a:xfrm>
            <a:off x="4190974" y="2065766"/>
            <a:ext cx="314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Presentation situation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AB947C-AABA-64E8-BFD4-E9926250AF16}"/>
              </a:ext>
            </a:extLst>
          </p:cNvPr>
          <p:cNvSpPr txBox="1"/>
          <p:nvPr/>
        </p:nvSpPr>
        <p:spPr>
          <a:xfrm>
            <a:off x="212458" y="3154322"/>
            <a:ext cx="3866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Your goals: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 advertise your work, </a:t>
            </a:r>
            <a:br>
              <a:rPr lang="en-US" sz="2000" dirty="0"/>
            </a:br>
            <a:r>
              <a:rPr lang="en-US" sz="2000" dirty="0"/>
              <a:t>to demonstrate your knowledge, to get a job,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142291-BDF9-51E6-E2F8-831C8B456DDD}"/>
              </a:ext>
            </a:extLst>
          </p:cNvPr>
          <p:cNvSpPr txBox="1"/>
          <p:nvPr/>
        </p:nvSpPr>
        <p:spPr>
          <a:xfrm>
            <a:off x="4301736" y="3159018"/>
            <a:ext cx="3866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Type of presentation: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Short (2-5min)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Medium (20-30min)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Long (50-90min)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A943F-0F5D-A8F8-A434-7A3EF69027CE}"/>
              </a:ext>
            </a:extLst>
          </p:cNvPr>
          <p:cNvSpPr txBox="1"/>
          <p:nvPr/>
        </p:nvSpPr>
        <p:spPr>
          <a:xfrm>
            <a:off x="7518400" y="3154322"/>
            <a:ext cx="4746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Audience goals: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 learn something, to find methods useful in their research, to evaluate your knowledge, to hire people, etc.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E6D590-B9C1-280F-1CCC-73A1A999D05E}"/>
              </a:ext>
            </a:extLst>
          </p:cNvPr>
          <p:cNvSpPr txBox="1"/>
          <p:nvPr/>
        </p:nvSpPr>
        <p:spPr>
          <a:xfrm>
            <a:off x="7518400" y="4584241"/>
            <a:ext cx="467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Audience state of knowledge: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is the mixture of specialists and non-specialists?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D8BA3-DFCB-9979-5588-ACB8CCDBADF4}"/>
              </a:ext>
            </a:extLst>
          </p:cNvPr>
          <p:cNvSpPr txBox="1"/>
          <p:nvPr/>
        </p:nvSpPr>
        <p:spPr>
          <a:xfrm>
            <a:off x="7495499" y="5719515"/>
            <a:ext cx="467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Audience state of mind: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Probably tired, distracted, preoccupied with their own affairs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18362-4F4A-DF47-DF07-3805E63AF503}"/>
              </a:ext>
            </a:extLst>
          </p:cNvPr>
          <p:cNvSpPr txBox="1"/>
          <p:nvPr/>
        </p:nvSpPr>
        <p:spPr>
          <a:xfrm>
            <a:off x="4301736" y="4588937"/>
            <a:ext cx="3866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Venue: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Conference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Seminar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Giant conference hall</a:t>
            </a:r>
          </a:p>
        </p:txBody>
      </p:sp>
    </p:spTree>
    <p:extLst>
      <p:ext uri="{BB962C8B-B14F-4D97-AF65-F5344CB8AC3E}">
        <p14:creationId xmlns:p14="http://schemas.microsoft.com/office/powerpoint/2010/main" val="19048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34C24-8460-4EDE-144F-398F0B934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2C172-6C1A-CC01-8E01-B5718B8F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Flow and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1E934-CDCF-FAC4-F422-D8B080F2A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8978"/>
            <a:ext cx="10515600" cy="5299022"/>
          </a:xfrm>
        </p:spPr>
        <p:txBody>
          <a:bodyPr>
            <a:normAutofit/>
          </a:bodyPr>
          <a:lstStyle/>
          <a:p>
            <a:r>
              <a:rPr lang="en-US" b="1" dirty="0"/>
              <a:t>Introduction</a:t>
            </a:r>
            <a:r>
              <a:rPr lang="en-US" dirty="0"/>
              <a:t>: grab the attention of the audience. </a:t>
            </a:r>
            <a:br>
              <a:rPr lang="en-US" dirty="0"/>
            </a:br>
            <a:r>
              <a:rPr lang="en-US" dirty="0"/>
              <a:t>You have a couple of minutes before they go back to their emails!</a:t>
            </a:r>
          </a:p>
          <a:p>
            <a:pPr lvl="1"/>
            <a:r>
              <a:rPr lang="en-US" dirty="0"/>
              <a:t>Vividly motivate the problem you’re trying to solve</a:t>
            </a:r>
          </a:p>
          <a:p>
            <a:pPr lvl="1"/>
            <a:r>
              <a:rPr lang="en-US" dirty="0"/>
              <a:t>Give the audience adequate context to understand your problem </a:t>
            </a:r>
            <a:br>
              <a:rPr lang="en-US" dirty="0"/>
            </a:br>
            <a:r>
              <a:rPr lang="en-US" i="1" dirty="0"/>
              <a:t>and get them to care</a:t>
            </a:r>
          </a:p>
          <a:p>
            <a:pPr lvl="1"/>
            <a:r>
              <a:rPr lang="en-US" dirty="0"/>
              <a:t>Let them know what to expect in the rest of the talk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6" descr="Goldfish, facts and photos | National Geographic">
            <a:extLst>
              <a:ext uri="{FF2B5EF4-FFF2-40B4-BE49-F238E27FC236}">
                <a16:creationId xmlns:a16="http://schemas.microsoft.com/office/drawing/2014/main" id="{50CF6B58-A57F-4C9A-F019-3D185C837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r="19031"/>
          <a:stretch>
            <a:fillRect/>
          </a:stretch>
        </p:blipFill>
        <p:spPr bwMode="auto">
          <a:xfrm>
            <a:off x="5217396" y="4395868"/>
            <a:ext cx="1346096" cy="131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2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EEF7-4D3E-6031-BB24-17A63B8D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Flow and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8EF6B-842E-644C-4579-FACD6A50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8978"/>
            <a:ext cx="10515600" cy="5299022"/>
          </a:xfrm>
        </p:spPr>
        <p:txBody>
          <a:bodyPr>
            <a:normAutofit/>
          </a:bodyPr>
          <a:lstStyle/>
          <a:p>
            <a:r>
              <a:rPr lang="en-US" b="1" dirty="0"/>
              <a:t>Introduction</a:t>
            </a:r>
            <a:r>
              <a:rPr lang="en-US" dirty="0"/>
              <a:t>: grab the attention of the audience. </a:t>
            </a:r>
            <a:br>
              <a:rPr lang="en-US" dirty="0"/>
            </a:br>
            <a:r>
              <a:rPr lang="en-US" dirty="0"/>
              <a:t>You have a couple of minutes before they go back to their emails!</a:t>
            </a:r>
          </a:p>
          <a:p>
            <a:r>
              <a:rPr lang="en-US" b="1" dirty="0"/>
              <a:t>Signposts: </a:t>
            </a:r>
            <a:r>
              <a:rPr lang="en-US" dirty="0"/>
              <a:t>In a paper, headings and sections help the reader follow the organization. Try to provide equivalent signposts with your language and your slide titles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 descr="A text on a page&#10;&#10;AI-generated content may be incorrect.">
            <a:extLst>
              <a:ext uri="{FF2B5EF4-FFF2-40B4-BE49-F238E27FC236}">
                <a16:creationId xmlns:a16="http://schemas.microsoft.com/office/drawing/2014/main" id="{CB146766-2B1C-62D1-1FEB-76F7CBB9F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682" y="4074744"/>
            <a:ext cx="3555152" cy="2297718"/>
          </a:xfrm>
          <a:prstGeom prst="rect">
            <a:avLst/>
          </a:prstGeom>
        </p:spPr>
      </p:pic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816F41C6-E673-8C91-3D4B-688B439A6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91" y="4038892"/>
            <a:ext cx="4398345" cy="2378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34631-CB0C-84F7-9747-09BF25ADD8DE}"/>
              </a:ext>
            </a:extLst>
          </p:cNvPr>
          <p:cNvSpPr txBox="1"/>
          <p:nvPr/>
        </p:nvSpPr>
        <p:spPr>
          <a:xfrm>
            <a:off x="230998" y="6440555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>
                <a:hlinkClick r:id="rId4"/>
              </a:rPr>
              <a:t>Bill Freeman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B540E-BC57-626E-8D32-0E0F7963F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1C04E-E458-44BB-885B-2C8597E6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Flow and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CC95A-5104-62B9-8483-BDBFFEF76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8978"/>
            <a:ext cx="10515600" cy="5299022"/>
          </a:xfrm>
        </p:spPr>
        <p:txBody>
          <a:bodyPr>
            <a:normAutofit/>
          </a:bodyPr>
          <a:lstStyle/>
          <a:p>
            <a:r>
              <a:rPr lang="en-US" b="1" dirty="0"/>
              <a:t>Introduction</a:t>
            </a:r>
            <a:r>
              <a:rPr lang="en-US" dirty="0"/>
              <a:t>: grab the attention of the audience. </a:t>
            </a:r>
            <a:br>
              <a:rPr lang="en-US" dirty="0"/>
            </a:br>
            <a:r>
              <a:rPr lang="en-US" dirty="0"/>
              <a:t>You have a couple of minutes before they go back to their emails!</a:t>
            </a:r>
          </a:p>
          <a:p>
            <a:r>
              <a:rPr lang="en-US" b="1" dirty="0"/>
              <a:t>Signposts: </a:t>
            </a:r>
            <a:r>
              <a:rPr lang="en-US" dirty="0"/>
              <a:t>In a paper, headings and sections help the reader follow the organization. Try to provide equivalent signposts with your language and your slide titles</a:t>
            </a:r>
            <a:endParaRPr lang="en-US" b="1" dirty="0"/>
          </a:p>
          <a:p>
            <a:r>
              <a:rPr lang="en-US" b="1" dirty="0"/>
              <a:t>Transitions</a:t>
            </a:r>
            <a:r>
              <a:rPr lang="en-US" dirty="0"/>
              <a:t>: Make sure each part motivates the next. Explicitly point out the connections during the talk</a:t>
            </a:r>
          </a:p>
          <a:p>
            <a:r>
              <a:rPr lang="en-US" b="1" dirty="0"/>
              <a:t>Tell a story </a:t>
            </a:r>
            <a:r>
              <a:rPr lang="en-US" dirty="0"/>
              <a:t>with </a:t>
            </a:r>
            <a:r>
              <a:rPr lang="en-US" b="1" dirty="0"/>
              <a:t>mystery</a:t>
            </a:r>
            <a:r>
              <a:rPr lang="en-US" dirty="0"/>
              <a:t> and </a:t>
            </a:r>
            <a:r>
              <a:rPr lang="en-US" b="1" dirty="0"/>
              <a:t>suspense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0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BCE392-17BA-F2B1-89F9-77D5F039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76" y="796776"/>
            <a:ext cx="4134092" cy="6627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K2D" pitchFamily="2" charset="-34"/>
              </a:rPr>
              <a:t>And Then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15A3BE-0684-C39E-E1E7-3A9A86A4A3A8}"/>
              </a:ext>
            </a:extLst>
          </p:cNvPr>
          <p:cNvSpPr txBox="1">
            <a:spLocks/>
          </p:cNvSpPr>
          <p:nvPr/>
        </p:nvSpPr>
        <p:spPr>
          <a:xfrm>
            <a:off x="5445021" y="796776"/>
            <a:ext cx="5907538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K2D" pitchFamily="2" charset="-34"/>
              </a:rPr>
              <a:t>But / Therefore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8556C71-0E11-2BE7-AE44-A1E69514257D}"/>
              </a:ext>
            </a:extLst>
          </p:cNvPr>
          <p:cNvSpPr/>
          <p:nvPr/>
        </p:nvSpPr>
        <p:spPr>
          <a:xfrm rot="16200000">
            <a:off x="4781970" y="323726"/>
            <a:ext cx="464500" cy="160888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7DB8482E-D34E-E59F-D6B6-EEBA364EF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 bwMode="auto">
          <a:xfrm>
            <a:off x="914165" y="1599921"/>
            <a:ext cx="2736761" cy="27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E46E03E-DC05-5893-C1D6-CF0C8619F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>
            <a:fillRect/>
          </a:stretch>
        </p:blipFill>
        <p:spPr bwMode="auto">
          <a:xfrm>
            <a:off x="7280269" y="1599921"/>
            <a:ext cx="2736761" cy="27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CC113-AB05-1028-01DD-02E70047853B}"/>
              </a:ext>
            </a:extLst>
          </p:cNvPr>
          <p:cNvSpPr txBox="1"/>
          <p:nvPr/>
        </p:nvSpPr>
        <p:spPr>
          <a:xfrm>
            <a:off x="9782722" y="6440454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>
                <a:hlinkClick r:id="rId4"/>
              </a:rPr>
              <a:t>Jia-Bin Huang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99DA6-1208-E1CF-8734-20733E1846B3}"/>
              </a:ext>
            </a:extLst>
          </p:cNvPr>
          <p:cNvSpPr txBox="1"/>
          <p:nvPr/>
        </p:nvSpPr>
        <p:spPr>
          <a:xfrm>
            <a:off x="674029" y="4746925"/>
            <a:ext cx="3820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indent="0">
              <a:buNone/>
            </a:pPr>
            <a:r>
              <a:rPr lang="en-US" sz="2000" dirty="0"/>
              <a:t>❌  We do X. </a:t>
            </a:r>
          </a:p>
          <a:p>
            <a:pPr marL="571500" lvl="1" indent="0">
              <a:buNone/>
            </a:pPr>
            <a:r>
              <a:rPr lang="en-US" sz="2000" dirty="0"/>
              <a:t>      Then we do Y. </a:t>
            </a:r>
          </a:p>
          <a:p>
            <a:pPr marL="571500" lvl="1" indent="0">
              <a:buNone/>
            </a:pPr>
            <a:r>
              <a:rPr lang="en-US" sz="2000" dirty="0"/>
              <a:t>      Then we do Z.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B2A1A-AA98-7071-A02B-FC66017432C6}"/>
              </a:ext>
            </a:extLst>
          </p:cNvPr>
          <p:cNvSpPr txBox="1"/>
          <p:nvPr/>
        </p:nvSpPr>
        <p:spPr>
          <a:xfrm>
            <a:off x="4077078" y="4746925"/>
            <a:ext cx="9143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indent="0">
              <a:buNone/>
            </a:pPr>
            <a:r>
              <a:rPr lang="en-US" sz="2000" dirty="0"/>
              <a:t>✅  We do X. </a:t>
            </a:r>
          </a:p>
          <a:p>
            <a:pPr marL="571500" lvl="1" indent="0">
              <a:buNone/>
            </a:pPr>
            <a:r>
              <a:rPr lang="en-US" sz="2000" b="1" dirty="0"/>
              <a:t>      But</a:t>
            </a:r>
            <a:r>
              <a:rPr lang="en-US" sz="2000" dirty="0"/>
              <a:t> then we have a problem… </a:t>
            </a:r>
            <a:r>
              <a:rPr lang="en-US" sz="2000" b="1" dirty="0"/>
              <a:t>Therefore</a:t>
            </a:r>
            <a:r>
              <a:rPr lang="en-US" sz="2000" dirty="0"/>
              <a:t> we do Y. </a:t>
            </a:r>
          </a:p>
          <a:p>
            <a:pPr marL="571500" lvl="1" indent="0">
              <a:buNone/>
            </a:pPr>
            <a:r>
              <a:rPr lang="en-US" sz="2000" b="1" dirty="0"/>
              <a:t>      But</a:t>
            </a:r>
            <a:r>
              <a:rPr lang="en-US" sz="2000" dirty="0"/>
              <a:t> then we have another problem… </a:t>
            </a:r>
            <a:r>
              <a:rPr lang="en-US" sz="2000" b="1" dirty="0"/>
              <a:t>Therefore</a:t>
            </a:r>
            <a:r>
              <a:rPr lang="en-US" sz="2000" dirty="0"/>
              <a:t> we do Z.</a:t>
            </a:r>
          </a:p>
        </p:txBody>
      </p:sp>
    </p:spTree>
    <p:extLst>
      <p:ext uri="{BB962C8B-B14F-4D97-AF65-F5344CB8AC3E}">
        <p14:creationId xmlns:p14="http://schemas.microsoft.com/office/powerpoint/2010/main" val="7232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DC893-5E41-D02D-D2CA-EFD597363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8B572-4C2D-30E4-373E-57A4081E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Flow and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BA647-BE18-0859-EC11-CF87CF258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8977"/>
            <a:ext cx="10515600" cy="5850815"/>
          </a:xfrm>
        </p:spPr>
        <p:txBody>
          <a:bodyPr>
            <a:normAutofit/>
          </a:bodyPr>
          <a:lstStyle/>
          <a:p>
            <a:r>
              <a:rPr lang="en-US" b="1" dirty="0"/>
              <a:t>Introduction</a:t>
            </a:r>
            <a:r>
              <a:rPr lang="en-US" dirty="0"/>
              <a:t>: grab the attention of the audience. </a:t>
            </a:r>
            <a:br>
              <a:rPr lang="en-US" dirty="0"/>
            </a:br>
            <a:r>
              <a:rPr lang="en-US" dirty="0"/>
              <a:t>You have a couple of minutes before they go back to their emails!</a:t>
            </a:r>
          </a:p>
          <a:p>
            <a:r>
              <a:rPr lang="en-US" b="1" dirty="0"/>
              <a:t>Signposts: </a:t>
            </a:r>
            <a:r>
              <a:rPr lang="en-US" dirty="0"/>
              <a:t>In a paper, headings and sections help the reader follow the organization. Try to provide equivalent signposts with your language and your slide titles</a:t>
            </a:r>
            <a:endParaRPr lang="en-US" b="1" dirty="0"/>
          </a:p>
          <a:p>
            <a:r>
              <a:rPr lang="en-US" b="1" dirty="0"/>
              <a:t>Transitions</a:t>
            </a:r>
            <a:r>
              <a:rPr lang="en-US" dirty="0"/>
              <a:t>: Make sure each part motivates the next and point out the connections during the talk</a:t>
            </a:r>
          </a:p>
          <a:p>
            <a:r>
              <a:rPr lang="en-US" b="1" dirty="0"/>
              <a:t>Tell a story </a:t>
            </a:r>
            <a:r>
              <a:rPr lang="en-US" dirty="0"/>
              <a:t>with </a:t>
            </a:r>
            <a:r>
              <a:rPr lang="en-US" b="1" dirty="0"/>
              <a:t>mystery</a:t>
            </a:r>
            <a:r>
              <a:rPr lang="en-US" dirty="0"/>
              <a:t> and </a:t>
            </a:r>
            <a:r>
              <a:rPr lang="en-US" b="1" dirty="0"/>
              <a:t>suspense</a:t>
            </a:r>
          </a:p>
          <a:p>
            <a:r>
              <a:rPr lang="en-US" b="1" dirty="0"/>
              <a:t>Engage the audience: </a:t>
            </a:r>
            <a:r>
              <a:rPr lang="en-US" dirty="0"/>
              <a:t>ask the audience questions, don’t be afraid to show your excitement and your personality. If you’re really brave, consider adding humor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8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57FF-E942-DB40-F578-C08EC78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end a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E7889-6758-7A65-148E-2126BD3FE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often say “Are there any questions?” but then people don’t know whether to applaud or to raise their hand</a:t>
            </a:r>
          </a:p>
          <a:p>
            <a:r>
              <a:rPr lang="en-US" dirty="0"/>
              <a:t>If you say “Thank you,” then everyone knows that they’re supposed to applaud now. After that is over, then you can ask for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64402-E85F-8A11-6F13-449D8DBAC773}"/>
              </a:ext>
            </a:extLst>
          </p:cNvPr>
          <p:cNvSpPr txBox="1"/>
          <p:nvPr/>
        </p:nvSpPr>
        <p:spPr>
          <a:xfrm>
            <a:off x="9453825" y="6492875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>
                <a:hlinkClick r:id="rId2"/>
              </a:rPr>
              <a:t>Bill Freeman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43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15EFAB-DBB4-15DA-6885-F6BA81018208}"/>
              </a:ext>
            </a:extLst>
          </p:cNvPr>
          <p:cNvSpPr txBox="1"/>
          <p:nvPr/>
        </p:nvSpPr>
        <p:spPr>
          <a:xfrm>
            <a:off x="567562" y="6087049"/>
            <a:ext cx="112776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6153"/>
              <a:buNone/>
            </a:pPr>
            <a:r>
              <a:rPr lang="en-US" sz="1800" dirty="0"/>
              <a:t>The following slides are adapted from “How to give a good talk at CVPR” </a:t>
            </a:r>
            <a:br>
              <a:rPr lang="en-US" sz="1800" dirty="0"/>
            </a:br>
            <a:r>
              <a:rPr lang="en-US" sz="1800" dirty="0"/>
              <a:t>by CVPR 2025 Program Chairs</a:t>
            </a:r>
          </a:p>
        </p:txBody>
      </p:sp>
      <p:pic>
        <p:nvPicPr>
          <p:cNvPr id="2050" name="Picture 2" descr="Paper Presentations at CVPR 2019">
            <a:extLst>
              <a:ext uri="{FF2B5EF4-FFF2-40B4-BE49-F238E27FC236}">
                <a16:creationId xmlns:a16="http://schemas.microsoft.com/office/drawing/2014/main" id="{497922CB-39D0-8FE2-C8A7-C4C18733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21" y="1527317"/>
            <a:ext cx="6804758" cy="43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D14C6-BF66-6F08-48F4-2FB19936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Tips on paper presentations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8ECB0-C35F-BB19-0D37-34BFF53E8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58C2A5-24A5-E3F4-4CD2-F84451A9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communicate your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30261-EF04-AA0A-B4FC-AB11AF9F1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514088" cy="4351338"/>
          </a:xfrm>
        </p:spPr>
        <p:txBody>
          <a:bodyPr/>
          <a:lstStyle/>
          <a:p>
            <a:r>
              <a:rPr lang="en-US" b="1" dirty="0"/>
              <a:t>The idealized view: </a:t>
            </a:r>
            <a:r>
              <a:rPr lang="en-US" dirty="0"/>
              <a:t>scholars, with plenty of time on their hands and undivided attention, poring over your manuscript or hanging on your every word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012FD-BECA-0E39-75AB-E8E5A7BB95DF}"/>
              </a:ext>
            </a:extLst>
          </p:cNvPr>
          <p:cNvSpPr txBox="1"/>
          <p:nvPr/>
        </p:nvSpPr>
        <p:spPr>
          <a:xfrm>
            <a:off x="9771598" y="6492875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>
                <a:hlinkClick r:id="rId2"/>
              </a:rPr>
              <a:t>Bill Freeman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191ECE-C5FA-0BB8-7A45-F5800441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7194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4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838200" y="1673225"/>
            <a:ext cx="10515600" cy="334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100"/>
              <a:t>Your talk should NOT be your paper</a:t>
            </a:r>
            <a:endParaRPr sz="41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100"/>
              <a:t>presented in oral form!</a:t>
            </a:r>
            <a:endParaRPr sz="41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41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100"/>
              <a:t>Don’t try to squeeze all the information from your paper into your talk! </a:t>
            </a:r>
            <a:endParaRPr sz="4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340225" y="1209300"/>
            <a:ext cx="11421600" cy="472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 b="1"/>
              <a:t>Have as little text as possible on your slides.</a:t>
            </a:r>
            <a:endParaRPr sz="3400" b="1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3400" b="1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/>
              <a:t>Otherwise, your audience won’t have time to read everything or will stop listening to read, </a:t>
            </a:r>
            <a:endParaRPr sz="34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/>
              <a:t>and you will lose them.</a:t>
            </a:r>
            <a:endParaRPr sz="3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838200" y="1209300"/>
            <a:ext cx="10515600" cy="472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 b="1" dirty="0"/>
              <a:t>Be extra careful with formulas:</a:t>
            </a:r>
            <a:endParaRPr sz="34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 dirty="0"/>
              <a:t>Understanding formulas is much more challenging in an oral presentation than when reading a paper.</a:t>
            </a:r>
            <a:endParaRPr sz="34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 dirty="0"/>
              <a:t>Even for theoretical works, it is always possible to explain your key ideas and methods with a minimum of equations.</a:t>
            </a:r>
            <a:endParaRPr sz="3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/>
          <p:nvPr/>
        </p:nvSpPr>
        <p:spPr>
          <a:xfrm>
            <a:off x="822400" y="4040600"/>
            <a:ext cx="10413900" cy="1471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2"/>
          <p:cNvSpPr/>
          <p:nvPr/>
        </p:nvSpPr>
        <p:spPr>
          <a:xfrm>
            <a:off x="830300" y="1264888"/>
            <a:ext cx="10413900" cy="202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846100" y="107000"/>
            <a:ext cx="10515600" cy="646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b="1" dirty="0"/>
              <a:t>Be as clear as possible when you introduce a formula. </a:t>
            </a:r>
            <a:endParaRPr sz="29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dirty="0"/>
              <a:t>Compare:</a:t>
            </a:r>
            <a:endParaRPr sz="29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latin typeface="Times New Roman"/>
                <a:ea typeface="Times New Roman"/>
                <a:cs typeface="Times New Roman"/>
                <a:sym typeface="Times New Roman"/>
              </a:rPr>
              <a:t>The Pythagorean Theorem tells us:</a:t>
            </a:r>
            <a:endParaRPr sz="2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i="1" dirty="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5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500" dirty="0"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-US" sz="2500" i="1" dirty="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5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500" dirty="0"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-US" sz="2500" i="1" dirty="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5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500" dirty="0">
                <a:latin typeface="Times New Roman"/>
                <a:ea typeface="Times New Roman"/>
                <a:cs typeface="Times New Roman"/>
                <a:sym typeface="Times New Roman"/>
              </a:rPr>
              <a:t>  ,</a:t>
            </a:r>
            <a:endParaRPr sz="2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>
                <a:latin typeface="Times New Roman"/>
                <a:ea typeface="Times New Roman"/>
                <a:cs typeface="Times New Roman"/>
                <a:sym typeface="Times New Roman"/>
              </a:rPr>
              <a:t>where </a:t>
            </a:r>
            <a:r>
              <a:rPr lang="en-US" sz="2500" i="1" dirty="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500" dirty="0"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2500" i="1" dirty="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500" dirty="0">
                <a:latin typeface="Times New Roman"/>
                <a:ea typeface="Times New Roman"/>
                <a:cs typeface="Times New Roman"/>
                <a:sym typeface="Times New Roman"/>
              </a:rPr>
              <a:t> are the lengths of the sides of a right triangle and </a:t>
            </a:r>
            <a:r>
              <a:rPr lang="en-US" sz="2500" i="1" dirty="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500" dirty="0">
                <a:latin typeface="Times New Roman"/>
                <a:ea typeface="Times New Roman"/>
                <a:cs typeface="Times New Roman"/>
                <a:sym typeface="Times New Roman"/>
              </a:rPr>
              <a:t> the length of its hypotenuse.</a:t>
            </a:r>
            <a:endParaRPr sz="2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/>
              <a:t>and</a:t>
            </a: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/>
              <a:t>                                                      (</a:t>
            </a:r>
            <a:r>
              <a:rPr lang="en-US" sz="2500" b="1" dirty="0">
                <a:solidFill>
                  <a:srgbClr val="3C78D8"/>
                </a:solidFill>
              </a:rPr>
              <a:t>side #1</a:t>
            </a:r>
            <a:r>
              <a:rPr lang="en-US" sz="2500" dirty="0"/>
              <a:t>)</a:t>
            </a:r>
            <a:r>
              <a:rPr lang="en-US" sz="2500" baseline="30000" dirty="0"/>
              <a:t>2</a:t>
            </a:r>
            <a:r>
              <a:rPr lang="en-US" sz="2500" dirty="0"/>
              <a:t> + (</a:t>
            </a:r>
            <a:r>
              <a:rPr lang="en-US" sz="2500" b="1" dirty="0">
                <a:solidFill>
                  <a:srgbClr val="6AA84F"/>
                </a:solidFill>
              </a:rPr>
              <a:t>side #2</a:t>
            </a:r>
            <a:r>
              <a:rPr lang="en-US" sz="2500" dirty="0"/>
              <a:t>)</a:t>
            </a:r>
            <a:r>
              <a:rPr lang="en-US" sz="2500" baseline="30000" dirty="0"/>
              <a:t>2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CC0000"/>
                </a:solidFill>
              </a:rPr>
              <a:t>hypotenuse</a:t>
            </a:r>
            <a:r>
              <a:rPr lang="en-US" sz="2500" baseline="30000" dirty="0"/>
              <a:t>2</a:t>
            </a:r>
            <a:r>
              <a:rPr lang="en-US" sz="2500" dirty="0"/>
              <a:t> </a:t>
            </a:r>
            <a:endParaRPr sz="25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/>
              <a:t>The first version is adapted to a paper, </a:t>
            </a:r>
            <a:endParaRPr sz="25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/>
              <a:t>the second one is less rigorous but works much better for an oral presentation.</a:t>
            </a: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</p:txBody>
      </p:sp>
      <p:cxnSp>
        <p:nvCxnSpPr>
          <p:cNvPr id="145" name="Google Shape;145;p22"/>
          <p:cNvCxnSpPr>
            <a:stCxn id="146" idx="0"/>
            <a:endCxn id="146" idx="4"/>
          </p:cNvCxnSpPr>
          <p:nvPr/>
        </p:nvCxnSpPr>
        <p:spPr>
          <a:xfrm>
            <a:off x="-4316850" y="4286125"/>
            <a:ext cx="2040600" cy="118530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22"/>
          <p:cNvCxnSpPr>
            <a:stCxn id="146" idx="0"/>
            <a:endCxn id="146" idx="2"/>
          </p:cNvCxnSpPr>
          <p:nvPr/>
        </p:nvCxnSpPr>
        <p:spPr>
          <a:xfrm>
            <a:off x="-4316850" y="4286125"/>
            <a:ext cx="0" cy="11853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22"/>
          <p:cNvCxnSpPr>
            <a:stCxn id="146" idx="4"/>
            <a:endCxn id="146" idx="2"/>
          </p:cNvCxnSpPr>
          <p:nvPr/>
        </p:nvCxnSpPr>
        <p:spPr>
          <a:xfrm rot="10800000">
            <a:off x="-4316850" y="5471425"/>
            <a:ext cx="2040600" cy="0"/>
          </a:xfrm>
          <a:prstGeom prst="straightConnector1">
            <a:avLst/>
          </a:prstGeom>
          <a:noFill/>
          <a:ln w="762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22"/>
          <p:cNvSpPr txBox="1"/>
          <p:nvPr/>
        </p:nvSpPr>
        <p:spPr>
          <a:xfrm>
            <a:off x="8428825" y="5056525"/>
            <a:ext cx="2808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[Pythagorean theorem]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" name="Google Shape;150;p22"/>
          <p:cNvGrpSpPr/>
          <p:nvPr/>
        </p:nvGrpSpPr>
        <p:grpSpPr>
          <a:xfrm>
            <a:off x="2600175" y="4259025"/>
            <a:ext cx="1919850" cy="1014300"/>
            <a:chOff x="1228575" y="4259025"/>
            <a:chExt cx="1919850" cy="1014300"/>
          </a:xfrm>
        </p:grpSpPr>
        <p:cxnSp>
          <p:nvCxnSpPr>
            <p:cNvPr id="151" name="Google Shape;151;p22"/>
            <p:cNvCxnSpPr/>
            <p:nvPr/>
          </p:nvCxnSpPr>
          <p:spPr>
            <a:xfrm flipH="1">
              <a:off x="1228575" y="4259025"/>
              <a:ext cx="16500" cy="1014300"/>
            </a:xfrm>
            <a:prstGeom prst="straightConnector1">
              <a:avLst/>
            </a:prstGeom>
            <a:noFill/>
            <a:ln w="7620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22"/>
            <p:cNvCxnSpPr/>
            <p:nvPr/>
          </p:nvCxnSpPr>
          <p:spPr>
            <a:xfrm flipH="1">
              <a:off x="1228725" y="5262225"/>
              <a:ext cx="1919700" cy="11100"/>
            </a:xfrm>
            <a:prstGeom prst="straightConnector1">
              <a:avLst/>
            </a:prstGeom>
            <a:noFill/>
            <a:ln w="762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22"/>
            <p:cNvCxnSpPr/>
            <p:nvPr/>
          </p:nvCxnSpPr>
          <p:spPr>
            <a:xfrm rot="10800000">
              <a:off x="1245275" y="4312725"/>
              <a:ext cx="1858200" cy="921000"/>
            </a:xfrm>
            <a:prstGeom prst="straightConnector1">
              <a:avLst/>
            </a:prstGeom>
            <a:noFill/>
            <a:ln w="76200" cap="flat" cmpd="sng">
              <a:solidFill>
                <a:srgbClr val="E0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458350" y="2059400"/>
            <a:ext cx="10895400" cy="387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 b="1" dirty="0"/>
              <a:t>Don’t try to impress your audience with </a:t>
            </a:r>
            <a:endParaRPr sz="34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 b="1" dirty="0"/>
              <a:t>complex formulas.</a:t>
            </a:r>
            <a:endParaRPr sz="34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34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 b="1" dirty="0"/>
              <a:t>Impress your audience with a clear talk!</a:t>
            </a:r>
            <a:endParaRPr sz="3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body" idx="1"/>
          </p:nvPr>
        </p:nvSpPr>
        <p:spPr>
          <a:xfrm>
            <a:off x="846100" y="259400"/>
            <a:ext cx="10515600" cy="646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b="1" dirty="0"/>
              <a:t>Make all graphics as legible as possible.</a:t>
            </a: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9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dirty="0"/>
              <a:t>Compare:</a:t>
            </a:r>
            <a:endParaRPr sz="29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900" b="1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br>
              <a:rPr lang="en-US" sz="2500" dirty="0"/>
            </a:br>
            <a:endParaRPr sz="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dirty="0"/>
              <a:t>and</a:t>
            </a:r>
            <a:endParaRPr sz="29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/>
              <a:t>                                    </a:t>
            </a:r>
            <a:endParaRPr sz="25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165" name="Google Shape;165;p24"/>
          <p:cNvSpPr/>
          <p:nvPr/>
        </p:nvSpPr>
        <p:spPr>
          <a:xfrm>
            <a:off x="1270500" y="4320201"/>
            <a:ext cx="9645000" cy="2138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4"/>
          <p:cNvSpPr/>
          <p:nvPr/>
        </p:nvSpPr>
        <p:spPr>
          <a:xfrm>
            <a:off x="2301950" y="2038782"/>
            <a:ext cx="7930500" cy="136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p24"/>
          <p:cNvCxnSpPr/>
          <p:nvPr/>
        </p:nvCxnSpPr>
        <p:spPr>
          <a:xfrm>
            <a:off x="2433975" y="2181407"/>
            <a:ext cx="7710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24"/>
          <p:cNvCxnSpPr/>
          <p:nvPr/>
        </p:nvCxnSpPr>
        <p:spPr>
          <a:xfrm>
            <a:off x="2433975" y="3324407"/>
            <a:ext cx="7710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0" name="Google Shape;170;p24"/>
          <p:cNvSpPr/>
          <p:nvPr/>
        </p:nvSpPr>
        <p:spPr>
          <a:xfrm>
            <a:off x="8000625" y="2382007"/>
            <a:ext cx="915300" cy="3651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4"/>
          <p:cNvSpPr/>
          <p:nvPr/>
        </p:nvSpPr>
        <p:spPr>
          <a:xfrm>
            <a:off x="4452500" y="2908582"/>
            <a:ext cx="175500" cy="1629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2" name="Google Shape;172;p24"/>
          <p:cNvCxnSpPr>
            <a:stCxn id="170" idx="1"/>
          </p:cNvCxnSpPr>
          <p:nvPr/>
        </p:nvCxnSpPr>
        <p:spPr>
          <a:xfrm rot="10800000">
            <a:off x="7097925" y="2457157"/>
            <a:ext cx="902700" cy="10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3" name="Google Shape;173;p24"/>
          <p:cNvSpPr txBox="1"/>
          <p:nvPr/>
        </p:nvSpPr>
        <p:spPr>
          <a:xfrm>
            <a:off x="7336125" y="2380957"/>
            <a:ext cx="25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l="25626" r="26056"/>
          <a:stretch/>
        </p:blipFill>
        <p:spPr>
          <a:xfrm rot="-5400000">
            <a:off x="9038325" y="4519537"/>
            <a:ext cx="79615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 rotWithShape="1">
          <a:blip r:embed="rId4">
            <a:alphaModFix/>
          </a:blip>
          <a:srcRect l="11705" t="11263" r="54551" b="13042"/>
          <a:stretch/>
        </p:blipFill>
        <p:spPr>
          <a:xfrm>
            <a:off x="4427689" y="5470051"/>
            <a:ext cx="468325" cy="515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4"/>
          <p:cNvCxnSpPr/>
          <p:nvPr/>
        </p:nvCxnSpPr>
        <p:spPr>
          <a:xfrm>
            <a:off x="1438350" y="4471501"/>
            <a:ext cx="9335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Google Shape;177;p24"/>
          <p:cNvCxnSpPr/>
          <p:nvPr/>
        </p:nvCxnSpPr>
        <p:spPr>
          <a:xfrm>
            <a:off x="1438350" y="6300301"/>
            <a:ext cx="9335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24"/>
          <p:cNvCxnSpPr/>
          <p:nvPr/>
        </p:nvCxnSpPr>
        <p:spPr>
          <a:xfrm rot="10800000">
            <a:off x="7136400" y="4908751"/>
            <a:ext cx="1935600" cy="294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9" name="Google Shape;179;p24"/>
          <p:cNvSpPr txBox="1"/>
          <p:nvPr/>
        </p:nvSpPr>
        <p:spPr>
          <a:xfrm>
            <a:off x="8021925" y="4995401"/>
            <a:ext cx="250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3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body" idx="1"/>
          </p:nvPr>
        </p:nvSpPr>
        <p:spPr>
          <a:xfrm>
            <a:off x="769900" y="259400"/>
            <a:ext cx="10515600" cy="646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b="1" dirty="0"/>
              <a:t>Same applies to graphs. </a:t>
            </a:r>
            <a:br>
              <a:rPr lang="en-US" sz="2900" b="1" dirty="0"/>
            </a:br>
            <a:endParaRPr sz="29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dirty="0"/>
              <a:t>Compare:</a:t>
            </a:r>
            <a:endParaRPr sz="29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/>
              <a:t>                                          </a:t>
            </a:r>
            <a:endParaRPr sz="25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/>
              <a:t>                                                     and</a:t>
            </a:r>
            <a:endParaRPr sz="25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/>
              <a:t>                                    </a:t>
            </a:r>
            <a:endParaRPr sz="25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3302" y="2861525"/>
            <a:ext cx="4497374" cy="3270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5"/>
          <p:cNvCxnSpPr/>
          <p:nvPr/>
        </p:nvCxnSpPr>
        <p:spPr>
          <a:xfrm rot="10800000" flipH="1">
            <a:off x="6181702" y="5859675"/>
            <a:ext cx="4365300" cy="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8" name="Google Shape;188;p25"/>
          <p:cNvCxnSpPr/>
          <p:nvPr/>
        </p:nvCxnSpPr>
        <p:spPr>
          <a:xfrm rot="10800000">
            <a:off x="6146302" y="2687725"/>
            <a:ext cx="35400" cy="3188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9" name="Google Shape;189;p25"/>
          <p:cNvSpPr txBox="1"/>
          <p:nvPr/>
        </p:nvSpPr>
        <p:spPr>
          <a:xfrm>
            <a:off x="10574758" y="5637313"/>
            <a:ext cx="10389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5728152" y="2210702"/>
            <a:ext cx="14268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Reward</a:t>
            </a:r>
            <a:endParaRPr sz="19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10118627" y="2753725"/>
            <a:ext cx="1532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Our method</a:t>
            </a:r>
            <a:endParaRPr sz="19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425" y="3324348"/>
            <a:ext cx="3084650" cy="227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/>
          <p:nvPr/>
        </p:nvSpPr>
        <p:spPr>
          <a:xfrm>
            <a:off x="10154477" y="3034875"/>
            <a:ext cx="1532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CorNet </a:t>
            </a:r>
            <a:endParaRPr sz="1900" b="1" i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10154477" y="3339675"/>
            <a:ext cx="1532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LuNet</a:t>
            </a:r>
            <a:endParaRPr sz="1900" b="1" i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10154477" y="3720675"/>
            <a:ext cx="1532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1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rPr>
              <a:t>GaliNet</a:t>
            </a:r>
            <a:endParaRPr sz="1900" b="1" i="1">
              <a:solidFill>
                <a:srgbClr val="800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body" idx="1"/>
          </p:nvPr>
        </p:nvSpPr>
        <p:spPr>
          <a:xfrm>
            <a:off x="846100" y="30800"/>
            <a:ext cx="10515600" cy="371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b="1" dirty="0"/>
              <a:t>Don’t show tables, use bar plots. </a:t>
            </a:r>
            <a:br>
              <a:rPr lang="en-US" sz="2900" b="1" dirty="0"/>
            </a:br>
            <a:endParaRPr sz="29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dirty="0"/>
              <a:t>   Compare:</a:t>
            </a:r>
            <a:endParaRPr sz="29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9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lang="en-US" sz="800" b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lang="en-US" sz="8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800" dirty="0"/>
              <a:t>  </a:t>
            </a: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br>
              <a:rPr lang="en-US" sz="800" dirty="0"/>
            </a:br>
            <a:r>
              <a:rPr lang="en-US" sz="2500" dirty="0"/>
              <a:t>and</a:t>
            </a: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 dirty="0"/>
              <a:t>                                    </a:t>
            </a:r>
            <a:endParaRPr sz="25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038" y="1886777"/>
            <a:ext cx="6215924" cy="968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B92AAFF-70D9-B5E8-8E36-7F6034A68414}"/>
              </a:ext>
            </a:extLst>
          </p:cNvPr>
          <p:cNvGrpSpPr/>
          <p:nvPr/>
        </p:nvGrpSpPr>
        <p:grpSpPr>
          <a:xfrm>
            <a:off x="3507475" y="3021135"/>
            <a:ext cx="5377922" cy="3217933"/>
            <a:chOff x="2724310" y="2452682"/>
            <a:chExt cx="6306740" cy="4048323"/>
          </a:xfrm>
        </p:grpSpPr>
        <p:sp>
          <p:nvSpPr>
            <p:cNvPr id="200" name="Google Shape;200;p26"/>
            <p:cNvSpPr/>
            <p:nvPr/>
          </p:nvSpPr>
          <p:spPr>
            <a:xfrm>
              <a:off x="2724310" y="3227088"/>
              <a:ext cx="6306740" cy="29415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4" name="Google Shape;204;p26"/>
            <p:cNvCxnSpPr/>
            <p:nvPr/>
          </p:nvCxnSpPr>
          <p:spPr>
            <a:xfrm>
              <a:off x="3820900" y="5265238"/>
              <a:ext cx="5070600" cy="6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26"/>
            <p:cNvCxnSpPr/>
            <p:nvPr/>
          </p:nvCxnSpPr>
          <p:spPr>
            <a:xfrm rot="10800000" flipH="1">
              <a:off x="3847100" y="3516188"/>
              <a:ext cx="5064300" cy="19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6" name="Google Shape;206;p26"/>
            <p:cNvSpPr txBox="1"/>
            <p:nvPr/>
          </p:nvSpPr>
          <p:spPr>
            <a:xfrm>
              <a:off x="3438503" y="4945212"/>
              <a:ext cx="275700" cy="522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</a:t>
              </a:r>
              <a:endParaRPr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7" name="Google Shape;207;p26"/>
            <p:cNvSpPr txBox="1"/>
            <p:nvPr/>
          </p:nvSpPr>
          <p:spPr>
            <a:xfrm>
              <a:off x="3438503" y="3268813"/>
              <a:ext cx="275700" cy="522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1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208" name="Google Shape;208;p26"/>
            <p:cNvCxnSpPr/>
            <p:nvPr/>
          </p:nvCxnSpPr>
          <p:spPr>
            <a:xfrm rot="10800000" flipH="1">
              <a:off x="3827450" y="4380763"/>
              <a:ext cx="5090400" cy="6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209" name="Google Shape;209;p26"/>
            <p:cNvSpPr txBox="1"/>
            <p:nvPr/>
          </p:nvSpPr>
          <p:spPr>
            <a:xfrm>
              <a:off x="3277601" y="4116809"/>
              <a:ext cx="543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0.5</a:t>
              </a:r>
              <a:endParaRPr sz="1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0" name="Google Shape;210;p26"/>
            <p:cNvSpPr txBox="1"/>
            <p:nvPr/>
          </p:nvSpPr>
          <p:spPr>
            <a:xfrm>
              <a:off x="6078550" y="5155892"/>
              <a:ext cx="15321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 i="1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CorNet </a:t>
              </a:r>
              <a:endParaRPr sz="1900" b="1" i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6"/>
            <p:cNvSpPr txBox="1"/>
            <p:nvPr/>
          </p:nvSpPr>
          <p:spPr>
            <a:xfrm>
              <a:off x="4882375" y="5181388"/>
              <a:ext cx="15321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 i="1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LuNet</a:t>
              </a:r>
              <a:endParaRPr sz="19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6"/>
            <p:cNvSpPr txBox="1"/>
            <p:nvPr/>
          </p:nvSpPr>
          <p:spPr>
            <a:xfrm>
              <a:off x="7229193" y="5148631"/>
              <a:ext cx="15321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 i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our method</a:t>
              </a:r>
              <a:endParaRPr sz="19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6"/>
            <p:cNvSpPr txBox="1"/>
            <p:nvPr/>
          </p:nvSpPr>
          <p:spPr>
            <a:xfrm>
              <a:off x="3693450" y="5161734"/>
              <a:ext cx="15321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 i="1" dirty="0" err="1">
                  <a:solidFill>
                    <a:srgbClr val="800080"/>
                  </a:solidFill>
                  <a:latin typeface="Calibri"/>
                  <a:ea typeface="Calibri"/>
                  <a:cs typeface="Calibri"/>
                  <a:sym typeface="Calibri"/>
                </a:rPr>
                <a:t>GaliNet</a:t>
              </a:r>
              <a:endParaRPr sz="1900" b="1" i="1" dirty="0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6"/>
            <p:cNvSpPr/>
            <p:nvPr/>
          </p:nvSpPr>
          <p:spPr>
            <a:xfrm>
              <a:off x="4279500" y="4399687"/>
              <a:ext cx="419400" cy="867000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6"/>
            <p:cNvSpPr/>
            <p:nvPr/>
          </p:nvSpPr>
          <p:spPr>
            <a:xfrm>
              <a:off x="5443558" y="4049719"/>
              <a:ext cx="419400" cy="1209000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6"/>
            <p:cNvSpPr/>
            <p:nvPr/>
          </p:nvSpPr>
          <p:spPr>
            <a:xfrm>
              <a:off x="6625237" y="3863544"/>
              <a:ext cx="419400" cy="13953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6"/>
            <p:cNvSpPr/>
            <p:nvPr/>
          </p:nvSpPr>
          <p:spPr>
            <a:xfrm>
              <a:off x="7763112" y="3688295"/>
              <a:ext cx="419400" cy="15771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6"/>
            <p:cNvSpPr txBox="1"/>
            <p:nvPr/>
          </p:nvSpPr>
          <p:spPr>
            <a:xfrm rot="16200000">
              <a:off x="1079559" y="4197139"/>
              <a:ext cx="4048323" cy="5594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Avg. accuracy</a:t>
              </a:r>
              <a:endParaRPr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>
          <a:extLst>
            <a:ext uri="{FF2B5EF4-FFF2-40B4-BE49-F238E27FC236}">
              <a16:creationId xmlns:a16="http://schemas.microsoft.com/office/drawing/2014/main" id="{DF010885-7BC7-DCD5-29D1-4D15AE8D9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>
            <a:extLst>
              <a:ext uri="{FF2B5EF4-FFF2-40B4-BE49-F238E27FC236}">
                <a16:creationId xmlns:a16="http://schemas.microsoft.com/office/drawing/2014/main" id="{6D904BC2-3413-5F4F-8BFE-919D981401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78268" y="-735"/>
            <a:ext cx="8065435" cy="371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b="1" i="1" dirty="0">
                <a:solidFill>
                  <a:srgbClr val="FF0000"/>
                </a:solidFill>
              </a:rPr>
              <a:t>DO NOT, under any circumstances</a:t>
            </a:r>
            <a:r>
              <a:rPr lang="en-US" sz="2900" b="1" dirty="0">
                <a:solidFill>
                  <a:srgbClr val="FF0000"/>
                </a:solidFill>
              </a:rPr>
              <a:t>,</a:t>
            </a:r>
            <a:r>
              <a:rPr lang="en-US" sz="2900" b="1" dirty="0"/>
              <a:t> </a:t>
            </a:r>
            <a:br>
              <a:rPr lang="en-US" sz="2900" b="1" dirty="0"/>
            </a:br>
            <a:r>
              <a:rPr lang="en-US" sz="2900" b="1" dirty="0"/>
              <a:t>paste the Giant Complicated Table from your paper into your slides!</a:t>
            </a:r>
            <a:endParaRPr sz="2900" b="1"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b="1" dirty="0"/>
              <a:t>                         </a:t>
            </a:r>
            <a:endParaRPr sz="2500" dirty="0"/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71358AE-93F5-84EB-4873-0D7C299A7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76" y="2458043"/>
            <a:ext cx="9998453" cy="407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294D4-1E44-17E8-E232-EAB99AD7D5C5}"/>
              </a:ext>
            </a:extLst>
          </p:cNvPr>
          <p:cNvSpPr txBox="1"/>
          <p:nvPr/>
        </p:nvSpPr>
        <p:spPr>
          <a:xfrm>
            <a:off x="1326192" y="3626960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9EEF3-2C75-2285-A88B-932FE69FCBE7}"/>
              </a:ext>
            </a:extLst>
          </p:cNvPr>
          <p:cNvSpPr txBox="1"/>
          <p:nvPr/>
        </p:nvSpPr>
        <p:spPr>
          <a:xfrm>
            <a:off x="1301908" y="5213261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BB80E-48E6-03C8-C8AF-E3DCA178A2D6}"/>
              </a:ext>
            </a:extLst>
          </p:cNvPr>
          <p:cNvSpPr txBox="1"/>
          <p:nvPr/>
        </p:nvSpPr>
        <p:spPr>
          <a:xfrm>
            <a:off x="7795661" y="255306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3CFDB2-493E-928B-1E73-FB77BA351EDC}"/>
              </a:ext>
            </a:extLst>
          </p:cNvPr>
          <p:cNvCxnSpPr>
            <a:cxnSpLocks/>
          </p:cNvCxnSpPr>
          <p:nvPr/>
        </p:nvCxnSpPr>
        <p:spPr>
          <a:xfrm flipV="1">
            <a:off x="816430" y="2078636"/>
            <a:ext cx="10483931" cy="4456902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E3A30C-A49C-38E1-C997-13ED52D5B8B6}"/>
              </a:ext>
            </a:extLst>
          </p:cNvPr>
          <p:cNvCxnSpPr>
            <a:cxnSpLocks/>
          </p:cNvCxnSpPr>
          <p:nvPr/>
        </p:nvCxnSpPr>
        <p:spPr>
          <a:xfrm>
            <a:off x="816430" y="2458043"/>
            <a:ext cx="10559140" cy="407749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4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body" idx="1"/>
          </p:nvPr>
        </p:nvSpPr>
        <p:spPr>
          <a:xfrm>
            <a:off x="236483" y="259400"/>
            <a:ext cx="11623421" cy="646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900" b="1" dirty="0"/>
              <a:t>For a conference presentation, don’t put anything critical at the bottom</a:t>
            </a:r>
            <a:br>
              <a:rPr lang="en-US" sz="2900" b="1" dirty="0"/>
            </a:br>
            <a:br>
              <a:rPr lang="en-US" sz="2900" b="1" dirty="0"/>
            </a:br>
            <a:r>
              <a:rPr lang="en-US" sz="2900" b="1" dirty="0"/>
              <a:t> of the screen!</a:t>
            </a:r>
            <a:endParaRPr sz="2900" dirty="0"/>
          </a:p>
        </p:txBody>
      </p:sp>
      <p:pic>
        <p:nvPicPr>
          <p:cNvPr id="226" name="Google Shape;226;p27"/>
          <p:cNvPicPr preferRelativeResize="0"/>
          <p:nvPr/>
        </p:nvPicPr>
        <p:blipFill rotWithShape="1">
          <a:blip r:embed="rId3">
            <a:alphaModFix/>
          </a:blip>
          <a:srcRect t="10954" b="19096"/>
          <a:stretch/>
        </p:blipFill>
        <p:spPr>
          <a:xfrm>
            <a:off x="2908150" y="1939900"/>
            <a:ext cx="6704275" cy="46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1F180-2C7E-6F22-6EE6-0725C51A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Sadly, we live in fallen times…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A947B-5DEE-3E60-8D4F-068C3291F190}"/>
              </a:ext>
            </a:extLst>
          </p:cNvPr>
          <p:cNvSpPr txBox="1"/>
          <p:nvPr/>
        </p:nvSpPr>
        <p:spPr>
          <a:xfrm>
            <a:off x="1503091" y="6432915"/>
            <a:ext cx="33078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 err="1">
                <a:effectLst/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NeurIPS</a:t>
            </a:r>
            <a:r>
              <a:rPr lang="en-US" sz="1200" b="0" i="0" dirty="0">
                <a:effectLst/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2023 </a:t>
            </a:r>
            <a:r>
              <a:rPr lang="en-US" sz="12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poster session: 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hlinkClick r:id="rId5"/>
              </a:rPr>
              <a:t>Source</a:t>
            </a:r>
            <a:endParaRPr lang="en-US" sz="1200" dirty="0">
              <a:solidFill>
                <a:srgbClr val="0070C0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pic>
        <p:nvPicPr>
          <p:cNvPr id="6" name="ssstwitter.com_1710863172167">
            <a:hlinkClick r:id="" action="ppaction://media"/>
            <a:extLst>
              <a:ext uri="{FF2B5EF4-FFF2-40B4-BE49-F238E27FC236}">
                <a16:creationId xmlns:a16="http://schemas.microsoft.com/office/drawing/2014/main" id="{652E2CFF-F730-BC84-DD61-DA2F42B94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360" y="1346503"/>
            <a:ext cx="3759366" cy="5012488"/>
          </a:xfrm>
          <a:prstGeom prst="rect">
            <a:avLst/>
          </a:prstGeom>
        </p:spPr>
      </p:pic>
      <p:pic>
        <p:nvPicPr>
          <p:cNvPr id="7" name="Picture 6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2413C576-C45E-3E6F-5E84-AED36B9279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107" b="11441"/>
          <a:stretch>
            <a:fillRect/>
          </a:stretch>
        </p:blipFill>
        <p:spPr>
          <a:xfrm>
            <a:off x="6540556" y="4044447"/>
            <a:ext cx="5111284" cy="2314544"/>
          </a:xfrm>
          <a:prstGeom prst="rect">
            <a:avLst/>
          </a:prstGeom>
        </p:spPr>
      </p:pic>
      <p:pic>
        <p:nvPicPr>
          <p:cNvPr id="8" name="Picture 7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B38E34E5-BB40-CF66-4FDA-2BC2C7AEA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0969" y="1520717"/>
            <a:ext cx="5030459" cy="1908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8E9D32-75DF-2F21-5B7E-D9894D0D531C}"/>
              </a:ext>
            </a:extLst>
          </p:cNvPr>
          <p:cNvSpPr txBox="1"/>
          <p:nvPr/>
        </p:nvSpPr>
        <p:spPr>
          <a:xfrm>
            <a:off x="10941052" y="6406096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9"/>
              </a:rPr>
              <a:t>Source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4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>
            <a:spLocks noGrp="1"/>
          </p:cNvSpPr>
          <p:nvPr>
            <p:ph type="body" idx="1"/>
          </p:nvPr>
        </p:nvSpPr>
        <p:spPr>
          <a:xfrm>
            <a:off x="458400" y="548625"/>
            <a:ext cx="10895400" cy="569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3045" b="1" dirty="0"/>
              <a:t>Rehearse your presentation as many times as possible:</a:t>
            </a:r>
            <a:endParaRPr sz="3045" b="1" dirty="0"/>
          </a:p>
          <a:p>
            <a:pPr marL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3045" b="1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3045" dirty="0"/>
              <a:t>in front of your advisor, </a:t>
            </a:r>
            <a:br>
              <a:rPr lang="en-US" sz="3045" dirty="0"/>
            </a:br>
            <a:endParaRPr sz="3045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3045" dirty="0"/>
              <a:t>but as importantly, in front of people who don’t know your work.</a:t>
            </a:r>
            <a:endParaRPr sz="3045" dirty="0"/>
          </a:p>
          <a:p>
            <a:pPr marL="0" lvl="0" indent="0" algn="ctr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3045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3045" dirty="0"/>
              <a:t>Ask them for feedback,</a:t>
            </a:r>
            <a:endParaRPr sz="3045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565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3045" dirty="0"/>
              <a:t>fix your presentation accordingly,</a:t>
            </a:r>
            <a:endParaRPr sz="3045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600"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3045" dirty="0"/>
              <a:t>and repeat.</a:t>
            </a:r>
            <a:endParaRPr sz="304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5985-2BFB-91E5-45B8-1F201762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96" y="145766"/>
            <a:ext cx="11353800" cy="1325563"/>
          </a:xfrm>
        </p:spPr>
        <p:txBody>
          <a:bodyPr/>
          <a:lstStyle/>
          <a:p>
            <a:r>
              <a:rPr lang="en-US" dirty="0"/>
              <a:t>One project, lots of “content”</a:t>
            </a:r>
          </a:p>
        </p:txBody>
      </p:sp>
      <p:pic>
        <p:nvPicPr>
          <p:cNvPr id="6" name="Picture 5" descr="A document with text and images&#10;&#10;AI-generated content may be incorrect.">
            <a:extLst>
              <a:ext uri="{FF2B5EF4-FFF2-40B4-BE49-F238E27FC236}">
                <a16:creationId xmlns:a16="http://schemas.microsoft.com/office/drawing/2014/main" id="{D0C5D25A-598D-64DD-BB45-9149EAA7D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44" y="1571521"/>
            <a:ext cx="2457868" cy="3225202"/>
          </a:xfrm>
          <a:prstGeom prst="rect">
            <a:avLst/>
          </a:prstGeom>
        </p:spPr>
      </p:pic>
      <p:pic>
        <p:nvPicPr>
          <p:cNvPr id="8" name="Picture 7" descr="A potted plant and watering can on a table&#10;&#10;AI-generated content may be incorrect.">
            <a:extLst>
              <a:ext uri="{FF2B5EF4-FFF2-40B4-BE49-F238E27FC236}">
                <a16:creationId xmlns:a16="http://schemas.microsoft.com/office/drawing/2014/main" id="{4EAA49FD-9618-6FCB-EF18-5D354BEE2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799" y="1585785"/>
            <a:ext cx="3632733" cy="2030349"/>
          </a:xfrm>
          <a:prstGeom prst="rect">
            <a:avLst/>
          </a:prstGeom>
        </p:spPr>
      </p:pic>
      <p:pic>
        <p:nvPicPr>
          <p:cNvPr id="10" name="Picture 9" descr="A collage of people and text&#10;&#10;AI-generated content may be incorrect.">
            <a:extLst>
              <a:ext uri="{FF2B5EF4-FFF2-40B4-BE49-F238E27FC236}">
                <a16:creationId xmlns:a16="http://schemas.microsoft.com/office/drawing/2014/main" id="{E6CDF8E5-4095-3B46-9FEB-0B3EE4772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529" y="4701223"/>
            <a:ext cx="3575570" cy="2030349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EE1919-856D-7908-FE7E-B6DADC3EC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018" y="2480274"/>
            <a:ext cx="3722824" cy="37357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5B986E-3362-7364-70C8-9869E113C8C5}"/>
              </a:ext>
            </a:extLst>
          </p:cNvPr>
          <p:cNvSpPr txBox="1"/>
          <p:nvPr/>
        </p:nvSpPr>
        <p:spPr>
          <a:xfrm>
            <a:off x="9855212" y="2165789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E5983-D345-8B8E-2AF6-A1CF4E5E78EE}"/>
              </a:ext>
            </a:extLst>
          </p:cNvPr>
          <p:cNvSpPr txBox="1"/>
          <p:nvPr/>
        </p:nvSpPr>
        <p:spPr>
          <a:xfrm>
            <a:off x="1808898" y="122801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B2DB9-C4C0-C4C0-4B77-2C5EF2B03434}"/>
              </a:ext>
            </a:extLst>
          </p:cNvPr>
          <p:cNvSpPr txBox="1"/>
          <p:nvPr/>
        </p:nvSpPr>
        <p:spPr>
          <a:xfrm>
            <a:off x="5126014" y="4293254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PowerPoint Presentation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4008F-8D3A-404E-2D1C-B91F3B07F111}"/>
              </a:ext>
            </a:extLst>
          </p:cNvPr>
          <p:cNvSpPr txBox="1"/>
          <p:nvPr/>
        </p:nvSpPr>
        <p:spPr>
          <a:xfrm>
            <a:off x="4920876" y="1228014"/>
            <a:ext cx="171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1min ”teaser” video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DD5A57-3175-A1F6-266A-48785DD38E08}"/>
              </a:ext>
            </a:extLst>
          </p:cNvPr>
          <p:cNvSpPr txBox="1"/>
          <p:nvPr/>
        </p:nvSpPr>
        <p:spPr>
          <a:xfrm>
            <a:off x="1646768" y="4861185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Webpage</a:t>
            </a:r>
          </a:p>
        </p:txBody>
      </p:sp>
      <p:pic>
        <p:nvPicPr>
          <p:cNvPr id="21" name="Picture 20" descr="A screenshot of a black background with white text&#10;&#10;AI-generated content may be incorrect.">
            <a:extLst>
              <a:ext uri="{FF2B5EF4-FFF2-40B4-BE49-F238E27FC236}">
                <a16:creationId xmlns:a16="http://schemas.microsoft.com/office/drawing/2014/main" id="{6AC7D5AD-A4E2-FCB3-3BDF-7B84657F5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6825" y="834601"/>
            <a:ext cx="3530799" cy="11849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942587-FCF9-4089-6D40-9646D28C704C}"/>
              </a:ext>
            </a:extLst>
          </p:cNvPr>
          <p:cNvSpPr txBox="1"/>
          <p:nvPr/>
        </p:nvSpPr>
        <p:spPr>
          <a:xfrm>
            <a:off x="9737667" y="502495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post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A9F818-5566-013B-A1A8-0CAED9848654}"/>
              </a:ext>
            </a:extLst>
          </p:cNvPr>
          <p:cNvSpPr txBox="1"/>
          <p:nvPr/>
        </p:nvSpPr>
        <p:spPr>
          <a:xfrm>
            <a:off x="8480180" y="6339921"/>
            <a:ext cx="3587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7"/>
              </a:rPr>
              <a:t>https://</a:t>
            </a:r>
            <a:r>
              <a:rPr lang="en-US" sz="1800" dirty="0" err="1">
                <a:hlinkClick r:id="rId7"/>
              </a:rPr>
              <a:t>rigvid-robot.github.io</a:t>
            </a:r>
            <a:r>
              <a:rPr lang="en-US" sz="1800" dirty="0">
                <a:hlinkClick r:id="rId7"/>
              </a:rPr>
              <a:t>/</a:t>
            </a:r>
            <a:endParaRPr lang="en-US" sz="1800" dirty="0"/>
          </a:p>
        </p:txBody>
      </p:sp>
      <p:pic>
        <p:nvPicPr>
          <p:cNvPr id="26" name="Picture 25" descr="A screenshot of a video&#10;&#10;AI-generated content may be incorrect.">
            <a:extLst>
              <a:ext uri="{FF2B5EF4-FFF2-40B4-BE49-F238E27FC236}">
                <a16:creationId xmlns:a16="http://schemas.microsoft.com/office/drawing/2014/main" id="{0C9CE8DB-3130-AAA2-6DAC-6D94257F5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248" y="2218402"/>
            <a:ext cx="3533799" cy="19743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2AB5F7-BAD3-2832-BE99-1F000D1A2397}"/>
              </a:ext>
            </a:extLst>
          </p:cNvPr>
          <p:cNvSpPr txBox="1"/>
          <p:nvPr/>
        </p:nvSpPr>
        <p:spPr>
          <a:xfrm>
            <a:off x="5455562" y="2442825"/>
            <a:ext cx="194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5min “explainer” video</a:t>
            </a:r>
          </a:p>
        </p:txBody>
      </p:sp>
      <p:pic>
        <p:nvPicPr>
          <p:cNvPr id="29" name="Picture 2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A4A394-68F5-778F-F963-CAEF7CEE17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971" y="5233424"/>
            <a:ext cx="3533799" cy="30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9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D8F46-9975-EF75-32E8-89F18FBCF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A99B-4E5D-B9B7-1035-32E10AA2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“unified theory”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537110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0BFD8-4467-E007-107C-5169F6A9E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Office Depot® Brand Presentation Easel, 35-1/2&quot;-65&quot;H, Black With Chart  Holder">
            <a:extLst>
              <a:ext uri="{FF2B5EF4-FFF2-40B4-BE49-F238E27FC236}">
                <a16:creationId xmlns:a16="http://schemas.microsoft.com/office/drawing/2014/main" id="{9680410C-FAFD-4235-CAB1-42EA75885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8514" y="2601309"/>
            <a:ext cx="3360378" cy="27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252A0-E3B7-4168-DBD8-1533B8CF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“unified theory” of communication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84AADB-87DA-65DE-4FDD-8327F69D0AAD}"/>
              </a:ext>
            </a:extLst>
          </p:cNvPr>
          <p:cNvSpPr txBox="1"/>
          <p:nvPr/>
        </p:nvSpPr>
        <p:spPr>
          <a:xfrm>
            <a:off x="546609" y="1620840"/>
            <a:ext cx="1134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The novice: </a:t>
            </a:r>
            <a:r>
              <a:rPr lang="en-US" sz="2800" dirty="0"/>
              <a:t>Use what you know to fill the available time and space</a:t>
            </a:r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25349CE0-9C88-3A85-2FF5-34CE18D0525F}"/>
              </a:ext>
            </a:extLst>
          </p:cNvPr>
          <p:cNvSpPr/>
          <p:nvPr/>
        </p:nvSpPr>
        <p:spPr>
          <a:xfrm>
            <a:off x="3491781" y="2676162"/>
            <a:ext cx="4485571" cy="1316381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C5075-8B23-04D7-65F0-C5C6BA8B7017}"/>
              </a:ext>
            </a:extLst>
          </p:cNvPr>
          <p:cNvSpPr txBox="1"/>
          <p:nvPr/>
        </p:nvSpPr>
        <p:spPr>
          <a:xfrm>
            <a:off x="4329089" y="3122203"/>
            <a:ext cx="274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transfer</a:t>
            </a:r>
          </a:p>
        </p:txBody>
      </p:sp>
      <p:pic>
        <p:nvPicPr>
          <p:cNvPr id="1028" name="Picture 4" descr="Brain Icons PNG Images | 21000+ Vector Icon Packs | Free Download On Pngtree">
            <a:extLst>
              <a:ext uri="{FF2B5EF4-FFF2-40B4-BE49-F238E27FC236}">
                <a16:creationId xmlns:a16="http://schemas.microsoft.com/office/drawing/2014/main" id="{047A22E2-9987-5A5A-DF72-A6CA92F9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8104" y="2527445"/>
            <a:ext cx="1865023" cy="18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F53117-3535-F3B0-4255-FB3EBDD44817}"/>
              </a:ext>
            </a:extLst>
          </p:cNvPr>
          <p:cNvSpPr txBox="1"/>
          <p:nvPr/>
        </p:nvSpPr>
        <p:spPr>
          <a:xfrm>
            <a:off x="382336" y="2989992"/>
            <a:ext cx="91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Your brain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78F245-FC9A-4454-8D41-2C82A4510171}"/>
              </a:ext>
            </a:extLst>
          </p:cNvPr>
          <p:cNvSpPr txBox="1"/>
          <p:nvPr/>
        </p:nvSpPr>
        <p:spPr>
          <a:xfrm>
            <a:off x="9915510" y="3000600"/>
            <a:ext cx="1945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Your paper or presentation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B4F0E9-7027-D309-A67F-C64647E81F58}"/>
              </a:ext>
            </a:extLst>
          </p:cNvPr>
          <p:cNvSpPr/>
          <p:nvPr/>
        </p:nvSpPr>
        <p:spPr>
          <a:xfrm>
            <a:off x="1832782" y="3831597"/>
            <a:ext cx="138258" cy="156295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0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D98CB-7CBB-B439-413B-26D6D9193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57D42-81A5-8EFC-37FC-92CBD9A5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“unified theory” of communication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454F0-943A-92F9-DDA7-CD384C521F20}"/>
              </a:ext>
            </a:extLst>
          </p:cNvPr>
          <p:cNvSpPr txBox="1"/>
          <p:nvPr/>
        </p:nvSpPr>
        <p:spPr>
          <a:xfrm>
            <a:off x="546609" y="1620840"/>
            <a:ext cx="1134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The pro: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create </a:t>
            </a:r>
            <a:r>
              <a:rPr lang="en-US" sz="2800" dirty="0"/>
              <a:t>your “content” to best achieve </a:t>
            </a:r>
            <a:r>
              <a:rPr lang="en-US" sz="2800" b="1" dirty="0"/>
              <a:t>your goals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given </a:t>
            </a:r>
            <a:r>
              <a:rPr lang="en-US" sz="2800" b="1" dirty="0"/>
              <a:t>the medium/situation</a:t>
            </a:r>
            <a:r>
              <a:rPr lang="en-US" sz="2800" dirty="0"/>
              <a:t> and </a:t>
            </a:r>
            <a:r>
              <a:rPr lang="en-US" sz="2800" b="1" dirty="0"/>
              <a:t>your audience</a:t>
            </a:r>
          </a:p>
        </p:txBody>
      </p:sp>
    </p:spTree>
    <p:extLst>
      <p:ext uri="{BB962C8B-B14F-4D97-AF65-F5344CB8AC3E}">
        <p14:creationId xmlns:p14="http://schemas.microsoft.com/office/powerpoint/2010/main" val="255737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4BF5-87FE-9E90-3FDC-8B5E5FEC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75539-81AA-9F14-4216-D1002E6A5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“unified theory” of communication</a:t>
            </a:r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CD52EB46-8CA5-0F04-8E63-FF1F53F85291}"/>
              </a:ext>
            </a:extLst>
          </p:cNvPr>
          <p:cNvSpPr/>
          <p:nvPr/>
        </p:nvSpPr>
        <p:spPr>
          <a:xfrm>
            <a:off x="3491781" y="2676162"/>
            <a:ext cx="4485571" cy="1316381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D6FDF-A6CA-D9FE-84D9-E39FAAA47AE8}"/>
              </a:ext>
            </a:extLst>
          </p:cNvPr>
          <p:cNvSpPr txBox="1"/>
          <p:nvPr/>
        </p:nvSpPr>
        <p:spPr>
          <a:xfrm>
            <a:off x="814589" y="3122203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F3E49-EEA1-D740-B5A6-878DC381DDA7}"/>
              </a:ext>
            </a:extLst>
          </p:cNvPr>
          <p:cNvSpPr txBox="1"/>
          <p:nvPr/>
        </p:nvSpPr>
        <p:spPr>
          <a:xfrm>
            <a:off x="9928928" y="3198166"/>
            <a:ext cx="196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Your audience</a:t>
            </a:r>
          </a:p>
        </p:txBody>
      </p:sp>
      <p:pic>
        <p:nvPicPr>
          <p:cNvPr id="12" name="Graphic 11" descr="Group of men outline">
            <a:extLst>
              <a:ext uri="{FF2B5EF4-FFF2-40B4-BE49-F238E27FC236}">
                <a16:creationId xmlns:a16="http://schemas.microsoft.com/office/drawing/2014/main" id="{1CF97D08-04D3-5A8B-A9BC-4FDA727A2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9981" y="2520424"/>
            <a:ext cx="1665224" cy="1665224"/>
          </a:xfrm>
          <a:prstGeom prst="rect">
            <a:avLst/>
          </a:prstGeom>
        </p:spPr>
      </p:pic>
      <p:pic>
        <p:nvPicPr>
          <p:cNvPr id="14" name="Graphic 13" descr="Female Profile outline">
            <a:extLst>
              <a:ext uri="{FF2B5EF4-FFF2-40B4-BE49-F238E27FC236}">
                <a16:creationId xmlns:a16="http://schemas.microsoft.com/office/drawing/2014/main" id="{BEC1062D-07A2-0124-B4FC-192889AA8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8262" y="2702998"/>
            <a:ext cx="1509486" cy="15094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1BE185-F7CA-E2C6-B154-9523F16333AC}"/>
              </a:ext>
            </a:extLst>
          </p:cNvPr>
          <p:cNvSpPr txBox="1"/>
          <p:nvPr/>
        </p:nvSpPr>
        <p:spPr>
          <a:xfrm>
            <a:off x="4329089" y="3122203"/>
            <a:ext cx="3276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Communication medium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CB47B5-10A2-E95C-566A-E44F76F42CD3}"/>
              </a:ext>
            </a:extLst>
          </p:cNvPr>
          <p:cNvSpPr txBox="1"/>
          <p:nvPr/>
        </p:nvSpPr>
        <p:spPr>
          <a:xfrm>
            <a:off x="546609" y="1620840"/>
            <a:ext cx="1134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The pro: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create your “content” to best achieve </a:t>
            </a:r>
            <a:r>
              <a:rPr lang="en-US" sz="2800" b="1" dirty="0"/>
              <a:t>your goals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given </a:t>
            </a:r>
            <a:r>
              <a:rPr lang="en-US" sz="2800" b="1" dirty="0"/>
              <a:t>the medium/situation</a:t>
            </a:r>
            <a:r>
              <a:rPr lang="en-US" sz="2800" dirty="0"/>
              <a:t> and </a:t>
            </a:r>
            <a:r>
              <a:rPr lang="en-US" sz="2800" b="1" dirty="0"/>
              <a:t>your audience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C16AB-7DE0-CBC3-55BD-EC7DB2383BF8}"/>
              </a:ext>
            </a:extLst>
          </p:cNvPr>
          <p:cNvSpPr txBox="1"/>
          <p:nvPr/>
        </p:nvSpPr>
        <p:spPr>
          <a:xfrm>
            <a:off x="209860" y="4120594"/>
            <a:ext cx="40785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are your goals?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To get your paper accepted, to advertise your work, to get other researchers to use your method, </a:t>
            </a:r>
            <a:br>
              <a:rPr lang="en-US" sz="1800" dirty="0"/>
            </a:br>
            <a:r>
              <a:rPr lang="en-US" sz="1800" dirty="0"/>
              <a:t>to pass the qual, to get a job,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F2E4E-AE7B-1881-C4BA-6B27CE754CA6}"/>
              </a:ext>
            </a:extLst>
          </p:cNvPr>
          <p:cNvSpPr txBox="1"/>
          <p:nvPr/>
        </p:nvSpPr>
        <p:spPr>
          <a:xfrm>
            <a:off x="4276459" y="4093758"/>
            <a:ext cx="3158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are the constraints </a:t>
            </a:r>
            <a:br>
              <a:rPr lang="en-US" sz="2000" dirty="0"/>
            </a:br>
            <a:r>
              <a:rPr lang="en-US" sz="2000" dirty="0"/>
              <a:t>of the communication medium and situation?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12F74-3F10-1714-1DCA-72DC9734F455}"/>
              </a:ext>
            </a:extLst>
          </p:cNvPr>
          <p:cNvSpPr txBox="1"/>
          <p:nvPr/>
        </p:nvSpPr>
        <p:spPr>
          <a:xfrm>
            <a:off x="7720671" y="4120594"/>
            <a:ext cx="43490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Who is your audience? </a:t>
            </a:r>
            <a:br>
              <a:rPr lang="en-US" sz="2000" dirty="0"/>
            </a:br>
            <a:r>
              <a:rPr lang="en-US" sz="2000" dirty="0"/>
              <a:t>What is their state of knowledge?</a:t>
            </a:r>
          </a:p>
          <a:p>
            <a:r>
              <a:rPr lang="en-US" sz="2000" dirty="0"/>
              <a:t>What are their goals?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To accept/reject papers, to find out about new work, to evaluate your knowledge, to decide who to hire, etc.</a:t>
            </a:r>
          </a:p>
          <a:p>
            <a:r>
              <a:rPr lang="en-US" sz="1800" dirty="0"/>
              <a:t>What is their state of mind?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Probably tired, distracted, preoccupied with their own affairs</a:t>
            </a:r>
          </a:p>
        </p:txBody>
      </p:sp>
    </p:spTree>
    <p:extLst>
      <p:ext uri="{BB962C8B-B14F-4D97-AF65-F5344CB8AC3E}">
        <p14:creationId xmlns:p14="http://schemas.microsoft.com/office/powerpoint/2010/main" val="366166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1961</Words>
  <Application>Microsoft Macintosh PowerPoint</Application>
  <PresentationFormat>Widescreen</PresentationFormat>
  <Paragraphs>306</Paragraphs>
  <Slides>40</Slides>
  <Notes>14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CMU Sans Serif Medium</vt:lpstr>
      <vt:lpstr>Times New Roman</vt:lpstr>
      <vt:lpstr>Office Theme</vt:lpstr>
      <vt:lpstr>PowerPoint Presentation</vt:lpstr>
      <vt:lpstr>Overview</vt:lpstr>
      <vt:lpstr>How to communicate your research</vt:lpstr>
      <vt:lpstr>Sadly, we live in fallen times…</vt:lpstr>
      <vt:lpstr>One project, lots of “content”</vt:lpstr>
      <vt:lpstr>A “unified theory” of communication</vt:lpstr>
      <vt:lpstr>A “unified theory” of communication</vt:lpstr>
      <vt:lpstr>A “unified theory” of communication</vt:lpstr>
      <vt:lpstr>A “unified theory” of communication</vt:lpstr>
      <vt:lpstr>How to write papers</vt:lpstr>
      <vt:lpstr>How to write papers</vt:lpstr>
      <vt:lpstr>Treat the reader as you would a guest in your own house</vt:lpstr>
      <vt:lpstr>Typical paper organization</vt:lpstr>
      <vt:lpstr>Typical paper organization</vt:lpstr>
      <vt:lpstr>Typical paper organization</vt:lpstr>
      <vt:lpstr>Typical paper organization</vt:lpstr>
      <vt:lpstr>Typical paper organization</vt:lpstr>
      <vt:lpstr>Typical paper organization</vt:lpstr>
      <vt:lpstr>Typical paper organization</vt:lpstr>
      <vt:lpstr>Typical paper organization</vt:lpstr>
      <vt:lpstr>How to give presentations</vt:lpstr>
      <vt:lpstr>How to give presentations</vt:lpstr>
      <vt:lpstr>Flow and organization</vt:lpstr>
      <vt:lpstr>Flow and organization</vt:lpstr>
      <vt:lpstr>Flow and organization</vt:lpstr>
      <vt:lpstr>And Then</vt:lpstr>
      <vt:lpstr>Flow and organization</vt:lpstr>
      <vt:lpstr>How to end a talk</vt:lpstr>
      <vt:lpstr>Tips on paper 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Lazebnik, Svetlana</cp:lastModifiedBy>
  <cp:revision>106</cp:revision>
  <dcterms:modified xsi:type="dcterms:W3CDTF">2025-11-03T15:59:48Z</dcterms:modified>
</cp:coreProperties>
</file>