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4" r:id="rId3"/>
    <p:sldId id="324" r:id="rId4"/>
    <p:sldId id="318" r:id="rId5"/>
    <p:sldId id="277" r:id="rId6"/>
    <p:sldId id="275" r:id="rId7"/>
    <p:sldId id="301" r:id="rId8"/>
    <p:sldId id="323" r:id="rId9"/>
    <p:sldId id="299" r:id="rId10"/>
    <p:sldId id="262" r:id="rId11"/>
    <p:sldId id="325" r:id="rId12"/>
    <p:sldId id="328" r:id="rId13"/>
    <p:sldId id="326" r:id="rId14"/>
    <p:sldId id="321" r:id="rId15"/>
    <p:sldId id="314" r:id="rId16"/>
    <p:sldId id="269" r:id="rId17"/>
    <p:sldId id="316" r:id="rId18"/>
    <p:sldId id="283" r:id="rId19"/>
    <p:sldId id="287" r:id="rId20"/>
    <p:sldId id="317" r:id="rId2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093"/>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81" autoAdjust="0"/>
    <p:restoredTop sz="85093" autoAdjust="0"/>
  </p:normalViewPr>
  <p:slideViewPr>
    <p:cSldViewPr snapToGrid="0">
      <p:cViewPr>
        <p:scale>
          <a:sx n="57" d="100"/>
          <a:sy n="57" d="100"/>
        </p:scale>
        <p:origin x="856" y="960"/>
      </p:cViewPr>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03DF5-B46C-4714-9503-FCEF6D14642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04B4785-1053-4244-BC4D-8214C4DF5C8C}">
      <dgm:prSet/>
      <dgm:spPr/>
      <dgm:t>
        <a:bodyPr/>
        <a:lstStyle/>
        <a:p>
          <a:pPr>
            <a:lnSpc>
              <a:spcPct val="100000"/>
            </a:lnSpc>
            <a:defRPr cap="all"/>
          </a:pPr>
          <a:r>
            <a:rPr lang="en-US" b="0" i="0" dirty="0">
              <a:solidFill>
                <a:schemeClr val="tx1"/>
              </a:solidFill>
            </a:rPr>
            <a:t>TAKE RELEVANT COURSES AND READ PAPERS</a:t>
          </a:r>
          <a:endParaRPr lang="en-US" b="0" i="0" dirty="0"/>
        </a:p>
      </dgm:t>
    </dgm:pt>
    <dgm:pt modelId="{31DEE69B-14F7-4E24-9C31-20B2E83821FC}" type="parTrans" cxnId="{782873A5-4178-4EBF-A71A-66B46FECC4F4}">
      <dgm:prSet/>
      <dgm:spPr/>
      <dgm:t>
        <a:bodyPr/>
        <a:lstStyle/>
        <a:p>
          <a:endParaRPr lang="en-US"/>
        </a:p>
      </dgm:t>
    </dgm:pt>
    <dgm:pt modelId="{658F8CA6-1A41-46CD-BE7B-F823C4E5F04C}" type="sibTrans" cxnId="{782873A5-4178-4EBF-A71A-66B46FECC4F4}">
      <dgm:prSet/>
      <dgm:spPr/>
      <dgm:t>
        <a:bodyPr/>
        <a:lstStyle/>
        <a:p>
          <a:endParaRPr lang="en-US"/>
        </a:p>
      </dgm:t>
    </dgm:pt>
    <dgm:pt modelId="{1CB6D87E-4B28-4366-ABAF-752062F9977E}">
      <dgm:prSet/>
      <dgm:spPr/>
      <dgm:t>
        <a:bodyPr/>
        <a:lstStyle/>
        <a:p>
          <a:pPr>
            <a:lnSpc>
              <a:spcPct val="100000"/>
            </a:lnSpc>
            <a:defRPr cap="all"/>
          </a:pPr>
          <a:r>
            <a:rPr lang="en-US" b="0" i="0" dirty="0">
              <a:solidFill>
                <a:schemeClr val="tx1"/>
              </a:solidFill>
            </a:rPr>
            <a:t>Attend</a:t>
          </a:r>
          <a:r>
            <a:rPr lang="en-US" b="0" i="0" dirty="0"/>
            <a:t> seminars </a:t>
          </a:r>
          <a:r>
            <a:rPr lang="en-US" b="0" dirty="0"/>
            <a:t>and research group meetings</a:t>
          </a:r>
        </a:p>
      </dgm:t>
    </dgm:pt>
    <dgm:pt modelId="{887E1203-908A-42BD-BCF7-493CC9F572C2}" type="parTrans" cxnId="{692D9D94-E365-47BF-8FBA-710006651FBD}">
      <dgm:prSet/>
      <dgm:spPr/>
      <dgm:t>
        <a:bodyPr/>
        <a:lstStyle/>
        <a:p>
          <a:endParaRPr lang="en-US"/>
        </a:p>
      </dgm:t>
    </dgm:pt>
    <dgm:pt modelId="{71BDE61E-2246-4CCB-AC50-07ACDC7708D7}" type="sibTrans" cxnId="{692D9D94-E365-47BF-8FBA-710006651FBD}">
      <dgm:prSet/>
      <dgm:spPr/>
      <dgm:t>
        <a:bodyPr/>
        <a:lstStyle/>
        <a:p>
          <a:endParaRPr lang="en-US"/>
        </a:p>
      </dgm:t>
    </dgm:pt>
    <dgm:pt modelId="{0FD614A3-2DDB-4EDE-A22F-36958B5AD0A5}">
      <dgm:prSet/>
      <dgm:spPr/>
      <dgm:t>
        <a:bodyPr/>
        <a:lstStyle/>
        <a:p>
          <a:pPr>
            <a:lnSpc>
              <a:spcPct val="100000"/>
            </a:lnSpc>
            <a:defRPr cap="all"/>
          </a:pPr>
          <a:r>
            <a:rPr lang="en-US" b="1" i="0" dirty="0">
              <a:solidFill>
                <a:schemeClr val="tx1"/>
              </a:solidFill>
            </a:rPr>
            <a:t>Perform</a:t>
          </a:r>
          <a:r>
            <a:rPr lang="en-US" b="1" i="0" dirty="0"/>
            <a:t> independent study</a:t>
          </a:r>
        </a:p>
      </dgm:t>
    </dgm:pt>
    <dgm:pt modelId="{DD6A2A13-18FB-4BE9-9AEE-DB1EFBE87C41}" type="parTrans" cxnId="{89613E65-327E-417A-BBD1-A4576D03C09B}">
      <dgm:prSet/>
      <dgm:spPr/>
      <dgm:t>
        <a:bodyPr/>
        <a:lstStyle/>
        <a:p>
          <a:endParaRPr lang="en-US"/>
        </a:p>
      </dgm:t>
    </dgm:pt>
    <dgm:pt modelId="{4FEBD623-4E32-45A0-AAFF-347B0DFBBBC9}" type="sibTrans" cxnId="{89613E65-327E-417A-BBD1-A4576D03C09B}">
      <dgm:prSet/>
      <dgm:spPr/>
      <dgm:t>
        <a:bodyPr/>
        <a:lstStyle/>
        <a:p>
          <a:endParaRPr lang="en-US"/>
        </a:p>
      </dgm:t>
    </dgm:pt>
    <dgm:pt modelId="{7E986147-CE22-4FAA-88CD-02585526E252}">
      <dgm:prSet/>
      <dgm:spPr/>
      <dgm:t>
        <a:bodyPr/>
        <a:lstStyle/>
        <a:p>
          <a:pPr>
            <a:lnSpc>
              <a:spcPct val="100000"/>
            </a:lnSpc>
            <a:defRPr cap="all"/>
          </a:pPr>
          <a:r>
            <a:rPr lang="en-US" b="0" i="0" dirty="0">
              <a:solidFill>
                <a:schemeClr val="tx1"/>
              </a:solidFill>
            </a:rPr>
            <a:t>MEET </a:t>
          </a:r>
          <a:r>
            <a:rPr lang="en-US" dirty="0"/>
            <a:t>with potential advisors AND COLLABORATORS</a:t>
          </a:r>
        </a:p>
      </dgm:t>
    </dgm:pt>
    <dgm:pt modelId="{122F0F3D-1FE5-4AA1-8972-D8B9CB9A7CE5}" type="sibTrans" cxnId="{B7F1D9EF-84C8-4A45-BCE9-C5C702B42983}">
      <dgm:prSet/>
      <dgm:spPr/>
      <dgm:t>
        <a:bodyPr/>
        <a:lstStyle/>
        <a:p>
          <a:endParaRPr lang="en-US"/>
        </a:p>
      </dgm:t>
    </dgm:pt>
    <dgm:pt modelId="{624E7438-3277-437E-9F0D-2381959309FC}" type="parTrans" cxnId="{B7F1D9EF-84C8-4A45-BCE9-C5C702B42983}">
      <dgm:prSet/>
      <dgm:spPr/>
      <dgm:t>
        <a:bodyPr/>
        <a:lstStyle/>
        <a:p>
          <a:endParaRPr lang="en-US"/>
        </a:p>
      </dgm:t>
    </dgm:pt>
    <dgm:pt modelId="{1631AE47-A7A5-404D-8B26-E59ABBFA4B8E}" type="pres">
      <dgm:prSet presAssocID="{EBD03DF5-B46C-4714-9503-FCEF6D14642D}" presName="root" presStyleCnt="0">
        <dgm:presLayoutVars>
          <dgm:dir/>
          <dgm:resizeHandles val="exact"/>
        </dgm:presLayoutVars>
      </dgm:prSet>
      <dgm:spPr/>
    </dgm:pt>
    <dgm:pt modelId="{BDD38432-DFFA-4039-882F-D9F380E56307}" type="pres">
      <dgm:prSet presAssocID="{0FD614A3-2DDB-4EDE-A22F-36958B5AD0A5}" presName="compNode" presStyleCnt="0"/>
      <dgm:spPr/>
    </dgm:pt>
    <dgm:pt modelId="{A35F41CF-334E-4369-B2BD-F4D896848AE3}" type="pres">
      <dgm:prSet presAssocID="{0FD614A3-2DDB-4EDE-A22F-36958B5AD0A5}" presName="iconBgRect" presStyleLbl="bgShp" presStyleIdx="0" presStyleCnt="4"/>
      <dgm:spPr/>
    </dgm:pt>
    <dgm:pt modelId="{434630D3-7088-4764-989C-B94A73630219}" type="pres">
      <dgm:prSet presAssocID="{0FD614A3-2DDB-4EDE-A22F-36958B5AD0A5}"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0727E825-E931-4AEE-AA80-C4C4D5305F45}" type="pres">
      <dgm:prSet presAssocID="{0FD614A3-2DDB-4EDE-A22F-36958B5AD0A5}" presName="spaceRect" presStyleCnt="0"/>
      <dgm:spPr/>
    </dgm:pt>
    <dgm:pt modelId="{918DD96A-C595-485A-8115-15F310BFD068}" type="pres">
      <dgm:prSet presAssocID="{0FD614A3-2DDB-4EDE-A22F-36958B5AD0A5}" presName="textRect" presStyleLbl="revTx" presStyleIdx="0" presStyleCnt="4">
        <dgm:presLayoutVars>
          <dgm:chMax val="1"/>
          <dgm:chPref val="1"/>
        </dgm:presLayoutVars>
      </dgm:prSet>
      <dgm:spPr/>
    </dgm:pt>
    <dgm:pt modelId="{01AD6F3B-581F-E84A-AE9C-85B23681D6A1}" type="pres">
      <dgm:prSet presAssocID="{4FEBD623-4E32-45A0-AAFF-347B0DFBBBC9}" presName="sibTrans" presStyleCnt="0"/>
      <dgm:spPr/>
    </dgm:pt>
    <dgm:pt modelId="{1406887B-7E82-43F5-91B1-B9FE1E5789C5}" type="pres">
      <dgm:prSet presAssocID="{F04B4785-1053-4244-BC4D-8214C4DF5C8C}" presName="compNode" presStyleCnt="0"/>
      <dgm:spPr/>
    </dgm:pt>
    <dgm:pt modelId="{6DA803BB-D1A2-4D4C-B8DF-6C04C49D149A}" type="pres">
      <dgm:prSet presAssocID="{F04B4785-1053-4244-BC4D-8214C4DF5C8C}" presName="iconBgRect" presStyleLbl="bgShp" presStyleIdx="1" presStyleCnt="4"/>
      <dgm:spPr/>
    </dgm:pt>
    <dgm:pt modelId="{E7F0555B-8094-4E35-9489-F78BB325E77B}" type="pres">
      <dgm:prSet presAssocID="{F04B4785-1053-4244-BC4D-8214C4DF5C8C}"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E7EBB97F-2324-466F-B177-C01BAB847372}" type="pres">
      <dgm:prSet presAssocID="{F04B4785-1053-4244-BC4D-8214C4DF5C8C}" presName="spaceRect" presStyleCnt="0"/>
      <dgm:spPr/>
    </dgm:pt>
    <dgm:pt modelId="{A4288620-4BD3-48F7-B397-0C1AD08FCC56}" type="pres">
      <dgm:prSet presAssocID="{F04B4785-1053-4244-BC4D-8214C4DF5C8C}" presName="textRect" presStyleLbl="revTx" presStyleIdx="1" presStyleCnt="4">
        <dgm:presLayoutVars>
          <dgm:chMax val="1"/>
          <dgm:chPref val="1"/>
        </dgm:presLayoutVars>
      </dgm:prSet>
      <dgm:spPr/>
    </dgm:pt>
    <dgm:pt modelId="{870C5B6D-745A-FC4D-B85D-F858AE1B51BD}" type="pres">
      <dgm:prSet presAssocID="{658F8CA6-1A41-46CD-BE7B-F823C4E5F04C}" presName="sibTrans" presStyleCnt="0"/>
      <dgm:spPr/>
    </dgm:pt>
    <dgm:pt modelId="{58D03863-95A8-4F20-9CBA-548F6FB3EF0C}" type="pres">
      <dgm:prSet presAssocID="{1CB6D87E-4B28-4366-ABAF-752062F9977E}" presName="compNode" presStyleCnt="0"/>
      <dgm:spPr/>
    </dgm:pt>
    <dgm:pt modelId="{3F31B3E9-CEAD-4BE4-AEF1-D192C05CC76A}" type="pres">
      <dgm:prSet presAssocID="{1CB6D87E-4B28-4366-ABAF-752062F9977E}" presName="iconBgRect" presStyleLbl="bgShp" presStyleIdx="2" presStyleCnt="4"/>
      <dgm:spPr/>
    </dgm:pt>
    <dgm:pt modelId="{1FEEA2FD-5703-4F35-8442-4D45BCE0F958}" type="pres">
      <dgm:prSet presAssocID="{1CB6D87E-4B28-4366-ABAF-752062F9977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82DAAE36-67D4-4FF3-A291-819BC45F53B6}" type="pres">
      <dgm:prSet presAssocID="{1CB6D87E-4B28-4366-ABAF-752062F9977E}" presName="spaceRect" presStyleCnt="0"/>
      <dgm:spPr/>
    </dgm:pt>
    <dgm:pt modelId="{089E9AA6-1B71-4C4A-8E3D-2FB96A0C7738}" type="pres">
      <dgm:prSet presAssocID="{1CB6D87E-4B28-4366-ABAF-752062F9977E}" presName="textRect" presStyleLbl="revTx" presStyleIdx="2" presStyleCnt="4">
        <dgm:presLayoutVars>
          <dgm:chMax val="1"/>
          <dgm:chPref val="1"/>
        </dgm:presLayoutVars>
      </dgm:prSet>
      <dgm:spPr/>
    </dgm:pt>
    <dgm:pt modelId="{9FF658D6-1722-4D3D-B0B6-660535439FAE}" type="pres">
      <dgm:prSet presAssocID="{71BDE61E-2246-4CCB-AC50-07ACDC7708D7}" presName="sibTrans" presStyleCnt="0"/>
      <dgm:spPr/>
    </dgm:pt>
    <dgm:pt modelId="{FCE0FD76-10C6-4191-8237-18D7BFD5EE01}" type="pres">
      <dgm:prSet presAssocID="{7E986147-CE22-4FAA-88CD-02585526E252}" presName="compNode" presStyleCnt="0"/>
      <dgm:spPr/>
    </dgm:pt>
    <dgm:pt modelId="{393F0AAE-474A-4F89-9A46-A718A831F08D}" type="pres">
      <dgm:prSet presAssocID="{7E986147-CE22-4FAA-88CD-02585526E252}" presName="iconBgRect" presStyleLbl="bgShp" presStyleIdx="3" presStyleCnt="4"/>
      <dgm:spPr/>
    </dgm:pt>
    <dgm:pt modelId="{C2BBB28F-52B7-46D2-BB20-CB17C6BD0CC3}" type="pres">
      <dgm:prSet presAssocID="{7E986147-CE22-4FAA-88CD-02585526E252}"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95D9A450-0DE1-44EA-910A-A9CB3907046F}" type="pres">
      <dgm:prSet presAssocID="{7E986147-CE22-4FAA-88CD-02585526E252}" presName="spaceRect" presStyleCnt="0"/>
      <dgm:spPr/>
    </dgm:pt>
    <dgm:pt modelId="{EA4AEE58-91ED-438E-BCAA-B9E0223E926B}" type="pres">
      <dgm:prSet presAssocID="{7E986147-CE22-4FAA-88CD-02585526E252}" presName="textRect" presStyleLbl="revTx" presStyleIdx="3" presStyleCnt="4">
        <dgm:presLayoutVars>
          <dgm:chMax val="1"/>
          <dgm:chPref val="1"/>
        </dgm:presLayoutVars>
      </dgm:prSet>
      <dgm:spPr/>
    </dgm:pt>
  </dgm:ptLst>
  <dgm:cxnLst>
    <dgm:cxn modelId="{7107041A-D3A8-6141-98AB-7620A0B84344}" type="presOf" srcId="{7E986147-CE22-4FAA-88CD-02585526E252}" destId="{EA4AEE58-91ED-438E-BCAA-B9E0223E926B}" srcOrd="0" destOrd="0" presId="urn:microsoft.com/office/officeart/2018/5/layout/IconCircleLabelList"/>
    <dgm:cxn modelId="{A2E64254-13F7-44A1-AAF8-6490D7DB89CA}" type="presOf" srcId="{EBD03DF5-B46C-4714-9503-FCEF6D14642D}" destId="{1631AE47-A7A5-404D-8B26-E59ABBFA4B8E}" srcOrd="0" destOrd="0" presId="urn:microsoft.com/office/officeart/2018/5/layout/IconCircleLabelList"/>
    <dgm:cxn modelId="{89613E65-327E-417A-BBD1-A4576D03C09B}" srcId="{EBD03DF5-B46C-4714-9503-FCEF6D14642D}" destId="{0FD614A3-2DDB-4EDE-A22F-36958B5AD0A5}" srcOrd="0" destOrd="0" parTransId="{DD6A2A13-18FB-4BE9-9AEE-DB1EFBE87C41}" sibTransId="{4FEBD623-4E32-45A0-AAFF-347B0DFBBBC9}"/>
    <dgm:cxn modelId="{692D9D94-E365-47BF-8FBA-710006651FBD}" srcId="{EBD03DF5-B46C-4714-9503-FCEF6D14642D}" destId="{1CB6D87E-4B28-4366-ABAF-752062F9977E}" srcOrd="2" destOrd="0" parTransId="{887E1203-908A-42BD-BCF7-493CC9F572C2}" sibTransId="{71BDE61E-2246-4CCB-AC50-07ACDC7708D7}"/>
    <dgm:cxn modelId="{782873A5-4178-4EBF-A71A-66B46FECC4F4}" srcId="{EBD03DF5-B46C-4714-9503-FCEF6D14642D}" destId="{F04B4785-1053-4244-BC4D-8214C4DF5C8C}" srcOrd="1" destOrd="0" parTransId="{31DEE69B-14F7-4E24-9C31-20B2E83821FC}" sibTransId="{658F8CA6-1A41-46CD-BE7B-F823C4E5F04C}"/>
    <dgm:cxn modelId="{EB659DC5-58DD-7244-867B-F5E307F07E5D}" type="presOf" srcId="{0FD614A3-2DDB-4EDE-A22F-36958B5AD0A5}" destId="{918DD96A-C595-485A-8115-15F310BFD068}" srcOrd="0" destOrd="0" presId="urn:microsoft.com/office/officeart/2018/5/layout/IconCircleLabelList"/>
    <dgm:cxn modelId="{47AB15EB-6509-AF45-9F46-ECC2A05AFA15}" type="presOf" srcId="{F04B4785-1053-4244-BC4D-8214C4DF5C8C}" destId="{A4288620-4BD3-48F7-B397-0C1AD08FCC56}" srcOrd="0" destOrd="0" presId="urn:microsoft.com/office/officeart/2018/5/layout/IconCircleLabelList"/>
    <dgm:cxn modelId="{B7F1D9EF-84C8-4A45-BCE9-C5C702B42983}" srcId="{EBD03DF5-B46C-4714-9503-FCEF6D14642D}" destId="{7E986147-CE22-4FAA-88CD-02585526E252}" srcOrd="3" destOrd="0" parTransId="{624E7438-3277-437E-9F0D-2381959309FC}" sibTransId="{122F0F3D-1FE5-4AA1-8972-D8B9CB9A7CE5}"/>
    <dgm:cxn modelId="{67F42DFC-9ADC-DF42-99CA-639A49B57CDD}" type="presOf" srcId="{1CB6D87E-4B28-4366-ABAF-752062F9977E}" destId="{089E9AA6-1B71-4C4A-8E3D-2FB96A0C7738}" srcOrd="0" destOrd="0" presId="urn:microsoft.com/office/officeart/2018/5/layout/IconCircleLabelList"/>
    <dgm:cxn modelId="{24A8F603-3526-C744-BC8D-07CA752225A3}" type="presParOf" srcId="{1631AE47-A7A5-404D-8B26-E59ABBFA4B8E}" destId="{BDD38432-DFFA-4039-882F-D9F380E56307}" srcOrd="0" destOrd="0" presId="urn:microsoft.com/office/officeart/2018/5/layout/IconCircleLabelList"/>
    <dgm:cxn modelId="{420B48CB-F0E8-B049-B4C1-E4B2EFE76BE9}" type="presParOf" srcId="{BDD38432-DFFA-4039-882F-D9F380E56307}" destId="{A35F41CF-334E-4369-B2BD-F4D896848AE3}" srcOrd="0" destOrd="0" presId="urn:microsoft.com/office/officeart/2018/5/layout/IconCircleLabelList"/>
    <dgm:cxn modelId="{1BBCA1DE-08D4-0743-974E-5192285CDA7E}" type="presParOf" srcId="{BDD38432-DFFA-4039-882F-D9F380E56307}" destId="{434630D3-7088-4764-989C-B94A73630219}" srcOrd="1" destOrd="0" presId="urn:microsoft.com/office/officeart/2018/5/layout/IconCircleLabelList"/>
    <dgm:cxn modelId="{DC1617A9-CB90-E344-8775-E0EC3B7A19B3}" type="presParOf" srcId="{BDD38432-DFFA-4039-882F-D9F380E56307}" destId="{0727E825-E931-4AEE-AA80-C4C4D5305F45}" srcOrd="2" destOrd="0" presId="urn:microsoft.com/office/officeart/2018/5/layout/IconCircleLabelList"/>
    <dgm:cxn modelId="{93B008B4-4BC8-4C4B-9A78-F5F9090E58BB}" type="presParOf" srcId="{BDD38432-DFFA-4039-882F-D9F380E56307}" destId="{918DD96A-C595-485A-8115-15F310BFD068}" srcOrd="3" destOrd="0" presId="urn:microsoft.com/office/officeart/2018/5/layout/IconCircleLabelList"/>
    <dgm:cxn modelId="{F8FD36A2-DFAE-AB44-B625-61AC748FEC25}" type="presParOf" srcId="{1631AE47-A7A5-404D-8B26-E59ABBFA4B8E}" destId="{01AD6F3B-581F-E84A-AE9C-85B23681D6A1}" srcOrd="1" destOrd="0" presId="urn:microsoft.com/office/officeart/2018/5/layout/IconCircleLabelList"/>
    <dgm:cxn modelId="{EC59D19D-D5E6-1940-B47B-2AF2A37BA6BC}" type="presParOf" srcId="{1631AE47-A7A5-404D-8B26-E59ABBFA4B8E}" destId="{1406887B-7E82-43F5-91B1-B9FE1E5789C5}" srcOrd="2" destOrd="0" presId="urn:microsoft.com/office/officeart/2018/5/layout/IconCircleLabelList"/>
    <dgm:cxn modelId="{612E7B73-9383-5D4A-9E39-0015745143FC}" type="presParOf" srcId="{1406887B-7E82-43F5-91B1-B9FE1E5789C5}" destId="{6DA803BB-D1A2-4D4C-B8DF-6C04C49D149A}" srcOrd="0" destOrd="0" presId="urn:microsoft.com/office/officeart/2018/5/layout/IconCircleLabelList"/>
    <dgm:cxn modelId="{9B403587-B008-5945-A554-DBF3D7C0608C}" type="presParOf" srcId="{1406887B-7E82-43F5-91B1-B9FE1E5789C5}" destId="{E7F0555B-8094-4E35-9489-F78BB325E77B}" srcOrd="1" destOrd="0" presId="urn:microsoft.com/office/officeart/2018/5/layout/IconCircleLabelList"/>
    <dgm:cxn modelId="{867AD528-6AD7-9C42-A85A-FB16D38C1C3F}" type="presParOf" srcId="{1406887B-7E82-43F5-91B1-B9FE1E5789C5}" destId="{E7EBB97F-2324-466F-B177-C01BAB847372}" srcOrd="2" destOrd="0" presId="urn:microsoft.com/office/officeart/2018/5/layout/IconCircleLabelList"/>
    <dgm:cxn modelId="{C1F17EE2-DE0F-1B4B-8CC1-A409C90DD23A}" type="presParOf" srcId="{1406887B-7E82-43F5-91B1-B9FE1E5789C5}" destId="{A4288620-4BD3-48F7-B397-0C1AD08FCC56}" srcOrd="3" destOrd="0" presId="urn:microsoft.com/office/officeart/2018/5/layout/IconCircleLabelList"/>
    <dgm:cxn modelId="{97A862ED-1DE8-684D-AB79-9A6A4612F72E}" type="presParOf" srcId="{1631AE47-A7A5-404D-8B26-E59ABBFA4B8E}" destId="{870C5B6D-745A-FC4D-B85D-F858AE1B51BD}" srcOrd="3" destOrd="0" presId="urn:microsoft.com/office/officeart/2018/5/layout/IconCircleLabelList"/>
    <dgm:cxn modelId="{4D13B1B9-2EB7-BA40-8530-1644CB4ABA3B}" type="presParOf" srcId="{1631AE47-A7A5-404D-8B26-E59ABBFA4B8E}" destId="{58D03863-95A8-4F20-9CBA-548F6FB3EF0C}" srcOrd="4" destOrd="0" presId="urn:microsoft.com/office/officeart/2018/5/layout/IconCircleLabelList"/>
    <dgm:cxn modelId="{82E128BC-4B3E-3342-B926-C5D402DF2594}" type="presParOf" srcId="{58D03863-95A8-4F20-9CBA-548F6FB3EF0C}" destId="{3F31B3E9-CEAD-4BE4-AEF1-D192C05CC76A}" srcOrd="0" destOrd="0" presId="urn:microsoft.com/office/officeart/2018/5/layout/IconCircleLabelList"/>
    <dgm:cxn modelId="{DCF3E540-7915-1F43-8607-46FFA8AB5332}" type="presParOf" srcId="{58D03863-95A8-4F20-9CBA-548F6FB3EF0C}" destId="{1FEEA2FD-5703-4F35-8442-4D45BCE0F958}" srcOrd="1" destOrd="0" presId="urn:microsoft.com/office/officeart/2018/5/layout/IconCircleLabelList"/>
    <dgm:cxn modelId="{5139835F-3CC3-9041-922E-7B51CF725272}" type="presParOf" srcId="{58D03863-95A8-4F20-9CBA-548F6FB3EF0C}" destId="{82DAAE36-67D4-4FF3-A291-819BC45F53B6}" srcOrd="2" destOrd="0" presId="urn:microsoft.com/office/officeart/2018/5/layout/IconCircleLabelList"/>
    <dgm:cxn modelId="{23E487FC-7F89-5347-9E0A-32EE01F37250}" type="presParOf" srcId="{58D03863-95A8-4F20-9CBA-548F6FB3EF0C}" destId="{089E9AA6-1B71-4C4A-8E3D-2FB96A0C7738}" srcOrd="3" destOrd="0" presId="urn:microsoft.com/office/officeart/2018/5/layout/IconCircleLabelList"/>
    <dgm:cxn modelId="{A2B6FE9F-59E9-1F44-B6B7-C724CD515F38}" type="presParOf" srcId="{1631AE47-A7A5-404D-8B26-E59ABBFA4B8E}" destId="{9FF658D6-1722-4D3D-B0B6-660535439FAE}" srcOrd="5" destOrd="0" presId="urn:microsoft.com/office/officeart/2018/5/layout/IconCircleLabelList"/>
    <dgm:cxn modelId="{68DA4DF6-B808-AB4F-9305-AC8A8FE2A552}" type="presParOf" srcId="{1631AE47-A7A5-404D-8B26-E59ABBFA4B8E}" destId="{FCE0FD76-10C6-4191-8237-18D7BFD5EE01}" srcOrd="6" destOrd="0" presId="urn:microsoft.com/office/officeart/2018/5/layout/IconCircleLabelList"/>
    <dgm:cxn modelId="{7F88CA2C-25B6-9A48-B8A3-57DF873638D6}" type="presParOf" srcId="{FCE0FD76-10C6-4191-8237-18D7BFD5EE01}" destId="{393F0AAE-474A-4F89-9A46-A718A831F08D}" srcOrd="0" destOrd="0" presId="urn:microsoft.com/office/officeart/2018/5/layout/IconCircleLabelList"/>
    <dgm:cxn modelId="{B58E4D70-E243-824B-B615-261F79A15B30}" type="presParOf" srcId="{FCE0FD76-10C6-4191-8237-18D7BFD5EE01}" destId="{C2BBB28F-52B7-46D2-BB20-CB17C6BD0CC3}" srcOrd="1" destOrd="0" presId="urn:microsoft.com/office/officeart/2018/5/layout/IconCircleLabelList"/>
    <dgm:cxn modelId="{C89F7BF4-9793-3C44-B1FE-B36DF162B700}" type="presParOf" srcId="{FCE0FD76-10C6-4191-8237-18D7BFD5EE01}" destId="{95D9A450-0DE1-44EA-910A-A9CB3907046F}" srcOrd="2" destOrd="0" presId="urn:microsoft.com/office/officeart/2018/5/layout/IconCircleLabelList"/>
    <dgm:cxn modelId="{A959BD2A-9AC5-FD47-BE27-4E53A6C9FD2A}" type="presParOf" srcId="{FCE0FD76-10C6-4191-8237-18D7BFD5EE01}" destId="{EA4AEE58-91ED-438E-BCAA-B9E0223E926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F41CF-334E-4369-B2BD-F4D896848AE3}">
      <dsp:nvSpPr>
        <dsp:cNvPr id="0" name=""/>
        <dsp:cNvSpPr/>
      </dsp:nvSpPr>
      <dsp:spPr>
        <a:xfrm>
          <a:off x="841342" y="1232067"/>
          <a:ext cx="1258368" cy="12583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4630D3-7088-4764-989C-B94A73630219}">
      <dsp:nvSpPr>
        <dsp:cNvPr id="0" name=""/>
        <dsp:cNvSpPr/>
      </dsp:nvSpPr>
      <dsp:spPr>
        <a:xfrm>
          <a:off x="1109519" y="1500244"/>
          <a:ext cx="722014" cy="7220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8DD96A-C595-485A-8115-15F310BFD068}">
      <dsp:nvSpPr>
        <dsp:cNvPr id="0" name=""/>
        <dsp:cNvSpPr/>
      </dsp:nvSpPr>
      <dsp:spPr>
        <a:xfrm>
          <a:off x="439077" y="2882386"/>
          <a:ext cx="206289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i="0" kern="1200" dirty="0">
              <a:solidFill>
                <a:schemeClr val="tx1"/>
              </a:solidFill>
            </a:rPr>
            <a:t>Perform</a:t>
          </a:r>
          <a:r>
            <a:rPr lang="en-US" sz="1500" b="1" i="0" kern="1200" dirty="0"/>
            <a:t> independent study</a:t>
          </a:r>
        </a:p>
      </dsp:txBody>
      <dsp:txXfrm>
        <a:off x="439077" y="2882386"/>
        <a:ext cx="2062899" cy="720000"/>
      </dsp:txXfrm>
    </dsp:sp>
    <dsp:sp modelId="{6DA803BB-D1A2-4D4C-B8DF-6C04C49D149A}">
      <dsp:nvSpPr>
        <dsp:cNvPr id="0" name=""/>
        <dsp:cNvSpPr/>
      </dsp:nvSpPr>
      <dsp:spPr>
        <a:xfrm>
          <a:off x="3265249" y="1232067"/>
          <a:ext cx="1258368" cy="12583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F0555B-8094-4E35-9489-F78BB325E77B}">
      <dsp:nvSpPr>
        <dsp:cNvPr id="0" name=""/>
        <dsp:cNvSpPr/>
      </dsp:nvSpPr>
      <dsp:spPr>
        <a:xfrm>
          <a:off x="3533425" y="1500244"/>
          <a:ext cx="722014" cy="7220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288620-4BD3-48F7-B397-0C1AD08FCC56}">
      <dsp:nvSpPr>
        <dsp:cNvPr id="0" name=""/>
        <dsp:cNvSpPr/>
      </dsp:nvSpPr>
      <dsp:spPr>
        <a:xfrm>
          <a:off x="2862983" y="2882386"/>
          <a:ext cx="206289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0" i="0" kern="1200" dirty="0">
              <a:solidFill>
                <a:schemeClr val="tx1"/>
              </a:solidFill>
            </a:rPr>
            <a:t>TAKE RELEVANT COURSES AND READ PAPERS</a:t>
          </a:r>
          <a:endParaRPr lang="en-US" sz="1500" b="0" i="0" kern="1200" dirty="0"/>
        </a:p>
      </dsp:txBody>
      <dsp:txXfrm>
        <a:off x="2862983" y="2882386"/>
        <a:ext cx="2062899" cy="720000"/>
      </dsp:txXfrm>
    </dsp:sp>
    <dsp:sp modelId="{3F31B3E9-CEAD-4BE4-AEF1-D192C05CC76A}">
      <dsp:nvSpPr>
        <dsp:cNvPr id="0" name=""/>
        <dsp:cNvSpPr/>
      </dsp:nvSpPr>
      <dsp:spPr>
        <a:xfrm>
          <a:off x="5689155" y="1232067"/>
          <a:ext cx="1258368" cy="125836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EA2FD-5703-4F35-8442-4D45BCE0F958}">
      <dsp:nvSpPr>
        <dsp:cNvPr id="0" name=""/>
        <dsp:cNvSpPr/>
      </dsp:nvSpPr>
      <dsp:spPr>
        <a:xfrm>
          <a:off x="5957332" y="1500244"/>
          <a:ext cx="722014" cy="7220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9E9AA6-1B71-4C4A-8E3D-2FB96A0C7738}">
      <dsp:nvSpPr>
        <dsp:cNvPr id="0" name=""/>
        <dsp:cNvSpPr/>
      </dsp:nvSpPr>
      <dsp:spPr>
        <a:xfrm>
          <a:off x="5286890" y="2882386"/>
          <a:ext cx="206289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0" i="0" kern="1200" dirty="0">
              <a:solidFill>
                <a:schemeClr val="tx1"/>
              </a:solidFill>
            </a:rPr>
            <a:t>Attend</a:t>
          </a:r>
          <a:r>
            <a:rPr lang="en-US" sz="1500" b="0" i="0" kern="1200" dirty="0"/>
            <a:t> seminars </a:t>
          </a:r>
          <a:r>
            <a:rPr lang="en-US" sz="1500" b="0" kern="1200" dirty="0"/>
            <a:t>and research group meetings</a:t>
          </a:r>
        </a:p>
      </dsp:txBody>
      <dsp:txXfrm>
        <a:off x="5286890" y="2882386"/>
        <a:ext cx="2062899" cy="720000"/>
      </dsp:txXfrm>
    </dsp:sp>
    <dsp:sp modelId="{393F0AAE-474A-4F89-9A46-A718A831F08D}">
      <dsp:nvSpPr>
        <dsp:cNvPr id="0" name=""/>
        <dsp:cNvSpPr/>
      </dsp:nvSpPr>
      <dsp:spPr>
        <a:xfrm>
          <a:off x="8113062" y="1232067"/>
          <a:ext cx="1258368" cy="125836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BBB28F-52B7-46D2-BB20-CB17C6BD0CC3}">
      <dsp:nvSpPr>
        <dsp:cNvPr id="0" name=""/>
        <dsp:cNvSpPr/>
      </dsp:nvSpPr>
      <dsp:spPr>
        <a:xfrm>
          <a:off x="8381238" y="1500244"/>
          <a:ext cx="722014" cy="72201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4AEE58-91ED-438E-BCAA-B9E0223E926B}">
      <dsp:nvSpPr>
        <dsp:cNvPr id="0" name=""/>
        <dsp:cNvSpPr/>
      </dsp:nvSpPr>
      <dsp:spPr>
        <a:xfrm>
          <a:off x="7710796" y="2882386"/>
          <a:ext cx="206289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0" i="0" kern="1200" dirty="0">
              <a:solidFill>
                <a:schemeClr val="tx1"/>
              </a:solidFill>
            </a:rPr>
            <a:t>MEET </a:t>
          </a:r>
          <a:r>
            <a:rPr lang="en-US" sz="1500" kern="1200" dirty="0"/>
            <a:t>with potential advisors AND COLLABORATORS</a:t>
          </a:r>
        </a:p>
      </dsp:txBody>
      <dsp:txXfrm>
        <a:off x="7710796" y="2882386"/>
        <a:ext cx="2062899"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25D4B82-6D19-42BA-B849-982779B81963}" type="datetimeFigureOut">
              <a:rPr lang="en-US" smtClean="0"/>
              <a:t>8/23/25</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DD4F9C2-C5AE-4323-9E94-ADC0D12C660F}" type="slidenum">
              <a:rPr lang="en-US" smtClean="0"/>
              <a:t>‹#›</a:t>
            </a:fld>
            <a:endParaRPr lang="en-US"/>
          </a:p>
        </p:txBody>
      </p:sp>
    </p:spTree>
    <p:extLst>
      <p:ext uri="{BB962C8B-B14F-4D97-AF65-F5344CB8AC3E}">
        <p14:creationId xmlns:p14="http://schemas.microsoft.com/office/powerpoint/2010/main" val="112107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2</a:t>
            </a:fld>
            <a:endParaRPr lang="en-US"/>
          </a:p>
        </p:txBody>
      </p:sp>
    </p:spTree>
    <p:extLst>
      <p:ext uri="{BB962C8B-B14F-4D97-AF65-F5344CB8AC3E}">
        <p14:creationId xmlns:p14="http://schemas.microsoft.com/office/powerpoint/2010/main" val="1642852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4F9C2-C5AE-4323-9E94-ADC0D12C660F}" type="slidenum">
              <a:rPr lang="en-US" smtClean="0"/>
              <a:t>18</a:t>
            </a:fld>
            <a:endParaRPr lang="en-US"/>
          </a:p>
        </p:txBody>
      </p:sp>
    </p:spTree>
    <p:extLst>
      <p:ext uri="{BB962C8B-B14F-4D97-AF65-F5344CB8AC3E}">
        <p14:creationId xmlns:p14="http://schemas.microsoft.com/office/powerpoint/2010/main" val="1967016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D4F9C2-C5AE-4323-9E94-ADC0D12C660F}" type="slidenum">
              <a:rPr lang="en-US" smtClean="0"/>
              <a:t>19</a:t>
            </a:fld>
            <a:endParaRPr lang="en-US"/>
          </a:p>
        </p:txBody>
      </p:sp>
    </p:spTree>
    <p:extLst>
      <p:ext uri="{BB962C8B-B14F-4D97-AF65-F5344CB8AC3E}">
        <p14:creationId xmlns:p14="http://schemas.microsoft.com/office/powerpoint/2010/main" val="166367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5</a:t>
            </a:fld>
            <a:endParaRPr lang="en-US"/>
          </a:p>
        </p:txBody>
      </p:sp>
    </p:spTree>
    <p:extLst>
      <p:ext uri="{BB962C8B-B14F-4D97-AF65-F5344CB8AC3E}">
        <p14:creationId xmlns:p14="http://schemas.microsoft.com/office/powerpoint/2010/main" val="357844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you</a:t>
            </a:r>
            <a:r>
              <a:rPr lang="en-US" baseline="0" dirty="0"/>
              <a:t> start at the same time, but will proceed at a pace that works for you.</a:t>
            </a:r>
          </a:p>
          <a:p>
            <a:r>
              <a:rPr lang="en-US" baseline="0" dirty="0"/>
              <a:t>There will be periods when you are performing well, and periods when you struggle.</a:t>
            </a:r>
          </a:p>
          <a:p>
            <a:r>
              <a:rPr lang="en-US" baseline="0" dirty="0"/>
              <a:t>And what matters most is that you finish. </a:t>
            </a:r>
          </a:p>
          <a:p>
            <a:r>
              <a:rPr lang="en-US" baseline="0" dirty="0"/>
              <a:t>The purpose of the CS graduate office is to keep you on pace, and maybe to cheer you on when you need it</a:t>
            </a:r>
          </a:p>
        </p:txBody>
      </p:sp>
      <p:sp>
        <p:nvSpPr>
          <p:cNvPr id="4" name="Slide Number Placeholder 3"/>
          <p:cNvSpPr>
            <a:spLocks noGrp="1"/>
          </p:cNvSpPr>
          <p:nvPr>
            <p:ph type="sldNum" sz="quarter" idx="10"/>
          </p:nvPr>
        </p:nvSpPr>
        <p:spPr/>
        <p:txBody>
          <a:bodyPr/>
          <a:lstStyle/>
          <a:p>
            <a:fld id="{EDD4F9C2-C5AE-4323-9E94-ADC0D12C660F}" type="slidenum">
              <a:rPr lang="en-US" smtClean="0"/>
              <a:t>6</a:t>
            </a:fld>
            <a:endParaRPr lang="en-US"/>
          </a:p>
        </p:txBody>
      </p:sp>
    </p:spTree>
    <p:extLst>
      <p:ext uri="{BB962C8B-B14F-4D97-AF65-F5344CB8AC3E}">
        <p14:creationId xmlns:p14="http://schemas.microsoft.com/office/powerpoint/2010/main" val="162002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That investment also comes with challenges. It requires more then putting in the work. </a:t>
            </a:r>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7</a:t>
            </a:fld>
            <a:endParaRPr lang="en-US"/>
          </a:p>
        </p:txBody>
      </p:sp>
    </p:spTree>
    <p:extLst>
      <p:ext uri="{BB962C8B-B14F-4D97-AF65-F5344CB8AC3E}">
        <p14:creationId xmlns:p14="http://schemas.microsoft.com/office/powerpoint/2010/main" val="294119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110FC-7309-57E2-487F-9A4B64434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FC2E3-41AD-1A4B-2444-F8FAA7D37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78C7E-ADB9-01D5-D851-887A5729A804}"/>
              </a:ext>
            </a:extLst>
          </p:cNvPr>
          <p:cNvSpPr>
            <a:spLocks noGrp="1"/>
          </p:cNvSpPr>
          <p:nvPr>
            <p:ph type="body" idx="1"/>
          </p:nvPr>
        </p:nvSpPr>
        <p:spPr/>
        <p:txBody>
          <a:bodyPr/>
          <a:lstStyle/>
          <a:p>
            <a:r>
              <a:rPr lang="en-US" dirty="0"/>
              <a:t>After its all done, you will deserve a hug!</a:t>
            </a:r>
          </a:p>
        </p:txBody>
      </p:sp>
      <p:sp>
        <p:nvSpPr>
          <p:cNvPr id="4" name="Slide Number Placeholder 3">
            <a:extLst>
              <a:ext uri="{FF2B5EF4-FFF2-40B4-BE49-F238E27FC236}">
                <a16:creationId xmlns:a16="http://schemas.microsoft.com/office/drawing/2014/main" id="{B3528DE5-908C-43BB-B8FE-EB108FAB09D2}"/>
              </a:ext>
            </a:extLst>
          </p:cNvPr>
          <p:cNvSpPr>
            <a:spLocks noGrp="1"/>
          </p:cNvSpPr>
          <p:nvPr>
            <p:ph type="sldNum" sz="quarter" idx="10"/>
          </p:nvPr>
        </p:nvSpPr>
        <p:spPr/>
        <p:txBody>
          <a:bodyPr/>
          <a:lstStyle/>
          <a:p>
            <a:fld id="{EDD4F9C2-C5AE-4323-9E94-ADC0D12C660F}" type="slidenum">
              <a:rPr lang="en-US" smtClean="0"/>
              <a:t>8</a:t>
            </a:fld>
            <a:endParaRPr lang="en-US"/>
          </a:p>
        </p:txBody>
      </p:sp>
    </p:spTree>
    <p:extLst>
      <p:ext uri="{BB962C8B-B14F-4D97-AF65-F5344CB8AC3E}">
        <p14:creationId xmlns:p14="http://schemas.microsoft.com/office/powerpoint/2010/main" val="247725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here because each of you would like to earn a PhD</a:t>
            </a:r>
            <a:r>
              <a:rPr lang="en-US" baseline="0" dirty="0"/>
              <a:t>. </a:t>
            </a:r>
            <a:r>
              <a:rPr lang="en-US" dirty="0"/>
              <a:t>I admire you</a:t>
            </a:r>
            <a:r>
              <a:rPr lang="en-US" baseline="0" dirty="0"/>
              <a:t> because this is a </a:t>
            </a:r>
            <a:r>
              <a:rPr lang="en-US" dirty="0"/>
              <a:t>big investment in your career. Most of you will</a:t>
            </a:r>
            <a:r>
              <a:rPr lang="en-US" baseline="0" dirty="0"/>
              <a:t> spend 5 to 7 years working toward your degree, and these years come during a precious time in your life. Many of your friends will get married, grow in their professional career; all while you are pursuing a doctoral degree.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9</a:t>
            </a:fld>
            <a:endParaRPr lang="en-US"/>
          </a:p>
        </p:txBody>
      </p:sp>
    </p:spTree>
    <p:extLst>
      <p:ext uri="{BB962C8B-B14F-4D97-AF65-F5344CB8AC3E}">
        <p14:creationId xmlns:p14="http://schemas.microsoft.com/office/powerpoint/2010/main" val="174101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to be a successful student (career paths and expectations, communication skills, ethics,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Skills (speaking, writing, people skills), need money (grant writing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10</a:t>
            </a:fld>
            <a:endParaRPr lang="en-US"/>
          </a:p>
        </p:txBody>
      </p:sp>
    </p:spTree>
    <p:extLst>
      <p:ext uri="{BB962C8B-B14F-4D97-AF65-F5344CB8AC3E}">
        <p14:creationId xmlns:p14="http://schemas.microsoft.com/office/powerpoint/2010/main" val="486721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91827-B3EF-FA49-78A5-F0995FF5B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0BA60-E366-6B46-CEEA-450EBB180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2A7FD-590E-B917-1C7A-C7B2D7BE6B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CA19AB-5B01-6245-6BA5-4E72AD93FBC4}"/>
              </a:ext>
            </a:extLst>
          </p:cNvPr>
          <p:cNvSpPr>
            <a:spLocks noGrp="1"/>
          </p:cNvSpPr>
          <p:nvPr>
            <p:ph type="sldNum" sz="quarter" idx="10"/>
          </p:nvPr>
        </p:nvSpPr>
        <p:spPr/>
        <p:txBody>
          <a:bodyPr/>
          <a:lstStyle/>
          <a:p>
            <a:fld id="{EDD4F9C2-C5AE-4323-9E94-ADC0D12C660F}" type="slidenum">
              <a:rPr lang="en-US" smtClean="0"/>
              <a:t>12</a:t>
            </a:fld>
            <a:endParaRPr lang="en-US"/>
          </a:p>
        </p:txBody>
      </p:sp>
    </p:spTree>
    <p:extLst>
      <p:ext uri="{BB962C8B-B14F-4D97-AF65-F5344CB8AC3E}">
        <p14:creationId xmlns:p14="http://schemas.microsoft.com/office/powerpoint/2010/main" val="15625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70 courses each semester. There</a:t>
            </a:r>
            <a:r>
              <a:rPr lang="en-US" baseline="0" dirty="0"/>
              <a:t> is something for everybody. You can choose the curriculum path you want and we will help you do that through the program of study process. We will have some sessions to talk about program requirements and get the program of study completed.</a:t>
            </a:r>
          </a:p>
        </p:txBody>
      </p:sp>
      <p:sp>
        <p:nvSpPr>
          <p:cNvPr id="4" name="Slide Number Placeholder 3"/>
          <p:cNvSpPr>
            <a:spLocks noGrp="1"/>
          </p:cNvSpPr>
          <p:nvPr>
            <p:ph type="sldNum" sz="quarter" idx="10"/>
          </p:nvPr>
        </p:nvSpPr>
        <p:spPr/>
        <p:txBody>
          <a:bodyPr/>
          <a:lstStyle/>
          <a:p>
            <a:fld id="{EDD4F9C2-C5AE-4323-9E94-ADC0D12C660F}" type="slidenum">
              <a:rPr lang="en-US" smtClean="0"/>
              <a:t>16</a:t>
            </a:fld>
            <a:endParaRPr lang="en-US"/>
          </a:p>
        </p:txBody>
      </p:sp>
    </p:spTree>
    <p:extLst>
      <p:ext uri="{BB962C8B-B14F-4D97-AF65-F5344CB8AC3E}">
        <p14:creationId xmlns:p14="http://schemas.microsoft.com/office/powerpoint/2010/main" val="386976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1395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8/23/25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423987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8/23/25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129339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66805"/>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983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8/23/25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12955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879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8/23/25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207814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8/23/25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261925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8/23/25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303274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8/23/25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368009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8/23/25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12410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1549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iebelschool.illinois.edu/academics/graduate/phd-program/phd-requiremen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grad.illinois.edu/gradhandboo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gora.cs.illinois.edu/display/grad/Graduate+Program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grad.illinois.edu/gradhandbook" TargetMode="External"/><Relationship Id="rId5" Type="http://schemas.openxmlformats.org/officeDocument/2006/relationships/hyperlink" Target="http://www.grad.illinois.edu/" TargetMode="External"/><Relationship Id="rId4" Type="http://schemas.openxmlformats.org/officeDocument/2006/relationships/hyperlink" Target="http://my.cs.illinois.ed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iebelschool.illinois.edu/academics/graduate/graduate-forms-advising-resources/graduate-advising-contacts"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courses.engr.illinois.edu/cs591phd/fa202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ediaspace.illinois.edu/channel/channelid/38548019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nursinglink.monster.com/nfs/nursinglink/attachment_images/0017/5576/PhD_crop380w.jpg?129917389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4E602146-B5D6-AE80-3892-BDEA148A2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9" r="1706" b="-1"/>
          <a:stretch>
            <a:fillRect/>
          </a:stretch>
        </p:blipFill>
        <p:spPr bwMode="auto">
          <a:xfrm>
            <a:off x="396168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52140" y="597064"/>
            <a:ext cx="3973385" cy="3692028"/>
          </a:xfrm>
          <a:noFill/>
        </p:spPr>
        <p:txBody>
          <a:bodyPr anchor="ctr">
            <a:normAutofit/>
          </a:bodyPr>
          <a:lstStyle/>
          <a:p>
            <a:pPr algn="l">
              <a:lnSpc>
                <a:spcPct val="100000"/>
              </a:lnSpc>
            </a:pPr>
            <a:r>
              <a:rPr lang="en-US" sz="3600" dirty="0"/>
              <a:t>Fall 2025 CS 591 PHD Seminar</a:t>
            </a:r>
            <a:br>
              <a:rPr lang="en-US" sz="3600" dirty="0"/>
            </a:br>
            <a:r>
              <a:rPr lang="en-US" sz="3600" b="0" dirty="0"/>
              <a:t>Beginning the Journey Towards Earning a Ph.D.</a:t>
            </a:r>
          </a:p>
        </p:txBody>
      </p:sp>
    </p:spTree>
    <p:extLst>
      <p:ext uri="{BB962C8B-B14F-4D97-AF65-F5344CB8AC3E}">
        <p14:creationId xmlns:p14="http://schemas.microsoft.com/office/powerpoint/2010/main" val="623893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this seminar</a:t>
            </a:r>
          </a:p>
        </p:txBody>
      </p:sp>
      <p:sp>
        <p:nvSpPr>
          <p:cNvPr id="3" name="Content Placeholder 2"/>
          <p:cNvSpPr>
            <a:spLocks noGrp="1"/>
          </p:cNvSpPr>
          <p:nvPr>
            <p:ph idx="1"/>
          </p:nvPr>
        </p:nvSpPr>
        <p:spPr/>
        <p:txBody>
          <a:bodyPr>
            <a:normAutofit/>
          </a:bodyPr>
          <a:lstStyle/>
          <a:p>
            <a:r>
              <a:rPr lang="en-US" dirty="0"/>
              <a:t>Understand Ph.D. program requirements</a:t>
            </a:r>
          </a:p>
          <a:p>
            <a:r>
              <a:rPr lang="en-US" dirty="0"/>
              <a:t>Get exposure to all the research areas in the school</a:t>
            </a:r>
          </a:p>
          <a:p>
            <a:r>
              <a:rPr lang="en-US" dirty="0"/>
              <a:t>Learn how to be a successful researcher</a:t>
            </a:r>
          </a:p>
          <a:p>
            <a:r>
              <a:rPr lang="en-US" dirty="0"/>
              <a:t>Develop professional skills</a:t>
            </a:r>
          </a:p>
          <a:p>
            <a:r>
              <a:rPr lang="en-US" dirty="0"/>
              <a:t>Learn about campus resources </a:t>
            </a:r>
          </a:p>
          <a:p>
            <a:r>
              <a:rPr lang="en-US" dirty="0"/>
              <a:t>Build community</a:t>
            </a:r>
          </a:p>
          <a:p>
            <a:endParaRPr lang="en-US" dirty="0"/>
          </a:p>
          <a:p>
            <a:endParaRPr lang="en-US" dirty="0"/>
          </a:p>
          <a:p>
            <a:endParaRPr lang="en-US" dirty="0"/>
          </a:p>
        </p:txBody>
      </p:sp>
    </p:spTree>
    <p:extLst>
      <p:ext uri="{BB962C8B-B14F-4D97-AF65-F5344CB8AC3E}">
        <p14:creationId xmlns:p14="http://schemas.microsoft.com/office/powerpoint/2010/main" val="28286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9814-1442-BB42-F19A-D872116FA241}"/>
              </a:ext>
            </a:extLst>
          </p:cNvPr>
          <p:cNvSpPr>
            <a:spLocks noGrp="1"/>
          </p:cNvSpPr>
          <p:nvPr>
            <p:ph type="title"/>
          </p:nvPr>
        </p:nvSpPr>
        <p:spPr/>
        <p:txBody>
          <a:bodyPr/>
          <a:lstStyle/>
          <a:p>
            <a:r>
              <a:rPr lang="en-US" dirty="0"/>
              <a:t>Next time: Ph.D. requirements</a:t>
            </a:r>
          </a:p>
        </p:txBody>
      </p:sp>
      <p:pic>
        <p:nvPicPr>
          <p:cNvPr id="5" name="Content Placeholder 4" descr="A screenshot of a computer&#10;&#10;AI-generated content may be incorrect.">
            <a:extLst>
              <a:ext uri="{FF2B5EF4-FFF2-40B4-BE49-F238E27FC236}">
                <a16:creationId xmlns:a16="http://schemas.microsoft.com/office/drawing/2014/main" id="{D3F4C4C9-13CD-374F-66C6-964DD0A83A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9740" y="1332367"/>
            <a:ext cx="8548688" cy="5525633"/>
          </a:xfrm>
        </p:spPr>
      </p:pic>
    </p:spTree>
    <p:extLst>
      <p:ext uri="{BB962C8B-B14F-4D97-AF65-F5344CB8AC3E}">
        <p14:creationId xmlns:p14="http://schemas.microsoft.com/office/powerpoint/2010/main" val="1100566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FCC07-842E-DBD9-A9C6-0E16A7BDA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85647-07CA-5D0F-7E87-C9225543E62D}"/>
              </a:ext>
            </a:extLst>
          </p:cNvPr>
          <p:cNvSpPr>
            <a:spLocks noGrp="1"/>
          </p:cNvSpPr>
          <p:nvPr>
            <p:ph type="title"/>
          </p:nvPr>
        </p:nvSpPr>
        <p:spPr/>
        <p:txBody>
          <a:bodyPr/>
          <a:lstStyle/>
          <a:p>
            <a:r>
              <a:rPr lang="en-US" dirty="0"/>
              <a:t>Sample Ph.D. timeline</a:t>
            </a:r>
          </a:p>
        </p:txBody>
      </p:sp>
      <p:graphicFrame>
        <p:nvGraphicFramePr>
          <p:cNvPr id="3" name="Table 2">
            <a:extLst>
              <a:ext uri="{FF2B5EF4-FFF2-40B4-BE49-F238E27FC236}">
                <a16:creationId xmlns:a16="http://schemas.microsoft.com/office/drawing/2014/main" id="{CF1CAE34-D598-7A76-F244-E0D36B87FCB7}"/>
              </a:ext>
            </a:extLst>
          </p:cNvPr>
          <p:cNvGraphicFramePr>
            <a:graphicFrameLocks noGrp="1"/>
          </p:cNvGraphicFramePr>
          <p:nvPr>
            <p:extLst>
              <p:ext uri="{D42A27DB-BD31-4B8C-83A1-F6EECF244321}">
                <p14:modId xmlns:p14="http://schemas.microsoft.com/office/powerpoint/2010/main" val="3163284728"/>
              </p:ext>
            </p:extLst>
          </p:nvPr>
        </p:nvGraphicFramePr>
        <p:xfrm>
          <a:off x="97437" y="2127146"/>
          <a:ext cx="11997126" cy="3494164"/>
        </p:xfrm>
        <a:graphic>
          <a:graphicData uri="http://schemas.openxmlformats.org/drawingml/2006/table">
            <a:tbl>
              <a:tblPr bandRow="1">
                <a:tableStyleId>{5940675A-B579-460E-94D1-54222C63F5DA}</a:tableStyleId>
              </a:tblPr>
              <a:tblGrid>
                <a:gridCol w="666507">
                  <a:extLst>
                    <a:ext uri="{9D8B030D-6E8A-4147-A177-3AD203B41FA5}">
                      <a16:colId xmlns:a16="http://schemas.microsoft.com/office/drawing/2014/main" val="2399346146"/>
                    </a:ext>
                  </a:extLst>
                </a:gridCol>
                <a:gridCol w="666507">
                  <a:extLst>
                    <a:ext uri="{9D8B030D-6E8A-4147-A177-3AD203B41FA5}">
                      <a16:colId xmlns:a16="http://schemas.microsoft.com/office/drawing/2014/main" val="834240029"/>
                    </a:ext>
                  </a:extLst>
                </a:gridCol>
                <a:gridCol w="666507">
                  <a:extLst>
                    <a:ext uri="{9D8B030D-6E8A-4147-A177-3AD203B41FA5}">
                      <a16:colId xmlns:a16="http://schemas.microsoft.com/office/drawing/2014/main" val="1130220518"/>
                    </a:ext>
                  </a:extLst>
                </a:gridCol>
                <a:gridCol w="666507">
                  <a:extLst>
                    <a:ext uri="{9D8B030D-6E8A-4147-A177-3AD203B41FA5}">
                      <a16:colId xmlns:a16="http://schemas.microsoft.com/office/drawing/2014/main" val="814909805"/>
                    </a:ext>
                  </a:extLst>
                </a:gridCol>
                <a:gridCol w="666507">
                  <a:extLst>
                    <a:ext uri="{9D8B030D-6E8A-4147-A177-3AD203B41FA5}">
                      <a16:colId xmlns:a16="http://schemas.microsoft.com/office/drawing/2014/main" val="2698327037"/>
                    </a:ext>
                  </a:extLst>
                </a:gridCol>
                <a:gridCol w="666507">
                  <a:extLst>
                    <a:ext uri="{9D8B030D-6E8A-4147-A177-3AD203B41FA5}">
                      <a16:colId xmlns:a16="http://schemas.microsoft.com/office/drawing/2014/main" val="3108833963"/>
                    </a:ext>
                  </a:extLst>
                </a:gridCol>
                <a:gridCol w="666507">
                  <a:extLst>
                    <a:ext uri="{9D8B030D-6E8A-4147-A177-3AD203B41FA5}">
                      <a16:colId xmlns:a16="http://schemas.microsoft.com/office/drawing/2014/main" val="3481413323"/>
                    </a:ext>
                  </a:extLst>
                </a:gridCol>
                <a:gridCol w="666507">
                  <a:extLst>
                    <a:ext uri="{9D8B030D-6E8A-4147-A177-3AD203B41FA5}">
                      <a16:colId xmlns:a16="http://schemas.microsoft.com/office/drawing/2014/main" val="630009547"/>
                    </a:ext>
                  </a:extLst>
                </a:gridCol>
                <a:gridCol w="666507">
                  <a:extLst>
                    <a:ext uri="{9D8B030D-6E8A-4147-A177-3AD203B41FA5}">
                      <a16:colId xmlns:a16="http://schemas.microsoft.com/office/drawing/2014/main" val="1316142825"/>
                    </a:ext>
                  </a:extLst>
                </a:gridCol>
                <a:gridCol w="666507">
                  <a:extLst>
                    <a:ext uri="{9D8B030D-6E8A-4147-A177-3AD203B41FA5}">
                      <a16:colId xmlns:a16="http://schemas.microsoft.com/office/drawing/2014/main" val="1408289061"/>
                    </a:ext>
                  </a:extLst>
                </a:gridCol>
                <a:gridCol w="666507">
                  <a:extLst>
                    <a:ext uri="{9D8B030D-6E8A-4147-A177-3AD203B41FA5}">
                      <a16:colId xmlns:a16="http://schemas.microsoft.com/office/drawing/2014/main" val="719829725"/>
                    </a:ext>
                  </a:extLst>
                </a:gridCol>
                <a:gridCol w="666507">
                  <a:extLst>
                    <a:ext uri="{9D8B030D-6E8A-4147-A177-3AD203B41FA5}">
                      <a16:colId xmlns:a16="http://schemas.microsoft.com/office/drawing/2014/main" val="2527742819"/>
                    </a:ext>
                  </a:extLst>
                </a:gridCol>
                <a:gridCol w="666507">
                  <a:extLst>
                    <a:ext uri="{9D8B030D-6E8A-4147-A177-3AD203B41FA5}">
                      <a16:colId xmlns:a16="http://schemas.microsoft.com/office/drawing/2014/main" val="403671739"/>
                    </a:ext>
                  </a:extLst>
                </a:gridCol>
                <a:gridCol w="666507">
                  <a:extLst>
                    <a:ext uri="{9D8B030D-6E8A-4147-A177-3AD203B41FA5}">
                      <a16:colId xmlns:a16="http://schemas.microsoft.com/office/drawing/2014/main" val="3531016541"/>
                    </a:ext>
                  </a:extLst>
                </a:gridCol>
                <a:gridCol w="666507">
                  <a:extLst>
                    <a:ext uri="{9D8B030D-6E8A-4147-A177-3AD203B41FA5}">
                      <a16:colId xmlns:a16="http://schemas.microsoft.com/office/drawing/2014/main" val="3331797093"/>
                    </a:ext>
                  </a:extLst>
                </a:gridCol>
                <a:gridCol w="666507">
                  <a:extLst>
                    <a:ext uri="{9D8B030D-6E8A-4147-A177-3AD203B41FA5}">
                      <a16:colId xmlns:a16="http://schemas.microsoft.com/office/drawing/2014/main" val="1801435067"/>
                    </a:ext>
                  </a:extLst>
                </a:gridCol>
                <a:gridCol w="666507">
                  <a:extLst>
                    <a:ext uri="{9D8B030D-6E8A-4147-A177-3AD203B41FA5}">
                      <a16:colId xmlns:a16="http://schemas.microsoft.com/office/drawing/2014/main" val="3522478355"/>
                    </a:ext>
                  </a:extLst>
                </a:gridCol>
                <a:gridCol w="666507">
                  <a:extLst>
                    <a:ext uri="{9D8B030D-6E8A-4147-A177-3AD203B41FA5}">
                      <a16:colId xmlns:a16="http://schemas.microsoft.com/office/drawing/2014/main" val="1012172138"/>
                    </a:ext>
                  </a:extLst>
                </a:gridCol>
              </a:tblGrid>
              <a:tr h="678841">
                <a:tc gridSpan="3">
                  <a:txBody>
                    <a:bodyPr/>
                    <a:lstStyle/>
                    <a:p>
                      <a:pPr algn="ctr"/>
                      <a:r>
                        <a:rPr lang="en-US" sz="2400" b="1" dirty="0"/>
                        <a:t>Year 1</a:t>
                      </a:r>
                    </a:p>
                  </a:txBody>
                  <a:tcPr anchor="ctr">
                    <a:noFill/>
                  </a:tcPr>
                </a:tc>
                <a:tc hMerge="1">
                  <a:txBody>
                    <a:bodyPr/>
                    <a:lstStyle/>
                    <a:p>
                      <a:endParaRPr lang="en-US" dirty="0"/>
                    </a:p>
                  </a:txBody>
                  <a:tcPr>
                    <a:solidFill>
                      <a:schemeClr val="accent1">
                        <a:lumMod val="40000"/>
                        <a:lumOff val="60000"/>
                      </a:schemeClr>
                    </a:solidFill>
                  </a:tcPr>
                </a:tc>
                <a:tc hMerge="1">
                  <a:txBody>
                    <a:bodyPr/>
                    <a:lstStyle/>
                    <a:p>
                      <a:endParaRPr lang="en-US" dirty="0"/>
                    </a:p>
                  </a:txBody>
                  <a:tcPr>
                    <a:solidFill>
                      <a:schemeClr val="accent1">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Year 2</a:t>
                      </a:r>
                    </a:p>
                  </a:txBody>
                  <a:tcPr anchor="ctr">
                    <a:noFill/>
                  </a:tcPr>
                </a:tc>
                <a:tc hMerge="1">
                  <a:txBody>
                    <a:bodyPr/>
                    <a:lstStyle/>
                    <a:p>
                      <a:endParaRPr lang="en-US" dirty="0"/>
                    </a:p>
                  </a:txBody>
                  <a:tcPr>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tc gridSpan="3">
                  <a:txBody>
                    <a:bodyPr/>
                    <a:lstStyle/>
                    <a:p>
                      <a:pPr algn="ctr"/>
                      <a:r>
                        <a:rPr lang="en-US" sz="2400" b="1" dirty="0"/>
                        <a:t>Year 3</a:t>
                      </a:r>
                    </a:p>
                  </a:txBody>
                  <a:tcPr anchor="ctr">
                    <a:noFill/>
                  </a:tcPr>
                </a:tc>
                <a:tc hMerge="1">
                  <a:txBody>
                    <a:bodyPr/>
                    <a:lstStyle/>
                    <a:p>
                      <a:endParaRPr lang="en-US" dirty="0"/>
                    </a:p>
                  </a:txBody>
                  <a:tcPr>
                    <a:solidFill>
                      <a:schemeClr val="accent1">
                        <a:lumMod val="40000"/>
                        <a:lumOff val="60000"/>
                      </a:schemeClr>
                    </a:solidFill>
                  </a:tcPr>
                </a:tc>
                <a:tc hMerge="1">
                  <a:txBody>
                    <a:bodyPr/>
                    <a:lstStyle/>
                    <a:p>
                      <a:endParaRPr lang="en-US" dirty="0"/>
                    </a:p>
                  </a:txBody>
                  <a:tcPr>
                    <a:solidFill>
                      <a:schemeClr val="accent1">
                        <a:lumMod val="40000"/>
                        <a:lumOff val="60000"/>
                      </a:schemeClr>
                    </a:solidFill>
                  </a:tcPr>
                </a:tc>
                <a:tc gridSpan="3">
                  <a:txBody>
                    <a:bodyPr/>
                    <a:lstStyle/>
                    <a:p>
                      <a:pPr algn="ctr"/>
                      <a:r>
                        <a:rPr lang="en-US" sz="2400" b="1" dirty="0"/>
                        <a:t>Year 4</a:t>
                      </a:r>
                    </a:p>
                  </a:txBody>
                  <a:tcPr anchor="ctr">
                    <a:noFill/>
                  </a:tcPr>
                </a:tc>
                <a:tc hMerge="1">
                  <a:txBody>
                    <a:bodyPr/>
                    <a:lstStyle/>
                    <a:p>
                      <a:endParaRPr lang="en-US" dirty="0"/>
                    </a:p>
                  </a:txBody>
                  <a:tcPr>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tc gridSpan="3">
                  <a:txBody>
                    <a:bodyPr/>
                    <a:lstStyle/>
                    <a:p>
                      <a:pPr algn="ctr"/>
                      <a:r>
                        <a:rPr lang="en-US" sz="2400" b="1" dirty="0"/>
                        <a:t>Year 5</a:t>
                      </a:r>
                    </a:p>
                  </a:txBody>
                  <a:tcPr anchor="ctr">
                    <a:noFill/>
                  </a:tcPr>
                </a:tc>
                <a:tc hMerge="1">
                  <a:txBody>
                    <a:bodyPr/>
                    <a:lstStyle/>
                    <a:p>
                      <a:endParaRPr lang="en-US" dirty="0"/>
                    </a:p>
                  </a:txBody>
                  <a:tcPr>
                    <a:solidFill>
                      <a:schemeClr val="accent1">
                        <a:lumMod val="40000"/>
                        <a:lumOff val="60000"/>
                      </a:schemeClr>
                    </a:solidFill>
                  </a:tcPr>
                </a:tc>
                <a:tc hMerge="1">
                  <a:txBody>
                    <a:bodyPr/>
                    <a:lstStyle/>
                    <a:p>
                      <a:endParaRPr lang="en-US" dirty="0"/>
                    </a:p>
                  </a:txBody>
                  <a:tcPr>
                    <a:solidFill>
                      <a:schemeClr val="accent1">
                        <a:lumMod val="40000"/>
                        <a:lumOff val="60000"/>
                      </a:schemeClr>
                    </a:solidFill>
                  </a:tcPr>
                </a:tc>
                <a:tc gridSpan="3">
                  <a:txBody>
                    <a:bodyPr/>
                    <a:lstStyle/>
                    <a:p>
                      <a:pPr algn="ctr"/>
                      <a:r>
                        <a:rPr lang="en-US" sz="2400" b="1" dirty="0"/>
                        <a:t>Year 6</a:t>
                      </a:r>
                    </a:p>
                  </a:txBody>
                  <a:tcPr anchor="ctr">
                    <a:noFill/>
                  </a:tcPr>
                </a:tc>
                <a:tc hMerge="1">
                  <a:txBody>
                    <a:bodyPr/>
                    <a:lstStyle/>
                    <a:p>
                      <a:endParaRPr lang="en-US" dirty="0"/>
                    </a:p>
                  </a:txBody>
                  <a:tcPr>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3903662164"/>
                  </a:ext>
                </a:extLst>
              </a:tr>
              <a:tr h="678841">
                <a:tc gridSpan="5">
                  <a:txBody>
                    <a:bodyPr/>
                    <a:lstStyle/>
                    <a:p>
                      <a:pPr algn="ctr"/>
                      <a:r>
                        <a:rPr lang="en-US" sz="1400" dirty="0">
                          <a:solidFill>
                            <a:schemeClr val="bg1"/>
                          </a:solidFill>
                        </a:rPr>
                        <a:t>Satisfy coursework requirements</a:t>
                      </a:r>
                    </a:p>
                  </a:txBody>
                  <a:tcPr anchor="ctr">
                    <a:solidFill>
                      <a:srgbClr val="942093"/>
                    </a:solidFill>
                  </a:tcPr>
                </a:tc>
                <a:tc hMerge="1">
                  <a:txBody>
                    <a:bodyPr/>
                    <a:lstStyle/>
                    <a:p>
                      <a:endParaRPr lang="en-US" dirty="0"/>
                    </a:p>
                  </a:txBody>
                  <a:tcPr>
                    <a:solidFill>
                      <a:schemeClr val="accent1">
                        <a:lumMod val="40000"/>
                        <a:lumOff val="60000"/>
                      </a:schemeClr>
                    </a:solidFill>
                  </a:tcPr>
                </a:tc>
                <a:tc hMerge="1">
                  <a:txBody>
                    <a:bodyPr/>
                    <a:lstStyle/>
                    <a:p>
                      <a:endParaRPr lang="en-US" dirty="0"/>
                    </a:p>
                  </a:txBody>
                  <a:tcPr>
                    <a:solidFill>
                      <a:schemeClr val="accent1">
                        <a:lumMod val="40000"/>
                        <a:lumOff val="60000"/>
                      </a:schemeClr>
                    </a:solidFill>
                  </a:tcPr>
                </a:tc>
                <a:tc hMerge="1">
                  <a:txBody>
                    <a:bodyPr/>
                    <a:lstStyle/>
                    <a:p>
                      <a:pPr algn="ctr"/>
                      <a:endParaRPr lang="en-US" sz="1400" dirty="0">
                        <a:solidFill>
                          <a:schemeClr val="bg1"/>
                        </a:solidFill>
                      </a:endParaRPr>
                    </a:p>
                  </a:txBody>
                  <a:tcPr anchor="ctr">
                    <a:solidFill>
                      <a:srgbClr val="942093"/>
                    </a:solidFill>
                  </a:tcPr>
                </a:tc>
                <a:tc hMerge="1">
                  <a:txBody>
                    <a:bodyPr/>
                    <a:lstStyle/>
                    <a:p>
                      <a:pPr algn="ctr"/>
                      <a:endParaRPr lang="en-US" sz="1400" dirty="0">
                        <a:solidFill>
                          <a:schemeClr val="bg1"/>
                        </a:solidFill>
                      </a:endParaRPr>
                    </a:p>
                  </a:txBody>
                  <a:tcPr anchor="ctr">
                    <a:solidFill>
                      <a:srgbClr val="942093"/>
                    </a:solidFill>
                  </a:tcPr>
                </a:tc>
                <a:tc>
                  <a:txBody>
                    <a:bodyPr/>
                    <a:lstStyle/>
                    <a:p>
                      <a:pPr algn="ctr"/>
                      <a:endParaRPr lang="en-US" sz="1400" dirty="0">
                        <a:solidFill>
                          <a:schemeClr val="bg1"/>
                        </a:solidFill>
                      </a:endParaRPr>
                    </a:p>
                  </a:txBody>
                  <a:tcPr anchor="ctr">
                    <a:solidFill>
                      <a:schemeClr val="accent1">
                        <a:lumMod val="20000"/>
                        <a:lumOff val="80000"/>
                      </a:schemeClr>
                    </a:solidFill>
                  </a:tcPr>
                </a:tc>
                <a:tc>
                  <a:txBody>
                    <a:bodyPr/>
                    <a:lstStyle/>
                    <a:p>
                      <a:pPr algn="ctr"/>
                      <a:endParaRPr lang="en-US" sz="1400" dirty="0">
                        <a:solidFill>
                          <a:schemeClr val="bg1"/>
                        </a:solidFill>
                      </a:endParaRPr>
                    </a:p>
                  </a:txBody>
                  <a:tcPr anchor="ctr">
                    <a:solidFill>
                      <a:schemeClr val="accent1">
                        <a:lumMod val="40000"/>
                        <a:lumOff val="60000"/>
                      </a:schemeClr>
                    </a:solidFill>
                  </a:tcPr>
                </a:tc>
                <a:tc>
                  <a:txBody>
                    <a:bodyPr/>
                    <a:lstStyle/>
                    <a:p>
                      <a:pPr algn="ctr"/>
                      <a:r>
                        <a:rPr lang="en-US" sz="1400" dirty="0">
                          <a:solidFill>
                            <a:schemeClr val="bg1"/>
                          </a:solidFill>
                        </a:rPr>
                        <a:t>TA</a:t>
                      </a:r>
                    </a:p>
                  </a:txBody>
                  <a:tcPr anchor="ctr">
                    <a:solidFill>
                      <a:srgbClr val="942093"/>
                    </a:solidFill>
                  </a:tcPr>
                </a:tc>
                <a:tc>
                  <a:txBody>
                    <a:bodyPr/>
                    <a:lstStyle/>
                    <a:p>
                      <a:pPr algn="ctr"/>
                      <a:endParaRPr lang="en-US" sz="1400" dirty="0">
                        <a:solidFill>
                          <a:schemeClr val="bg1"/>
                        </a:solidFill>
                      </a:endParaRPr>
                    </a:p>
                  </a:txBody>
                  <a:tcPr anchor="ctr">
                    <a:solidFill>
                      <a:schemeClr val="accent1">
                        <a:lumMod val="40000"/>
                        <a:lumOff val="60000"/>
                      </a:schemeClr>
                    </a:solidFill>
                  </a:tcPr>
                </a:tc>
                <a:tc>
                  <a:txBody>
                    <a:bodyPr/>
                    <a:lstStyle/>
                    <a:p>
                      <a:pPr algn="ctr"/>
                      <a:endParaRPr lang="en-US" sz="1400" dirty="0">
                        <a:solidFill>
                          <a:schemeClr val="bg1"/>
                        </a:solidFill>
                      </a:endParaRPr>
                    </a:p>
                  </a:txBody>
                  <a:tcPr anchor="ctr">
                    <a:solidFill>
                      <a:schemeClr val="accent1">
                        <a:lumMod val="20000"/>
                        <a:lumOff val="80000"/>
                      </a:schemeClr>
                    </a:solidFill>
                  </a:tcPr>
                </a:tc>
                <a:tc>
                  <a:txBody>
                    <a:bodyPr/>
                    <a:lstStyle/>
                    <a:p>
                      <a:pPr algn="ctr"/>
                      <a:endParaRPr lang="en-US" sz="1400" dirty="0">
                        <a:solidFill>
                          <a:schemeClr val="bg1"/>
                        </a:solidFill>
                      </a:endParaRPr>
                    </a:p>
                  </a:txBody>
                  <a:tcPr anchor="ctr">
                    <a:solidFill>
                      <a:schemeClr val="accent1">
                        <a:lumMod val="20000"/>
                        <a:lumOff val="80000"/>
                      </a:schemeClr>
                    </a:solidFill>
                  </a:tcPr>
                </a:tc>
                <a:tc>
                  <a:txBody>
                    <a:bodyPr/>
                    <a:lstStyle/>
                    <a:p>
                      <a:pPr algn="ctr"/>
                      <a:endParaRPr lang="en-US" sz="1400" dirty="0">
                        <a:solidFill>
                          <a:schemeClr val="bg1"/>
                        </a:solidFill>
                      </a:endParaRPr>
                    </a:p>
                  </a:txBody>
                  <a:tcPr anchor="ctr">
                    <a:solidFill>
                      <a:schemeClr val="accent1">
                        <a:lumMod val="20000"/>
                        <a:lumOff val="80000"/>
                      </a:schemeClr>
                    </a:solidFill>
                  </a:tcPr>
                </a:tc>
                <a:tc>
                  <a:txBody>
                    <a:bodyPr/>
                    <a:lstStyle/>
                    <a:p>
                      <a:pPr algn="ctr"/>
                      <a:endParaRPr lang="en-US" sz="1400" dirty="0">
                        <a:solidFill>
                          <a:schemeClr val="bg1"/>
                        </a:solidFill>
                      </a:endParaRPr>
                    </a:p>
                  </a:txBody>
                  <a:tcPr anchor="ctr">
                    <a:solidFill>
                      <a:schemeClr val="accent1">
                        <a:lumMod val="40000"/>
                        <a:lumOff val="60000"/>
                      </a:schemeClr>
                    </a:solidFill>
                  </a:tcPr>
                </a:tc>
                <a:tc>
                  <a:txBody>
                    <a:bodyPr/>
                    <a:lstStyle/>
                    <a:p>
                      <a:pPr algn="ctr"/>
                      <a:endParaRPr lang="en-US" sz="1400" dirty="0">
                        <a:solidFill>
                          <a:schemeClr val="bg1"/>
                        </a:solidFill>
                      </a:endParaRPr>
                    </a:p>
                  </a:txBody>
                  <a:tcPr anchor="ctr">
                    <a:solidFill>
                      <a:schemeClr val="accent1">
                        <a:lumMod val="40000"/>
                        <a:lumOff val="60000"/>
                      </a:schemeClr>
                    </a:solidFill>
                  </a:tcPr>
                </a:tc>
                <a:tc>
                  <a:txBody>
                    <a:bodyPr/>
                    <a:lstStyle/>
                    <a:p>
                      <a:pPr algn="ctr"/>
                      <a:endParaRPr lang="en-US" sz="1400" dirty="0">
                        <a:solidFill>
                          <a:schemeClr val="bg1"/>
                        </a:solidFill>
                      </a:endParaRPr>
                    </a:p>
                  </a:txBody>
                  <a:tcPr anchor="ctr">
                    <a:solidFill>
                      <a:schemeClr val="accent1">
                        <a:lumMod val="40000"/>
                        <a:lumOff val="60000"/>
                      </a:schemeClr>
                    </a:solidFill>
                  </a:tcPr>
                </a:tc>
                <a:tc>
                  <a:txBody>
                    <a:bodyPr/>
                    <a:lstStyle/>
                    <a:p>
                      <a:pPr algn="ctr"/>
                      <a:endParaRPr lang="en-US" sz="1400" dirty="0">
                        <a:solidFill>
                          <a:schemeClr val="bg1"/>
                        </a:solidFill>
                      </a:endParaRPr>
                    </a:p>
                  </a:txBody>
                  <a:tcPr anchor="ctr">
                    <a:solidFill>
                      <a:schemeClr val="accent1">
                        <a:lumMod val="20000"/>
                        <a:lumOff val="80000"/>
                      </a:schemeClr>
                    </a:solidFill>
                  </a:tcPr>
                </a:tc>
                <a:tc>
                  <a:txBody>
                    <a:bodyPr/>
                    <a:lstStyle/>
                    <a:p>
                      <a:pPr algn="ctr"/>
                      <a:endParaRPr lang="en-US" sz="1400" dirty="0">
                        <a:solidFill>
                          <a:schemeClr val="bg1"/>
                        </a:solidFill>
                      </a:endParaRPr>
                    </a:p>
                  </a:txBody>
                  <a:tcPr anchor="ctr">
                    <a:solidFill>
                      <a:schemeClr val="accent1">
                        <a:lumMod val="20000"/>
                        <a:lumOff val="80000"/>
                      </a:schemeClr>
                    </a:solidFill>
                  </a:tcPr>
                </a:tc>
                <a:tc>
                  <a:txBody>
                    <a:bodyPr/>
                    <a:lstStyle/>
                    <a:p>
                      <a:endParaRPr lang="en-US" sz="1400" dirty="0">
                        <a:solidFill>
                          <a:schemeClr val="bg1"/>
                        </a:solidFill>
                      </a:endParaRPr>
                    </a:p>
                  </a:txBody>
                  <a:tcPr>
                    <a:solidFill>
                      <a:schemeClr val="accent1">
                        <a:lumMod val="20000"/>
                        <a:lumOff val="80000"/>
                      </a:schemeClr>
                    </a:solidFill>
                  </a:tcPr>
                </a:tc>
                <a:extLst>
                  <a:ext uri="{0D108BD9-81ED-4DB2-BD59-A6C34878D82A}">
                    <a16:rowId xmlns:a16="http://schemas.microsoft.com/office/drawing/2014/main" val="315841264"/>
                  </a:ext>
                </a:extLst>
              </a:tr>
              <a:tr h="778800">
                <a:tc gridSpan="3">
                  <a:txBody>
                    <a:bodyPr/>
                    <a:lstStyle/>
                    <a:p>
                      <a:pPr algn="ctr"/>
                      <a:r>
                        <a:rPr lang="en-US" sz="1400" dirty="0">
                          <a:solidFill>
                            <a:schemeClr val="bg1"/>
                          </a:solidFill>
                        </a:rPr>
                        <a:t>Find advisor + topic</a:t>
                      </a:r>
                    </a:p>
                  </a:txBody>
                  <a:tcPr anchor="ctr">
                    <a:solidFill>
                      <a:srgbClr val="942093"/>
                    </a:solidFill>
                  </a:tcPr>
                </a:tc>
                <a:tc hMerge="1">
                  <a:txBody>
                    <a:bodyPr/>
                    <a:lstStyle/>
                    <a:p>
                      <a:endParaRPr lang="en-US" dirty="0"/>
                    </a:p>
                  </a:txBody>
                  <a:tcPr>
                    <a:solidFill>
                      <a:schemeClr val="accent1">
                        <a:lumMod val="40000"/>
                        <a:lumOff val="60000"/>
                      </a:schemeClr>
                    </a:solidFill>
                  </a:tcPr>
                </a:tc>
                <a:tc hMerge="1">
                  <a:txBody>
                    <a:bodyPr/>
                    <a:lstStyle/>
                    <a:p>
                      <a:endParaRPr lang="en-US" dirty="0"/>
                    </a:p>
                  </a:txBody>
                  <a:tcPr>
                    <a:solidFill>
                      <a:schemeClr val="accent1">
                        <a:lumMod val="40000"/>
                        <a:lumOff val="60000"/>
                      </a:schemeClr>
                    </a:solidFill>
                  </a:tcPr>
                </a:tc>
                <a:tc>
                  <a:txBody>
                    <a:bodyPr/>
                    <a:lstStyle/>
                    <a:p>
                      <a:pPr algn="ctr"/>
                      <a:endParaRPr lang="en-US" sz="1400">
                        <a:solidFill>
                          <a:schemeClr val="bg1"/>
                        </a:solidFill>
                      </a:endParaRPr>
                    </a:p>
                  </a:txBody>
                  <a:tcPr anchor="ctr">
                    <a:solidFill>
                      <a:schemeClr val="accent1">
                        <a:lumMod val="20000"/>
                        <a:lumOff val="80000"/>
                      </a:schemeClr>
                    </a:solidFill>
                  </a:tcPr>
                </a:tc>
                <a:tc>
                  <a:txBody>
                    <a:bodyPr/>
                    <a:lstStyle/>
                    <a:p>
                      <a:pPr algn="ctr"/>
                      <a:r>
                        <a:rPr lang="en-US" sz="1400" dirty="0">
                          <a:solidFill>
                            <a:schemeClr val="bg1"/>
                          </a:solidFill>
                        </a:rPr>
                        <a:t>Qual 1</a:t>
                      </a:r>
                    </a:p>
                  </a:txBody>
                  <a:tcPr anchor="ctr">
                    <a:solidFill>
                      <a:srgbClr val="942093"/>
                    </a:solidFill>
                  </a:tcPr>
                </a:tc>
                <a:tc>
                  <a:txBody>
                    <a:bodyPr/>
                    <a:lstStyle/>
                    <a:p>
                      <a:pPr algn="ctr"/>
                      <a:endParaRPr lang="en-US" sz="1400" dirty="0">
                        <a:solidFill>
                          <a:schemeClr val="bg1"/>
                        </a:solidFill>
                      </a:endParaRPr>
                    </a:p>
                  </a:txBody>
                  <a:tcPr anchor="ctr">
                    <a:solidFill>
                      <a:schemeClr val="accent1">
                        <a:lumMod val="20000"/>
                        <a:lumOff val="80000"/>
                      </a:schemeClr>
                    </a:solidFill>
                  </a:tcPr>
                </a:tc>
                <a:tc>
                  <a:txBody>
                    <a:bodyPr/>
                    <a:lstStyle/>
                    <a:p>
                      <a:pPr algn="ctr"/>
                      <a:r>
                        <a:rPr lang="en-US" sz="1400" dirty="0">
                          <a:solidFill>
                            <a:schemeClr val="bg1"/>
                          </a:solidFill>
                        </a:rPr>
                        <a:t>Qual 2</a:t>
                      </a:r>
                    </a:p>
                  </a:txBody>
                  <a:tcPr anchor="ctr">
                    <a:solidFill>
                      <a:srgbClr val="942093"/>
                    </a:solidFill>
                  </a:tcPr>
                </a:tc>
                <a:tc>
                  <a:txBody>
                    <a:bodyPr/>
                    <a:lstStyle/>
                    <a:p>
                      <a:pPr algn="ctr"/>
                      <a:endParaRPr lang="en-US" sz="1400" dirty="0">
                        <a:solidFill>
                          <a:schemeClr val="bg1"/>
                        </a:solidFill>
                      </a:endParaRPr>
                    </a:p>
                  </a:txBody>
                  <a:tcPr anchor="ctr">
                    <a:solidFill>
                      <a:schemeClr val="accent1">
                        <a:lumMod val="40000"/>
                        <a:lumOff val="60000"/>
                      </a:schemeClr>
                    </a:solidFill>
                  </a:tcPr>
                </a:tc>
                <a:tc>
                  <a:txBody>
                    <a:bodyPr/>
                    <a:lstStyle/>
                    <a:p>
                      <a:pPr algn="ctr"/>
                      <a:endParaRPr lang="en-US" sz="1400" dirty="0">
                        <a:solidFill>
                          <a:schemeClr val="bg1"/>
                        </a:solidFill>
                      </a:endParaRPr>
                    </a:p>
                  </a:txBody>
                  <a:tcPr anchor="ctr">
                    <a:solidFill>
                      <a:schemeClr val="accent1">
                        <a:lumMod val="40000"/>
                        <a:lumOff val="60000"/>
                      </a:schemeClr>
                    </a:solidFill>
                  </a:tcPr>
                </a:tc>
                <a:tc>
                  <a:txBody>
                    <a:bodyPr/>
                    <a:lstStyle/>
                    <a:p>
                      <a:pPr algn="ctr"/>
                      <a:endParaRPr lang="en-US" sz="1400" dirty="0">
                        <a:solidFill>
                          <a:schemeClr val="bg1"/>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Prelim</a:t>
                      </a:r>
                    </a:p>
                  </a:txBody>
                  <a:tcPr anchor="ctr">
                    <a:solidFill>
                      <a:srgbClr val="942093"/>
                    </a:solidFill>
                  </a:tcPr>
                </a:tc>
                <a:tc>
                  <a:txBody>
                    <a:bodyPr/>
                    <a:lstStyle/>
                    <a:p>
                      <a:pPr algn="ctr"/>
                      <a:endParaRPr lang="en-US" sz="1400" dirty="0">
                        <a:solidFill>
                          <a:schemeClr val="bg1"/>
                        </a:solidFill>
                      </a:endParaRPr>
                    </a:p>
                  </a:txBody>
                  <a:tcPr anchor="ctr">
                    <a:solidFill>
                      <a:schemeClr val="accent1">
                        <a:lumMod val="20000"/>
                        <a:lumOff val="80000"/>
                      </a:schemeClr>
                    </a:solidFill>
                  </a:tcPr>
                </a:tc>
                <a:tc>
                  <a:txBody>
                    <a:bodyPr/>
                    <a:lstStyle/>
                    <a:p>
                      <a:pPr algn="ctr"/>
                      <a:endParaRPr lang="en-US" sz="1400" dirty="0">
                        <a:solidFill>
                          <a:schemeClr val="bg1"/>
                        </a:solidFill>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nchor="ctr">
                    <a:solidFill>
                      <a:schemeClr val="accent1">
                        <a:lumMod val="40000"/>
                        <a:lumOff val="60000"/>
                      </a:schemeClr>
                    </a:solidFill>
                  </a:tcPr>
                </a:tc>
                <a:tc>
                  <a:txBody>
                    <a:bodyPr/>
                    <a:lstStyle/>
                    <a:p>
                      <a:pPr algn="ctr"/>
                      <a:endParaRPr lang="en-US" sz="1400" dirty="0">
                        <a:solidFill>
                          <a:schemeClr val="bg1"/>
                        </a:solidFill>
                      </a:endParaRPr>
                    </a:p>
                  </a:txBody>
                  <a:tcPr anchor="ctr">
                    <a:solidFill>
                      <a:schemeClr val="accent1">
                        <a:lumMod val="40000"/>
                        <a:lumOff val="60000"/>
                      </a:schemeClr>
                    </a:solidFill>
                  </a:tcPr>
                </a:tc>
                <a:tc>
                  <a:txBody>
                    <a:bodyPr/>
                    <a:lstStyle/>
                    <a:p>
                      <a:pPr algn="ctr"/>
                      <a:endParaRPr lang="en-US" sz="1400" dirty="0">
                        <a:solidFill>
                          <a:schemeClr val="bg1"/>
                        </a:solidFill>
                      </a:endParaRPr>
                    </a:p>
                  </a:txBody>
                  <a:tcPr anchor="ctr">
                    <a:solidFill>
                      <a:schemeClr val="accent1">
                        <a:lumMod val="20000"/>
                        <a:lumOff val="80000"/>
                      </a:schemeClr>
                    </a:solidFill>
                  </a:tcPr>
                </a:tc>
                <a:tc gridSpan="2">
                  <a:txBody>
                    <a:bodyPr/>
                    <a:lstStyle/>
                    <a:p>
                      <a:pPr algn="ctr"/>
                      <a:r>
                        <a:rPr lang="en-US" sz="1400" dirty="0">
                          <a:solidFill>
                            <a:schemeClr val="bg1"/>
                          </a:solidFill>
                        </a:rPr>
                        <a:t>Defend and deposit dissertation</a:t>
                      </a:r>
                    </a:p>
                  </a:txBody>
                  <a:tcPr anchor="ctr">
                    <a:solidFill>
                      <a:srgbClr val="942093"/>
                    </a:solidFill>
                  </a:tcPr>
                </a:tc>
                <a:tc hMerge="1">
                  <a:txBody>
                    <a:bodyPr/>
                    <a:lstStyle/>
                    <a:p>
                      <a:endParaRPr lang="en-US" sz="1400" dirty="0"/>
                    </a:p>
                  </a:txBody>
                  <a:tcPr>
                    <a:solidFill>
                      <a:schemeClr val="accent1">
                        <a:lumMod val="20000"/>
                        <a:lumOff val="80000"/>
                      </a:schemeClr>
                    </a:solidFill>
                  </a:tcPr>
                </a:tc>
                <a:extLst>
                  <a:ext uri="{0D108BD9-81ED-4DB2-BD59-A6C34878D82A}">
                    <a16:rowId xmlns:a16="http://schemas.microsoft.com/office/drawing/2014/main" val="1292379623"/>
                  </a:ext>
                </a:extLst>
              </a:tr>
              <a:tr h="678841">
                <a:tc>
                  <a:txBody>
                    <a:bodyPr/>
                    <a:lstStyle/>
                    <a:p>
                      <a:pPr algn="ctr"/>
                      <a:endParaRPr lang="en-US" sz="1200" dirty="0"/>
                    </a:p>
                  </a:txBody>
                  <a:tcPr anchor="ctr">
                    <a:solidFill>
                      <a:schemeClr val="accent1">
                        <a:lumMod val="40000"/>
                        <a:lumOff val="60000"/>
                      </a:schemeClr>
                    </a:solidFill>
                  </a:tcPr>
                </a:tc>
                <a:tc>
                  <a:txBody>
                    <a:bodyPr/>
                    <a:lstStyle/>
                    <a:p>
                      <a:pPr algn="ctr"/>
                      <a:endParaRPr lang="en-US" sz="1200" dirty="0">
                        <a:solidFill>
                          <a:schemeClr val="bg1"/>
                        </a:solidFill>
                      </a:endParaRPr>
                    </a:p>
                  </a:txBody>
                  <a:tcPr anchor="ctr">
                    <a:solidFill>
                      <a:schemeClr val="accent1">
                        <a:lumMod val="40000"/>
                        <a:lumOff val="60000"/>
                      </a:schemeClr>
                    </a:solidFill>
                  </a:tcPr>
                </a:tc>
                <a:tc>
                  <a:txBody>
                    <a:bodyPr/>
                    <a:lstStyle/>
                    <a:p>
                      <a:pPr algn="ctr"/>
                      <a:endParaRPr lang="en-US" sz="1200" dirty="0">
                        <a:solidFill>
                          <a:schemeClr val="bg1"/>
                        </a:solidFill>
                      </a:endParaRPr>
                    </a:p>
                  </a:txBody>
                  <a:tcPr anchor="ctr">
                    <a:solidFill>
                      <a:schemeClr val="accent1">
                        <a:lumMod val="40000"/>
                        <a:lumOff val="60000"/>
                      </a:schemeClr>
                    </a:solidFill>
                  </a:tcPr>
                </a:tc>
                <a:tc>
                  <a:txBody>
                    <a:bodyPr/>
                    <a:lstStyle/>
                    <a:p>
                      <a:pPr algn="ctr"/>
                      <a:endParaRPr lang="en-US" sz="1200" dirty="0">
                        <a:solidFill>
                          <a:schemeClr val="bg1"/>
                        </a:solidFill>
                      </a:endParaRPr>
                    </a:p>
                  </a:txBody>
                  <a:tcPr anchor="ctr">
                    <a:solidFill>
                      <a:schemeClr val="accent1">
                        <a:lumMod val="20000"/>
                        <a:lumOff val="80000"/>
                      </a:schemeClr>
                    </a:solidFill>
                  </a:tcPr>
                </a:tc>
                <a:tc>
                  <a:txBody>
                    <a:bodyPr/>
                    <a:lstStyle/>
                    <a:p>
                      <a:pPr algn="ctr"/>
                      <a:r>
                        <a:rPr lang="en-US" sz="1200" dirty="0">
                          <a:solidFill>
                            <a:schemeClr val="bg1"/>
                          </a:solidFill>
                        </a:rPr>
                        <a:t>Submit paper</a:t>
                      </a:r>
                    </a:p>
                  </a:txBody>
                  <a:tcPr anchor="ctr">
                    <a:solidFill>
                      <a:schemeClr val="accent1">
                        <a:lumMod val="75000"/>
                      </a:schemeClr>
                    </a:solidFill>
                  </a:tcPr>
                </a:tc>
                <a:tc>
                  <a:txBody>
                    <a:bodyPr/>
                    <a:lstStyle/>
                    <a:p>
                      <a:pPr algn="ctr"/>
                      <a:endParaRPr lang="en-US" sz="1200" dirty="0">
                        <a:solidFill>
                          <a:schemeClr val="bg1"/>
                        </a:solidFill>
                      </a:endParaRPr>
                    </a:p>
                  </a:txBody>
                  <a:tcPr anchor="ctr">
                    <a:solidFill>
                      <a:schemeClr val="accent1">
                        <a:lumMod val="20000"/>
                        <a:lumOff val="80000"/>
                      </a:schemeClr>
                    </a:solidFill>
                  </a:tcPr>
                </a:tc>
                <a:tc>
                  <a:txBody>
                    <a:bodyPr/>
                    <a:lstStyle/>
                    <a:p>
                      <a:pPr algn="ctr"/>
                      <a:endParaRPr lang="en-US" sz="1200" dirty="0">
                        <a:solidFill>
                          <a:schemeClr val="bg1"/>
                        </a:solidFill>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Submit paper</a:t>
                      </a:r>
                    </a:p>
                  </a:txBody>
                  <a:tcPr anchor="c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Submit paper</a:t>
                      </a:r>
                    </a:p>
                  </a:txBody>
                  <a:tcPr anchor="ctr">
                    <a:solidFill>
                      <a:schemeClr val="accent1">
                        <a:lumMod val="75000"/>
                      </a:schemeClr>
                    </a:solidFill>
                  </a:tcPr>
                </a:tc>
                <a:tc>
                  <a:txBody>
                    <a:bodyPr/>
                    <a:lstStyle/>
                    <a:p>
                      <a:pPr algn="ctr"/>
                      <a:endParaRPr lang="en-US" sz="1200" dirty="0">
                        <a:solidFill>
                          <a:schemeClr val="bg1"/>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nchor="ctr">
                    <a:solidFill>
                      <a:schemeClr val="accent1">
                        <a:lumMod val="20000"/>
                        <a:lumOff val="80000"/>
                      </a:schemeClr>
                    </a:solidFill>
                  </a:tcPr>
                </a:tc>
                <a:tc>
                  <a:txBody>
                    <a:bodyPr/>
                    <a:lstStyle/>
                    <a:p>
                      <a:pPr algn="ctr"/>
                      <a:endParaRPr lang="en-US" sz="1200" dirty="0">
                        <a:solidFill>
                          <a:schemeClr val="bg1"/>
                        </a:solidFill>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Submit paper</a:t>
                      </a:r>
                    </a:p>
                  </a:txBody>
                  <a:tcPr anchor="ctr">
                    <a:solidFill>
                      <a:schemeClr val="accent1">
                        <a:lumMod val="75000"/>
                      </a:schemeClr>
                    </a:solidFill>
                  </a:tcPr>
                </a:tc>
                <a:tc>
                  <a:txBody>
                    <a:bodyPr/>
                    <a:lstStyle/>
                    <a:p>
                      <a:pPr algn="ctr"/>
                      <a:endParaRPr lang="en-US" sz="1200" dirty="0">
                        <a:solidFill>
                          <a:schemeClr val="bg1"/>
                        </a:solidFill>
                      </a:endParaRPr>
                    </a:p>
                  </a:txBody>
                  <a:tcPr anchor="ctr">
                    <a:solidFill>
                      <a:schemeClr val="accent1">
                        <a:lumMod val="40000"/>
                        <a:lumOff val="60000"/>
                      </a:schemeClr>
                    </a:solidFill>
                  </a:tcPr>
                </a:tc>
                <a:tc>
                  <a:txBody>
                    <a:bodyPr/>
                    <a:lstStyle/>
                    <a:p>
                      <a:pPr algn="ctr"/>
                      <a:endParaRPr lang="en-US" sz="1200" dirty="0">
                        <a:solidFill>
                          <a:schemeClr val="bg1"/>
                        </a:solidFill>
                      </a:endParaRPr>
                    </a:p>
                  </a:txBody>
                  <a:tcPr anchor="ctr">
                    <a:solidFill>
                      <a:schemeClr val="accent1">
                        <a:lumMod val="20000"/>
                        <a:lumOff val="80000"/>
                      </a:schemeClr>
                    </a:solidFill>
                  </a:tcPr>
                </a:tc>
                <a:tc>
                  <a:txBody>
                    <a:bodyPr/>
                    <a:lstStyle/>
                    <a:p>
                      <a:pPr algn="ctr"/>
                      <a:endParaRPr lang="en-US" sz="1200" dirty="0">
                        <a:solidFill>
                          <a:schemeClr val="bg1"/>
                        </a:solidFill>
                      </a:endParaRPr>
                    </a:p>
                  </a:txBody>
                  <a:tcPr anchor="ctr">
                    <a:solidFill>
                      <a:schemeClr val="accent1">
                        <a:lumMod val="20000"/>
                        <a:lumOff val="80000"/>
                      </a:schemeClr>
                    </a:solidFill>
                  </a:tcPr>
                </a:tc>
                <a:tc>
                  <a:txBody>
                    <a:bodyPr/>
                    <a:lstStyle/>
                    <a:p>
                      <a:pPr algn="ctr"/>
                      <a:endParaRPr lang="en-US" sz="1200" dirty="0">
                        <a:solidFill>
                          <a:schemeClr val="bg1"/>
                        </a:solidFill>
                      </a:endParaRPr>
                    </a:p>
                  </a:txBody>
                  <a:tcPr anchor="ctr">
                    <a:solidFill>
                      <a:schemeClr val="accent1">
                        <a:lumMod val="20000"/>
                        <a:lumOff val="80000"/>
                      </a:schemeClr>
                    </a:solidFill>
                  </a:tcPr>
                </a:tc>
                <a:extLst>
                  <a:ext uri="{0D108BD9-81ED-4DB2-BD59-A6C34878D82A}">
                    <a16:rowId xmlns:a16="http://schemas.microsoft.com/office/drawing/2014/main" val="4031086844"/>
                  </a:ext>
                </a:extLst>
              </a:tr>
              <a:tr h="678841">
                <a:tc>
                  <a:txBody>
                    <a:bodyPr/>
                    <a:lstStyle/>
                    <a:p>
                      <a:pPr algn="ctr"/>
                      <a:endParaRPr lang="en-US" sz="1200" dirty="0"/>
                    </a:p>
                  </a:txBody>
                  <a:tcPr anchor="ctr">
                    <a:solidFill>
                      <a:schemeClr val="accent1">
                        <a:lumMod val="40000"/>
                        <a:lumOff val="60000"/>
                      </a:schemeClr>
                    </a:solidFill>
                  </a:tcPr>
                </a:tc>
                <a:tc>
                  <a:txBody>
                    <a:bodyPr/>
                    <a:lstStyle/>
                    <a:p>
                      <a:pPr algn="ctr"/>
                      <a:endParaRPr lang="en-US" sz="1200" dirty="0">
                        <a:solidFill>
                          <a:schemeClr val="bg1"/>
                        </a:solidFill>
                      </a:endParaRPr>
                    </a:p>
                  </a:txBody>
                  <a:tcPr anchor="ctr">
                    <a:solidFill>
                      <a:schemeClr val="accent1">
                        <a:lumMod val="40000"/>
                        <a:lumOff val="60000"/>
                      </a:schemeClr>
                    </a:solidFill>
                  </a:tcPr>
                </a:tc>
                <a:tc>
                  <a:txBody>
                    <a:bodyPr/>
                    <a:lstStyle/>
                    <a:p>
                      <a:pPr algn="ctr"/>
                      <a:endParaRPr lang="en-US" sz="1200" dirty="0">
                        <a:solidFill>
                          <a:schemeClr val="bg1"/>
                        </a:solidFill>
                      </a:endParaRPr>
                    </a:p>
                  </a:txBody>
                  <a:tcPr anchor="ctr">
                    <a:solidFill>
                      <a:schemeClr val="accent1">
                        <a:lumMod val="40000"/>
                        <a:lumOff val="60000"/>
                      </a:schemeClr>
                    </a:solidFill>
                  </a:tcPr>
                </a:tc>
                <a:tc>
                  <a:txBody>
                    <a:bodyPr/>
                    <a:lstStyle/>
                    <a:p>
                      <a:pPr algn="ctr"/>
                      <a:endParaRPr lang="en-US" sz="1200" dirty="0">
                        <a:solidFill>
                          <a:schemeClr val="bg1"/>
                        </a:solidFill>
                      </a:endParaRPr>
                    </a:p>
                  </a:txBody>
                  <a:tcPr anchor="ctr">
                    <a:solidFill>
                      <a:schemeClr val="accent1">
                        <a:lumMod val="20000"/>
                        <a:lumOff val="80000"/>
                      </a:schemeClr>
                    </a:solidFill>
                  </a:tcPr>
                </a:tc>
                <a:tc>
                  <a:txBody>
                    <a:bodyPr/>
                    <a:lstStyle/>
                    <a:p>
                      <a:pPr algn="ctr"/>
                      <a:endParaRPr lang="en-US" sz="1200" dirty="0">
                        <a:solidFill>
                          <a:schemeClr val="bg1"/>
                        </a:solidFill>
                      </a:endParaRPr>
                    </a:p>
                  </a:txBody>
                  <a:tcPr anchor="ctr">
                    <a:solidFill>
                      <a:schemeClr val="accent1">
                        <a:lumMod val="20000"/>
                        <a:lumOff val="80000"/>
                      </a:schemeClr>
                    </a:solidFill>
                  </a:tcPr>
                </a:tc>
                <a:tc>
                  <a:txBody>
                    <a:bodyPr/>
                    <a:lstStyle/>
                    <a:p>
                      <a:pPr algn="ctr"/>
                      <a:r>
                        <a:rPr lang="en-US" sz="1200" dirty="0">
                          <a:solidFill>
                            <a:schemeClr val="bg1"/>
                          </a:solidFill>
                        </a:rPr>
                        <a:t>Intern ship</a:t>
                      </a:r>
                    </a:p>
                  </a:txBody>
                  <a:tcPr anchor="ctr">
                    <a:solidFill>
                      <a:schemeClr val="accent6">
                        <a:lumMod val="75000"/>
                      </a:schemeClr>
                    </a:solidFill>
                  </a:tcPr>
                </a:tc>
                <a:tc>
                  <a:txBody>
                    <a:bodyPr/>
                    <a:lstStyle/>
                    <a:p>
                      <a:pPr algn="ctr"/>
                      <a:endParaRPr lang="en-US" sz="1200" dirty="0">
                        <a:solidFill>
                          <a:schemeClr val="bg1"/>
                        </a:solidFill>
                      </a:endParaRPr>
                    </a:p>
                  </a:txBody>
                  <a:tcPr anchor="ctr">
                    <a:solidFill>
                      <a:schemeClr val="accent1">
                        <a:lumMod val="40000"/>
                        <a:lumOff val="60000"/>
                      </a:schemeClr>
                    </a:solidFill>
                  </a:tcPr>
                </a:tc>
                <a:tc>
                  <a:txBody>
                    <a:bodyPr/>
                    <a:lstStyle/>
                    <a:p>
                      <a:pPr algn="ctr"/>
                      <a:endParaRPr lang="en-US" sz="1200" dirty="0">
                        <a:solidFill>
                          <a:schemeClr val="bg1"/>
                        </a:solidFill>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Intern ship</a:t>
                      </a:r>
                    </a:p>
                  </a:txBody>
                  <a:tcPr anchor="ctr">
                    <a:solidFill>
                      <a:schemeClr val="accent6">
                        <a:lumMod val="75000"/>
                      </a:schemeClr>
                    </a:solidFill>
                  </a:tcPr>
                </a:tc>
                <a:tc>
                  <a:txBody>
                    <a:bodyPr/>
                    <a:lstStyle/>
                    <a:p>
                      <a:pPr algn="ctr"/>
                      <a:endParaRPr lang="en-US" sz="1200">
                        <a:solidFill>
                          <a:schemeClr val="bg1"/>
                        </a:solidFill>
                      </a:endParaRPr>
                    </a:p>
                  </a:txBody>
                  <a:tcPr anchor="ctr">
                    <a:solidFill>
                      <a:schemeClr val="accent1">
                        <a:lumMod val="20000"/>
                        <a:lumOff val="80000"/>
                      </a:schemeClr>
                    </a:solidFill>
                  </a:tcPr>
                </a:tc>
                <a:tc>
                  <a:txBody>
                    <a:bodyPr/>
                    <a:lstStyle/>
                    <a:p>
                      <a:pPr algn="ctr"/>
                      <a:endParaRPr lang="en-US" sz="1200" dirty="0">
                        <a:solidFill>
                          <a:schemeClr val="bg1"/>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Intern ship</a:t>
                      </a:r>
                    </a:p>
                  </a:txBody>
                  <a:tcPr anchor="ctr">
                    <a:solidFill>
                      <a:schemeClr val="accent6">
                        <a:lumMod val="75000"/>
                      </a:schemeClr>
                    </a:solidFill>
                  </a:tcPr>
                </a:tc>
                <a:tc>
                  <a:txBody>
                    <a:bodyPr/>
                    <a:lstStyle/>
                    <a:p>
                      <a:pPr algn="ctr"/>
                      <a:endParaRPr lang="en-US" sz="1200" dirty="0">
                        <a:solidFill>
                          <a:schemeClr val="bg1"/>
                        </a:solidFill>
                      </a:endParaRPr>
                    </a:p>
                  </a:txBody>
                  <a:tcPr anchor="ctr">
                    <a:solidFill>
                      <a:schemeClr val="accent1">
                        <a:lumMod val="40000"/>
                        <a:lumOff val="60000"/>
                      </a:schemeClr>
                    </a:solidFill>
                  </a:tcPr>
                </a:tc>
                <a:tc>
                  <a:txBody>
                    <a:bodyPr/>
                    <a:lstStyle/>
                    <a:p>
                      <a:pPr algn="ctr"/>
                      <a:endParaRPr lang="en-US" sz="1200" dirty="0">
                        <a:solidFill>
                          <a:schemeClr val="bg1"/>
                        </a:solidFill>
                      </a:endParaRPr>
                    </a:p>
                  </a:txBody>
                  <a:tcPr anchor="ctr">
                    <a:solidFill>
                      <a:schemeClr val="accent1">
                        <a:lumMod val="40000"/>
                        <a:lumOff val="60000"/>
                      </a:schemeClr>
                    </a:solidFill>
                  </a:tcPr>
                </a:tc>
                <a:tc>
                  <a:txBody>
                    <a:bodyPr/>
                    <a:lstStyle/>
                    <a:p>
                      <a:pPr algn="ctr"/>
                      <a:endParaRPr lang="en-US" sz="1200" dirty="0">
                        <a:solidFill>
                          <a:schemeClr val="bg1"/>
                        </a:solidFill>
                      </a:endParaRPr>
                    </a:p>
                  </a:txBody>
                  <a:tcPr anchor="ctr">
                    <a:solidFill>
                      <a:schemeClr val="accent1">
                        <a:lumMod val="40000"/>
                        <a:lumOff val="60000"/>
                      </a:schemeClr>
                    </a:solidFill>
                  </a:tcPr>
                </a:tc>
                <a:tc gridSpan="3">
                  <a:txBody>
                    <a:bodyPr/>
                    <a:lstStyle/>
                    <a:p>
                      <a:pPr algn="ctr"/>
                      <a:r>
                        <a:rPr lang="en-US" sz="1400" dirty="0">
                          <a:solidFill>
                            <a:schemeClr val="bg1"/>
                          </a:solidFill>
                        </a:rPr>
                        <a:t>Seek jobs</a:t>
                      </a:r>
                    </a:p>
                  </a:txBody>
                  <a:tcPr anchor="ctr">
                    <a:solidFill>
                      <a:schemeClr val="accent6">
                        <a:lumMod val="75000"/>
                      </a:schemeClr>
                    </a:solidFill>
                  </a:tcPr>
                </a:tc>
                <a:tc hMerge="1">
                  <a:txBody>
                    <a:bodyPr/>
                    <a:lstStyle/>
                    <a:p>
                      <a:pPr algn="ctr"/>
                      <a:endParaRPr lang="en-US" sz="1200" dirty="0"/>
                    </a:p>
                  </a:txBody>
                  <a:tcPr anchor="ctr">
                    <a:solidFill>
                      <a:schemeClr val="accent1">
                        <a:lumMod val="20000"/>
                        <a:lumOff val="80000"/>
                      </a:schemeClr>
                    </a:solidFill>
                  </a:tcPr>
                </a:tc>
                <a:tc hMerge="1">
                  <a:txBody>
                    <a:bodyPr/>
                    <a:lstStyle/>
                    <a:p>
                      <a:pPr algn="ctr"/>
                      <a:endParaRPr lang="en-US" sz="1200" dirty="0"/>
                    </a:p>
                  </a:txBody>
                  <a:tcPr anchor="ctr">
                    <a:solidFill>
                      <a:schemeClr val="accent1">
                        <a:lumMod val="20000"/>
                        <a:lumOff val="80000"/>
                      </a:schemeClr>
                    </a:solidFill>
                  </a:tcPr>
                </a:tc>
                <a:extLst>
                  <a:ext uri="{0D108BD9-81ED-4DB2-BD59-A6C34878D82A}">
                    <a16:rowId xmlns:a16="http://schemas.microsoft.com/office/drawing/2014/main" val="2735068698"/>
                  </a:ext>
                </a:extLst>
              </a:tr>
            </a:tbl>
          </a:graphicData>
        </a:graphic>
      </p:graphicFrame>
      <p:sp>
        <p:nvSpPr>
          <p:cNvPr id="4" name="Rectangle 3">
            <a:extLst>
              <a:ext uri="{FF2B5EF4-FFF2-40B4-BE49-F238E27FC236}">
                <a16:creationId xmlns:a16="http://schemas.microsoft.com/office/drawing/2014/main" id="{9585D7D7-C49E-8DFA-D15C-2F4584B4D947}"/>
              </a:ext>
            </a:extLst>
          </p:cNvPr>
          <p:cNvSpPr/>
          <p:nvPr/>
        </p:nvSpPr>
        <p:spPr>
          <a:xfrm>
            <a:off x="7072751" y="6140594"/>
            <a:ext cx="404945" cy="281994"/>
          </a:xfrm>
          <a:prstGeom prst="rect">
            <a:avLst/>
          </a:prstGeom>
          <a:solidFill>
            <a:srgbClr val="942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5481126B-6BD2-AFDA-C8DE-E844FFB31949}"/>
              </a:ext>
            </a:extLst>
          </p:cNvPr>
          <p:cNvSpPr txBox="1"/>
          <p:nvPr/>
        </p:nvSpPr>
        <p:spPr>
          <a:xfrm>
            <a:off x="7537183" y="6075474"/>
            <a:ext cx="1032014" cy="369332"/>
          </a:xfrm>
          <a:prstGeom prst="rect">
            <a:avLst/>
          </a:prstGeom>
          <a:noFill/>
        </p:spPr>
        <p:txBody>
          <a:bodyPr wrap="none" rtlCol="0">
            <a:spAutoFit/>
          </a:bodyPr>
          <a:lstStyle/>
          <a:p>
            <a:r>
              <a:rPr lang="en-US" dirty="0"/>
              <a:t>Required</a:t>
            </a:r>
          </a:p>
        </p:txBody>
      </p:sp>
      <p:sp>
        <p:nvSpPr>
          <p:cNvPr id="6" name="Rectangle 5">
            <a:extLst>
              <a:ext uri="{FF2B5EF4-FFF2-40B4-BE49-F238E27FC236}">
                <a16:creationId xmlns:a16="http://schemas.microsoft.com/office/drawing/2014/main" id="{F523350A-6B58-7BC8-E98A-4FA118BD7128}"/>
              </a:ext>
            </a:extLst>
          </p:cNvPr>
          <p:cNvSpPr/>
          <p:nvPr/>
        </p:nvSpPr>
        <p:spPr>
          <a:xfrm>
            <a:off x="10413308" y="6141507"/>
            <a:ext cx="404945" cy="30329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AB5CB1D8-3873-E0D5-7CC4-5C62BFD7BB33}"/>
              </a:ext>
            </a:extLst>
          </p:cNvPr>
          <p:cNvSpPr txBox="1"/>
          <p:nvPr/>
        </p:nvSpPr>
        <p:spPr>
          <a:xfrm>
            <a:off x="10899018" y="6089180"/>
            <a:ext cx="899798" cy="369332"/>
          </a:xfrm>
          <a:prstGeom prst="rect">
            <a:avLst/>
          </a:prstGeom>
          <a:noFill/>
        </p:spPr>
        <p:txBody>
          <a:bodyPr wrap="none" rtlCol="0">
            <a:spAutoFit/>
          </a:bodyPr>
          <a:lstStyle/>
          <a:p>
            <a:r>
              <a:rPr lang="en-US" dirty="0"/>
              <a:t>Desired</a:t>
            </a:r>
          </a:p>
        </p:txBody>
      </p:sp>
      <p:sp>
        <p:nvSpPr>
          <p:cNvPr id="9" name="Rectangle 8">
            <a:extLst>
              <a:ext uri="{FF2B5EF4-FFF2-40B4-BE49-F238E27FC236}">
                <a16:creationId xmlns:a16="http://schemas.microsoft.com/office/drawing/2014/main" id="{E8905223-E254-366A-D624-F0E57DF0C64E}"/>
              </a:ext>
            </a:extLst>
          </p:cNvPr>
          <p:cNvSpPr/>
          <p:nvPr/>
        </p:nvSpPr>
        <p:spPr>
          <a:xfrm>
            <a:off x="8758116" y="6141507"/>
            <a:ext cx="404945" cy="303299"/>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7D2134AB-D4AE-2B6F-CFF4-86CAD7FE6DC8}"/>
              </a:ext>
            </a:extLst>
          </p:cNvPr>
          <p:cNvSpPr txBox="1"/>
          <p:nvPr/>
        </p:nvSpPr>
        <p:spPr>
          <a:xfrm>
            <a:off x="9243826" y="6089180"/>
            <a:ext cx="899798" cy="369332"/>
          </a:xfrm>
          <a:prstGeom prst="rect">
            <a:avLst/>
          </a:prstGeom>
          <a:noFill/>
        </p:spPr>
        <p:txBody>
          <a:bodyPr wrap="none" rtlCol="0">
            <a:spAutoFit/>
          </a:bodyPr>
          <a:lstStyle/>
          <a:p>
            <a:r>
              <a:rPr lang="en-US" dirty="0"/>
              <a:t>Desired</a:t>
            </a:r>
          </a:p>
        </p:txBody>
      </p:sp>
      <p:sp>
        <p:nvSpPr>
          <p:cNvPr id="13" name="TextBox 12">
            <a:extLst>
              <a:ext uri="{FF2B5EF4-FFF2-40B4-BE49-F238E27FC236}">
                <a16:creationId xmlns:a16="http://schemas.microsoft.com/office/drawing/2014/main" id="{74C282F0-8B54-5A70-0666-8925E2C053E0}"/>
              </a:ext>
            </a:extLst>
          </p:cNvPr>
          <p:cNvSpPr txBox="1"/>
          <p:nvPr/>
        </p:nvSpPr>
        <p:spPr>
          <a:xfrm>
            <a:off x="834082" y="1442149"/>
            <a:ext cx="2658548" cy="461665"/>
          </a:xfrm>
          <a:prstGeom prst="rect">
            <a:avLst/>
          </a:prstGeom>
          <a:noFill/>
        </p:spPr>
        <p:txBody>
          <a:bodyPr wrap="none" rtlCol="0">
            <a:spAutoFit/>
          </a:bodyPr>
          <a:lstStyle/>
          <a:p>
            <a:r>
              <a:rPr lang="en-US" sz="2400" dirty="0"/>
              <a:t>(after a B.S. degree)</a:t>
            </a:r>
          </a:p>
        </p:txBody>
      </p:sp>
    </p:spTree>
    <p:extLst>
      <p:ext uri="{BB962C8B-B14F-4D97-AF65-F5344CB8AC3E}">
        <p14:creationId xmlns:p14="http://schemas.microsoft.com/office/powerpoint/2010/main" val="272531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CDFA-EF6C-76C5-8052-F303CA8A4D3E}"/>
              </a:ext>
            </a:extLst>
          </p:cNvPr>
          <p:cNvSpPr>
            <a:spLocks noGrp="1"/>
          </p:cNvSpPr>
          <p:nvPr>
            <p:ph type="title"/>
          </p:nvPr>
        </p:nvSpPr>
        <p:spPr/>
        <p:txBody>
          <a:bodyPr/>
          <a:lstStyle/>
          <a:p>
            <a:r>
              <a:rPr lang="en-US" dirty="0"/>
              <a:t>Goals for your first year</a:t>
            </a:r>
          </a:p>
        </p:txBody>
      </p:sp>
      <p:sp>
        <p:nvSpPr>
          <p:cNvPr id="3" name="Content Placeholder 2">
            <a:extLst>
              <a:ext uri="{FF2B5EF4-FFF2-40B4-BE49-F238E27FC236}">
                <a16:creationId xmlns:a16="http://schemas.microsoft.com/office/drawing/2014/main" id="{57831420-1A7E-C5D8-89DF-204241C80766}"/>
              </a:ext>
            </a:extLst>
          </p:cNvPr>
          <p:cNvSpPr>
            <a:spLocks noGrp="1"/>
          </p:cNvSpPr>
          <p:nvPr>
            <p:ph idx="1"/>
          </p:nvPr>
        </p:nvSpPr>
        <p:spPr/>
        <p:txBody>
          <a:bodyPr/>
          <a:lstStyle/>
          <a:p>
            <a:r>
              <a:rPr lang="en-US" dirty="0"/>
              <a:t>Complete two independent studies (CS 597) to find your advisor(s) and initial research topic</a:t>
            </a:r>
          </a:p>
          <a:p>
            <a:r>
              <a:rPr lang="en-US" dirty="0"/>
              <a:t>Take courses and plan your program of study </a:t>
            </a:r>
          </a:p>
          <a:p>
            <a:r>
              <a:rPr lang="en-US" dirty="0"/>
              <a:t>Start preparing for the qualifying exam</a:t>
            </a:r>
          </a:p>
        </p:txBody>
      </p:sp>
    </p:spTree>
    <p:extLst>
      <p:ext uri="{BB962C8B-B14F-4D97-AF65-F5344CB8AC3E}">
        <p14:creationId xmlns:p14="http://schemas.microsoft.com/office/powerpoint/2010/main" val="95511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66805"/>
            <a:ext cx="11149013" cy="1325563"/>
          </a:xfrm>
        </p:spPr>
        <p:txBody>
          <a:bodyPr/>
          <a:lstStyle/>
          <a:p>
            <a:r>
              <a:rPr lang="en-US" dirty="0"/>
              <a:t>First year funding and independent studies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All first-year Ph.D. students are supported by the department</a:t>
            </a:r>
            <a:endParaRPr lang="en-US" dirty="0">
              <a:cs typeface="Calibri" panose="020F0502020204030204"/>
            </a:endParaRPr>
          </a:p>
          <a:p>
            <a:endParaRPr lang="en-US" dirty="0">
              <a:ea typeface="+mn-lt"/>
              <a:cs typeface="+mn-lt"/>
            </a:endParaRPr>
          </a:p>
          <a:p>
            <a:r>
              <a:rPr lang="en-US" dirty="0">
                <a:ea typeface="+mn-lt"/>
                <a:cs typeface="+mn-lt"/>
              </a:rPr>
              <a:t>You must enroll for (a minimum of) </a:t>
            </a:r>
            <a:r>
              <a:rPr lang="en-US" b="1" dirty="0">
                <a:ea typeface="+mn-lt"/>
                <a:cs typeface="+mn-lt"/>
              </a:rPr>
              <a:t>4 hours of CS 597 </a:t>
            </a:r>
            <a:r>
              <a:rPr lang="en-US" dirty="0">
                <a:ea typeface="+mn-lt"/>
                <a:cs typeface="+mn-lt"/>
              </a:rPr>
              <a:t>in the Fall and Spring semester</a:t>
            </a:r>
          </a:p>
          <a:p>
            <a:pPr lvl="1"/>
            <a:r>
              <a:rPr lang="en-US" dirty="0">
                <a:ea typeface="+mn-lt"/>
                <a:cs typeface="+mn-lt"/>
              </a:rPr>
              <a:t>The goal is to use these to secure your advisor(s)</a:t>
            </a:r>
          </a:p>
          <a:p>
            <a:pPr lvl="1"/>
            <a:r>
              <a:rPr lang="en-US" dirty="0">
                <a:ea typeface="+mn-lt"/>
                <a:cs typeface="+mn-lt"/>
              </a:rPr>
              <a:t>Can be with the same or different faculty</a:t>
            </a:r>
          </a:p>
          <a:p>
            <a:pPr lvl="1"/>
            <a:r>
              <a:rPr lang="en-US" dirty="0">
                <a:ea typeface="+mn-lt"/>
                <a:cs typeface="+mn-lt"/>
              </a:rPr>
              <a:t>Recommended: 1 or 2 “true” course plus 4 or 8 hours of CS 597</a:t>
            </a:r>
          </a:p>
          <a:p>
            <a:endParaRPr lang="en-US" dirty="0">
              <a:ea typeface="+mn-lt"/>
              <a:cs typeface="+mn-lt"/>
            </a:endParaRPr>
          </a:p>
          <a:p>
            <a:r>
              <a:rPr lang="en-US" dirty="0">
                <a:ea typeface="+mn-lt"/>
                <a:cs typeface="+mn-lt"/>
              </a:rPr>
              <a:t>Departmental travel/equipment grant: </a:t>
            </a:r>
            <a:r>
              <a:rPr lang="en-US" b="1" dirty="0">
                <a:ea typeface="+mn-lt"/>
                <a:cs typeface="+mn-lt"/>
              </a:rPr>
              <a:t>$2500</a:t>
            </a:r>
            <a:endParaRPr lang="en-US" b="1" dirty="0">
              <a:cs typeface="Calibri" panose="020F0502020204030204"/>
            </a:endParaRPr>
          </a:p>
          <a:p>
            <a:pPr lvl="2"/>
            <a:r>
              <a:rPr lang="en-US" dirty="0">
                <a:ea typeface="+mn-lt"/>
                <a:cs typeface="+mn-lt"/>
              </a:rPr>
              <a:t>Subject to all university restrictions</a:t>
            </a:r>
          </a:p>
          <a:p>
            <a:pPr lvl="2"/>
            <a:r>
              <a:rPr lang="en-US" dirty="0">
                <a:ea typeface="+mn-lt"/>
                <a:cs typeface="+mn-lt"/>
              </a:rPr>
              <a:t>Any equipment purchased is the property of the department</a:t>
            </a:r>
          </a:p>
          <a:p>
            <a:pPr lvl="2"/>
            <a:r>
              <a:rPr lang="en-US" dirty="0">
                <a:ea typeface="+mn-lt"/>
                <a:cs typeface="+mn-lt"/>
              </a:rPr>
              <a:t>Not for use for personal property or travel</a:t>
            </a:r>
          </a:p>
          <a:p>
            <a:pPr lvl="2"/>
            <a:r>
              <a:rPr lang="en-US" dirty="0">
                <a:ea typeface="+mn-lt"/>
                <a:cs typeface="+mn-lt"/>
              </a:rPr>
              <a:t>Must be used in your first year</a:t>
            </a:r>
          </a:p>
          <a:p>
            <a:pPr lvl="1"/>
            <a:endParaRPr lang="en-US" dirty="0">
              <a:ea typeface="+mn-lt"/>
              <a:cs typeface="+mn-lt"/>
            </a:endParaRPr>
          </a:p>
          <a:p>
            <a:pPr lvl="1"/>
            <a:endParaRPr lang="en-US" dirty="0">
              <a:ea typeface="+mn-lt"/>
              <a:cs typeface="+mn-lt"/>
            </a:endParaRPr>
          </a:p>
          <a:p>
            <a:pPr lvl="1"/>
            <a:endParaRPr lang="en-US" dirty="0">
              <a:ea typeface="+mn-lt"/>
              <a:cs typeface="+mn-lt"/>
            </a:endParaRPr>
          </a:p>
          <a:p>
            <a:pPr marL="457200" lvl="1" indent="0">
              <a:buNone/>
            </a:pPr>
            <a:endParaRPr lang="en-US" dirty="0">
              <a:ea typeface="+mn-lt"/>
              <a:cs typeface="+mn-lt"/>
            </a:endParaRPr>
          </a:p>
        </p:txBody>
      </p:sp>
    </p:spTree>
    <p:extLst>
      <p:ext uri="{BB962C8B-B14F-4D97-AF65-F5344CB8AC3E}">
        <p14:creationId xmlns:p14="http://schemas.microsoft.com/office/powerpoint/2010/main" val="58257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9D98-BFF8-42BC-9459-6FF2DDEAFFF8}"/>
              </a:ext>
            </a:extLst>
          </p:cNvPr>
          <p:cNvSpPr>
            <a:spLocks noGrp="1"/>
          </p:cNvSpPr>
          <p:nvPr>
            <p:ph type="title"/>
          </p:nvPr>
        </p:nvSpPr>
        <p:spPr>
          <a:xfrm>
            <a:off x="709612" y="266805"/>
            <a:ext cx="10515600" cy="1325563"/>
          </a:xfrm>
        </p:spPr>
        <p:txBody>
          <a:bodyPr/>
          <a:lstStyle/>
          <a:p>
            <a:r>
              <a:rPr lang="en-US" dirty="0"/>
              <a:t>Finding an advisor and research topic</a:t>
            </a:r>
          </a:p>
        </p:txBody>
      </p:sp>
      <p:graphicFrame>
        <p:nvGraphicFramePr>
          <p:cNvPr id="5" name="Content Placeholder 2">
            <a:extLst>
              <a:ext uri="{FF2B5EF4-FFF2-40B4-BE49-F238E27FC236}">
                <a16:creationId xmlns:a16="http://schemas.microsoft.com/office/drawing/2014/main" id="{7F4FA0CC-9E6B-4AB3-B299-C38C1278C0F2}"/>
              </a:ext>
            </a:extLst>
          </p:cNvPr>
          <p:cNvGraphicFramePr>
            <a:graphicFrameLocks noGrp="1"/>
          </p:cNvGraphicFramePr>
          <p:nvPr>
            <p:ph idx="1"/>
            <p:extLst>
              <p:ext uri="{D42A27DB-BD31-4B8C-83A1-F6EECF244321}">
                <p14:modId xmlns:p14="http://schemas.microsoft.com/office/powerpoint/2010/main" val="1593393269"/>
              </p:ext>
            </p:extLst>
          </p:nvPr>
        </p:nvGraphicFramePr>
        <p:xfrm>
          <a:off x="861025" y="1756741"/>
          <a:ext cx="10212773" cy="4834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5779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8072C7-7C46-49A6-878E-536A122D2593}"/>
              </a:ext>
            </a:extLst>
          </p:cNvPr>
          <p:cNvPicPr>
            <a:picLocks noChangeAspect="1"/>
          </p:cNvPicPr>
          <p:nvPr/>
        </p:nvPicPr>
        <p:blipFill rotWithShape="1">
          <a:blip r:embed="rId3"/>
          <a:srcRect l="3897" t="11944" r="15423" b="6111"/>
          <a:stretch/>
        </p:blipFill>
        <p:spPr>
          <a:xfrm>
            <a:off x="8253413" y="1312976"/>
            <a:ext cx="3233738" cy="6489474"/>
          </a:xfrm>
          <a:prstGeom prst="rect">
            <a:avLst/>
          </a:prstGeom>
        </p:spPr>
      </p:pic>
      <p:sp>
        <p:nvSpPr>
          <p:cNvPr id="3" name="Title 2">
            <a:extLst>
              <a:ext uri="{FF2B5EF4-FFF2-40B4-BE49-F238E27FC236}">
                <a16:creationId xmlns:a16="http://schemas.microsoft.com/office/drawing/2014/main" id="{DDEA3D21-43FE-87A7-C11F-E02B3AA825F9}"/>
              </a:ext>
            </a:extLst>
          </p:cNvPr>
          <p:cNvSpPr>
            <a:spLocks noGrp="1"/>
          </p:cNvSpPr>
          <p:nvPr>
            <p:ph type="title"/>
          </p:nvPr>
        </p:nvSpPr>
        <p:spPr/>
        <p:txBody>
          <a:bodyPr/>
          <a:lstStyle/>
          <a:p>
            <a:r>
              <a:rPr lang="en-US" dirty="0"/>
              <a:t>Mapping out your coursework</a:t>
            </a:r>
          </a:p>
        </p:txBody>
      </p:sp>
      <p:sp>
        <p:nvSpPr>
          <p:cNvPr id="9" name="Content Placeholder 8">
            <a:extLst>
              <a:ext uri="{FF2B5EF4-FFF2-40B4-BE49-F238E27FC236}">
                <a16:creationId xmlns:a16="http://schemas.microsoft.com/office/drawing/2014/main" id="{34EDD938-62DD-99EC-F610-CBD8878772E5}"/>
              </a:ext>
            </a:extLst>
          </p:cNvPr>
          <p:cNvSpPr>
            <a:spLocks noGrp="1"/>
          </p:cNvSpPr>
          <p:nvPr>
            <p:ph idx="1"/>
          </p:nvPr>
        </p:nvSpPr>
        <p:spPr>
          <a:xfrm>
            <a:off x="838200" y="1825625"/>
            <a:ext cx="6748463" cy="4351338"/>
          </a:xfrm>
        </p:spPr>
        <p:txBody>
          <a:bodyPr/>
          <a:lstStyle/>
          <a:p>
            <a:r>
              <a:rPr lang="en-US" dirty="0"/>
              <a:t>Use Program of Study process to help with planning</a:t>
            </a:r>
          </a:p>
        </p:txBody>
      </p:sp>
    </p:spTree>
    <p:extLst>
      <p:ext uri="{BB962C8B-B14F-4D97-AF65-F5344CB8AC3E}">
        <p14:creationId xmlns:p14="http://schemas.microsoft.com/office/powerpoint/2010/main" val="92022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78E3-12BB-47F9-8514-F1F0CC7794BC}"/>
              </a:ext>
            </a:extLst>
          </p:cNvPr>
          <p:cNvSpPr>
            <a:spLocks noGrp="1"/>
          </p:cNvSpPr>
          <p:nvPr>
            <p:ph type="title"/>
          </p:nvPr>
        </p:nvSpPr>
        <p:spPr/>
        <p:txBody>
          <a:bodyPr/>
          <a:lstStyle/>
          <a:p>
            <a:r>
              <a:rPr lang="en-US" dirty="0">
                <a:latin typeface="Segoe UI"/>
                <a:cs typeface="Segoe UI"/>
              </a:rPr>
              <a:t>Student Employment (Non-Fellowship)</a:t>
            </a:r>
            <a:endParaRPr lang="en-US" b="0" dirty="0">
              <a:latin typeface="Segoe UI"/>
              <a:cs typeface="Segoe UI"/>
            </a:endParaRPr>
          </a:p>
        </p:txBody>
      </p:sp>
      <p:sp>
        <p:nvSpPr>
          <p:cNvPr id="3" name="Content Placeholder 2">
            <a:extLst>
              <a:ext uri="{FF2B5EF4-FFF2-40B4-BE49-F238E27FC236}">
                <a16:creationId xmlns:a16="http://schemas.microsoft.com/office/drawing/2014/main" id="{6944D026-4221-4B84-835E-24BFDB2A4DD8}"/>
              </a:ext>
            </a:extLst>
          </p:cNvPr>
          <p:cNvSpPr>
            <a:spLocks noGrp="1"/>
          </p:cNvSpPr>
          <p:nvPr>
            <p:ph idx="1"/>
          </p:nvPr>
        </p:nvSpPr>
        <p:spPr/>
        <p:txBody>
          <a:bodyPr vert="horz" lIns="91440" tIns="45720" rIns="91440" bIns="45720" rtlCol="0" anchor="t">
            <a:normAutofit/>
          </a:bodyPr>
          <a:lstStyle/>
          <a:p>
            <a:r>
              <a:rPr lang="en-US" dirty="0">
                <a:latin typeface="Arial"/>
                <a:cs typeface="Arial"/>
              </a:rPr>
              <a:t>If you’re a new employee at the university</a:t>
            </a:r>
            <a:r>
              <a:rPr lang="en-US" dirty="0"/>
              <a:t>, y</a:t>
            </a:r>
            <a:r>
              <a:rPr lang="en-US" dirty="0">
                <a:latin typeface="Arial"/>
                <a:cs typeface="Arial"/>
              </a:rPr>
              <a:t>ou need to complete work authorization paperwork </a:t>
            </a:r>
          </a:p>
          <a:p>
            <a:r>
              <a:rPr lang="en-US" dirty="0">
                <a:latin typeface="Arial"/>
                <a:cs typeface="Arial"/>
              </a:rPr>
              <a:t>If you have paycheck, tuition waiver, or employment-related questions:</a:t>
            </a:r>
            <a:endParaRPr lang="en-US" dirty="0"/>
          </a:p>
          <a:p>
            <a:endParaRPr lang="en-US" dirty="0"/>
          </a:p>
          <a:p>
            <a:pPr marL="0" indent="0" algn="ctr">
              <a:buNone/>
            </a:pPr>
            <a:r>
              <a:rPr lang="en-US" dirty="0">
                <a:solidFill>
                  <a:srgbClr val="000090"/>
                </a:solidFill>
                <a:latin typeface="Arial"/>
                <a:cs typeface="Arial"/>
              </a:rPr>
              <a:t>Please contact HR at cs-hr@cs.illinois.edu</a:t>
            </a:r>
            <a:endParaRPr lang="en-US" dirty="0"/>
          </a:p>
          <a:p>
            <a:endParaRPr lang="en-US" dirty="0"/>
          </a:p>
        </p:txBody>
      </p:sp>
    </p:spTree>
    <p:extLst>
      <p:ext uri="{BB962C8B-B14F-4D97-AF65-F5344CB8AC3E}">
        <p14:creationId xmlns:p14="http://schemas.microsoft.com/office/powerpoint/2010/main" val="1416591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Next Time</a:t>
            </a:r>
          </a:p>
        </p:txBody>
      </p:sp>
      <p:sp>
        <p:nvSpPr>
          <p:cNvPr id="5" name="Content Placeholder 4"/>
          <p:cNvSpPr>
            <a:spLocks noGrp="1"/>
          </p:cNvSpPr>
          <p:nvPr>
            <p:ph idx="1"/>
          </p:nvPr>
        </p:nvSpPr>
        <p:spPr/>
        <p:txBody>
          <a:bodyPr/>
          <a:lstStyle/>
          <a:p>
            <a:pPr marL="338138" indent="-338138">
              <a:buNone/>
            </a:pPr>
            <a:r>
              <a:rPr lang="en-US" dirty="0"/>
              <a:t>1. Get on Slack and introduce yourself</a:t>
            </a:r>
          </a:p>
          <a:p>
            <a:endParaRPr lang="en-US" dirty="0"/>
          </a:p>
          <a:p>
            <a:pPr marL="338138" indent="-338138">
              <a:buNone/>
            </a:pPr>
            <a:r>
              <a:rPr lang="en-US" altLang="en-US" dirty="0"/>
              <a:t>2. Skim the Ph.D. requirements page (</a:t>
            </a:r>
            <a:r>
              <a:rPr lang="en-US" altLang="en-US" dirty="0">
                <a:hlinkClick r:id="rId3"/>
              </a:rPr>
              <a:t>https://</a:t>
            </a:r>
            <a:r>
              <a:rPr lang="en-US" altLang="en-US" dirty="0" err="1">
                <a:hlinkClick r:id="rId3"/>
              </a:rPr>
              <a:t>siebelschool.illinois.edu</a:t>
            </a:r>
            <a:r>
              <a:rPr lang="en-US" altLang="en-US" dirty="0">
                <a:hlinkClick r:id="rId3"/>
              </a:rPr>
              <a:t>/academics/graduate/</a:t>
            </a:r>
            <a:r>
              <a:rPr lang="en-US" altLang="en-US" dirty="0" err="1">
                <a:hlinkClick r:id="rId3"/>
              </a:rPr>
              <a:t>phd</a:t>
            </a:r>
            <a:r>
              <a:rPr lang="en-US" altLang="en-US" dirty="0">
                <a:hlinkClick r:id="rId3"/>
              </a:rPr>
              <a:t>-program/</a:t>
            </a:r>
            <a:r>
              <a:rPr lang="en-US" altLang="en-US" dirty="0" err="1">
                <a:hlinkClick r:id="rId3"/>
              </a:rPr>
              <a:t>phd</a:t>
            </a:r>
            <a:r>
              <a:rPr lang="en-US" altLang="en-US" dirty="0">
                <a:hlinkClick r:id="rId3"/>
              </a:rPr>
              <a:t>-requirements</a:t>
            </a:r>
            <a:r>
              <a:rPr lang="en-US" altLang="en-US" dirty="0"/>
              <a:t>) and the Graduate College Handbook (</a:t>
            </a:r>
            <a:r>
              <a:rPr lang="en-US" altLang="en-US" dirty="0">
                <a:hlinkClick r:id="rId4"/>
              </a:rPr>
              <a:t>http://www.grad.illinois.edu/gradhandbook</a:t>
            </a:r>
            <a:r>
              <a:rPr lang="en-US" altLang="en-US" dirty="0"/>
              <a:t>)</a:t>
            </a:r>
          </a:p>
          <a:p>
            <a:pPr marL="338138" indent="-338138">
              <a:buNone/>
            </a:pPr>
            <a:endParaRPr lang="en-US" altLang="en-US" dirty="0"/>
          </a:p>
          <a:p>
            <a:pPr marL="338138" indent="-338138">
              <a:buNone/>
            </a:pPr>
            <a:r>
              <a:rPr lang="en-US" altLang="en-US" dirty="0"/>
              <a:t>3. Come to class with questions</a:t>
            </a:r>
          </a:p>
          <a:p>
            <a:endParaRPr lang="en-US" dirty="0">
              <a:solidFill>
                <a:srgbClr val="C00000"/>
              </a:solidFill>
            </a:endParaRPr>
          </a:p>
          <a:p>
            <a:endParaRPr lang="en-US" dirty="0"/>
          </a:p>
        </p:txBody>
      </p:sp>
    </p:spTree>
    <p:extLst>
      <p:ext uri="{BB962C8B-B14F-4D97-AF65-F5344CB8AC3E}">
        <p14:creationId xmlns:p14="http://schemas.microsoft.com/office/powerpoint/2010/main" val="1536361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Online Resources</a:t>
            </a:r>
          </a:p>
        </p:txBody>
      </p:sp>
      <p:sp>
        <p:nvSpPr>
          <p:cNvPr id="4" name="Content Placeholder 2"/>
          <p:cNvSpPr>
            <a:spLocks noGrp="1"/>
          </p:cNvSpPr>
          <p:nvPr>
            <p:ph idx="1"/>
          </p:nvPr>
        </p:nvSpPr>
        <p:spPr/>
        <p:txBody>
          <a:bodyPr>
            <a:normAutofit/>
          </a:bodyPr>
          <a:lstStyle/>
          <a:p>
            <a:pPr marL="0" indent="0">
              <a:buNone/>
            </a:pPr>
            <a:r>
              <a:rPr lang="en-US" altLang="en-US" dirty="0"/>
              <a:t>SSCDS Grad Program: </a:t>
            </a:r>
            <a:r>
              <a:rPr lang="en-US" altLang="en-US" dirty="0">
                <a:hlinkClick r:id="rId3"/>
              </a:rPr>
              <a:t>http://siebelschool.illinois.edu/current-students/graduate-students</a:t>
            </a:r>
          </a:p>
          <a:p>
            <a:pPr marL="0" indent="0">
              <a:buNone/>
            </a:pPr>
            <a:endParaRPr lang="en-US" altLang="en-US" dirty="0"/>
          </a:p>
          <a:p>
            <a:pPr marL="0" indent="0">
              <a:buNone/>
            </a:pPr>
            <a:r>
              <a:rPr lang="en-US" altLang="en-US" dirty="0" err="1"/>
              <a:t>My.Siebelschool</a:t>
            </a:r>
            <a:r>
              <a:rPr lang="en-US" altLang="en-US" dirty="0"/>
              <a:t> portal: </a:t>
            </a:r>
            <a:r>
              <a:rPr lang="en-US" altLang="en-US" dirty="0">
                <a:hlinkClick r:id="rId4"/>
              </a:rPr>
              <a:t>http://my.siebelschool.illinois.edu</a:t>
            </a:r>
            <a:endParaRPr lang="en-US" altLang="en-US" dirty="0"/>
          </a:p>
          <a:p>
            <a:pPr marL="0" indent="0">
              <a:buNone/>
            </a:pPr>
            <a:endParaRPr lang="en-US" altLang="en-US" dirty="0"/>
          </a:p>
          <a:p>
            <a:pPr marL="0" indent="0">
              <a:buNone/>
            </a:pPr>
            <a:r>
              <a:rPr lang="en-US" altLang="en-US" dirty="0"/>
              <a:t>Grad College Website: </a:t>
            </a:r>
            <a:r>
              <a:rPr lang="en-US" altLang="en-US" dirty="0">
                <a:hlinkClick r:id="rId5"/>
              </a:rPr>
              <a:t>http://www.grad.illinois.edu</a:t>
            </a:r>
            <a:r>
              <a:rPr lang="en-US" altLang="en-US" dirty="0"/>
              <a:t> </a:t>
            </a:r>
          </a:p>
          <a:p>
            <a:pPr marL="0" indent="0">
              <a:buNone/>
            </a:pPr>
            <a:endParaRPr lang="en-US" altLang="en-US" dirty="0"/>
          </a:p>
          <a:p>
            <a:pPr marL="0" indent="0">
              <a:buNone/>
            </a:pPr>
            <a:r>
              <a:rPr lang="en-US" altLang="en-US" dirty="0"/>
              <a:t>Grad Handbook: </a:t>
            </a:r>
            <a:r>
              <a:rPr lang="en-US" altLang="en-US" dirty="0">
                <a:hlinkClick r:id="rId6"/>
              </a:rPr>
              <a:t>http://www.grad.illinois.edu/gradhandbook</a:t>
            </a:r>
            <a:endParaRPr lang="en-US" altLang="en-US" dirty="0"/>
          </a:p>
        </p:txBody>
      </p:sp>
    </p:spTree>
    <p:extLst>
      <p:ext uri="{BB962C8B-B14F-4D97-AF65-F5344CB8AC3E}">
        <p14:creationId xmlns:p14="http://schemas.microsoft.com/office/powerpoint/2010/main" val="252433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with dark hair and a blue shirt&#10;&#10;Description automatically generated">
            <a:extLst>
              <a:ext uri="{FF2B5EF4-FFF2-40B4-BE49-F238E27FC236}">
                <a16:creationId xmlns:a16="http://schemas.microsoft.com/office/drawing/2014/main" id="{F39ED0FE-C4B9-F0E3-D5F4-AABA6EE807AD}"/>
              </a:ext>
            </a:extLst>
          </p:cNvPr>
          <p:cNvPicPr>
            <a:picLocks noChangeAspect="1"/>
          </p:cNvPicPr>
          <p:nvPr/>
        </p:nvPicPr>
        <p:blipFill rotWithShape="1">
          <a:blip r:embed="rId3">
            <a:extLst>
              <a:ext uri="{28A0092B-C50C-407E-A947-70E740481C1C}">
                <a14:useLocalDpi xmlns:a14="http://schemas.microsoft.com/office/drawing/2010/main" val="0"/>
              </a:ext>
            </a:extLst>
          </a:blip>
          <a:srcRect l="6435" t="-266" r="6558" b="266"/>
          <a:stretch/>
        </p:blipFill>
        <p:spPr>
          <a:xfrm>
            <a:off x="3050036" y="1264745"/>
            <a:ext cx="1358599" cy="1812897"/>
          </a:xfrm>
          <a:prstGeom prst="rect">
            <a:avLst/>
          </a:prstGeom>
        </p:spPr>
      </p:pic>
      <p:sp>
        <p:nvSpPr>
          <p:cNvPr id="2" name="Title 1"/>
          <p:cNvSpPr>
            <a:spLocks noGrp="1"/>
          </p:cNvSpPr>
          <p:nvPr>
            <p:ph type="title"/>
          </p:nvPr>
        </p:nvSpPr>
        <p:spPr>
          <a:xfrm>
            <a:off x="838200" y="12805"/>
            <a:ext cx="10515600" cy="1325563"/>
          </a:xfrm>
        </p:spPr>
        <p:txBody>
          <a:bodyPr/>
          <a:lstStyle/>
          <a:p>
            <a:r>
              <a:rPr lang="en-US" dirty="0"/>
              <a:t>Introductions</a:t>
            </a:r>
          </a:p>
        </p:txBody>
      </p:sp>
      <p:sp>
        <p:nvSpPr>
          <p:cNvPr id="8" name="Title 1"/>
          <p:cNvSpPr txBox="1">
            <a:spLocks/>
          </p:cNvSpPr>
          <p:nvPr/>
        </p:nvSpPr>
        <p:spPr>
          <a:xfrm>
            <a:off x="822384" y="5907908"/>
            <a:ext cx="2825604" cy="621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1800" b="0" dirty="0"/>
              <a:t>Viveka Kudaligama</a:t>
            </a:r>
            <a:br>
              <a:rPr lang="en-US" sz="1800" b="0" dirty="0"/>
            </a:br>
            <a:r>
              <a:rPr lang="en-US" sz="1800" b="0" dirty="0"/>
              <a:t>Senior Assistant DGS</a:t>
            </a:r>
          </a:p>
        </p:txBody>
      </p:sp>
      <p:sp>
        <p:nvSpPr>
          <p:cNvPr id="13" name="Title 1"/>
          <p:cNvSpPr txBox="1">
            <a:spLocks/>
          </p:cNvSpPr>
          <p:nvPr/>
        </p:nvSpPr>
        <p:spPr>
          <a:xfrm>
            <a:off x="7798849" y="3179712"/>
            <a:ext cx="2026095" cy="6627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1800" b="0" dirty="0"/>
              <a:t>Nancy Amato</a:t>
            </a:r>
            <a:br>
              <a:rPr lang="en-US" sz="1800" b="0" dirty="0"/>
            </a:br>
            <a:r>
              <a:rPr lang="en-US" sz="1800" b="0" dirty="0"/>
              <a:t>Head of SSCDS</a:t>
            </a:r>
          </a:p>
        </p:txBody>
      </p:sp>
      <p:pic>
        <p:nvPicPr>
          <p:cNvPr id="4" name="Picture 2" descr=" Nancy M. Amato">
            <a:extLst>
              <a:ext uri="{FF2B5EF4-FFF2-40B4-BE49-F238E27FC236}">
                <a16:creationId xmlns:a16="http://schemas.microsoft.com/office/drawing/2014/main" id="{FB9679A2-B280-4A84-845B-45279D6B6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4318" y="1289155"/>
            <a:ext cx="137479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F868B4AF-67AF-E2DF-670B-012F4C45E1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094" y="4037075"/>
            <a:ext cx="1378185" cy="1839347"/>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8">
            <a:extLst>
              <a:ext uri="{FF2B5EF4-FFF2-40B4-BE49-F238E27FC236}">
                <a16:creationId xmlns:a16="http://schemas.microsoft.com/office/drawing/2014/main" id="{16AF4669-2C44-0BC2-98A1-CB21612447CC}"/>
              </a:ext>
            </a:extLst>
          </p:cNvPr>
          <p:cNvSpPr>
            <a:spLocks noChangeAspect="1" noChangeArrowheads="1"/>
          </p:cNvSpPr>
          <p:nvPr/>
        </p:nvSpPr>
        <p:spPr bwMode="auto">
          <a:xfrm>
            <a:off x="5949057" y="1371386"/>
            <a:ext cx="3019425" cy="3514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Title 1">
            <a:extLst>
              <a:ext uri="{FF2B5EF4-FFF2-40B4-BE49-F238E27FC236}">
                <a16:creationId xmlns:a16="http://schemas.microsoft.com/office/drawing/2014/main" id="{3FF8E665-117C-392C-1C12-5700F7D75787}"/>
              </a:ext>
            </a:extLst>
          </p:cNvPr>
          <p:cNvSpPr txBox="1">
            <a:spLocks/>
          </p:cNvSpPr>
          <p:nvPr/>
        </p:nvSpPr>
        <p:spPr>
          <a:xfrm>
            <a:off x="2516121" y="3150633"/>
            <a:ext cx="2471639" cy="6837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1800" b="0" dirty="0"/>
              <a:t>Svetlana Lazebnik</a:t>
            </a:r>
            <a:br>
              <a:rPr lang="en-US" sz="1800" b="0" dirty="0"/>
            </a:br>
            <a:r>
              <a:rPr lang="en-US" sz="1800" b="0" dirty="0"/>
              <a:t>DGS</a:t>
            </a:r>
          </a:p>
        </p:txBody>
      </p:sp>
      <p:pic>
        <p:nvPicPr>
          <p:cNvPr id="21" name="Picture 20" descr="A person wearing glasses and smiling&#10;&#10;AI-generated content may be incorrect.">
            <a:extLst>
              <a:ext uri="{FF2B5EF4-FFF2-40B4-BE49-F238E27FC236}">
                <a16:creationId xmlns:a16="http://schemas.microsoft.com/office/drawing/2014/main" id="{9A1E1F3F-08A6-91F7-3E73-EED81F4E3A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4639" y="1264745"/>
            <a:ext cx="1380823" cy="1853210"/>
          </a:xfrm>
          <a:prstGeom prst="rect">
            <a:avLst/>
          </a:prstGeom>
        </p:spPr>
      </p:pic>
      <p:sp>
        <p:nvSpPr>
          <p:cNvPr id="24" name="Title 1">
            <a:extLst>
              <a:ext uri="{FF2B5EF4-FFF2-40B4-BE49-F238E27FC236}">
                <a16:creationId xmlns:a16="http://schemas.microsoft.com/office/drawing/2014/main" id="{CF869270-EEBE-84F1-39DE-A6936274B77A}"/>
              </a:ext>
            </a:extLst>
          </p:cNvPr>
          <p:cNvSpPr txBox="1">
            <a:spLocks/>
          </p:cNvSpPr>
          <p:nvPr/>
        </p:nvSpPr>
        <p:spPr>
          <a:xfrm>
            <a:off x="5004785" y="3128748"/>
            <a:ext cx="2471639" cy="6837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1800" b="0" dirty="0"/>
              <a:t>Colleen Lewis</a:t>
            </a:r>
            <a:br>
              <a:rPr lang="en-US" sz="1800" b="0" dirty="0"/>
            </a:br>
            <a:r>
              <a:rPr lang="en-US" sz="1800" b="0" dirty="0"/>
              <a:t>Associate DGS</a:t>
            </a:r>
          </a:p>
        </p:txBody>
      </p:sp>
      <p:sp>
        <p:nvSpPr>
          <p:cNvPr id="26" name="Title 1">
            <a:extLst>
              <a:ext uri="{FF2B5EF4-FFF2-40B4-BE49-F238E27FC236}">
                <a16:creationId xmlns:a16="http://schemas.microsoft.com/office/drawing/2014/main" id="{284C5FE9-8663-B92B-BB70-149683DCD30A}"/>
              </a:ext>
            </a:extLst>
          </p:cNvPr>
          <p:cNvSpPr txBox="1">
            <a:spLocks/>
          </p:cNvSpPr>
          <p:nvPr/>
        </p:nvSpPr>
        <p:spPr>
          <a:xfrm>
            <a:off x="3570159" y="5876422"/>
            <a:ext cx="2601917" cy="6627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1800" b="0" dirty="0"/>
              <a:t>Jennifer Comstock</a:t>
            </a:r>
            <a:br>
              <a:rPr lang="en-US" sz="1800" b="0" dirty="0"/>
            </a:br>
            <a:r>
              <a:rPr lang="en-US" sz="1800" b="0" dirty="0"/>
              <a:t>Senior Academic Advisor</a:t>
            </a:r>
          </a:p>
        </p:txBody>
      </p:sp>
      <p:pic>
        <p:nvPicPr>
          <p:cNvPr id="28" name="Picture 6">
            <a:extLst>
              <a:ext uri="{FF2B5EF4-FFF2-40B4-BE49-F238E27FC236}">
                <a16:creationId xmlns:a16="http://schemas.microsoft.com/office/drawing/2014/main" id="{F6BFD9E1-F4B3-99F6-B793-E852362D91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7474" y="4041361"/>
            <a:ext cx="1356667" cy="181408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person wearing glasses and smiling&#10;&#10;AI-generated content may be incorrect.">
            <a:extLst>
              <a:ext uri="{FF2B5EF4-FFF2-40B4-BE49-F238E27FC236}">
                <a16:creationId xmlns:a16="http://schemas.microsoft.com/office/drawing/2014/main" id="{4AAD9FBD-0FC7-7935-9281-4B8A9FBB0B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6668" y="4041361"/>
            <a:ext cx="1367650" cy="1814086"/>
          </a:xfrm>
          <a:prstGeom prst="rect">
            <a:avLst/>
          </a:prstGeom>
        </p:spPr>
      </p:pic>
      <p:sp>
        <p:nvSpPr>
          <p:cNvPr id="30" name="Title 1">
            <a:extLst>
              <a:ext uri="{FF2B5EF4-FFF2-40B4-BE49-F238E27FC236}">
                <a16:creationId xmlns:a16="http://schemas.microsoft.com/office/drawing/2014/main" id="{DD51A335-777F-C432-D1B0-D7D2B677EF55}"/>
              </a:ext>
            </a:extLst>
          </p:cNvPr>
          <p:cNvSpPr txBox="1">
            <a:spLocks/>
          </p:cNvSpPr>
          <p:nvPr/>
        </p:nvSpPr>
        <p:spPr>
          <a:xfrm>
            <a:off x="5699913" y="5902448"/>
            <a:ext cx="3414053" cy="6627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1800" b="0" dirty="0"/>
              <a:t>Celia Johnston</a:t>
            </a:r>
            <a:br>
              <a:rPr lang="en-US" sz="1800" b="0" dirty="0"/>
            </a:br>
            <a:r>
              <a:rPr lang="en-US" sz="1800" b="0" dirty="0"/>
              <a:t>Academic Advisor</a:t>
            </a:r>
          </a:p>
        </p:txBody>
      </p:sp>
      <p:pic>
        <p:nvPicPr>
          <p:cNvPr id="31" name="Picture 30" descr="A person smiling for a picture&#10;&#10;AI-generated content may be incorrect.">
            <a:extLst>
              <a:ext uri="{FF2B5EF4-FFF2-40B4-BE49-F238E27FC236}">
                <a16:creationId xmlns:a16="http://schemas.microsoft.com/office/drawing/2014/main" id="{D5627AFF-4D8B-3A36-F14A-89246B8309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53922" y="4000821"/>
            <a:ext cx="1341732" cy="1800746"/>
          </a:xfrm>
          <a:prstGeom prst="rect">
            <a:avLst/>
          </a:prstGeom>
        </p:spPr>
      </p:pic>
      <p:sp>
        <p:nvSpPr>
          <p:cNvPr id="32" name="Title 1">
            <a:extLst>
              <a:ext uri="{FF2B5EF4-FFF2-40B4-BE49-F238E27FC236}">
                <a16:creationId xmlns:a16="http://schemas.microsoft.com/office/drawing/2014/main" id="{D61142FB-F139-D169-ECFA-FE4D2712EC74}"/>
              </a:ext>
            </a:extLst>
          </p:cNvPr>
          <p:cNvSpPr txBox="1">
            <a:spLocks/>
          </p:cNvSpPr>
          <p:nvPr/>
        </p:nvSpPr>
        <p:spPr>
          <a:xfrm>
            <a:off x="8760139" y="5876422"/>
            <a:ext cx="2496230" cy="6627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ctr"/>
            <a:r>
              <a:rPr lang="en-US" sz="1800" b="0" dirty="0"/>
              <a:t>Cassandra Phelps</a:t>
            </a:r>
            <a:br>
              <a:rPr lang="en-US" sz="1800" b="0" dirty="0"/>
            </a:br>
            <a:r>
              <a:rPr lang="en-US" sz="1800" b="0" dirty="0"/>
              <a:t>Senior Academic Advisor</a:t>
            </a:r>
          </a:p>
        </p:txBody>
      </p:sp>
    </p:spTree>
    <p:extLst>
      <p:ext uri="{BB962C8B-B14F-4D97-AF65-F5344CB8AC3E}">
        <p14:creationId xmlns:p14="http://schemas.microsoft.com/office/powerpoint/2010/main" val="1629282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C749-E17A-4996-984F-F402ABB2E90F}"/>
              </a:ext>
            </a:extLst>
          </p:cNvPr>
          <p:cNvSpPr>
            <a:spLocks noGrp="1"/>
          </p:cNvSpPr>
          <p:nvPr>
            <p:ph type="title"/>
          </p:nvPr>
        </p:nvSpPr>
        <p:spPr/>
        <p:txBody>
          <a:bodyPr/>
          <a:lstStyle/>
          <a:p>
            <a:r>
              <a:rPr lang="en-US"/>
              <a:t>Expectations of Conduct</a:t>
            </a:r>
            <a:endParaRPr lang="en-US" dirty="0"/>
          </a:p>
        </p:txBody>
      </p:sp>
      <p:sp>
        <p:nvSpPr>
          <p:cNvPr id="3" name="Content Placeholder 2">
            <a:extLst>
              <a:ext uri="{FF2B5EF4-FFF2-40B4-BE49-F238E27FC236}">
                <a16:creationId xmlns:a16="http://schemas.microsoft.com/office/drawing/2014/main" id="{668F5B30-98C8-46F0-BAB3-409CB94C8A2A}"/>
              </a:ext>
            </a:extLst>
          </p:cNvPr>
          <p:cNvSpPr>
            <a:spLocks noGrp="1"/>
          </p:cNvSpPr>
          <p:nvPr>
            <p:ph idx="1"/>
          </p:nvPr>
        </p:nvSpPr>
        <p:spPr/>
        <p:txBody>
          <a:bodyPr vert="horz" lIns="91440" tIns="45720" rIns="91440" bIns="45720" rtlCol="0" anchor="t">
            <a:noAutofit/>
          </a:bodyPr>
          <a:lstStyle/>
          <a:p>
            <a:pPr marL="0" indent="0" algn="ctr">
              <a:lnSpc>
                <a:spcPct val="100000"/>
              </a:lnSpc>
              <a:spcBef>
                <a:spcPts val="0"/>
              </a:spcBef>
              <a:buNone/>
            </a:pPr>
            <a:r>
              <a:rPr lang="en-US" sz="2400" dirty="0">
                <a:latin typeface="Segoe UI"/>
                <a:cs typeface="Segoe UI"/>
              </a:rPr>
              <a:t>We are committed to the creation of an anti-racist, inclusive community that welcomes diversity along a number of dimensions, including, but not limited to, race, ethnicity and national origins, gender and gender identity, sexuality, disability status, class, and religion. </a:t>
            </a:r>
          </a:p>
          <a:p>
            <a:pPr marL="0" indent="0" algn="ctr">
              <a:lnSpc>
                <a:spcPct val="100000"/>
              </a:lnSpc>
              <a:spcBef>
                <a:spcPts val="0"/>
              </a:spcBef>
              <a:buNone/>
            </a:pPr>
            <a:endParaRPr lang="en-US" sz="2400" dirty="0"/>
          </a:p>
          <a:p>
            <a:pPr marL="0" indent="0" algn="ctr">
              <a:lnSpc>
                <a:spcPct val="100000"/>
              </a:lnSpc>
              <a:spcBef>
                <a:spcPts val="0"/>
              </a:spcBef>
              <a:buNone/>
            </a:pPr>
            <a:r>
              <a:rPr lang="en-US" sz="2400" dirty="0">
                <a:latin typeface="Segoe UI"/>
                <a:cs typeface="Segoe UI"/>
              </a:rPr>
              <a:t>We support a safe and encouraging learning and work environment that</a:t>
            </a:r>
            <a:br>
              <a:rPr lang="en-US" sz="2400" dirty="0">
                <a:latin typeface="Segoe UI"/>
                <a:cs typeface="Segoe UI"/>
              </a:rPr>
            </a:br>
            <a:r>
              <a:rPr lang="en-US" sz="2400" dirty="0">
                <a:latin typeface="Segoe UI"/>
                <a:cs typeface="Segoe UI"/>
              </a:rPr>
              <a:t>allows all students, staff and faculty equitable opportunities and respect.</a:t>
            </a:r>
          </a:p>
          <a:p>
            <a:pPr marL="0" indent="0" algn="ctr">
              <a:lnSpc>
                <a:spcPct val="100000"/>
              </a:lnSpc>
              <a:spcBef>
                <a:spcPts val="0"/>
              </a:spcBef>
              <a:buNone/>
            </a:pPr>
            <a:endParaRPr lang="en-US" sz="2400" dirty="0"/>
          </a:p>
          <a:p>
            <a:pPr marL="0" indent="0" algn="ctr">
              <a:lnSpc>
                <a:spcPct val="100000"/>
              </a:lnSpc>
              <a:spcBef>
                <a:spcPts val="0"/>
              </a:spcBef>
              <a:buNone/>
            </a:pPr>
            <a:r>
              <a:rPr lang="en-US" sz="2400" dirty="0">
                <a:latin typeface="Segoe UI"/>
                <a:cs typeface="Segoe UI"/>
              </a:rPr>
              <a:t>We expect professional and respectful interaction and communication from all students, staff, and faculty.</a:t>
            </a:r>
            <a:endParaRPr lang="en-US" sz="2400" dirty="0"/>
          </a:p>
        </p:txBody>
      </p:sp>
    </p:spTree>
    <p:extLst>
      <p:ext uri="{BB962C8B-B14F-4D97-AF65-F5344CB8AC3E}">
        <p14:creationId xmlns:p14="http://schemas.microsoft.com/office/powerpoint/2010/main" val="10495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0CEA7-3D2F-4D07-EE63-BC20A2872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4ED55-DB70-9357-37C1-3E4684DEEF0C}"/>
              </a:ext>
            </a:extLst>
          </p:cNvPr>
          <p:cNvSpPr>
            <a:spLocks noGrp="1"/>
          </p:cNvSpPr>
          <p:nvPr>
            <p:ph type="title"/>
          </p:nvPr>
        </p:nvSpPr>
        <p:spPr/>
        <p:txBody>
          <a:bodyPr/>
          <a:lstStyle/>
          <a:p>
            <a:r>
              <a:rPr lang="en-US" dirty="0"/>
              <a:t>Meet the DGS</a:t>
            </a:r>
          </a:p>
        </p:txBody>
      </p:sp>
      <p:sp>
        <p:nvSpPr>
          <p:cNvPr id="3" name="Content Placeholder 2">
            <a:extLst>
              <a:ext uri="{FF2B5EF4-FFF2-40B4-BE49-F238E27FC236}">
                <a16:creationId xmlns:a16="http://schemas.microsoft.com/office/drawing/2014/main" id="{CAE0A3FD-DF53-CA05-F6B7-49E07D5CFCE8}"/>
              </a:ext>
            </a:extLst>
          </p:cNvPr>
          <p:cNvSpPr>
            <a:spLocks noGrp="1"/>
          </p:cNvSpPr>
          <p:nvPr>
            <p:ph idx="1"/>
          </p:nvPr>
        </p:nvSpPr>
        <p:spPr>
          <a:xfrm>
            <a:off x="838200" y="1513487"/>
            <a:ext cx="10515600" cy="4351338"/>
          </a:xfrm>
        </p:spPr>
        <p:txBody>
          <a:bodyPr vert="horz" lIns="91440" tIns="45720" rIns="91440" bIns="45720" rtlCol="0" anchor="t">
            <a:normAutofit/>
          </a:bodyPr>
          <a:lstStyle/>
          <a:p>
            <a:r>
              <a:rPr lang="en-US" b="1" dirty="0">
                <a:latin typeface="Segoe UI"/>
                <a:cs typeface="Segoe UI"/>
              </a:rPr>
              <a:t>DGS office hours</a:t>
            </a:r>
            <a:r>
              <a:rPr lang="en-US" dirty="0">
                <a:latin typeface="Segoe UI"/>
                <a:cs typeface="Segoe UI"/>
              </a:rPr>
              <a:t>: </a:t>
            </a:r>
            <a:br>
              <a:rPr lang="en-US" dirty="0">
                <a:latin typeface="Segoe UI"/>
                <a:cs typeface="Segoe UI"/>
              </a:rPr>
            </a:br>
            <a:r>
              <a:rPr lang="en-US" dirty="0">
                <a:latin typeface="Segoe UI"/>
                <a:cs typeface="Segoe UI"/>
              </a:rPr>
              <a:t>Wednesdays 4:30-6PM in 1218 Siebel (also on Zoom)</a:t>
            </a:r>
          </a:p>
          <a:p>
            <a:endParaRPr lang="en-US" dirty="0"/>
          </a:p>
          <a:p>
            <a:endParaRPr lang="en-US" dirty="0"/>
          </a:p>
        </p:txBody>
      </p:sp>
      <p:pic>
        <p:nvPicPr>
          <p:cNvPr id="4" name="Picture 2" descr="Office hours on door sign Stock Vector | Adobe Stock">
            <a:extLst>
              <a:ext uri="{FF2B5EF4-FFF2-40B4-BE49-F238E27FC236}">
                <a16:creationId xmlns:a16="http://schemas.microsoft.com/office/drawing/2014/main" id="{6929669A-E914-6958-00E2-5EE4BE6DA3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54"/>
          <a:stretch/>
        </p:blipFill>
        <p:spPr bwMode="auto">
          <a:xfrm>
            <a:off x="4656237" y="2839050"/>
            <a:ext cx="3207072" cy="337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471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A52B-6351-4AF3-88B9-C9C2FE8334C3}"/>
              </a:ext>
            </a:extLst>
          </p:cNvPr>
          <p:cNvSpPr>
            <a:spLocks noGrp="1"/>
          </p:cNvSpPr>
          <p:nvPr>
            <p:ph type="title"/>
          </p:nvPr>
        </p:nvSpPr>
        <p:spPr/>
        <p:txBody>
          <a:bodyPr/>
          <a:lstStyle/>
          <a:p>
            <a:r>
              <a:rPr lang="en-US" dirty="0"/>
              <a:t>Meet the grad advisors</a:t>
            </a:r>
          </a:p>
        </p:txBody>
      </p:sp>
      <p:sp>
        <p:nvSpPr>
          <p:cNvPr id="3" name="Content Placeholder 2">
            <a:extLst>
              <a:ext uri="{FF2B5EF4-FFF2-40B4-BE49-F238E27FC236}">
                <a16:creationId xmlns:a16="http://schemas.microsoft.com/office/drawing/2014/main" id="{1BFD3278-B78A-4F1E-BA15-204AB6882700}"/>
              </a:ext>
            </a:extLst>
          </p:cNvPr>
          <p:cNvSpPr>
            <a:spLocks noGrp="1"/>
          </p:cNvSpPr>
          <p:nvPr>
            <p:ph idx="1"/>
          </p:nvPr>
        </p:nvSpPr>
        <p:spPr>
          <a:xfrm>
            <a:off x="838200" y="1513487"/>
            <a:ext cx="10763250" cy="4351338"/>
          </a:xfrm>
        </p:spPr>
        <p:txBody>
          <a:bodyPr vert="horz" lIns="91440" tIns="45720" rIns="91440" bIns="45720" rtlCol="0" anchor="t">
            <a:normAutofit/>
          </a:bodyPr>
          <a:lstStyle/>
          <a:p>
            <a:r>
              <a:rPr lang="en-US" b="1" dirty="0">
                <a:latin typeface="Segoe UI"/>
                <a:cs typeface="Segoe UI"/>
              </a:rPr>
              <a:t>Grad office </a:t>
            </a:r>
            <a:r>
              <a:rPr lang="en-US" dirty="0">
                <a:latin typeface="Segoe UI"/>
                <a:cs typeface="Segoe UI"/>
              </a:rPr>
              <a:t>advising and contact info:</a:t>
            </a:r>
            <a:br>
              <a:rPr lang="en-US" dirty="0">
                <a:latin typeface="Segoe UI"/>
                <a:cs typeface="Segoe UI"/>
              </a:rPr>
            </a:br>
            <a:r>
              <a:rPr lang="en-US" dirty="0">
                <a:latin typeface="Segoe UI"/>
                <a:cs typeface="Segoe UI"/>
                <a:hlinkClick r:id="rId2"/>
              </a:rPr>
              <a:t>https://</a:t>
            </a:r>
            <a:r>
              <a:rPr lang="en-US" dirty="0" err="1">
                <a:latin typeface="Segoe UI"/>
                <a:cs typeface="Segoe UI"/>
                <a:hlinkClick r:id="rId2"/>
              </a:rPr>
              <a:t>siebelschool.illinois.edu</a:t>
            </a:r>
            <a:r>
              <a:rPr lang="en-US" dirty="0">
                <a:latin typeface="Segoe UI"/>
                <a:cs typeface="Segoe UI"/>
                <a:hlinkClick r:id="rId2"/>
              </a:rPr>
              <a:t>/academics/graduate/graduate-forms-advising-resources/graduate-advising-contacts</a:t>
            </a:r>
            <a:endParaRPr lang="en-US" dirty="0">
              <a:latin typeface="Segoe UI"/>
              <a:cs typeface="Segoe UI"/>
            </a:endParaRPr>
          </a:p>
          <a:p>
            <a:endParaRPr lang="en-US" dirty="0">
              <a:latin typeface="Segoe UI"/>
              <a:cs typeface="Segoe UI"/>
            </a:endParaRPr>
          </a:p>
          <a:p>
            <a:endParaRPr lang="en-US" dirty="0"/>
          </a:p>
        </p:txBody>
      </p:sp>
      <p:pic>
        <p:nvPicPr>
          <p:cNvPr id="7" name="Picture 6" descr="A qr code with a black border&#10;&#10;AI-generated content may be incorrect.">
            <a:extLst>
              <a:ext uri="{FF2B5EF4-FFF2-40B4-BE49-F238E27FC236}">
                <a16:creationId xmlns:a16="http://schemas.microsoft.com/office/drawing/2014/main" id="{0E342C3E-56FA-C8DA-B3F5-273989C9D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728" y="3009801"/>
            <a:ext cx="1775460" cy="1753267"/>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33DB1262-450E-58E4-EC56-C425530C2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812" y="2832941"/>
            <a:ext cx="7519988" cy="4025059"/>
          </a:xfrm>
          <a:prstGeom prst="rect">
            <a:avLst/>
          </a:prstGeom>
        </p:spPr>
      </p:pic>
    </p:spTree>
    <p:extLst>
      <p:ext uri="{BB962C8B-B14F-4D97-AF65-F5344CB8AC3E}">
        <p14:creationId xmlns:p14="http://schemas.microsoft.com/office/powerpoint/2010/main" val="1251842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a:xfrm>
            <a:off x="838200" y="1702792"/>
            <a:ext cx="10515600" cy="5148381"/>
          </a:xfrm>
        </p:spPr>
        <p:txBody>
          <a:bodyPr vert="horz" lIns="91440" tIns="45720" rIns="91440" bIns="45720" rtlCol="0" anchor="t">
            <a:normAutofit lnSpcReduction="10000"/>
          </a:bodyPr>
          <a:lstStyle/>
          <a:p>
            <a:r>
              <a:rPr lang="en-US" dirty="0"/>
              <a:t>We meet on Mondays, 11:00-11:50 AM</a:t>
            </a:r>
          </a:p>
          <a:p>
            <a:pPr lvl="1"/>
            <a:r>
              <a:rPr lang="en-US" dirty="0">
                <a:latin typeface="Segoe UI"/>
                <a:cs typeface="Segoe UI"/>
              </a:rPr>
              <a:t>Schedule and policies are posted on the website: </a:t>
            </a:r>
            <a:r>
              <a:rPr lang="en-US" dirty="0">
                <a:latin typeface="Segoe UI"/>
                <a:cs typeface="Segoe UI"/>
                <a:hlinkClick r:id="rId3"/>
              </a:rPr>
              <a:t>https://courses.engr.illinois.edu/cs591phd/fa2025/</a:t>
            </a:r>
            <a:endParaRPr lang="en-US" dirty="0">
              <a:latin typeface="Segoe UI"/>
              <a:cs typeface="Segoe UI"/>
            </a:endParaRPr>
          </a:p>
          <a:p>
            <a:pPr lvl="1"/>
            <a:r>
              <a:rPr lang="en-US" dirty="0"/>
              <a:t>Recordings will be posted to the class </a:t>
            </a:r>
            <a:r>
              <a:rPr lang="en-US" dirty="0">
                <a:hlinkClick r:id="rId4"/>
              </a:rPr>
              <a:t>Mediaspace channel</a:t>
            </a:r>
            <a:endParaRPr lang="en-US" dirty="0"/>
          </a:p>
          <a:p>
            <a:pPr lvl="1"/>
            <a:r>
              <a:rPr lang="en-US" dirty="0"/>
              <a:t>You should get an invite to the Slack channel – join and introduce yourself</a:t>
            </a:r>
          </a:p>
          <a:p>
            <a:endParaRPr lang="en-US" sz="1400" dirty="0"/>
          </a:p>
          <a:p>
            <a:r>
              <a:rPr lang="en-US" dirty="0"/>
              <a:t>To receive a Satisfactory (“S”) grade:</a:t>
            </a:r>
          </a:p>
          <a:p>
            <a:pPr lvl="1"/>
            <a:r>
              <a:rPr lang="en-US" dirty="0">
                <a:latin typeface="Segoe UI"/>
                <a:cs typeface="Segoe UI"/>
              </a:rPr>
              <a:t>Have no more than </a:t>
            </a:r>
            <a:r>
              <a:rPr lang="en-US" b="1" dirty="0">
                <a:latin typeface="Segoe UI"/>
                <a:cs typeface="Segoe UI"/>
              </a:rPr>
              <a:t>two</a:t>
            </a:r>
            <a:r>
              <a:rPr lang="en-US" dirty="0">
                <a:latin typeface="Segoe UI"/>
                <a:cs typeface="Segoe UI"/>
              </a:rPr>
              <a:t> </a:t>
            </a:r>
            <a:r>
              <a:rPr lang="en-US" b="1" dirty="0">
                <a:latin typeface="Segoe UI"/>
                <a:cs typeface="Segoe UI"/>
              </a:rPr>
              <a:t>absences</a:t>
            </a:r>
          </a:p>
          <a:p>
            <a:pPr lvl="1"/>
            <a:r>
              <a:rPr lang="en-US" dirty="0"/>
              <a:t>Complete a few required tasks on time</a:t>
            </a:r>
            <a:br>
              <a:rPr lang="en-US" dirty="0"/>
            </a:br>
            <a:endParaRPr lang="en-US" dirty="0"/>
          </a:p>
          <a:p>
            <a:r>
              <a:rPr lang="en-US" dirty="0"/>
              <a:t>Come to class prepared to engage in discussion and put away extraneous electronic devices!</a:t>
            </a:r>
          </a:p>
        </p:txBody>
      </p:sp>
    </p:spTree>
    <p:extLst>
      <p:ext uri="{BB962C8B-B14F-4D97-AF65-F5344CB8AC3E}">
        <p14:creationId xmlns:p14="http://schemas.microsoft.com/office/powerpoint/2010/main" val="139727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running in a marathon&#10;&#10;AI-generated content may be incorrect.">
            <a:extLst>
              <a:ext uri="{FF2B5EF4-FFF2-40B4-BE49-F238E27FC236}">
                <a16:creationId xmlns:a16="http://schemas.microsoft.com/office/drawing/2014/main" id="{C5BB6087-1692-6F75-6378-A6CCC3136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3" y="-873457"/>
            <a:ext cx="12832296" cy="7731457"/>
          </a:xfrm>
          <a:prstGeom prst="rect">
            <a:avLst/>
          </a:prstGeom>
        </p:spPr>
      </p:pic>
      <p:sp>
        <p:nvSpPr>
          <p:cNvPr id="2" name="Title 1"/>
          <p:cNvSpPr>
            <a:spLocks noGrp="1"/>
          </p:cNvSpPr>
          <p:nvPr>
            <p:ph type="title"/>
          </p:nvPr>
        </p:nvSpPr>
        <p:spPr>
          <a:xfrm>
            <a:off x="-122831" y="5401401"/>
            <a:ext cx="12330873" cy="1464029"/>
          </a:xfrm>
          <a:solidFill>
            <a:schemeClr val="tx1">
              <a:alpha val="38000"/>
            </a:schemeClr>
          </a:solidFill>
        </p:spPr>
        <p:txBody>
          <a:bodyPr>
            <a:normAutofit/>
          </a:bodyPr>
          <a:lstStyle/>
          <a:p>
            <a:pPr algn="ctr"/>
            <a:r>
              <a:rPr lang="en-US" dirty="0">
                <a:solidFill>
                  <a:schemeClr val="bg1"/>
                </a:solidFill>
              </a:rPr>
              <a:t>The path to a Ph.D. is like a marathon</a:t>
            </a:r>
          </a:p>
        </p:txBody>
      </p:sp>
    </p:spTree>
    <p:extLst>
      <p:ext uri="{BB962C8B-B14F-4D97-AF65-F5344CB8AC3E}">
        <p14:creationId xmlns:p14="http://schemas.microsoft.com/office/powerpoint/2010/main" val="17678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 along the way</a:t>
            </a:r>
          </a:p>
        </p:txBody>
      </p:sp>
      <p:sp>
        <p:nvSpPr>
          <p:cNvPr id="6" name="Content Placeholder 5"/>
          <p:cNvSpPr>
            <a:spLocks noGrp="1"/>
          </p:cNvSpPr>
          <p:nvPr>
            <p:ph idx="1"/>
          </p:nvPr>
        </p:nvSpPr>
        <p:spPr/>
        <p:txBody>
          <a:bodyPr/>
          <a:lstStyle/>
          <a:p>
            <a:r>
              <a:rPr lang="en-US" dirty="0"/>
              <a:t>Transitioning from consuming to </a:t>
            </a:r>
            <a:r>
              <a:rPr lang="en-US" i="1" dirty="0"/>
              <a:t>producing</a:t>
            </a:r>
            <a:r>
              <a:rPr lang="en-US" dirty="0"/>
              <a:t> knowledge</a:t>
            </a:r>
          </a:p>
          <a:p>
            <a:r>
              <a:rPr lang="en-US" dirty="0"/>
              <a:t>Learning how to communicate your research findings</a:t>
            </a:r>
          </a:p>
          <a:p>
            <a:r>
              <a:rPr lang="en-US" dirty="0"/>
              <a:t>Building your professional profile and network</a:t>
            </a:r>
          </a:p>
          <a:p>
            <a:r>
              <a:rPr lang="en-US" dirty="0"/>
              <a:t>Managing time and stress</a:t>
            </a:r>
          </a:p>
          <a:p>
            <a:r>
              <a:rPr lang="en-US" dirty="0"/>
              <a:t>Dealing with setbacks, uncertainties, rejections</a:t>
            </a:r>
          </a:p>
          <a:p>
            <a:endParaRPr lang="en-US" dirty="0"/>
          </a:p>
        </p:txBody>
      </p:sp>
    </p:spTree>
    <p:extLst>
      <p:ext uri="{BB962C8B-B14F-4D97-AF65-F5344CB8AC3E}">
        <p14:creationId xmlns:p14="http://schemas.microsoft.com/office/powerpoint/2010/main" val="281657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C2E36-2278-72C9-2B2E-56323079DD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40D17-A8F1-C38B-CC9A-C64D0E5E32B0}"/>
              </a:ext>
            </a:extLst>
          </p:cNvPr>
          <p:cNvSpPr>
            <a:spLocks noGrp="1"/>
          </p:cNvSpPr>
          <p:nvPr>
            <p:ph type="title"/>
          </p:nvPr>
        </p:nvSpPr>
        <p:spPr/>
        <p:txBody>
          <a:bodyPr/>
          <a:lstStyle/>
          <a:p>
            <a:r>
              <a:rPr lang="en-US" dirty="0"/>
              <a:t>The light at the end of the tunnel</a:t>
            </a:r>
          </a:p>
        </p:txBody>
      </p:sp>
      <p:pic>
        <p:nvPicPr>
          <p:cNvPr id="6" name="Picture 5" descr="A person in a graduation gown and cap&#10;&#10;AI-generated content may be incorrect.">
            <a:extLst>
              <a:ext uri="{FF2B5EF4-FFF2-40B4-BE49-F238E27FC236}">
                <a16:creationId xmlns:a16="http://schemas.microsoft.com/office/drawing/2014/main" id="{6C23645A-F810-F43B-2BC3-B7B73EDE7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288860"/>
            <a:ext cx="7425519" cy="5569139"/>
          </a:xfrm>
          <a:prstGeom prst="rect">
            <a:avLst/>
          </a:prstGeom>
        </p:spPr>
      </p:pic>
      <p:sp>
        <p:nvSpPr>
          <p:cNvPr id="3" name="TextBox 2">
            <a:extLst>
              <a:ext uri="{FF2B5EF4-FFF2-40B4-BE49-F238E27FC236}">
                <a16:creationId xmlns:a16="http://schemas.microsoft.com/office/drawing/2014/main" id="{18454170-6D3A-5F0E-29BE-9DA4D792678A}"/>
              </a:ext>
            </a:extLst>
          </p:cNvPr>
          <p:cNvSpPr txBox="1"/>
          <p:nvPr/>
        </p:nvSpPr>
        <p:spPr>
          <a:xfrm>
            <a:off x="9844584" y="5513696"/>
            <a:ext cx="2324669" cy="1200329"/>
          </a:xfrm>
          <a:prstGeom prst="rect">
            <a:avLst/>
          </a:prstGeom>
          <a:noFill/>
        </p:spPr>
        <p:txBody>
          <a:bodyPr wrap="square" rtlCol="0">
            <a:spAutoFit/>
          </a:bodyPr>
          <a:lstStyle/>
          <a:p>
            <a:r>
              <a:rPr lang="en-US" dirty="0"/>
              <a:t>My former Ph.D. student Viraj Shah after the 2025 Hooding Ceremony</a:t>
            </a:r>
          </a:p>
        </p:txBody>
      </p:sp>
    </p:spTree>
    <p:extLst>
      <p:ext uri="{BB962C8B-B14F-4D97-AF65-F5344CB8AC3E}">
        <p14:creationId xmlns:p14="http://schemas.microsoft.com/office/powerpoint/2010/main" val="35844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hD"/>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95047" y="1899902"/>
            <a:ext cx="6080094" cy="40000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42375" y="5522952"/>
            <a:ext cx="1132766" cy="276999"/>
          </a:xfrm>
          <a:prstGeom prst="rect">
            <a:avLst/>
          </a:prstGeom>
        </p:spPr>
        <p:txBody>
          <a:bodyPr wrap="square">
            <a:spAutoFit/>
          </a:bodyPr>
          <a:lstStyle/>
          <a:p>
            <a:pPr algn="ctr"/>
            <a:r>
              <a:rPr lang="en-US" sz="1200" dirty="0">
                <a:hlinkClick r:id="rId4"/>
              </a:rPr>
              <a:t>Image source</a:t>
            </a:r>
            <a:endParaRPr lang="en-US" sz="1200" dirty="0"/>
          </a:p>
        </p:txBody>
      </p:sp>
      <p:sp>
        <p:nvSpPr>
          <p:cNvPr id="6" name="Title 1"/>
          <p:cNvSpPr txBox="1">
            <a:spLocks/>
          </p:cNvSpPr>
          <p:nvPr/>
        </p:nvSpPr>
        <p:spPr>
          <a:xfrm>
            <a:off x="941696" y="266805"/>
            <a:ext cx="104121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You are investing BIG in your career</a:t>
            </a:r>
          </a:p>
        </p:txBody>
      </p:sp>
      <p:sp>
        <p:nvSpPr>
          <p:cNvPr id="2" name="Content Placeholder 5">
            <a:extLst>
              <a:ext uri="{FF2B5EF4-FFF2-40B4-BE49-F238E27FC236}">
                <a16:creationId xmlns:a16="http://schemas.microsoft.com/office/drawing/2014/main" id="{32316A3D-86EF-9141-C080-126B616E89F5}"/>
              </a:ext>
            </a:extLst>
          </p:cNvPr>
          <p:cNvSpPr txBox="1">
            <a:spLocks/>
          </p:cNvSpPr>
          <p:nvPr/>
        </p:nvSpPr>
        <p:spPr>
          <a:xfrm>
            <a:off x="6800851" y="2743199"/>
            <a:ext cx="5214938" cy="3586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Achievement (only about 2% of U.S. population has a Ph.D.)</a:t>
            </a:r>
          </a:p>
          <a:p>
            <a:r>
              <a:rPr lang="en-US" dirty="0"/>
              <a:t>Knowledge and discovery</a:t>
            </a:r>
          </a:p>
          <a:p>
            <a:r>
              <a:rPr lang="en-US" dirty="0"/>
              <a:t>New career pathways</a:t>
            </a:r>
          </a:p>
        </p:txBody>
      </p:sp>
    </p:spTree>
    <p:extLst>
      <p:ext uri="{BB962C8B-B14F-4D97-AF65-F5344CB8AC3E}">
        <p14:creationId xmlns:p14="http://schemas.microsoft.com/office/powerpoint/2010/main" val="4135179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9660</TotalTime>
  <Words>1123</Words>
  <Application>Microsoft Macintosh PowerPoint</Application>
  <PresentationFormat>Widescreen</PresentationFormat>
  <Paragraphs>144</Paragraphs>
  <Slides>20</Slides>
  <Notes>11</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Segoe UI</vt:lpstr>
      <vt:lpstr>Office Theme</vt:lpstr>
      <vt:lpstr>Fall 2025 CS 591 PHD Seminar Beginning the Journey Towards Earning a Ph.D.</vt:lpstr>
      <vt:lpstr>Introductions</vt:lpstr>
      <vt:lpstr>Meet the DGS</vt:lpstr>
      <vt:lpstr>Meet the grad advisors</vt:lpstr>
      <vt:lpstr>Logistics</vt:lpstr>
      <vt:lpstr>The path to a Ph.D. is like a marathon</vt:lpstr>
      <vt:lpstr>Challenges along the way</vt:lpstr>
      <vt:lpstr>The light at the end of the tunnel</vt:lpstr>
      <vt:lpstr>PowerPoint Presentation</vt:lpstr>
      <vt:lpstr>Goals of this seminar</vt:lpstr>
      <vt:lpstr>Next time: Ph.D. requirements</vt:lpstr>
      <vt:lpstr>Sample Ph.D. timeline</vt:lpstr>
      <vt:lpstr>Goals for your first year</vt:lpstr>
      <vt:lpstr>First year funding and independent studies</vt:lpstr>
      <vt:lpstr>Finding an advisor and research topic</vt:lpstr>
      <vt:lpstr>Mapping out your coursework</vt:lpstr>
      <vt:lpstr>Student Employment (Non-Fellowship)</vt:lpstr>
      <vt:lpstr>By Next Time</vt:lpstr>
      <vt:lpstr>Online Resources</vt:lpstr>
      <vt:lpstr>Expectations of Conduct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Lazebnik, Svetlana</cp:lastModifiedBy>
  <cp:revision>266</cp:revision>
  <cp:lastPrinted>2017-08-28T15:23:29Z</cp:lastPrinted>
  <dcterms:created xsi:type="dcterms:W3CDTF">2017-05-16T19:19:03Z</dcterms:created>
  <dcterms:modified xsi:type="dcterms:W3CDTF">2025-08-25T15:05:39Z</dcterms:modified>
</cp:coreProperties>
</file>