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35" r:id="rId2"/>
    <p:sldId id="333" r:id="rId3"/>
    <p:sldId id="328" r:id="rId4"/>
    <p:sldId id="330" r:id="rId5"/>
    <p:sldId id="306" r:id="rId6"/>
    <p:sldId id="341" r:id="rId7"/>
    <p:sldId id="312" r:id="rId8"/>
    <p:sldId id="325" r:id="rId9"/>
    <p:sldId id="326" r:id="rId10"/>
    <p:sldId id="311" r:id="rId11"/>
    <p:sldId id="264" r:id="rId12"/>
    <p:sldId id="337" r:id="rId13"/>
    <p:sldId id="287" r:id="rId14"/>
    <p:sldId id="336" r:id="rId15"/>
    <p:sldId id="282" r:id="rId16"/>
    <p:sldId id="331" r:id="rId17"/>
    <p:sldId id="257" r:id="rId18"/>
    <p:sldId id="261" r:id="rId19"/>
    <p:sldId id="262" r:id="rId20"/>
    <p:sldId id="267" r:id="rId21"/>
    <p:sldId id="268" r:id="rId22"/>
    <p:sldId id="269" r:id="rId23"/>
    <p:sldId id="270" r:id="rId24"/>
    <p:sldId id="339" r:id="rId25"/>
    <p:sldId id="321" r:id="rId26"/>
    <p:sldId id="274" r:id="rId27"/>
    <p:sldId id="283" r:id="rId28"/>
    <p:sldId id="284" r:id="rId29"/>
    <p:sldId id="291" r:id="rId30"/>
    <p:sldId id="324" r:id="rId31"/>
    <p:sldId id="286" r:id="rId32"/>
    <p:sldId id="285" r:id="rId33"/>
    <p:sldId id="294" r:id="rId34"/>
    <p:sldId id="332" r:id="rId35"/>
    <p:sldId id="342" r:id="rId36"/>
    <p:sldId id="305" r:id="rId37"/>
    <p:sldId id="343" r:id="rId38"/>
    <p:sldId id="295" r:id="rId39"/>
    <p:sldId id="327" r:id="rId40"/>
    <p:sldId id="296" r:id="rId41"/>
    <p:sldId id="299" r:id="rId42"/>
    <p:sldId id="300" r:id="rId43"/>
    <p:sldId id="313" r:id="rId44"/>
    <p:sldId id="334" r:id="rId45"/>
    <p:sldId id="314" r:id="rId46"/>
    <p:sldId id="318" r:id="rId47"/>
    <p:sldId id="319" r:id="rId48"/>
    <p:sldId id="317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093"/>
    <a:srgbClr val="B70E8D"/>
    <a:srgbClr val="19CA7F"/>
    <a:srgbClr val="B3D817"/>
    <a:srgbClr val="0EA251"/>
    <a:srgbClr val="DB64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79814" autoAdjust="0"/>
  </p:normalViewPr>
  <p:slideViewPr>
    <p:cSldViewPr snapToGrid="0">
      <p:cViewPr varScale="1">
        <p:scale>
          <a:sx n="87" d="100"/>
          <a:sy n="87" d="100"/>
        </p:scale>
        <p:origin x="1144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61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D4B82-6D19-42BA-B849-982779B81963}" type="datetimeFigureOut">
              <a:rPr lang="en-US" smtClean="0"/>
              <a:t>9/12/25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4F9C2-C5AE-4323-9E94-ADC0D12C6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73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150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6D17D-A9D0-C556-DE76-23F25D982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47CB9E-525A-ADA7-C3F4-8F183CFDBC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49DB3F-ADF8-E1C2-DD2B-FEBE8A400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6013F7-5D77-E7B2-1052-E4367920D4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50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27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51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91827-B3EF-FA49-78A5-F0995FF5B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10BA60-E366-6B46-CEEA-450EBB1804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C2A7FD-590E-B917-1C7A-C7B2D7BE6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A19AB-5B01-6245-6BA5-4E72AD93FB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8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51169-A79D-C3D2-2476-C5AC7A983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7E6091-64FD-566A-6C1D-8F60887E51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2DC370-A9A5-E56A-0BAD-9A719B7DC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2C35F-AB31-4492-D043-13A54D050A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81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Self, advisor, area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76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16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26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2CB23-2971-3283-950B-0F8273A1D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85B4C0-F980-E608-0346-DFE032B2F5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780CE8-F19C-F073-FF60-1E6FD5B3D5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14905-077E-35AF-82D2-46ECEAEBF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09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38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8399-DCCC-31CB-3DA3-11F0411E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155AE-9BB3-FE0F-171A-3823A983B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F503DB-C555-011F-C542-BA711B26C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3CDFA-F7BA-C03A-B1D0-4B0CF16DE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4F9C2-C5AE-4323-9E94-ADC0D12C66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1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1395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7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9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80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0983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879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4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5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4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9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B73AA-DD54-4E80-B7DE-4522ABE999A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604E1B-C643-4F37-886B-930FC9D4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154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a-cdn.tripadvisor.com/media/photo-s/06/22/77/3f/matthiessen-state-park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iebelschool.illinois.edu/academics/graduate/phd-program/phd-requirement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iebelschool.illinois.edu/academics/graduate/phd-program/phd-requirement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-cdn.tripadvisor.com/media/photo-s/06/22/77/3f/matthiessen-state-park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my.siebelschool.illinois.edu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-cdn.tripadvisor.com/media/photo-s/06/22/77/3f/matthiessen-state-park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-cdn.tripadvisor.com/media/photo-s/06/22/77/3f/matthiessen-state-park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siebelschool.illinois.edu/academics/graduate/phd-program/guidelines-forming-phd-committeehttps:/siebelschool.illinois.edu/academics/graduate/phd-program/guidelines-forming-phd-committee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-cdn.tripadvisor.com/media/photo-s/06/22/77/3f/matthiessen-state-park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1506FB-9105-03F4-363B-E69AA8C6E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811" y="547090"/>
            <a:ext cx="3828081" cy="356616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600" dirty="0"/>
              <a:t>Ph.D. Requirements, Milestones, and Strategies</a:t>
            </a:r>
          </a:p>
        </p:txBody>
      </p:sp>
      <p:sp>
        <p:nvSpPr>
          <p:cNvPr id="4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9A6B13A-5679-B3C5-F4A3-E8E8668B02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t="-9136" r="27754" b="14559"/>
          <a:stretch>
            <a:fillRect/>
          </a:stretch>
        </p:blipFill>
        <p:spPr bwMode="auto">
          <a:xfrm>
            <a:off x="4711485" y="-765476"/>
            <a:ext cx="7478992" cy="762347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E15A84-A643-BFE6-240A-B13D51E02ECD}"/>
              </a:ext>
            </a:extLst>
          </p:cNvPr>
          <p:cNvSpPr txBox="1"/>
          <p:nvPr/>
        </p:nvSpPr>
        <p:spPr>
          <a:xfrm>
            <a:off x="5453295" y="6544746"/>
            <a:ext cx="881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 source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81DD1B1-5EF2-6D7B-CD78-E0CE58AF808D}"/>
              </a:ext>
            </a:extLst>
          </p:cNvPr>
          <p:cNvSpPr txBox="1">
            <a:spLocks/>
          </p:cNvSpPr>
          <p:nvPr/>
        </p:nvSpPr>
        <p:spPr>
          <a:xfrm>
            <a:off x="812607" y="4696915"/>
            <a:ext cx="3828081" cy="19068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en-US" sz="3600" dirty="0">
                <a:latin typeface="+mj-lt"/>
                <a:cs typeface="+mj-cs"/>
              </a:rPr>
              <a:t>Fall 2025 </a:t>
            </a:r>
          </a:p>
          <a:p>
            <a:r>
              <a:rPr lang="en-US" sz="3600" dirty="0">
                <a:latin typeface="+mj-lt"/>
                <a:cs typeface="+mj-cs"/>
              </a:rPr>
              <a:t>CS 591 PHD</a:t>
            </a:r>
          </a:p>
        </p:txBody>
      </p:sp>
    </p:spTree>
    <p:extLst>
      <p:ext uri="{BB962C8B-B14F-4D97-AF65-F5344CB8AC3E}">
        <p14:creationId xmlns:p14="http://schemas.microsoft.com/office/powerpoint/2010/main" val="3491821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944" y="266805"/>
            <a:ext cx="11143488" cy="1325563"/>
          </a:xfrm>
        </p:spPr>
        <p:txBody>
          <a:bodyPr/>
          <a:lstStyle/>
          <a:p>
            <a:r>
              <a:rPr lang="en-US" dirty="0"/>
              <a:t>Milestone 3: Satisfy Course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Required prior to graduation, but recommended by the end of second or third year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Program of Study </a:t>
            </a:r>
            <a:r>
              <a:rPr lang="en-US" dirty="0"/>
              <a:t>process (committee and form) is designed to help you make your own plan</a:t>
            </a:r>
          </a:p>
        </p:txBody>
      </p:sp>
    </p:spTree>
    <p:extLst>
      <p:ext uri="{BB962C8B-B14F-4D97-AF65-F5344CB8AC3E}">
        <p14:creationId xmlns:p14="http://schemas.microsoft.com/office/powerpoint/2010/main" val="1077164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768E1-A9C2-4A2A-A57C-DF6052EE9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Ph.D. Course Requirements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420768"/>
              </p:ext>
            </p:extLst>
          </p:nvPr>
        </p:nvGraphicFramePr>
        <p:xfrm>
          <a:off x="204716" y="1815152"/>
          <a:ext cx="11782569" cy="398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9075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65528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63421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454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9463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CS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 for the Degree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Thesis Research – CS 599 (minimum applied toward degree)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88277783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graduate-level course work (400- or 500-level)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336200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FC778B2-2A9C-6EB7-D37D-7AE7F4C763A0}"/>
              </a:ext>
            </a:extLst>
          </p:cNvPr>
          <p:cNvSpPr txBox="1"/>
          <p:nvPr/>
        </p:nvSpPr>
        <p:spPr>
          <a:xfrm>
            <a:off x="-34413" y="6070538"/>
            <a:ext cx="122264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3"/>
              </a:rPr>
              <a:t>https://</a:t>
            </a:r>
            <a:r>
              <a:rPr lang="en-US" sz="2400" dirty="0" err="1">
                <a:hlinkClick r:id="rId3"/>
              </a:rPr>
              <a:t>siebelschool.illinois.edu</a:t>
            </a:r>
            <a:r>
              <a:rPr lang="en-US" sz="2400" dirty="0">
                <a:hlinkClick r:id="rId3"/>
              </a:rPr>
              <a:t>/academics/graduate/</a:t>
            </a:r>
            <a:r>
              <a:rPr lang="en-US" sz="2400" dirty="0" err="1">
                <a:hlinkClick r:id="rId3"/>
              </a:rPr>
              <a:t>phd</a:t>
            </a:r>
            <a:r>
              <a:rPr lang="en-US" sz="2400" dirty="0">
                <a:hlinkClick r:id="rId3"/>
              </a:rPr>
              <a:t>-program/</a:t>
            </a:r>
            <a:r>
              <a:rPr lang="en-US" sz="2400" dirty="0" err="1">
                <a:hlinkClick r:id="rId3"/>
              </a:rPr>
              <a:t>phd</a:t>
            </a:r>
            <a:r>
              <a:rPr lang="en-US" sz="2400" dirty="0">
                <a:hlinkClick r:id="rId3"/>
              </a:rPr>
              <a:t>-requirements</a:t>
            </a:r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4AE587-61A3-DD63-8A8B-CC78FC687517}"/>
              </a:ext>
            </a:extLst>
          </p:cNvPr>
          <p:cNvSpPr/>
          <p:nvPr/>
        </p:nvSpPr>
        <p:spPr>
          <a:xfrm>
            <a:off x="0" y="3790335"/>
            <a:ext cx="12192000" cy="2138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88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A644C-CEB1-3600-EDE9-80D288312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D985C4-E07A-0493-B0E1-C4C1FF692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Ph.D. Course Requirements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DAF8FA1-AFD7-AD5F-E465-8566F71779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4716" y="1815152"/>
          <a:ext cx="11782569" cy="398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9075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65528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63421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454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9463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CS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 for the Degree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Thesis Research – CS 599 (minimum applied toward degree)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88277783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graduate-level course work (400- or 500-level)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336200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CAA6136-7E89-7C4C-BB63-539FD513220B}"/>
              </a:ext>
            </a:extLst>
          </p:cNvPr>
          <p:cNvSpPr txBox="1"/>
          <p:nvPr/>
        </p:nvSpPr>
        <p:spPr>
          <a:xfrm>
            <a:off x="-34413" y="6070538"/>
            <a:ext cx="122264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3"/>
              </a:rPr>
              <a:t>https://</a:t>
            </a:r>
            <a:r>
              <a:rPr lang="en-US" sz="2400" dirty="0" err="1">
                <a:hlinkClick r:id="rId3"/>
              </a:rPr>
              <a:t>siebelschool.illinois.edu</a:t>
            </a:r>
            <a:r>
              <a:rPr lang="en-US" sz="2400" dirty="0">
                <a:hlinkClick r:id="rId3"/>
              </a:rPr>
              <a:t>/academics/graduate/</a:t>
            </a:r>
            <a:r>
              <a:rPr lang="en-US" sz="2400" dirty="0" err="1">
                <a:hlinkClick r:id="rId3"/>
              </a:rPr>
              <a:t>phd</a:t>
            </a:r>
            <a:r>
              <a:rPr lang="en-US" sz="2400" dirty="0">
                <a:hlinkClick r:id="rId3"/>
              </a:rPr>
              <a:t>-program/</a:t>
            </a:r>
            <a:r>
              <a:rPr lang="en-US" sz="2400" dirty="0" err="1">
                <a:hlinkClick r:id="rId3"/>
              </a:rPr>
              <a:t>phd</a:t>
            </a:r>
            <a:r>
              <a:rPr lang="en-US" sz="2400" dirty="0">
                <a:hlinkClick r:id="rId3"/>
              </a:rPr>
              <a:t>-requirements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3757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768E1-A9C2-4A2A-A57C-DF6052EE9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Ph.D. Course Requirements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817355"/>
              </p:ext>
            </p:extLst>
          </p:nvPr>
        </p:nvGraphicFramePr>
        <p:xfrm>
          <a:off x="204716" y="1815152"/>
          <a:ext cx="11782569" cy="398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9075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65528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63421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454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9463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CS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 for the Degree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Thesis Research – CS 599 (minimum applied toward degree)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88277783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graduate-level course work (400- or 500-level)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33620090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E34EFF3-8990-453C-9327-2944BE069E02}"/>
              </a:ext>
            </a:extLst>
          </p:cNvPr>
          <p:cNvSpPr/>
          <p:nvPr/>
        </p:nvSpPr>
        <p:spPr>
          <a:xfrm>
            <a:off x="87608" y="3790335"/>
            <a:ext cx="12017956" cy="7669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52AD27-5DB1-4694-A509-305757CC7CB3}"/>
              </a:ext>
            </a:extLst>
          </p:cNvPr>
          <p:cNvSpPr txBox="1"/>
          <p:nvPr/>
        </p:nvSpPr>
        <p:spPr>
          <a:xfrm>
            <a:off x="2437975" y="5920455"/>
            <a:ext cx="7316048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Note:</a:t>
            </a:r>
          </a:p>
          <a:p>
            <a:pPr algn="ctr"/>
            <a:r>
              <a:rPr lang="en-US" sz="2400" dirty="0"/>
              <a:t>Students cannot take CS 599 until after they pass the qual</a:t>
            </a:r>
          </a:p>
        </p:txBody>
      </p:sp>
    </p:spTree>
    <p:extLst>
      <p:ext uri="{BB962C8B-B14F-4D97-AF65-F5344CB8AC3E}">
        <p14:creationId xmlns:p14="http://schemas.microsoft.com/office/powerpoint/2010/main" val="157848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A4633-57F6-9040-A6E1-D21B3BA33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CFA516-175B-D1D8-BC96-F863A3FC2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Ph.D. Course Requirements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7C44C5A-CACB-3D97-A2B3-D682CC4590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4716" y="1815152"/>
          <a:ext cx="11782569" cy="398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9075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65528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63421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454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9463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CS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 for the Degree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Thesis Research – CS 599 (minimum applied toward degree)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88277783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graduate-level course work (400- or 500-level)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33620090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B6A573C4-B9AF-FCB6-4E2E-CDC0F11D1C25}"/>
              </a:ext>
            </a:extLst>
          </p:cNvPr>
          <p:cNvSpPr/>
          <p:nvPr/>
        </p:nvSpPr>
        <p:spPr>
          <a:xfrm>
            <a:off x="87022" y="4443655"/>
            <a:ext cx="12017956" cy="7477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06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068378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546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67CE2E1-2048-93D7-FC43-A711BF3C9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5DC4BBC-28EB-D434-48BF-29EAFC3FD3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448537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D951A7A-C4D1-23BF-2F4C-C8076799EC15}"/>
              </a:ext>
            </a:extLst>
          </p:cNvPr>
          <p:cNvSpPr/>
          <p:nvPr/>
        </p:nvSpPr>
        <p:spPr>
          <a:xfrm>
            <a:off x="7274256" y="1740090"/>
            <a:ext cx="2606722" cy="41489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E90DF8-899A-75C0-B863-07E44630595D}"/>
              </a:ext>
            </a:extLst>
          </p:cNvPr>
          <p:cNvSpPr txBox="1"/>
          <p:nvPr/>
        </p:nvSpPr>
        <p:spPr>
          <a:xfrm>
            <a:off x="204716" y="5937470"/>
            <a:ext cx="11782569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Students coming in with non-CS graduate degrees will get graduate credit, but will have to take the same number of CS courses as a student coming in with a BS</a:t>
            </a:r>
          </a:p>
        </p:txBody>
      </p:sp>
    </p:spTree>
    <p:extLst>
      <p:ext uri="{BB962C8B-B14F-4D97-AF65-F5344CB8AC3E}">
        <p14:creationId xmlns:p14="http://schemas.microsoft.com/office/powerpoint/2010/main" val="3428164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388984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A67D7D5-D3CD-4F3C-89AB-441331FDFC9F}"/>
              </a:ext>
            </a:extLst>
          </p:cNvPr>
          <p:cNvSpPr txBox="1"/>
          <p:nvPr/>
        </p:nvSpPr>
        <p:spPr>
          <a:xfrm>
            <a:off x="5217994" y="3485642"/>
            <a:ext cx="676929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This has to be “True” 500-level CS classes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9C163A-F7BF-45CD-BD14-CEF703C5D32C}"/>
              </a:ext>
            </a:extLst>
          </p:cNvPr>
          <p:cNvSpPr/>
          <p:nvPr/>
        </p:nvSpPr>
        <p:spPr>
          <a:xfrm>
            <a:off x="4954136" y="2610465"/>
            <a:ext cx="7151427" cy="8751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69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313174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212D14A-7A2F-479A-893D-7938DC9BFBB3}"/>
              </a:ext>
            </a:extLst>
          </p:cNvPr>
          <p:cNvSpPr/>
          <p:nvPr/>
        </p:nvSpPr>
        <p:spPr>
          <a:xfrm>
            <a:off x="4954136" y="3309582"/>
            <a:ext cx="7151427" cy="8256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B39BD4-2E4D-4A3E-A96E-7F62546B83A2}"/>
              </a:ext>
            </a:extLst>
          </p:cNvPr>
          <p:cNvSpPr txBox="1"/>
          <p:nvPr/>
        </p:nvSpPr>
        <p:spPr>
          <a:xfrm>
            <a:off x="5145204" y="4152311"/>
            <a:ext cx="676929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This can be “True” graduate classes from any department!</a:t>
            </a:r>
          </a:p>
        </p:txBody>
      </p:sp>
    </p:spTree>
    <p:extLst>
      <p:ext uri="{BB962C8B-B14F-4D97-AF65-F5344CB8AC3E}">
        <p14:creationId xmlns:p14="http://schemas.microsoft.com/office/powerpoint/2010/main" val="576237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529512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82A7245-B9C3-405C-84D4-4A5017968161}"/>
              </a:ext>
            </a:extLst>
          </p:cNvPr>
          <p:cNvSpPr txBox="1"/>
          <p:nvPr/>
        </p:nvSpPr>
        <p:spPr>
          <a:xfrm>
            <a:off x="5217994" y="5073446"/>
            <a:ext cx="6610212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This has to be “True” graduate-level CS classes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2D14A-7A2F-479A-893D-7938DC9BFBB3}"/>
              </a:ext>
            </a:extLst>
          </p:cNvPr>
          <p:cNvSpPr/>
          <p:nvPr/>
        </p:nvSpPr>
        <p:spPr>
          <a:xfrm>
            <a:off x="7291603" y="3964676"/>
            <a:ext cx="4813960" cy="11087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6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444496-1B24-2293-878F-E440C58CC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100" dirty="0"/>
              <a:t>What are the Ph.D. Milestones?</a:t>
            </a:r>
          </a:p>
        </p:txBody>
      </p:sp>
      <p:sp>
        <p:nvSpPr>
          <p:cNvPr id="410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84B98-A2C6-285A-D6AF-FF6E82E16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49" y="2725419"/>
            <a:ext cx="4802075" cy="33206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200" dirty="0"/>
              <a:t>Find an advisor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language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course requirements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qualifying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TA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prelim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Write dissertation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final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Deposit dissertation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F26C5BA-1403-0FA1-3DF0-E84F580DA6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t="-9136" r="27754" b="14559"/>
          <a:stretch>
            <a:fillRect/>
          </a:stretch>
        </p:blipFill>
        <p:spPr bwMode="auto">
          <a:xfrm>
            <a:off x="4711485" y="-765476"/>
            <a:ext cx="7478992" cy="762347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107ECC-5964-B915-7583-F1D461E886BD}"/>
              </a:ext>
            </a:extLst>
          </p:cNvPr>
          <p:cNvSpPr txBox="1"/>
          <p:nvPr/>
        </p:nvSpPr>
        <p:spPr>
          <a:xfrm>
            <a:off x="5453295" y="6544746"/>
            <a:ext cx="881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 source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1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59783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190837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212D14A-7A2F-479A-893D-7938DC9BFBB3}"/>
              </a:ext>
            </a:extLst>
          </p:cNvPr>
          <p:cNvSpPr/>
          <p:nvPr/>
        </p:nvSpPr>
        <p:spPr>
          <a:xfrm>
            <a:off x="9746827" y="2651208"/>
            <a:ext cx="2351913" cy="781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C7902C-261D-4F09-8691-F2E759FF71A6}"/>
              </a:ext>
            </a:extLst>
          </p:cNvPr>
          <p:cNvSpPr/>
          <p:nvPr/>
        </p:nvSpPr>
        <p:spPr>
          <a:xfrm>
            <a:off x="5054272" y="2651208"/>
            <a:ext cx="2351913" cy="781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CDDF63-D9FA-4C11-8A77-6673FA83996B}"/>
              </a:ext>
            </a:extLst>
          </p:cNvPr>
          <p:cNvSpPr txBox="1"/>
          <p:nvPr/>
        </p:nvSpPr>
        <p:spPr>
          <a:xfrm>
            <a:off x="6027386" y="1686196"/>
            <a:ext cx="518554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Minimum CS “True” Class Credit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24BB8E-0740-45B5-9EDF-E13C362BA7AD}"/>
              </a:ext>
            </a:extLst>
          </p:cNvPr>
          <p:cNvSpPr/>
          <p:nvPr/>
        </p:nvSpPr>
        <p:spPr>
          <a:xfrm>
            <a:off x="7394914" y="2651208"/>
            <a:ext cx="2351913" cy="781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CC1176-ADB3-435F-B988-31CF99828AFD}"/>
              </a:ext>
            </a:extLst>
          </p:cNvPr>
          <p:cNvSpPr/>
          <p:nvPr/>
        </p:nvSpPr>
        <p:spPr>
          <a:xfrm>
            <a:off x="9746827" y="4009093"/>
            <a:ext cx="2351913" cy="10837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9C816F-AA09-462A-AB24-3EA34D45D181}"/>
              </a:ext>
            </a:extLst>
          </p:cNvPr>
          <p:cNvSpPr/>
          <p:nvPr/>
        </p:nvSpPr>
        <p:spPr>
          <a:xfrm>
            <a:off x="7394914" y="4009093"/>
            <a:ext cx="2351913" cy="10837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96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479424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F93CC7C8-F174-4348-BAD6-FD5B1A3B97FF}"/>
              </a:ext>
            </a:extLst>
          </p:cNvPr>
          <p:cNvSpPr/>
          <p:nvPr/>
        </p:nvSpPr>
        <p:spPr>
          <a:xfrm>
            <a:off x="9746827" y="4009093"/>
            <a:ext cx="2351913" cy="10837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CDDF63-D9FA-4C11-8A77-6673FA83996B}"/>
              </a:ext>
            </a:extLst>
          </p:cNvPr>
          <p:cNvSpPr txBox="1"/>
          <p:nvPr/>
        </p:nvSpPr>
        <p:spPr>
          <a:xfrm>
            <a:off x="6029234" y="1686196"/>
            <a:ext cx="518343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Minimum ALL “True” Class Credit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CD826A-7E1D-49FF-BDC6-25452CB3CF0A}"/>
              </a:ext>
            </a:extLst>
          </p:cNvPr>
          <p:cNvSpPr/>
          <p:nvPr/>
        </p:nvSpPr>
        <p:spPr>
          <a:xfrm>
            <a:off x="7394914" y="4009093"/>
            <a:ext cx="2351913" cy="10837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B20FA17-954D-4054-B488-E90647972E9E}"/>
              </a:ext>
            </a:extLst>
          </p:cNvPr>
          <p:cNvSpPr/>
          <p:nvPr/>
        </p:nvSpPr>
        <p:spPr>
          <a:xfrm>
            <a:off x="9746827" y="2651208"/>
            <a:ext cx="2351913" cy="781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7A7EFF-9B15-4747-86B2-B44C51955DAF}"/>
              </a:ext>
            </a:extLst>
          </p:cNvPr>
          <p:cNvSpPr/>
          <p:nvPr/>
        </p:nvSpPr>
        <p:spPr>
          <a:xfrm>
            <a:off x="5054272" y="2651208"/>
            <a:ext cx="2351913" cy="781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90B6AB-1F40-46A3-8BDC-63666090B5D4}"/>
              </a:ext>
            </a:extLst>
          </p:cNvPr>
          <p:cNvSpPr/>
          <p:nvPr/>
        </p:nvSpPr>
        <p:spPr>
          <a:xfrm>
            <a:off x="7394914" y="2651208"/>
            <a:ext cx="2351913" cy="781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E8C42E-2E91-4B80-BB6A-B3389C6A499B}"/>
              </a:ext>
            </a:extLst>
          </p:cNvPr>
          <p:cNvSpPr/>
          <p:nvPr/>
        </p:nvSpPr>
        <p:spPr>
          <a:xfrm>
            <a:off x="7406185" y="3414820"/>
            <a:ext cx="2351913" cy="6117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2AF960-B07E-4D1A-92C2-A9CA14262C77}"/>
              </a:ext>
            </a:extLst>
          </p:cNvPr>
          <p:cNvSpPr/>
          <p:nvPr/>
        </p:nvSpPr>
        <p:spPr>
          <a:xfrm>
            <a:off x="9751274" y="3414820"/>
            <a:ext cx="2351913" cy="6117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304C6D-5094-4C6D-BA93-DD6F548F6203}"/>
              </a:ext>
            </a:extLst>
          </p:cNvPr>
          <p:cNvSpPr/>
          <p:nvPr/>
        </p:nvSpPr>
        <p:spPr>
          <a:xfrm>
            <a:off x="5054272" y="3414820"/>
            <a:ext cx="2351913" cy="6117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01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238156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DEE6CD3-B527-42EC-97B6-80760386122D}"/>
              </a:ext>
            </a:extLst>
          </p:cNvPr>
          <p:cNvSpPr/>
          <p:nvPr/>
        </p:nvSpPr>
        <p:spPr>
          <a:xfrm>
            <a:off x="9680594" y="4920023"/>
            <a:ext cx="2424969" cy="171961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5E1B2A-336F-4CA6-A36F-0E60B9B46708}"/>
              </a:ext>
            </a:extLst>
          </p:cNvPr>
          <p:cNvSpPr txBox="1"/>
          <p:nvPr/>
        </p:nvSpPr>
        <p:spPr>
          <a:xfrm>
            <a:off x="5145204" y="5420206"/>
            <a:ext cx="4382078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This can all be 597 + 491/591 credits!</a:t>
            </a:r>
          </a:p>
        </p:txBody>
      </p:sp>
    </p:spTree>
    <p:extLst>
      <p:ext uri="{BB962C8B-B14F-4D97-AF65-F5344CB8AC3E}">
        <p14:creationId xmlns:p14="http://schemas.microsoft.com/office/powerpoint/2010/main" val="26564560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052217"/>
              </p:ext>
            </p:extLst>
          </p:nvPr>
        </p:nvGraphicFramePr>
        <p:xfrm>
          <a:off x="204716" y="279779"/>
          <a:ext cx="11798490" cy="650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04954050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19267915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 597 nor CS 491/591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48973760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marL="4572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graduate-level 400- or 500-level course work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16 hours of CS 597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up to 8 hours of CS 491/591 combined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non-CS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ind. study or seminar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02489261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4A63EC2-20D9-4170-95B4-0FF32B4CCCD4}"/>
              </a:ext>
            </a:extLst>
          </p:cNvPr>
          <p:cNvSpPr txBox="1"/>
          <p:nvPr/>
        </p:nvSpPr>
        <p:spPr>
          <a:xfrm>
            <a:off x="5145204" y="5418162"/>
            <a:ext cx="4433033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This can be “True” graduate classes from any department!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43E1C6-01A0-49FC-8929-4960243C8498}"/>
              </a:ext>
            </a:extLst>
          </p:cNvPr>
          <p:cNvSpPr/>
          <p:nvPr/>
        </p:nvSpPr>
        <p:spPr>
          <a:xfrm>
            <a:off x="9680594" y="4920023"/>
            <a:ext cx="2424969" cy="171961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090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64F98-BEB7-4419-4F30-E19DD88A9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277C60-6483-3262-5EE0-E2BFCBD9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Ph.D. Course Requirements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5E8118B-1260-2504-F0B8-443F2CADD3A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4716" y="1815152"/>
          <a:ext cx="11782569" cy="398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9075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65528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63421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454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9463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CS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358823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 for the Degree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Thesis Research – CS 599 (minimum applied toward degree)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Course Work (minimum)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888277783"/>
                  </a:ext>
                </a:extLst>
              </a:tr>
              <a:tr h="60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graduate-level course work (400- or 500-level)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b="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33620090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9D4A6F8-4C1E-38AA-F0C9-7D32F088804B}"/>
              </a:ext>
            </a:extLst>
          </p:cNvPr>
          <p:cNvSpPr/>
          <p:nvPr/>
        </p:nvSpPr>
        <p:spPr>
          <a:xfrm>
            <a:off x="87022" y="5077833"/>
            <a:ext cx="12017956" cy="7477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23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073441"/>
              </p:ext>
            </p:extLst>
          </p:nvPr>
        </p:nvGraphicFramePr>
        <p:xfrm>
          <a:off x="204716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8 hours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100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228282"/>
              </p:ext>
            </p:extLst>
          </p:nvPr>
        </p:nvGraphicFramePr>
        <p:xfrm>
          <a:off x="204716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8 hours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7813310-28A0-43AB-81DA-1253DD1C65D5}"/>
              </a:ext>
            </a:extLst>
          </p:cNvPr>
          <p:cNvSpPr txBox="1"/>
          <p:nvPr/>
        </p:nvSpPr>
        <p:spPr>
          <a:xfrm>
            <a:off x="5838929" y="3009331"/>
            <a:ext cx="5587107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/>
              <a:t>This can all be additional 599 credits!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00E0CE-24AA-406B-959F-113CB24EA3D2}"/>
              </a:ext>
            </a:extLst>
          </p:cNvPr>
          <p:cNvSpPr txBox="1"/>
          <p:nvPr/>
        </p:nvSpPr>
        <p:spPr>
          <a:xfrm>
            <a:off x="5838929" y="4831307"/>
            <a:ext cx="558710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This can include “True” graduate classes from any department!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68A905-5102-4C7D-BFB2-9960A9C86A4B}"/>
              </a:ext>
            </a:extLst>
          </p:cNvPr>
          <p:cNvSpPr txBox="1"/>
          <p:nvPr/>
        </p:nvSpPr>
        <p:spPr>
          <a:xfrm>
            <a:off x="5838929" y="3705366"/>
            <a:ext cx="558710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This can be additional 597/491/591 credits not used in section 2 above!</a:t>
            </a:r>
          </a:p>
        </p:txBody>
      </p:sp>
    </p:spTree>
    <p:extLst>
      <p:ext uri="{BB962C8B-B14F-4D97-AF65-F5344CB8AC3E}">
        <p14:creationId xmlns:p14="http://schemas.microsoft.com/office/powerpoint/2010/main" val="3998830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925401"/>
              </p:ext>
            </p:extLst>
          </p:nvPr>
        </p:nvGraphicFramePr>
        <p:xfrm>
          <a:off x="204716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8 hours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2686A51-7E7F-4F75-89E0-2B88AE5F7DA2}"/>
              </a:ext>
            </a:extLst>
          </p:cNvPr>
          <p:cNvSpPr/>
          <p:nvPr/>
        </p:nvSpPr>
        <p:spPr>
          <a:xfrm>
            <a:off x="601734" y="2926080"/>
            <a:ext cx="4536603" cy="30676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45A832-0DB1-4131-818B-B2CB3DE2E39B}"/>
              </a:ext>
            </a:extLst>
          </p:cNvPr>
          <p:cNvSpPr txBox="1"/>
          <p:nvPr/>
        </p:nvSpPr>
        <p:spPr>
          <a:xfrm>
            <a:off x="5838929" y="3009331"/>
            <a:ext cx="5587107" cy="224676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This makes sure that the advisor is either core or affiliate CS!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All core or affiliate faculty have a CS 599 rubric</a:t>
            </a:r>
          </a:p>
        </p:txBody>
      </p:sp>
    </p:spTree>
    <p:extLst>
      <p:ext uri="{BB962C8B-B14F-4D97-AF65-F5344CB8AC3E}">
        <p14:creationId xmlns:p14="http://schemas.microsoft.com/office/powerpoint/2010/main" val="2602322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02414"/>
              </p:ext>
            </p:extLst>
          </p:nvPr>
        </p:nvGraphicFramePr>
        <p:xfrm>
          <a:off x="204716" y="286813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hours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8 hours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2686A51-7E7F-4F75-89E0-2B88AE5F7DA2}"/>
              </a:ext>
            </a:extLst>
          </p:cNvPr>
          <p:cNvSpPr/>
          <p:nvPr/>
        </p:nvSpPr>
        <p:spPr>
          <a:xfrm>
            <a:off x="870596" y="3439316"/>
            <a:ext cx="4267741" cy="869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980290-58D7-4FD0-BE5C-C083B649CBB1}"/>
              </a:ext>
            </a:extLst>
          </p:cNvPr>
          <p:cNvSpPr txBox="1"/>
          <p:nvPr/>
        </p:nvSpPr>
        <p:spPr>
          <a:xfrm>
            <a:off x="5838929" y="2910479"/>
            <a:ext cx="5587107" cy="267765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Max 16 hours of individual study applied towards graduation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Extra hours of individual study can be used to satisfy full registration in a given semester</a:t>
            </a:r>
          </a:p>
        </p:txBody>
      </p:sp>
    </p:spTree>
    <p:extLst>
      <p:ext uri="{BB962C8B-B14F-4D97-AF65-F5344CB8AC3E}">
        <p14:creationId xmlns:p14="http://schemas.microsoft.com/office/powerpoint/2010/main" val="14083613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849691"/>
              </p:ext>
            </p:extLst>
          </p:nvPr>
        </p:nvGraphicFramePr>
        <p:xfrm>
          <a:off x="204716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hours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2686A51-7E7F-4F75-89E0-2B88AE5F7DA2}"/>
              </a:ext>
            </a:extLst>
          </p:cNvPr>
          <p:cNvSpPr/>
          <p:nvPr/>
        </p:nvSpPr>
        <p:spPr>
          <a:xfrm>
            <a:off x="870596" y="3439316"/>
            <a:ext cx="4267741" cy="869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980290-58D7-4FD0-BE5C-C083B649CBB1}"/>
              </a:ext>
            </a:extLst>
          </p:cNvPr>
          <p:cNvSpPr txBox="1"/>
          <p:nvPr/>
        </p:nvSpPr>
        <p:spPr>
          <a:xfrm>
            <a:off x="5838929" y="3009331"/>
            <a:ext cx="558710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Students can take 8 hours of 597 per semester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FE5F40-BEA3-4F31-A015-F88A7732A4B7}"/>
              </a:ext>
            </a:extLst>
          </p:cNvPr>
          <p:cNvSpPr/>
          <p:nvPr/>
        </p:nvSpPr>
        <p:spPr>
          <a:xfrm>
            <a:off x="870596" y="4309832"/>
            <a:ext cx="4267741" cy="5748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7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E5FCC07-842E-DBD9-A9C6-0E16A7BDA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85647-07CA-5D0F-7E87-C9225543E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805"/>
            <a:ext cx="10960616" cy="1325563"/>
          </a:xfrm>
        </p:spPr>
        <p:txBody>
          <a:bodyPr/>
          <a:lstStyle/>
          <a:p>
            <a:r>
              <a:rPr lang="en-US" dirty="0"/>
              <a:t>Sample Ph.D. timeline – </a:t>
            </a:r>
            <a:r>
              <a:rPr lang="en-US" i="1" dirty="0"/>
              <a:t>without</a:t>
            </a:r>
            <a:r>
              <a:rPr lang="en-US" dirty="0"/>
              <a:t> CS M.S.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1CAE34-D598-7A76-F244-E0D36B87F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122706"/>
              </p:ext>
            </p:extLst>
          </p:nvPr>
        </p:nvGraphicFramePr>
        <p:xfrm>
          <a:off x="97437" y="2127146"/>
          <a:ext cx="11997126" cy="349416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666507">
                  <a:extLst>
                    <a:ext uri="{9D8B030D-6E8A-4147-A177-3AD203B41FA5}">
                      <a16:colId xmlns:a16="http://schemas.microsoft.com/office/drawing/2014/main" val="2399346146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834240029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130220518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81490980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2698327037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108833963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481413323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630009547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31614282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408289061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71982972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2527742819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403671739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531016541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331797093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801435067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52247835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012172138"/>
                    </a:ext>
                  </a:extLst>
                </a:gridCol>
              </a:tblGrid>
              <a:tr h="67884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1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Year 2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3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4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5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6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662164"/>
                  </a:ext>
                </a:extLst>
              </a:tr>
              <a:tr h="6788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Satisfy coursework requirements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TA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1264"/>
                  </a:ext>
                </a:extLst>
              </a:tr>
              <a:tr h="7788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Find advisor + topic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Qual 1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Qual 2</a:t>
                      </a:r>
                    </a:p>
                  </a:txBody>
                  <a:tcPr anchor="ctr">
                    <a:solidFill>
                      <a:srgbClr val="94209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Prelim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Defend and deposit dissertation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379623"/>
                  </a:ext>
                </a:extLst>
              </a:tr>
              <a:tr h="6788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086844"/>
                  </a:ext>
                </a:extLst>
              </a:tr>
              <a:tr h="6788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Intern ship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Intern ship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Intern ship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Seek jobs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06869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585D7D7-C49E-8DFA-D15C-2F4584B4D947}"/>
              </a:ext>
            </a:extLst>
          </p:cNvPr>
          <p:cNvSpPr/>
          <p:nvPr/>
        </p:nvSpPr>
        <p:spPr>
          <a:xfrm>
            <a:off x="7072751" y="6140594"/>
            <a:ext cx="404945" cy="281994"/>
          </a:xfrm>
          <a:prstGeom prst="rect">
            <a:avLst/>
          </a:prstGeom>
          <a:solidFill>
            <a:srgbClr val="9420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81126B-6BD2-AFDA-C8DE-E844FFB31949}"/>
              </a:ext>
            </a:extLst>
          </p:cNvPr>
          <p:cNvSpPr txBox="1"/>
          <p:nvPr/>
        </p:nvSpPr>
        <p:spPr>
          <a:xfrm>
            <a:off x="7537183" y="6075474"/>
            <a:ext cx="1032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Required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23350A-6B58-7BC8-E98A-4FA118BD7128}"/>
              </a:ext>
            </a:extLst>
          </p:cNvPr>
          <p:cNvSpPr/>
          <p:nvPr/>
        </p:nvSpPr>
        <p:spPr>
          <a:xfrm>
            <a:off x="10413308" y="6141507"/>
            <a:ext cx="404945" cy="3032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5CB1D8-3873-E0D5-7CC4-5C62BFD7BB33}"/>
              </a:ext>
            </a:extLst>
          </p:cNvPr>
          <p:cNvSpPr txBox="1"/>
          <p:nvPr/>
        </p:nvSpPr>
        <p:spPr>
          <a:xfrm>
            <a:off x="10899018" y="6089180"/>
            <a:ext cx="899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Desired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905223-E254-366A-D624-F0E57DF0C64E}"/>
              </a:ext>
            </a:extLst>
          </p:cNvPr>
          <p:cNvSpPr/>
          <p:nvPr/>
        </p:nvSpPr>
        <p:spPr>
          <a:xfrm>
            <a:off x="8758116" y="6141507"/>
            <a:ext cx="404945" cy="3032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2134AB-D4AE-2B6F-CFF4-86CAD7FE6DC8}"/>
              </a:ext>
            </a:extLst>
          </p:cNvPr>
          <p:cNvSpPr txBox="1"/>
          <p:nvPr/>
        </p:nvSpPr>
        <p:spPr>
          <a:xfrm>
            <a:off x="9243826" y="6089180"/>
            <a:ext cx="899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Desired</a:t>
            </a:r>
          </a:p>
        </p:txBody>
      </p:sp>
    </p:spTree>
    <p:extLst>
      <p:ext uri="{BB962C8B-B14F-4D97-AF65-F5344CB8AC3E}">
        <p14:creationId xmlns:p14="http://schemas.microsoft.com/office/powerpoint/2010/main" val="27253165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030640"/>
              </p:ext>
            </p:extLst>
          </p:nvPr>
        </p:nvGraphicFramePr>
        <p:xfrm>
          <a:off x="204716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hours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of CS 597 per semester</a:t>
                      </a:r>
                      <a:endParaRPr lang="en-US" sz="1800" b="0" i="0" u="none" strike="sng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2686A51-7E7F-4F75-89E0-2B88AE5F7DA2}"/>
              </a:ext>
            </a:extLst>
          </p:cNvPr>
          <p:cNvSpPr/>
          <p:nvPr/>
        </p:nvSpPr>
        <p:spPr>
          <a:xfrm>
            <a:off x="870596" y="3439316"/>
            <a:ext cx="4267741" cy="869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FE5F40-BEA3-4F31-A015-F88A7732A4B7}"/>
              </a:ext>
            </a:extLst>
          </p:cNvPr>
          <p:cNvSpPr/>
          <p:nvPr/>
        </p:nvSpPr>
        <p:spPr>
          <a:xfrm>
            <a:off x="870596" y="4302799"/>
            <a:ext cx="4267741" cy="5748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70F9B5-A7A9-4B96-820B-D9498D39D091}"/>
              </a:ext>
            </a:extLst>
          </p:cNvPr>
          <p:cNvSpPr txBox="1"/>
          <p:nvPr/>
        </p:nvSpPr>
        <p:spPr>
          <a:xfrm>
            <a:off x="5838929" y="3009330"/>
            <a:ext cx="5587107" cy="18158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Oversight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If &lt;= 4 hours, standard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If &gt; 4 hours, additional faculty justification</a:t>
            </a:r>
          </a:p>
        </p:txBody>
      </p:sp>
    </p:spTree>
    <p:extLst>
      <p:ext uri="{BB962C8B-B14F-4D97-AF65-F5344CB8AC3E}">
        <p14:creationId xmlns:p14="http://schemas.microsoft.com/office/powerpoint/2010/main" val="1979948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30457"/>
              </p:ext>
            </p:extLst>
          </p:nvPr>
        </p:nvGraphicFramePr>
        <p:xfrm>
          <a:off x="187019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8 hours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must be CS 597, seminar hours 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2686A51-7E7F-4F75-89E0-2B88AE5F7DA2}"/>
              </a:ext>
            </a:extLst>
          </p:cNvPr>
          <p:cNvSpPr/>
          <p:nvPr/>
        </p:nvSpPr>
        <p:spPr>
          <a:xfrm>
            <a:off x="870596" y="5643079"/>
            <a:ext cx="4267741" cy="11381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B34CA6-7988-4783-B27D-9D013DD77509}"/>
              </a:ext>
            </a:extLst>
          </p:cNvPr>
          <p:cNvSpPr/>
          <p:nvPr/>
        </p:nvSpPr>
        <p:spPr>
          <a:xfrm>
            <a:off x="870596" y="3439316"/>
            <a:ext cx="4267741" cy="869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1A85C6-6519-4D95-8678-39FA3BAD77E3}"/>
              </a:ext>
            </a:extLst>
          </p:cNvPr>
          <p:cNvSpPr txBox="1"/>
          <p:nvPr/>
        </p:nvSpPr>
        <p:spPr>
          <a:xfrm>
            <a:off x="5838929" y="3009331"/>
            <a:ext cx="558710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8 hours includes </a:t>
            </a:r>
            <a:br>
              <a:rPr lang="en-US" sz="2800" dirty="0"/>
            </a:br>
            <a:r>
              <a:rPr lang="en-US" sz="2800" dirty="0"/>
              <a:t>CS 591 PhD and CS 591 TA</a:t>
            </a:r>
          </a:p>
        </p:txBody>
      </p:sp>
    </p:spTree>
    <p:extLst>
      <p:ext uri="{BB962C8B-B14F-4D97-AF65-F5344CB8AC3E}">
        <p14:creationId xmlns:p14="http://schemas.microsoft.com/office/powerpoint/2010/main" val="146159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7D5B906-4F9A-406E-9621-A333A71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2094200"/>
              </p:ext>
            </p:extLst>
          </p:nvPr>
        </p:nvGraphicFramePr>
        <p:xfrm>
          <a:off x="204716" y="279779"/>
          <a:ext cx="11798490" cy="6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2652">
                  <a:extLst>
                    <a:ext uri="{9D8B030D-6E8A-4147-A177-3AD203B41FA5}">
                      <a16:colId xmlns:a16="http://schemas.microsoft.com/office/drawing/2014/main" val="1480695579"/>
                    </a:ext>
                  </a:extLst>
                </a:gridCol>
                <a:gridCol w="2291215">
                  <a:extLst>
                    <a:ext uri="{9D8B030D-6E8A-4147-A177-3AD203B41FA5}">
                      <a16:colId xmlns:a16="http://schemas.microsoft.com/office/drawing/2014/main" val="1077517785"/>
                    </a:ext>
                  </a:extLst>
                </a:gridCol>
                <a:gridCol w="2459238">
                  <a:extLst>
                    <a:ext uri="{9D8B030D-6E8A-4147-A177-3AD203B41FA5}">
                      <a16:colId xmlns:a16="http://schemas.microsoft.com/office/drawing/2014/main" val="3714858219"/>
                    </a:ext>
                  </a:extLst>
                </a:gridCol>
                <a:gridCol w="2175385">
                  <a:extLst>
                    <a:ext uri="{9D8B030D-6E8A-4147-A177-3AD203B41FA5}">
                      <a16:colId xmlns:a16="http://schemas.microsoft.com/office/drawing/2014/main" val="3516751090"/>
                    </a:ext>
                  </a:extLst>
                </a:gridCol>
              </a:tblGrid>
              <a:tr h="104462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Proposed Requirements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C.S. M.S.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approved graduate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 B.S. degree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474577998"/>
                  </a:ext>
                </a:extLst>
              </a:tr>
              <a:tr h="37198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Credit hours: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Hours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89427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Credit</a:t>
                      </a:r>
                      <a:endParaRPr lang="en-US" sz="3200" b="1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18991425"/>
                  </a:ext>
                </a:extLst>
              </a:tr>
              <a:tr h="40462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Additional thesis research credit or grad-level course work (400- or 500-level)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Thesis research hours must be CS 599</a:t>
                      </a:r>
                    </a:p>
                    <a:p>
                      <a:pPr marL="742950" lvl="1" indent="-2857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597 and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16 hours of CS 597 and 8 hours of CS 491/591 combined towards degree</a:t>
                      </a:r>
                    </a:p>
                    <a:p>
                      <a:pPr marL="1143000" marR="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to exceed 8 hours of CS 597 per semester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 study hours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must be CS 597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seminar hours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must be CS 491/591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PHD, taken in the first semester </a:t>
                      </a:r>
                    </a:p>
                    <a:p>
                      <a:pPr marL="1143000" lvl="2" indent="-228600" rtl="0" fontAlgn="base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Includes CS 591 TA taken prior to/concurrently with first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TAship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9112510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2686A51-7E7F-4F75-89E0-2B88AE5F7DA2}"/>
              </a:ext>
            </a:extLst>
          </p:cNvPr>
          <p:cNvSpPr/>
          <p:nvPr/>
        </p:nvSpPr>
        <p:spPr>
          <a:xfrm>
            <a:off x="870596" y="4847596"/>
            <a:ext cx="4267741" cy="869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9911D-C1B5-484B-AF83-A8D344389066}"/>
              </a:ext>
            </a:extLst>
          </p:cNvPr>
          <p:cNvSpPr txBox="1"/>
          <p:nvPr/>
        </p:nvSpPr>
        <p:spPr>
          <a:xfrm>
            <a:off x="5838929" y="3009331"/>
            <a:ext cx="5587107" cy="267765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This makes sure the individual study is either core or affiliate CS faculty or the seminar is CS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All core or affiliate faculty have a </a:t>
            </a:r>
            <a:br>
              <a:rPr lang="en-US" sz="2800" dirty="0"/>
            </a:br>
            <a:r>
              <a:rPr lang="en-US" sz="2800" dirty="0"/>
              <a:t>CS 597 rubric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CFF6E0-0478-496E-B8DB-AFF00CBA0F73}"/>
              </a:ext>
            </a:extLst>
          </p:cNvPr>
          <p:cNvSpPr/>
          <p:nvPr/>
        </p:nvSpPr>
        <p:spPr>
          <a:xfrm>
            <a:off x="870596" y="3439316"/>
            <a:ext cx="4267741" cy="869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648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of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27774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You will soon be assigned a </a:t>
            </a:r>
            <a:r>
              <a:rPr lang="en-US" b="1" dirty="0"/>
              <a:t>Program of Study Committee</a:t>
            </a:r>
            <a:r>
              <a:rPr lang="en-US" dirty="0"/>
              <a:t> of three faculty to help you plan your curriculum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In consultation with the committee, you should work on your </a:t>
            </a:r>
            <a:r>
              <a:rPr lang="en-US" b="1" dirty="0"/>
              <a:t>Program of Study Form, </a:t>
            </a:r>
            <a:r>
              <a:rPr lang="en-US" dirty="0"/>
              <a:t>submit it on </a:t>
            </a:r>
            <a:r>
              <a:rPr lang="en-US" dirty="0">
                <a:hlinkClick r:id="rId2"/>
              </a:rPr>
              <a:t>my.siebelschool.illinois.edu</a:t>
            </a:r>
            <a:r>
              <a:rPr lang="en-US" dirty="0"/>
              <a:t>, and get the committee members to approve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This is a requirement for satisfactory completion of this seminar!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Watch your email for committee assignments and deadlines!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4189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414B1-8920-461B-0187-E7D9B4E07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27AB3-8081-E20A-6756-7E3CDDF6E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of Study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A9399-1395-5E47-BFD3-9D6558EB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368"/>
            <a:ext cx="10975258" cy="499882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Required courses </a:t>
            </a:r>
            <a:r>
              <a:rPr lang="en-US" dirty="0"/>
              <a:t>(a minimum of </a:t>
            </a:r>
            <a:r>
              <a:rPr lang="en-US" b="1" dirty="0"/>
              <a:t>one</a:t>
            </a:r>
            <a:r>
              <a:rPr lang="en-US" dirty="0"/>
              <a:t> and a maximum of </a:t>
            </a:r>
            <a:r>
              <a:rPr lang="en-US" b="1" dirty="0"/>
              <a:t>three</a:t>
            </a:r>
            <a:r>
              <a:rPr lang="en-US" dirty="0"/>
              <a:t>): can be either </a:t>
            </a:r>
            <a:r>
              <a:rPr lang="en-US" i="1" dirty="0"/>
              <a:t>pre-qual</a:t>
            </a:r>
            <a:r>
              <a:rPr lang="en-US" dirty="0"/>
              <a:t> or </a:t>
            </a:r>
            <a:r>
              <a:rPr lang="en-US" i="1" dirty="0"/>
              <a:t>pre-prelim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Cannot be 597, can be a 598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Any changes must be approved by your Program of Study Committee and a revised form must be submitted</a:t>
            </a:r>
            <a:br>
              <a:rPr lang="en-US" dirty="0"/>
            </a:br>
            <a:endParaRPr lang="en-US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Recommended courses</a:t>
            </a:r>
            <a:r>
              <a:rPr lang="en-US" dirty="0"/>
              <a:t>: helpful to your research, but not necessarily essential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Changes </a:t>
            </a:r>
            <a:r>
              <a:rPr lang="en-US" i="1" dirty="0"/>
              <a:t>do not </a:t>
            </a:r>
            <a:r>
              <a:rPr lang="en-US" dirty="0"/>
              <a:t>require an update to the form</a:t>
            </a:r>
            <a:br>
              <a:rPr lang="en-US" dirty="0"/>
            </a:br>
            <a:endParaRPr lang="en-US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Justification for proposed curriculum:</a:t>
            </a:r>
            <a:r>
              <a:rPr lang="en-US" dirty="0"/>
              <a:t> a few sentences</a:t>
            </a:r>
          </a:p>
        </p:txBody>
      </p:sp>
    </p:spTree>
    <p:extLst>
      <p:ext uri="{BB962C8B-B14F-4D97-AF65-F5344CB8AC3E}">
        <p14:creationId xmlns:p14="http://schemas.microsoft.com/office/powerpoint/2010/main" val="4410632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8E440-1403-6FB4-EEFB-5A5CF77E6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4889A-9CEF-FBF7-738A-B88487B80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100" dirty="0"/>
              <a:t>Last Time: Ph.D.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A26C-986B-1D91-30E8-8604A5A37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49" y="2725419"/>
            <a:ext cx="4802075" cy="33206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200" dirty="0"/>
              <a:t>Find an advisor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language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course requirements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10060B-081E-233D-3052-A8AE605317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t="-9136" r="27754" b="14559"/>
          <a:stretch>
            <a:fillRect/>
          </a:stretch>
        </p:blipFill>
        <p:spPr bwMode="auto">
          <a:xfrm>
            <a:off x="4711485" y="-765476"/>
            <a:ext cx="7478992" cy="762347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0E6FB3-F3FD-0B50-4E10-677F1037D835}"/>
              </a:ext>
            </a:extLst>
          </p:cNvPr>
          <p:cNvSpPr txBox="1"/>
          <p:nvPr/>
        </p:nvSpPr>
        <p:spPr>
          <a:xfrm>
            <a:off x="5453295" y="6544746"/>
            <a:ext cx="881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 source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4905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of Study: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Come up with draft Program of Study in consultation with your advisor, then discuss with the rest of the committee </a:t>
            </a:r>
            <a:r>
              <a:rPr lang="en-US" b="1" dirty="0"/>
              <a:t>in person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Don’t wait until the last minute to reach out to committee!</a:t>
            </a:r>
          </a:p>
          <a:p>
            <a:pPr>
              <a:lnSpc>
                <a:spcPct val="100000"/>
              </a:lnSpc>
            </a:pPr>
            <a:endParaRPr lang="en-US" b="1" dirty="0"/>
          </a:p>
          <a:p>
            <a:pPr>
              <a:lnSpc>
                <a:spcPct val="100000"/>
              </a:lnSpc>
            </a:pPr>
            <a:r>
              <a:rPr lang="en-US" dirty="0"/>
              <a:t>Aim to complete in first two to three years, as needed afterward</a:t>
            </a:r>
          </a:p>
          <a:p>
            <a:pPr>
              <a:lnSpc>
                <a:spcPct val="100000"/>
              </a:lnSpc>
            </a:pPr>
            <a:r>
              <a:rPr lang="en-US" dirty="0"/>
              <a:t>Don’t put down more required courses than needed and be careful about listing 598s as required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Remember: changes to required courses need form to be re-approved!</a:t>
            </a:r>
          </a:p>
        </p:txBody>
      </p:sp>
    </p:spTree>
    <p:extLst>
      <p:ext uri="{BB962C8B-B14F-4D97-AF65-F5344CB8AC3E}">
        <p14:creationId xmlns:p14="http://schemas.microsoft.com/office/powerpoint/2010/main" val="18314818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90203-BEC5-86CE-A0CB-33130DEFD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066A6-158E-EFA3-33A5-22F320EDE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100" dirty="0"/>
              <a:t>Last Time: Ph.D.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924A5-0B79-B660-AD2A-152AC278B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49" y="2725419"/>
            <a:ext cx="4802075" cy="33206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Find an advisor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Satisfy language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Satisfy course requirements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qualifying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TA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prelim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Write dissertation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final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Deposit dissertation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41E641C-E591-DA9C-38B7-354686C0B9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t="-9136" r="27754" b="14559"/>
          <a:stretch>
            <a:fillRect/>
          </a:stretch>
        </p:blipFill>
        <p:spPr bwMode="auto">
          <a:xfrm>
            <a:off x="4711485" y="-765476"/>
            <a:ext cx="7478992" cy="762347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E5FF8D-AC96-C451-3612-23FE4448566D}"/>
              </a:ext>
            </a:extLst>
          </p:cNvPr>
          <p:cNvSpPr txBox="1"/>
          <p:nvPr/>
        </p:nvSpPr>
        <p:spPr>
          <a:xfrm>
            <a:off x="5453295" y="6544746"/>
            <a:ext cx="881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 source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00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805"/>
            <a:ext cx="10956010" cy="1887459"/>
          </a:xfrm>
        </p:spPr>
        <p:txBody>
          <a:bodyPr>
            <a:normAutofit/>
          </a:bodyPr>
          <a:lstStyle/>
          <a:p>
            <a:r>
              <a:rPr lang="en-US" dirty="0"/>
              <a:t>Milestone 4: Pass Qualifying Exam </a:t>
            </a:r>
            <a:br>
              <a:rPr lang="en-US" dirty="0"/>
            </a:br>
            <a:r>
              <a:rPr lang="en-US" sz="3600" dirty="0"/>
              <a:t>(to be covered in detail in upcoming class)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4263"/>
            <a:ext cx="10515600" cy="45720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First attempt in:</a:t>
            </a:r>
          </a:p>
          <a:p>
            <a:pPr lvl="1">
              <a:lnSpc>
                <a:spcPct val="100000"/>
              </a:lnSpc>
            </a:pPr>
            <a:r>
              <a:rPr lang="en-US" b="1" dirty="0"/>
              <a:t>3rd semester</a:t>
            </a:r>
            <a:r>
              <a:rPr lang="en-US" dirty="0"/>
              <a:t> if you have CS M.S. degree</a:t>
            </a:r>
          </a:p>
          <a:p>
            <a:pPr lvl="1">
              <a:lnSpc>
                <a:spcPct val="100000"/>
              </a:lnSpc>
            </a:pPr>
            <a:r>
              <a:rPr lang="en-US" b="1" dirty="0"/>
              <a:t>4th semester </a:t>
            </a:r>
            <a:r>
              <a:rPr lang="en-US" dirty="0"/>
              <a:t>if you don’t have CS M.S. degree</a:t>
            </a:r>
          </a:p>
          <a:p>
            <a:r>
              <a:rPr lang="en-US" b="1" dirty="0"/>
              <a:t>Two attempts </a:t>
            </a:r>
            <a:r>
              <a:rPr lang="en-US" dirty="0"/>
              <a:t>to pass (conditional passes possible)</a:t>
            </a:r>
          </a:p>
          <a:p>
            <a:r>
              <a:rPr lang="en-US" dirty="0"/>
              <a:t>Full and successful completion by:</a:t>
            </a:r>
          </a:p>
          <a:p>
            <a:pPr lvl="1"/>
            <a:r>
              <a:rPr lang="en-US" b="1" dirty="0"/>
              <a:t>2.5 years </a:t>
            </a:r>
            <a:r>
              <a:rPr lang="en-US" dirty="0"/>
              <a:t>if you have CS M.S. degree</a:t>
            </a:r>
          </a:p>
          <a:p>
            <a:pPr lvl="1"/>
            <a:r>
              <a:rPr lang="en-US" b="1" dirty="0"/>
              <a:t>3 years</a:t>
            </a:r>
            <a:r>
              <a:rPr lang="en-US" dirty="0"/>
              <a:t> if you don’t have CS M.S. degree</a:t>
            </a:r>
          </a:p>
          <a:p>
            <a:r>
              <a:rPr lang="en-US" dirty="0"/>
              <a:t>Requirements to register for the qual:</a:t>
            </a:r>
          </a:p>
          <a:p>
            <a:pPr lvl="1"/>
            <a:r>
              <a:rPr lang="en-US" dirty="0"/>
              <a:t>An </a:t>
            </a:r>
            <a:r>
              <a:rPr lang="en-US" b="1" dirty="0"/>
              <a:t>advisor agreement </a:t>
            </a:r>
            <a:r>
              <a:rPr lang="en-US" dirty="0"/>
              <a:t>must be on file</a:t>
            </a:r>
          </a:p>
          <a:p>
            <a:pPr lvl="1"/>
            <a:r>
              <a:rPr lang="en-US" b="1" dirty="0"/>
              <a:t>Language requirement</a:t>
            </a:r>
            <a:r>
              <a:rPr lang="en-US" dirty="0"/>
              <a:t> must be satisfied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5: Satisfy TA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901516" cy="51798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Serve as a TA for an entire term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Complete by the end of the 5th year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Receive a </a:t>
            </a:r>
            <a:r>
              <a:rPr lang="en-US" b="1" dirty="0"/>
              <a:t>satisfactory performance evaluation </a:t>
            </a:r>
            <a:r>
              <a:rPr lang="en-US" dirty="0"/>
              <a:t>from the instructor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b="1" dirty="0"/>
              <a:t>TA training seminar </a:t>
            </a:r>
            <a:r>
              <a:rPr lang="en-US" dirty="0"/>
              <a:t>must also be taken prior to or concurrent with holding the teaching assistantship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Meet the following criteria: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</a:t>
            </a:r>
            <a:r>
              <a:rPr lang="en-US" b="1" dirty="0"/>
              <a:t>50% teaching assistantship</a:t>
            </a:r>
            <a:r>
              <a:rPr lang="en-US" dirty="0"/>
              <a:t>, or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</a:t>
            </a:r>
            <a:r>
              <a:rPr lang="en-US" b="1" dirty="0"/>
              <a:t>25% </a:t>
            </a:r>
            <a:r>
              <a:rPr lang="en-US" b="1" i="1" dirty="0"/>
              <a:t>solo</a:t>
            </a:r>
            <a:r>
              <a:rPr lang="en-US" b="1" dirty="0"/>
              <a:t> teaching assistantship</a:t>
            </a:r>
          </a:p>
          <a:p>
            <a:pPr lvl="1">
              <a:lnSpc>
                <a:spcPct val="100000"/>
              </a:lnSpc>
            </a:pPr>
            <a:r>
              <a:rPr lang="en-US" dirty="0" err="1"/>
              <a:t>TAships</a:t>
            </a:r>
            <a:r>
              <a:rPr lang="en-US" dirty="0"/>
              <a:t> for any CS 591 course do not count towards the TA requirement</a:t>
            </a:r>
          </a:p>
        </p:txBody>
      </p:sp>
    </p:spTree>
    <p:extLst>
      <p:ext uri="{BB962C8B-B14F-4D97-AF65-F5344CB8AC3E}">
        <p14:creationId xmlns:p14="http://schemas.microsoft.com/office/powerpoint/2010/main" val="258250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6AC04FC-A4DF-A37F-000F-D34449F22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3754F-AD82-7F5F-F76C-180F1D03A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805"/>
            <a:ext cx="10960616" cy="1325563"/>
          </a:xfrm>
        </p:spPr>
        <p:txBody>
          <a:bodyPr/>
          <a:lstStyle/>
          <a:p>
            <a:r>
              <a:rPr lang="en-US" dirty="0"/>
              <a:t>Sample Ph.D. timeline – </a:t>
            </a:r>
            <a:r>
              <a:rPr lang="en-US" i="1" dirty="0"/>
              <a:t>with</a:t>
            </a:r>
            <a:r>
              <a:rPr lang="en-US" dirty="0"/>
              <a:t> CS M.S.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A8BD7A-E95A-B801-FB94-632DFCCD7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987428"/>
              </p:ext>
            </p:extLst>
          </p:nvPr>
        </p:nvGraphicFramePr>
        <p:xfrm>
          <a:off x="1070829" y="2127146"/>
          <a:ext cx="9997605" cy="349416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666507">
                  <a:extLst>
                    <a:ext uri="{9D8B030D-6E8A-4147-A177-3AD203B41FA5}">
                      <a16:colId xmlns:a16="http://schemas.microsoft.com/office/drawing/2014/main" val="2399346146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834240029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130220518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81490980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2698327037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108833963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481413323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630009547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31614282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408289061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71982972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2527742819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801435067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3522478355"/>
                    </a:ext>
                  </a:extLst>
                </a:gridCol>
                <a:gridCol w="666507">
                  <a:extLst>
                    <a:ext uri="{9D8B030D-6E8A-4147-A177-3AD203B41FA5}">
                      <a16:colId xmlns:a16="http://schemas.microsoft.com/office/drawing/2014/main" val="1012172138"/>
                    </a:ext>
                  </a:extLst>
                </a:gridCol>
              </a:tblGrid>
              <a:tr h="67884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1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Year 2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3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4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Year 5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662164"/>
                  </a:ext>
                </a:extLst>
              </a:tr>
              <a:tr h="6788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Satisfy coursework requirements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TA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1264"/>
                  </a:ext>
                </a:extLst>
              </a:tr>
              <a:tr h="7788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Find advisor + topic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Qual 1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Qual 2</a:t>
                      </a:r>
                    </a:p>
                  </a:txBody>
                  <a:tcPr anchor="ctr">
                    <a:solidFill>
                      <a:srgbClr val="94209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Prelim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Defend and deposit dissertation</a:t>
                      </a:r>
                    </a:p>
                  </a:txBody>
                  <a:tcPr anchor="ctr">
                    <a:solidFill>
                      <a:srgbClr val="942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379623"/>
                  </a:ext>
                </a:extLst>
              </a:tr>
              <a:tr h="6788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Submit paper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086844"/>
                  </a:ext>
                </a:extLst>
              </a:tr>
              <a:tr h="6788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Intern ship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Intern ship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Intern ship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Seek jobs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06869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13F8B15-88DE-C808-91FA-7C7518455BEB}"/>
              </a:ext>
            </a:extLst>
          </p:cNvPr>
          <p:cNvSpPr/>
          <p:nvPr/>
        </p:nvSpPr>
        <p:spPr>
          <a:xfrm>
            <a:off x="7072751" y="6140594"/>
            <a:ext cx="404945" cy="281994"/>
          </a:xfrm>
          <a:prstGeom prst="rect">
            <a:avLst/>
          </a:prstGeom>
          <a:solidFill>
            <a:srgbClr val="9420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022E68-B06A-A2CF-343D-83C0340A9DF1}"/>
              </a:ext>
            </a:extLst>
          </p:cNvPr>
          <p:cNvSpPr txBox="1"/>
          <p:nvPr/>
        </p:nvSpPr>
        <p:spPr>
          <a:xfrm>
            <a:off x="7537183" y="6075474"/>
            <a:ext cx="1032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Required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1F0C8E-5008-284B-1F7E-D17328DAC475}"/>
              </a:ext>
            </a:extLst>
          </p:cNvPr>
          <p:cNvSpPr/>
          <p:nvPr/>
        </p:nvSpPr>
        <p:spPr>
          <a:xfrm>
            <a:off x="10413308" y="6141507"/>
            <a:ext cx="404945" cy="3032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2C1156-ECDC-D189-BCF2-F20D3D3B3640}"/>
              </a:ext>
            </a:extLst>
          </p:cNvPr>
          <p:cNvSpPr txBox="1"/>
          <p:nvPr/>
        </p:nvSpPr>
        <p:spPr>
          <a:xfrm>
            <a:off x="10899018" y="6089180"/>
            <a:ext cx="899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Desired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AE76C3-5D6F-F4CE-90CC-0EFFAA9CB6C5}"/>
              </a:ext>
            </a:extLst>
          </p:cNvPr>
          <p:cNvSpPr/>
          <p:nvPr/>
        </p:nvSpPr>
        <p:spPr>
          <a:xfrm>
            <a:off x="8758116" y="6141507"/>
            <a:ext cx="404945" cy="3032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68A9AB-2F82-7F37-A237-81044A0E0099}"/>
              </a:ext>
            </a:extLst>
          </p:cNvPr>
          <p:cNvSpPr txBox="1"/>
          <p:nvPr/>
        </p:nvSpPr>
        <p:spPr>
          <a:xfrm>
            <a:off x="9243826" y="6089180"/>
            <a:ext cx="899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Desired</a:t>
            </a:r>
          </a:p>
        </p:txBody>
      </p:sp>
    </p:spTree>
    <p:extLst>
      <p:ext uri="{BB962C8B-B14F-4D97-AF65-F5344CB8AC3E}">
        <p14:creationId xmlns:p14="http://schemas.microsoft.com/office/powerpoint/2010/main" val="44365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9" grpId="0" animBg="1"/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6: Pass Prelim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Required within:</a:t>
            </a:r>
          </a:p>
          <a:p>
            <a:pPr lvl="1">
              <a:lnSpc>
                <a:spcPct val="100000"/>
              </a:lnSpc>
            </a:pPr>
            <a:r>
              <a:rPr lang="en-US" b="1" dirty="0"/>
              <a:t>4 years </a:t>
            </a:r>
            <a:r>
              <a:rPr lang="en-US" dirty="0"/>
              <a:t>with CS M.S. degree</a:t>
            </a:r>
          </a:p>
          <a:p>
            <a:pPr lvl="1">
              <a:lnSpc>
                <a:spcPct val="100000"/>
              </a:lnSpc>
            </a:pPr>
            <a:r>
              <a:rPr lang="en-US" b="1" dirty="0"/>
              <a:t>5 years </a:t>
            </a:r>
            <a:r>
              <a:rPr lang="en-US" dirty="0"/>
              <a:t>without M.S. degree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Convene committee, write a prelim document, and schedule your presentation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Typically, at least half of the proposed work is already complete – </a:t>
            </a:r>
            <a:br>
              <a:rPr lang="en-US" dirty="0"/>
            </a:br>
            <a:r>
              <a:rPr lang="en-US" dirty="0"/>
              <a:t>but don’t wait until you’re almost done!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Document describes the plan and status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40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 Exam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Requirements are complex, but main rules are:</a:t>
            </a:r>
          </a:p>
          <a:p>
            <a:pPr lvl="1"/>
            <a:r>
              <a:rPr lang="en-US" dirty="0"/>
              <a:t>4 voting members</a:t>
            </a:r>
          </a:p>
          <a:p>
            <a:pPr lvl="1"/>
            <a:r>
              <a:rPr lang="en-US" dirty="0"/>
              <a:t>3 members must belong to the graduate faculty</a:t>
            </a:r>
          </a:p>
          <a:p>
            <a:pPr lvl="1"/>
            <a:r>
              <a:rPr lang="en-US" dirty="0"/>
              <a:t>2 members are tenured (Associate or Full professors)</a:t>
            </a:r>
          </a:p>
          <a:p>
            <a:pPr lvl="1"/>
            <a:r>
              <a:rPr lang="en-US" dirty="0"/>
              <a:t>3 from the extended CS faculty</a:t>
            </a:r>
          </a:p>
          <a:p>
            <a:pPr lvl="1"/>
            <a:r>
              <a:rPr lang="en-US" b="1" dirty="0"/>
              <a:t>1 member from outside the University</a:t>
            </a:r>
          </a:p>
          <a:p>
            <a:pPr lvl="1"/>
            <a:endParaRPr lang="en-US" dirty="0"/>
          </a:p>
          <a:p>
            <a:r>
              <a:rPr lang="en-US" dirty="0"/>
              <a:t>Example committee:</a:t>
            </a:r>
          </a:p>
          <a:p>
            <a:pPr lvl="1"/>
            <a:r>
              <a:rPr lang="en-US" dirty="0"/>
              <a:t>2 Associate / Full professors from CS</a:t>
            </a:r>
          </a:p>
          <a:p>
            <a:pPr lvl="1"/>
            <a:r>
              <a:rPr lang="en-US" dirty="0"/>
              <a:t>1 Assistant Professor from CS or is an affiliate</a:t>
            </a:r>
          </a:p>
          <a:p>
            <a:pPr lvl="1"/>
            <a:r>
              <a:rPr lang="en-US" dirty="0"/>
              <a:t>1 member from an industry research lab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AB8A74-27FA-D8AF-55EC-AA97A203F3CE}"/>
              </a:ext>
            </a:extLst>
          </p:cNvPr>
          <p:cNvSpPr txBox="1"/>
          <p:nvPr/>
        </p:nvSpPr>
        <p:spPr>
          <a:xfrm>
            <a:off x="52952" y="6210165"/>
            <a:ext cx="120860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hlinkClick r:id="rId2"/>
              </a:rPr>
              <a:t>https://</a:t>
            </a:r>
            <a:r>
              <a:rPr lang="en-US" sz="2000" dirty="0" err="1">
                <a:hlinkClick r:id="rId2"/>
              </a:rPr>
              <a:t>siebelschool.illinois.edu</a:t>
            </a:r>
            <a:r>
              <a:rPr lang="en-US" sz="2000" dirty="0">
                <a:hlinkClick r:id="rId2"/>
              </a:rPr>
              <a:t>/academics/graduate/</a:t>
            </a:r>
            <a:r>
              <a:rPr lang="en-US" sz="2000" dirty="0" err="1">
                <a:hlinkClick r:id="rId2"/>
              </a:rPr>
              <a:t>phd</a:t>
            </a:r>
            <a:r>
              <a:rPr lang="en-US" sz="2000" dirty="0">
                <a:hlinkClick r:id="rId2"/>
              </a:rPr>
              <a:t>-program/guidelines-forming-</a:t>
            </a:r>
            <a:r>
              <a:rPr lang="en-US" sz="2000" dirty="0" err="1">
                <a:hlinkClick r:id="rId2"/>
              </a:rPr>
              <a:t>phd</a:t>
            </a:r>
            <a:r>
              <a:rPr lang="en-US" sz="2000" dirty="0">
                <a:hlinkClick r:id="rId2"/>
              </a:rPr>
              <a:t>-committee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727311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7: Write Dissertation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100+ pages of content</a:t>
            </a:r>
          </a:p>
          <a:p>
            <a:pPr>
              <a:lnSpc>
                <a:spcPct val="100000"/>
              </a:lnSpc>
            </a:pPr>
            <a:r>
              <a:rPr lang="en-US" dirty="0"/>
              <a:t>Plan 4+ months for writing, including revisions 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Schedule defense once a near final draft is complete – </a:t>
            </a:r>
            <a:r>
              <a:rPr lang="en-US" b="1" dirty="0"/>
              <a:t>draft must be provided to the committee in advance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539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8: Pass Final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Required within</a:t>
            </a:r>
          </a:p>
          <a:p>
            <a:pPr lvl="1">
              <a:lnSpc>
                <a:spcPct val="100000"/>
              </a:lnSpc>
            </a:pPr>
            <a:r>
              <a:rPr lang="en-US" b="1" dirty="0"/>
              <a:t>7 years </a:t>
            </a:r>
            <a:r>
              <a:rPr lang="en-US" dirty="0"/>
              <a:t>without M.S. degree</a:t>
            </a:r>
          </a:p>
          <a:p>
            <a:pPr lvl="1">
              <a:lnSpc>
                <a:spcPct val="100000"/>
              </a:lnSpc>
            </a:pPr>
            <a:r>
              <a:rPr lang="en-US" b="1" dirty="0"/>
              <a:t>6</a:t>
            </a:r>
            <a:r>
              <a:rPr lang="en-US" b="1"/>
              <a:t> </a:t>
            </a:r>
            <a:r>
              <a:rPr lang="en-US" b="1" dirty="0"/>
              <a:t>years </a:t>
            </a:r>
            <a:r>
              <a:rPr lang="en-US" dirty="0"/>
              <a:t>with CS M.S. degree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Must take place at least </a:t>
            </a:r>
            <a:r>
              <a:rPr lang="en-US" b="1" dirty="0"/>
              <a:t>four months </a:t>
            </a:r>
            <a:r>
              <a:rPr lang="en-US" dirty="0"/>
              <a:t>after the prelim</a:t>
            </a:r>
          </a:p>
          <a:p>
            <a:pPr>
              <a:lnSpc>
                <a:spcPct val="100000"/>
              </a:lnSpc>
            </a:pPr>
            <a:r>
              <a:rPr lang="en-US" dirty="0"/>
              <a:t>Committee typically remains the same as for the prelim (but changes are possible)</a:t>
            </a:r>
          </a:p>
          <a:p>
            <a:pPr>
              <a:lnSpc>
                <a:spcPct val="100000"/>
              </a:lnSpc>
            </a:pPr>
            <a:r>
              <a:rPr lang="en-US" dirty="0"/>
              <a:t>Typical format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One hour presentation to the committee; open to the public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Followed by 30 public minutes of Q&amp;A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Followed by non-public Q&amp;A, committee deliberation and vote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418CC-252D-5675-CB5D-75831E0B4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9: Deposit Dissertation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DB9CD-165A-AEBD-8545-7ED127ADA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After completing all revisions requested by committee and passing format check </a:t>
            </a:r>
          </a:p>
        </p:txBody>
      </p:sp>
    </p:spTree>
    <p:extLst>
      <p:ext uri="{BB962C8B-B14F-4D97-AF65-F5344CB8AC3E}">
        <p14:creationId xmlns:p14="http://schemas.microsoft.com/office/powerpoint/2010/main" val="37730145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Milestone: Employment!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taking CS 591 SCH in your final year or two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045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should be doing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Searching for advisor</a:t>
            </a:r>
          </a:p>
          <a:p>
            <a:r>
              <a:rPr lang="en-US" dirty="0"/>
              <a:t>Independent study</a:t>
            </a:r>
          </a:p>
          <a:p>
            <a:r>
              <a:rPr lang="en-US" dirty="0"/>
              <a:t>Exploring research groups</a:t>
            </a:r>
          </a:p>
          <a:p>
            <a:r>
              <a:rPr lang="en-US" dirty="0"/>
              <a:t>Attending seminars in areas of interest</a:t>
            </a:r>
          </a:p>
          <a:p>
            <a:r>
              <a:rPr lang="en-US" dirty="0"/>
              <a:t>Satisfying course requirements</a:t>
            </a:r>
          </a:p>
          <a:p>
            <a:r>
              <a:rPr lang="en-US" dirty="0"/>
              <a:t>Reading research papers</a:t>
            </a:r>
          </a:p>
        </p:txBody>
      </p:sp>
    </p:spTree>
    <p:extLst>
      <p:ext uri="{BB962C8B-B14F-4D97-AF65-F5344CB8AC3E}">
        <p14:creationId xmlns:p14="http://schemas.microsoft.com/office/powerpoint/2010/main" val="28343142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Y1 milestones (lower bound)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Have an advisor and a research direction</a:t>
            </a:r>
          </a:p>
          <a:p>
            <a:r>
              <a:rPr lang="en-US" dirty="0"/>
              <a:t>Start contributing to a research project – or leading your own</a:t>
            </a:r>
          </a:p>
          <a:p>
            <a:r>
              <a:rPr lang="en-US" dirty="0"/>
              <a:t>Satisfy your language requirements</a:t>
            </a:r>
          </a:p>
          <a:p>
            <a:r>
              <a:rPr lang="en-US" dirty="0"/>
              <a:t>Complete Program of Study and start satisfying course requirements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357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PhD program has many milestones to keep you on track</a:t>
            </a:r>
          </a:p>
          <a:p>
            <a:endParaRPr lang="en-US" dirty="0"/>
          </a:p>
          <a:p>
            <a:r>
              <a:rPr lang="en-US" dirty="0"/>
              <a:t>Review and increase focus as they approach</a:t>
            </a:r>
          </a:p>
          <a:p>
            <a:endParaRPr lang="en-US" dirty="0"/>
          </a:p>
          <a:p>
            <a:r>
              <a:rPr lang="en-US" dirty="0"/>
              <a:t>Some flexibility in individual cases, but don’t assume</a:t>
            </a:r>
          </a:p>
          <a:p>
            <a:endParaRPr lang="en-US" dirty="0"/>
          </a:p>
          <a:p>
            <a:r>
              <a:rPr lang="en-US" dirty="0"/>
              <a:t>Satisfy Y1 milestones</a:t>
            </a:r>
          </a:p>
        </p:txBody>
      </p:sp>
    </p:spTree>
    <p:extLst>
      <p:ext uri="{BB962C8B-B14F-4D97-AF65-F5344CB8AC3E}">
        <p14:creationId xmlns:p14="http://schemas.microsoft.com/office/powerpoint/2010/main" val="265370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Important Time Limits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9E04545-55C9-BE06-0CE0-DFF27B40CC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215282"/>
              </p:ext>
            </p:extLst>
          </p:nvPr>
        </p:nvGraphicFramePr>
        <p:xfrm>
          <a:off x="707924" y="1442170"/>
          <a:ext cx="11061289" cy="4202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22">
                  <a:extLst>
                    <a:ext uri="{9D8B030D-6E8A-4147-A177-3AD203B41FA5}">
                      <a16:colId xmlns:a16="http://schemas.microsoft.com/office/drawing/2014/main" val="1528363848"/>
                    </a:ext>
                  </a:extLst>
                </a:gridCol>
                <a:gridCol w="4178319">
                  <a:extLst>
                    <a:ext uri="{9D8B030D-6E8A-4147-A177-3AD203B41FA5}">
                      <a16:colId xmlns:a16="http://schemas.microsoft.com/office/drawing/2014/main" val="1659240726"/>
                    </a:ext>
                  </a:extLst>
                </a:gridCol>
                <a:gridCol w="4731448">
                  <a:extLst>
                    <a:ext uri="{9D8B030D-6E8A-4147-A177-3AD203B41FA5}">
                      <a16:colId xmlns:a16="http://schemas.microsoft.com/office/drawing/2014/main" val="3719836289"/>
                    </a:ext>
                  </a:extLst>
                </a:gridCol>
              </a:tblGrid>
              <a:tr h="1004479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Without a CS M.S. Degree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With a CS M.S. Degree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2945237"/>
                  </a:ext>
                </a:extLst>
              </a:tr>
              <a:tr h="1119284">
                <a:tc>
                  <a:txBody>
                    <a:bodyPr/>
                    <a:lstStyle/>
                    <a:p>
                      <a:r>
                        <a:rPr lang="en-US" sz="2800" b="1" dirty="0"/>
                        <a:t>Qualifying exam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First attempt in the </a:t>
                      </a:r>
                      <a:r>
                        <a:rPr lang="en-US" sz="2400" b="1" dirty="0"/>
                        <a:t>4</a:t>
                      </a:r>
                      <a:r>
                        <a:rPr lang="en-US" sz="2400" b="1" baseline="0" dirty="0"/>
                        <a:t>th</a:t>
                      </a:r>
                      <a:r>
                        <a:rPr lang="en-US" sz="2400" b="1" dirty="0"/>
                        <a:t> term</a:t>
                      </a:r>
                    </a:p>
                    <a:p>
                      <a:r>
                        <a:rPr lang="en-US" sz="2400" b="0" dirty="0"/>
                        <a:t>Full and successful completion within </a:t>
                      </a:r>
                      <a:r>
                        <a:rPr lang="en-US" sz="2400" b="1" dirty="0"/>
                        <a:t>3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First attempt in the </a:t>
                      </a:r>
                      <a:r>
                        <a:rPr lang="en-US" sz="2400" b="1" dirty="0"/>
                        <a:t>3</a:t>
                      </a:r>
                      <a:r>
                        <a:rPr lang="en-US" sz="2400" b="1" baseline="0" dirty="0"/>
                        <a:t>rd</a:t>
                      </a:r>
                      <a:r>
                        <a:rPr lang="en-US" sz="2400" b="1" dirty="0"/>
                        <a:t> term</a:t>
                      </a:r>
                    </a:p>
                    <a:p>
                      <a:r>
                        <a:rPr lang="en-US" sz="2400" b="0" dirty="0"/>
                        <a:t>Full and successful completion within </a:t>
                      </a:r>
                      <a:r>
                        <a:rPr lang="en-US" sz="2400" b="1" dirty="0"/>
                        <a:t>2.5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6410812"/>
                  </a:ext>
                </a:extLst>
              </a:tr>
              <a:tr h="1004479">
                <a:tc>
                  <a:txBody>
                    <a:bodyPr/>
                    <a:lstStyle/>
                    <a:p>
                      <a:r>
                        <a:rPr lang="en-US" sz="2800" b="1" dirty="0"/>
                        <a:t>Preliminary exam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5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4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2964289"/>
                  </a:ext>
                </a:extLst>
              </a:tr>
              <a:tr h="1004479">
                <a:tc>
                  <a:txBody>
                    <a:bodyPr/>
                    <a:lstStyle/>
                    <a:p>
                      <a:r>
                        <a:rPr lang="en-US" sz="2800" b="1" dirty="0"/>
                        <a:t>Final exam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7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6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364837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CC52ADA-210E-9551-E289-8F003D260071}"/>
              </a:ext>
            </a:extLst>
          </p:cNvPr>
          <p:cNvSpPr txBox="1"/>
          <p:nvPr/>
        </p:nvSpPr>
        <p:spPr>
          <a:xfrm>
            <a:off x="707924" y="5790326"/>
            <a:ext cx="11061289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SSCDS financial support guarantee</a:t>
            </a:r>
            <a:r>
              <a:rPr lang="en-US" sz="2400" dirty="0"/>
              <a:t>: 5 years </a:t>
            </a:r>
            <a:br>
              <a:rPr lang="en-US" sz="2400" dirty="0"/>
            </a:br>
            <a:r>
              <a:rPr lang="en-US" sz="2400" dirty="0"/>
              <a:t>(provided you maintain good academic standing)</a:t>
            </a:r>
          </a:p>
        </p:txBody>
      </p:sp>
    </p:spTree>
    <p:extLst>
      <p:ext uri="{BB962C8B-B14F-4D97-AF65-F5344CB8AC3E}">
        <p14:creationId xmlns:p14="http://schemas.microsoft.com/office/powerpoint/2010/main" val="148330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9AA55-DB50-62FB-D595-DE7D0AFB1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862C8-A4BF-7D4E-0D85-642CAD5DC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100" dirty="0"/>
              <a:t>Milestones in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92F59-90B3-C46D-3CEE-A1C6169F7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49" y="2725419"/>
            <a:ext cx="4802075" cy="33206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200" dirty="0"/>
              <a:t>Find an advisor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language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course requirements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qualifying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Satisfy TA requirement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prelim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Write dissertation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Pass final exam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Deposit dissertation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600A5B4-E548-4243-7C37-CE503D1A1B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t="-9136" r="27754" b="14559"/>
          <a:stretch>
            <a:fillRect/>
          </a:stretch>
        </p:blipFill>
        <p:spPr bwMode="auto">
          <a:xfrm>
            <a:off x="4711485" y="-765476"/>
            <a:ext cx="7478992" cy="762347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A27959-4A50-53FB-CED6-823E2062F06E}"/>
              </a:ext>
            </a:extLst>
          </p:cNvPr>
          <p:cNvSpPr txBox="1"/>
          <p:nvPr/>
        </p:nvSpPr>
        <p:spPr>
          <a:xfrm>
            <a:off x="5453295" y="6544746"/>
            <a:ext cx="881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 source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02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1: Find </a:t>
            </a:r>
            <a:r>
              <a:rPr lang="en-US"/>
              <a:t>an Advisor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Expected by the </a:t>
            </a:r>
            <a:r>
              <a:rPr lang="en-US" b="1" dirty="0"/>
              <a:t>end of the first year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official deadline is August 15th of the second year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Required </a:t>
            </a:r>
            <a:r>
              <a:rPr lang="en-US" b="1" dirty="0"/>
              <a:t>prior to taking the qualifying exam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Strategies: Take courses, do independent studies (CS 597), network, attend group meetings and seminars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26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87" y="266805"/>
            <a:ext cx="11931445" cy="1325563"/>
          </a:xfrm>
        </p:spPr>
        <p:txBody>
          <a:bodyPr/>
          <a:lstStyle/>
          <a:p>
            <a:r>
              <a:rPr lang="en-US" dirty="0"/>
              <a:t>Milestone 2: Satisfy Language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1" y="1383176"/>
            <a:ext cx="6710516" cy="5710799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121B21"/>
                </a:solidFill>
              </a:rPr>
              <a:t>Required for all students whose native language is not English</a:t>
            </a:r>
            <a:r>
              <a:rPr lang="en-US" dirty="0">
                <a:solidFill>
                  <a:srgbClr val="121B21"/>
                </a:solidFill>
              </a:rPr>
              <a:t>, including permanent residents and some US citizens</a:t>
            </a:r>
          </a:p>
          <a:p>
            <a:pPr lvl="1">
              <a:lnSpc>
                <a:spcPct val="110000"/>
              </a:lnSpc>
            </a:pPr>
            <a:r>
              <a:rPr lang="en-US" b="0" i="0" dirty="0">
                <a:solidFill>
                  <a:srgbClr val="FF0000"/>
                </a:solidFill>
                <a:effectLst/>
              </a:rPr>
              <a:t>If you are in this category and have not yet satisfied the requirement, make it a top priority!</a:t>
            </a:r>
          </a:p>
          <a:p>
            <a:pPr lvl="1">
              <a:lnSpc>
                <a:spcPct val="110000"/>
              </a:lnSpc>
            </a:pPr>
            <a:endParaRPr lang="en-US" sz="900" b="0" i="0" dirty="0">
              <a:solidFill>
                <a:srgbClr val="121B21"/>
              </a:solidFill>
              <a:effectLst/>
            </a:endParaRPr>
          </a:p>
          <a:p>
            <a:pPr>
              <a:lnSpc>
                <a:spcPct val="110000"/>
              </a:lnSpc>
            </a:pPr>
            <a:r>
              <a:rPr lang="en-US" dirty="0"/>
              <a:t>Required to maintain academic progress and financial support guarantee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By the end of the first year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To register for the qual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solidFill>
                  <a:srgbClr val="121B21"/>
                </a:solidFill>
              </a:rPr>
              <a:t>To be eligible for TA positions</a:t>
            </a:r>
            <a:endParaRPr lang="en-US" b="1" i="0" dirty="0">
              <a:solidFill>
                <a:srgbClr val="121B21"/>
              </a:solidFill>
              <a:effectLst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09673-777B-A332-313D-14C5A7CCF67E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241457" y="1592368"/>
            <a:ext cx="4934567" cy="516375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*Graduate students are exempt from demonstrating oral English proficiency if they originate from, or have attended English-medium schools continuously since age 13 (or younger) in, any of the following countries:</a:t>
            </a:r>
          </a:p>
          <a:p>
            <a:pPr lvl="2">
              <a:lnSpc>
                <a:spcPct val="120000"/>
              </a:lnSpc>
            </a:pPr>
            <a:r>
              <a:rPr lang="en-US" sz="1700" dirty="0"/>
              <a:t>Australia, Bahamas, Barbados, Belize, Bermuda, Canada, Dominica, Fiji, Gambia, Ghana, Grenada, Guyana, Ireland, Jamaica, Kenya, Lesotho, Malawi, New Zealand, Nigeria, Philippines, Scotland, Sierra Leone, Singapore, South Africa, St. Kitts, Trinidad &amp; Tobago, Uganda, United Kingdom, United States, and Zimbabwe</a:t>
            </a:r>
          </a:p>
        </p:txBody>
      </p:sp>
    </p:spTree>
    <p:extLst>
      <p:ext uri="{BB962C8B-B14F-4D97-AF65-F5344CB8AC3E}">
        <p14:creationId xmlns:p14="http://schemas.microsoft.com/office/powerpoint/2010/main" val="2632163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40" y="266805"/>
            <a:ext cx="12088760" cy="1325563"/>
          </a:xfrm>
        </p:spPr>
        <p:txBody>
          <a:bodyPr/>
          <a:lstStyle/>
          <a:p>
            <a:r>
              <a:rPr lang="en-US" dirty="0"/>
              <a:t>Milestone 2: Satisfy Language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7207" y="1418896"/>
            <a:ext cx="12686071" cy="569135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</a:t>
            </a:r>
            <a:r>
              <a:rPr lang="en-US" b="1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English Proficiency Test 	Required Scores</a:t>
            </a:r>
          </a:p>
          <a:p>
            <a:pPr>
              <a:lnSpc>
                <a:spcPct val="110000"/>
              </a:lnSpc>
            </a:pPr>
            <a:endParaRPr lang="en-US" sz="900" b="0" i="0" dirty="0">
              <a:solidFill>
                <a:srgbClr val="121B21"/>
              </a:solidFill>
              <a:effectLst/>
              <a:latin typeface="Source Sans Pro" panose="020B0503030403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TOEFL iBT				24 or higher </a:t>
            </a:r>
            <a:b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</a:b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					(speaking sub-section)	</a:t>
            </a:r>
          </a:p>
          <a:p>
            <a:pPr marL="0" indent="0">
              <a:lnSpc>
                <a:spcPct val="110000"/>
              </a:lnSpc>
              <a:buNone/>
            </a:pPr>
            <a:endParaRPr lang="en-US" b="0" i="0" dirty="0">
              <a:solidFill>
                <a:srgbClr val="121B21"/>
              </a:solidFill>
              <a:effectLst/>
              <a:latin typeface="Source Sans Pro" panose="020B0503030403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IELTS (academic exam)		8 or higher </a:t>
            </a:r>
            <a:b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</a:b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					(speaking sub-section)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 	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OEAI					4CP, 5, or 6	</a:t>
            </a:r>
            <a:b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</a:b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						4CP is a “conditional pass” which requires							completion  of ESL 508 before</a:t>
            </a:r>
            <a:r>
              <a:rPr lang="en-US" dirty="0">
                <a:solidFill>
                  <a:srgbClr val="121B21"/>
                </a:solidFill>
                <a:latin typeface="Source Sans Pro" panose="020B0503030403020204" pitchFamily="34" charset="0"/>
              </a:rPr>
              <a:t> </a:t>
            </a:r>
            <a:r>
              <a:rPr lang="en-US" b="0" i="0" dirty="0">
                <a:solidFill>
                  <a:srgbClr val="121B21"/>
                </a:solidFill>
                <a:effectLst/>
                <a:latin typeface="Source Sans Pro" panose="020B0503030403020204" pitchFamily="34" charset="0"/>
              </a:rPr>
              <a:t>the first 								semester of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22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10611</TotalTime>
  <Words>4371</Words>
  <Application>Microsoft Macintosh PowerPoint</Application>
  <PresentationFormat>Widescreen</PresentationFormat>
  <Paragraphs>931</Paragraphs>
  <Slides>48</Slides>
  <Notes>12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Segoe UI</vt:lpstr>
      <vt:lpstr>Source Sans Pro</vt:lpstr>
      <vt:lpstr>Office Theme</vt:lpstr>
      <vt:lpstr>Ph.D. Requirements, Milestones, and Strategies</vt:lpstr>
      <vt:lpstr>What are the Ph.D. Milestones?</vt:lpstr>
      <vt:lpstr>Sample Ph.D. timeline – without CS M.S.</vt:lpstr>
      <vt:lpstr>Sample Ph.D. timeline – with CS M.S.</vt:lpstr>
      <vt:lpstr>Important Time Limits</vt:lpstr>
      <vt:lpstr>Milestones in Detail</vt:lpstr>
      <vt:lpstr>Milestone 1: Find an Advisor</vt:lpstr>
      <vt:lpstr>Milestone 2: Satisfy Language Requirements</vt:lpstr>
      <vt:lpstr>Milestone 2: Satisfy Language Requirements</vt:lpstr>
      <vt:lpstr>Milestone 3: Satisfy Course Requirements</vt:lpstr>
      <vt:lpstr>Ph.D. Course Requirements</vt:lpstr>
      <vt:lpstr>Ph.D. Course Requirements</vt:lpstr>
      <vt:lpstr>Ph.D. Course Requirements</vt:lpstr>
      <vt:lpstr>Ph.D. Course Requirements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Ph.D. Course Requirements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 of Study</vt:lpstr>
      <vt:lpstr>Program of Study Form</vt:lpstr>
      <vt:lpstr>Last Time: Ph.D. Milestones</vt:lpstr>
      <vt:lpstr>Program of Study: Strategies</vt:lpstr>
      <vt:lpstr>Last Time: Ph.D. Milestones</vt:lpstr>
      <vt:lpstr>Milestone 4: Pass Qualifying Exam  (to be covered in detail in upcoming class)</vt:lpstr>
      <vt:lpstr>Milestone 5: Satisfy TA requirement</vt:lpstr>
      <vt:lpstr>Milestone 6: Pass Prelim Exam</vt:lpstr>
      <vt:lpstr>Prelim Exam Committee</vt:lpstr>
      <vt:lpstr>Milestone 7: Write Dissertation</vt:lpstr>
      <vt:lpstr>Milestone 8: Pass Final Exam</vt:lpstr>
      <vt:lpstr>Milestone 9: Deposit Dissertation</vt:lpstr>
      <vt:lpstr>Final Milestone: Employment!</vt:lpstr>
      <vt:lpstr>What you should be doing NOW</vt:lpstr>
      <vt:lpstr>End of Y1 milestones (lower bound)</vt:lpstr>
      <vt:lpstr>In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</dc:creator>
  <cp:lastModifiedBy>Lazebnik, Svetlana</cp:lastModifiedBy>
  <cp:revision>178</cp:revision>
  <dcterms:created xsi:type="dcterms:W3CDTF">2017-05-16T19:19:03Z</dcterms:created>
  <dcterms:modified xsi:type="dcterms:W3CDTF">2025-09-12T21:31:13Z</dcterms:modified>
</cp:coreProperties>
</file>