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42" r:id="rId3"/>
    <p:sldId id="351" r:id="rId4"/>
    <p:sldId id="356" r:id="rId5"/>
    <p:sldId id="352" r:id="rId6"/>
    <p:sldId id="353" r:id="rId7"/>
    <p:sldId id="338" r:id="rId8"/>
    <p:sldId id="339" r:id="rId9"/>
    <p:sldId id="318" r:id="rId10"/>
    <p:sldId id="345" r:id="rId11"/>
    <p:sldId id="346" r:id="rId12"/>
    <p:sldId id="350" r:id="rId13"/>
    <p:sldId id="348" r:id="rId14"/>
    <p:sldId id="319" r:id="rId15"/>
    <p:sldId id="332" r:id="rId16"/>
    <p:sldId id="357" r:id="rId17"/>
    <p:sldId id="333" r:id="rId18"/>
    <p:sldId id="334" r:id="rId19"/>
    <p:sldId id="335" r:id="rId20"/>
    <p:sldId id="325" r:id="rId21"/>
    <p:sldId id="341" r:id="rId22"/>
    <p:sldId id="326" r:id="rId23"/>
    <p:sldId id="328" r:id="rId24"/>
    <p:sldId id="329" r:id="rId25"/>
    <p:sldId id="330" r:id="rId26"/>
    <p:sldId id="316" r:id="rId2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3"/>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37" autoAdjust="0"/>
    <p:restoredTop sz="85093" autoAdjust="0"/>
  </p:normalViewPr>
  <p:slideViewPr>
    <p:cSldViewPr snapToGrid="0">
      <p:cViewPr varScale="1">
        <p:scale>
          <a:sx n="75" d="100"/>
          <a:sy n="75" d="100"/>
        </p:scale>
        <p:origin x="168" y="576"/>
      </p:cViewPr>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25D4B82-6D19-42BA-B849-982779B81963}" type="datetimeFigureOut">
              <a:rPr lang="en-US" smtClean="0"/>
              <a:t>10/24/25</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DD4F9C2-C5AE-4323-9E94-ADC0D12C660F}" type="slidenum">
              <a:rPr lang="en-US" smtClean="0"/>
              <a:t>‹#›</a:t>
            </a:fld>
            <a:endParaRPr lang="en-US"/>
          </a:p>
        </p:txBody>
      </p:sp>
    </p:spTree>
    <p:extLst>
      <p:ext uri="{BB962C8B-B14F-4D97-AF65-F5344CB8AC3E}">
        <p14:creationId xmlns:p14="http://schemas.microsoft.com/office/powerpoint/2010/main" val="112107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4F9C2-C5AE-4323-9E94-ADC0D12C660F}" type="slidenum">
              <a:rPr lang="en-US" smtClean="0"/>
              <a:t>17</a:t>
            </a:fld>
            <a:endParaRPr lang="en-US"/>
          </a:p>
        </p:txBody>
      </p:sp>
    </p:spTree>
    <p:extLst>
      <p:ext uri="{BB962C8B-B14F-4D97-AF65-F5344CB8AC3E}">
        <p14:creationId xmlns:p14="http://schemas.microsoft.com/office/powerpoint/2010/main" val="75630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4F9C2-C5AE-4323-9E94-ADC0D12C660F}" type="slidenum">
              <a:rPr lang="en-US" smtClean="0"/>
              <a:t>23</a:t>
            </a:fld>
            <a:endParaRPr lang="en-US"/>
          </a:p>
        </p:txBody>
      </p:sp>
    </p:spTree>
    <p:extLst>
      <p:ext uri="{BB962C8B-B14F-4D97-AF65-F5344CB8AC3E}">
        <p14:creationId xmlns:p14="http://schemas.microsoft.com/office/powerpoint/2010/main" val="277525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1395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10/24/25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423987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10/24/25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9339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66805"/>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983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10/24/25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955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79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10/24/25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207814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10/24/25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261925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10/24/25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303274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10/24/25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368009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10/24/25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410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154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msf.org/artworks/architectur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uturama.fandom.com/wiki/Futurama_Wiki"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futurama.fandom.com/wiki/Futurama_Wiki"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futurama.fandom.com/wiki/Futurama_Wiki"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futurama.fandom.com/wiki/Futurama_Wiki"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threadreaderapp.com/thread/1653614931202195458.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threadreaderapp.com/thread/1653614931202195458.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threadreaderapp.com/thread/1653614931202195458.html" TargetMode="External"/><Relationship Id="rId4" Type="http://schemas.openxmlformats.org/officeDocument/2006/relationships/hyperlink" Target="https://phdcomics.com/comics/archive_print.php?comicid=1762"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threadreaderapp.com/thread/1653614931202195458.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threadreaderapp.com/thread/1653614931202195458.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hyperlink" Target="https://medium.com/digital-diplomacy/how-to-look-for-ideas-in-computer-science-research-7a3fa6f4696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nandbhattad.github.io/blogs/jr_grads.html"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ommons.wikimedia.org/wiki/File:%28Portolan_chart_of_the_Mediterranean_Sea_and_western_part_of_the_Black_Sea%29_;_%28Portolan_chart_of_the_Aegean_Sea_and_part_of_the_Mediterranean_Sea_including_Crete%29_LOC_2016586563.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phdcomics.com/comics/archive_print.php?comicid=112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phdcomics.com/comics/archive_print.php?comicid=112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hdcomics.com/comics/archive_print.php?comicid=1126"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threadreaderapp.com/thread/1546361365778022400.html" TargetMode="External"/><Relationship Id="rId1" Type="http://schemas.openxmlformats.org/officeDocument/2006/relationships/slideLayout" Target="../slideLayouts/slideLayout2.xml"/><Relationship Id="rId4" Type="http://schemas.openxmlformats.org/officeDocument/2006/relationships/hyperlink" Target="https://phdcomics.com/comics/archive_print.php?comicid=193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futurama.fandom.com/wiki/Futurama_Wik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2140" y="597064"/>
            <a:ext cx="3973385" cy="3692028"/>
          </a:xfrm>
          <a:noFill/>
        </p:spPr>
        <p:txBody>
          <a:bodyPr anchor="ctr">
            <a:normAutofit/>
          </a:bodyPr>
          <a:lstStyle/>
          <a:p>
            <a:pPr algn="l">
              <a:lnSpc>
                <a:spcPct val="100000"/>
              </a:lnSpc>
            </a:pPr>
            <a:r>
              <a:rPr lang="en-US" sz="3600" dirty="0"/>
              <a:t>Fall 2025 CS 591 PHD Seminar</a:t>
            </a:r>
            <a:br>
              <a:rPr lang="en-US" sz="3600" dirty="0"/>
            </a:br>
            <a:r>
              <a:rPr lang="en-US" sz="3600" b="0" dirty="0"/>
              <a:t>How to </a:t>
            </a:r>
            <a:r>
              <a:rPr lang="en-US" sz="3600" b="0"/>
              <a:t>get started in </a:t>
            </a:r>
            <a:r>
              <a:rPr lang="en-US" sz="3600" b="0" dirty="0"/>
              <a:t>research</a:t>
            </a:r>
          </a:p>
        </p:txBody>
      </p:sp>
      <p:pic>
        <p:nvPicPr>
          <p:cNvPr id="4" name="Picture 3" descr="A painting of a child holding a piece of paper&#10;&#10;AI-generated content may be incorrect.">
            <a:extLst>
              <a:ext uri="{FF2B5EF4-FFF2-40B4-BE49-F238E27FC236}">
                <a16:creationId xmlns:a16="http://schemas.microsoft.com/office/drawing/2014/main" id="{9A2737BC-246C-90F5-5E71-F7D4BA119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667" y="0"/>
            <a:ext cx="6653284" cy="6858000"/>
          </a:xfrm>
          <a:prstGeom prst="rect">
            <a:avLst/>
          </a:prstGeom>
        </p:spPr>
      </p:pic>
      <p:sp>
        <p:nvSpPr>
          <p:cNvPr id="5" name="TextBox 4">
            <a:extLst>
              <a:ext uri="{FF2B5EF4-FFF2-40B4-BE49-F238E27FC236}">
                <a16:creationId xmlns:a16="http://schemas.microsoft.com/office/drawing/2014/main" id="{F8854BA5-F0A4-79E5-E6BA-6C9D4AA68015}"/>
              </a:ext>
            </a:extLst>
          </p:cNvPr>
          <p:cNvSpPr txBox="1"/>
          <p:nvPr/>
        </p:nvSpPr>
        <p:spPr>
          <a:xfrm>
            <a:off x="3359049" y="6563871"/>
            <a:ext cx="2198038" cy="276999"/>
          </a:xfrm>
          <a:prstGeom prst="rect">
            <a:avLst/>
          </a:prstGeom>
          <a:noFill/>
        </p:spPr>
        <p:txBody>
          <a:bodyPr wrap="none" rtlCol="0">
            <a:spAutoFit/>
          </a:bodyPr>
          <a:lstStyle/>
          <a:p>
            <a:r>
              <a:rPr lang="en-US" sz="1200" dirty="0"/>
              <a:t>C. Vanloo, </a:t>
            </a:r>
            <a:r>
              <a:rPr lang="en-US" sz="1200" i="1" dirty="0">
                <a:hlinkClick r:id="rId3">
                  <a:extLst>
                    <a:ext uri="{A12FA001-AC4F-418D-AE19-62706E023703}">
                      <ahyp:hlinkClr xmlns:ahyp="http://schemas.microsoft.com/office/drawing/2018/hyperlinkcolor" val="tx"/>
                    </a:ext>
                  </a:extLst>
                </a:hlinkClick>
              </a:rPr>
              <a:t>Architecture</a:t>
            </a:r>
            <a:r>
              <a:rPr lang="en-US" sz="1200" dirty="0"/>
              <a:t>, 1752-53</a:t>
            </a:r>
          </a:p>
        </p:txBody>
      </p:sp>
    </p:spTree>
    <p:extLst>
      <p:ext uri="{BB962C8B-B14F-4D97-AF65-F5344CB8AC3E}">
        <p14:creationId xmlns:p14="http://schemas.microsoft.com/office/powerpoint/2010/main" val="623893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C8294-B024-6AF1-3D98-9D1F75C60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4BB43-58F6-C22E-7296-4A83AB8492E0}"/>
              </a:ext>
            </a:extLst>
          </p:cNvPr>
          <p:cNvSpPr>
            <a:spLocks noGrp="1"/>
          </p:cNvSpPr>
          <p:nvPr>
            <p:ph type="title"/>
          </p:nvPr>
        </p:nvSpPr>
        <p:spPr/>
        <p:txBody>
          <a:bodyPr/>
          <a:lstStyle/>
          <a:p>
            <a:r>
              <a:rPr lang="en-US" dirty="0"/>
              <a:t>Some example interactions…</a:t>
            </a:r>
          </a:p>
        </p:txBody>
      </p:sp>
      <p:pic>
        <p:nvPicPr>
          <p:cNvPr id="1028" name="Picture 4" descr="Professor Farnsworth | Heroes Wiki | Fandom">
            <a:extLst>
              <a:ext uri="{FF2B5EF4-FFF2-40B4-BE49-F238E27FC236}">
                <a16:creationId xmlns:a16="http://schemas.microsoft.com/office/drawing/2014/main" id="{CD5B9D35-6DAC-BEDD-CFB2-B0C5D9420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68" y="2006495"/>
            <a:ext cx="3175000" cy="4584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006D53-12A2-359F-789D-C629F84244C3}"/>
              </a:ext>
            </a:extLst>
          </p:cNvPr>
          <p:cNvSpPr txBox="1"/>
          <p:nvPr/>
        </p:nvSpPr>
        <p:spPr>
          <a:xfrm>
            <a:off x="10836323" y="6447864"/>
            <a:ext cx="1622946" cy="307777"/>
          </a:xfrm>
          <a:prstGeom prst="rect">
            <a:avLst/>
          </a:prstGeom>
          <a:noFill/>
        </p:spPr>
        <p:txBody>
          <a:bodyPr wrap="square">
            <a:spAutoFit/>
          </a:bodyPr>
          <a:lstStyle/>
          <a:p>
            <a:r>
              <a:rPr lang="en-US" sz="1400" dirty="0">
                <a:hlinkClick r:id="rId3"/>
              </a:rPr>
              <a:t>Image source</a:t>
            </a:r>
            <a:endParaRPr lang="en-US" sz="1400" dirty="0"/>
          </a:p>
        </p:txBody>
      </p:sp>
      <p:sp>
        <p:nvSpPr>
          <p:cNvPr id="9" name="Rounded Rectangular Callout 8">
            <a:extLst>
              <a:ext uri="{FF2B5EF4-FFF2-40B4-BE49-F238E27FC236}">
                <a16:creationId xmlns:a16="http://schemas.microsoft.com/office/drawing/2014/main" id="{F0ED5D52-F532-3E81-4A21-B9ABBFF2D812}"/>
              </a:ext>
            </a:extLst>
          </p:cNvPr>
          <p:cNvSpPr/>
          <p:nvPr/>
        </p:nvSpPr>
        <p:spPr>
          <a:xfrm>
            <a:off x="2210937" y="2892491"/>
            <a:ext cx="7214417" cy="2351314"/>
          </a:xfrm>
          <a:prstGeom prst="wedgeRoundRectCallout">
            <a:avLst>
              <a:gd name="adj1" fmla="val 58779"/>
              <a:gd name="adj2" fmla="val -35743"/>
              <a:gd name="adj3" fmla="val 16667"/>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902030302020204" pitchFamily="66" charset="0"/>
              </a:rPr>
              <a:t>I don’t have experience doing this at all. Give me a year to take classes and do my homework. After that give me another year to TA and prepare for my qual. After that I will be too tired and will need to go on vacation.</a:t>
            </a:r>
          </a:p>
        </p:txBody>
      </p:sp>
      <p:sp>
        <p:nvSpPr>
          <p:cNvPr id="10" name="TextBox 9">
            <a:extLst>
              <a:ext uri="{FF2B5EF4-FFF2-40B4-BE49-F238E27FC236}">
                <a16:creationId xmlns:a16="http://schemas.microsoft.com/office/drawing/2014/main" id="{4D6B0968-B1AA-0742-DADE-0B0DE8CB3436}"/>
              </a:ext>
            </a:extLst>
          </p:cNvPr>
          <p:cNvSpPr txBox="1"/>
          <p:nvPr/>
        </p:nvSpPr>
        <p:spPr>
          <a:xfrm>
            <a:off x="566712" y="1592368"/>
            <a:ext cx="1358257" cy="461665"/>
          </a:xfrm>
          <a:prstGeom prst="rect">
            <a:avLst/>
          </a:prstGeom>
          <a:noFill/>
        </p:spPr>
        <p:txBody>
          <a:bodyPr wrap="none" rtlCol="0">
            <a:spAutoFit/>
          </a:bodyPr>
          <a:lstStyle/>
          <a:p>
            <a:r>
              <a:rPr lang="en-US" sz="2400" dirty="0"/>
              <a:t>Professor</a:t>
            </a:r>
          </a:p>
        </p:txBody>
      </p:sp>
      <p:sp>
        <p:nvSpPr>
          <p:cNvPr id="11" name="TextBox 10">
            <a:extLst>
              <a:ext uri="{FF2B5EF4-FFF2-40B4-BE49-F238E27FC236}">
                <a16:creationId xmlns:a16="http://schemas.microsoft.com/office/drawing/2014/main" id="{6252C038-DF27-C5B0-5346-F373C008C9E3}"/>
              </a:ext>
            </a:extLst>
          </p:cNvPr>
          <p:cNvSpPr txBox="1"/>
          <p:nvPr/>
        </p:nvSpPr>
        <p:spPr>
          <a:xfrm>
            <a:off x="9995543" y="1592367"/>
            <a:ext cx="1392048" cy="461665"/>
          </a:xfrm>
          <a:prstGeom prst="rect">
            <a:avLst/>
          </a:prstGeom>
          <a:noFill/>
        </p:spPr>
        <p:txBody>
          <a:bodyPr wrap="none" rtlCol="0">
            <a:spAutoFit/>
          </a:bodyPr>
          <a:lstStyle/>
          <a:p>
            <a:r>
              <a:rPr lang="en-US" sz="2400" dirty="0"/>
              <a:t>Student 2</a:t>
            </a:r>
          </a:p>
        </p:txBody>
      </p:sp>
      <p:pic>
        <p:nvPicPr>
          <p:cNvPr id="3" name="Picture 2" descr="Character_Fry">
            <a:extLst>
              <a:ext uri="{FF2B5EF4-FFF2-40B4-BE49-F238E27FC236}">
                <a16:creationId xmlns:a16="http://schemas.microsoft.com/office/drawing/2014/main" id="{A4B53033-596D-C645-41E0-1EF86DA874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79572" y="2006495"/>
            <a:ext cx="1496073" cy="4314497"/>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a:extLst>
              <a:ext uri="{FF2B5EF4-FFF2-40B4-BE49-F238E27FC236}">
                <a16:creationId xmlns:a16="http://schemas.microsoft.com/office/drawing/2014/main" id="{28A211B9-AF66-BCE7-C8E3-7539ABAFF610}"/>
              </a:ext>
            </a:extLst>
          </p:cNvPr>
          <p:cNvSpPr/>
          <p:nvPr/>
        </p:nvSpPr>
        <p:spPr>
          <a:xfrm>
            <a:off x="2685831" y="1384704"/>
            <a:ext cx="6114277" cy="877812"/>
          </a:xfrm>
          <a:prstGeom prst="wedgeRoundRectCallout">
            <a:avLst>
              <a:gd name="adj1" fmla="val -63671"/>
              <a:gd name="adj2" fmla="val 103095"/>
              <a:gd name="adj3" fmla="val 16667"/>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902030302020204" pitchFamily="66" charset="0"/>
              </a:rPr>
              <a:t>Try this approach on this problem, then come back and tell me how it worked.</a:t>
            </a:r>
          </a:p>
        </p:txBody>
      </p:sp>
      <p:sp>
        <p:nvSpPr>
          <p:cNvPr id="12" name="Rectangle 11">
            <a:extLst>
              <a:ext uri="{FF2B5EF4-FFF2-40B4-BE49-F238E27FC236}">
                <a16:creationId xmlns:a16="http://schemas.microsoft.com/office/drawing/2014/main" id="{96D4E842-2CA8-8000-8A86-B39101BF75F7}"/>
              </a:ext>
            </a:extLst>
          </p:cNvPr>
          <p:cNvSpPr/>
          <p:nvPr/>
        </p:nvSpPr>
        <p:spPr>
          <a:xfrm>
            <a:off x="2818185" y="5473296"/>
            <a:ext cx="6087691" cy="1082351"/>
          </a:xfrm>
          <a:prstGeom prst="rect">
            <a:avLst/>
          </a:prstGeom>
          <a:solidFill>
            <a:schemeClr val="bg1"/>
          </a:solidFill>
          <a:ln w="38100">
            <a:solidFill>
              <a:srgbClr val="FF0000"/>
            </a:solidFill>
          </a:ln>
          <a:effectLst>
            <a:outerShdw blurRad="402805" dist="38100" dir="2700000" sx="105599" sy="105599"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DON’T WAIT TILL YOU’RE PERFECTLY READY!</a:t>
            </a:r>
          </a:p>
        </p:txBody>
      </p:sp>
    </p:spTree>
    <p:extLst>
      <p:ext uri="{BB962C8B-B14F-4D97-AF65-F5344CB8AC3E}">
        <p14:creationId xmlns:p14="http://schemas.microsoft.com/office/powerpoint/2010/main" val="21390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AA048-2562-25C7-D74D-2ACDD87799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87C2CA-583E-E153-3046-F1773278E25A}"/>
              </a:ext>
            </a:extLst>
          </p:cNvPr>
          <p:cNvSpPr>
            <a:spLocks noGrp="1"/>
          </p:cNvSpPr>
          <p:nvPr>
            <p:ph type="title"/>
          </p:nvPr>
        </p:nvSpPr>
        <p:spPr/>
        <p:txBody>
          <a:bodyPr/>
          <a:lstStyle/>
          <a:p>
            <a:r>
              <a:rPr lang="en-US" dirty="0"/>
              <a:t>Some example interactions…</a:t>
            </a:r>
          </a:p>
        </p:txBody>
      </p:sp>
      <p:pic>
        <p:nvPicPr>
          <p:cNvPr id="1028" name="Picture 4" descr="Professor Farnsworth | Heroes Wiki | Fandom">
            <a:extLst>
              <a:ext uri="{FF2B5EF4-FFF2-40B4-BE49-F238E27FC236}">
                <a16:creationId xmlns:a16="http://schemas.microsoft.com/office/drawing/2014/main" id="{ACE57EDE-81AF-1F48-154E-D0148C955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68" y="2006495"/>
            <a:ext cx="3175000" cy="4584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D58EBE-C113-2796-C5B6-39BF725A9881}"/>
              </a:ext>
            </a:extLst>
          </p:cNvPr>
          <p:cNvSpPr txBox="1"/>
          <p:nvPr/>
        </p:nvSpPr>
        <p:spPr>
          <a:xfrm>
            <a:off x="10836323" y="6447864"/>
            <a:ext cx="1622946" cy="307777"/>
          </a:xfrm>
          <a:prstGeom prst="rect">
            <a:avLst/>
          </a:prstGeom>
          <a:noFill/>
        </p:spPr>
        <p:txBody>
          <a:bodyPr wrap="square">
            <a:spAutoFit/>
          </a:bodyPr>
          <a:lstStyle/>
          <a:p>
            <a:r>
              <a:rPr lang="en-US" sz="1400" dirty="0">
                <a:hlinkClick r:id="rId3"/>
              </a:rPr>
              <a:t>Image source</a:t>
            </a:r>
            <a:endParaRPr lang="en-US" sz="1400" dirty="0"/>
          </a:p>
        </p:txBody>
      </p:sp>
      <p:sp>
        <p:nvSpPr>
          <p:cNvPr id="9" name="Rounded Rectangular Callout 8">
            <a:extLst>
              <a:ext uri="{FF2B5EF4-FFF2-40B4-BE49-F238E27FC236}">
                <a16:creationId xmlns:a16="http://schemas.microsoft.com/office/drawing/2014/main" id="{0DD80A5C-4B3C-0AB0-8017-80303A902A46}"/>
              </a:ext>
            </a:extLst>
          </p:cNvPr>
          <p:cNvSpPr/>
          <p:nvPr/>
        </p:nvSpPr>
        <p:spPr>
          <a:xfrm>
            <a:off x="4148270" y="3587262"/>
            <a:ext cx="5277084" cy="949569"/>
          </a:xfrm>
          <a:prstGeom prst="wedgeRoundRectCallout">
            <a:avLst>
              <a:gd name="adj1" fmla="val 59038"/>
              <a:gd name="adj2" fmla="val -52410"/>
              <a:gd name="adj3" fmla="val 16667"/>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902030302020204" pitchFamily="66" charset="0"/>
              </a:rPr>
              <a:t>I tried it. It didn’t work.</a:t>
            </a:r>
          </a:p>
        </p:txBody>
      </p:sp>
      <p:sp>
        <p:nvSpPr>
          <p:cNvPr id="10" name="TextBox 9">
            <a:extLst>
              <a:ext uri="{FF2B5EF4-FFF2-40B4-BE49-F238E27FC236}">
                <a16:creationId xmlns:a16="http://schemas.microsoft.com/office/drawing/2014/main" id="{EE2C2A4C-C214-1829-4C00-D16DA7CC3948}"/>
              </a:ext>
            </a:extLst>
          </p:cNvPr>
          <p:cNvSpPr txBox="1"/>
          <p:nvPr/>
        </p:nvSpPr>
        <p:spPr>
          <a:xfrm>
            <a:off x="566712" y="1592368"/>
            <a:ext cx="1358257" cy="461665"/>
          </a:xfrm>
          <a:prstGeom prst="rect">
            <a:avLst/>
          </a:prstGeom>
          <a:noFill/>
        </p:spPr>
        <p:txBody>
          <a:bodyPr wrap="none" rtlCol="0">
            <a:spAutoFit/>
          </a:bodyPr>
          <a:lstStyle/>
          <a:p>
            <a:r>
              <a:rPr lang="en-US" sz="2400" dirty="0"/>
              <a:t>Professor</a:t>
            </a:r>
          </a:p>
        </p:txBody>
      </p:sp>
      <p:sp>
        <p:nvSpPr>
          <p:cNvPr id="11" name="TextBox 10">
            <a:extLst>
              <a:ext uri="{FF2B5EF4-FFF2-40B4-BE49-F238E27FC236}">
                <a16:creationId xmlns:a16="http://schemas.microsoft.com/office/drawing/2014/main" id="{46499094-DFB5-9CFA-95FB-E75E65D24887}"/>
              </a:ext>
            </a:extLst>
          </p:cNvPr>
          <p:cNvSpPr txBox="1"/>
          <p:nvPr/>
        </p:nvSpPr>
        <p:spPr>
          <a:xfrm>
            <a:off x="9995543" y="1592367"/>
            <a:ext cx="1392048" cy="461665"/>
          </a:xfrm>
          <a:prstGeom prst="rect">
            <a:avLst/>
          </a:prstGeom>
          <a:noFill/>
        </p:spPr>
        <p:txBody>
          <a:bodyPr wrap="none" rtlCol="0">
            <a:spAutoFit/>
          </a:bodyPr>
          <a:lstStyle/>
          <a:p>
            <a:r>
              <a:rPr lang="en-US" sz="2400" dirty="0"/>
              <a:t>Student 3</a:t>
            </a:r>
          </a:p>
        </p:txBody>
      </p:sp>
      <p:pic>
        <p:nvPicPr>
          <p:cNvPr id="7" name="Picture 2" descr="Character Bender">
            <a:extLst>
              <a:ext uri="{FF2B5EF4-FFF2-40B4-BE49-F238E27FC236}">
                <a16:creationId xmlns:a16="http://schemas.microsoft.com/office/drawing/2014/main" id="{5747C571-DCFD-010C-BE1E-9B6B8B0AED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744792" y="2054032"/>
            <a:ext cx="1880496" cy="42812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0719A6E-B720-98EF-DDD4-B06725D51FFF}"/>
              </a:ext>
            </a:extLst>
          </p:cNvPr>
          <p:cNvSpPr/>
          <p:nvPr/>
        </p:nvSpPr>
        <p:spPr>
          <a:xfrm>
            <a:off x="3005270" y="5064371"/>
            <a:ext cx="5732629" cy="1082351"/>
          </a:xfrm>
          <a:prstGeom prst="rect">
            <a:avLst/>
          </a:prstGeom>
          <a:solidFill>
            <a:schemeClr val="bg1"/>
          </a:solidFill>
          <a:ln w="38100">
            <a:solidFill>
              <a:srgbClr val="FF0000"/>
            </a:solidFill>
          </a:ln>
          <a:effectLst>
            <a:outerShdw blurRad="402805" dist="38100" dir="2700000" sx="105599" sy="105599"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CAN YOU DO BETTER?</a:t>
            </a:r>
          </a:p>
        </p:txBody>
      </p:sp>
      <p:sp>
        <p:nvSpPr>
          <p:cNvPr id="8" name="Rounded Rectangular Callout 7">
            <a:extLst>
              <a:ext uri="{FF2B5EF4-FFF2-40B4-BE49-F238E27FC236}">
                <a16:creationId xmlns:a16="http://schemas.microsoft.com/office/drawing/2014/main" id="{F089D5F0-43BC-182B-3002-740360663AF1}"/>
              </a:ext>
            </a:extLst>
          </p:cNvPr>
          <p:cNvSpPr/>
          <p:nvPr/>
        </p:nvSpPr>
        <p:spPr>
          <a:xfrm>
            <a:off x="2685831" y="1384704"/>
            <a:ext cx="6114277" cy="877812"/>
          </a:xfrm>
          <a:prstGeom prst="wedgeRoundRectCallout">
            <a:avLst>
              <a:gd name="adj1" fmla="val -63671"/>
              <a:gd name="adj2" fmla="val 103095"/>
              <a:gd name="adj3" fmla="val 16667"/>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902030302020204" pitchFamily="66" charset="0"/>
              </a:rPr>
              <a:t>Try this approach on this problem, then come back and tell me how it worked.</a:t>
            </a:r>
          </a:p>
        </p:txBody>
      </p:sp>
    </p:spTree>
    <p:extLst>
      <p:ext uri="{BB962C8B-B14F-4D97-AF65-F5344CB8AC3E}">
        <p14:creationId xmlns:p14="http://schemas.microsoft.com/office/powerpoint/2010/main" val="92544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3C71A-F99F-80AD-A9EE-AB8008C90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4C3BD-0090-0A0F-E1AA-DA6D992AD9D8}"/>
              </a:ext>
            </a:extLst>
          </p:cNvPr>
          <p:cNvSpPr>
            <a:spLocks noGrp="1"/>
          </p:cNvSpPr>
          <p:nvPr>
            <p:ph type="title"/>
          </p:nvPr>
        </p:nvSpPr>
        <p:spPr/>
        <p:txBody>
          <a:bodyPr/>
          <a:lstStyle/>
          <a:p>
            <a:r>
              <a:rPr lang="en-US" dirty="0"/>
              <a:t>Some example interactions…</a:t>
            </a:r>
          </a:p>
        </p:txBody>
      </p:sp>
      <p:pic>
        <p:nvPicPr>
          <p:cNvPr id="1028" name="Picture 4" descr="Professor Farnsworth | Heroes Wiki | Fandom">
            <a:extLst>
              <a:ext uri="{FF2B5EF4-FFF2-40B4-BE49-F238E27FC236}">
                <a16:creationId xmlns:a16="http://schemas.microsoft.com/office/drawing/2014/main" id="{F4925BBA-69E6-9B2D-8403-FA66DDD28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68" y="2006495"/>
            <a:ext cx="3175000" cy="4584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C7ADD1B-3440-D1EA-A252-4059D20CACD3}"/>
              </a:ext>
            </a:extLst>
          </p:cNvPr>
          <p:cNvSpPr txBox="1"/>
          <p:nvPr/>
        </p:nvSpPr>
        <p:spPr>
          <a:xfrm>
            <a:off x="10836323" y="6447864"/>
            <a:ext cx="1622946" cy="307777"/>
          </a:xfrm>
          <a:prstGeom prst="rect">
            <a:avLst/>
          </a:prstGeom>
          <a:noFill/>
        </p:spPr>
        <p:txBody>
          <a:bodyPr wrap="square">
            <a:spAutoFit/>
          </a:bodyPr>
          <a:lstStyle/>
          <a:p>
            <a:r>
              <a:rPr lang="en-US" sz="1400" dirty="0">
                <a:hlinkClick r:id="rId3"/>
              </a:rPr>
              <a:t>Image source</a:t>
            </a:r>
            <a:endParaRPr lang="en-US" sz="1400" dirty="0"/>
          </a:p>
        </p:txBody>
      </p:sp>
      <p:sp>
        <p:nvSpPr>
          <p:cNvPr id="6" name="Rounded Rectangular Callout 5">
            <a:extLst>
              <a:ext uri="{FF2B5EF4-FFF2-40B4-BE49-F238E27FC236}">
                <a16:creationId xmlns:a16="http://schemas.microsoft.com/office/drawing/2014/main" id="{EA83067F-57A8-9973-D868-BBAC12E4755F}"/>
              </a:ext>
            </a:extLst>
          </p:cNvPr>
          <p:cNvSpPr/>
          <p:nvPr/>
        </p:nvSpPr>
        <p:spPr>
          <a:xfrm>
            <a:off x="2685831" y="1384704"/>
            <a:ext cx="6114277" cy="877812"/>
          </a:xfrm>
          <a:prstGeom prst="wedgeRoundRectCallout">
            <a:avLst>
              <a:gd name="adj1" fmla="val -63671"/>
              <a:gd name="adj2" fmla="val 103095"/>
              <a:gd name="adj3" fmla="val 16667"/>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902030302020204" pitchFamily="66" charset="0"/>
              </a:rPr>
              <a:t>Try this approach on this problem, then come back and tell me how it worked.</a:t>
            </a:r>
          </a:p>
        </p:txBody>
      </p:sp>
      <p:sp>
        <p:nvSpPr>
          <p:cNvPr id="9" name="Rounded Rectangular Callout 8">
            <a:extLst>
              <a:ext uri="{FF2B5EF4-FFF2-40B4-BE49-F238E27FC236}">
                <a16:creationId xmlns:a16="http://schemas.microsoft.com/office/drawing/2014/main" id="{632BA207-620E-D9D7-CF37-C3E9B638E1B0}"/>
              </a:ext>
            </a:extLst>
          </p:cNvPr>
          <p:cNvSpPr/>
          <p:nvPr/>
        </p:nvSpPr>
        <p:spPr>
          <a:xfrm>
            <a:off x="1924969" y="2917931"/>
            <a:ext cx="7874124" cy="2290481"/>
          </a:xfrm>
          <a:prstGeom prst="wedgeRoundRectCallout">
            <a:avLst>
              <a:gd name="adj1" fmla="val 54065"/>
              <a:gd name="adj2" fmla="val -32807"/>
              <a:gd name="adj3" fmla="val 16667"/>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902030302020204" pitchFamily="66" charset="0"/>
              </a:rPr>
              <a:t>I tried your approach and it didn’t work. </a:t>
            </a:r>
            <a:br>
              <a:rPr lang="en-US" sz="2400" dirty="0">
                <a:solidFill>
                  <a:schemeClr val="tx1"/>
                </a:solidFill>
                <a:latin typeface="Comic Sans MS" panose="030F0902030302020204" pitchFamily="66" charset="0"/>
              </a:rPr>
            </a:br>
            <a:r>
              <a:rPr lang="en-US" sz="2400" dirty="0">
                <a:solidFill>
                  <a:schemeClr val="tx1"/>
                </a:solidFill>
                <a:latin typeface="Comic Sans MS" panose="030F0902030302020204" pitchFamily="66" charset="0"/>
              </a:rPr>
              <a:t>I’ve narrowed down the problem to step D. Until step D, you put in X and get out Y as we expect. But you can see how it fails here at D. I’ve ruled out possible failure causes U and V, and think that W is the most likely cause. Next I will investigate W.</a:t>
            </a:r>
          </a:p>
        </p:txBody>
      </p:sp>
      <p:sp>
        <p:nvSpPr>
          <p:cNvPr id="10" name="TextBox 9">
            <a:extLst>
              <a:ext uri="{FF2B5EF4-FFF2-40B4-BE49-F238E27FC236}">
                <a16:creationId xmlns:a16="http://schemas.microsoft.com/office/drawing/2014/main" id="{91CB7891-8E1D-A076-47A8-6E4D042CA2EA}"/>
              </a:ext>
            </a:extLst>
          </p:cNvPr>
          <p:cNvSpPr txBox="1"/>
          <p:nvPr/>
        </p:nvSpPr>
        <p:spPr>
          <a:xfrm>
            <a:off x="566712" y="1592368"/>
            <a:ext cx="1358257" cy="461665"/>
          </a:xfrm>
          <a:prstGeom prst="rect">
            <a:avLst/>
          </a:prstGeom>
          <a:noFill/>
        </p:spPr>
        <p:txBody>
          <a:bodyPr wrap="none" rtlCol="0">
            <a:spAutoFit/>
          </a:bodyPr>
          <a:lstStyle/>
          <a:p>
            <a:r>
              <a:rPr lang="en-US" sz="2400" dirty="0"/>
              <a:t>Professor</a:t>
            </a:r>
          </a:p>
        </p:txBody>
      </p:sp>
      <p:sp>
        <p:nvSpPr>
          <p:cNvPr id="11" name="TextBox 10">
            <a:extLst>
              <a:ext uri="{FF2B5EF4-FFF2-40B4-BE49-F238E27FC236}">
                <a16:creationId xmlns:a16="http://schemas.microsoft.com/office/drawing/2014/main" id="{D12303F0-27E2-73F5-97B7-AA1517C2EE5B}"/>
              </a:ext>
            </a:extLst>
          </p:cNvPr>
          <p:cNvSpPr txBox="1"/>
          <p:nvPr/>
        </p:nvSpPr>
        <p:spPr>
          <a:xfrm>
            <a:off x="9995543" y="1592367"/>
            <a:ext cx="1392048" cy="461665"/>
          </a:xfrm>
          <a:prstGeom prst="rect">
            <a:avLst/>
          </a:prstGeom>
          <a:noFill/>
        </p:spPr>
        <p:txBody>
          <a:bodyPr wrap="none" rtlCol="0">
            <a:spAutoFit/>
          </a:bodyPr>
          <a:lstStyle/>
          <a:p>
            <a:r>
              <a:rPr lang="en-US" sz="2400" dirty="0"/>
              <a:t>Student 4</a:t>
            </a:r>
          </a:p>
        </p:txBody>
      </p:sp>
      <p:pic>
        <p:nvPicPr>
          <p:cNvPr id="3" name="Picture 2" descr="Character_Amy">
            <a:extLst>
              <a:ext uri="{FF2B5EF4-FFF2-40B4-BE49-F238E27FC236}">
                <a16:creationId xmlns:a16="http://schemas.microsoft.com/office/drawing/2014/main" id="{25E6D448-1CB5-B1AB-A9E0-28C4B2D2B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05578" y="2149230"/>
            <a:ext cx="1448222" cy="42992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130275B-D410-BDDE-85BC-4F2EBA2226C7}"/>
              </a:ext>
            </a:extLst>
          </p:cNvPr>
          <p:cNvSpPr/>
          <p:nvPr/>
        </p:nvSpPr>
        <p:spPr>
          <a:xfrm>
            <a:off x="2818185" y="5473296"/>
            <a:ext cx="6087691" cy="1082351"/>
          </a:xfrm>
          <a:prstGeom prst="rect">
            <a:avLst/>
          </a:prstGeom>
          <a:solidFill>
            <a:schemeClr val="bg1"/>
          </a:solidFill>
          <a:ln w="38100">
            <a:solidFill>
              <a:srgbClr val="FF0000"/>
            </a:solidFill>
          </a:ln>
          <a:effectLst>
            <a:outerShdw blurRad="402805" dist="38100" dir="2700000" sx="105599" sy="105599"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CAN YOU DO </a:t>
            </a:r>
            <a:r>
              <a:rPr lang="en-US" sz="2800" i="1" dirty="0">
                <a:solidFill>
                  <a:srgbClr val="FF0000"/>
                </a:solidFill>
              </a:rPr>
              <a:t>EVEN BETTER</a:t>
            </a:r>
            <a:r>
              <a:rPr lang="en-US" sz="2800" dirty="0">
                <a:solidFill>
                  <a:srgbClr val="FF0000"/>
                </a:solidFill>
              </a:rPr>
              <a:t>?</a:t>
            </a:r>
          </a:p>
        </p:txBody>
      </p:sp>
    </p:spTree>
    <p:extLst>
      <p:ext uri="{BB962C8B-B14F-4D97-AF65-F5344CB8AC3E}">
        <p14:creationId xmlns:p14="http://schemas.microsoft.com/office/powerpoint/2010/main" val="298365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30182-9DF0-45C8-AD7C-0D676A194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26ADD-FD89-B697-9800-4BC3CCD9FFE0}"/>
              </a:ext>
            </a:extLst>
          </p:cNvPr>
          <p:cNvSpPr>
            <a:spLocks noGrp="1"/>
          </p:cNvSpPr>
          <p:nvPr>
            <p:ph type="title"/>
          </p:nvPr>
        </p:nvSpPr>
        <p:spPr/>
        <p:txBody>
          <a:bodyPr/>
          <a:lstStyle/>
          <a:p>
            <a:r>
              <a:rPr lang="en-US" dirty="0"/>
              <a:t>Some example interactions…</a:t>
            </a:r>
          </a:p>
        </p:txBody>
      </p:sp>
      <p:pic>
        <p:nvPicPr>
          <p:cNvPr id="1028" name="Picture 4" descr="Professor Farnsworth | Heroes Wiki | Fandom">
            <a:extLst>
              <a:ext uri="{FF2B5EF4-FFF2-40B4-BE49-F238E27FC236}">
                <a16:creationId xmlns:a16="http://schemas.microsoft.com/office/drawing/2014/main" id="{13E72357-701B-6767-78B2-780458274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68" y="2006495"/>
            <a:ext cx="3175000" cy="4584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16FE93-65C1-BA78-CFAC-355A1BF0D26E}"/>
              </a:ext>
            </a:extLst>
          </p:cNvPr>
          <p:cNvSpPr txBox="1"/>
          <p:nvPr/>
        </p:nvSpPr>
        <p:spPr>
          <a:xfrm>
            <a:off x="10836323" y="6447864"/>
            <a:ext cx="1622946" cy="307777"/>
          </a:xfrm>
          <a:prstGeom prst="rect">
            <a:avLst/>
          </a:prstGeom>
          <a:noFill/>
        </p:spPr>
        <p:txBody>
          <a:bodyPr wrap="square">
            <a:spAutoFit/>
          </a:bodyPr>
          <a:lstStyle/>
          <a:p>
            <a:r>
              <a:rPr lang="en-US" sz="1400" dirty="0">
                <a:hlinkClick r:id="rId3"/>
              </a:rPr>
              <a:t>Image source</a:t>
            </a:r>
            <a:endParaRPr lang="en-US" sz="1400" dirty="0"/>
          </a:p>
        </p:txBody>
      </p:sp>
      <p:sp>
        <p:nvSpPr>
          <p:cNvPr id="9" name="Rounded Rectangular Callout 8">
            <a:extLst>
              <a:ext uri="{FF2B5EF4-FFF2-40B4-BE49-F238E27FC236}">
                <a16:creationId xmlns:a16="http://schemas.microsoft.com/office/drawing/2014/main" id="{D2BE6317-968E-2BB7-B075-D9441EEBAFC0}"/>
              </a:ext>
            </a:extLst>
          </p:cNvPr>
          <p:cNvSpPr/>
          <p:nvPr/>
        </p:nvSpPr>
        <p:spPr>
          <a:xfrm>
            <a:off x="2169995" y="2929813"/>
            <a:ext cx="7167438" cy="1844934"/>
          </a:xfrm>
          <a:prstGeom prst="wedgeRoundRectCallout">
            <a:avLst>
              <a:gd name="adj1" fmla="val 57704"/>
              <a:gd name="adj2" fmla="val -40274"/>
              <a:gd name="adj3" fmla="val 16667"/>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902030302020204" pitchFamily="66" charset="0"/>
              </a:rPr>
              <a:t>I tried your approach and it didn’t work. </a:t>
            </a:r>
            <a:br>
              <a:rPr lang="en-US" sz="2400" dirty="0">
                <a:solidFill>
                  <a:schemeClr val="tx1"/>
                </a:solidFill>
                <a:latin typeface="Comic Sans MS" panose="030F0902030302020204" pitchFamily="66" charset="0"/>
              </a:rPr>
            </a:br>
            <a:r>
              <a:rPr lang="en-US" sz="2400" dirty="0">
                <a:solidFill>
                  <a:schemeClr val="tx1"/>
                </a:solidFill>
                <a:latin typeface="Comic Sans MS" panose="030F0902030302020204" pitchFamily="66" charset="0"/>
              </a:rPr>
              <a:t>Then I looked at related papers, talked to other students, had a different idea, implemented it, and it worked!</a:t>
            </a:r>
          </a:p>
        </p:txBody>
      </p:sp>
      <p:sp>
        <p:nvSpPr>
          <p:cNvPr id="10" name="TextBox 9">
            <a:extLst>
              <a:ext uri="{FF2B5EF4-FFF2-40B4-BE49-F238E27FC236}">
                <a16:creationId xmlns:a16="http://schemas.microsoft.com/office/drawing/2014/main" id="{F9BFE558-CBD1-64EC-F937-A2E964C6FF46}"/>
              </a:ext>
            </a:extLst>
          </p:cNvPr>
          <p:cNvSpPr txBox="1"/>
          <p:nvPr/>
        </p:nvSpPr>
        <p:spPr>
          <a:xfrm>
            <a:off x="566712" y="1592368"/>
            <a:ext cx="1358257" cy="461665"/>
          </a:xfrm>
          <a:prstGeom prst="rect">
            <a:avLst/>
          </a:prstGeom>
          <a:noFill/>
        </p:spPr>
        <p:txBody>
          <a:bodyPr wrap="none" rtlCol="0">
            <a:spAutoFit/>
          </a:bodyPr>
          <a:lstStyle/>
          <a:p>
            <a:r>
              <a:rPr lang="en-US" sz="2400" dirty="0"/>
              <a:t>Professor</a:t>
            </a:r>
          </a:p>
        </p:txBody>
      </p:sp>
      <p:sp>
        <p:nvSpPr>
          <p:cNvPr id="11" name="TextBox 10">
            <a:extLst>
              <a:ext uri="{FF2B5EF4-FFF2-40B4-BE49-F238E27FC236}">
                <a16:creationId xmlns:a16="http://schemas.microsoft.com/office/drawing/2014/main" id="{A31A8E95-D658-921E-1E04-7F16C9452988}"/>
              </a:ext>
            </a:extLst>
          </p:cNvPr>
          <p:cNvSpPr txBox="1"/>
          <p:nvPr/>
        </p:nvSpPr>
        <p:spPr>
          <a:xfrm>
            <a:off x="9995543" y="1592367"/>
            <a:ext cx="1392048" cy="461665"/>
          </a:xfrm>
          <a:prstGeom prst="rect">
            <a:avLst/>
          </a:prstGeom>
          <a:noFill/>
        </p:spPr>
        <p:txBody>
          <a:bodyPr wrap="none" rtlCol="0">
            <a:spAutoFit/>
          </a:bodyPr>
          <a:lstStyle/>
          <a:p>
            <a:r>
              <a:rPr lang="en-US" sz="2400" dirty="0"/>
              <a:t>Student 5</a:t>
            </a:r>
          </a:p>
        </p:txBody>
      </p:sp>
      <p:pic>
        <p:nvPicPr>
          <p:cNvPr id="4" name="Picture 2">
            <a:extLst>
              <a:ext uri="{FF2B5EF4-FFF2-40B4-BE49-F238E27FC236}">
                <a16:creationId xmlns:a16="http://schemas.microsoft.com/office/drawing/2014/main" id="{A81E7455-1F90-40CE-F743-26C2DA0C5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43156" y="2054032"/>
            <a:ext cx="1681072" cy="4280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1CDBB2D-F18E-7E7D-98FE-1D4BE18BD2A1}"/>
              </a:ext>
            </a:extLst>
          </p:cNvPr>
          <p:cNvSpPr/>
          <p:nvPr/>
        </p:nvSpPr>
        <p:spPr>
          <a:xfrm>
            <a:off x="2887399" y="5251878"/>
            <a:ext cx="5732629" cy="1082351"/>
          </a:xfrm>
          <a:prstGeom prst="rect">
            <a:avLst/>
          </a:prstGeom>
          <a:solidFill>
            <a:schemeClr val="bg1"/>
          </a:solidFill>
          <a:ln w="38100">
            <a:solidFill>
              <a:srgbClr val="FF0000"/>
            </a:solidFill>
          </a:ln>
          <a:effectLst>
            <a:outerShdw blurRad="402805" dist="38100" dir="2700000" sx="105599" sy="105599"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THIS SHOULD BE </a:t>
            </a:r>
            <a:r>
              <a:rPr lang="en-US" sz="2800" i="1" dirty="0">
                <a:solidFill>
                  <a:srgbClr val="FF0000"/>
                </a:solidFill>
              </a:rPr>
              <a:t>ALL OF YOU </a:t>
            </a:r>
            <a:br>
              <a:rPr lang="en-US" sz="2800" dirty="0">
                <a:solidFill>
                  <a:srgbClr val="FF0000"/>
                </a:solidFill>
              </a:rPr>
            </a:br>
            <a:r>
              <a:rPr lang="en-US" sz="2800" dirty="0">
                <a:solidFill>
                  <a:srgbClr val="FF0000"/>
                </a:solidFill>
              </a:rPr>
              <a:t>IN FIVE YEARS!</a:t>
            </a:r>
          </a:p>
        </p:txBody>
      </p:sp>
      <p:sp>
        <p:nvSpPr>
          <p:cNvPr id="7" name="Rounded Rectangular Callout 6">
            <a:extLst>
              <a:ext uri="{FF2B5EF4-FFF2-40B4-BE49-F238E27FC236}">
                <a16:creationId xmlns:a16="http://schemas.microsoft.com/office/drawing/2014/main" id="{47C7FE1D-B30A-52AA-6A7A-1476C7A6AEAC}"/>
              </a:ext>
            </a:extLst>
          </p:cNvPr>
          <p:cNvSpPr/>
          <p:nvPr/>
        </p:nvSpPr>
        <p:spPr>
          <a:xfrm>
            <a:off x="2685831" y="1384704"/>
            <a:ext cx="6114277" cy="877812"/>
          </a:xfrm>
          <a:prstGeom prst="wedgeRoundRectCallout">
            <a:avLst>
              <a:gd name="adj1" fmla="val -63671"/>
              <a:gd name="adj2" fmla="val 103095"/>
              <a:gd name="adj3" fmla="val 16667"/>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902030302020204" pitchFamily="66" charset="0"/>
              </a:rPr>
              <a:t>Try this approach on this problem, then come back and tell me how it worked.</a:t>
            </a:r>
          </a:p>
        </p:txBody>
      </p:sp>
    </p:spTree>
    <p:extLst>
      <p:ext uri="{BB962C8B-B14F-4D97-AF65-F5344CB8AC3E}">
        <p14:creationId xmlns:p14="http://schemas.microsoft.com/office/powerpoint/2010/main" val="286099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A952-7BD7-AF5E-E249-9672C5836721}"/>
              </a:ext>
            </a:extLst>
          </p:cNvPr>
          <p:cNvSpPr>
            <a:spLocks noGrp="1"/>
          </p:cNvSpPr>
          <p:nvPr>
            <p:ph type="title"/>
          </p:nvPr>
        </p:nvSpPr>
        <p:spPr/>
        <p:txBody>
          <a:bodyPr/>
          <a:lstStyle/>
          <a:p>
            <a:r>
              <a:rPr lang="en-US" dirty="0"/>
              <a:t>The moral of the story so far</a:t>
            </a:r>
          </a:p>
        </p:txBody>
      </p:sp>
      <p:sp>
        <p:nvSpPr>
          <p:cNvPr id="3" name="Content Placeholder 2">
            <a:extLst>
              <a:ext uri="{FF2B5EF4-FFF2-40B4-BE49-F238E27FC236}">
                <a16:creationId xmlns:a16="http://schemas.microsoft.com/office/drawing/2014/main" id="{8482B4E2-2748-0AB8-EA4D-BA05088D9088}"/>
              </a:ext>
            </a:extLst>
          </p:cNvPr>
          <p:cNvSpPr>
            <a:spLocks noGrp="1"/>
          </p:cNvSpPr>
          <p:nvPr>
            <p:ph idx="1"/>
          </p:nvPr>
        </p:nvSpPr>
        <p:spPr/>
        <p:txBody>
          <a:bodyPr/>
          <a:lstStyle/>
          <a:p>
            <a:r>
              <a:rPr lang="en-US" dirty="0"/>
              <a:t>Don’t wait for the perfect problem and perfect knowledge – </a:t>
            </a:r>
            <a:br>
              <a:rPr lang="en-US" dirty="0"/>
            </a:br>
            <a:r>
              <a:rPr lang="en-US" dirty="0"/>
              <a:t>take the plunge and learn as you go!</a:t>
            </a:r>
          </a:p>
          <a:p>
            <a:r>
              <a:rPr lang="en-US" dirty="0"/>
              <a:t>Don’t just do what your advisor tells you to do – do </a:t>
            </a:r>
            <a:r>
              <a:rPr lang="en-US" i="1" dirty="0"/>
              <a:t>more</a:t>
            </a:r>
            <a:r>
              <a:rPr lang="en-US" dirty="0"/>
              <a:t>!</a:t>
            </a:r>
          </a:p>
          <a:p>
            <a:r>
              <a:rPr lang="en-US" dirty="0"/>
              <a:t>Don’t just say “it didn’t work” – think critically about your results and figure out why!</a:t>
            </a:r>
          </a:p>
          <a:p>
            <a:r>
              <a:rPr lang="en-US" dirty="0"/>
              <a:t>Don’t just stay stuck – learn how to pivot!</a:t>
            </a:r>
          </a:p>
        </p:txBody>
      </p:sp>
    </p:spTree>
    <p:extLst>
      <p:ext uri="{BB962C8B-B14F-4D97-AF65-F5344CB8AC3E}">
        <p14:creationId xmlns:p14="http://schemas.microsoft.com/office/powerpoint/2010/main" val="105769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8F6A7-2238-7868-992E-66972E237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047D9-E7C8-5E2B-F1C2-47C33840471B}"/>
              </a:ext>
            </a:extLst>
          </p:cNvPr>
          <p:cNvSpPr>
            <a:spLocks noGrp="1"/>
          </p:cNvSpPr>
          <p:nvPr>
            <p:ph type="title"/>
          </p:nvPr>
        </p:nvSpPr>
        <p:spPr>
          <a:xfrm>
            <a:off x="516467" y="266805"/>
            <a:ext cx="11021704" cy="1325563"/>
          </a:xfrm>
        </p:spPr>
        <p:txBody>
          <a:bodyPr/>
          <a:lstStyle/>
          <a:p>
            <a:r>
              <a:rPr lang="en-US" dirty="0"/>
              <a:t>How to meet with your advisors/mentors</a:t>
            </a:r>
          </a:p>
        </p:txBody>
      </p:sp>
      <p:sp>
        <p:nvSpPr>
          <p:cNvPr id="3" name="Content Placeholder 2">
            <a:extLst>
              <a:ext uri="{FF2B5EF4-FFF2-40B4-BE49-F238E27FC236}">
                <a16:creationId xmlns:a16="http://schemas.microsoft.com/office/drawing/2014/main" id="{822EBDB7-3C8E-7A7C-110F-B3E2034FB0AA}"/>
              </a:ext>
            </a:extLst>
          </p:cNvPr>
          <p:cNvSpPr>
            <a:spLocks noGrp="1"/>
          </p:cNvSpPr>
          <p:nvPr>
            <p:ph idx="1"/>
          </p:nvPr>
        </p:nvSpPr>
        <p:spPr>
          <a:xfrm>
            <a:off x="838200" y="1825625"/>
            <a:ext cx="10515600" cy="3248160"/>
          </a:xfrm>
        </p:spPr>
        <p:txBody>
          <a:bodyPr>
            <a:normAutofit/>
          </a:bodyPr>
          <a:lstStyle/>
          <a:p>
            <a:pPr marL="514350" indent="-514350">
              <a:buFont typeface="+mj-lt"/>
              <a:buAutoNum type="arabicPeriod"/>
            </a:pPr>
            <a:r>
              <a:rPr lang="en-US" b="1" dirty="0"/>
              <a:t>Start by establishing context and agenda.</a:t>
            </a:r>
          </a:p>
        </p:txBody>
      </p:sp>
      <p:sp>
        <p:nvSpPr>
          <p:cNvPr id="4" name="TextBox 3">
            <a:extLst>
              <a:ext uri="{FF2B5EF4-FFF2-40B4-BE49-F238E27FC236}">
                <a16:creationId xmlns:a16="http://schemas.microsoft.com/office/drawing/2014/main" id="{D24F9E4F-CD2B-4656-3276-661E54762C53}"/>
              </a:ext>
            </a:extLst>
          </p:cNvPr>
          <p:cNvSpPr txBox="1"/>
          <p:nvPr/>
        </p:nvSpPr>
        <p:spPr>
          <a:xfrm>
            <a:off x="9826388" y="6406529"/>
            <a:ext cx="2207464" cy="369332"/>
          </a:xfrm>
          <a:prstGeom prst="rect">
            <a:avLst/>
          </a:prstGeom>
          <a:noFill/>
        </p:spPr>
        <p:txBody>
          <a:bodyPr wrap="none" rtlCol="0">
            <a:spAutoFit/>
          </a:bodyPr>
          <a:lstStyle/>
          <a:p>
            <a:r>
              <a:rPr lang="en-US" dirty="0"/>
              <a:t>Source: </a:t>
            </a:r>
            <a:r>
              <a:rPr lang="en-US" dirty="0">
                <a:hlinkClick r:id="rId2"/>
              </a:rPr>
              <a:t>Jia-Bin Huang</a:t>
            </a:r>
            <a:endParaRPr lang="en-US" dirty="0"/>
          </a:p>
        </p:txBody>
      </p:sp>
    </p:spTree>
    <p:extLst>
      <p:ext uri="{BB962C8B-B14F-4D97-AF65-F5344CB8AC3E}">
        <p14:creationId xmlns:p14="http://schemas.microsoft.com/office/powerpoint/2010/main" val="259300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72AB2-EEE3-C6FE-C010-02863D831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895684-29C8-B292-61D0-2D1280CD8488}"/>
              </a:ext>
            </a:extLst>
          </p:cNvPr>
          <p:cNvSpPr>
            <a:spLocks noGrp="1"/>
          </p:cNvSpPr>
          <p:nvPr>
            <p:ph type="title"/>
          </p:nvPr>
        </p:nvSpPr>
        <p:spPr>
          <a:xfrm>
            <a:off x="516467" y="266805"/>
            <a:ext cx="11021704" cy="1325563"/>
          </a:xfrm>
        </p:spPr>
        <p:txBody>
          <a:bodyPr/>
          <a:lstStyle/>
          <a:p>
            <a:r>
              <a:rPr lang="en-US" dirty="0"/>
              <a:t>How to meet with your advisors/mentors</a:t>
            </a:r>
          </a:p>
        </p:txBody>
      </p:sp>
      <p:sp>
        <p:nvSpPr>
          <p:cNvPr id="3" name="Content Placeholder 2">
            <a:extLst>
              <a:ext uri="{FF2B5EF4-FFF2-40B4-BE49-F238E27FC236}">
                <a16:creationId xmlns:a16="http://schemas.microsoft.com/office/drawing/2014/main" id="{1E838BEA-158C-57C4-7421-EF2F1A948D1F}"/>
              </a:ext>
            </a:extLst>
          </p:cNvPr>
          <p:cNvSpPr>
            <a:spLocks noGrp="1"/>
          </p:cNvSpPr>
          <p:nvPr>
            <p:ph idx="1"/>
          </p:nvPr>
        </p:nvSpPr>
        <p:spPr>
          <a:xfrm>
            <a:off x="838200" y="1825625"/>
            <a:ext cx="10515600" cy="3248160"/>
          </a:xfrm>
        </p:spPr>
        <p:txBody>
          <a:bodyPr>
            <a:normAutofit/>
          </a:bodyPr>
          <a:lstStyle/>
          <a:p>
            <a:pPr marL="514350" indent="-514350">
              <a:buFont typeface="+mj-lt"/>
              <a:buAutoNum type="arabicPeriod"/>
            </a:pPr>
            <a:r>
              <a:rPr lang="en-US" b="1" dirty="0"/>
              <a:t>Start by establishing context and agenda.</a:t>
            </a:r>
          </a:p>
          <a:p>
            <a:pPr marL="0" indent="0">
              <a:buNone/>
            </a:pPr>
            <a:endParaRPr lang="en-US" dirty="0"/>
          </a:p>
          <a:p>
            <a:pPr marL="914400" lvl="2" indent="0">
              <a:buNone/>
            </a:pPr>
            <a:r>
              <a:rPr lang="en-US" sz="2800" dirty="0"/>
              <a:t>❌ Dive into technical details too quickly.</a:t>
            </a:r>
            <a:br>
              <a:rPr lang="en-US" sz="2800" dirty="0"/>
            </a:br>
            <a:br>
              <a:rPr lang="en-US" sz="2800" dirty="0"/>
            </a:br>
            <a:r>
              <a:rPr lang="en-US" sz="2800" dirty="0"/>
              <a:t>✅ Remind your advisor where things stood at the end of the last meeting. Manage the meeting to ensure you cover all the topics you want to discuss.</a:t>
            </a:r>
            <a:endParaRPr lang="en-US" dirty="0"/>
          </a:p>
        </p:txBody>
      </p:sp>
      <p:sp>
        <p:nvSpPr>
          <p:cNvPr id="4" name="TextBox 3">
            <a:extLst>
              <a:ext uri="{FF2B5EF4-FFF2-40B4-BE49-F238E27FC236}">
                <a16:creationId xmlns:a16="http://schemas.microsoft.com/office/drawing/2014/main" id="{C8429C7A-57E1-44CF-299B-A2AF52A5778A}"/>
              </a:ext>
            </a:extLst>
          </p:cNvPr>
          <p:cNvSpPr txBox="1"/>
          <p:nvPr/>
        </p:nvSpPr>
        <p:spPr>
          <a:xfrm>
            <a:off x="9826388" y="6406529"/>
            <a:ext cx="2207464" cy="369332"/>
          </a:xfrm>
          <a:prstGeom prst="rect">
            <a:avLst/>
          </a:prstGeom>
          <a:noFill/>
        </p:spPr>
        <p:txBody>
          <a:bodyPr wrap="none" rtlCol="0">
            <a:spAutoFit/>
          </a:bodyPr>
          <a:lstStyle/>
          <a:p>
            <a:r>
              <a:rPr lang="en-US" dirty="0"/>
              <a:t>Source: </a:t>
            </a:r>
            <a:r>
              <a:rPr lang="en-US" dirty="0">
                <a:hlinkClick r:id="rId2"/>
              </a:rPr>
              <a:t>Jia-Bin Huang</a:t>
            </a:r>
            <a:endParaRPr lang="en-US" dirty="0"/>
          </a:p>
        </p:txBody>
      </p:sp>
      <p:pic>
        <p:nvPicPr>
          <p:cNvPr id="1030" name="Picture 6" descr="Goldfish, facts and photos | National Geographic">
            <a:extLst>
              <a:ext uri="{FF2B5EF4-FFF2-40B4-BE49-F238E27FC236}">
                <a16:creationId xmlns:a16="http://schemas.microsoft.com/office/drawing/2014/main" id="{E482EC48-4017-6201-5F31-05C7642E79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96" r="19031"/>
          <a:stretch>
            <a:fillRect/>
          </a:stretch>
        </p:blipFill>
        <p:spPr bwMode="auto">
          <a:xfrm>
            <a:off x="235492" y="5073785"/>
            <a:ext cx="1346096" cy="1315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5BDA06-7DA0-6FC7-C359-829E07038AD1}"/>
              </a:ext>
            </a:extLst>
          </p:cNvPr>
          <p:cNvSpPr txBox="1"/>
          <p:nvPr/>
        </p:nvSpPr>
        <p:spPr>
          <a:xfrm>
            <a:off x="838200" y="5139992"/>
            <a:ext cx="10515600" cy="1384995"/>
          </a:xfrm>
          <a:prstGeom prst="rect">
            <a:avLst/>
          </a:prstGeom>
          <a:noFill/>
        </p:spPr>
        <p:txBody>
          <a:bodyPr wrap="square">
            <a:spAutoFit/>
          </a:bodyPr>
          <a:lstStyle/>
          <a:p>
            <a:pPr marL="914400" lvl="2" indent="0">
              <a:buNone/>
            </a:pPr>
            <a:r>
              <a:rPr lang="en-US" sz="2800" i="1" dirty="0">
                <a:latin typeface="Segoe UI" panose="020B0502040204020203" pitchFamily="34" charset="0"/>
                <a:cs typeface="Segoe UI" panose="020B0502040204020203" pitchFamily="34" charset="0"/>
              </a:rPr>
              <a:t>“Your advisor will forget everything you discuss the moment you step out the door. Treat your advisor as goldfish. Always provide high-level contexts first.”</a:t>
            </a:r>
            <a:r>
              <a:rPr lang="en-US" sz="2800" dirty="0">
                <a:latin typeface="Segoe UI" panose="020B0502040204020203" pitchFamily="34" charset="0"/>
                <a:cs typeface="Segoe UI" panose="020B0502040204020203" pitchFamily="34" charset="0"/>
              </a:rPr>
              <a:t> – Jia-Bin Huang</a:t>
            </a:r>
          </a:p>
        </p:txBody>
      </p:sp>
    </p:spTree>
    <p:extLst>
      <p:ext uri="{BB962C8B-B14F-4D97-AF65-F5344CB8AC3E}">
        <p14:creationId xmlns:p14="http://schemas.microsoft.com/office/powerpoint/2010/main" val="78953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EEAE5-2449-D490-89F7-21CD7EBE0B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6DE7DD-955F-EB2F-81FB-4B810FA0A2C4}"/>
              </a:ext>
            </a:extLst>
          </p:cNvPr>
          <p:cNvSpPr>
            <a:spLocks noGrp="1"/>
          </p:cNvSpPr>
          <p:nvPr>
            <p:ph idx="1"/>
          </p:nvPr>
        </p:nvSpPr>
        <p:spPr>
          <a:xfrm>
            <a:off x="838199" y="1825624"/>
            <a:ext cx="8293769" cy="4919459"/>
          </a:xfrm>
        </p:spPr>
        <p:txBody>
          <a:bodyPr>
            <a:normAutofit/>
          </a:bodyPr>
          <a:lstStyle/>
          <a:p>
            <a:pPr marL="514350" indent="-514350">
              <a:buFont typeface="+mj-lt"/>
              <a:buAutoNum type="arabicPeriod"/>
            </a:pPr>
            <a:r>
              <a:rPr lang="en-US" b="1" dirty="0"/>
              <a:t>Start by establishing context and agenda.</a:t>
            </a:r>
          </a:p>
          <a:p>
            <a:pPr marL="514350" indent="-514350">
              <a:buFont typeface="+mj-lt"/>
              <a:buAutoNum type="arabicPeriod"/>
            </a:pPr>
            <a:r>
              <a:rPr lang="en-US" b="1" dirty="0"/>
              <a:t>Show results – </a:t>
            </a:r>
            <a:r>
              <a:rPr lang="en-US" b="1" i="1" dirty="0"/>
              <a:t>and interpret them.</a:t>
            </a:r>
          </a:p>
          <a:p>
            <a:pPr marL="0" indent="0">
              <a:buNone/>
            </a:pPr>
            <a:endParaRPr lang="en-US" dirty="0"/>
          </a:p>
          <a:p>
            <a:pPr marL="457200" lvl="1" indent="0">
              <a:buNone/>
            </a:pPr>
            <a:r>
              <a:rPr lang="en-US" sz="2800" dirty="0"/>
              <a:t>❌ "Here are the results. Look at this table full of numbers."</a:t>
            </a:r>
            <a:br>
              <a:rPr lang="en-US" sz="2800" dirty="0"/>
            </a:br>
            <a:br>
              <a:rPr lang="en-US" sz="2800" dirty="0"/>
            </a:br>
            <a:r>
              <a:rPr lang="en-US" sz="2800" dirty="0"/>
              <a:t>✅ Contextualize your results: What did you do? Why and how did you do it? What did you find? Does it make sense? </a:t>
            </a:r>
          </a:p>
        </p:txBody>
      </p:sp>
      <p:pic>
        <p:nvPicPr>
          <p:cNvPr id="4098" name="Picture 2">
            <a:extLst>
              <a:ext uri="{FF2B5EF4-FFF2-40B4-BE49-F238E27FC236}">
                <a16:creationId xmlns:a16="http://schemas.microsoft.com/office/drawing/2014/main" id="{38E582E3-6598-EAD9-FE2A-28FC946E43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117"/>
          <a:stretch>
            <a:fillRect/>
          </a:stretch>
        </p:blipFill>
        <p:spPr bwMode="auto">
          <a:xfrm>
            <a:off x="9229685" y="1332484"/>
            <a:ext cx="2725755" cy="23678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3AB2AE9-A1E6-E43C-1D51-39BBDFB024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92"/>
          <a:stretch>
            <a:fillRect/>
          </a:stretch>
        </p:blipFill>
        <p:spPr bwMode="auto">
          <a:xfrm>
            <a:off x="9236665" y="3631904"/>
            <a:ext cx="2725755" cy="2366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574D65-1851-7C3C-57D8-38ECDBDFEAEE}"/>
              </a:ext>
            </a:extLst>
          </p:cNvPr>
          <p:cNvSpPr txBox="1"/>
          <p:nvPr/>
        </p:nvSpPr>
        <p:spPr>
          <a:xfrm>
            <a:off x="9968926" y="5998562"/>
            <a:ext cx="1554208" cy="307777"/>
          </a:xfrm>
          <a:prstGeom prst="rect">
            <a:avLst/>
          </a:prstGeom>
          <a:noFill/>
        </p:spPr>
        <p:txBody>
          <a:bodyPr wrap="none" rtlCol="0">
            <a:spAutoFit/>
          </a:bodyPr>
          <a:lstStyle/>
          <a:p>
            <a:r>
              <a:rPr lang="en-US" sz="1400" dirty="0">
                <a:hlinkClick r:id="rId4"/>
              </a:rPr>
              <a:t>Ph.D. Comic #1762</a:t>
            </a:r>
            <a:endParaRPr lang="en-US" sz="1400" dirty="0"/>
          </a:p>
        </p:txBody>
      </p:sp>
      <p:sp>
        <p:nvSpPr>
          <p:cNvPr id="5" name="TextBox 4">
            <a:extLst>
              <a:ext uri="{FF2B5EF4-FFF2-40B4-BE49-F238E27FC236}">
                <a16:creationId xmlns:a16="http://schemas.microsoft.com/office/drawing/2014/main" id="{45A98E78-3FAC-4FAE-DD86-1C1583F3B565}"/>
              </a:ext>
            </a:extLst>
          </p:cNvPr>
          <p:cNvSpPr txBox="1"/>
          <p:nvPr/>
        </p:nvSpPr>
        <p:spPr>
          <a:xfrm>
            <a:off x="9826388" y="6406529"/>
            <a:ext cx="2207464" cy="369332"/>
          </a:xfrm>
          <a:prstGeom prst="rect">
            <a:avLst/>
          </a:prstGeom>
          <a:noFill/>
        </p:spPr>
        <p:txBody>
          <a:bodyPr wrap="none" rtlCol="0">
            <a:spAutoFit/>
          </a:bodyPr>
          <a:lstStyle/>
          <a:p>
            <a:r>
              <a:rPr lang="en-US" dirty="0"/>
              <a:t>Source: </a:t>
            </a:r>
            <a:r>
              <a:rPr lang="en-US" dirty="0">
                <a:hlinkClick r:id="rId5"/>
              </a:rPr>
              <a:t>Jia-Bin Huang</a:t>
            </a:r>
            <a:endParaRPr lang="en-US" dirty="0"/>
          </a:p>
        </p:txBody>
      </p:sp>
      <p:sp>
        <p:nvSpPr>
          <p:cNvPr id="8" name="Title 1">
            <a:extLst>
              <a:ext uri="{FF2B5EF4-FFF2-40B4-BE49-F238E27FC236}">
                <a16:creationId xmlns:a16="http://schemas.microsoft.com/office/drawing/2014/main" id="{68EEC93B-E4EE-4433-F51B-CF77AE5C7BA2}"/>
              </a:ext>
            </a:extLst>
          </p:cNvPr>
          <p:cNvSpPr>
            <a:spLocks noGrp="1"/>
          </p:cNvSpPr>
          <p:nvPr>
            <p:ph type="title"/>
          </p:nvPr>
        </p:nvSpPr>
        <p:spPr>
          <a:xfrm>
            <a:off x="516467" y="266805"/>
            <a:ext cx="11021704" cy="1325563"/>
          </a:xfrm>
        </p:spPr>
        <p:txBody>
          <a:bodyPr/>
          <a:lstStyle/>
          <a:p>
            <a:r>
              <a:rPr lang="en-US" dirty="0"/>
              <a:t>How to meet with your advisors/mentors</a:t>
            </a:r>
          </a:p>
        </p:txBody>
      </p:sp>
    </p:spTree>
    <p:extLst>
      <p:ext uri="{BB962C8B-B14F-4D97-AF65-F5344CB8AC3E}">
        <p14:creationId xmlns:p14="http://schemas.microsoft.com/office/powerpoint/2010/main" val="125617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147CD-3DEA-A1BB-C587-9F369C6C5F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E7049A-59F5-EA77-FD5E-6AAEB11DC9B3}"/>
              </a:ext>
            </a:extLst>
          </p:cNvPr>
          <p:cNvSpPr>
            <a:spLocks noGrp="1"/>
          </p:cNvSpPr>
          <p:nvPr>
            <p:ph idx="1"/>
          </p:nvPr>
        </p:nvSpPr>
        <p:spPr/>
        <p:txBody>
          <a:bodyPr>
            <a:normAutofit/>
          </a:bodyPr>
          <a:lstStyle/>
          <a:p>
            <a:pPr marL="514350" indent="-514350">
              <a:buFont typeface="+mj-lt"/>
              <a:buAutoNum type="arabicPeriod"/>
            </a:pPr>
            <a:r>
              <a:rPr lang="en-US" b="1" dirty="0"/>
              <a:t>Start by establishing context and agenda.</a:t>
            </a:r>
          </a:p>
          <a:p>
            <a:pPr marL="514350" indent="-514350">
              <a:buFont typeface="+mj-lt"/>
              <a:buAutoNum type="arabicPeriod"/>
            </a:pPr>
            <a:r>
              <a:rPr lang="en-US" b="1" dirty="0"/>
              <a:t>Show results – </a:t>
            </a:r>
            <a:r>
              <a:rPr lang="en-US" b="1" i="1" dirty="0"/>
              <a:t>and interpret them.</a:t>
            </a:r>
            <a:endParaRPr lang="en-US" b="1" dirty="0"/>
          </a:p>
          <a:p>
            <a:pPr marL="514350" indent="-514350">
              <a:buFont typeface="+mj-lt"/>
              <a:buAutoNum type="arabicPeriod"/>
            </a:pPr>
            <a:r>
              <a:rPr lang="en-US" b="1" dirty="0"/>
              <a:t>Propose next steps </a:t>
            </a:r>
            <a:r>
              <a:rPr lang="en-US" b="1" i="1" dirty="0"/>
              <a:t>and timeline</a:t>
            </a:r>
            <a:r>
              <a:rPr lang="en-US" b="1" dirty="0"/>
              <a:t>.</a:t>
            </a:r>
          </a:p>
          <a:p>
            <a:pPr marL="0" indent="0">
              <a:buNone/>
            </a:pPr>
            <a:endParaRPr lang="en-US" dirty="0"/>
          </a:p>
          <a:p>
            <a:pPr marL="457200" lvl="1" indent="0">
              <a:buNone/>
            </a:pPr>
            <a:r>
              <a:rPr lang="en-US" sz="2800" dirty="0"/>
              <a:t>❌ "That's all my progress. What do you suggest I do next?"</a:t>
            </a:r>
            <a:br>
              <a:rPr lang="en-US" sz="2800" dirty="0"/>
            </a:br>
            <a:br>
              <a:rPr lang="en-US" sz="2800" dirty="0"/>
            </a:br>
            <a:r>
              <a:rPr lang="en-US" sz="2800" dirty="0"/>
              <a:t>✅ "That's all my progress. Based on the results, I suggest follow-up tasks A, B, C (and why). It should take me about this long to do this." </a:t>
            </a:r>
          </a:p>
        </p:txBody>
      </p:sp>
      <p:sp>
        <p:nvSpPr>
          <p:cNvPr id="4" name="TextBox 3">
            <a:extLst>
              <a:ext uri="{FF2B5EF4-FFF2-40B4-BE49-F238E27FC236}">
                <a16:creationId xmlns:a16="http://schemas.microsoft.com/office/drawing/2014/main" id="{5C45016A-3F61-6E7B-8B26-399A3A563B2F}"/>
              </a:ext>
            </a:extLst>
          </p:cNvPr>
          <p:cNvSpPr txBox="1"/>
          <p:nvPr/>
        </p:nvSpPr>
        <p:spPr>
          <a:xfrm>
            <a:off x="9826388" y="6406529"/>
            <a:ext cx="2207464" cy="369332"/>
          </a:xfrm>
          <a:prstGeom prst="rect">
            <a:avLst/>
          </a:prstGeom>
          <a:noFill/>
        </p:spPr>
        <p:txBody>
          <a:bodyPr wrap="none" rtlCol="0">
            <a:spAutoFit/>
          </a:bodyPr>
          <a:lstStyle/>
          <a:p>
            <a:r>
              <a:rPr lang="en-US" dirty="0"/>
              <a:t>Source: </a:t>
            </a:r>
            <a:r>
              <a:rPr lang="en-US" dirty="0">
                <a:hlinkClick r:id="rId2"/>
              </a:rPr>
              <a:t>Jia-Bin Huang</a:t>
            </a:r>
            <a:endParaRPr lang="en-US" dirty="0"/>
          </a:p>
        </p:txBody>
      </p:sp>
      <p:sp>
        <p:nvSpPr>
          <p:cNvPr id="7" name="Title 1">
            <a:extLst>
              <a:ext uri="{FF2B5EF4-FFF2-40B4-BE49-F238E27FC236}">
                <a16:creationId xmlns:a16="http://schemas.microsoft.com/office/drawing/2014/main" id="{2CBB0523-1915-CC5F-835B-9A4A683CEEF0}"/>
              </a:ext>
            </a:extLst>
          </p:cNvPr>
          <p:cNvSpPr>
            <a:spLocks noGrp="1"/>
          </p:cNvSpPr>
          <p:nvPr>
            <p:ph type="title"/>
          </p:nvPr>
        </p:nvSpPr>
        <p:spPr>
          <a:xfrm>
            <a:off x="516467" y="266805"/>
            <a:ext cx="11021704" cy="1325563"/>
          </a:xfrm>
        </p:spPr>
        <p:txBody>
          <a:bodyPr/>
          <a:lstStyle/>
          <a:p>
            <a:r>
              <a:rPr lang="en-US" dirty="0"/>
              <a:t>How to meet with your advisors/mentors</a:t>
            </a:r>
          </a:p>
        </p:txBody>
      </p:sp>
    </p:spTree>
    <p:extLst>
      <p:ext uri="{BB962C8B-B14F-4D97-AF65-F5344CB8AC3E}">
        <p14:creationId xmlns:p14="http://schemas.microsoft.com/office/powerpoint/2010/main" val="1468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A1F18-49E8-6FB3-FFB6-F6AF3840B60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90049-4AAF-8DD3-C9FE-356068475966}"/>
              </a:ext>
            </a:extLst>
          </p:cNvPr>
          <p:cNvSpPr>
            <a:spLocks noGrp="1"/>
          </p:cNvSpPr>
          <p:nvPr>
            <p:ph idx="1"/>
          </p:nvPr>
        </p:nvSpPr>
        <p:spPr>
          <a:xfrm>
            <a:off x="838200" y="1825625"/>
            <a:ext cx="11021704" cy="4765570"/>
          </a:xfrm>
        </p:spPr>
        <p:txBody>
          <a:bodyPr>
            <a:normAutofit/>
          </a:bodyPr>
          <a:lstStyle/>
          <a:p>
            <a:pPr marL="514350" indent="-514350">
              <a:buFont typeface="+mj-lt"/>
              <a:buAutoNum type="arabicPeriod"/>
            </a:pPr>
            <a:r>
              <a:rPr lang="en-US" b="1" dirty="0"/>
              <a:t>Start by establishing context and agenda.</a:t>
            </a:r>
          </a:p>
          <a:p>
            <a:pPr marL="514350" indent="-514350">
              <a:buFont typeface="+mj-lt"/>
              <a:buAutoNum type="arabicPeriod"/>
            </a:pPr>
            <a:r>
              <a:rPr lang="en-US" b="1" dirty="0"/>
              <a:t>Show results – </a:t>
            </a:r>
            <a:r>
              <a:rPr lang="en-US" b="1" i="1" dirty="0"/>
              <a:t>and interpret them.</a:t>
            </a:r>
            <a:endParaRPr lang="en-US" b="1" dirty="0"/>
          </a:p>
          <a:p>
            <a:pPr marL="514350" indent="-514350">
              <a:buFont typeface="+mj-lt"/>
              <a:buAutoNum type="arabicPeriod"/>
            </a:pPr>
            <a:r>
              <a:rPr lang="en-US" b="1" dirty="0"/>
              <a:t>Propose next steps </a:t>
            </a:r>
            <a:r>
              <a:rPr lang="en-US" b="1" i="1" dirty="0"/>
              <a:t>and timeline</a:t>
            </a:r>
            <a:r>
              <a:rPr lang="en-US" b="1" dirty="0"/>
              <a:t>.</a:t>
            </a:r>
          </a:p>
          <a:p>
            <a:pPr marL="514350" indent="-514350">
              <a:buFont typeface="+mj-lt"/>
              <a:buAutoNum type="arabicPeriod"/>
            </a:pPr>
            <a:r>
              <a:rPr lang="en-US" b="1" dirty="0"/>
              <a:t>Summarize your meeting.</a:t>
            </a:r>
          </a:p>
          <a:p>
            <a:pPr marL="0" indent="0">
              <a:buNone/>
            </a:pPr>
            <a:endParaRPr lang="en-US" dirty="0"/>
          </a:p>
          <a:p>
            <a:pPr marL="457200" lvl="1" indent="0">
              <a:buNone/>
            </a:pPr>
            <a:r>
              <a:rPr lang="en-US" sz="2800" dirty="0"/>
              <a:t>❌ Memorize the discussions in the meeting without taking notes.</a:t>
            </a:r>
            <a:br>
              <a:rPr lang="en-US" sz="2800" dirty="0"/>
            </a:br>
            <a:br>
              <a:rPr lang="en-US" sz="2800" dirty="0"/>
            </a:br>
            <a:r>
              <a:rPr lang="en-US" sz="2800" dirty="0"/>
              <a:t>✅ Summarize the meeting and the next steps agreed on. </a:t>
            </a:r>
            <a:br>
              <a:rPr lang="en-US" sz="2800" dirty="0"/>
            </a:br>
            <a:r>
              <a:rPr lang="en-US" sz="2800" dirty="0"/>
              <a:t>Send an email/post on Slack right away. Don’t hesitate to ask for clarifications.</a:t>
            </a:r>
          </a:p>
        </p:txBody>
      </p:sp>
      <p:sp>
        <p:nvSpPr>
          <p:cNvPr id="4" name="TextBox 3">
            <a:extLst>
              <a:ext uri="{FF2B5EF4-FFF2-40B4-BE49-F238E27FC236}">
                <a16:creationId xmlns:a16="http://schemas.microsoft.com/office/drawing/2014/main" id="{88F37B72-786B-8DF7-C56E-CAC65654D655}"/>
              </a:ext>
            </a:extLst>
          </p:cNvPr>
          <p:cNvSpPr txBox="1"/>
          <p:nvPr/>
        </p:nvSpPr>
        <p:spPr>
          <a:xfrm>
            <a:off x="9826388" y="6406529"/>
            <a:ext cx="2207464" cy="369332"/>
          </a:xfrm>
          <a:prstGeom prst="rect">
            <a:avLst/>
          </a:prstGeom>
          <a:noFill/>
        </p:spPr>
        <p:txBody>
          <a:bodyPr wrap="none" rtlCol="0">
            <a:spAutoFit/>
          </a:bodyPr>
          <a:lstStyle/>
          <a:p>
            <a:r>
              <a:rPr lang="en-US" dirty="0"/>
              <a:t>Source: </a:t>
            </a:r>
            <a:r>
              <a:rPr lang="en-US" dirty="0">
                <a:hlinkClick r:id="rId2"/>
              </a:rPr>
              <a:t>Jia-Bin Huang</a:t>
            </a:r>
            <a:endParaRPr lang="en-US" dirty="0"/>
          </a:p>
        </p:txBody>
      </p:sp>
      <p:sp>
        <p:nvSpPr>
          <p:cNvPr id="7" name="Title 1">
            <a:extLst>
              <a:ext uri="{FF2B5EF4-FFF2-40B4-BE49-F238E27FC236}">
                <a16:creationId xmlns:a16="http://schemas.microsoft.com/office/drawing/2014/main" id="{75963A5E-E208-2B65-4953-E7E730E61F71}"/>
              </a:ext>
            </a:extLst>
          </p:cNvPr>
          <p:cNvSpPr>
            <a:spLocks noGrp="1"/>
          </p:cNvSpPr>
          <p:nvPr>
            <p:ph type="title"/>
          </p:nvPr>
        </p:nvSpPr>
        <p:spPr>
          <a:xfrm>
            <a:off x="516467" y="266805"/>
            <a:ext cx="11021704" cy="1325563"/>
          </a:xfrm>
        </p:spPr>
        <p:txBody>
          <a:bodyPr/>
          <a:lstStyle/>
          <a:p>
            <a:r>
              <a:rPr lang="en-US" dirty="0"/>
              <a:t>How to meet with your advisors/mentors</a:t>
            </a:r>
          </a:p>
        </p:txBody>
      </p:sp>
    </p:spTree>
    <p:extLst>
      <p:ext uri="{BB962C8B-B14F-4D97-AF65-F5344CB8AC3E}">
        <p14:creationId xmlns:p14="http://schemas.microsoft.com/office/powerpoint/2010/main" val="29148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C598-F996-34C9-630E-8AF9E58D3828}"/>
              </a:ext>
            </a:extLst>
          </p:cNvPr>
          <p:cNvSpPr>
            <a:spLocks noGrp="1"/>
          </p:cNvSpPr>
          <p:nvPr>
            <p:ph type="title"/>
          </p:nvPr>
        </p:nvSpPr>
        <p:spPr/>
        <p:txBody>
          <a:bodyPr/>
          <a:lstStyle/>
          <a:p>
            <a:r>
              <a:rPr lang="en-US" dirty="0"/>
              <a:t>Recall: Goals for your first year</a:t>
            </a:r>
          </a:p>
        </p:txBody>
      </p:sp>
      <p:sp>
        <p:nvSpPr>
          <p:cNvPr id="3" name="Content Placeholder 2">
            <a:extLst>
              <a:ext uri="{FF2B5EF4-FFF2-40B4-BE49-F238E27FC236}">
                <a16:creationId xmlns:a16="http://schemas.microsoft.com/office/drawing/2014/main" id="{AAA7F3F9-0654-6655-68F7-EFA175B4A336}"/>
              </a:ext>
            </a:extLst>
          </p:cNvPr>
          <p:cNvSpPr>
            <a:spLocks noGrp="1"/>
          </p:cNvSpPr>
          <p:nvPr>
            <p:ph idx="1"/>
          </p:nvPr>
        </p:nvSpPr>
        <p:spPr/>
        <p:txBody>
          <a:bodyPr/>
          <a:lstStyle/>
          <a:p>
            <a:pPr marL="514350" indent="-514350">
              <a:lnSpc>
                <a:spcPct val="100000"/>
              </a:lnSpc>
              <a:buFont typeface="+mj-lt"/>
              <a:buAutoNum type="arabicPeriod"/>
            </a:pPr>
            <a:r>
              <a:rPr lang="en-US" dirty="0"/>
              <a:t>Plan your coursework and start fulfilling coursework requirements – </a:t>
            </a:r>
            <a:r>
              <a:rPr lang="en-US" i="1" dirty="0"/>
              <a:t>don’t forget to complete your Program of Study form</a:t>
            </a:r>
            <a:r>
              <a:rPr lang="en-US" dirty="0"/>
              <a:t>!</a:t>
            </a:r>
          </a:p>
          <a:p>
            <a:pPr marL="514350" indent="-514350">
              <a:lnSpc>
                <a:spcPct val="100000"/>
              </a:lnSpc>
              <a:buFont typeface="+mj-lt"/>
              <a:buAutoNum type="arabicPeriod"/>
            </a:pPr>
            <a:r>
              <a:rPr lang="en-US" dirty="0"/>
              <a:t>Establish a relationship with an advisor and start making progress in research</a:t>
            </a:r>
          </a:p>
        </p:txBody>
      </p:sp>
    </p:spTree>
    <p:extLst>
      <p:ext uri="{BB962C8B-B14F-4D97-AF65-F5344CB8AC3E}">
        <p14:creationId xmlns:p14="http://schemas.microsoft.com/office/powerpoint/2010/main" val="3988320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68BA-9A87-0103-448C-A5F3D0591129}"/>
              </a:ext>
            </a:extLst>
          </p:cNvPr>
          <p:cNvSpPr>
            <a:spLocks noGrp="1"/>
          </p:cNvSpPr>
          <p:nvPr>
            <p:ph type="title"/>
          </p:nvPr>
        </p:nvSpPr>
        <p:spPr/>
        <p:txBody>
          <a:bodyPr/>
          <a:lstStyle/>
          <a:p>
            <a:r>
              <a:rPr lang="en-US" dirty="0"/>
              <a:t>How to waste half your semester</a:t>
            </a:r>
          </a:p>
        </p:txBody>
      </p:sp>
      <p:sp>
        <p:nvSpPr>
          <p:cNvPr id="3" name="Content Placeholder 2">
            <a:extLst>
              <a:ext uri="{FF2B5EF4-FFF2-40B4-BE49-F238E27FC236}">
                <a16:creationId xmlns:a16="http://schemas.microsoft.com/office/drawing/2014/main" id="{EEB5F740-3A1F-9546-DA17-0C242FC23C99}"/>
              </a:ext>
            </a:extLst>
          </p:cNvPr>
          <p:cNvSpPr>
            <a:spLocks noGrp="1"/>
          </p:cNvSpPr>
          <p:nvPr>
            <p:ph idx="1"/>
          </p:nvPr>
        </p:nvSpPr>
        <p:spPr>
          <a:xfrm>
            <a:off x="838200" y="1269242"/>
            <a:ext cx="11353800" cy="6059606"/>
          </a:xfrm>
        </p:spPr>
        <p:txBody>
          <a:bodyPr>
            <a:normAutofit/>
          </a:bodyPr>
          <a:lstStyle/>
          <a:p>
            <a:r>
              <a:rPr lang="en-US" dirty="0"/>
              <a:t>Week 1: Meet with advisor, decide on initial research plan</a:t>
            </a:r>
          </a:p>
          <a:p>
            <a:r>
              <a:rPr lang="en-US" dirty="0"/>
              <a:t>Week 2: Realize you’re not sure about some parts of the plan, but don’t ask for clarification. Realize you’re not sure how to set up the experimental environment, but don’t ask anybody for help</a:t>
            </a:r>
          </a:p>
          <a:p>
            <a:r>
              <a:rPr lang="en-US" dirty="0"/>
              <a:t>Week 3: Get busy with homework, put off experiments</a:t>
            </a:r>
          </a:p>
          <a:p>
            <a:r>
              <a:rPr lang="en-US" dirty="0"/>
              <a:t>Week 4: Finally get set up and start experiments</a:t>
            </a:r>
          </a:p>
          <a:p>
            <a:r>
              <a:rPr lang="en-US" dirty="0"/>
              <a:t>Week 5: Still working on getting results</a:t>
            </a:r>
          </a:p>
          <a:p>
            <a:r>
              <a:rPr lang="en-US" dirty="0"/>
              <a:t>Week 6: Get some results, ask to meet with advisor</a:t>
            </a:r>
          </a:p>
          <a:p>
            <a:r>
              <a:rPr lang="en-US" dirty="0"/>
              <a:t>Week 7: Spend the first half of the meeting reminding the advisor what you were supposed to be working on, then present your results and realize they don’t make sense </a:t>
            </a:r>
          </a:p>
        </p:txBody>
      </p:sp>
    </p:spTree>
    <p:extLst>
      <p:ext uri="{BB962C8B-B14F-4D97-AF65-F5344CB8AC3E}">
        <p14:creationId xmlns:p14="http://schemas.microsoft.com/office/powerpoint/2010/main" val="91052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F165-65DA-9B3B-6921-5B0C9936E829}"/>
              </a:ext>
            </a:extLst>
          </p:cNvPr>
          <p:cNvSpPr>
            <a:spLocks noGrp="1"/>
          </p:cNvSpPr>
          <p:nvPr>
            <p:ph type="title"/>
          </p:nvPr>
        </p:nvSpPr>
        <p:spPr/>
        <p:txBody>
          <a:bodyPr/>
          <a:lstStyle/>
          <a:p>
            <a:r>
              <a:rPr lang="en-US" dirty="0"/>
              <a:t>How to do experiments</a:t>
            </a:r>
          </a:p>
        </p:txBody>
      </p:sp>
      <p:sp>
        <p:nvSpPr>
          <p:cNvPr id="3" name="Content Placeholder 2">
            <a:extLst>
              <a:ext uri="{FF2B5EF4-FFF2-40B4-BE49-F238E27FC236}">
                <a16:creationId xmlns:a16="http://schemas.microsoft.com/office/drawing/2014/main" id="{B94F55FA-42DF-D195-ABF7-AF1749ACBA54}"/>
              </a:ext>
            </a:extLst>
          </p:cNvPr>
          <p:cNvSpPr>
            <a:spLocks noGrp="1"/>
          </p:cNvSpPr>
          <p:nvPr>
            <p:ph idx="1"/>
          </p:nvPr>
        </p:nvSpPr>
        <p:spPr>
          <a:xfrm>
            <a:off x="838199" y="1503891"/>
            <a:ext cx="11116733" cy="5302963"/>
          </a:xfrm>
        </p:spPr>
        <p:txBody>
          <a:bodyPr>
            <a:normAutofit/>
          </a:bodyPr>
          <a:lstStyle/>
          <a:p>
            <a:r>
              <a:rPr lang="en-US" b="1" dirty="0"/>
              <a:t>Don’t just try stuff – </a:t>
            </a:r>
            <a:r>
              <a:rPr lang="en-US" b="1" i="1" dirty="0"/>
              <a:t>formulate hypotheses and test them!</a:t>
            </a:r>
          </a:p>
          <a:p>
            <a:r>
              <a:rPr lang="en-US" b="1" i="1" dirty="0"/>
              <a:t>Think critically</a:t>
            </a:r>
            <a:r>
              <a:rPr lang="en-US" b="1" dirty="0"/>
              <a:t> about your results</a:t>
            </a:r>
          </a:p>
          <a:p>
            <a:pPr lvl="1"/>
            <a:r>
              <a:rPr lang="en-US" dirty="0"/>
              <a:t>Display your results in a way that is easy to understand </a:t>
            </a:r>
            <a:r>
              <a:rPr lang="en-US" i="1" dirty="0"/>
              <a:t>– </a:t>
            </a:r>
            <a:br>
              <a:rPr lang="en-US" i="1" dirty="0"/>
            </a:br>
            <a:r>
              <a:rPr lang="en-US" i="1" dirty="0"/>
              <a:t>both for your own sake and for your advisors/collaborators</a:t>
            </a:r>
            <a:r>
              <a:rPr lang="en-US" dirty="0"/>
              <a:t>!</a:t>
            </a:r>
          </a:p>
          <a:p>
            <a:pPr lvl="1"/>
            <a:r>
              <a:rPr lang="en-US" dirty="0"/>
              <a:t>If you don’t understand your results, make sure you sanity check them</a:t>
            </a:r>
          </a:p>
          <a:p>
            <a:pPr lvl="1"/>
            <a:r>
              <a:rPr lang="en-US" dirty="0"/>
              <a:t>Make sure you have strong debugging skills</a:t>
            </a:r>
          </a:p>
          <a:p>
            <a:r>
              <a:rPr lang="en-US" b="1" dirty="0"/>
              <a:t>Be systematic and organized </a:t>
            </a:r>
          </a:p>
          <a:p>
            <a:pPr lvl="1"/>
            <a:r>
              <a:rPr lang="en-US" dirty="0"/>
              <a:t>Use version control, document everything </a:t>
            </a:r>
          </a:p>
          <a:p>
            <a:pPr lvl="1"/>
            <a:r>
              <a:rPr lang="en-US" dirty="0"/>
              <a:t>Break methods down into components and validate them one at a time</a:t>
            </a:r>
          </a:p>
          <a:p>
            <a:pPr lvl="1"/>
            <a:r>
              <a:rPr lang="en-US" dirty="0"/>
              <a:t>Explore different choices systematically</a:t>
            </a:r>
          </a:p>
          <a:p>
            <a:r>
              <a:rPr lang="en-US" b="1" dirty="0"/>
              <a:t>Don’t be afraid to ask for help and feedback</a:t>
            </a:r>
          </a:p>
        </p:txBody>
      </p:sp>
    </p:spTree>
    <p:extLst>
      <p:ext uri="{BB962C8B-B14F-4D97-AF65-F5344CB8AC3E}">
        <p14:creationId xmlns:p14="http://schemas.microsoft.com/office/powerpoint/2010/main" val="113364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B08D-BBA9-C8F5-7A61-BA8E343E5799}"/>
              </a:ext>
            </a:extLst>
          </p:cNvPr>
          <p:cNvSpPr>
            <a:spLocks noGrp="1"/>
          </p:cNvSpPr>
          <p:nvPr>
            <p:ph type="title"/>
          </p:nvPr>
        </p:nvSpPr>
        <p:spPr/>
        <p:txBody>
          <a:bodyPr/>
          <a:lstStyle/>
          <a:p>
            <a:r>
              <a:rPr lang="en-US" dirty="0"/>
              <a:t>How to generate research ideas</a:t>
            </a:r>
          </a:p>
        </p:txBody>
      </p:sp>
      <p:sp>
        <p:nvSpPr>
          <p:cNvPr id="3" name="Content Placeholder 2">
            <a:extLst>
              <a:ext uri="{FF2B5EF4-FFF2-40B4-BE49-F238E27FC236}">
                <a16:creationId xmlns:a16="http://schemas.microsoft.com/office/drawing/2014/main" id="{05EA2FCD-357F-02A5-9CEF-B8394C0E565F}"/>
              </a:ext>
            </a:extLst>
          </p:cNvPr>
          <p:cNvSpPr>
            <a:spLocks noGrp="1"/>
          </p:cNvSpPr>
          <p:nvPr>
            <p:ph idx="1"/>
          </p:nvPr>
        </p:nvSpPr>
        <p:spPr/>
        <p:txBody>
          <a:bodyPr>
            <a:normAutofit/>
          </a:bodyPr>
          <a:lstStyle/>
          <a:p>
            <a:r>
              <a:rPr lang="en-US" b="1" dirty="0"/>
              <a:t>No foolproof recipe – if this were easy, we wouldn’t be here!</a:t>
            </a:r>
          </a:p>
          <a:p>
            <a:r>
              <a:rPr lang="en-US" dirty="0"/>
              <a:t>Read papers – </a:t>
            </a:r>
            <a:r>
              <a:rPr lang="en-US" i="1" dirty="0"/>
              <a:t>and ask questions</a:t>
            </a:r>
          </a:p>
          <a:p>
            <a:r>
              <a:rPr lang="en-US" dirty="0"/>
              <a:t>Follow </a:t>
            </a:r>
            <a:r>
              <a:rPr lang="en-US" dirty="0" err="1"/>
              <a:t>arXiv</a:t>
            </a:r>
            <a:r>
              <a:rPr lang="en-US" dirty="0"/>
              <a:t> and social media – but don’t overdo it</a:t>
            </a:r>
          </a:p>
          <a:p>
            <a:r>
              <a:rPr lang="en-US" dirty="0"/>
              <a:t>Identify leading/inspirational researchers in your field and follow their work</a:t>
            </a:r>
          </a:p>
          <a:p>
            <a:r>
              <a:rPr lang="en-US" dirty="0"/>
              <a:t>Attend reading groups and talks</a:t>
            </a:r>
          </a:p>
          <a:p>
            <a:r>
              <a:rPr lang="en-US" dirty="0"/>
              <a:t>Talk to other Ph.D. students and join their projects – but don’t spread yourself too thin</a:t>
            </a:r>
          </a:p>
          <a:p>
            <a:r>
              <a:rPr lang="en-US" dirty="0"/>
              <a:t>Learn patterns of research ideas</a:t>
            </a:r>
          </a:p>
        </p:txBody>
      </p:sp>
    </p:spTree>
    <p:extLst>
      <p:ext uri="{BB962C8B-B14F-4D97-AF65-F5344CB8AC3E}">
        <p14:creationId xmlns:p14="http://schemas.microsoft.com/office/powerpoint/2010/main" val="343817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26B1-F7C1-702E-73B3-ED81F444B36A}"/>
              </a:ext>
            </a:extLst>
          </p:cNvPr>
          <p:cNvSpPr>
            <a:spLocks noGrp="1"/>
          </p:cNvSpPr>
          <p:nvPr>
            <p:ph type="title"/>
          </p:nvPr>
        </p:nvSpPr>
        <p:spPr/>
        <p:txBody>
          <a:bodyPr/>
          <a:lstStyle/>
          <a:p>
            <a:r>
              <a:rPr lang="en-US" dirty="0"/>
              <a:t>A few patterns of research ideas</a:t>
            </a:r>
          </a:p>
        </p:txBody>
      </p:sp>
      <p:pic>
        <p:nvPicPr>
          <p:cNvPr id="2052" name="Picture 4">
            <a:extLst>
              <a:ext uri="{FF2B5EF4-FFF2-40B4-BE49-F238E27FC236}">
                <a16:creationId xmlns:a16="http://schemas.microsoft.com/office/drawing/2014/main" id="{59E10427-BA75-A705-7C41-4211C54E1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33" y="4880501"/>
            <a:ext cx="4818471" cy="10884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B2782A6-6424-EB8D-A297-2E746B9307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170" y="2075129"/>
            <a:ext cx="1832120" cy="18321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21A3712-71A2-8F12-6CF8-FD885447F4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9835" y="1926093"/>
            <a:ext cx="1934781" cy="19216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94D17AC-D947-C395-290F-E9EABC4681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6089" y="4676153"/>
            <a:ext cx="2234745" cy="18657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F195A9-C3DA-FBE6-08FA-5208033506B5}"/>
              </a:ext>
            </a:extLst>
          </p:cNvPr>
          <p:cNvSpPr txBox="1"/>
          <p:nvPr/>
        </p:nvSpPr>
        <p:spPr>
          <a:xfrm>
            <a:off x="11095632" y="6318913"/>
            <a:ext cx="824072" cy="369332"/>
          </a:xfrm>
          <a:prstGeom prst="rect">
            <a:avLst/>
          </a:prstGeom>
          <a:noFill/>
        </p:spPr>
        <p:txBody>
          <a:bodyPr wrap="none" rtlCol="0">
            <a:spAutoFit/>
          </a:bodyPr>
          <a:lstStyle/>
          <a:p>
            <a:r>
              <a:rPr lang="en-US" dirty="0">
                <a:hlinkClick r:id="rId7"/>
              </a:rPr>
              <a:t>Source</a:t>
            </a:r>
            <a:endParaRPr lang="en-US" dirty="0"/>
          </a:p>
        </p:txBody>
      </p:sp>
      <p:graphicFrame>
        <p:nvGraphicFramePr>
          <p:cNvPr id="5" name="Table 4">
            <a:extLst>
              <a:ext uri="{FF2B5EF4-FFF2-40B4-BE49-F238E27FC236}">
                <a16:creationId xmlns:a16="http://schemas.microsoft.com/office/drawing/2014/main" id="{623387A4-30E2-BBA1-F19B-4646AAF9E6F9}"/>
              </a:ext>
            </a:extLst>
          </p:cNvPr>
          <p:cNvGraphicFramePr>
            <a:graphicFrameLocks noGrp="1"/>
          </p:cNvGraphicFramePr>
          <p:nvPr>
            <p:extLst>
              <p:ext uri="{D42A27DB-BD31-4B8C-83A1-F6EECF244321}">
                <p14:modId xmlns:p14="http://schemas.microsoft.com/office/powerpoint/2010/main" val="3612177890"/>
              </p:ext>
            </p:extLst>
          </p:nvPr>
        </p:nvGraphicFramePr>
        <p:xfrm>
          <a:off x="626282" y="1995425"/>
          <a:ext cx="5233536" cy="1535397"/>
        </p:xfrm>
        <a:graphic>
          <a:graphicData uri="http://schemas.openxmlformats.org/drawingml/2006/table">
            <a:tbl>
              <a:tblPr firstRow="1" bandRow="1">
                <a:tableStyleId>{5C22544A-7EE6-4342-B048-85BDC9FD1C3A}</a:tableStyleId>
              </a:tblPr>
              <a:tblGrid>
                <a:gridCol w="1308384">
                  <a:extLst>
                    <a:ext uri="{9D8B030D-6E8A-4147-A177-3AD203B41FA5}">
                      <a16:colId xmlns:a16="http://schemas.microsoft.com/office/drawing/2014/main" val="3357595094"/>
                    </a:ext>
                  </a:extLst>
                </a:gridCol>
                <a:gridCol w="1308384">
                  <a:extLst>
                    <a:ext uri="{9D8B030D-6E8A-4147-A177-3AD203B41FA5}">
                      <a16:colId xmlns:a16="http://schemas.microsoft.com/office/drawing/2014/main" val="12871022"/>
                    </a:ext>
                  </a:extLst>
                </a:gridCol>
                <a:gridCol w="1308384">
                  <a:extLst>
                    <a:ext uri="{9D8B030D-6E8A-4147-A177-3AD203B41FA5}">
                      <a16:colId xmlns:a16="http://schemas.microsoft.com/office/drawing/2014/main" val="3381144930"/>
                    </a:ext>
                  </a:extLst>
                </a:gridCol>
                <a:gridCol w="1308384">
                  <a:extLst>
                    <a:ext uri="{9D8B030D-6E8A-4147-A177-3AD203B41FA5}">
                      <a16:colId xmlns:a16="http://schemas.microsoft.com/office/drawing/2014/main" val="1482552480"/>
                    </a:ext>
                  </a:extLst>
                </a:gridCol>
              </a:tblGrid>
              <a:tr h="339781">
                <a:tc>
                  <a:txBody>
                    <a:bodyPr/>
                    <a:lstStyle/>
                    <a:p>
                      <a:endParaRPr lang="en-US"/>
                    </a:p>
                  </a:txBody>
                  <a:tcPr/>
                </a:tc>
                <a:tc>
                  <a:txBody>
                    <a:bodyPr/>
                    <a:lstStyle/>
                    <a:p>
                      <a:r>
                        <a:rPr lang="en-US" dirty="0"/>
                        <a:t>Feature 1</a:t>
                      </a:r>
                    </a:p>
                  </a:txBody>
                  <a:tcPr/>
                </a:tc>
                <a:tc>
                  <a:txBody>
                    <a:bodyPr/>
                    <a:lstStyle/>
                    <a:p>
                      <a:r>
                        <a:rPr lang="en-US" dirty="0"/>
                        <a:t>Feature 2</a:t>
                      </a:r>
                    </a:p>
                  </a:txBody>
                  <a:tcPr/>
                </a:tc>
                <a:tc>
                  <a:txBody>
                    <a:bodyPr/>
                    <a:lstStyle/>
                    <a:p>
                      <a:r>
                        <a:rPr lang="en-US" dirty="0"/>
                        <a:t>Feature 3</a:t>
                      </a:r>
                    </a:p>
                  </a:txBody>
                  <a:tcPr/>
                </a:tc>
                <a:extLst>
                  <a:ext uri="{0D108BD9-81ED-4DB2-BD59-A6C34878D82A}">
                    <a16:rowId xmlns:a16="http://schemas.microsoft.com/office/drawing/2014/main" val="3297902602"/>
                  </a:ext>
                </a:extLst>
              </a:tr>
              <a:tr h="339781">
                <a:tc>
                  <a:txBody>
                    <a:bodyPr/>
                    <a:lstStyle/>
                    <a:p>
                      <a:r>
                        <a:rPr lang="en-US" dirty="0"/>
                        <a:t>Method 1</a:t>
                      </a:r>
                    </a:p>
                  </a:txBody>
                  <a:tcPr/>
                </a:tc>
                <a:tc>
                  <a:txBody>
                    <a:bodyPr/>
                    <a:lstStyle/>
                    <a:p>
                      <a:r>
                        <a:rPr lang="en-US" dirty="0"/>
                        <a:t>✔️</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89590039"/>
                  </a:ext>
                </a:extLst>
              </a:tr>
              <a:tr h="339781">
                <a:tc>
                  <a:txBody>
                    <a:bodyPr/>
                    <a:lstStyle/>
                    <a:p>
                      <a:r>
                        <a:rPr lang="en-US" dirty="0"/>
                        <a:t>Method 2</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1960795160"/>
                  </a:ext>
                </a:extLst>
              </a:tr>
              <a:tr h="438117">
                <a:tc>
                  <a:txBody>
                    <a:bodyPr/>
                    <a:lstStyle/>
                    <a:p>
                      <a:r>
                        <a:rPr lang="en-US" dirty="0"/>
                        <a:t>My method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217205413"/>
                  </a:ext>
                </a:extLst>
              </a:tr>
            </a:tbl>
          </a:graphicData>
        </a:graphic>
      </p:graphicFrame>
      <p:sp>
        <p:nvSpPr>
          <p:cNvPr id="6" name="TextBox 5">
            <a:extLst>
              <a:ext uri="{FF2B5EF4-FFF2-40B4-BE49-F238E27FC236}">
                <a16:creationId xmlns:a16="http://schemas.microsoft.com/office/drawing/2014/main" id="{5E0D5D24-5719-3D8B-6FB5-EF3B311F268C}"/>
              </a:ext>
            </a:extLst>
          </p:cNvPr>
          <p:cNvSpPr txBox="1"/>
          <p:nvPr/>
        </p:nvSpPr>
        <p:spPr>
          <a:xfrm>
            <a:off x="1380359" y="1560498"/>
            <a:ext cx="3725379" cy="369332"/>
          </a:xfrm>
          <a:prstGeom prst="rect">
            <a:avLst/>
          </a:prstGeom>
          <a:noFill/>
        </p:spPr>
        <p:txBody>
          <a:bodyPr wrap="none" rtlCol="0">
            <a:spAutoFit/>
          </a:bodyPr>
          <a:lstStyle/>
          <a:p>
            <a:r>
              <a:rPr lang="en-US" dirty="0"/>
              <a:t>Fill in the blank/check the checkboxes</a:t>
            </a:r>
          </a:p>
        </p:txBody>
      </p:sp>
      <p:sp>
        <p:nvSpPr>
          <p:cNvPr id="7" name="TextBox 6">
            <a:extLst>
              <a:ext uri="{FF2B5EF4-FFF2-40B4-BE49-F238E27FC236}">
                <a16:creationId xmlns:a16="http://schemas.microsoft.com/office/drawing/2014/main" id="{32C8AD1E-359A-E79A-04FA-1D58237DA0CD}"/>
              </a:ext>
            </a:extLst>
          </p:cNvPr>
          <p:cNvSpPr txBox="1"/>
          <p:nvPr/>
        </p:nvSpPr>
        <p:spPr>
          <a:xfrm>
            <a:off x="1603878" y="4362134"/>
            <a:ext cx="3278783" cy="369332"/>
          </a:xfrm>
          <a:prstGeom prst="rect">
            <a:avLst/>
          </a:prstGeom>
          <a:noFill/>
        </p:spPr>
        <p:txBody>
          <a:bodyPr wrap="none" rtlCol="0">
            <a:spAutoFit/>
          </a:bodyPr>
          <a:lstStyle/>
          <a:p>
            <a:r>
              <a:rPr lang="en-US" dirty="0"/>
              <a:t>Extend/expand on previous work</a:t>
            </a:r>
          </a:p>
        </p:txBody>
      </p:sp>
      <p:sp>
        <p:nvSpPr>
          <p:cNvPr id="8" name="TextBox 7">
            <a:extLst>
              <a:ext uri="{FF2B5EF4-FFF2-40B4-BE49-F238E27FC236}">
                <a16:creationId xmlns:a16="http://schemas.microsoft.com/office/drawing/2014/main" id="{3E501DB5-6538-07B1-5452-0C331B9454DC}"/>
              </a:ext>
            </a:extLst>
          </p:cNvPr>
          <p:cNvSpPr txBox="1"/>
          <p:nvPr/>
        </p:nvSpPr>
        <p:spPr>
          <a:xfrm>
            <a:off x="6470216" y="1342131"/>
            <a:ext cx="2232168" cy="646331"/>
          </a:xfrm>
          <a:prstGeom prst="rect">
            <a:avLst/>
          </a:prstGeom>
          <a:noFill/>
        </p:spPr>
        <p:txBody>
          <a:bodyPr wrap="square" rtlCol="0">
            <a:spAutoFit/>
          </a:bodyPr>
          <a:lstStyle/>
          <a:p>
            <a:pPr algn="ctr"/>
            <a:r>
              <a:rPr lang="en-US" dirty="0"/>
              <a:t>Build a hammer and find nails</a:t>
            </a:r>
          </a:p>
        </p:txBody>
      </p:sp>
      <p:sp>
        <p:nvSpPr>
          <p:cNvPr id="9" name="TextBox 8">
            <a:extLst>
              <a:ext uri="{FF2B5EF4-FFF2-40B4-BE49-F238E27FC236}">
                <a16:creationId xmlns:a16="http://schemas.microsoft.com/office/drawing/2014/main" id="{93B18248-587E-C1BE-5741-FE14E68D3954}"/>
              </a:ext>
            </a:extLst>
          </p:cNvPr>
          <p:cNvSpPr txBox="1"/>
          <p:nvPr/>
        </p:nvSpPr>
        <p:spPr>
          <a:xfrm>
            <a:off x="9316217" y="1362490"/>
            <a:ext cx="2232168" cy="646331"/>
          </a:xfrm>
          <a:prstGeom prst="rect">
            <a:avLst/>
          </a:prstGeom>
          <a:noFill/>
        </p:spPr>
        <p:txBody>
          <a:bodyPr wrap="square" rtlCol="0">
            <a:spAutoFit/>
          </a:bodyPr>
          <a:lstStyle/>
          <a:p>
            <a:pPr algn="ctr"/>
            <a:r>
              <a:rPr lang="en-US" dirty="0"/>
              <a:t>Start small and then grow</a:t>
            </a:r>
          </a:p>
        </p:txBody>
      </p:sp>
      <p:sp>
        <p:nvSpPr>
          <p:cNvPr id="10" name="TextBox 9">
            <a:extLst>
              <a:ext uri="{FF2B5EF4-FFF2-40B4-BE49-F238E27FC236}">
                <a16:creationId xmlns:a16="http://schemas.microsoft.com/office/drawing/2014/main" id="{AB583195-6626-3F1F-993F-9E7C0BD14FD8}"/>
              </a:ext>
            </a:extLst>
          </p:cNvPr>
          <p:cNvSpPr txBox="1"/>
          <p:nvPr/>
        </p:nvSpPr>
        <p:spPr>
          <a:xfrm>
            <a:off x="6386089" y="4244985"/>
            <a:ext cx="2666199" cy="369332"/>
          </a:xfrm>
          <a:prstGeom prst="rect">
            <a:avLst/>
          </a:prstGeom>
          <a:noFill/>
        </p:spPr>
        <p:txBody>
          <a:bodyPr wrap="square" rtlCol="0">
            <a:spAutoFit/>
          </a:bodyPr>
          <a:lstStyle/>
          <a:p>
            <a:pPr algn="ctr"/>
            <a:r>
              <a:rPr lang="en-US" dirty="0"/>
              <a:t>Reproduce previous work</a:t>
            </a:r>
          </a:p>
        </p:txBody>
      </p:sp>
      <p:pic>
        <p:nvPicPr>
          <p:cNvPr id="2064" name="Picture 16" descr="Multiple types and ways of collecting data - Our Voices">
            <a:extLst>
              <a:ext uri="{FF2B5EF4-FFF2-40B4-BE49-F238E27FC236}">
                <a16:creationId xmlns:a16="http://schemas.microsoft.com/office/drawing/2014/main" id="{D22BF28D-FEBD-272D-043F-C83821BFF8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2340" y="4658497"/>
            <a:ext cx="1928498" cy="18009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8AE5624-5220-7A80-9751-56D5C63E4F51}"/>
              </a:ext>
            </a:extLst>
          </p:cNvPr>
          <p:cNvSpPr txBox="1"/>
          <p:nvPr/>
        </p:nvSpPr>
        <p:spPr>
          <a:xfrm>
            <a:off x="9372894" y="4053913"/>
            <a:ext cx="1928499" cy="646331"/>
          </a:xfrm>
          <a:prstGeom prst="rect">
            <a:avLst/>
          </a:prstGeom>
          <a:noFill/>
        </p:spPr>
        <p:txBody>
          <a:bodyPr wrap="square" rtlCol="0">
            <a:spAutoFit/>
          </a:bodyPr>
          <a:lstStyle/>
          <a:p>
            <a:pPr algn="ctr"/>
            <a:r>
              <a:rPr lang="en-US" dirty="0"/>
              <a:t>Create datasets and benchmarks</a:t>
            </a:r>
          </a:p>
        </p:txBody>
      </p:sp>
    </p:spTree>
    <p:extLst>
      <p:ext uri="{BB962C8B-B14F-4D97-AF65-F5344CB8AC3E}">
        <p14:creationId xmlns:p14="http://schemas.microsoft.com/office/powerpoint/2010/main" val="150733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1AB7-41AA-4D5D-EA1C-B00CB43A9AF2}"/>
              </a:ext>
            </a:extLst>
          </p:cNvPr>
          <p:cNvSpPr>
            <a:spLocks noGrp="1"/>
          </p:cNvSpPr>
          <p:nvPr>
            <p:ph type="title"/>
          </p:nvPr>
        </p:nvSpPr>
        <p:spPr/>
        <p:txBody>
          <a:bodyPr/>
          <a:lstStyle/>
          <a:p>
            <a:r>
              <a:rPr lang="en-US" dirty="0"/>
              <a:t>How do I know if my idea is good? </a:t>
            </a:r>
          </a:p>
        </p:txBody>
      </p:sp>
      <p:sp>
        <p:nvSpPr>
          <p:cNvPr id="3" name="Content Placeholder 2">
            <a:extLst>
              <a:ext uri="{FF2B5EF4-FFF2-40B4-BE49-F238E27FC236}">
                <a16:creationId xmlns:a16="http://schemas.microsoft.com/office/drawing/2014/main" id="{FEB5F8CE-FE64-B53D-0EF1-82ED37E99FBD}"/>
              </a:ext>
            </a:extLst>
          </p:cNvPr>
          <p:cNvSpPr>
            <a:spLocks noGrp="1"/>
          </p:cNvSpPr>
          <p:nvPr>
            <p:ph idx="1"/>
          </p:nvPr>
        </p:nvSpPr>
        <p:spPr/>
        <p:txBody>
          <a:bodyPr/>
          <a:lstStyle/>
          <a:p>
            <a:r>
              <a:rPr lang="en-US" b="1" dirty="0"/>
              <a:t>Ideas are cheap – it’s the execution that counts!</a:t>
            </a:r>
          </a:p>
          <a:p>
            <a:r>
              <a:rPr lang="en-US" dirty="0"/>
              <a:t>Try lots of ideas and validate (or reject) them fast</a:t>
            </a:r>
          </a:p>
          <a:p>
            <a:r>
              <a:rPr lang="en-US" dirty="0"/>
              <a:t>Always ask for feedback!</a:t>
            </a:r>
          </a:p>
          <a:p>
            <a:r>
              <a:rPr lang="en-US" dirty="0"/>
              <a:t>Know when to pivot – one of the hardest decisions!</a:t>
            </a:r>
          </a:p>
        </p:txBody>
      </p:sp>
    </p:spTree>
    <p:extLst>
      <p:ext uri="{BB962C8B-B14F-4D97-AF65-F5344CB8AC3E}">
        <p14:creationId xmlns:p14="http://schemas.microsoft.com/office/powerpoint/2010/main" val="348904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FDC394-8A7D-54B5-EB6B-DF4C8BF7A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6EA29-AA1D-69FF-5DFC-245CF84D372C}"/>
              </a:ext>
            </a:extLst>
          </p:cNvPr>
          <p:cNvSpPr>
            <a:spLocks noGrp="1"/>
          </p:cNvSpPr>
          <p:nvPr>
            <p:ph type="title"/>
          </p:nvPr>
        </p:nvSpPr>
        <p:spPr/>
        <p:txBody>
          <a:bodyPr/>
          <a:lstStyle/>
          <a:p>
            <a:r>
              <a:rPr lang="en-US" dirty="0"/>
              <a:t>Idea positioning and tradeoffs</a:t>
            </a:r>
          </a:p>
        </p:txBody>
      </p:sp>
      <p:sp>
        <p:nvSpPr>
          <p:cNvPr id="3" name="Content Placeholder 2">
            <a:extLst>
              <a:ext uri="{FF2B5EF4-FFF2-40B4-BE49-F238E27FC236}">
                <a16:creationId xmlns:a16="http://schemas.microsoft.com/office/drawing/2014/main" id="{18167B5E-AB19-6E65-8811-848F74B3A287}"/>
              </a:ext>
            </a:extLst>
          </p:cNvPr>
          <p:cNvSpPr>
            <a:spLocks noGrp="1"/>
          </p:cNvSpPr>
          <p:nvPr>
            <p:ph idx="1"/>
          </p:nvPr>
        </p:nvSpPr>
        <p:spPr>
          <a:xfrm>
            <a:off x="838200" y="1485106"/>
            <a:ext cx="5618584" cy="5372894"/>
          </a:xfrm>
        </p:spPr>
        <p:txBody>
          <a:bodyPr>
            <a:normAutofit/>
          </a:bodyPr>
          <a:lstStyle/>
          <a:p>
            <a:r>
              <a:rPr lang="en-US" dirty="0"/>
              <a:t>If you work on popular topics, you might maximize your impact and attention, but you risk getting lost in the crowd, being scooped, or making only incremental contributions</a:t>
            </a:r>
          </a:p>
          <a:p>
            <a:r>
              <a:rPr lang="en-US" dirty="0"/>
              <a:t>If you work on more niche topics, you develop a more distinctive profile and have less risk of being scooped, but you get fewer citations and less attention</a:t>
            </a:r>
          </a:p>
        </p:txBody>
      </p:sp>
      <p:pic>
        <p:nvPicPr>
          <p:cNvPr id="1026" name="Picture 2" descr="Fear Getting Scooped">
            <a:extLst>
              <a:ext uri="{FF2B5EF4-FFF2-40B4-BE49-F238E27FC236}">
                <a16:creationId xmlns:a16="http://schemas.microsoft.com/office/drawing/2014/main" id="{2ADB8C28-83CA-B2B4-85A9-CB03B7E8D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163" y="1485106"/>
            <a:ext cx="5032375" cy="5032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7B2A3E-D919-CB9E-8780-9638067EC096}"/>
              </a:ext>
            </a:extLst>
          </p:cNvPr>
          <p:cNvSpPr txBox="1"/>
          <p:nvPr/>
        </p:nvSpPr>
        <p:spPr>
          <a:xfrm>
            <a:off x="1118118" y="6319883"/>
            <a:ext cx="5395323" cy="369332"/>
          </a:xfrm>
          <a:prstGeom prst="rect">
            <a:avLst/>
          </a:prstGeom>
          <a:noFill/>
        </p:spPr>
        <p:txBody>
          <a:bodyPr wrap="none" rtlCol="0">
            <a:spAutoFit/>
          </a:bodyPr>
          <a:lstStyle/>
          <a:p>
            <a:r>
              <a:rPr lang="en-US" dirty="0"/>
              <a:t>Source: </a:t>
            </a:r>
            <a:r>
              <a:rPr lang="en-US" dirty="0">
                <a:hlinkClick r:id="rId3"/>
              </a:rPr>
              <a:t>A. Bhattad</a:t>
            </a:r>
            <a:r>
              <a:rPr lang="en-US" dirty="0"/>
              <a:t> (generated by Google Nano-Banana)</a:t>
            </a:r>
          </a:p>
        </p:txBody>
      </p:sp>
    </p:spTree>
    <p:extLst>
      <p:ext uri="{BB962C8B-B14F-4D97-AF65-F5344CB8AC3E}">
        <p14:creationId xmlns:p14="http://schemas.microsoft.com/office/powerpoint/2010/main" val="182534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4B43-7EAE-F7C2-A6CF-860304B8579B}"/>
              </a:ext>
            </a:extLst>
          </p:cNvPr>
          <p:cNvSpPr>
            <a:spLocks noGrp="1"/>
          </p:cNvSpPr>
          <p:nvPr>
            <p:ph type="title"/>
          </p:nvPr>
        </p:nvSpPr>
        <p:spPr/>
        <p:txBody>
          <a:bodyPr/>
          <a:lstStyle/>
          <a:p>
            <a:r>
              <a:rPr lang="en-US" dirty="0"/>
              <a:t>Some hard truths about research</a:t>
            </a:r>
          </a:p>
        </p:txBody>
      </p:sp>
      <p:sp>
        <p:nvSpPr>
          <p:cNvPr id="3" name="Content Placeholder 2">
            <a:extLst>
              <a:ext uri="{FF2B5EF4-FFF2-40B4-BE49-F238E27FC236}">
                <a16:creationId xmlns:a16="http://schemas.microsoft.com/office/drawing/2014/main" id="{BC4F946E-962C-6A26-6B6C-08A2760EB1E1}"/>
              </a:ext>
            </a:extLst>
          </p:cNvPr>
          <p:cNvSpPr>
            <a:spLocks noGrp="1"/>
          </p:cNvSpPr>
          <p:nvPr>
            <p:ph idx="1"/>
          </p:nvPr>
        </p:nvSpPr>
        <p:spPr>
          <a:xfrm>
            <a:off x="838200" y="1825625"/>
            <a:ext cx="10515600" cy="4765570"/>
          </a:xfrm>
        </p:spPr>
        <p:txBody>
          <a:bodyPr>
            <a:normAutofit/>
          </a:bodyPr>
          <a:lstStyle/>
          <a:p>
            <a:r>
              <a:rPr lang="en-US" dirty="0"/>
              <a:t>There is no guaranteed recipe for success</a:t>
            </a:r>
          </a:p>
          <a:p>
            <a:r>
              <a:rPr lang="en-US" dirty="0"/>
              <a:t>There is not always a direct relationship between inputs </a:t>
            </a:r>
            <a:br>
              <a:rPr lang="en-US" dirty="0"/>
            </a:br>
            <a:r>
              <a:rPr lang="en-US" dirty="0"/>
              <a:t>(time, effort) and outputs (papers, citations, fame, fortune)</a:t>
            </a:r>
          </a:p>
          <a:p>
            <a:r>
              <a:rPr lang="en-US" dirty="0"/>
              <a:t>You </a:t>
            </a:r>
            <a:r>
              <a:rPr lang="en-US" i="1" dirty="0"/>
              <a:t>will</a:t>
            </a:r>
            <a:r>
              <a:rPr lang="en-US" dirty="0"/>
              <a:t> experience failure and frustration</a:t>
            </a:r>
          </a:p>
          <a:p>
            <a:r>
              <a:rPr lang="en-US" dirty="0"/>
              <a:t>You </a:t>
            </a:r>
            <a:r>
              <a:rPr lang="en-US" i="1" dirty="0"/>
              <a:t>will</a:t>
            </a:r>
            <a:r>
              <a:rPr lang="en-US" dirty="0"/>
              <a:t> keep seeing researchers who seem smarter and more successful</a:t>
            </a:r>
          </a:p>
          <a:p>
            <a:pPr marL="0" indent="0">
              <a:buNone/>
            </a:pPr>
            <a:r>
              <a:rPr lang="en-US" b="1" dirty="0"/>
              <a:t>What to do about it? </a:t>
            </a:r>
          </a:p>
          <a:p>
            <a:r>
              <a:rPr lang="en-US" dirty="0"/>
              <a:t>Keep tending your own garden and do research for the right reasons!</a:t>
            </a:r>
            <a:endParaRPr lang="en-US" b="1" dirty="0"/>
          </a:p>
          <a:p>
            <a:pPr marL="0" indent="0">
              <a:buNone/>
            </a:pPr>
            <a:endParaRPr lang="en-US" b="1" dirty="0"/>
          </a:p>
        </p:txBody>
      </p:sp>
    </p:spTree>
    <p:extLst>
      <p:ext uri="{BB962C8B-B14F-4D97-AF65-F5344CB8AC3E}">
        <p14:creationId xmlns:p14="http://schemas.microsoft.com/office/powerpoint/2010/main" val="255515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C98E-6609-3B9C-FA53-0BCD2FEE53C1}"/>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6726E2F-8153-DBA1-06FE-3A2F1BC95380}"/>
              </a:ext>
            </a:extLst>
          </p:cNvPr>
          <p:cNvSpPr>
            <a:spLocks noGrp="1"/>
          </p:cNvSpPr>
          <p:nvPr>
            <p:ph idx="1"/>
          </p:nvPr>
        </p:nvSpPr>
        <p:spPr/>
        <p:txBody>
          <a:bodyPr/>
          <a:lstStyle/>
          <a:p>
            <a:r>
              <a:rPr lang="en-US" dirty="0"/>
              <a:t>How to navigate the research process and the student-advisor relationship</a:t>
            </a:r>
          </a:p>
          <a:p>
            <a:r>
              <a:rPr lang="en-US" dirty="0"/>
              <a:t>How to meet with your advisors/mentors/collaborators</a:t>
            </a:r>
          </a:p>
          <a:p>
            <a:r>
              <a:rPr lang="en-US" dirty="0"/>
              <a:t>How to do experiments</a:t>
            </a:r>
          </a:p>
          <a:p>
            <a:r>
              <a:rPr lang="en-US" dirty="0"/>
              <a:t>How to generate research ideas</a:t>
            </a:r>
          </a:p>
        </p:txBody>
      </p:sp>
    </p:spTree>
    <p:extLst>
      <p:ext uri="{BB962C8B-B14F-4D97-AF65-F5344CB8AC3E}">
        <p14:creationId xmlns:p14="http://schemas.microsoft.com/office/powerpoint/2010/main" val="77613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9E675-C91E-90C7-7D39-5049A38C8E2B}"/>
            </a:ext>
          </a:extLst>
        </p:cNvPr>
        <p:cNvGrpSpPr/>
        <p:nvPr/>
      </p:nvGrpSpPr>
      <p:grpSpPr>
        <a:xfrm>
          <a:off x="0" y="0"/>
          <a:ext cx="0" cy="0"/>
          <a:chOff x="0" y="0"/>
          <a:chExt cx="0" cy="0"/>
        </a:xfrm>
      </p:grpSpPr>
      <p:pic>
        <p:nvPicPr>
          <p:cNvPr id="25" name="Picture 2">
            <a:extLst>
              <a:ext uri="{FF2B5EF4-FFF2-40B4-BE49-F238E27FC236}">
                <a16:creationId xmlns:a16="http://schemas.microsoft.com/office/drawing/2014/main" id="{D0287398-7479-E47E-423E-65495C0BB840}"/>
              </a:ext>
            </a:extLst>
          </p:cNvPr>
          <p:cNvPicPr>
            <a:picLocks noChangeAspect="1" noChangeArrowheads="1"/>
          </p:cNvPicPr>
          <p:nvPr/>
        </p:nvPicPr>
        <p:blipFill>
          <a:blip r:embed="rId2">
            <a:alphaModFix amt="71000"/>
            <a:extLst>
              <a:ext uri="{28A0092B-C50C-407E-A947-70E740481C1C}">
                <a14:useLocalDpi xmlns:a14="http://schemas.microsoft.com/office/drawing/2010/main" val="0"/>
              </a:ext>
            </a:extLst>
          </a:blip>
          <a:srcRect/>
          <a:stretch>
            <a:fillRect/>
          </a:stretch>
        </p:blipFill>
        <p:spPr bwMode="auto">
          <a:xfrm>
            <a:off x="1" y="-118532"/>
            <a:ext cx="12192000" cy="8449732"/>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6C0A5E73-C53F-11E3-2C34-63CD8C0720D8}"/>
              </a:ext>
            </a:extLst>
          </p:cNvPr>
          <p:cNvSpPr>
            <a:spLocks noGrp="1"/>
          </p:cNvSpPr>
          <p:nvPr>
            <p:ph type="title"/>
          </p:nvPr>
        </p:nvSpPr>
        <p:spPr>
          <a:xfrm>
            <a:off x="354841" y="266805"/>
            <a:ext cx="11748927" cy="1325563"/>
          </a:xfrm>
        </p:spPr>
        <p:txBody>
          <a:bodyPr/>
          <a:lstStyle/>
          <a:p>
            <a:r>
              <a:rPr lang="en-US" dirty="0"/>
              <a:t>Navigating the student-advisor relationship</a:t>
            </a:r>
          </a:p>
        </p:txBody>
      </p:sp>
      <p:sp>
        <p:nvSpPr>
          <p:cNvPr id="2" name="Content Placeholder 2">
            <a:extLst>
              <a:ext uri="{FF2B5EF4-FFF2-40B4-BE49-F238E27FC236}">
                <a16:creationId xmlns:a16="http://schemas.microsoft.com/office/drawing/2014/main" id="{A71FCC15-B3FB-3C09-ECC5-D643F8737F64}"/>
              </a:ext>
            </a:extLst>
          </p:cNvPr>
          <p:cNvSpPr>
            <a:spLocks noGrp="1"/>
          </p:cNvSpPr>
          <p:nvPr>
            <p:ph idx="1"/>
          </p:nvPr>
        </p:nvSpPr>
        <p:spPr>
          <a:xfrm>
            <a:off x="838200" y="1825625"/>
            <a:ext cx="7205133" cy="5081728"/>
          </a:xfrm>
        </p:spPr>
        <p:txBody>
          <a:bodyPr>
            <a:normAutofit/>
          </a:bodyPr>
          <a:lstStyle/>
          <a:p>
            <a:pPr>
              <a:lnSpc>
                <a:spcPct val="100000"/>
              </a:lnSpc>
            </a:pPr>
            <a:r>
              <a:rPr lang="en-US" b="1" dirty="0"/>
              <a:t>From semester to semester</a:t>
            </a:r>
          </a:p>
          <a:p>
            <a:pPr lvl="1">
              <a:lnSpc>
                <a:spcPct val="100000"/>
              </a:lnSpc>
            </a:pPr>
            <a:r>
              <a:rPr lang="en-US" dirty="0"/>
              <a:t>Make sure you understand the advisor’s expectations for meeting major milestones</a:t>
            </a:r>
          </a:p>
          <a:p>
            <a:pPr lvl="1">
              <a:lnSpc>
                <a:spcPct val="100000"/>
              </a:lnSpc>
            </a:pPr>
            <a:r>
              <a:rPr lang="en-US" dirty="0"/>
              <a:t>Ask for a “status” meeting – ideally every semester, but at least once a year</a:t>
            </a:r>
          </a:p>
          <a:p>
            <a:pPr>
              <a:lnSpc>
                <a:spcPct val="100000"/>
              </a:lnSpc>
            </a:pPr>
            <a:endParaRPr lang="en-US" sz="1400" dirty="0"/>
          </a:p>
          <a:p>
            <a:pPr>
              <a:lnSpc>
                <a:spcPct val="100000"/>
              </a:lnSpc>
            </a:pPr>
            <a:r>
              <a:rPr lang="en-US" b="1" dirty="0"/>
              <a:t>From week to week</a:t>
            </a:r>
          </a:p>
          <a:p>
            <a:pPr lvl="1">
              <a:lnSpc>
                <a:spcPct val="100000"/>
              </a:lnSpc>
            </a:pPr>
            <a:r>
              <a:rPr lang="en-US" dirty="0"/>
              <a:t>You need to “manage” both yourself and </a:t>
            </a:r>
            <a:br>
              <a:rPr lang="en-US" dirty="0"/>
            </a:br>
            <a:r>
              <a:rPr lang="en-US" dirty="0"/>
              <a:t>your advisor to get useful guidance and </a:t>
            </a:r>
            <a:br>
              <a:rPr lang="en-US" dirty="0"/>
            </a:br>
            <a:r>
              <a:rPr lang="en-US" dirty="0"/>
              <a:t>make steady progress in research</a:t>
            </a:r>
          </a:p>
        </p:txBody>
      </p:sp>
      <p:pic>
        <p:nvPicPr>
          <p:cNvPr id="3" name="Picture 2">
            <a:extLst>
              <a:ext uri="{FF2B5EF4-FFF2-40B4-BE49-F238E27FC236}">
                <a16:creationId xmlns:a16="http://schemas.microsoft.com/office/drawing/2014/main" id="{3CBA4B69-7B38-2E0C-FD91-E0B4805AB3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22"/>
          <a:stretch>
            <a:fillRect/>
          </a:stretch>
        </p:blipFill>
        <p:spPr bwMode="auto">
          <a:xfrm>
            <a:off x="7900222" y="1460430"/>
            <a:ext cx="3936937" cy="508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B2AE6C-E324-F18A-844B-F6886183404D}"/>
              </a:ext>
            </a:extLst>
          </p:cNvPr>
          <p:cNvSpPr txBox="1"/>
          <p:nvPr/>
        </p:nvSpPr>
        <p:spPr>
          <a:xfrm>
            <a:off x="10680367" y="6542158"/>
            <a:ext cx="1156792" cy="307777"/>
          </a:xfrm>
          <a:prstGeom prst="rect">
            <a:avLst/>
          </a:prstGeom>
          <a:noFill/>
        </p:spPr>
        <p:txBody>
          <a:bodyPr wrap="none" rtlCol="0">
            <a:spAutoFit/>
          </a:bodyPr>
          <a:lstStyle/>
          <a:p>
            <a:r>
              <a:rPr lang="en-US" sz="1400" dirty="0">
                <a:hlinkClick r:id="rId4">
                  <a:extLst>
                    <a:ext uri="{A12FA001-AC4F-418D-AE19-62706E023703}">
                      <ahyp:hlinkClr xmlns:ahyp="http://schemas.microsoft.com/office/drawing/2018/hyperlinkcolor" val="tx"/>
                    </a:ext>
                  </a:extLst>
                </a:hlinkClick>
              </a:rPr>
              <a:t>Image source</a:t>
            </a:r>
            <a:endParaRPr lang="en-US" sz="1400" dirty="0"/>
          </a:p>
        </p:txBody>
      </p:sp>
    </p:spTree>
    <p:extLst>
      <p:ext uri="{BB962C8B-B14F-4D97-AF65-F5344CB8AC3E}">
        <p14:creationId xmlns:p14="http://schemas.microsoft.com/office/powerpoint/2010/main" val="385484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B6911-1BEE-0FA1-8E1C-E062A0766C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9EB8C2A-B853-1094-1ED8-48B1A1EC3822}"/>
              </a:ext>
            </a:extLst>
          </p:cNvPr>
          <p:cNvSpPr txBox="1"/>
          <p:nvPr/>
        </p:nvSpPr>
        <p:spPr>
          <a:xfrm>
            <a:off x="989463" y="6354801"/>
            <a:ext cx="1554208" cy="307777"/>
          </a:xfrm>
          <a:prstGeom prst="rect">
            <a:avLst/>
          </a:prstGeom>
          <a:noFill/>
        </p:spPr>
        <p:txBody>
          <a:bodyPr wrap="none" rtlCol="0">
            <a:spAutoFit/>
          </a:bodyPr>
          <a:lstStyle/>
          <a:p>
            <a:r>
              <a:rPr lang="en-US" sz="1400" dirty="0">
                <a:hlinkClick r:id="rId2"/>
              </a:rPr>
              <a:t>Ph.D. Comic #1126</a:t>
            </a:r>
            <a:endParaRPr lang="en-US" sz="1400" dirty="0"/>
          </a:p>
        </p:txBody>
      </p:sp>
      <p:pic>
        <p:nvPicPr>
          <p:cNvPr id="6146" name="Picture 2">
            <a:extLst>
              <a:ext uri="{FF2B5EF4-FFF2-40B4-BE49-F238E27FC236}">
                <a16:creationId xmlns:a16="http://schemas.microsoft.com/office/drawing/2014/main" id="{B2793432-C7E3-9402-E824-7F4F7D0BF1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004"/>
          <a:stretch>
            <a:fillRect/>
          </a:stretch>
        </p:blipFill>
        <p:spPr bwMode="auto">
          <a:xfrm>
            <a:off x="989463" y="1928127"/>
            <a:ext cx="4933665" cy="43634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24BB71-BCDD-15E7-BF25-870A2FAB63A5}"/>
              </a:ext>
            </a:extLst>
          </p:cNvPr>
          <p:cNvSpPr txBox="1"/>
          <p:nvPr/>
        </p:nvSpPr>
        <p:spPr>
          <a:xfrm>
            <a:off x="2363338" y="1592368"/>
            <a:ext cx="2440671" cy="338554"/>
          </a:xfrm>
          <a:prstGeom prst="rect">
            <a:avLst/>
          </a:prstGeom>
          <a:solidFill>
            <a:schemeClr val="accent4">
              <a:lumMod val="20000"/>
              <a:lumOff val="80000"/>
            </a:schemeClr>
          </a:solidFill>
          <a:ln w="50800">
            <a:solidFill>
              <a:schemeClr val="tx1"/>
            </a:solidFill>
          </a:ln>
        </p:spPr>
        <p:txBody>
          <a:bodyPr wrap="square" rtlCol="0">
            <a:spAutoFit/>
          </a:bodyPr>
          <a:lstStyle/>
          <a:p>
            <a:pPr algn="ctr"/>
            <a:r>
              <a:rPr lang="en-US" sz="1600" b="1" dirty="0">
                <a:latin typeface="Comic Sans MS" panose="030F0902030302020204" pitchFamily="66" charset="0"/>
              </a:rPr>
              <a:t>STUDENT’S POV</a:t>
            </a:r>
          </a:p>
        </p:txBody>
      </p:sp>
      <p:sp>
        <p:nvSpPr>
          <p:cNvPr id="10" name="Title 1">
            <a:extLst>
              <a:ext uri="{FF2B5EF4-FFF2-40B4-BE49-F238E27FC236}">
                <a16:creationId xmlns:a16="http://schemas.microsoft.com/office/drawing/2014/main" id="{2BE7D773-43BE-4D10-6AA3-322F51EB9ED1}"/>
              </a:ext>
            </a:extLst>
          </p:cNvPr>
          <p:cNvSpPr>
            <a:spLocks noGrp="1"/>
          </p:cNvSpPr>
          <p:nvPr>
            <p:ph type="title"/>
          </p:nvPr>
        </p:nvSpPr>
        <p:spPr>
          <a:xfrm>
            <a:off x="354841" y="266805"/>
            <a:ext cx="11748927" cy="1325563"/>
          </a:xfrm>
        </p:spPr>
        <p:txBody>
          <a:bodyPr/>
          <a:lstStyle/>
          <a:p>
            <a:r>
              <a:rPr lang="en-US" dirty="0"/>
              <a:t>Navigating the student-advisor relationship</a:t>
            </a:r>
          </a:p>
        </p:txBody>
      </p:sp>
    </p:spTree>
    <p:extLst>
      <p:ext uri="{BB962C8B-B14F-4D97-AF65-F5344CB8AC3E}">
        <p14:creationId xmlns:p14="http://schemas.microsoft.com/office/powerpoint/2010/main" val="250923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F7773-974C-3739-D8F6-3DA82F9F987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6198FC6-165D-897A-4F3C-53B7608C722F}"/>
              </a:ext>
            </a:extLst>
          </p:cNvPr>
          <p:cNvSpPr txBox="1"/>
          <p:nvPr/>
        </p:nvSpPr>
        <p:spPr>
          <a:xfrm>
            <a:off x="989463" y="6354801"/>
            <a:ext cx="1554208" cy="307777"/>
          </a:xfrm>
          <a:prstGeom prst="rect">
            <a:avLst/>
          </a:prstGeom>
          <a:noFill/>
        </p:spPr>
        <p:txBody>
          <a:bodyPr wrap="none" rtlCol="0">
            <a:spAutoFit/>
          </a:bodyPr>
          <a:lstStyle/>
          <a:p>
            <a:r>
              <a:rPr lang="en-US" sz="1400" dirty="0">
                <a:hlinkClick r:id="rId2"/>
              </a:rPr>
              <a:t>Ph.D. Comic #1126</a:t>
            </a:r>
            <a:endParaRPr lang="en-US" sz="1400" dirty="0"/>
          </a:p>
        </p:txBody>
      </p:sp>
      <p:pic>
        <p:nvPicPr>
          <p:cNvPr id="6146" name="Picture 2">
            <a:extLst>
              <a:ext uri="{FF2B5EF4-FFF2-40B4-BE49-F238E27FC236}">
                <a16:creationId xmlns:a16="http://schemas.microsoft.com/office/drawing/2014/main" id="{61F8F5B9-861E-C4B0-1D88-838D35DAF2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78"/>
          <a:stretch>
            <a:fillRect/>
          </a:stretch>
        </p:blipFill>
        <p:spPr bwMode="auto">
          <a:xfrm>
            <a:off x="989463" y="1928127"/>
            <a:ext cx="10188053" cy="43634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C345B-E319-D161-204A-DC70D21D7250}"/>
              </a:ext>
            </a:extLst>
          </p:cNvPr>
          <p:cNvSpPr txBox="1"/>
          <p:nvPr/>
        </p:nvSpPr>
        <p:spPr>
          <a:xfrm>
            <a:off x="2363338" y="1592368"/>
            <a:ext cx="2440671" cy="338554"/>
          </a:xfrm>
          <a:prstGeom prst="rect">
            <a:avLst/>
          </a:prstGeom>
          <a:solidFill>
            <a:schemeClr val="accent4">
              <a:lumMod val="20000"/>
              <a:lumOff val="80000"/>
            </a:schemeClr>
          </a:solidFill>
          <a:ln w="50800">
            <a:solidFill>
              <a:schemeClr val="tx1"/>
            </a:solidFill>
          </a:ln>
        </p:spPr>
        <p:txBody>
          <a:bodyPr wrap="square" rtlCol="0">
            <a:spAutoFit/>
          </a:bodyPr>
          <a:lstStyle/>
          <a:p>
            <a:pPr algn="ctr"/>
            <a:r>
              <a:rPr lang="en-US" sz="1600" b="1" dirty="0">
                <a:latin typeface="Comic Sans MS" panose="030F0902030302020204" pitchFamily="66" charset="0"/>
              </a:rPr>
              <a:t>STUDENT’S POV</a:t>
            </a:r>
          </a:p>
        </p:txBody>
      </p:sp>
      <p:sp>
        <p:nvSpPr>
          <p:cNvPr id="11" name="Title 1">
            <a:extLst>
              <a:ext uri="{FF2B5EF4-FFF2-40B4-BE49-F238E27FC236}">
                <a16:creationId xmlns:a16="http://schemas.microsoft.com/office/drawing/2014/main" id="{F0B0C0E5-5F2C-F6FF-9BE8-27902B72EB27}"/>
              </a:ext>
            </a:extLst>
          </p:cNvPr>
          <p:cNvSpPr>
            <a:spLocks noGrp="1"/>
          </p:cNvSpPr>
          <p:nvPr>
            <p:ph type="title"/>
          </p:nvPr>
        </p:nvSpPr>
        <p:spPr>
          <a:xfrm>
            <a:off x="354841" y="266805"/>
            <a:ext cx="11748927" cy="1325563"/>
          </a:xfrm>
        </p:spPr>
        <p:txBody>
          <a:bodyPr/>
          <a:lstStyle/>
          <a:p>
            <a:r>
              <a:rPr lang="en-US" dirty="0"/>
              <a:t>Navigating the student-advisor relationship</a:t>
            </a:r>
          </a:p>
        </p:txBody>
      </p:sp>
    </p:spTree>
    <p:extLst>
      <p:ext uri="{BB962C8B-B14F-4D97-AF65-F5344CB8AC3E}">
        <p14:creationId xmlns:p14="http://schemas.microsoft.com/office/powerpoint/2010/main" val="86730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BFFA8-432E-5FB7-B707-915DC452BE70}"/>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3B9E2DCF-6138-BD50-2F70-6127A4FD2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463" y="1928127"/>
            <a:ext cx="10069599" cy="43634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C11344-B6A4-D0A8-F2F8-2EEC2C2560AE}"/>
              </a:ext>
            </a:extLst>
          </p:cNvPr>
          <p:cNvSpPr txBox="1"/>
          <p:nvPr/>
        </p:nvSpPr>
        <p:spPr>
          <a:xfrm>
            <a:off x="7342499" y="2121494"/>
            <a:ext cx="1323830" cy="323165"/>
          </a:xfrm>
          <a:prstGeom prst="rect">
            <a:avLst/>
          </a:prstGeom>
          <a:solidFill>
            <a:schemeClr val="accent4">
              <a:lumMod val="20000"/>
              <a:lumOff val="80000"/>
            </a:schemeClr>
          </a:solidFill>
        </p:spPr>
        <p:txBody>
          <a:bodyPr wrap="square" rtlCol="0">
            <a:spAutoFit/>
          </a:bodyPr>
          <a:lstStyle/>
          <a:p>
            <a:pPr algn="ctr"/>
            <a:r>
              <a:rPr lang="en-US" sz="1500" b="1" dirty="0">
                <a:solidFill>
                  <a:srgbClr val="FF0000"/>
                </a:solidFill>
                <a:latin typeface="Comic Sans MS" panose="030F0902030302020204" pitchFamily="66" charset="0"/>
              </a:rPr>
              <a:t>STUDENTS</a:t>
            </a:r>
          </a:p>
        </p:txBody>
      </p:sp>
      <p:sp>
        <p:nvSpPr>
          <p:cNvPr id="9" name="TextBox 8">
            <a:extLst>
              <a:ext uri="{FF2B5EF4-FFF2-40B4-BE49-F238E27FC236}">
                <a16:creationId xmlns:a16="http://schemas.microsoft.com/office/drawing/2014/main" id="{A05D073B-C160-224A-9615-42F234D8F83B}"/>
              </a:ext>
            </a:extLst>
          </p:cNvPr>
          <p:cNvSpPr txBox="1"/>
          <p:nvPr/>
        </p:nvSpPr>
        <p:spPr>
          <a:xfrm>
            <a:off x="2363338" y="1592368"/>
            <a:ext cx="2440671" cy="338554"/>
          </a:xfrm>
          <a:prstGeom prst="rect">
            <a:avLst/>
          </a:prstGeom>
          <a:solidFill>
            <a:schemeClr val="accent4">
              <a:lumMod val="20000"/>
              <a:lumOff val="80000"/>
            </a:schemeClr>
          </a:solidFill>
          <a:ln w="50800">
            <a:solidFill>
              <a:schemeClr val="tx1"/>
            </a:solidFill>
          </a:ln>
        </p:spPr>
        <p:txBody>
          <a:bodyPr wrap="square" rtlCol="0">
            <a:spAutoFit/>
          </a:bodyPr>
          <a:lstStyle/>
          <a:p>
            <a:pPr algn="ctr"/>
            <a:r>
              <a:rPr lang="en-US" sz="1600" b="1" dirty="0">
                <a:solidFill>
                  <a:srgbClr val="FF0000"/>
                </a:solidFill>
                <a:latin typeface="Comic Sans MS" panose="030F0902030302020204" pitchFamily="66" charset="0"/>
              </a:rPr>
              <a:t>PROFESSOR’S POV</a:t>
            </a:r>
          </a:p>
        </p:txBody>
      </p:sp>
      <p:sp>
        <p:nvSpPr>
          <p:cNvPr id="10" name="Rounded Rectangle 9">
            <a:extLst>
              <a:ext uri="{FF2B5EF4-FFF2-40B4-BE49-F238E27FC236}">
                <a16:creationId xmlns:a16="http://schemas.microsoft.com/office/drawing/2014/main" id="{6E26E870-6A92-63CF-38DB-16BC59C9AEF0}"/>
              </a:ext>
            </a:extLst>
          </p:cNvPr>
          <p:cNvSpPr/>
          <p:nvPr/>
        </p:nvSpPr>
        <p:spPr>
          <a:xfrm>
            <a:off x="9300412" y="3048000"/>
            <a:ext cx="1323855" cy="53702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latin typeface="Comic Sans MS" panose="030F0902030302020204" pitchFamily="66" charset="0"/>
              </a:rPr>
              <a:t>SO, WHAT SHOULD I DO NEXT?</a:t>
            </a:r>
          </a:p>
        </p:txBody>
      </p:sp>
      <p:sp>
        <p:nvSpPr>
          <p:cNvPr id="3" name="TextBox 2">
            <a:extLst>
              <a:ext uri="{FF2B5EF4-FFF2-40B4-BE49-F238E27FC236}">
                <a16:creationId xmlns:a16="http://schemas.microsoft.com/office/drawing/2014/main" id="{4A3D0FD6-F3C6-B550-8210-BD8EE66250E3}"/>
              </a:ext>
            </a:extLst>
          </p:cNvPr>
          <p:cNvSpPr txBox="1"/>
          <p:nvPr/>
        </p:nvSpPr>
        <p:spPr>
          <a:xfrm>
            <a:off x="989463" y="6354801"/>
            <a:ext cx="1554208" cy="307777"/>
          </a:xfrm>
          <a:prstGeom prst="rect">
            <a:avLst/>
          </a:prstGeom>
          <a:noFill/>
        </p:spPr>
        <p:txBody>
          <a:bodyPr wrap="none" rtlCol="0">
            <a:spAutoFit/>
          </a:bodyPr>
          <a:lstStyle/>
          <a:p>
            <a:r>
              <a:rPr lang="en-US" sz="1400" dirty="0">
                <a:hlinkClick r:id="rId3"/>
              </a:rPr>
              <a:t>Ph.D. Comic #1126</a:t>
            </a:r>
            <a:endParaRPr lang="en-US" sz="1400" dirty="0"/>
          </a:p>
        </p:txBody>
      </p:sp>
      <p:sp>
        <p:nvSpPr>
          <p:cNvPr id="13" name="Title 1">
            <a:extLst>
              <a:ext uri="{FF2B5EF4-FFF2-40B4-BE49-F238E27FC236}">
                <a16:creationId xmlns:a16="http://schemas.microsoft.com/office/drawing/2014/main" id="{ACF6DE62-A2FE-1E20-58C7-9F41AD96AED6}"/>
              </a:ext>
            </a:extLst>
          </p:cNvPr>
          <p:cNvSpPr>
            <a:spLocks noGrp="1"/>
          </p:cNvSpPr>
          <p:nvPr>
            <p:ph type="title"/>
          </p:nvPr>
        </p:nvSpPr>
        <p:spPr>
          <a:xfrm>
            <a:off x="354841" y="266805"/>
            <a:ext cx="11748927" cy="1325563"/>
          </a:xfrm>
        </p:spPr>
        <p:txBody>
          <a:bodyPr/>
          <a:lstStyle/>
          <a:p>
            <a:r>
              <a:rPr lang="en-US" dirty="0"/>
              <a:t>Navigating the student-advisor relationship</a:t>
            </a:r>
          </a:p>
        </p:txBody>
      </p:sp>
    </p:spTree>
    <p:extLst>
      <p:ext uri="{BB962C8B-B14F-4D97-AF65-F5344CB8AC3E}">
        <p14:creationId xmlns:p14="http://schemas.microsoft.com/office/powerpoint/2010/main" val="176014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4464C-FF34-A95C-2F61-AF3ED3BDE78F}"/>
              </a:ext>
            </a:extLst>
          </p:cNvPr>
          <p:cNvSpPr>
            <a:spLocks noGrp="1"/>
          </p:cNvSpPr>
          <p:nvPr>
            <p:ph idx="1"/>
          </p:nvPr>
        </p:nvSpPr>
        <p:spPr>
          <a:xfrm>
            <a:off x="477253" y="1383632"/>
            <a:ext cx="11572043" cy="4793331"/>
          </a:xfrm>
        </p:spPr>
        <p:txBody>
          <a:bodyPr/>
          <a:lstStyle/>
          <a:p>
            <a:r>
              <a:rPr lang="en-US" i="1" dirty="0"/>
              <a:t>“Your advisor is an </a:t>
            </a:r>
            <a:r>
              <a:rPr lang="en-US" dirty="0"/>
              <a:t>input-output machine</a:t>
            </a:r>
            <a:r>
              <a:rPr lang="en-US" i="1" dirty="0"/>
              <a:t>: you throw them something, you get something out”</a:t>
            </a:r>
            <a:r>
              <a:rPr lang="en-US" dirty="0"/>
              <a:t> – </a:t>
            </a:r>
            <a:r>
              <a:rPr lang="en-US" dirty="0">
                <a:hlinkClick r:id="rId2"/>
              </a:rPr>
              <a:t>Jia-Bin Huang</a:t>
            </a:r>
            <a:endParaRPr lang="en-US" dirty="0"/>
          </a:p>
          <a:p>
            <a:pPr marL="0" indent="0">
              <a:buNone/>
            </a:pPr>
            <a:r>
              <a:rPr lang="en-US" dirty="0"/>
              <a:t>	❌ Input-only: You do everything and report final results</a:t>
            </a:r>
          </a:p>
          <a:p>
            <a:pPr marL="0" indent="0">
              <a:buNone/>
            </a:pPr>
            <a:r>
              <a:rPr lang="en-US" dirty="0"/>
              <a:t>	❌ Output-only: They tell you to do something and you do it</a:t>
            </a:r>
          </a:p>
          <a:p>
            <a:pPr marL="0" indent="0">
              <a:buNone/>
            </a:pPr>
            <a:r>
              <a:rPr lang="en-US" dirty="0"/>
              <a:t>	✅ </a:t>
            </a:r>
            <a:r>
              <a:rPr lang="en-US" b="1" dirty="0"/>
              <a:t>Input and output: You get frequent and valuable guidance!</a:t>
            </a:r>
          </a:p>
        </p:txBody>
      </p:sp>
      <p:pic>
        <p:nvPicPr>
          <p:cNvPr id="5" name="Picture 2">
            <a:extLst>
              <a:ext uri="{FF2B5EF4-FFF2-40B4-BE49-F238E27FC236}">
                <a16:creationId xmlns:a16="http://schemas.microsoft.com/office/drawing/2014/main" id="{975649FC-9968-BDF7-6C5D-F302E0CF63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893"/>
          <a:stretch>
            <a:fillRect/>
          </a:stretch>
        </p:blipFill>
        <p:spPr bwMode="auto">
          <a:xfrm>
            <a:off x="2909492" y="3774038"/>
            <a:ext cx="3140242" cy="30055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B12740F-5B0B-8A99-F3FC-FEFC12B1B3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893"/>
          <a:stretch>
            <a:fillRect/>
          </a:stretch>
        </p:blipFill>
        <p:spPr bwMode="auto">
          <a:xfrm>
            <a:off x="6133959" y="3774038"/>
            <a:ext cx="3140242" cy="30055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B8C16BE-FBB5-6E83-2F23-20FB853066E5}"/>
              </a:ext>
            </a:extLst>
          </p:cNvPr>
          <p:cNvSpPr txBox="1"/>
          <p:nvPr/>
        </p:nvSpPr>
        <p:spPr>
          <a:xfrm>
            <a:off x="1242051" y="6283418"/>
            <a:ext cx="1554208" cy="307777"/>
          </a:xfrm>
          <a:prstGeom prst="rect">
            <a:avLst/>
          </a:prstGeom>
          <a:noFill/>
        </p:spPr>
        <p:txBody>
          <a:bodyPr wrap="none" rtlCol="0">
            <a:spAutoFit/>
          </a:bodyPr>
          <a:lstStyle/>
          <a:p>
            <a:r>
              <a:rPr lang="en-US" sz="1400" dirty="0">
                <a:hlinkClick r:id="rId4"/>
              </a:rPr>
              <a:t>Ph.D. Comic #1936</a:t>
            </a:r>
            <a:endParaRPr lang="en-US" sz="1400" dirty="0"/>
          </a:p>
        </p:txBody>
      </p:sp>
      <p:sp>
        <p:nvSpPr>
          <p:cNvPr id="12" name="Title 1">
            <a:extLst>
              <a:ext uri="{FF2B5EF4-FFF2-40B4-BE49-F238E27FC236}">
                <a16:creationId xmlns:a16="http://schemas.microsoft.com/office/drawing/2014/main" id="{4BE65D8B-27AB-55E2-E0EE-14D41EFAE09B}"/>
              </a:ext>
            </a:extLst>
          </p:cNvPr>
          <p:cNvSpPr>
            <a:spLocks noGrp="1"/>
          </p:cNvSpPr>
          <p:nvPr>
            <p:ph type="title"/>
          </p:nvPr>
        </p:nvSpPr>
        <p:spPr>
          <a:xfrm>
            <a:off x="354841" y="266805"/>
            <a:ext cx="11748927" cy="1325563"/>
          </a:xfrm>
        </p:spPr>
        <p:txBody>
          <a:bodyPr/>
          <a:lstStyle/>
          <a:p>
            <a:r>
              <a:rPr lang="en-US" dirty="0"/>
              <a:t>Navigating the student-advisor relationship</a:t>
            </a:r>
          </a:p>
        </p:txBody>
      </p:sp>
    </p:spTree>
    <p:extLst>
      <p:ext uri="{BB962C8B-B14F-4D97-AF65-F5344CB8AC3E}">
        <p14:creationId xmlns:p14="http://schemas.microsoft.com/office/powerpoint/2010/main" val="34273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59983-C1A5-DC1B-17B0-6F84F310BB5E}"/>
              </a:ext>
            </a:extLst>
          </p:cNvPr>
          <p:cNvSpPr>
            <a:spLocks noGrp="1"/>
          </p:cNvSpPr>
          <p:nvPr>
            <p:ph type="title"/>
          </p:nvPr>
        </p:nvSpPr>
        <p:spPr/>
        <p:txBody>
          <a:bodyPr/>
          <a:lstStyle/>
          <a:p>
            <a:r>
              <a:rPr lang="en-US" dirty="0"/>
              <a:t>Some example interactions…</a:t>
            </a:r>
          </a:p>
        </p:txBody>
      </p:sp>
      <p:pic>
        <p:nvPicPr>
          <p:cNvPr id="1028" name="Picture 4" descr="Professor Farnsworth | Heroes Wiki | Fandom">
            <a:extLst>
              <a:ext uri="{FF2B5EF4-FFF2-40B4-BE49-F238E27FC236}">
                <a16:creationId xmlns:a16="http://schemas.microsoft.com/office/drawing/2014/main" id="{F0BD0F7A-4115-D490-6FFD-465953AEC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68" y="2006495"/>
            <a:ext cx="3175000" cy="4584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oidberg">
            <a:extLst>
              <a:ext uri="{FF2B5EF4-FFF2-40B4-BE49-F238E27FC236}">
                <a16:creationId xmlns:a16="http://schemas.microsoft.com/office/drawing/2014/main" id="{844C3462-662C-66A6-074B-F2F88BA8A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01638" y="2380592"/>
            <a:ext cx="2186352" cy="40578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F393B4-7D33-FFBB-18B5-F88C2A82747E}"/>
              </a:ext>
            </a:extLst>
          </p:cNvPr>
          <p:cNvSpPr txBox="1"/>
          <p:nvPr/>
        </p:nvSpPr>
        <p:spPr>
          <a:xfrm>
            <a:off x="10836323" y="6447864"/>
            <a:ext cx="1622946" cy="307777"/>
          </a:xfrm>
          <a:prstGeom prst="rect">
            <a:avLst/>
          </a:prstGeom>
          <a:noFill/>
        </p:spPr>
        <p:txBody>
          <a:bodyPr wrap="square">
            <a:spAutoFit/>
          </a:bodyPr>
          <a:lstStyle/>
          <a:p>
            <a:r>
              <a:rPr lang="en-US" sz="1400" dirty="0">
                <a:hlinkClick r:id="rId4"/>
              </a:rPr>
              <a:t>Image source</a:t>
            </a:r>
            <a:endParaRPr lang="en-US" sz="1400" dirty="0"/>
          </a:p>
        </p:txBody>
      </p:sp>
      <p:sp>
        <p:nvSpPr>
          <p:cNvPr id="9" name="Rounded Rectangular Callout 8">
            <a:extLst>
              <a:ext uri="{FF2B5EF4-FFF2-40B4-BE49-F238E27FC236}">
                <a16:creationId xmlns:a16="http://schemas.microsoft.com/office/drawing/2014/main" id="{C5D3135D-4C8C-D671-B782-37FA22BB7682}"/>
              </a:ext>
            </a:extLst>
          </p:cNvPr>
          <p:cNvSpPr/>
          <p:nvPr/>
        </p:nvSpPr>
        <p:spPr>
          <a:xfrm>
            <a:off x="2538484" y="2948474"/>
            <a:ext cx="6500007" cy="2108718"/>
          </a:xfrm>
          <a:prstGeom prst="wedgeRoundRectCallout">
            <a:avLst>
              <a:gd name="adj1" fmla="val 61571"/>
              <a:gd name="adj2" fmla="val -24292"/>
              <a:gd name="adj3" fmla="val 16667"/>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902030302020204" pitchFamily="66" charset="0"/>
              </a:rPr>
              <a:t>I’m not sure this is the best possible problem for me to work on. I need to go away and figure out what kind of problem could truly inspire me.</a:t>
            </a:r>
          </a:p>
        </p:txBody>
      </p:sp>
      <p:sp>
        <p:nvSpPr>
          <p:cNvPr id="10" name="TextBox 9">
            <a:extLst>
              <a:ext uri="{FF2B5EF4-FFF2-40B4-BE49-F238E27FC236}">
                <a16:creationId xmlns:a16="http://schemas.microsoft.com/office/drawing/2014/main" id="{EE4C0D02-7CE4-FDEB-3FA9-3CC7895DEBCE}"/>
              </a:ext>
            </a:extLst>
          </p:cNvPr>
          <p:cNvSpPr txBox="1"/>
          <p:nvPr/>
        </p:nvSpPr>
        <p:spPr>
          <a:xfrm>
            <a:off x="566712" y="1592368"/>
            <a:ext cx="1358257" cy="461665"/>
          </a:xfrm>
          <a:prstGeom prst="rect">
            <a:avLst/>
          </a:prstGeom>
          <a:noFill/>
        </p:spPr>
        <p:txBody>
          <a:bodyPr wrap="none" rtlCol="0">
            <a:spAutoFit/>
          </a:bodyPr>
          <a:lstStyle/>
          <a:p>
            <a:r>
              <a:rPr lang="en-US" sz="2400" dirty="0"/>
              <a:t>Professor</a:t>
            </a:r>
          </a:p>
        </p:txBody>
      </p:sp>
      <p:sp>
        <p:nvSpPr>
          <p:cNvPr id="11" name="TextBox 10">
            <a:extLst>
              <a:ext uri="{FF2B5EF4-FFF2-40B4-BE49-F238E27FC236}">
                <a16:creationId xmlns:a16="http://schemas.microsoft.com/office/drawing/2014/main" id="{7C69E16B-5F1A-5F45-9CF6-77C8D3CE197C}"/>
              </a:ext>
            </a:extLst>
          </p:cNvPr>
          <p:cNvSpPr txBox="1"/>
          <p:nvPr/>
        </p:nvSpPr>
        <p:spPr>
          <a:xfrm>
            <a:off x="9995543" y="1592367"/>
            <a:ext cx="1392048" cy="461665"/>
          </a:xfrm>
          <a:prstGeom prst="rect">
            <a:avLst/>
          </a:prstGeom>
          <a:noFill/>
        </p:spPr>
        <p:txBody>
          <a:bodyPr wrap="none" rtlCol="0">
            <a:spAutoFit/>
          </a:bodyPr>
          <a:lstStyle/>
          <a:p>
            <a:r>
              <a:rPr lang="en-US" sz="2400" dirty="0"/>
              <a:t>Student 1</a:t>
            </a:r>
          </a:p>
        </p:txBody>
      </p:sp>
      <p:sp>
        <p:nvSpPr>
          <p:cNvPr id="13" name="Rounded Rectangular Callout 12">
            <a:extLst>
              <a:ext uri="{FF2B5EF4-FFF2-40B4-BE49-F238E27FC236}">
                <a16:creationId xmlns:a16="http://schemas.microsoft.com/office/drawing/2014/main" id="{61B741C9-B998-9C1D-7F0B-AA9FED96A865}"/>
              </a:ext>
            </a:extLst>
          </p:cNvPr>
          <p:cNvSpPr/>
          <p:nvPr/>
        </p:nvSpPr>
        <p:spPr>
          <a:xfrm>
            <a:off x="2685831" y="1384704"/>
            <a:ext cx="6114277" cy="877812"/>
          </a:xfrm>
          <a:prstGeom prst="wedgeRoundRectCallout">
            <a:avLst>
              <a:gd name="adj1" fmla="val -63671"/>
              <a:gd name="adj2" fmla="val 103095"/>
              <a:gd name="adj3" fmla="val 16667"/>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902030302020204" pitchFamily="66" charset="0"/>
              </a:rPr>
              <a:t>Try this approach on this problem, then come back and tell me how it worked.</a:t>
            </a:r>
          </a:p>
        </p:txBody>
      </p:sp>
      <p:sp>
        <p:nvSpPr>
          <p:cNvPr id="14" name="Rectangle 13">
            <a:extLst>
              <a:ext uri="{FF2B5EF4-FFF2-40B4-BE49-F238E27FC236}">
                <a16:creationId xmlns:a16="http://schemas.microsoft.com/office/drawing/2014/main" id="{6644B9C3-2D04-6668-5033-0CD3B57F16E7}"/>
              </a:ext>
            </a:extLst>
          </p:cNvPr>
          <p:cNvSpPr/>
          <p:nvPr/>
        </p:nvSpPr>
        <p:spPr>
          <a:xfrm>
            <a:off x="2818185" y="5473296"/>
            <a:ext cx="6087691" cy="1082351"/>
          </a:xfrm>
          <a:prstGeom prst="rect">
            <a:avLst/>
          </a:prstGeom>
          <a:solidFill>
            <a:schemeClr val="bg1"/>
          </a:solidFill>
          <a:ln w="38100">
            <a:solidFill>
              <a:srgbClr val="FF0000"/>
            </a:solidFill>
          </a:ln>
          <a:effectLst>
            <a:outerShdw blurRad="402805" dist="38100" dir="2700000" sx="105599" sy="105599"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DON’T WAIT FOR THE PERFECT PROBLEM!</a:t>
            </a:r>
          </a:p>
        </p:txBody>
      </p:sp>
    </p:spTree>
    <p:extLst>
      <p:ext uri="{BB962C8B-B14F-4D97-AF65-F5344CB8AC3E}">
        <p14:creationId xmlns:p14="http://schemas.microsoft.com/office/powerpoint/2010/main" val="297103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19705</TotalTime>
  <Words>1617</Words>
  <Application>Microsoft Macintosh PowerPoint</Application>
  <PresentationFormat>Widescreen</PresentationFormat>
  <Paragraphs>171</Paragraphs>
  <Slides>26</Slides>
  <Notes>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Comic Sans MS</vt:lpstr>
      <vt:lpstr>Segoe UI</vt:lpstr>
      <vt:lpstr>Office Theme</vt:lpstr>
      <vt:lpstr>Fall 2025 CS 591 PHD Seminar How to get started in research</vt:lpstr>
      <vt:lpstr>Recall: Goals for your first year</vt:lpstr>
      <vt:lpstr>Today</vt:lpstr>
      <vt:lpstr>Navigating the student-advisor relationship</vt:lpstr>
      <vt:lpstr>Navigating the student-advisor relationship</vt:lpstr>
      <vt:lpstr>Navigating the student-advisor relationship</vt:lpstr>
      <vt:lpstr>Navigating the student-advisor relationship</vt:lpstr>
      <vt:lpstr>Navigating the student-advisor relationship</vt:lpstr>
      <vt:lpstr>Some example interactions…</vt:lpstr>
      <vt:lpstr>Some example interactions…</vt:lpstr>
      <vt:lpstr>Some example interactions…</vt:lpstr>
      <vt:lpstr>Some example interactions…</vt:lpstr>
      <vt:lpstr>Some example interactions…</vt:lpstr>
      <vt:lpstr>The moral of the story so far</vt:lpstr>
      <vt:lpstr>How to meet with your advisors/mentors</vt:lpstr>
      <vt:lpstr>How to meet with your advisors/mentors</vt:lpstr>
      <vt:lpstr>How to meet with your advisors/mentors</vt:lpstr>
      <vt:lpstr>How to meet with your advisors/mentors</vt:lpstr>
      <vt:lpstr>How to meet with your advisors/mentors</vt:lpstr>
      <vt:lpstr>How to waste half your semester</vt:lpstr>
      <vt:lpstr>How to do experiments</vt:lpstr>
      <vt:lpstr>How to generate research ideas</vt:lpstr>
      <vt:lpstr>A few patterns of research ideas</vt:lpstr>
      <vt:lpstr>How do I know if my idea is good? </vt:lpstr>
      <vt:lpstr>Idea positioning and tradeoffs</vt:lpstr>
      <vt:lpstr>Some hard truths about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Lazebnik, Svetlana</cp:lastModifiedBy>
  <cp:revision>400</cp:revision>
  <cp:lastPrinted>2017-08-28T15:23:29Z</cp:lastPrinted>
  <dcterms:created xsi:type="dcterms:W3CDTF">2017-05-16T19:19:03Z</dcterms:created>
  <dcterms:modified xsi:type="dcterms:W3CDTF">2025-10-27T14:56:35Z</dcterms:modified>
</cp:coreProperties>
</file>