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43" r:id="rId3"/>
    <p:sldId id="262" r:id="rId4"/>
    <p:sldId id="352" r:id="rId5"/>
    <p:sldId id="326" r:id="rId6"/>
    <p:sldId id="345" r:id="rId7"/>
    <p:sldId id="328" r:id="rId8"/>
    <p:sldId id="348" r:id="rId9"/>
    <p:sldId id="349" r:id="rId10"/>
    <p:sldId id="346" r:id="rId11"/>
    <p:sldId id="347" r:id="rId12"/>
    <p:sldId id="350" r:id="rId13"/>
    <p:sldId id="351" r:id="rId14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2093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31" autoAdjust="0"/>
    <p:restoredTop sz="85093" autoAdjust="0"/>
  </p:normalViewPr>
  <p:slideViewPr>
    <p:cSldViewPr snapToGrid="0">
      <p:cViewPr varScale="1">
        <p:scale>
          <a:sx n="71" d="100"/>
          <a:sy n="71" d="100"/>
        </p:scale>
        <p:origin x="168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D4B82-6D19-42BA-B849-982779B81963}" type="datetimeFigureOut">
              <a:rPr lang="en-US" smtClean="0"/>
              <a:t>12/6/25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4F9C2-C5AE-4323-9E94-ADC0D12C6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7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How to be a successful student (career paths and expectations, communication skills, ethics,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Skills (speaking, writing, people skills), need money (grant writing skills)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D4F9C2-C5AE-4323-9E94-ADC0D12C66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21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4F9C2-C5AE-4323-9E94-ADC0D12C66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51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3954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87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80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983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55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8795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48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5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4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92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FFB73AA-DD54-4E80-B7DE-4522ABE999AB}" type="datetimeFigureOut">
              <a:rPr lang="en-US" smtClean="0"/>
              <a:t>12/6/25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604E1B-C643-4F37-886B-930FC9D4EB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154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dcomics.com/comics/archive.php?comicid=545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hdcomics.com/comics.php?f=1481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hyperlink" Target="https://medium.com/digital-diplomacy/how-to-look-for-ideas-in-computer-science-research-7a3fa6f4696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hdcomics.com/comics/archive.php?comicid=537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2140" y="597064"/>
            <a:ext cx="3973385" cy="3692028"/>
          </a:xfrm>
          <a:noFill/>
        </p:spPr>
        <p:txBody>
          <a:bodyPr anchor="ctr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sz="3600" dirty="0"/>
              <a:t>Fall 2025 CS 591 PHD Seminar</a:t>
            </a:r>
            <a:br>
              <a:rPr lang="en-US" sz="3600" dirty="0"/>
            </a:br>
            <a:r>
              <a:rPr lang="en-US" sz="3600" b="0" dirty="0"/>
              <a:t>Wrap-up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52559-A3C4-FA11-3F9D-10B8A4866B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79" t="46329" r="16924" b="-78"/>
          <a:stretch>
            <a:fillRect/>
          </a:stretch>
        </p:blipFill>
        <p:spPr bwMode="auto">
          <a:xfrm>
            <a:off x="5129776" y="0"/>
            <a:ext cx="7164535" cy="6960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893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B558B-DB52-F61D-3A5D-9E5B8051A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3A68E-8513-3539-E531-E3A3DC376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hard truths about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83173-0EF3-A6B9-3305-AAD6AD0C3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65570"/>
          </a:xfrm>
        </p:spPr>
        <p:txBody>
          <a:bodyPr>
            <a:normAutofit/>
          </a:bodyPr>
          <a:lstStyle/>
          <a:p>
            <a:r>
              <a:rPr lang="en-US" dirty="0"/>
              <a:t>There is no guaranteed recipe for success</a:t>
            </a:r>
          </a:p>
          <a:p>
            <a:r>
              <a:rPr lang="en-US" dirty="0"/>
              <a:t>There is not always a direct relationship between inputs </a:t>
            </a:r>
            <a:br>
              <a:rPr lang="en-US" dirty="0"/>
            </a:br>
            <a:r>
              <a:rPr lang="en-US" dirty="0"/>
              <a:t>(time, effort) and outputs (papers, citations, fame, fortune)</a:t>
            </a:r>
          </a:p>
          <a:p>
            <a:r>
              <a:rPr lang="en-US" dirty="0"/>
              <a:t>You </a:t>
            </a:r>
            <a:r>
              <a:rPr lang="en-US" i="1" dirty="0"/>
              <a:t>will</a:t>
            </a:r>
            <a:r>
              <a:rPr lang="en-US" dirty="0"/>
              <a:t> experience failure and frustration</a:t>
            </a:r>
          </a:p>
          <a:p>
            <a:r>
              <a:rPr lang="en-US" dirty="0"/>
              <a:t>You </a:t>
            </a:r>
            <a:r>
              <a:rPr lang="en-US" i="1" dirty="0"/>
              <a:t>will</a:t>
            </a:r>
            <a:r>
              <a:rPr lang="en-US" dirty="0"/>
              <a:t> keep running into others who seem smarter and more successful</a:t>
            </a:r>
          </a:p>
          <a:p>
            <a:pPr marL="0" indent="0">
              <a:buNone/>
            </a:pPr>
            <a:r>
              <a:rPr lang="en-US" b="1" dirty="0"/>
              <a:t>What to do about it? </a:t>
            </a:r>
          </a:p>
          <a:p>
            <a:r>
              <a:rPr lang="en-US" dirty="0"/>
              <a:t>Keep tending your own garden and do research for the right reasons!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07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C928-38ED-8582-7C8F-B54FCEDA3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B568E8B-CCC9-CE5E-98AD-F472BCA9A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55" y="1592368"/>
            <a:ext cx="9896490" cy="428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632C95-0070-2734-5BA5-450FC7BC8D8B}"/>
              </a:ext>
            </a:extLst>
          </p:cNvPr>
          <p:cNvSpPr txBox="1"/>
          <p:nvPr/>
        </p:nvSpPr>
        <p:spPr>
          <a:xfrm>
            <a:off x="3048000" y="601208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phdcomics.com</a:t>
            </a:r>
            <a:r>
              <a:rPr lang="en-US" dirty="0">
                <a:hlinkClick r:id="rId3"/>
              </a:rPr>
              <a:t>/comics/</a:t>
            </a:r>
            <a:r>
              <a:rPr lang="en-US" dirty="0" err="1">
                <a:hlinkClick r:id="rId3"/>
              </a:rPr>
              <a:t>archive.php?comicid</a:t>
            </a:r>
            <a:r>
              <a:rPr lang="en-US" dirty="0">
                <a:hlinkClick r:id="rId3"/>
              </a:rPr>
              <a:t>=545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3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84B8D-9190-0F9F-40E2-E1C7A15E0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A4FEC-66FF-1F0C-AA05-391BD5261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DC2E2-04BB-2955-D0F7-F6BB14672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wait until your last year to build your professional profile and social network </a:t>
            </a:r>
          </a:p>
          <a:p>
            <a:r>
              <a:rPr lang="en-US" dirty="0"/>
              <a:t>Consider taking the Ph.D. Job Search seminar early</a:t>
            </a:r>
          </a:p>
        </p:txBody>
      </p:sp>
    </p:spTree>
    <p:extLst>
      <p:ext uri="{BB962C8B-B14F-4D97-AF65-F5344CB8AC3E}">
        <p14:creationId xmlns:p14="http://schemas.microsoft.com/office/powerpoint/2010/main" val="3630835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1E960-B3DC-337E-C101-A9BB71C7D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luck!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700BBC1-7C3A-9AF1-ECA3-331C8C571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655" y="1605115"/>
            <a:ext cx="6780689" cy="480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027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DB04C-D6BF-68D7-9C7D-C87F8906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0753E-9DC0-4210-DF65-E84814889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Make-up quiz: Through this Wednesday</a:t>
            </a:r>
          </a:p>
          <a:p>
            <a:r>
              <a:rPr lang="en-US" dirty="0"/>
              <a:t>Program of study</a:t>
            </a:r>
          </a:p>
          <a:p>
            <a:r>
              <a:rPr lang="en-US" dirty="0"/>
              <a:t>CS 597 sign up for next semester</a:t>
            </a:r>
          </a:p>
        </p:txBody>
      </p:sp>
    </p:spTree>
    <p:extLst>
      <p:ext uri="{BB962C8B-B14F-4D97-AF65-F5344CB8AC3E}">
        <p14:creationId xmlns:p14="http://schemas.microsoft.com/office/powerpoint/2010/main" val="187525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Goals of this seminar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Understand Ph.D. program requirements</a:t>
            </a:r>
          </a:p>
          <a:p>
            <a:r>
              <a:rPr lang="en-US" dirty="0"/>
              <a:t>Get exposure to all the research areas in the school</a:t>
            </a:r>
          </a:p>
          <a:p>
            <a:r>
              <a:rPr lang="en-US" dirty="0"/>
              <a:t>Learn how to be a successful researcher</a:t>
            </a:r>
          </a:p>
          <a:p>
            <a:r>
              <a:rPr lang="en-US" dirty="0"/>
              <a:t>Develop professional skills</a:t>
            </a:r>
          </a:p>
          <a:p>
            <a:r>
              <a:rPr lang="en-US" dirty="0"/>
              <a:t>Learn about campus resources </a:t>
            </a:r>
          </a:p>
          <a:p>
            <a:r>
              <a:rPr lang="en-US" dirty="0"/>
              <a:t>Build community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64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5FD0-19A8-05CD-4256-E06E5BB3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805"/>
            <a:ext cx="10515600" cy="2243313"/>
          </a:xfrm>
        </p:spPr>
        <p:txBody>
          <a:bodyPr/>
          <a:lstStyle/>
          <a:p>
            <a:pPr algn="ctr"/>
            <a:r>
              <a:rPr lang="en-US" dirty="0"/>
              <a:t>Today: some last-minute advice </a:t>
            </a:r>
            <a:br>
              <a:rPr lang="en-US" dirty="0"/>
            </a:br>
            <a:r>
              <a:rPr lang="en-US" dirty="0"/>
              <a:t>(and free pizza!)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67502B-CD14-997A-DA88-E87701020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85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B08D-BBA9-C8F5-7A61-BA8E343E5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research ideas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0F5CF3-5248-D0F9-8EE3-13FDA15CC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46" y="1818139"/>
            <a:ext cx="9633612" cy="4174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071BA7-41AC-5FD8-C6C1-65ACA051734F}"/>
              </a:ext>
            </a:extLst>
          </p:cNvPr>
          <p:cNvSpPr txBox="1"/>
          <p:nvPr/>
        </p:nvSpPr>
        <p:spPr>
          <a:xfrm>
            <a:off x="2845558" y="6192516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phdcomics.com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comics.php?f</a:t>
            </a:r>
            <a:r>
              <a:rPr lang="en-US" dirty="0">
                <a:hlinkClick r:id="rId3"/>
              </a:rPr>
              <a:t>=1481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7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E04DD-0519-AB94-7B0B-E128460F2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AB702-FCD4-969B-CE24-43AB08236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generate research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53EFB-1C6E-B79B-34F7-81D3F767E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No foolproof recipe – if this were easy, we wouldn’t be here!</a:t>
            </a:r>
          </a:p>
          <a:p>
            <a:r>
              <a:rPr lang="en-US" dirty="0"/>
              <a:t>Read papers – </a:t>
            </a:r>
            <a:r>
              <a:rPr lang="en-US" i="1" dirty="0"/>
              <a:t>and ask questions</a:t>
            </a:r>
          </a:p>
          <a:p>
            <a:r>
              <a:rPr lang="en-US" dirty="0"/>
              <a:t>Follow </a:t>
            </a:r>
            <a:r>
              <a:rPr lang="en-US" dirty="0" err="1"/>
              <a:t>arXiv</a:t>
            </a:r>
            <a:r>
              <a:rPr lang="en-US" dirty="0"/>
              <a:t> and social media – but don’t overdo it</a:t>
            </a:r>
          </a:p>
          <a:p>
            <a:r>
              <a:rPr lang="en-US" dirty="0"/>
              <a:t>Identify leading/inspirational researchers in your field and follow their work</a:t>
            </a:r>
          </a:p>
          <a:p>
            <a:r>
              <a:rPr lang="en-US" dirty="0"/>
              <a:t>Attend reading groups and talks</a:t>
            </a:r>
          </a:p>
          <a:p>
            <a:r>
              <a:rPr lang="en-US" dirty="0"/>
              <a:t>Talk to other Ph.D. students and join their projects – but don’t spread yourself too thin</a:t>
            </a:r>
          </a:p>
          <a:p>
            <a:r>
              <a:rPr lang="en-US" dirty="0"/>
              <a:t>Learn patterns of research ideas</a:t>
            </a:r>
          </a:p>
        </p:txBody>
      </p:sp>
    </p:spTree>
    <p:extLst>
      <p:ext uri="{BB962C8B-B14F-4D97-AF65-F5344CB8AC3E}">
        <p14:creationId xmlns:p14="http://schemas.microsoft.com/office/powerpoint/2010/main" val="119090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26B1-F7C1-702E-73B3-ED81F444B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patterns of research ideas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9E10427-BA75-A705-7C41-4211C54E1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33" y="4880501"/>
            <a:ext cx="4818471" cy="10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B2782A6-6424-EB8D-A297-2E746B930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170" y="2075129"/>
            <a:ext cx="1832120" cy="183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21A3712-71A2-8F12-6CF8-FD885447F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35" y="1926093"/>
            <a:ext cx="1934781" cy="19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694D17AC-D947-C395-290F-E9EABC468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89" y="4676153"/>
            <a:ext cx="2234745" cy="1865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F195A9-C3DA-FBE6-08FA-5208033506B5}"/>
              </a:ext>
            </a:extLst>
          </p:cNvPr>
          <p:cNvSpPr txBox="1"/>
          <p:nvPr/>
        </p:nvSpPr>
        <p:spPr>
          <a:xfrm>
            <a:off x="11095632" y="6318913"/>
            <a:ext cx="824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Source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23387A4-30E2-BBA1-F19B-4646AAF9E6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177890"/>
              </p:ext>
            </p:extLst>
          </p:nvPr>
        </p:nvGraphicFramePr>
        <p:xfrm>
          <a:off x="626282" y="1995425"/>
          <a:ext cx="5233536" cy="1535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8384">
                  <a:extLst>
                    <a:ext uri="{9D8B030D-6E8A-4147-A177-3AD203B41FA5}">
                      <a16:colId xmlns:a16="http://schemas.microsoft.com/office/drawing/2014/main" val="3357595094"/>
                    </a:ext>
                  </a:extLst>
                </a:gridCol>
                <a:gridCol w="1308384">
                  <a:extLst>
                    <a:ext uri="{9D8B030D-6E8A-4147-A177-3AD203B41FA5}">
                      <a16:colId xmlns:a16="http://schemas.microsoft.com/office/drawing/2014/main" val="12871022"/>
                    </a:ext>
                  </a:extLst>
                </a:gridCol>
                <a:gridCol w="1308384">
                  <a:extLst>
                    <a:ext uri="{9D8B030D-6E8A-4147-A177-3AD203B41FA5}">
                      <a16:colId xmlns:a16="http://schemas.microsoft.com/office/drawing/2014/main" val="3381144930"/>
                    </a:ext>
                  </a:extLst>
                </a:gridCol>
                <a:gridCol w="1308384">
                  <a:extLst>
                    <a:ext uri="{9D8B030D-6E8A-4147-A177-3AD203B41FA5}">
                      <a16:colId xmlns:a16="http://schemas.microsoft.com/office/drawing/2014/main" val="1482552480"/>
                    </a:ext>
                  </a:extLst>
                </a:gridCol>
              </a:tblGrid>
              <a:tr h="33978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Feature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902602"/>
                  </a:ext>
                </a:extLst>
              </a:tr>
              <a:tr h="339781">
                <a:tc>
                  <a:txBody>
                    <a:bodyPr/>
                    <a:lstStyle/>
                    <a:p>
                      <a:r>
                        <a:rPr lang="en-US" dirty="0"/>
                        <a:t>Method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9590039"/>
                  </a:ext>
                </a:extLst>
              </a:tr>
              <a:tr h="339781">
                <a:tc>
                  <a:txBody>
                    <a:bodyPr/>
                    <a:lstStyle/>
                    <a:p>
                      <a:r>
                        <a:rPr lang="en-US" dirty="0"/>
                        <a:t>Method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795160"/>
                  </a:ext>
                </a:extLst>
              </a:tr>
              <a:tr h="438117">
                <a:tc>
                  <a:txBody>
                    <a:bodyPr/>
                    <a:lstStyle/>
                    <a:p>
                      <a:r>
                        <a:rPr lang="en-US" dirty="0"/>
                        <a:t>My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✔️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054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0D5D24-5719-3D8B-6FB5-EF3B311F268C}"/>
              </a:ext>
            </a:extLst>
          </p:cNvPr>
          <p:cNvSpPr txBox="1"/>
          <p:nvPr/>
        </p:nvSpPr>
        <p:spPr>
          <a:xfrm>
            <a:off x="1380359" y="1560498"/>
            <a:ext cx="3725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Fill in the blank/check the checkboxes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C8AD1E-359A-E79A-04FA-1D58237DA0CD}"/>
              </a:ext>
            </a:extLst>
          </p:cNvPr>
          <p:cNvSpPr txBox="1"/>
          <p:nvPr/>
        </p:nvSpPr>
        <p:spPr>
          <a:xfrm>
            <a:off x="1603878" y="4362134"/>
            <a:ext cx="3278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Extend/expand on previous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01DB5-6538-07B1-5452-0C331B9454DC}"/>
              </a:ext>
            </a:extLst>
          </p:cNvPr>
          <p:cNvSpPr txBox="1"/>
          <p:nvPr/>
        </p:nvSpPr>
        <p:spPr>
          <a:xfrm>
            <a:off x="6470216" y="1342131"/>
            <a:ext cx="223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Build a hammer and find nails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B18248-587E-C1BE-5741-FE14E68D3954}"/>
              </a:ext>
            </a:extLst>
          </p:cNvPr>
          <p:cNvSpPr txBox="1"/>
          <p:nvPr/>
        </p:nvSpPr>
        <p:spPr>
          <a:xfrm>
            <a:off x="9316217" y="1362490"/>
            <a:ext cx="223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Start small and then grow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583195-6626-3F1F-993F-9E7C0BD14FD8}"/>
              </a:ext>
            </a:extLst>
          </p:cNvPr>
          <p:cNvSpPr txBox="1"/>
          <p:nvPr/>
        </p:nvSpPr>
        <p:spPr>
          <a:xfrm>
            <a:off x="6386089" y="4244985"/>
            <a:ext cx="2666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Reproduce previous work</a:t>
            </a:r>
          </a:p>
        </p:txBody>
      </p:sp>
      <p:pic>
        <p:nvPicPr>
          <p:cNvPr id="2064" name="Picture 16" descr="Multiple types and ways of collecting data - Our Voices">
            <a:extLst>
              <a:ext uri="{FF2B5EF4-FFF2-40B4-BE49-F238E27FC236}">
                <a16:creationId xmlns:a16="http://schemas.microsoft.com/office/drawing/2014/main" id="{D22BF28D-FEBD-272D-043F-C83821BFF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340" y="4658497"/>
            <a:ext cx="1928498" cy="18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8AE5624-5220-7A80-9751-56D5C63E4F51}"/>
              </a:ext>
            </a:extLst>
          </p:cNvPr>
          <p:cNvSpPr txBox="1"/>
          <p:nvPr/>
        </p:nvSpPr>
        <p:spPr>
          <a:xfrm>
            <a:off x="9372894" y="4053913"/>
            <a:ext cx="1928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 datasets and benchmarks</a:t>
            </a:r>
          </a:p>
        </p:txBody>
      </p:sp>
    </p:spTree>
    <p:extLst>
      <p:ext uri="{BB962C8B-B14F-4D97-AF65-F5344CB8AC3E}">
        <p14:creationId xmlns:p14="http://schemas.microsoft.com/office/powerpoint/2010/main" val="1507338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F16C4-C2EE-18D0-F8A9-22E95C649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01BDB-66A9-A45C-BCA0-F7E1C43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if my idea is good?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8B383-92FA-E9E7-552C-7956717AA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55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Always ask for feedback!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B4DC37E-CD33-C03E-6864-472C6F7EB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68" y="2438402"/>
            <a:ext cx="8453837" cy="3663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37DDB6-05F6-0B15-0EBC-1BCA91D02A02}"/>
              </a:ext>
            </a:extLst>
          </p:cNvPr>
          <p:cNvSpPr txBox="1"/>
          <p:nvPr/>
        </p:nvSpPr>
        <p:spPr>
          <a:xfrm>
            <a:off x="2873113" y="6101731"/>
            <a:ext cx="61005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phdcomics.com</a:t>
            </a:r>
            <a:r>
              <a:rPr lang="en-US" dirty="0">
                <a:hlinkClick r:id="rId3"/>
              </a:rPr>
              <a:t>/comics/</a:t>
            </a:r>
            <a:r>
              <a:rPr lang="en-US" dirty="0" err="1">
                <a:hlinkClick r:id="rId3"/>
              </a:rPr>
              <a:t>archive.php?comicid</a:t>
            </a:r>
            <a:r>
              <a:rPr lang="en-US" dirty="0">
                <a:hlinkClick r:id="rId3"/>
              </a:rPr>
              <a:t>=537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1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0ACC33-FE5C-C3CF-E59A-93652B365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193C1-8860-35FC-28A9-184A9D3F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know if my idea is good?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DED59-7881-D82A-24EF-45664174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4553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Always ask for feedback!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Ideas are cheap – it’s the execution that counts!</a:t>
            </a:r>
          </a:p>
          <a:p>
            <a:pPr lvl="1"/>
            <a:r>
              <a:rPr lang="en-US" sz="2800" dirty="0"/>
              <a:t>Try lots of ideas and validate (or reject) them fast</a:t>
            </a:r>
          </a:p>
          <a:p>
            <a:pPr lvl="1"/>
            <a:r>
              <a:rPr lang="en-US" sz="2800" dirty="0"/>
              <a:t>Know when to pivot (also a very hard skill to master)</a:t>
            </a:r>
          </a:p>
        </p:txBody>
      </p:sp>
    </p:spTree>
    <p:extLst>
      <p:ext uri="{BB962C8B-B14F-4D97-AF65-F5344CB8AC3E}">
        <p14:creationId xmlns:p14="http://schemas.microsoft.com/office/powerpoint/2010/main" val="1442883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19761</TotalTime>
  <Words>465</Words>
  <Application>Microsoft Macintosh PowerPoint</Application>
  <PresentationFormat>Widescreen</PresentationFormat>
  <Paragraphs>69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Segoe UI</vt:lpstr>
      <vt:lpstr>Office Theme</vt:lpstr>
      <vt:lpstr>Fall 2025 CS 591 PHD Seminar Wrap-up</vt:lpstr>
      <vt:lpstr>Reminders</vt:lpstr>
      <vt:lpstr>Recall: Goals of this seminar</vt:lpstr>
      <vt:lpstr>Today: some last-minute advice  (and free pizza!)</vt:lpstr>
      <vt:lpstr>How to generate research ideas</vt:lpstr>
      <vt:lpstr>How to generate research ideas</vt:lpstr>
      <vt:lpstr>A few patterns of research ideas</vt:lpstr>
      <vt:lpstr>How do I know if my idea is good? </vt:lpstr>
      <vt:lpstr>How do I know if my idea is good? </vt:lpstr>
      <vt:lpstr>Some hard truths about research</vt:lpstr>
      <vt:lpstr>Looking forward</vt:lpstr>
      <vt:lpstr>Looking forward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Lazebnik, Svetlana</cp:lastModifiedBy>
  <cp:revision>414</cp:revision>
  <cp:lastPrinted>2017-08-28T15:23:29Z</cp:lastPrinted>
  <dcterms:created xsi:type="dcterms:W3CDTF">2017-05-16T19:19:03Z</dcterms:created>
  <dcterms:modified xsi:type="dcterms:W3CDTF">2025-12-06T18:44:13Z</dcterms:modified>
</cp:coreProperties>
</file>