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616" r:id="rId3"/>
    <p:sldId id="617" r:id="rId4"/>
    <p:sldId id="618" r:id="rId5"/>
    <p:sldId id="619" r:id="rId6"/>
    <p:sldId id="620" r:id="rId7"/>
    <p:sldId id="590" r:id="rId8"/>
    <p:sldId id="591" r:id="rId9"/>
    <p:sldId id="624" r:id="rId10"/>
    <p:sldId id="621" r:id="rId11"/>
    <p:sldId id="593" r:id="rId12"/>
    <p:sldId id="623" r:id="rId13"/>
    <p:sldId id="622" r:id="rId14"/>
    <p:sldId id="625" r:id="rId15"/>
    <p:sldId id="594" r:id="rId16"/>
    <p:sldId id="612" r:id="rId17"/>
    <p:sldId id="650" r:id="rId18"/>
    <p:sldId id="595" r:id="rId19"/>
    <p:sldId id="596" r:id="rId20"/>
    <p:sldId id="652" r:id="rId21"/>
    <p:sldId id="626" r:id="rId22"/>
    <p:sldId id="447" r:id="rId23"/>
    <p:sldId id="658" r:id="rId24"/>
    <p:sldId id="567" r:id="rId25"/>
    <p:sldId id="610" r:id="rId26"/>
    <p:sldId id="655" r:id="rId27"/>
    <p:sldId id="568" r:id="rId28"/>
    <p:sldId id="569" r:id="rId29"/>
    <p:sldId id="582" r:id="rId30"/>
    <p:sldId id="464" r:id="rId31"/>
    <p:sldId id="465" r:id="rId32"/>
    <p:sldId id="651" r:id="rId33"/>
    <p:sldId id="480" r:id="rId34"/>
    <p:sldId id="583" r:id="rId35"/>
    <p:sldId id="630" r:id="rId36"/>
    <p:sldId id="631" r:id="rId37"/>
    <p:sldId id="632" r:id="rId38"/>
    <p:sldId id="656" r:id="rId39"/>
    <p:sldId id="627" r:id="rId40"/>
    <p:sldId id="628" r:id="rId41"/>
    <p:sldId id="629" r:id="rId42"/>
    <p:sldId id="657" r:id="rId43"/>
    <p:sldId id="584" r:id="rId44"/>
    <p:sldId id="633" r:id="rId45"/>
    <p:sldId id="634" r:id="rId46"/>
    <p:sldId id="635" r:id="rId47"/>
    <p:sldId id="636" r:id="rId48"/>
    <p:sldId id="637" r:id="rId49"/>
    <p:sldId id="638" r:id="rId50"/>
    <p:sldId id="639" r:id="rId51"/>
    <p:sldId id="642" r:id="rId52"/>
    <p:sldId id="643" r:id="rId53"/>
    <p:sldId id="648" r:id="rId54"/>
    <p:sldId id="649" r:id="rId55"/>
    <p:sldId id="640" r:id="rId56"/>
    <p:sldId id="644" r:id="rId57"/>
    <p:sldId id="64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00"/>
    <a:srgbClr val="EA9D04"/>
    <a:srgbClr val="006600"/>
    <a:srgbClr val="EEB500"/>
    <a:srgbClr val="FFC5C5"/>
    <a:srgbClr val="18985E"/>
    <a:srgbClr val="D8730E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0451" autoAdjust="0"/>
  </p:normalViewPr>
  <p:slideViewPr>
    <p:cSldViewPr>
      <p:cViewPr varScale="1">
        <p:scale>
          <a:sx n="74" d="100"/>
          <a:sy n="7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52FB-925B-4EE5-91BD-44D7BA50A70E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3BA-1AA6-48F2-A840-6F9A259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46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54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1" charset="0"/>
              </a:defRPr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fld id="{31B64C77-61C5-47DC-A1E7-0097BE906F8C}" type="datetimeFigureOut">
              <a:rPr lang="en-US" smtClean="0"/>
              <a:t>2/11/2016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93.png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12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9.png"/><Relationship Id="rId5" Type="http://schemas.openxmlformats.org/officeDocument/2006/relationships/image" Target="../media/image260.png"/><Relationship Id="rId10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29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.png"/><Relationship Id="rId3" Type="http://schemas.openxmlformats.org/officeDocument/2006/relationships/image" Target="../media/image480.png"/><Relationship Id="rId7" Type="http://schemas.openxmlformats.org/officeDocument/2006/relationships/image" Target="../media/image260.png"/><Relationship Id="rId12" Type="http://schemas.openxmlformats.org/officeDocument/2006/relationships/image" Target="../media/image5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image" Target="../media/image500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90.png"/><Relationship Id="rId9" Type="http://schemas.openxmlformats.org/officeDocument/2006/relationships/image" Target="../media/image520.png"/><Relationship Id="rId1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7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5" Type="http://schemas.openxmlformats.org/officeDocument/2006/relationships/image" Target="../media/image1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60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9" Type="http://schemas.openxmlformats.org/officeDocument/2006/relationships/image" Target="../media/image12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600.png"/><Relationship Id="rId12" Type="http://schemas.openxmlformats.org/officeDocument/2006/relationships/image" Target="../media/image75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.png"/><Relationship Id="rId10" Type="http://schemas.openxmlformats.org/officeDocument/2006/relationships/image" Target="../media/image73.png"/><Relationship Id="rId9" Type="http://schemas.openxmlformats.org/officeDocument/2006/relationships/image" Target="../media/image12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171.png"/><Relationship Id="rId7" Type="http://schemas.openxmlformats.org/officeDocument/2006/relationships/image" Target="../media/image99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9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82.png"/><Relationship Id="rId3" Type="http://schemas.openxmlformats.org/officeDocument/2006/relationships/image" Target="../media/image171.png"/><Relationship Id="rId7" Type="http://schemas.openxmlformats.org/officeDocument/2006/relationships/image" Target="../media/image980.png"/><Relationship Id="rId12" Type="http://schemas.openxmlformats.org/officeDocument/2006/relationships/image" Target="../media/image8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1020.png"/><Relationship Id="rId1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761.png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7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111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7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1090.png"/><Relationship Id="rId7" Type="http://schemas.openxmlformats.org/officeDocument/2006/relationships/image" Target="../media/image11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1.png"/><Relationship Id="rId5" Type="http://schemas.openxmlformats.org/officeDocument/2006/relationships/image" Target="../media/image771.png"/><Relationship Id="rId4" Type="http://schemas.openxmlformats.org/officeDocument/2006/relationships/image" Target="../media/image1150.png"/><Relationship Id="rId9" Type="http://schemas.openxmlformats.org/officeDocument/2006/relationships/image" Target="../media/image124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1300.png"/><Relationship Id="rId3" Type="http://schemas.openxmlformats.org/officeDocument/2006/relationships/image" Target="../media/image1090.png"/><Relationship Id="rId7" Type="http://schemas.openxmlformats.org/officeDocument/2006/relationships/image" Target="../media/image1270.png"/><Relationship Id="rId12" Type="http://schemas.openxmlformats.org/officeDocument/2006/relationships/image" Target="../media/image1290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1" Type="http://schemas.openxmlformats.org/officeDocument/2006/relationships/image" Target="../media/image1330.png"/><Relationship Id="rId5" Type="http://schemas.openxmlformats.org/officeDocument/2006/relationships/image" Target="../media/image791.png"/><Relationship Id="rId10" Type="http://schemas.openxmlformats.org/officeDocument/2006/relationships/image" Target="../media/image1320.png"/><Relationship Id="rId4" Type="http://schemas.openxmlformats.org/officeDocument/2006/relationships/image" Target="../media/image1260.png"/><Relationship Id="rId9" Type="http://schemas.openxmlformats.org/officeDocument/2006/relationships/image" Target="../media/image1310.png"/><Relationship Id="rId14" Type="http://schemas.openxmlformats.org/officeDocument/2006/relationships/image" Target="../media/image1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40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7.png"/><Relationship Id="rId7" Type="http://schemas.openxmlformats.org/officeDocument/2006/relationships/image" Target="../media/image102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6.png"/><Relationship Id="rId5" Type="http://schemas.openxmlformats.org/officeDocument/2006/relationships/image" Target="../media/image95.png"/><Relationship Id="rId10" Type="http://schemas.openxmlformats.org/officeDocument/2006/relationships/image" Target="../media/image105.png"/><Relationship Id="rId4" Type="http://schemas.openxmlformats.org/officeDocument/2006/relationships/image" Target="../media/image88.png"/><Relationship Id="rId9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7.png"/><Relationship Id="rId7" Type="http://schemas.openxmlformats.org/officeDocument/2006/relationships/image" Target="../media/image83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810.png"/><Relationship Id="rId4" Type="http://schemas.openxmlformats.org/officeDocument/2006/relationships/image" Target="../media/image7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860.png"/><Relationship Id="rId4" Type="http://schemas.openxmlformats.org/officeDocument/2006/relationships/image" Target="../media/image8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5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1.png"/><Relationship Id="rId7" Type="http://schemas.openxmlformats.org/officeDocument/2006/relationships/image" Target="../media/image87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2.png"/><Relationship Id="rId5" Type="http://schemas.openxmlformats.org/officeDocument/2006/relationships/image" Target="../media/image530.png"/><Relationship Id="rId9" Type="http://schemas.openxmlformats.org/officeDocument/2006/relationships/image" Target="../media/image8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7" Type="http://schemas.openxmlformats.org/officeDocument/2006/relationships/image" Target="../media/image95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9" Type="http://schemas.openxmlformats.org/officeDocument/2006/relationships/image" Target="../media/image10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7" Type="http://schemas.openxmlformats.org/officeDocument/2006/relationships/image" Target="../media/image114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Relationship Id="rId10" Type="http://schemas.openxmlformats.org/officeDocument/2006/relationships/image" Target="../media/image10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30.png"/><Relationship Id="rId5" Type="http://schemas.openxmlformats.org/officeDocument/2006/relationships/image" Target="../media/image32.png"/><Relationship Id="rId4" Type="http://schemas.openxmlformats.org/officeDocument/2006/relationships/image" Target="../media/image1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png"/><Relationship Id="rId5" Type="http://schemas.openxmlformats.org/officeDocument/2006/relationships/image" Target="../media/image71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7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0.png"/><Relationship Id="rId11" Type="http://schemas.openxmlformats.org/officeDocument/2006/relationships/image" Target="../media/image122.png"/><Relationship Id="rId5" Type="http://schemas.openxmlformats.org/officeDocument/2006/relationships/image" Target="../media/image1161.png"/><Relationship Id="rId10" Type="http://schemas.openxmlformats.org/officeDocument/2006/relationships/image" Target="../media/image121.png"/><Relationship Id="rId4" Type="http://schemas.openxmlformats.org/officeDocument/2006/relationships/image" Target="../media/image1151.png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12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0.png"/><Relationship Id="rId11" Type="http://schemas.openxmlformats.org/officeDocument/2006/relationships/image" Target="../media/image122.png"/><Relationship Id="rId5" Type="http://schemas.openxmlformats.org/officeDocument/2006/relationships/image" Target="../media/image1161.png"/><Relationship Id="rId10" Type="http://schemas.openxmlformats.org/officeDocument/2006/relationships/image" Target="../media/image121.png"/><Relationship Id="rId4" Type="http://schemas.openxmlformats.org/officeDocument/2006/relationships/image" Target="../media/image1151.png"/><Relationship Id="rId9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12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0.png"/><Relationship Id="rId11" Type="http://schemas.openxmlformats.org/officeDocument/2006/relationships/image" Target="../media/image122.png"/><Relationship Id="rId5" Type="http://schemas.openxmlformats.org/officeDocument/2006/relationships/image" Target="../media/image1161.png"/><Relationship Id="rId10" Type="http://schemas.openxmlformats.org/officeDocument/2006/relationships/image" Target="../media/image121.png"/><Relationship Id="rId4" Type="http://schemas.openxmlformats.org/officeDocument/2006/relationships/image" Target="../media/image1151.png"/><Relationship Id="rId9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12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0.png"/><Relationship Id="rId11" Type="http://schemas.openxmlformats.org/officeDocument/2006/relationships/image" Target="../media/image125.png"/><Relationship Id="rId5" Type="http://schemas.openxmlformats.org/officeDocument/2006/relationships/image" Target="../media/image1161.png"/><Relationship Id="rId10" Type="http://schemas.openxmlformats.org/officeDocument/2006/relationships/image" Target="../media/image124.png"/><Relationship Id="rId4" Type="http://schemas.openxmlformats.org/officeDocument/2006/relationships/image" Target="../media/image1151.png"/><Relationship Id="rId9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12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0.png"/><Relationship Id="rId11" Type="http://schemas.openxmlformats.org/officeDocument/2006/relationships/image" Target="../media/image125.png"/><Relationship Id="rId5" Type="http://schemas.openxmlformats.org/officeDocument/2006/relationships/image" Target="../media/image1161.png"/><Relationship Id="rId10" Type="http://schemas.openxmlformats.org/officeDocument/2006/relationships/image" Target="../media/image124.png"/><Relationship Id="rId4" Type="http://schemas.openxmlformats.org/officeDocument/2006/relationships/image" Target="../media/image1151.png"/><Relationship Id="rId9" Type="http://schemas.openxmlformats.org/officeDocument/2006/relationships/image" Target="../media/image1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12" Type="http://schemas.openxmlformats.org/officeDocument/2006/relationships/image" Target="../media/image118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0.png"/><Relationship Id="rId11" Type="http://schemas.openxmlformats.org/officeDocument/2006/relationships/image" Target="../media/image125.png"/><Relationship Id="rId5" Type="http://schemas.openxmlformats.org/officeDocument/2006/relationships/image" Target="../media/image1161.png"/><Relationship Id="rId10" Type="http://schemas.openxmlformats.org/officeDocument/2006/relationships/image" Target="../media/image124.png"/><Relationship Id="rId4" Type="http://schemas.openxmlformats.org/officeDocument/2006/relationships/image" Target="../media/image1151.png"/><Relationship Id="rId9" Type="http://schemas.openxmlformats.org/officeDocument/2006/relationships/image" Target="../media/image1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450" y="990599"/>
            <a:ext cx="8203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PPAD-hardness for Two-Player Games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3810000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Ruta</a:t>
            </a:r>
            <a:r>
              <a:rPr lang="en-US" sz="3200" dirty="0" smtClean="0">
                <a:solidFill>
                  <a:schemeClr val="tx1"/>
                </a:solidFill>
              </a:rPr>
              <a:t> Mehta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2251" y="2458651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CS 598RM</a:t>
            </a:r>
          </a:p>
        </p:txBody>
      </p:sp>
    </p:spTree>
    <p:extLst>
      <p:ext uri="{BB962C8B-B14F-4D97-AF65-F5344CB8AC3E}">
        <p14:creationId xmlns:p14="http://schemas.microsoft.com/office/powerpoint/2010/main" val="1142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35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PL-</a:t>
            </a:r>
            <a:r>
              <a:rPr lang="en-US" dirty="0" err="1" smtClean="0"/>
              <a:t>Brouwer</a:t>
            </a:r>
            <a:r>
              <a:rPr lang="en-US" dirty="0" smtClean="0"/>
              <a:t> (Linear-FIXP)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7799" y="5892225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Continuous</a:t>
            </a:r>
            <a:r>
              <a:rPr lang="en-US" sz="2800" dirty="0" smtClean="0">
                <a:solidFill>
                  <a:schemeClr val="tx1"/>
                </a:solidFill>
              </a:rPr>
              <a:t> piecewise-linear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4498203" cy="762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4498203" cy="762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2209800" y="2819400"/>
            <a:ext cx="5791200" cy="241357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357325"/>
                <a:ext cx="1930208" cy="1576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Find a fixed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Point of F: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s.t.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7325"/>
                <a:ext cx="1930208" cy="1576201"/>
              </a:xfrm>
              <a:prstGeom prst="rect">
                <a:avLst/>
              </a:prstGeom>
              <a:blipFill rotWithShape="1">
                <a:blip r:embed="rId3"/>
                <a:stretch>
                  <a:fillRect l="-4732" t="-3101" r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709081" y="3124200"/>
            <a:ext cx="796119" cy="1447800"/>
            <a:chOff x="4385481" y="3505200"/>
            <a:chExt cx="914400" cy="1600200"/>
          </a:xfrm>
        </p:grpSpPr>
        <p:sp>
          <p:nvSpPr>
            <p:cNvPr id="9" name="Oval 8"/>
            <p:cNvSpPr/>
            <p:nvPr/>
          </p:nvSpPr>
          <p:spPr bwMode="auto">
            <a:xfrm>
              <a:off x="4385481" y="38100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  <a:endParaRPr kumimoji="0" lang="en-US" sz="240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495800" y="35052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5105400" y="35052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>
              <a:stCxn id="9" idx="4"/>
            </p:cNvCxnSpPr>
            <p:nvPr/>
          </p:nvCxnSpPr>
          <p:spPr bwMode="auto">
            <a:xfrm>
              <a:off x="4842681" y="4724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233081" y="2971800"/>
            <a:ext cx="725070" cy="1255486"/>
            <a:chOff x="5909481" y="3352800"/>
            <a:chExt cx="914400" cy="1600200"/>
          </a:xfrm>
        </p:grpSpPr>
        <p:sp>
          <p:nvSpPr>
            <p:cNvPr id="14" name="Oval 13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562596" y="2928311"/>
            <a:ext cx="2001520" cy="1643689"/>
            <a:chOff x="7239000" y="2964597"/>
            <a:chExt cx="2386748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4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070376" y="2964597"/>
                  <a:ext cx="1555372" cy="1154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2800" dirty="0"/>
                </a:p>
                <a:p>
                  <a:endParaRPr lang="en-US" sz="28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7" y="2964597"/>
                  <a:ext cx="1580224" cy="13031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4383779" y="2481329"/>
            <a:ext cx="1812107" cy="308020"/>
            <a:chOff x="4639925" y="2587580"/>
            <a:chExt cx="1812107" cy="30802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639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452032" y="258758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74063" y="1961329"/>
                <a:ext cx="2178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…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63" y="1961329"/>
                <a:ext cx="217809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3268" y="4719935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Arithmetic Circuit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958151" y="2484549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4342462" y="5005589"/>
            <a:ext cx="1833168" cy="557011"/>
            <a:chOff x="4342462" y="5005589"/>
            <a:chExt cx="1833168" cy="557011"/>
          </a:xfrm>
        </p:grpSpPr>
        <p:grpSp>
          <p:nvGrpSpPr>
            <p:cNvPr id="27" name="Group 26"/>
            <p:cNvGrpSpPr/>
            <p:nvPr/>
          </p:nvGrpSpPr>
          <p:grpSpPr>
            <a:xfrm>
              <a:off x="4342462" y="5232975"/>
              <a:ext cx="1833168" cy="329625"/>
              <a:chOff x="4876800" y="5891011"/>
              <a:chExt cx="1833168" cy="329625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4876800" y="5915836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6709968" y="5891011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cxnSp>
          <p:nvCxnSpPr>
            <p:cNvPr id="32" name="Straight Connector 31"/>
            <p:cNvCxnSpPr/>
            <p:nvPr/>
          </p:nvCxnSpPr>
          <p:spPr bwMode="auto">
            <a:xfrm>
              <a:off x="4804073" y="5257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176960" y="5005589"/>
                  <a:ext cx="5437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6960" y="5005589"/>
                  <a:ext cx="596637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55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7" grpId="0"/>
      <p:bldP spid="3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35" y="2286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PL-</a:t>
            </a:r>
            <a:r>
              <a:rPr lang="en-US" dirty="0" err="1" smtClean="0"/>
              <a:t>Brouwer</a:t>
            </a:r>
            <a:r>
              <a:rPr lang="en-US" dirty="0" smtClean="0"/>
              <a:t> (Linear-FIXP)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87799" y="5892225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Continuous</a:t>
            </a:r>
            <a:r>
              <a:rPr lang="en-US" sz="2800" dirty="0" smtClean="0">
                <a:solidFill>
                  <a:schemeClr val="tx1"/>
                </a:solidFill>
              </a:rPr>
              <a:t> piecewise-linear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4498203" cy="76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0" dirty="0" smtClean="0">
                    <a:solidFill>
                      <a:srgbClr val="0070C0"/>
                    </a:solidFill>
                  </a:rPr>
                  <a:t>(EY’07)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4498203" cy="762000"/>
              </a:xfrm>
              <a:blipFill rotWithShape="1">
                <a:blip r:embed="rId2"/>
                <a:stretch>
                  <a:fillRect l="-2171" t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2209800" y="2819400"/>
            <a:ext cx="5791200" cy="241357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09081" y="3124200"/>
            <a:ext cx="796119" cy="1447800"/>
            <a:chOff x="4385481" y="3505200"/>
            <a:chExt cx="914400" cy="1600200"/>
          </a:xfrm>
        </p:grpSpPr>
        <p:sp>
          <p:nvSpPr>
            <p:cNvPr id="9" name="Oval 8"/>
            <p:cNvSpPr/>
            <p:nvPr/>
          </p:nvSpPr>
          <p:spPr bwMode="auto">
            <a:xfrm>
              <a:off x="4385481" y="38100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  <a:endParaRPr kumimoji="0" lang="en-US" sz="240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495800" y="35052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5105400" y="35052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>
              <a:stCxn id="9" idx="4"/>
            </p:cNvCxnSpPr>
            <p:nvPr/>
          </p:nvCxnSpPr>
          <p:spPr bwMode="auto">
            <a:xfrm>
              <a:off x="4842681" y="4724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233081" y="2971800"/>
            <a:ext cx="725070" cy="1255486"/>
            <a:chOff x="5909481" y="3352800"/>
            <a:chExt cx="914400" cy="1600200"/>
          </a:xfrm>
        </p:grpSpPr>
        <p:sp>
          <p:nvSpPr>
            <p:cNvPr id="14" name="Oval 13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562596" y="2928311"/>
            <a:ext cx="2001520" cy="1643689"/>
            <a:chOff x="7239000" y="2964597"/>
            <a:chExt cx="2386748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4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070376" y="2964597"/>
                  <a:ext cx="1555372" cy="1154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2800" dirty="0"/>
                </a:p>
                <a:p>
                  <a:endParaRPr lang="en-US" sz="28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7" y="2964597"/>
                  <a:ext cx="1580224" cy="13031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4898350" y="2514600"/>
            <a:ext cx="617875" cy="304800"/>
            <a:chOff x="4639925" y="2590800"/>
            <a:chExt cx="617875" cy="3048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639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257800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876800" y="5257800"/>
            <a:ext cx="685800" cy="304800"/>
            <a:chOff x="4876800" y="5943600"/>
            <a:chExt cx="685800" cy="30480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4876800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562600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59377" y="2057400"/>
                <a:ext cx="10590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77" y="2057400"/>
                <a:ext cx="105907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573268" y="4719935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Arithmetic Circuit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58882" y="1447800"/>
            <a:ext cx="2423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need only 2-D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57400" y="4807803"/>
                <a:ext cx="2119491" cy="707886"/>
              </a:xfrm>
              <a:prstGeom prst="rect">
                <a:avLst/>
              </a:prstGeom>
              <a:solidFill>
                <a:srgbClr val="FFC5C5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Can also simulate</a:t>
                </a:r>
              </a:p>
              <a:p>
                <a:r>
                  <a:rPr lang="en-US" sz="2000" b="1" dirty="0"/>
                  <a:t>m</a:t>
                </a:r>
                <a:r>
                  <a:rPr lang="en-US" sz="2000" b="1" dirty="0" smtClean="0"/>
                  <a:t>in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−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807803"/>
                <a:ext cx="2119491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3170" t="-4310" r="-201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3357325"/>
                <a:ext cx="1930208" cy="1576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Find a fixed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Point of F: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s.t.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7325"/>
                <a:ext cx="1930208" cy="1576201"/>
              </a:xfrm>
              <a:prstGeom prst="rect">
                <a:avLst/>
              </a:prstGeom>
              <a:blipFill rotWithShape="1">
                <a:blip r:embed="rId8"/>
                <a:stretch>
                  <a:fillRect l="-4732" t="-3101" r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5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84257"/>
            <a:ext cx="1458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Today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7237" y="2057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51478" y="2571750"/>
            <a:ext cx="1723549" cy="1148120"/>
            <a:chOff x="4122940" y="1504950"/>
            <a:chExt cx="1723549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22940" y="219140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2D-Sperner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1078" y="2571750"/>
            <a:ext cx="1836593" cy="2000250"/>
            <a:chOff x="4711783" y="1504950"/>
            <a:chExt cx="1836593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711783" y="3043535"/>
              <a:ext cx="1836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PL-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Brouwer</a:t>
              </a:r>
              <a:endParaRPr lang="en-US" sz="24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70987" y="2571750"/>
            <a:ext cx="1287213" cy="2838450"/>
            <a:chOff x="6121692" y="1504950"/>
            <a:chExt cx="1287213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17" t="-10526" r="-7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372157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85" y="4468044"/>
            <a:ext cx="3529761" cy="20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780165" y="3797126"/>
            <a:ext cx="0" cy="5251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884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2985886" y="1876592"/>
            <a:ext cx="591273" cy="4898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03251" y="2884456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597141" y="2376767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744211" y="4439047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3577159" y="4454624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114506" y="2366784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133314" y="3901208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247"/>
              </p:ext>
            </p:extLst>
          </p:nvPr>
        </p:nvGraphicFramePr>
        <p:xfrm>
          <a:off x="497844" y="1844042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01659" y="225138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22318" y="225138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7"/>
          <p:cNvSpPr>
            <a:spLocks noChangeArrowheads="1"/>
          </p:cNvSpPr>
          <p:nvPr/>
        </p:nvSpPr>
        <p:spPr bwMode="auto">
          <a:xfrm>
            <a:off x="2242976" y="225138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8"/>
          <p:cNvSpPr>
            <a:spLocks noChangeArrowheads="1"/>
          </p:cNvSpPr>
          <p:nvPr/>
        </p:nvSpPr>
        <p:spPr bwMode="auto">
          <a:xfrm>
            <a:off x="2863635" y="225138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9"/>
          <p:cNvSpPr>
            <a:spLocks noChangeArrowheads="1"/>
          </p:cNvSpPr>
          <p:nvPr/>
        </p:nvSpPr>
        <p:spPr bwMode="auto">
          <a:xfrm>
            <a:off x="3484294" y="225138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1001659" y="2769352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3"/>
          <p:cNvSpPr>
            <a:spLocks noChangeArrowheads="1"/>
          </p:cNvSpPr>
          <p:nvPr/>
        </p:nvSpPr>
        <p:spPr bwMode="auto">
          <a:xfrm>
            <a:off x="1622318" y="2769352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auto">
          <a:xfrm>
            <a:off x="2242976" y="2769352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5"/>
          <p:cNvSpPr>
            <a:spLocks noChangeArrowheads="1"/>
          </p:cNvSpPr>
          <p:nvPr/>
        </p:nvSpPr>
        <p:spPr bwMode="auto">
          <a:xfrm>
            <a:off x="2863635" y="2769352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76"/>
          <p:cNvSpPr>
            <a:spLocks noChangeArrowheads="1"/>
          </p:cNvSpPr>
          <p:nvPr/>
        </p:nvSpPr>
        <p:spPr bwMode="auto">
          <a:xfrm>
            <a:off x="3484294" y="2769352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9"/>
          <p:cNvSpPr>
            <a:spLocks noChangeArrowheads="1"/>
          </p:cNvSpPr>
          <p:nvPr/>
        </p:nvSpPr>
        <p:spPr bwMode="auto">
          <a:xfrm>
            <a:off x="1001659" y="3287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0"/>
          <p:cNvSpPr>
            <a:spLocks noChangeArrowheads="1"/>
          </p:cNvSpPr>
          <p:nvPr/>
        </p:nvSpPr>
        <p:spPr bwMode="auto">
          <a:xfrm>
            <a:off x="1622318" y="3287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81"/>
          <p:cNvSpPr>
            <a:spLocks noChangeArrowheads="1"/>
          </p:cNvSpPr>
          <p:nvPr/>
        </p:nvSpPr>
        <p:spPr bwMode="auto">
          <a:xfrm>
            <a:off x="2242976" y="3287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2"/>
          <p:cNvSpPr>
            <a:spLocks noChangeArrowheads="1"/>
          </p:cNvSpPr>
          <p:nvPr/>
        </p:nvSpPr>
        <p:spPr bwMode="auto">
          <a:xfrm>
            <a:off x="2863635" y="3287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3"/>
          <p:cNvSpPr>
            <a:spLocks noChangeArrowheads="1"/>
          </p:cNvSpPr>
          <p:nvPr/>
        </p:nvSpPr>
        <p:spPr bwMode="auto">
          <a:xfrm>
            <a:off x="3484294" y="3287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86"/>
          <p:cNvSpPr>
            <a:spLocks noChangeArrowheads="1"/>
          </p:cNvSpPr>
          <p:nvPr/>
        </p:nvSpPr>
        <p:spPr bwMode="auto">
          <a:xfrm>
            <a:off x="1011063" y="37861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87"/>
          <p:cNvSpPr>
            <a:spLocks noChangeArrowheads="1"/>
          </p:cNvSpPr>
          <p:nvPr/>
        </p:nvSpPr>
        <p:spPr bwMode="auto">
          <a:xfrm>
            <a:off x="1631722" y="378610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88"/>
          <p:cNvSpPr>
            <a:spLocks noChangeArrowheads="1"/>
          </p:cNvSpPr>
          <p:nvPr/>
        </p:nvSpPr>
        <p:spPr bwMode="auto">
          <a:xfrm>
            <a:off x="2252380" y="37861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9"/>
          <p:cNvSpPr>
            <a:spLocks noChangeArrowheads="1"/>
          </p:cNvSpPr>
          <p:nvPr/>
        </p:nvSpPr>
        <p:spPr bwMode="auto">
          <a:xfrm>
            <a:off x="2873039" y="378610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0"/>
          <p:cNvSpPr>
            <a:spLocks noChangeArrowheads="1"/>
          </p:cNvSpPr>
          <p:nvPr/>
        </p:nvSpPr>
        <p:spPr bwMode="auto">
          <a:xfrm>
            <a:off x="3493698" y="37861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93"/>
          <p:cNvSpPr>
            <a:spLocks noChangeArrowheads="1"/>
          </p:cNvSpPr>
          <p:nvPr/>
        </p:nvSpPr>
        <p:spPr bwMode="auto">
          <a:xfrm>
            <a:off x="1001659" y="4313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4"/>
          <p:cNvSpPr>
            <a:spLocks noChangeArrowheads="1"/>
          </p:cNvSpPr>
          <p:nvPr/>
        </p:nvSpPr>
        <p:spPr bwMode="auto">
          <a:xfrm>
            <a:off x="1622318" y="4313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95"/>
          <p:cNvSpPr>
            <a:spLocks noChangeArrowheads="1"/>
          </p:cNvSpPr>
          <p:nvPr/>
        </p:nvSpPr>
        <p:spPr bwMode="auto">
          <a:xfrm>
            <a:off x="2242976" y="4313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96"/>
          <p:cNvSpPr>
            <a:spLocks noChangeArrowheads="1"/>
          </p:cNvSpPr>
          <p:nvPr/>
        </p:nvSpPr>
        <p:spPr bwMode="auto">
          <a:xfrm>
            <a:off x="2863635" y="4313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7"/>
          <p:cNvSpPr>
            <a:spLocks noChangeArrowheads="1"/>
          </p:cNvSpPr>
          <p:nvPr/>
        </p:nvSpPr>
        <p:spPr bwMode="auto">
          <a:xfrm>
            <a:off x="3484294" y="431366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3400" y="76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 smtClean="0"/>
              <a:t>2D-Sperner: As a Discrete Function</a:t>
            </a:r>
            <a:endParaRPr lang="en-US" kern="0" dirty="0"/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381000" y="1752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1001659" y="1752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1622318" y="1752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2242976" y="17526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2863635" y="17526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3484294" y="17526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4104953" y="17526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4"/>
          <p:cNvSpPr>
            <a:spLocks noChangeArrowheads="1"/>
          </p:cNvSpPr>
          <p:nvPr/>
        </p:nvSpPr>
        <p:spPr bwMode="auto">
          <a:xfrm>
            <a:off x="381000" y="225138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70"/>
          <p:cNvSpPr>
            <a:spLocks noChangeArrowheads="1"/>
          </p:cNvSpPr>
          <p:nvPr/>
        </p:nvSpPr>
        <p:spPr bwMode="auto">
          <a:xfrm>
            <a:off x="4104953" y="225138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71"/>
          <p:cNvSpPr>
            <a:spLocks noChangeArrowheads="1"/>
          </p:cNvSpPr>
          <p:nvPr/>
        </p:nvSpPr>
        <p:spPr bwMode="auto">
          <a:xfrm>
            <a:off x="381000" y="2769352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77"/>
          <p:cNvSpPr>
            <a:spLocks noChangeArrowheads="1"/>
          </p:cNvSpPr>
          <p:nvPr/>
        </p:nvSpPr>
        <p:spPr bwMode="auto">
          <a:xfrm>
            <a:off x="4104953" y="2769352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78"/>
          <p:cNvSpPr>
            <a:spLocks noChangeAspect="1" noChangeArrowheads="1"/>
          </p:cNvSpPr>
          <p:nvPr/>
        </p:nvSpPr>
        <p:spPr bwMode="auto">
          <a:xfrm>
            <a:off x="381000" y="3287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84"/>
          <p:cNvSpPr>
            <a:spLocks noChangeArrowheads="1"/>
          </p:cNvSpPr>
          <p:nvPr/>
        </p:nvSpPr>
        <p:spPr bwMode="auto">
          <a:xfrm>
            <a:off x="4104953" y="328732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85"/>
          <p:cNvSpPr>
            <a:spLocks noChangeArrowheads="1"/>
          </p:cNvSpPr>
          <p:nvPr/>
        </p:nvSpPr>
        <p:spPr bwMode="auto">
          <a:xfrm>
            <a:off x="390404" y="37861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1"/>
          <p:cNvSpPr>
            <a:spLocks noChangeArrowheads="1"/>
          </p:cNvSpPr>
          <p:nvPr/>
        </p:nvSpPr>
        <p:spPr bwMode="auto">
          <a:xfrm>
            <a:off x="4114357" y="378610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2"/>
          <p:cNvSpPr>
            <a:spLocks noChangeArrowheads="1"/>
          </p:cNvSpPr>
          <p:nvPr/>
        </p:nvSpPr>
        <p:spPr bwMode="auto">
          <a:xfrm>
            <a:off x="381000" y="4313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8"/>
          <p:cNvSpPr>
            <a:spLocks noChangeArrowheads="1"/>
          </p:cNvSpPr>
          <p:nvPr/>
        </p:nvSpPr>
        <p:spPr bwMode="auto">
          <a:xfrm>
            <a:off x="4104953" y="431366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9"/>
          <p:cNvSpPr>
            <a:spLocks noChangeArrowheads="1"/>
          </p:cNvSpPr>
          <p:nvPr/>
        </p:nvSpPr>
        <p:spPr bwMode="auto">
          <a:xfrm>
            <a:off x="381000" y="48124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00"/>
          <p:cNvSpPr>
            <a:spLocks noChangeArrowheads="1"/>
          </p:cNvSpPr>
          <p:nvPr/>
        </p:nvSpPr>
        <p:spPr bwMode="auto">
          <a:xfrm>
            <a:off x="1001659" y="48124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1"/>
          <p:cNvSpPr>
            <a:spLocks noChangeArrowheads="1"/>
          </p:cNvSpPr>
          <p:nvPr/>
        </p:nvSpPr>
        <p:spPr bwMode="auto">
          <a:xfrm>
            <a:off x="1622318" y="48124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2"/>
          <p:cNvSpPr>
            <a:spLocks noChangeArrowheads="1"/>
          </p:cNvSpPr>
          <p:nvPr/>
        </p:nvSpPr>
        <p:spPr bwMode="auto">
          <a:xfrm>
            <a:off x="2242976" y="48124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3"/>
          <p:cNvSpPr>
            <a:spLocks noChangeArrowheads="1"/>
          </p:cNvSpPr>
          <p:nvPr/>
        </p:nvSpPr>
        <p:spPr bwMode="auto">
          <a:xfrm>
            <a:off x="2863635" y="481244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4"/>
          <p:cNvSpPr>
            <a:spLocks noChangeArrowheads="1"/>
          </p:cNvSpPr>
          <p:nvPr/>
        </p:nvSpPr>
        <p:spPr bwMode="auto">
          <a:xfrm>
            <a:off x="3484294" y="48124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5"/>
          <p:cNvSpPr>
            <a:spLocks noChangeArrowheads="1"/>
          </p:cNvSpPr>
          <p:nvPr/>
        </p:nvSpPr>
        <p:spPr bwMode="auto">
          <a:xfrm>
            <a:off x="4104953" y="48124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58894" y="28002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p</a:t>
            </a:r>
            <a:endParaRPr lang="en-US" sz="3200" u="sng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7805" y="2209800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Boolean </a:t>
            </a:r>
          </a:p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Circuit </a:t>
            </a:r>
            <a:endParaRPr lang="en-US" sz="3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 bwMode="auto">
              <a:xfrm>
                <a:off x="5281905" y="3810000"/>
                <a:ext cx="2971800" cy="16383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Times New Roman" charset="0"/>
                          <a:cs typeface="Times New Roman" charset="0"/>
                        </a:rPr>
                        <m:t>⋀</m:t>
                      </m:r>
                      <m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 charset="0"/>
                          <a:cs typeface="Times New Roman" charset="0"/>
                        </a:rPr>
                        <m:t> ⋁⫎</m:t>
                      </m:r>
                    </m:oMath>
                  </m:oMathPara>
                </a14:m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𝐵</m:t>
                          </m:r>
                        </m:e>
                        <m:sub>
                          <m:r>
                            <a:rPr kumimoji="0" lang="en-US" sz="32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1905" y="3810000"/>
                <a:ext cx="2971800" cy="163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86400" y="3276600"/>
            <a:ext cx="2438400" cy="609600"/>
            <a:chOff x="5486400" y="3276600"/>
            <a:chExt cx="2438400" cy="609600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5626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6400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0104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924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 bwMode="auto">
            <a:xfrm>
              <a:off x="57150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7162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86400" y="3276600"/>
                  <a:ext cx="971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its(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3276600"/>
                  <a:ext cx="97148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289" t="-7692" r="-5660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934200" y="3288268"/>
                  <a:ext cx="9774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b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its(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3288268"/>
                  <a:ext cx="97744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875" t="-7576" r="-5625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791200" y="5410200"/>
            <a:ext cx="1981200" cy="552510"/>
            <a:chOff x="5791200" y="5410200"/>
            <a:chExt cx="1981200" cy="552510"/>
          </a:xfrm>
        </p:grpSpPr>
        <p:cxnSp>
          <p:nvCxnSpPr>
            <p:cNvPr id="109" name="Straight Connector 108"/>
            <p:cNvCxnSpPr/>
            <p:nvPr/>
          </p:nvCxnSpPr>
          <p:spPr bwMode="auto">
            <a:xfrm flipH="1">
              <a:off x="6003957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>
              <a:off x="6400800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>
              <a:off x="7086600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7467600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791200" y="5562600"/>
                  <a:ext cx="899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5562600"/>
                  <a:ext cx="89947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6860997" y="5543490"/>
                  <a:ext cx="9114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97" y="5543490"/>
                  <a:ext cx="911403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89605" y="6096000"/>
                <a:ext cx="2788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605" y="6096000"/>
                <a:ext cx="2788584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2183" t="-7576" r="-21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0404" y="5448300"/>
                <a:ext cx="3638560" cy="1123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C00000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𝑩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</a:rPr>
                  <a:t> find a tri-</a:t>
                </a:r>
              </a:p>
              <a:p>
                <a:r>
                  <a:rPr lang="en-US" sz="3200" b="1" dirty="0">
                    <a:solidFill>
                      <a:srgbClr val="C00000"/>
                    </a:solidFill>
                  </a:rPr>
                  <a:t>c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hromatic square.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04" y="5448300"/>
                <a:ext cx="3638560" cy="1123769"/>
              </a:xfrm>
              <a:prstGeom prst="rect">
                <a:avLst/>
              </a:prstGeom>
              <a:blipFill rotWithShape="1">
                <a:blip r:embed="rId10"/>
                <a:stretch>
                  <a:fillRect l="-4188" t="-7609" r="-3518" b="-16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88"/>
          <p:cNvGrpSpPr/>
          <p:nvPr/>
        </p:nvGrpSpPr>
        <p:grpSpPr>
          <a:xfrm>
            <a:off x="4908318" y="2032337"/>
            <a:ext cx="1794081" cy="1015663"/>
            <a:chOff x="7141029" y="2029868"/>
            <a:chExt cx="1794081" cy="1015663"/>
          </a:xfrm>
        </p:grpSpPr>
        <p:sp>
          <p:nvSpPr>
            <p:cNvPr id="97" name="TextBox 96"/>
            <p:cNvSpPr txBox="1"/>
            <p:nvPr/>
          </p:nvSpPr>
          <p:spPr>
            <a:xfrm>
              <a:off x="7141029" y="2029868"/>
              <a:ext cx="17940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</a:t>
              </a:r>
              <a:r>
                <a:rPr lang="en-US" sz="2000" dirty="0" smtClean="0"/>
                <a:t>(    ) = (-1, -1)</a:t>
              </a:r>
            </a:p>
            <a:p>
              <a:r>
                <a:rPr lang="en-US" sz="2000" dirty="0" smtClean="0"/>
                <a:t>D(    ) = (1, 0)</a:t>
              </a:r>
            </a:p>
            <a:p>
              <a:r>
                <a:rPr lang="en-US" sz="2000" dirty="0"/>
                <a:t>D</a:t>
              </a:r>
              <a:r>
                <a:rPr lang="en-US" sz="2000" dirty="0" smtClean="0"/>
                <a:t>(    ) = (0, 1)</a:t>
              </a:r>
              <a:endParaRPr lang="en-US" sz="2000" dirty="0"/>
            </a:p>
          </p:txBody>
        </p:sp>
        <p:sp>
          <p:nvSpPr>
            <p:cNvPr id="98" name="Oval 63"/>
            <p:cNvSpPr>
              <a:spLocks noChangeArrowheads="1"/>
            </p:cNvSpPr>
            <p:nvPr/>
          </p:nvSpPr>
          <p:spPr bwMode="auto">
            <a:xfrm>
              <a:off x="7493417" y="2127648"/>
              <a:ext cx="225694" cy="23020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78"/>
            <p:cNvSpPr>
              <a:spLocks noChangeAspect="1" noChangeArrowheads="1"/>
            </p:cNvSpPr>
            <p:nvPr/>
          </p:nvSpPr>
          <p:spPr bwMode="auto">
            <a:xfrm>
              <a:off x="7493417" y="2409479"/>
              <a:ext cx="225694" cy="2302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3"/>
            <p:cNvSpPr>
              <a:spLocks noChangeArrowheads="1"/>
            </p:cNvSpPr>
            <p:nvPr/>
          </p:nvSpPr>
          <p:spPr bwMode="auto">
            <a:xfrm>
              <a:off x="7493417" y="2732118"/>
              <a:ext cx="225694" cy="230208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800600" y="1523625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 = 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+ D(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7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 animBg="1"/>
      <p:bldP spid="42" grpId="0"/>
      <p:bldP spid="36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985886" y="1343192"/>
            <a:ext cx="591273" cy="4898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503251" y="2351056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597141" y="1843367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744211" y="3905647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3577159" y="3921224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114506" y="1833384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133314" y="3367808"/>
            <a:ext cx="611255" cy="47292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31900"/>
              </p:ext>
            </p:extLst>
          </p:nvPr>
        </p:nvGraphicFramePr>
        <p:xfrm>
          <a:off x="497844" y="1310642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01659" y="171798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22318" y="171798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7"/>
          <p:cNvSpPr>
            <a:spLocks noChangeArrowheads="1"/>
          </p:cNvSpPr>
          <p:nvPr/>
        </p:nvSpPr>
        <p:spPr bwMode="auto">
          <a:xfrm>
            <a:off x="2242976" y="171798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8"/>
          <p:cNvSpPr>
            <a:spLocks noChangeArrowheads="1"/>
          </p:cNvSpPr>
          <p:nvPr/>
        </p:nvSpPr>
        <p:spPr bwMode="auto">
          <a:xfrm>
            <a:off x="2863635" y="171798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9"/>
          <p:cNvSpPr>
            <a:spLocks noChangeArrowheads="1"/>
          </p:cNvSpPr>
          <p:nvPr/>
        </p:nvSpPr>
        <p:spPr bwMode="auto">
          <a:xfrm>
            <a:off x="3484294" y="171798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1001659" y="2235952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3"/>
          <p:cNvSpPr>
            <a:spLocks noChangeArrowheads="1"/>
          </p:cNvSpPr>
          <p:nvPr/>
        </p:nvSpPr>
        <p:spPr bwMode="auto">
          <a:xfrm>
            <a:off x="1622318" y="2235952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auto">
          <a:xfrm>
            <a:off x="2242976" y="2235952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5"/>
          <p:cNvSpPr>
            <a:spLocks noChangeArrowheads="1"/>
          </p:cNvSpPr>
          <p:nvPr/>
        </p:nvSpPr>
        <p:spPr bwMode="auto">
          <a:xfrm>
            <a:off x="2863635" y="2235952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76"/>
          <p:cNvSpPr>
            <a:spLocks noChangeArrowheads="1"/>
          </p:cNvSpPr>
          <p:nvPr/>
        </p:nvSpPr>
        <p:spPr bwMode="auto">
          <a:xfrm>
            <a:off x="3484294" y="2235952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9"/>
          <p:cNvSpPr>
            <a:spLocks noChangeArrowheads="1"/>
          </p:cNvSpPr>
          <p:nvPr/>
        </p:nvSpPr>
        <p:spPr bwMode="auto">
          <a:xfrm>
            <a:off x="1001659" y="275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0"/>
          <p:cNvSpPr>
            <a:spLocks noChangeArrowheads="1"/>
          </p:cNvSpPr>
          <p:nvPr/>
        </p:nvSpPr>
        <p:spPr bwMode="auto">
          <a:xfrm>
            <a:off x="1622318" y="275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81"/>
          <p:cNvSpPr>
            <a:spLocks noChangeArrowheads="1"/>
          </p:cNvSpPr>
          <p:nvPr/>
        </p:nvSpPr>
        <p:spPr bwMode="auto">
          <a:xfrm>
            <a:off x="2242976" y="275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2"/>
          <p:cNvSpPr>
            <a:spLocks noChangeArrowheads="1"/>
          </p:cNvSpPr>
          <p:nvPr/>
        </p:nvSpPr>
        <p:spPr bwMode="auto">
          <a:xfrm>
            <a:off x="2863635" y="275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3"/>
          <p:cNvSpPr>
            <a:spLocks noChangeArrowheads="1"/>
          </p:cNvSpPr>
          <p:nvPr/>
        </p:nvSpPr>
        <p:spPr bwMode="auto">
          <a:xfrm>
            <a:off x="3484294" y="275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86"/>
          <p:cNvSpPr>
            <a:spLocks noChangeArrowheads="1"/>
          </p:cNvSpPr>
          <p:nvPr/>
        </p:nvSpPr>
        <p:spPr bwMode="auto">
          <a:xfrm>
            <a:off x="1011063" y="32527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87"/>
          <p:cNvSpPr>
            <a:spLocks noChangeArrowheads="1"/>
          </p:cNvSpPr>
          <p:nvPr/>
        </p:nvSpPr>
        <p:spPr bwMode="auto">
          <a:xfrm>
            <a:off x="1631722" y="325270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88"/>
          <p:cNvSpPr>
            <a:spLocks noChangeArrowheads="1"/>
          </p:cNvSpPr>
          <p:nvPr/>
        </p:nvSpPr>
        <p:spPr bwMode="auto">
          <a:xfrm>
            <a:off x="2252380" y="32527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9"/>
          <p:cNvSpPr>
            <a:spLocks noChangeArrowheads="1"/>
          </p:cNvSpPr>
          <p:nvPr/>
        </p:nvSpPr>
        <p:spPr bwMode="auto">
          <a:xfrm>
            <a:off x="2873039" y="325270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0"/>
          <p:cNvSpPr>
            <a:spLocks noChangeArrowheads="1"/>
          </p:cNvSpPr>
          <p:nvPr/>
        </p:nvSpPr>
        <p:spPr bwMode="auto">
          <a:xfrm>
            <a:off x="3493698" y="32527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93"/>
          <p:cNvSpPr>
            <a:spLocks noChangeArrowheads="1"/>
          </p:cNvSpPr>
          <p:nvPr/>
        </p:nvSpPr>
        <p:spPr bwMode="auto">
          <a:xfrm>
            <a:off x="1001659" y="378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4"/>
          <p:cNvSpPr>
            <a:spLocks noChangeArrowheads="1"/>
          </p:cNvSpPr>
          <p:nvPr/>
        </p:nvSpPr>
        <p:spPr bwMode="auto">
          <a:xfrm>
            <a:off x="1622318" y="378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95"/>
          <p:cNvSpPr>
            <a:spLocks noChangeArrowheads="1"/>
          </p:cNvSpPr>
          <p:nvPr/>
        </p:nvSpPr>
        <p:spPr bwMode="auto">
          <a:xfrm>
            <a:off x="2242976" y="378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96"/>
          <p:cNvSpPr>
            <a:spLocks noChangeArrowheads="1"/>
          </p:cNvSpPr>
          <p:nvPr/>
        </p:nvSpPr>
        <p:spPr bwMode="auto">
          <a:xfrm>
            <a:off x="2863635" y="378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7"/>
          <p:cNvSpPr>
            <a:spLocks noChangeArrowheads="1"/>
          </p:cNvSpPr>
          <p:nvPr/>
        </p:nvSpPr>
        <p:spPr bwMode="auto">
          <a:xfrm>
            <a:off x="3484294" y="378026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3400" y="-228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 smtClean="0"/>
              <a:t>2D-Sperner: As a Discrete Function</a:t>
            </a:r>
            <a:endParaRPr lang="en-US" kern="0" dirty="0"/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381000" y="121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1001659" y="121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1622318" y="121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2242976" y="12192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2863635" y="12192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3484294" y="12192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4104953" y="12192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4"/>
          <p:cNvSpPr>
            <a:spLocks noChangeArrowheads="1"/>
          </p:cNvSpPr>
          <p:nvPr/>
        </p:nvSpPr>
        <p:spPr bwMode="auto">
          <a:xfrm>
            <a:off x="381000" y="171798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70"/>
          <p:cNvSpPr>
            <a:spLocks noChangeArrowheads="1"/>
          </p:cNvSpPr>
          <p:nvPr/>
        </p:nvSpPr>
        <p:spPr bwMode="auto">
          <a:xfrm>
            <a:off x="4104953" y="171798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71"/>
          <p:cNvSpPr>
            <a:spLocks noChangeArrowheads="1"/>
          </p:cNvSpPr>
          <p:nvPr/>
        </p:nvSpPr>
        <p:spPr bwMode="auto">
          <a:xfrm>
            <a:off x="381000" y="2235952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77"/>
          <p:cNvSpPr>
            <a:spLocks noChangeArrowheads="1"/>
          </p:cNvSpPr>
          <p:nvPr/>
        </p:nvSpPr>
        <p:spPr bwMode="auto">
          <a:xfrm>
            <a:off x="4104953" y="2235952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78"/>
          <p:cNvSpPr>
            <a:spLocks noChangeAspect="1" noChangeArrowheads="1"/>
          </p:cNvSpPr>
          <p:nvPr/>
        </p:nvSpPr>
        <p:spPr bwMode="auto">
          <a:xfrm>
            <a:off x="381000" y="275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84"/>
          <p:cNvSpPr>
            <a:spLocks noChangeArrowheads="1"/>
          </p:cNvSpPr>
          <p:nvPr/>
        </p:nvSpPr>
        <p:spPr bwMode="auto">
          <a:xfrm>
            <a:off x="4104953" y="275392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85"/>
          <p:cNvSpPr>
            <a:spLocks noChangeArrowheads="1"/>
          </p:cNvSpPr>
          <p:nvPr/>
        </p:nvSpPr>
        <p:spPr bwMode="auto">
          <a:xfrm>
            <a:off x="390404" y="325270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1"/>
          <p:cNvSpPr>
            <a:spLocks noChangeArrowheads="1"/>
          </p:cNvSpPr>
          <p:nvPr/>
        </p:nvSpPr>
        <p:spPr bwMode="auto">
          <a:xfrm>
            <a:off x="4114357" y="325270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2"/>
          <p:cNvSpPr>
            <a:spLocks noChangeArrowheads="1"/>
          </p:cNvSpPr>
          <p:nvPr/>
        </p:nvSpPr>
        <p:spPr bwMode="auto">
          <a:xfrm>
            <a:off x="381000" y="37802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8"/>
          <p:cNvSpPr>
            <a:spLocks noChangeArrowheads="1"/>
          </p:cNvSpPr>
          <p:nvPr/>
        </p:nvSpPr>
        <p:spPr bwMode="auto">
          <a:xfrm>
            <a:off x="4104953" y="378026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9"/>
          <p:cNvSpPr>
            <a:spLocks noChangeArrowheads="1"/>
          </p:cNvSpPr>
          <p:nvPr/>
        </p:nvSpPr>
        <p:spPr bwMode="auto">
          <a:xfrm>
            <a:off x="381000" y="42790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00"/>
          <p:cNvSpPr>
            <a:spLocks noChangeArrowheads="1"/>
          </p:cNvSpPr>
          <p:nvPr/>
        </p:nvSpPr>
        <p:spPr bwMode="auto">
          <a:xfrm>
            <a:off x="1001659" y="42790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1"/>
          <p:cNvSpPr>
            <a:spLocks noChangeArrowheads="1"/>
          </p:cNvSpPr>
          <p:nvPr/>
        </p:nvSpPr>
        <p:spPr bwMode="auto">
          <a:xfrm>
            <a:off x="1622318" y="42790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2"/>
          <p:cNvSpPr>
            <a:spLocks noChangeArrowheads="1"/>
          </p:cNvSpPr>
          <p:nvPr/>
        </p:nvSpPr>
        <p:spPr bwMode="auto">
          <a:xfrm>
            <a:off x="2242976" y="42790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3"/>
          <p:cNvSpPr>
            <a:spLocks noChangeArrowheads="1"/>
          </p:cNvSpPr>
          <p:nvPr/>
        </p:nvSpPr>
        <p:spPr bwMode="auto">
          <a:xfrm>
            <a:off x="2863635" y="427904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4"/>
          <p:cNvSpPr>
            <a:spLocks noChangeArrowheads="1"/>
          </p:cNvSpPr>
          <p:nvPr/>
        </p:nvSpPr>
        <p:spPr bwMode="auto">
          <a:xfrm>
            <a:off x="3484294" y="42790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5"/>
          <p:cNvSpPr>
            <a:spLocks noChangeArrowheads="1"/>
          </p:cNvSpPr>
          <p:nvPr/>
        </p:nvSpPr>
        <p:spPr bwMode="auto">
          <a:xfrm>
            <a:off x="4104953" y="4279048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908318" y="1575512"/>
            <a:ext cx="1794081" cy="1015663"/>
            <a:chOff x="7141029" y="2029868"/>
            <a:chExt cx="1794081" cy="1015663"/>
          </a:xfrm>
        </p:grpSpPr>
        <p:sp>
          <p:nvSpPr>
            <p:cNvPr id="88" name="TextBox 87"/>
            <p:cNvSpPr txBox="1"/>
            <p:nvPr/>
          </p:nvSpPr>
          <p:spPr>
            <a:xfrm>
              <a:off x="7141029" y="2029868"/>
              <a:ext cx="179408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</a:t>
              </a:r>
              <a:r>
                <a:rPr lang="en-US" sz="2000" dirty="0" smtClean="0"/>
                <a:t>(    ) = (-1, -1)</a:t>
              </a:r>
            </a:p>
            <a:p>
              <a:r>
                <a:rPr lang="en-US" sz="2000" dirty="0" smtClean="0"/>
                <a:t>D(    ) = (1, 0)</a:t>
              </a:r>
            </a:p>
            <a:p>
              <a:r>
                <a:rPr lang="en-US" sz="2000" dirty="0"/>
                <a:t>D</a:t>
              </a:r>
              <a:r>
                <a:rPr lang="en-US" sz="2000" dirty="0" smtClean="0"/>
                <a:t>(    ) = (0, 1)</a:t>
              </a:r>
              <a:endParaRPr lang="en-US" sz="2000" dirty="0"/>
            </a:p>
          </p:txBody>
        </p:sp>
        <p:sp>
          <p:nvSpPr>
            <p:cNvPr id="99" name="Oval 63"/>
            <p:cNvSpPr>
              <a:spLocks noChangeArrowheads="1"/>
            </p:cNvSpPr>
            <p:nvPr/>
          </p:nvSpPr>
          <p:spPr bwMode="auto">
            <a:xfrm>
              <a:off x="7493417" y="2127648"/>
              <a:ext cx="225694" cy="23020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78"/>
            <p:cNvSpPr>
              <a:spLocks noChangeAspect="1" noChangeArrowheads="1"/>
            </p:cNvSpPr>
            <p:nvPr/>
          </p:nvSpPr>
          <p:spPr bwMode="auto">
            <a:xfrm>
              <a:off x="7493417" y="2409479"/>
              <a:ext cx="225694" cy="2302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03"/>
            <p:cNvSpPr>
              <a:spLocks noChangeArrowheads="1"/>
            </p:cNvSpPr>
            <p:nvPr/>
          </p:nvSpPr>
          <p:spPr bwMode="auto">
            <a:xfrm>
              <a:off x="7493417" y="2732118"/>
              <a:ext cx="225694" cy="230208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800600" y="1066800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 = 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+ D(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58894" y="2266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p</a:t>
            </a:r>
            <a:endParaRPr lang="en-US" sz="3200" u="sng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1574" y="5604301"/>
            <a:ext cx="1882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Arithmetic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Circuit for D</a:t>
            </a:r>
            <a:endParaRPr lang="en-US" sz="32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 bwMode="auto">
              <a:xfrm>
                <a:off x="5281905" y="3276600"/>
                <a:ext cx="2971800" cy="16383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charset="0"/>
                      </a:rPr>
                      <m:t>   </m:t>
                    </m:r>
                    <m:nary>
                      <m:naryPr>
                        <m:chr m:val="⋁"/>
                        <m:subHide m:val="on"/>
                        <m:supHide m:val="on"/>
                        <m:ctrlP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charset="0"/>
                        <a:cs typeface="Times New Roman" charset="0"/>
                      </a:rPr>
                      <m:t>⫎</m:t>
                    </m:r>
                    <m:r>
                      <a: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 charset="0"/>
                        <a:cs typeface="Times New Roman" charset="0"/>
                      </a:rPr>
                      <m:t>𝑥</m:t>
                    </m:r>
                  </m:oMath>
                </a14:m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1905" y="3276600"/>
                <a:ext cx="2971800" cy="163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86400" y="2645892"/>
            <a:ext cx="2438400" cy="706906"/>
            <a:chOff x="5486400" y="3376121"/>
            <a:chExt cx="2438400" cy="510079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55626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6400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0104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924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Connector 105"/>
            <p:cNvCxnSpPr/>
            <p:nvPr/>
          </p:nvCxnSpPr>
          <p:spPr bwMode="auto">
            <a:xfrm>
              <a:off x="57150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7162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86400" y="3376121"/>
                  <a:ext cx="971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its(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3376121"/>
                  <a:ext cx="97148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289" t="-5556" r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6934200" y="3376123"/>
                  <a:ext cx="9774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b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its(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3376123"/>
                  <a:ext cx="97744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875" t="-5556" r="-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791200" y="4876800"/>
            <a:ext cx="1981200" cy="552510"/>
            <a:chOff x="5791200" y="5410200"/>
            <a:chExt cx="1981200" cy="552510"/>
          </a:xfrm>
        </p:grpSpPr>
        <p:cxnSp>
          <p:nvCxnSpPr>
            <p:cNvPr id="109" name="Straight Connector 108"/>
            <p:cNvCxnSpPr/>
            <p:nvPr/>
          </p:nvCxnSpPr>
          <p:spPr bwMode="auto">
            <a:xfrm flipH="1">
              <a:off x="6003957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>
              <a:off x="6400800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>
              <a:off x="7086600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7467600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791200" y="5562600"/>
                  <a:ext cx="899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5562600"/>
                  <a:ext cx="89947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6860997" y="5543490"/>
                  <a:ext cx="9114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97" y="5543490"/>
                  <a:ext cx="911403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31722" y="5069259"/>
                <a:ext cx="2788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722" y="5069259"/>
                <a:ext cx="2788584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2407" t="-7692" r="-21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 bwMode="auto">
          <a:xfrm>
            <a:off x="5665181" y="3886200"/>
            <a:ext cx="0" cy="3169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334000" y="4214375"/>
            <a:ext cx="66236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min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>
            <a:off x="6579581" y="3934560"/>
            <a:ext cx="0" cy="3169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6248400" y="4262735"/>
            <a:ext cx="71365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max</a:t>
            </a:r>
          </a:p>
        </p:txBody>
      </p:sp>
      <p:cxnSp>
        <p:nvCxnSpPr>
          <p:cNvPr id="114" name="Straight Arrow Connector 113"/>
          <p:cNvCxnSpPr/>
          <p:nvPr/>
        </p:nvCxnSpPr>
        <p:spPr bwMode="auto">
          <a:xfrm>
            <a:off x="7493981" y="3886200"/>
            <a:ext cx="0" cy="3169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162800" y="4214375"/>
                <a:ext cx="613951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214375"/>
                <a:ext cx="61395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3592" t="-8974" b="-2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 bwMode="auto">
          <a:xfrm>
            <a:off x="6019800" y="5429310"/>
            <a:ext cx="221138" cy="2856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324600" y="5429310"/>
            <a:ext cx="178781" cy="2856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/>
              <p:cNvSpPr/>
              <p:nvPr/>
            </p:nvSpPr>
            <p:spPr bwMode="auto">
              <a:xfrm>
                <a:off x="6019800" y="5715000"/>
                <a:ext cx="579516" cy="6096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 charset="0"/>
                          <a:cs typeface="Times New Roman" charset="0"/>
                        </a:rPr>
                        <m:t>−</m:t>
                      </m:r>
                    </m:oMath>
                  </m:oMathPara>
                </a14:m>
                <a:endParaRPr kumimoji="0" lang="en-US" sz="2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6" name="Oval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5715000"/>
                <a:ext cx="579516" cy="609600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/>
          <p:cNvCxnSpPr/>
          <p:nvPr/>
        </p:nvCxnSpPr>
        <p:spPr bwMode="auto">
          <a:xfrm>
            <a:off x="7086600" y="5410200"/>
            <a:ext cx="221138" cy="2856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H="1">
            <a:off x="7391400" y="5410200"/>
            <a:ext cx="178781" cy="2856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Oval 118"/>
              <p:cNvSpPr/>
              <p:nvPr/>
            </p:nvSpPr>
            <p:spPr bwMode="auto">
              <a:xfrm>
                <a:off x="7086600" y="5695890"/>
                <a:ext cx="579516" cy="609600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 charset="0"/>
                          <a:cs typeface="Times New Roman" charset="0"/>
                        </a:rPr>
                        <m:t>−</m:t>
                      </m:r>
                    </m:oMath>
                  </m:oMathPara>
                </a14:m>
                <a:endParaRPr kumimoji="0" lang="en-US" sz="2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9" name="Oval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5695890"/>
                <a:ext cx="579516" cy="609600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116" idx="4"/>
          </p:cNvCxnSpPr>
          <p:nvPr/>
        </p:nvCxnSpPr>
        <p:spPr bwMode="auto">
          <a:xfrm>
            <a:off x="6309558" y="6324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119" idx="4"/>
          </p:cNvCxnSpPr>
          <p:nvPr/>
        </p:nvCxnSpPr>
        <p:spPr bwMode="auto">
          <a:xfrm>
            <a:off x="7376358" y="6305490"/>
            <a:ext cx="15042" cy="32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5161595" y="3154978"/>
            <a:ext cx="3220405" cy="331246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05482" y="57150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98" grpId="0" animBg="1"/>
      <p:bldP spid="115" grpId="0" animBg="1"/>
      <p:bldP spid="116" grpId="0" animBg="1"/>
      <p:bldP spid="119" grpId="0" animBg="1"/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4693" y="-152400"/>
                <a:ext cx="8229600" cy="137160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→</m:t>
                    </m:r>
                  </m:oMath>
                </a14:m>
                <a:r>
                  <a:rPr lang="en-US" dirty="0" smtClean="0"/>
                  <a:t>  Continuous </a:t>
                </a:r>
                <a:r>
                  <a:rPr lang="en-US" dirty="0" err="1" smtClean="0"/>
                  <a:t>Func</a:t>
                </a:r>
                <a:r>
                  <a:rPr lang="en-US" dirty="0" smtClean="0"/>
                  <a:t>. (A possibility)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4693" y="-152400"/>
                <a:ext cx="8229600" cy="1371600"/>
              </a:xfrm>
              <a:blipFill rotWithShape="1">
                <a:blip r:embed="rId2"/>
                <a:stretch>
                  <a:fillRect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4994" y="2489026"/>
                <a:ext cx="4495800" cy="3886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Interpolate: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i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US" sz="28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4994" y="2489026"/>
                <a:ext cx="4495800" cy="3886200"/>
              </a:xfrm>
              <a:blipFill rotWithShape="1">
                <a:blip r:embed="rId3"/>
                <a:stretch>
                  <a:fillRect l="-814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/>
          <p:cNvGrpSpPr/>
          <p:nvPr/>
        </p:nvGrpSpPr>
        <p:grpSpPr>
          <a:xfrm>
            <a:off x="4290645" y="1902850"/>
            <a:ext cx="4929555" cy="400110"/>
            <a:chOff x="7012074" y="2029868"/>
            <a:chExt cx="4929555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7012074" y="2029868"/>
              <a:ext cx="4929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D(    ) = (-1, -1), D(    ) = (1, 0), D(    ) = (0, 1)</a:t>
              </a:r>
              <a:endParaRPr lang="en-US" sz="2000" dirty="0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7394306" y="2127648"/>
              <a:ext cx="225694" cy="230208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78"/>
            <p:cNvSpPr>
              <a:spLocks noChangeAspect="1" noChangeArrowheads="1"/>
            </p:cNvSpPr>
            <p:nvPr/>
          </p:nvSpPr>
          <p:spPr bwMode="auto">
            <a:xfrm>
              <a:off x="9125135" y="2127648"/>
              <a:ext cx="225694" cy="23020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03"/>
            <p:cNvSpPr>
              <a:spLocks noChangeArrowheads="1"/>
            </p:cNvSpPr>
            <p:nvPr/>
          </p:nvSpPr>
          <p:spPr bwMode="auto">
            <a:xfrm>
              <a:off x="10649135" y="2114819"/>
              <a:ext cx="225694" cy="230208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800600" y="1394138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 = 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 + I(</a:t>
            </a:r>
            <a:r>
              <a:rPr lang="en-US" sz="2400" u="sng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91000" y="4689609"/>
                <a:ext cx="538659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Claim: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q is a fixed point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       </a:t>
                </a:r>
                <a:r>
                  <a:rPr lang="en-US" sz="24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iff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𝐷</m:t>
                    </m:r>
                    <m:r>
                      <a:rPr lang="en-US" sz="24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)=0 </m:t>
                    </m:r>
                  </m:oMath>
                </a14:m>
                <a:endParaRPr lang="en-US" sz="2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       </a:t>
                </a:r>
                <a:r>
                  <a:rPr lang="en-US" sz="24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iff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q is center of a trichromatic</a:t>
                </a:r>
              </a:p>
              <a:p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            triangle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689609"/>
                <a:ext cx="538659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812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45971" y="5258252"/>
                <a:ext cx="21348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To evaluate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𝐷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need bits(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⌊</m:t>
                    </m:r>
                    <m:r>
                      <a:rPr lang="en-US" sz="2000" b="0" i="1" smtClean="0"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latin typeface="Cambria Math"/>
                      </a:rPr>
                      <m:t>⌋</m:t>
                    </m:r>
                  </m:oMath>
                </a14:m>
                <a:r>
                  <a:rPr lang="en-US" sz="2000" dirty="0" smtClean="0"/>
                  <a:t>)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71" y="5258252"/>
                <a:ext cx="2134815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3143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91682"/>
              </p:ext>
            </p:extLst>
          </p:nvPr>
        </p:nvGraphicFramePr>
        <p:xfrm>
          <a:off x="345444" y="1637980"/>
          <a:ext cx="3693156" cy="3185160"/>
        </p:xfrm>
        <a:graphic>
          <a:graphicData uri="http://schemas.openxmlformats.org/drawingml/2006/table">
            <a:tbl>
              <a:tblPr/>
              <a:tblGrid>
                <a:gridCol w="923289"/>
                <a:gridCol w="923289"/>
                <a:gridCol w="923289"/>
                <a:gridCol w="923289"/>
              </a:tblGrid>
              <a:tr h="796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796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1524000" y="2918138"/>
            <a:ext cx="45719" cy="45719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68294" y="2613338"/>
            <a:ext cx="3129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q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62000" y="2441828"/>
                <a:ext cx="5167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41828"/>
                <a:ext cx="51674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 bwMode="auto">
          <a:xfrm>
            <a:off x="1220979" y="2398270"/>
            <a:ext cx="74421" cy="138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62000" y="3203828"/>
                <a:ext cx="51123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203828"/>
                <a:ext cx="51123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/>
          <p:nvPr/>
        </p:nvSpPr>
        <p:spPr bwMode="auto">
          <a:xfrm>
            <a:off x="1220979" y="3160270"/>
            <a:ext cx="74421" cy="138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76400" y="3190296"/>
                <a:ext cx="5167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90296"/>
                <a:ext cx="516744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/>
          <p:cNvSpPr/>
          <p:nvPr/>
        </p:nvSpPr>
        <p:spPr bwMode="auto">
          <a:xfrm>
            <a:off x="2135379" y="3146738"/>
            <a:ext cx="74421" cy="13886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Right Brace 78"/>
          <p:cNvSpPr/>
          <p:nvPr/>
        </p:nvSpPr>
        <p:spPr bwMode="auto">
          <a:xfrm rot="5400000">
            <a:off x="6475696" y="3277904"/>
            <a:ext cx="351716" cy="1263507"/>
          </a:xfrm>
          <a:prstGeom prst="rightBrace">
            <a:avLst>
              <a:gd name="adj1" fmla="val 8333"/>
              <a:gd name="adj2" fmla="val 4624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359705" y="4063086"/>
                <a:ext cx="7914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05" y="4063086"/>
                <a:ext cx="791434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245107" y="5950803"/>
            <a:ext cx="441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Floor is a discontinuous function </a:t>
            </a:r>
            <a:r>
              <a:rPr lang="en-US" sz="2400" dirty="0" smtClean="0">
                <a:solidFill>
                  <a:srgbClr val="FF0000"/>
                </a:solidFill>
              </a:rPr>
              <a:t>!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1" grpId="0" uiExpand="1" build="p" bldLvl="2"/>
      <p:bldP spid="74" grpId="0"/>
      <p:bldP spid="5" grpId="0" animBg="1"/>
      <p:bldP spid="72" grpId="0" animBg="1"/>
      <p:bldP spid="78" grpId="0" animBg="1"/>
      <p:bldP spid="77" grpId="0" animBg="1"/>
      <p:bldP spid="83" grpId="0" animBg="1"/>
      <p:bldP spid="84" grpId="0" animBg="1"/>
      <p:bldP spid="85" grpId="0" animBg="1"/>
      <p:bldP spid="86" grpId="0" animBg="1"/>
      <p:bldP spid="79" grpId="0" animBg="1"/>
      <p:bldP spid="87" grpId="0"/>
      <p:bldP spid="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3048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bits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of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⌊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q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30480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4315" y="4618017"/>
                <a:ext cx="3183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bits</m:t>
                    </m:r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if </a:t>
                </a:r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,</a:t>
                </a:r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15" y="4618017"/>
                <a:ext cx="318388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83" t="-10667" r="-229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2768" y="5237698"/>
                <a:ext cx="3217869" cy="874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Else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en-US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  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sup>
                    </m:sSubSup>
                    <m:r>
                      <a:rPr lang="en-US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  </m:t>
                    </m:r>
                  </m:oMath>
                </a14:m>
                <a:endParaRPr lang="en-US" sz="2400" b="0" i="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i</m:t>
                      </m:r>
                      <m:r>
                        <a:rPr lang="en-US" sz="2400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=1,..,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68" y="5237698"/>
                <a:ext cx="3217869" cy="874727"/>
              </a:xfrm>
              <a:prstGeom prst="rect">
                <a:avLst/>
              </a:prstGeom>
              <a:blipFill rotWithShape="1">
                <a:blip r:embed="rId4"/>
                <a:stretch>
                  <a:fillRect l="-2841" t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267202" y="1291656"/>
            <a:ext cx="4268211" cy="3156392"/>
            <a:chOff x="5506299" y="1520257"/>
            <a:chExt cx="3142465" cy="2679491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6789279" y="1523998"/>
              <a:ext cx="0" cy="22897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5506299" y="1523998"/>
              <a:ext cx="116118" cy="2264015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506300" y="3670402"/>
              <a:ext cx="2294168" cy="117612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506299" y="2538394"/>
              <a:ext cx="2294168" cy="117612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673162" y="1523998"/>
              <a:ext cx="116118" cy="2264015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506299" y="1523998"/>
              <a:ext cx="2291036" cy="226401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524704" y="3643401"/>
              <a:ext cx="2275763" cy="14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6147789" y="3685104"/>
              <a:ext cx="641489" cy="2572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651817" y="3860091"/>
                  <a:ext cx="557814" cy="339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817" y="3860091"/>
                  <a:ext cx="557814" cy="33965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Brace 24"/>
            <p:cNvSpPr/>
            <p:nvPr/>
          </p:nvSpPr>
          <p:spPr bwMode="auto">
            <a:xfrm>
              <a:off x="6056148" y="3643400"/>
              <a:ext cx="183283" cy="12991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5137" y="2320583"/>
              <a:ext cx="513627" cy="3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Good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697638" y="1523998"/>
              <a:ext cx="0" cy="22640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506299" y="2656006"/>
              <a:ext cx="229103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7522411" y="2207825"/>
              <a:ext cx="733132" cy="1394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7339128" y="2900423"/>
              <a:ext cx="733133" cy="4759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8130974" y="3599051"/>
              <a:ext cx="409770" cy="3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0066"/>
                  </a:solidFill>
                </a:rPr>
                <a:t>Bad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5521573" y="2499897"/>
              <a:ext cx="2275763" cy="14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622417" y="1520257"/>
              <a:ext cx="0" cy="22897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TextBox 53"/>
          <p:cNvSpPr txBox="1"/>
          <p:nvPr/>
        </p:nvSpPr>
        <p:spPr>
          <a:xfrm rot="18856781">
            <a:off x="5051011" y="215836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7" name="Oval 66"/>
          <p:cNvSpPr>
            <a:spLocks noChangeArrowheads="1"/>
          </p:cNvSpPr>
          <p:nvPr/>
        </p:nvSpPr>
        <p:spPr bwMode="auto">
          <a:xfrm>
            <a:off x="4114800" y="38100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173494" y="2819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q</a:t>
            </a:r>
            <a:endParaRPr lang="en-US" sz="3200" u="sng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6277" y="2550102"/>
                <a:ext cx="605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77" y="2550102"/>
                <a:ext cx="60542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48600" y="3962400"/>
                <a:ext cx="6063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3962400"/>
                <a:ext cx="60638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457200" y="3281065"/>
            <a:ext cx="2900354" cy="2971800"/>
            <a:chOff x="457200" y="3509665"/>
            <a:chExt cx="2900354" cy="2971800"/>
          </a:xfrm>
        </p:grpSpPr>
        <p:sp>
          <p:nvSpPr>
            <p:cNvPr id="19" name="TextBox 18"/>
            <p:cNvSpPr txBox="1"/>
            <p:nvPr/>
          </p:nvSpPr>
          <p:spPr>
            <a:xfrm>
              <a:off x="457200" y="6015335"/>
              <a:ext cx="305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0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42887" y="6019800"/>
              <a:ext cx="305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8687" y="6019800"/>
              <a:ext cx="305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38174" y="6019800"/>
              <a:ext cx="305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US" sz="32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09600" y="3509665"/>
              <a:ext cx="2747954" cy="2586335"/>
              <a:chOff x="609600" y="3509665"/>
              <a:chExt cx="2747954" cy="2586335"/>
            </a:xfrm>
          </p:grpSpPr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609600" y="6019800"/>
                <a:ext cx="2747954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609600" y="3509665"/>
                <a:ext cx="113" cy="251013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295400" y="6019800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295400" y="60198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1981200" y="60198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6019800"/>
                <a:ext cx="0" cy="762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>
                <a:stCxn id="19" idx="0"/>
                <a:endCxn id="51" idx="0"/>
              </p:cNvCxnSpPr>
              <p:nvPr/>
            </p:nvCxnSpPr>
            <p:spPr bwMode="auto">
              <a:xfrm>
                <a:off x="609713" y="6015335"/>
                <a:ext cx="685687" cy="446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>
                <a:stCxn id="51" idx="0"/>
              </p:cNvCxnSpPr>
              <p:nvPr/>
            </p:nvCxnSpPr>
            <p:spPr bwMode="auto">
              <a:xfrm flipV="1">
                <a:off x="1295400" y="5410200"/>
                <a:ext cx="76256" cy="609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1371656" y="5410200"/>
                <a:ext cx="60954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V="1">
                <a:off x="1983577" y="4744697"/>
                <a:ext cx="83929" cy="66550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2067506" y="4766737"/>
                <a:ext cx="60954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H="1">
                <a:off x="1371600" y="5410200"/>
                <a:ext cx="113" cy="64769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" name="TextBox 5"/>
          <p:cNvSpPr txBox="1"/>
          <p:nvPr/>
        </p:nvSpPr>
        <p:spPr>
          <a:xfrm>
            <a:off x="7062477" y="715168"/>
            <a:ext cx="215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L: large number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163005" y="990600"/>
            <a:ext cx="2209800" cy="706906"/>
            <a:chOff x="5562600" y="3376121"/>
            <a:chExt cx="2209800" cy="510079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55626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380795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0104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752395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/>
            <p:cNvCxnSpPr/>
            <p:nvPr/>
          </p:nvCxnSpPr>
          <p:spPr bwMode="auto">
            <a:xfrm>
              <a:off x="57150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7162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628910" y="3376121"/>
                  <a:ext cx="523285" cy="309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 dirty="0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𝑞</m:t>
                            </m:r>
                          </m:sup>
                        </m:sSubSup>
                      </m:oMath>
                    </m:oMathPara>
                  </a14:m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8910" y="3376121"/>
                  <a:ext cx="523285" cy="309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7132072" y="3376123"/>
                  <a:ext cx="544123" cy="309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sup>
                        </m:sSubSup>
                      </m:oMath>
                    </m:oMathPara>
                  </a14:m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2072" y="3376123"/>
                  <a:ext cx="544123" cy="3098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 bwMode="auto">
          <a:xfrm>
            <a:off x="1856591" y="2859367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2351483" y="2876490"/>
            <a:ext cx="15042" cy="323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762000" y="1499686"/>
            <a:ext cx="2763205" cy="141778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00178" y="2387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356" y="18288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Arithmetic </a:t>
            </a:r>
            <a:r>
              <a:rPr lang="en-US" sz="2000" dirty="0" err="1" smtClean="0">
                <a:solidFill>
                  <a:schemeClr val="tx1"/>
                </a:solidFill>
              </a:rPr>
              <a:t>Circ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in,  max,  (1-x)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2137" y="3207905"/>
                <a:ext cx="11301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37" y="3207905"/>
                <a:ext cx="1130181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1081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/>
          <p:nvPr/>
        </p:nvCxnSpPr>
        <p:spPr bwMode="auto">
          <a:xfrm flipH="1" flipV="1">
            <a:off x="6777435" y="3875937"/>
            <a:ext cx="995767" cy="1642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71093" y="5602068"/>
                <a:ext cx="2533386" cy="830997"/>
              </a:xfrm>
              <a:prstGeom prst="rect">
                <a:avLst/>
              </a:prstGeom>
              <a:solidFill>
                <a:srgbClr val="EEB500"/>
              </a:solidFill>
              <a:ln>
                <a:solidFill>
                  <a:srgbClr val="EA9D04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Junk!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−1, 1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093" y="5602068"/>
                <a:ext cx="2533386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478" t="-5072" b="-5072"/>
                </a:stretch>
              </a:blipFill>
              <a:ln>
                <a:solidFill>
                  <a:srgbClr val="EA9D0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 bwMode="auto">
          <a:xfrm>
            <a:off x="6324601" y="5690565"/>
            <a:ext cx="512258" cy="192339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74553" y="4643735"/>
                <a:ext cx="2493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correct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553" y="4643735"/>
                <a:ext cx="2493247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24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5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4" grpId="0"/>
      <p:bldP spid="37" grpId="0" animBg="1"/>
      <p:bldP spid="32" grpId="0"/>
      <p:bldP spid="8" grpId="0"/>
      <p:bldP spid="11" grpId="0"/>
      <p:bldP spid="6" grpId="0"/>
      <p:bldP spid="78" grpId="0" animBg="1"/>
      <p:bldP spid="79" grpId="0"/>
      <p:bldP spid="9" grpId="0"/>
      <p:bldP spid="12" grpId="0"/>
      <p:bldP spid="13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-152400"/>
                <a:ext cx="8229600" cy="1371600"/>
              </a:xfrm>
            </p:spPr>
            <p:txBody>
              <a:bodyPr/>
              <a:lstStyle/>
              <a:p>
                <a:r>
                  <a:rPr lang="en-US" sz="3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Computing bits(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⌊</m:t>
                        </m:r>
                        <m:r>
                          <a:rPr lang="en-US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⌋), </m:t>
                    </m:r>
                    <m:r>
                      <a:rPr lang="en-US" sz="32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=1,2</m:t>
                    </m:r>
                  </m:oMath>
                </a14:m>
                <a:r>
                  <a:rPr lang="en-US" sz="3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sz="32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-152400"/>
                <a:ext cx="8229600" cy="1371600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76400"/>
                <a:ext cx="6096000" cy="22860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𝑖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−1, …, 0 </m:t>
                    </m:r>
                  </m:oMath>
                </a14:m>
                <a:endParaRPr lang="en-US" sz="2400" dirty="0" smtClean="0"/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  0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</a:rPr>
                              <m:t>, 1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−(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76400"/>
                <a:ext cx="6096000" cy="2286000"/>
              </a:xfrm>
              <a:blipFill rotWithShape="1">
                <a:blip r:embed="rId3"/>
                <a:stretch>
                  <a:fillRect l="-700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228600" y="3962400"/>
                <a:ext cx="8229600" cy="228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1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1" charset="2"/>
                  <a:buChar char="¨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1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1" charset="2"/>
                  <a:buChar char="¨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1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kern="0" dirty="0" smtClean="0"/>
                  <a:t>Claim: </a:t>
                </a:r>
                <a:r>
                  <a:rPr lang="en-US" sz="2000" kern="0" dirty="0" smtClean="0"/>
                  <a:t>(</a:t>
                </a:r>
                <a:r>
                  <a:rPr lang="en-US" sz="2000" kern="0" dirty="0" err="1" smtClean="0"/>
                  <a:t>i</a:t>
                </a:r>
                <a:r>
                  <a:rPr lang="en-US" sz="2000" kern="0" dirty="0" smtClean="0"/>
                  <a:t>) At the start of any iteration if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𝑎</m:t>
                    </m:r>
                    <m:r>
                      <a:rPr lang="en-US" sz="2000" b="0" i="1" kern="0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000" b="0" i="1" kern="0" smtClean="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𝑑𝑖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=0</m:t>
                    </m:r>
                  </m:oMath>
                </a14:m>
                <a:endParaRPr lang="en-US" sz="2000" b="0" kern="0" dirty="0" smtClean="0"/>
              </a:p>
              <a:p>
                <a:pPr marL="0" indent="0">
                  <a:buNone/>
                </a:pPr>
                <a:r>
                  <a:rPr lang="en-US" sz="2000" kern="0" dirty="0" smtClean="0"/>
                  <a:t>                                                              if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𝑎</m:t>
                    </m:r>
                    <m:r>
                      <a:rPr lang="en-US" sz="2000" b="0" i="1" kern="0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000" b="0" i="1" kern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kern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kern="0" smtClean="0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000" b="0" i="1" kern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kern="0" smtClean="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𝑑𝑖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=1.</m:t>
                    </m:r>
                  </m:oMath>
                </a14:m>
                <a:endParaRPr lang="en-US" sz="2000" b="0" kern="0" dirty="0" smtClean="0"/>
              </a:p>
              <a:p>
                <a:pPr marL="0" indent="0">
                  <a:buNone/>
                </a:pPr>
                <a:r>
                  <a:rPr lang="en-US" sz="2000" kern="0" dirty="0" smtClean="0"/>
                  <a:t>             (ii) If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𝑎</m:t>
                    </m:r>
                    <m:r>
                      <a:rPr lang="en-US" sz="2000" b="0" i="1" kern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at the start of an iteration, then at the end of it too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 </m:t>
                    </m:r>
                    <m:r>
                      <a:rPr lang="en-US" sz="2000" b="0" i="1" kern="0" smtClean="0">
                        <a:latin typeface="Cambria Math"/>
                      </a:rPr>
                      <m:t>𝑎</m:t>
                    </m:r>
                    <m:r>
                      <a:rPr lang="en-US" sz="2000" b="0" i="1" kern="0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962400"/>
                <a:ext cx="8229600" cy="2286000"/>
              </a:xfrm>
              <a:prstGeom prst="rect">
                <a:avLst/>
              </a:prstGeom>
              <a:blipFill rotWithShape="1">
                <a:blip r:embed="rId4"/>
                <a:stretch>
                  <a:fillRect l="-815" t="-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19196" y="5791200"/>
            <a:ext cx="6905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Requires O(n) sized arithmetic circuit.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799"/>
            <a:ext cx="323343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203621" y="3454758"/>
                <a:ext cx="1603452" cy="858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int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frac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err="1"/>
                  <a:t>f</a:t>
                </a:r>
                <a:r>
                  <a:rPr lang="en-US" sz="2000" dirty="0" err="1" smtClean="0"/>
                  <a:t>rac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621" y="3454758"/>
                <a:ext cx="1603452" cy="858505"/>
              </a:xfrm>
              <a:prstGeom prst="rect">
                <a:avLst/>
              </a:prstGeom>
              <a:blipFill rotWithShape="1">
                <a:blip r:embed="rId6"/>
                <a:stretch>
                  <a:fillRect l="-4183" t="-3546" r="-2281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7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 bldLvl="2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Sampling Lemma (CDT’06)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8638" y="1143000"/>
                <a:ext cx="3934795" cy="1160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0, 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p>
                          <m:r>
                            <a:rPr lang="en-US" sz="2400" b="1" i="1" u="sng" dirty="0" smtClean="0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q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1≤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≤16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8" y="1143000"/>
                <a:ext cx="3934795" cy="1160511"/>
              </a:xfrm>
              <a:prstGeom prst="rect">
                <a:avLst/>
              </a:prstGeom>
              <a:blipFill rotWithShape="1">
                <a:blip r:embed="rId2"/>
                <a:stretch>
                  <a:fillRect l="-2481" t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039" y="2283986"/>
                <a:ext cx="337355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D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⌊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  <m:sup>
                            <m:r>
                              <a:rPr lang="en-US" sz="2400" b="1" i="1" u="sng" dirty="0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⌋</m:t>
                        </m:r>
                      </m:e>
                    </m:d>
                    <m:r>
                      <a:rPr lang="en-US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a:rPr lang="en-US" sz="2400" b="1" i="1" u="sng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i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n</m:t>
                    </m:r>
                    <m: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,</a:t>
                </a:r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39" y="2283986"/>
                <a:ext cx="3373552" cy="509178"/>
              </a:xfrm>
              <a:prstGeom prst="rect">
                <a:avLst/>
              </a:prstGeom>
              <a:blipFill rotWithShape="1">
                <a:blip r:embed="rId3"/>
                <a:stretch>
                  <a:fillRect t="-4819" b="-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230" y="2796522"/>
                <a:ext cx="2613921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else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−1, </m:t>
                            </m:r>
                            <m:r>
                              <a:rPr lang="en-US" sz="24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.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30" y="2796522"/>
                <a:ext cx="2613921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3497" t="-9091" r="-303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638" y="3271721"/>
                <a:ext cx="3132589" cy="87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r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=0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then 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q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trichromatic square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8" y="3271721"/>
                <a:ext cx="3132589" cy="871457"/>
              </a:xfrm>
              <a:prstGeom prst="rect">
                <a:avLst/>
              </a:prstGeom>
              <a:blipFill rotWithShape="1">
                <a:blip r:embed="rId5"/>
                <a:stretch>
                  <a:fillRect l="-3119" t="-4196" r="-2144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47189" y="1265420"/>
            <a:ext cx="4268211" cy="3156392"/>
            <a:chOff x="5506299" y="1520257"/>
            <a:chExt cx="3142465" cy="2679491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6789279" y="1523998"/>
              <a:ext cx="0" cy="22897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5506299" y="1523998"/>
              <a:ext cx="116118" cy="2264015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506300" y="3670402"/>
              <a:ext cx="2294168" cy="117612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506299" y="2538394"/>
              <a:ext cx="2294168" cy="117612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673162" y="1523998"/>
              <a:ext cx="116118" cy="2264015"/>
            </a:xfrm>
            <a:prstGeom prst="rect">
              <a:avLst/>
            </a:prstGeom>
            <a:solidFill>
              <a:srgbClr val="FFC5C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506299" y="1523998"/>
              <a:ext cx="2291036" cy="226401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524704" y="3643401"/>
              <a:ext cx="2275763" cy="14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6147789" y="3685104"/>
              <a:ext cx="641489" cy="2572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651817" y="3860091"/>
                  <a:ext cx="557814" cy="339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817" y="3860091"/>
                  <a:ext cx="557814" cy="33965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Brace 24"/>
            <p:cNvSpPr/>
            <p:nvPr/>
          </p:nvSpPr>
          <p:spPr bwMode="auto">
            <a:xfrm>
              <a:off x="6056148" y="3643400"/>
              <a:ext cx="183283" cy="12991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5137" y="2320583"/>
              <a:ext cx="513627" cy="3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Good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6697638" y="1523998"/>
              <a:ext cx="0" cy="226401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506299" y="2656006"/>
              <a:ext cx="229103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7522411" y="2207825"/>
              <a:ext cx="733132" cy="1394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7339128" y="2900423"/>
              <a:ext cx="733133" cy="4759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8178202" y="3593416"/>
              <a:ext cx="409770" cy="313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C0066"/>
                  </a:solidFill>
                </a:rPr>
                <a:t>Bad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5521573" y="2499897"/>
              <a:ext cx="2275763" cy="14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622417" y="1520257"/>
              <a:ext cx="0" cy="22897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 rot="18856781">
                <a:off x="5365466" y="1788305"/>
                <a:ext cx="182293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⋯⋯</m:t>
                      </m:r>
                    </m:oMath>
                  </m:oMathPara>
                </a14:m>
                <a:endParaRPr lang="en-US" sz="6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56781">
                <a:off x="5365466" y="1788305"/>
                <a:ext cx="1822935" cy="1015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66"/>
          <p:cNvSpPr>
            <a:spLocks noChangeArrowheads="1"/>
          </p:cNvSpPr>
          <p:nvPr/>
        </p:nvSpPr>
        <p:spPr bwMode="auto">
          <a:xfrm>
            <a:off x="4494788" y="3783764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6"/>
          <p:cNvSpPr>
            <a:spLocks noChangeArrowheads="1"/>
          </p:cNvSpPr>
          <p:nvPr/>
        </p:nvSpPr>
        <p:spPr bwMode="auto">
          <a:xfrm>
            <a:off x="4573894" y="2488364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6164087" y="2503361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53482" y="279316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q</a:t>
            </a:r>
            <a:endParaRPr lang="en-US" sz="3200" u="sng" dirty="0" smtClean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8856781">
            <a:off x="5365014" y="2158197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76265" y="2488364"/>
                <a:ext cx="605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65" y="2488364"/>
                <a:ext cx="60542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28588" y="3936164"/>
                <a:ext cx="6063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588" y="3936164"/>
                <a:ext cx="60638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 bwMode="auto">
          <a:xfrm flipH="1" flipV="1">
            <a:off x="7157423" y="3849701"/>
            <a:ext cx="995767" cy="1642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476" y="4550517"/>
                <a:ext cx="64628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Proof: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At most two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generating junk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−2, 2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76" y="4550517"/>
                <a:ext cx="6462859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4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87327" y="5974454"/>
                <a:ext cx="5570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If no blue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only (1, 0) or (0, 1)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27" y="5974454"/>
                <a:ext cx="5570628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20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2895600" y="5593454"/>
                <a:ext cx="58824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If no 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only (0, </a:t>
                </a:r>
                <a:r>
                  <a:rPr lang="en-US" sz="2000" dirty="0"/>
                  <a:t>1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 or (-1,-1)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or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593454"/>
                <a:ext cx="5882444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1036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2881005" y="4940143"/>
                <a:ext cx="5895973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If no yellow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all are either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(1, </a:t>
                </a:r>
                <a:r>
                  <a:rPr lang="en-US" sz="2000" dirty="0"/>
                  <a:t>0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 or (-1, -1)</a:t>
                </a:r>
                <a:endParaRPr lang="en-US" sz="2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000" b="0" dirty="0" smtClean="0">
                    <a:solidFill>
                      <a:schemeClr val="tx1"/>
                    </a:solidFill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≤−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or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005" y="4940143"/>
                <a:ext cx="5895973" cy="713400"/>
              </a:xfrm>
              <a:prstGeom prst="rect">
                <a:avLst/>
              </a:prstGeom>
              <a:blipFill rotWithShape="1">
                <a:blip r:embed="rId14"/>
                <a:stretch>
                  <a:fillRect l="-1138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4400" y="4949630"/>
                <a:ext cx="1910203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49630"/>
                <a:ext cx="1910203" cy="405624"/>
              </a:xfrm>
              <a:prstGeom prst="rect">
                <a:avLst/>
              </a:prstGeom>
              <a:blipFill rotWithShape="1">
                <a:blip r:embed="rId15"/>
                <a:stretch>
                  <a:fillRect l="-319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4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" grpId="0"/>
      <p:bldP spid="3" grpId="0"/>
      <p:bldP spid="9" grpId="0"/>
      <p:bldP spid="54" grpId="0"/>
      <p:bldP spid="34" grpId="0"/>
      <p:bldP spid="6" grpId="0"/>
      <p:bldP spid="8" grpId="0"/>
      <p:bldP spid="47" grpId="0"/>
      <p:bldP spid="4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61235" y="-3810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2D-Sperner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PL-Brouwer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1235" y="-38100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1219200" y="1600200"/>
            <a:ext cx="6629400" cy="4114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657600" y="12954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029200" y="12954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76600" y="710625"/>
                <a:ext cx="6811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710625"/>
                <a:ext cx="68114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52851" y="685800"/>
                <a:ext cx="6906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51" y="685800"/>
                <a:ext cx="6906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19400" y="1752600"/>
                <a:ext cx="3278846" cy="674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/>
                            </a:rPr>
                            <m:t>q</m:t>
                          </m:r>
                        </m:e>
                        <m:sup>
                          <m:r>
                            <a:rPr lang="en-US" sz="2000" b="1" i="1" u="sng" dirty="0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>
                          <a:latin typeface="Cambria Math"/>
                        </a:rPr>
                        <m:t>q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, 1≤</m:t>
                      </m:r>
                      <m:r>
                        <a:rPr lang="en-US" sz="2000" i="1">
                          <a:latin typeface="Cambria Math"/>
                        </a:rPr>
                        <m:t>𝑘</m:t>
                      </m:r>
                      <m:r>
                        <a:rPr lang="en-US" sz="2000" i="1">
                          <a:latin typeface="Cambria Math"/>
                        </a:rPr>
                        <m:t>≤16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752600"/>
                <a:ext cx="3278846" cy="6746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 bwMode="auto">
          <a:xfrm>
            <a:off x="1752600" y="2895600"/>
            <a:ext cx="914400" cy="609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bits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167820" y="2895600"/>
            <a:ext cx="914400" cy="609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bits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205149" y="2590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0" y="2133600"/>
                <a:ext cx="5720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33600"/>
                <a:ext cx="57201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 bwMode="auto">
          <a:xfrm>
            <a:off x="6586134" y="2590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85985" y="2133600"/>
                <a:ext cx="7018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85" y="2133600"/>
                <a:ext cx="701859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962400" y="2749826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… …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752600" y="3810000"/>
            <a:ext cx="914400" cy="609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2205149" y="35052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6172200" y="3810000"/>
            <a:ext cx="914400" cy="6096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624749" y="35052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205149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23792" y="4648200"/>
                <a:ext cx="558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92" y="4648200"/>
                <a:ext cx="55848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 bwMode="auto">
          <a:xfrm>
            <a:off x="6657071" y="44196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75714" y="4648200"/>
                <a:ext cx="6883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14" y="4648200"/>
                <a:ext cx="68833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5600" y="4948535"/>
                <a:ext cx="16310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948535"/>
                <a:ext cx="1631024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493" t="-94737" r="-14179" b="-15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592210" y="4953000"/>
                <a:ext cx="1636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10" y="4953000"/>
                <a:ext cx="1636987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487" t="-96000" r="-14498" b="-15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 bwMode="auto">
          <a:xfrm>
            <a:off x="3581400" y="54102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5181600" y="54102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6513921" y="987286"/>
            <a:ext cx="263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Arithmetic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52800" y="5842337"/>
                <a:ext cx="22311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842337"/>
                <a:ext cx="223118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5583987" y="5852276"/>
            <a:ext cx="3124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only if </a:t>
            </a:r>
            <a:r>
              <a:rPr lang="en-US" sz="2000" b="1" dirty="0" smtClean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rgbClr val="FF0000"/>
                </a:solidFill>
              </a:rPr>
              <a:t> in </a:t>
            </a:r>
            <a:r>
              <a:rPr lang="en-US" sz="2000" dirty="0">
                <a:solidFill>
                  <a:srgbClr val="FF0000"/>
                </a:solidFill>
              </a:rPr>
              <a:t>trichromatic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triangle</a:t>
            </a:r>
            <a:r>
              <a:rPr lang="en-US" sz="2000" dirty="0">
                <a:solidFill>
                  <a:srgbClr val="FF0000"/>
                </a:solidFill>
              </a:rPr>
              <a:t>, due to CDT </a:t>
            </a:r>
            <a:r>
              <a:rPr lang="en-US" sz="2000" dirty="0" smtClean="0">
                <a:solidFill>
                  <a:srgbClr val="FF0000"/>
                </a:solidFill>
              </a:rPr>
              <a:t>lemma.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7" grpId="0"/>
      <p:bldP spid="31" grpId="0"/>
      <p:bldP spid="32" grpId="0" animBg="1"/>
      <p:bldP spid="41" grpId="0" animBg="1"/>
      <p:bldP spid="43" grpId="0"/>
      <p:bldP spid="45" grpId="0"/>
      <p:bldP spid="33" grpId="0"/>
      <p:bldP spid="47" grpId="0" animBg="1"/>
      <p:bldP spid="49" grpId="0" animBg="1"/>
      <p:bldP spid="52" grpId="0"/>
      <p:bldP spid="59" grpId="0"/>
      <p:bldP spid="34" grpId="0"/>
      <p:bldP spid="60" grpId="0"/>
      <p:bldP spid="38" grpId="0"/>
      <p:bldP spid="46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3676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Previous Lecture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159" y="2057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95600" y="2571750"/>
            <a:ext cx="1536909" cy="1148120"/>
            <a:chOff x="4178383" y="1504950"/>
            <a:chExt cx="1536909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78383" y="2191405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1"/>
                  </a:solidFill>
                </a:rPr>
                <a:t>Sperner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34009" y="2571750"/>
            <a:ext cx="1608038" cy="2000250"/>
            <a:chOff x="5016792" y="1504950"/>
            <a:chExt cx="1608038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Brouwer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r="-56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38909" y="2571750"/>
            <a:ext cx="1269708" cy="2838450"/>
            <a:chOff x="6121692" y="1504950"/>
            <a:chExt cx="1269708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68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66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Theorem 1:</a:t>
            </a:r>
            <a:r>
              <a:rPr lang="en-US" dirty="0" smtClean="0"/>
              <a:t> 2D-Sperner is polynomial-time reducible to (2D) PL-</a:t>
            </a:r>
            <a:r>
              <a:rPr lang="en-US" dirty="0" err="1" smtClean="0"/>
              <a:t>Brouwer</a:t>
            </a:r>
            <a:r>
              <a:rPr lang="en-US" dirty="0" smtClean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61235" y="3048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2D-Sperner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PL-Brouwer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1235" y="30480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8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0986" y="517753"/>
            <a:ext cx="1458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Today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7237" y="2057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51478" y="2571750"/>
            <a:ext cx="1620957" cy="1148120"/>
            <a:chOff x="4122940" y="1504950"/>
            <a:chExt cx="1620957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22940" y="2191405"/>
              <a:ext cx="1620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2D-Sperner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1078" y="2571750"/>
            <a:ext cx="1836593" cy="2000250"/>
            <a:chOff x="4711783" y="1504950"/>
            <a:chExt cx="1836593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711783" y="3043535"/>
              <a:ext cx="1836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PL-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Brouwer</a:t>
              </a:r>
              <a:endParaRPr lang="en-US" sz="24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70987" y="2571750"/>
            <a:ext cx="1336906" cy="2838450"/>
            <a:chOff x="6121692" y="1504950"/>
            <a:chExt cx="1336906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1400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140056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04" t="-10526" r="-695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4" y="642591"/>
            <a:ext cx="3200400" cy="145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" y="2596078"/>
            <a:ext cx="3035450" cy="178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1981200" y="2057400"/>
            <a:ext cx="0" cy="4248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2" y="5057812"/>
            <a:ext cx="3629024" cy="159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981200" y="4572000"/>
            <a:ext cx="0" cy="4858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21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371600"/>
          </a:xfrm>
        </p:spPr>
        <p:txBody>
          <a:bodyPr/>
          <a:lstStyle/>
          <a:p>
            <a:pPr algn="ctr"/>
            <a:r>
              <a:rPr lang="en-US" i="1" dirty="0" smtClean="0"/>
              <a:t>2D</a:t>
            </a:r>
            <a:r>
              <a:rPr lang="en-US" dirty="0" smtClean="0"/>
              <a:t>-PL-Brouwer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71600"/>
                <a:ext cx="8229600" cy="762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71600"/>
                <a:ext cx="8229600" cy="762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2209800" y="2895600"/>
            <a:ext cx="5791200" cy="241357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898350" y="2590800"/>
            <a:ext cx="617875" cy="304800"/>
            <a:chOff x="4639925" y="2590800"/>
            <a:chExt cx="617875" cy="3048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4639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5257800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4876800" y="5334000"/>
            <a:ext cx="685800" cy="304800"/>
            <a:chOff x="4876800" y="5943600"/>
            <a:chExt cx="685800" cy="304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876800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562600" y="59436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2709081" y="3505200"/>
            <a:ext cx="796119" cy="1447800"/>
            <a:chOff x="4385481" y="3505200"/>
            <a:chExt cx="914400" cy="1600200"/>
          </a:xfrm>
        </p:grpSpPr>
        <p:sp>
          <p:nvSpPr>
            <p:cNvPr id="38" name="Oval 37"/>
            <p:cNvSpPr/>
            <p:nvPr/>
          </p:nvSpPr>
          <p:spPr bwMode="auto">
            <a:xfrm>
              <a:off x="4385481" y="38100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  <a:endParaRPr kumimoji="0" lang="en-US" sz="280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495800" y="35052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5105400" y="35052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" name="Straight Arrow Connector 40"/>
            <p:cNvCxnSpPr>
              <a:stCxn id="38" idx="4"/>
            </p:cNvCxnSpPr>
            <p:nvPr/>
          </p:nvCxnSpPr>
          <p:spPr bwMode="auto">
            <a:xfrm>
              <a:off x="4842681" y="4724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4233081" y="3352800"/>
            <a:ext cx="725070" cy="1255486"/>
            <a:chOff x="5909481" y="3352800"/>
            <a:chExt cx="914400" cy="1600200"/>
          </a:xfrm>
        </p:grpSpPr>
        <p:sp>
          <p:nvSpPr>
            <p:cNvPr id="48" name="Oval 47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5562597" y="2964597"/>
            <a:ext cx="2022362" cy="1643689"/>
            <a:chOff x="7239000" y="2964597"/>
            <a:chExt cx="2411601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8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070377" y="2964597"/>
                  <a:ext cx="1580224" cy="1303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3200" dirty="0"/>
                </a:p>
                <a:p>
                  <a:endParaRPr lang="en-US" sz="32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7" y="2964597"/>
                  <a:ext cx="1580224" cy="13031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59377" y="2133600"/>
                <a:ext cx="1208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77" y="2133600"/>
                <a:ext cx="120802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141595" y="4657681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Arithmetic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3357325"/>
                <a:ext cx="2222468" cy="1823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a fixed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Point of F: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7325"/>
                <a:ext cx="2222468" cy="1823576"/>
              </a:xfrm>
              <a:prstGeom prst="rect">
                <a:avLst/>
              </a:prstGeom>
              <a:blipFill rotWithShape="1">
                <a:blip r:embed="rId6"/>
                <a:stretch>
                  <a:fillRect l="-5479" t="-3344" r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26270" y="5293217"/>
                <a:ext cx="2510624" cy="830997"/>
              </a:xfrm>
              <a:prstGeom prst="rect">
                <a:avLst/>
              </a:prstGeom>
              <a:solidFill>
                <a:srgbClr val="FFC5C5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Can also simulate</a:t>
                </a:r>
              </a:p>
              <a:p>
                <a:r>
                  <a:rPr lang="en-US" sz="2400" b="1" dirty="0"/>
                  <a:t>m</a:t>
                </a:r>
                <a:r>
                  <a:rPr lang="en-US" sz="2400" b="1" dirty="0" smtClean="0"/>
                  <a:t>in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−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70" y="5293217"/>
                <a:ext cx="2510624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3883" t="-5839" r="-218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8000" y="685800"/>
            <a:ext cx="2698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 Max Gate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10200" y="1524000"/>
            <a:ext cx="3429000" cy="3657600"/>
            <a:chOff x="5105400" y="1267838"/>
            <a:chExt cx="3733800" cy="4980562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105400" y="2199620"/>
              <a:ext cx="3733800" cy="404878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713871" y="1894820"/>
              <a:ext cx="617875" cy="304800"/>
              <a:chOff x="4639925" y="2590800"/>
              <a:chExt cx="617875" cy="304800"/>
            </a:xfrm>
          </p:grpSpPr>
          <p:cxnSp>
            <p:nvCxnSpPr>
              <p:cNvPr id="41" name="Straight Connector 40"/>
              <p:cNvCxnSpPr/>
              <p:nvPr/>
            </p:nvCxnSpPr>
            <p:spPr bwMode="auto">
              <a:xfrm>
                <a:off x="4639925" y="2590800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257800" y="2590800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487546" y="1267838"/>
                  <a:ext cx="12080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546" y="1267838"/>
                  <a:ext cx="120802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06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6172200" y="3140252"/>
            <a:ext cx="1629563" cy="1050748"/>
            <a:chOff x="6196863" y="2356511"/>
            <a:chExt cx="1604900" cy="1084536"/>
          </a:xfrm>
        </p:grpSpPr>
        <p:sp>
          <p:nvSpPr>
            <p:cNvPr id="54" name="Oval 53"/>
            <p:cNvSpPr/>
            <p:nvPr/>
          </p:nvSpPr>
          <p:spPr bwMode="auto">
            <a:xfrm>
              <a:off x="6196863" y="2356511"/>
              <a:ext cx="606286" cy="627797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/>
                <p:cNvSpPr/>
                <p:nvPr/>
              </p:nvSpPr>
              <p:spPr bwMode="auto">
                <a:xfrm>
                  <a:off x="7195477" y="2356511"/>
                  <a:ext cx="606286" cy="627797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 ×</m:t>
                        </m:r>
                      </m:oMath>
                    </m:oMathPara>
                  </a14:m>
                  <a:endParaRPr kumimoji="0" lang="en-US" sz="2600" i="0" u="none" strike="noStrike" cap="none" normalizeH="0" baseline="0" dirty="0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5477" y="2356511"/>
                  <a:ext cx="606286" cy="627797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810922" y="2856272"/>
                  <a:ext cx="41549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0922" y="2856272"/>
                  <a:ext cx="415498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705600" y="5181600"/>
            <a:ext cx="762000" cy="304800"/>
            <a:chOff x="4639925" y="2590800"/>
            <a:chExt cx="762000" cy="304800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4639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5401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00800" y="5410200"/>
                <a:ext cx="1524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10200"/>
                <a:ext cx="152432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493961" y="2372380"/>
                <a:ext cx="11816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8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ℚ</m:t>
                      </m:r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961" y="2372380"/>
                <a:ext cx="118166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 bwMode="auto">
          <a:xfrm flipH="1">
            <a:off x="7619118" y="2824902"/>
            <a:ext cx="127802" cy="31494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152929" y="2824902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Example on board.</a:t>
            </a:r>
          </a:p>
        </p:txBody>
      </p:sp>
    </p:spTree>
    <p:extLst>
      <p:ext uri="{BB962C8B-B14F-4D97-AF65-F5344CB8AC3E}">
        <p14:creationId xmlns:p14="http://schemas.microsoft.com/office/powerpoint/2010/main" val="26654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8000" y="685800"/>
            <a:ext cx="2698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 Max Gate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410200" y="1524000"/>
            <a:ext cx="3429000" cy="3657600"/>
            <a:chOff x="5105400" y="1267838"/>
            <a:chExt cx="3733800" cy="4980562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105400" y="2199620"/>
              <a:ext cx="3733800" cy="404878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713871" y="1894820"/>
              <a:ext cx="617875" cy="304800"/>
              <a:chOff x="4639925" y="2590800"/>
              <a:chExt cx="617875" cy="304800"/>
            </a:xfrm>
          </p:grpSpPr>
          <p:cxnSp>
            <p:nvCxnSpPr>
              <p:cNvPr id="41" name="Straight Connector 40"/>
              <p:cNvCxnSpPr/>
              <p:nvPr/>
            </p:nvCxnSpPr>
            <p:spPr bwMode="auto">
              <a:xfrm>
                <a:off x="4639925" y="2590800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257800" y="2590800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487546" y="1267838"/>
                  <a:ext cx="12080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546" y="1267838"/>
                  <a:ext cx="120802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206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6172200" y="3140252"/>
            <a:ext cx="1629563" cy="1050748"/>
            <a:chOff x="6196863" y="2356511"/>
            <a:chExt cx="1604900" cy="1084536"/>
          </a:xfrm>
        </p:grpSpPr>
        <p:sp>
          <p:nvSpPr>
            <p:cNvPr id="54" name="Oval 53"/>
            <p:cNvSpPr/>
            <p:nvPr/>
          </p:nvSpPr>
          <p:spPr bwMode="auto">
            <a:xfrm>
              <a:off x="6196863" y="2356511"/>
              <a:ext cx="606286" cy="627797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/>
                <p:cNvSpPr/>
                <p:nvPr/>
              </p:nvSpPr>
              <p:spPr bwMode="auto">
                <a:xfrm>
                  <a:off x="7195477" y="2356511"/>
                  <a:ext cx="606286" cy="627797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 ×</m:t>
                        </m:r>
                      </m:oMath>
                    </m:oMathPara>
                  </a14:m>
                  <a:endParaRPr kumimoji="0" lang="en-US" sz="2600" i="0" u="none" strike="noStrike" cap="none" normalizeH="0" baseline="0" dirty="0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5477" y="2356511"/>
                  <a:ext cx="606286" cy="627797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6810922" y="2856272"/>
                  <a:ext cx="41549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0922" y="2856272"/>
                  <a:ext cx="415498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705600" y="5181600"/>
            <a:ext cx="762000" cy="304800"/>
            <a:chOff x="4639925" y="2590800"/>
            <a:chExt cx="762000" cy="304800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4639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5401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00800" y="5410200"/>
                <a:ext cx="1524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410200"/>
                <a:ext cx="1524328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245612"/>
                <a:ext cx="385374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:=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45612"/>
                <a:ext cx="3853747" cy="95410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1756" y="3985306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Fixed-point: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83940" y="3799582"/>
                <a:ext cx="167430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40" y="3799582"/>
                <a:ext cx="1674305" cy="107721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493961" y="2372380"/>
                <a:ext cx="11816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800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ℚ</m:t>
                      </m:r>
                    </m:oMath>
                  </m:oMathPara>
                </a14:m>
                <a:endParaRPr lang="en-US" sz="32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961" y="2372380"/>
                <a:ext cx="118166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/>
          <p:nvPr/>
        </p:nvCxnSpPr>
        <p:spPr bwMode="auto">
          <a:xfrm flipH="1">
            <a:off x="7619118" y="2824902"/>
            <a:ext cx="127802" cy="31494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929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1716314"/>
            <a:ext cx="725070" cy="1255486"/>
            <a:chOff x="5909481" y="3352800"/>
            <a:chExt cx="914400" cy="1600200"/>
          </a:xfrm>
        </p:grpSpPr>
        <p:sp>
          <p:nvSpPr>
            <p:cNvPr id="5" name="Oval 4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472518" y="1328111"/>
            <a:ext cx="2022361" cy="1643689"/>
            <a:chOff x="7239000" y="2964597"/>
            <a:chExt cx="2411599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8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3200" dirty="0"/>
                </a:p>
                <a:p>
                  <a:endParaRPr lang="en-US" sz="32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 bwMode="auto">
          <a:xfrm>
            <a:off x="3767919" y="24384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77000" y="1828800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Linear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Expression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91745" y="3810000"/>
            <a:ext cx="1456255" cy="1828800"/>
            <a:chOff x="5105400" y="2971800"/>
            <a:chExt cx="1456255" cy="1828800"/>
          </a:xfrm>
        </p:grpSpPr>
        <p:grpSp>
          <p:nvGrpSpPr>
            <p:cNvPr id="26" name="Group 25"/>
            <p:cNvGrpSpPr/>
            <p:nvPr/>
          </p:nvGrpSpPr>
          <p:grpSpPr>
            <a:xfrm>
              <a:off x="5315803" y="3114020"/>
              <a:ext cx="914400" cy="1600200"/>
              <a:chOff x="4385481" y="3505200"/>
              <a:chExt cx="914400" cy="16002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4385481" y="3810000"/>
                <a:ext cx="914400" cy="9144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4495800" y="3505200"/>
                <a:ext cx="146713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5105400" y="3505200"/>
                <a:ext cx="152400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>
                <a:stCxn id="31" idx="4"/>
              </p:cNvCxnSpPr>
              <p:nvPr/>
            </p:nvCxnSpPr>
            <p:spPr bwMode="auto">
              <a:xfrm>
                <a:off x="4842681" y="4724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5410200" y="3591580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105400" y="2971800"/>
                  <a:ext cx="4725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71800"/>
                  <a:ext cx="47256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47475" y="3042910"/>
                  <a:ext cx="5141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475" y="3042910"/>
                  <a:ext cx="51418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15000" y="4277380"/>
                  <a:ext cx="480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4277380"/>
                  <a:ext cx="48096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1200" y="4303693"/>
                <a:ext cx="32420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b="0" dirty="0" smtClean="0">
                  <a:solidFill>
                    <a:srgbClr val="CC006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03693"/>
                <a:ext cx="3242041" cy="9541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>
            <a:off x="3733800" y="48768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32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91093" y="5171420"/>
            <a:ext cx="725070" cy="1255486"/>
            <a:chOff x="5909481" y="3352800"/>
            <a:chExt cx="914400" cy="1600200"/>
          </a:xfrm>
        </p:grpSpPr>
        <p:sp>
          <p:nvSpPr>
            <p:cNvPr id="5" name="Oval 4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472518" y="152400"/>
            <a:ext cx="2022361" cy="1643689"/>
            <a:chOff x="7239000" y="2964597"/>
            <a:chExt cx="2411599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8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3200" dirty="0"/>
                </a:p>
                <a:p>
                  <a:endParaRPr lang="en-US" sz="32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 bwMode="auto">
          <a:xfrm>
            <a:off x="3767919" y="1262689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77000" y="653089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Linear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Expression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767919" y="3952220"/>
            <a:ext cx="968437" cy="1219200"/>
            <a:chOff x="4331444" y="3505200"/>
            <a:chExt cx="968437" cy="1219200"/>
          </a:xfrm>
        </p:grpSpPr>
        <p:sp>
          <p:nvSpPr>
            <p:cNvPr id="31" name="Oval 30"/>
            <p:cNvSpPr/>
            <p:nvPr/>
          </p:nvSpPr>
          <p:spPr bwMode="auto">
            <a:xfrm>
              <a:off x="4385481" y="38100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4331444" y="3505200"/>
              <a:ext cx="311069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5105400" y="35052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3916353" y="4429780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23547" y="2179963"/>
                <a:ext cx="472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47" y="2179963"/>
                <a:ext cx="47256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82228" y="3896380"/>
                <a:ext cx="1847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800" b="1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28" y="3896380"/>
                <a:ext cx="184717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1503" y="6165296"/>
                <a:ext cx="18168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503" y="6165296"/>
                <a:ext cx="181684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143000" y="540603"/>
            <a:ext cx="725070" cy="1255486"/>
            <a:chOff x="5909481" y="3352800"/>
            <a:chExt cx="914400" cy="1600200"/>
          </a:xfrm>
        </p:grpSpPr>
        <p:sp>
          <p:nvSpPr>
            <p:cNvPr id="44" name="Oval 43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609600" y="3886200"/>
            <a:ext cx="1456255" cy="1828800"/>
            <a:chOff x="5105400" y="2971800"/>
            <a:chExt cx="1456255" cy="1828800"/>
          </a:xfrm>
        </p:grpSpPr>
        <p:grpSp>
          <p:nvGrpSpPr>
            <p:cNvPr id="49" name="Group 48"/>
            <p:cNvGrpSpPr/>
            <p:nvPr/>
          </p:nvGrpSpPr>
          <p:grpSpPr>
            <a:xfrm>
              <a:off x="5315803" y="3114020"/>
              <a:ext cx="914400" cy="1600200"/>
              <a:chOff x="4385481" y="3505200"/>
              <a:chExt cx="914400" cy="1600200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4385481" y="3810000"/>
                <a:ext cx="914400" cy="9144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4495800" y="3505200"/>
                <a:ext cx="146713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>
                <a:off x="5105400" y="3505200"/>
                <a:ext cx="152400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7" name="Straight Arrow Connector 56"/>
              <p:cNvCxnSpPr>
                <a:stCxn id="54" idx="4"/>
              </p:cNvCxnSpPr>
              <p:nvPr/>
            </p:nvCxnSpPr>
            <p:spPr bwMode="auto">
              <a:xfrm>
                <a:off x="4842681" y="4724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0" name="TextBox 49"/>
            <p:cNvSpPr txBox="1"/>
            <p:nvPr/>
          </p:nvSpPr>
          <p:spPr>
            <a:xfrm>
              <a:off x="5410200" y="3591580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105400" y="2971800"/>
                  <a:ext cx="4725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71800"/>
                  <a:ext cx="472565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6047475" y="3042910"/>
                  <a:ext cx="51418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475" y="3042910"/>
                  <a:ext cx="51418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715000" y="4277380"/>
                  <a:ext cx="4809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4277380"/>
                  <a:ext cx="480966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Arrow Connector 2"/>
          <p:cNvCxnSpPr/>
          <p:nvPr/>
        </p:nvCxnSpPr>
        <p:spPr bwMode="auto">
          <a:xfrm>
            <a:off x="1870234" y="4953000"/>
            <a:ext cx="766814" cy="22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8" name="Group 57"/>
          <p:cNvGrpSpPr/>
          <p:nvPr/>
        </p:nvGrpSpPr>
        <p:grpSpPr>
          <a:xfrm>
            <a:off x="3105809" y="2572799"/>
            <a:ext cx="1237683" cy="1413201"/>
            <a:chOff x="5694093" y="2770782"/>
            <a:chExt cx="1560866" cy="1801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/>
                <p:cNvSpPr/>
                <p:nvPr/>
              </p:nvSpPr>
              <p:spPr bwMode="auto">
                <a:xfrm>
                  <a:off x="5909481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9" name="Oval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09481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/>
            <p:nvPr/>
          </p:nvCxnSpPr>
          <p:spPr bwMode="auto">
            <a:xfrm>
              <a:off x="5694093" y="2770782"/>
              <a:ext cx="472421" cy="96301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6629402" y="3127468"/>
              <a:ext cx="625557" cy="60633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120409" y="2049580"/>
                <a:ext cx="514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09" y="2049580"/>
                <a:ext cx="51417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4377496" y="2865528"/>
            <a:ext cx="840812" cy="1133916"/>
            <a:chOff x="5763516" y="3126750"/>
            <a:chExt cx="1060365" cy="1445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 bwMode="auto">
                <a:xfrm>
                  <a:off x="5909481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−</m:t>
                        </m:r>
                      </m:oMath>
                    </m:oMathPara>
                  </a14:m>
                  <a:endPara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5" name="Oval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09481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/>
            <p:nvPr/>
          </p:nvCxnSpPr>
          <p:spPr bwMode="auto">
            <a:xfrm>
              <a:off x="5763516" y="3126750"/>
              <a:ext cx="402997" cy="60705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768336" y="3999443"/>
                <a:ext cx="1139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36" y="3999443"/>
                <a:ext cx="1139543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 bwMode="auto">
          <a:xfrm flipH="1" flipV="1">
            <a:off x="4317264" y="2852648"/>
            <a:ext cx="867679" cy="19535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 flipV="1">
            <a:off x="4343492" y="2852648"/>
            <a:ext cx="1523908" cy="27126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4858210" y="3117192"/>
            <a:ext cx="1009190" cy="214064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4343491" y="2499017"/>
            <a:ext cx="1" cy="353631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2743200" y="2703183"/>
            <a:ext cx="3998171" cy="357426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886200" y="5029200"/>
                <a:ext cx="480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029200"/>
                <a:ext cx="480966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0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70" grpId="0"/>
      <p:bldP spid="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1716314"/>
            <a:ext cx="725070" cy="1255486"/>
            <a:chOff x="5909481" y="3352800"/>
            <a:chExt cx="914400" cy="1600200"/>
          </a:xfrm>
        </p:grpSpPr>
        <p:sp>
          <p:nvSpPr>
            <p:cNvPr id="5" name="Oval 4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472518" y="1328111"/>
            <a:ext cx="2022361" cy="1643689"/>
            <a:chOff x="7239000" y="2964597"/>
            <a:chExt cx="2411599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8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3200" dirty="0"/>
                </a:p>
                <a:p>
                  <a:endParaRPr lang="en-US" sz="32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 bwMode="auto">
          <a:xfrm>
            <a:off x="3767919" y="24384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77000" y="1828800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Linear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Expression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8200" y="3810000"/>
            <a:ext cx="3542792" cy="1828800"/>
            <a:chOff x="4351855" y="2971800"/>
            <a:chExt cx="3542792" cy="1828800"/>
          </a:xfrm>
        </p:grpSpPr>
        <p:grpSp>
          <p:nvGrpSpPr>
            <p:cNvPr id="26" name="Group 25"/>
            <p:cNvGrpSpPr/>
            <p:nvPr/>
          </p:nvGrpSpPr>
          <p:grpSpPr>
            <a:xfrm>
              <a:off x="5315803" y="3114020"/>
              <a:ext cx="914400" cy="1600200"/>
              <a:chOff x="4385481" y="3505200"/>
              <a:chExt cx="914400" cy="16002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4385481" y="3810000"/>
                <a:ext cx="914400" cy="9144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4495800" y="3505200"/>
                <a:ext cx="146713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5105400" y="3505200"/>
                <a:ext cx="152400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>
                <a:stCxn id="31" idx="4"/>
              </p:cNvCxnSpPr>
              <p:nvPr/>
            </p:nvCxnSpPr>
            <p:spPr bwMode="auto">
              <a:xfrm>
                <a:off x="4842681" y="4724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5410200" y="3591580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351855" y="2971800"/>
                  <a:ext cx="11395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1855" y="2971800"/>
                  <a:ext cx="1139543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47475" y="3042910"/>
                  <a:ext cx="184717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475" y="3042910"/>
                  <a:ext cx="1847172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15000" y="4277380"/>
                  <a:ext cx="11479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4277380"/>
                  <a:ext cx="1147943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Arrow Connector 36"/>
          <p:cNvCxnSpPr/>
          <p:nvPr/>
        </p:nvCxnSpPr>
        <p:spPr bwMode="auto">
          <a:xfrm>
            <a:off x="3733800" y="48768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91200" y="4303693"/>
                <a:ext cx="32420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b="0" dirty="0" smtClean="0">
                  <a:solidFill>
                    <a:srgbClr val="CC006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03693"/>
                <a:ext cx="3242041" cy="9541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1716314"/>
            <a:ext cx="725070" cy="1255486"/>
            <a:chOff x="5909481" y="3352800"/>
            <a:chExt cx="914400" cy="1600200"/>
          </a:xfrm>
        </p:grpSpPr>
        <p:sp>
          <p:nvSpPr>
            <p:cNvPr id="5" name="Oval 4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472518" y="1328111"/>
            <a:ext cx="2022361" cy="1643689"/>
            <a:chOff x="7239000" y="2964597"/>
            <a:chExt cx="2411599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8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3200" dirty="0"/>
                </a:p>
                <a:p>
                  <a:endParaRPr lang="en-US" sz="32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 bwMode="auto">
          <a:xfrm>
            <a:off x="3767919" y="24384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77000" y="1828800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Linear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Expression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84835" y="3810000"/>
            <a:ext cx="1422191" cy="1828800"/>
            <a:chOff x="5098490" y="2971800"/>
            <a:chExt cx="1422191" cy="1828800"/>
          </a:xfrm>
        </p:grpSpPr>
        <p:grpSp>
          <p:nvGrpSpPr>
            <p:cNvPr id="26" name="Group 25"/>
            <p:cNvGrpSpPr/>
            <p:nvPr/>
          </p:nvGrpSpPr>
          <p:grpSpPr>
            <a:xfrm>
              <a:off x="5315803" y="3114020"/>
              <a:ext cx="914400" cy="1600200"/>
              <a:chOff x="4385481" y="3505200"/>
              <a:chExt cx="914400" cy="16002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4385481" y="3810000"/>
                <a:ext cx="914400" cy="9144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4495800" y="3505200"/>
                <a:ext cx="146713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5105400" y="3505200"/>
                <a:ext cx="152400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>
                <a:stCxn id="31" idx="4"/>
              </p:cNvCxnSpPr>
              <p:nvPr/>
            </p:nvCxnSpPr>
            <p:spPr bwMode="auto">
              <a:xfrm>
                <a:off x="4842681" y="4724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5410200" y="3591580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098490" y="2971800"/>
                  <a:ext cx="4725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8490" y="2971800"/>
                  <a:ext cx="47256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47475" y="3042910"/>
                  <a:ext cx="4732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475" y="3042910"/>
                  <a:ext cx="47320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15000" y="4277380"/>
                  <a:ext cx="4760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4277380"/>
                  <a:ext cx="47609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1200" y="4303693"/>
                <a:ext cx="28042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2800" b="0" dirty="0" smtClean="0">
                  <a:solidFill>
                    <a:srgbClr val="CC006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 =0</m:t>
                      </m:r>
                    </m:oMath>
                  </m:oMathPara>
                </a14:m>
                <a:endParaRPr lang="en-US" sz="32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303693"/>
                <a:ext cx="2804229" cy="9541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>
            <a:off x="3733800" y="48768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691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1716314"/>
            <a:ext cx="725070" cy="1255486"/>
            <a:chOff x="5909481" y="3352800"/>
            <a:chExt cx="914400" cy="1600200"/>
          </a:xfrm>
        </p:grpSpPr>
        <p:sp>
          <p:nvSpPr>
            <p:cNvPr id="5" name="Oval 4"/>
            <p:cNvSpPr/>
            <p:nvPr/>
          </p:nvSpPr>
          <p:spPr bwMode="auto">
            <a:xfrm>
              <a:off x="5909481" y="36576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6019800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6629400" y="33528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3666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472518" y="1328111"/>
            <a:ext cx="2022361" cy="1643689"/>
            <a:chOff x="7239000" y="2964597"/>
            <a:chExt cx="2411599" cy="1988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×</m:t>
                        </m:r>
                      </m:oMath>
                    </m:oMathPara>
                  </a14:m>
                  <a:endParaRPr kumimoji="0" lang="en-US" sz="2800" i="0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39000" y="3657600"/>
                  <a:ext cx="914400" cy="914400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 bwMode="auto">
            <a:xfrm>
              <a:off x="7320887" y="33528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662081" y="4572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7994176" y="3366448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ℚ</m:t>
                        </m:r>
                      </m:oMath>
                    </m:oMathPara>
                  </a14:m>
                  <a:endParaRPr lang="en-US" sz="3200" dirty="0"/>
                </a:p>
                <a:p>
                  <a:endParaRPr lang="en-US" sz="32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376" y="2964597"/>
                  <a:ext cx="1580223" cy="13031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 bwMode="auto">
          <a:xfrm>
            <a:off x="3767919" y="24384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77000" y="1828800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Linear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Expression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84835" y="3810000"/>
            <a:ext cx="1422191" cy="1828800"/>
            <a:chOff x="5098490" y="2971800"/>
            <a:chExt cx="1422191" cy="1828800"/>
          </a:xfrm>
        </p:grpSpPr>
        <p:grpSp>
          <p:nvGrpSpPr>
            <p:cNvPr id="26" name="Group 25"/>
            <p:cNvGrpSpPr/>
            <p:nvPr/>
          </p:nvGrpSpPr>
          <p:grpSpPr>
            <a:xfrm>
              <a:off x="5315803" y="3114020"/>
              <a:ext cx="914400" cy="1600200"/>
              <a:chOff x="4385481" y="3505200"/>
              <a:chExt cx="914400" cy="1600200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4385481" y="3810000"/>
                <a:ext cx="914400" cy="9144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>
                <a:off x="4495800" y="3505200"/>
                <a:ext cx="146713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5105400" y="3505200"/>
                <a:ext cx="152400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>
                <a:stCxn id="31" idx="4"/>
              </p:cNvCxnSpPr>
              <p:nvPr/>
            </p:nvCxnSpPr>
            <p:spPr bwMode="auto">
              <a:xfrm>
                <a:off x="4842681" y="4724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5410200" y="3591580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max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098490" y="2971800"/>
                  <a:ext cx="4725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8490" y="2971800"/>
                  <a:ext cx="47256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47475" y="3042910"/>
                  <a:ext cx="4732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475" y="3042910"/>
                  <a:ext cx="47320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715000" y="4277380"/>
                  <a:ext cx="4760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4277380"/>
                  <a:ext cx="47609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50786" y="4572000"/>
                <a:ext cx="3004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≥0  </m:t>
                      </m:r>
                      <m:r>
                        <a:rPr lang="en-US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32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32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800" b="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786" y="4572000"/>
                <a:ext cx="30047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 bwMode="auto">
          <a:xfrm>
            <a:off x="3733800" y="4876800"/>
            <a:ext cx="16422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34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1458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Today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159" y="2057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2571750"/>
            <a:ext cx="1620957" cy="1148120"/>
            <a:chOff x="4122940" y="1504950"/>
            <a:chExt cx="1620957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22940" y="2191405"/>
              <a:ext cx="1620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2D-Sperner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2571750"/>
            <a:ext cx="1723549" cy="2000250"/>
            <a:chOff x="4787983" y="1504950"/>
            <a:chExt cx="1723549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787983" y="304353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PL-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Brouwer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8909" y="2571750"/>
            <a:ext cx="1287213" cy="2838450"/>
            <a:chOff x="6121692" y="1504950"/>
            <a:chExt cx="1287213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17" t="-10526" r="-7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228600" y="41148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PL: Piecewise-Linear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6200000" flipH="1">
            <a:off x="3472071" y="5065712"/>
            <a:ext cx="1219200" cy="23177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440357" y="5410200"/>
            <a:ext cx="969843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786252" y="5820784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Rational solutions</a:t>
            </a:r>
          </a:p>
        </p:txBody>
      </p:sp>
    </p:spTree>
    <p:extLst>
      <p:ext uri="{BB962C8B-B14F-4D97-AF65-F5344CB8AC3E}">
        <p14:creationId xmlns:p14="http://schemas.microsoft.com/office/powerpoint/2010/main" val="7765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Modeling </a:t>
            </a:r>
            <a:r>
              <a:rPr lang="en-US" i="1" dirty="0" smtClean="0"/>
              <a:t>max </a:t>
            </a:r>
            <a:r>
              <a:rPr lang="en-US" dirty="0" smtClean="0"/>
              <a:t>Gates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4724400" cy="5105400"/>
              </a:xfrm>
            </p:spPr>
            <p:txBody>
              <a:bodyPr/>
              <a:lstStyle/>
              <a:p>
                <a:r>
                  <a:rPr lang="en-US" sz="2800" dirty="0" smtClean="0"/>
                  <a:t>Ordering among </a:t>
                </a:r>
                <a:r>
                  <a:rPr lang="en-US" sz="2800" i="1" dirty="0" smtClean="0"/>
                  <a:t>max </a:t>
                </a:r>
                <a:r>
                  <a:rPr lang="en-US" sz="2800" dirty="0" smtClean="0"/>
                  <a:t>gates: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 Linear in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&amp;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≥0  </m:t>
                      </m:r>
                      <m:r>
                        <a:rPr lang="en-US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4724400" cy="5105400"/>
              </a:xfrm>
              <a:blipFill rotWithShape="1">
                <a:blip r:embed="rId2"/>
                <a:stretch>
                  <a:fillRect l="-1290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5105400" y="1371600"/>
            <a:ext cx="3733800" cy="4724400"/>
            <a:chOff x="5105400" y="1371600"/>
            <a:chExt cx="3733800" cy="4876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5105400" y="2199620"/>
              <a:ext cx="3733800" cy="404878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13871" y="1894820"/>
              <a:ext cx="617875" cy="304800"/>
              <a:chOff x="4639925" y="2590800"/>
              <a:chExt cx="617875" cy="304800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4639925" y="2590800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5257800" y="2590800"/>
                <a:ext cx="0" cy="3048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487546" y="1371600"/>
                  <a:ext cx="120802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546" y="1371600"/>
                  <a:ext cx="120802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233918" y="3200400"/>
            <a:ext cx="1538482" cy="1905000"/>
            <a:chOff x="6233918" y="3200400"/>
            <a:chExt cx="1538482" cy="1905000"/>
          </a:xfrm>
        </p:grpSpPr>
        <p:grpSp>
          <p:nvGrpSpPr>
            <p:cNvPr id="5" name="Group 4"/>
            <p:cNvGrpSpPr/>
            <p:nvPr/>
          </p:nvGrpSpPr>
          <p:grpSpPr>
            <a:xfrm>
              <a:off x="6520521" y="3418820"/>
              <a:ext cx="914400" cy="1600200"/>
              <a:chOff x="4385481" y="3505200"/>
              <a:chExt cx="914400" cy="16002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4385481" y="3810000"/>
                <a:ext cx="914400" cy="9144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4495800" y="3505200"/>
                <a:ext cx="146713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flipH="1">
                <a:off x="5105400" y="3505200"/>
                <a:ext cx="152400" cy="38100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9" name="Straight Arrow Connector 8"/>
              <p:cNvCxnSpPr>
                <a:stCxn id="6" idx="4"/>
              </p:cNvCxnSpPr>
              <p:nvPr/>
            </p:nvCxnSpPr>
            <p:spPr bwMode="auto">
              <a:xfrm>
                <a:off x="4842681" y="4724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14918" y="3694093"/>
                  <a:ext cx="80182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max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918" y="3694093"/>
                  <a:ext cx="801823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636" t="-6369" r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299194" y="3218645"/>
                  <a:ext cx="4732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 smtClean="0">
                    <a:solidFill>
                      <a:srgbClr val="CC006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9194" y="3218645"/>
                  <a:ext cx="473206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33918" y="3200400"/>
                  <a:ext cx="62408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3918" y="3200400"/>
                  <a:ext cx="62408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19718" y="4582180"/>
                  <a:ext cx="62055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718" y="4582180"/>
                  <a:ext cx="620554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6196863" y="2356511"/>
            <a:ext cx="1604900" cy="1084536"/>
            <a:chOff x="6196863" y="2356511"/>
            <a:chExt cx="1604900" cy="1084536"/>
          </a:xfrm>
        </p:grpSpPr>
        <p:sp>
          <p:nvSpPr>
            <p:cNvPr id="21" name="Oval 20"/>
            <p:cNvSpPr/>
            <p:nvPr/>
          </p:nvSpPr>
          <p:spPr bwMode="auto">
            <a:xfrm>
              <a:off x="6196863" y="2356511"/>
              <a:ext cx="606286" cy="627797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 bwMode="auto">
                <a:xfrm>
                  <a:off x="7195477" y="2356511"/>
                  <a:ext cx="606286" cy="627797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/>
                            <a:ea typeface="Times New Roman" charset="0"/>
                            <a:cs typeface="Times New Roman" charset="0"/>
                          </a:rPr>
                          <m:t> ×</m:t>
                        </m:r>
                      </m:oMath>
                    </m:oMathPara>
                  </a14:m>
                  <a:endParaRPr kumimoji="0" lang="en-US" sz="2600" i="0" u="none" strike="noStrike" cap="none" normalizeH="0" baseline="0" dirty="0" smtClean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5477" y="2356511"/>
                  <a:ext cx="606286" cy="627797"/>
                </a:xfrm>
                <a:prstGeom prst="ellipse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25400" cap="flat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10922" y="2856272"/>
                  <a:ext cx="41549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en-US" sz="32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0922" y="2856272"/>
                  <a:ext cx="415498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43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Modeling </a:t>
            </a:r>
            <a:r>
              <a:rPr lang="en-US" i="1" dirty="0" smtClean="0"/>
              <a:t>max </a:t>
            </a:r>
            <a:r>
              <a:rPr lang="en-US" dirty="0" smtClean="0"/>
              <a:t>Gates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45720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Linear in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C0066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−1, 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sz="2800" b="0" i="1" dirty="0" smtClean="0">
                  <a:solidFill>
                    <a:srgbClr val="CC0066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≥0  </m:t>
                    </m:r>
                    <m:r>
                      <a:rPr lang="en-US" sz="28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4572000" cy="5105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5105400" y="2199620"/>
            <a:ext cx="3733800" cy="379535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0521" y="3952220"/>
            <a:ext cx="914400" cy="1600200"/>
            <a:chOff x="4385481" y="3505200"/>
            <a:chExt cx="914400" cy="1600200"/>
          </a:xfrm>
        </p:grpSpPr>
        <p:sp>
          <p:nvSpPr>
            <p:cNvPr id="6" name="Oval 5"/>
            <p:cNvSpPr/>
            <p:nvPr/>
          </p:nvSpPr>
          <p:spPr bwMode="auto">
            <a:xfrm>
              <a:off x="4385481" y="3810000"/>
              <a:ext cx="914400" cy="914400"/>
            </a:xfrm>
            <a:prstGeom prst="ellipse">
              <a:avLst/>
            </a:prstGeom>
            <a:noFill/>
            <a:ln w="25400" cap="flat" cmpd="sng" algn="ctr">
              <a:solidFill>
                <a:schemeClr val="accent1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4495800" y="3505200"/>
              <a:ext cx="146713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5105400" y="3505200"/>
              <a:ext cx="15240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" name="Straight Arrow Connector 8"/>
            <p:cNvCxnSpPr>
              <a:stCxn id="6" idx="4"/>
            </p:cNvCxnSpPr>
            <p:nvPr/>
          </p:nvCxnSpPr>
          <p:spPr bwMode="auto">
            <a:xfrm>
              <a:off x="4842681" y="4724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6713871" y="1894820"/>
            <a:ext cx="617875" cy="304800"/>
            <a:chOff x="4639925" y="2590800"/>
            <a:chExt cx="617875" cy="304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639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257800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87546" y="1371600"/>
                <a:ext cx="1208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546" y="1371600"/>
                <a:ext cx="12080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05653" y="4227493"/>
                <a:ext cx="8203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max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653" y="4227493"/>
                <a:ext cx="82035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433" t="-6369" r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91183" y="3690610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 smtClean="0">
                  <a:solidFill>
                    <a:srgbClr val="CC006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3" y="3690610"/>
                <a:ext cx="47320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1449" y="3704273"/>
                <a:ext cx="5803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449" y="3704273"/>
                <a:ext cx="58035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19718" y="5115580"/>
                <a:ext cx="576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18" y="5115580"/>
                <a:ext cx="57682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 bwMode="auto">
          <a:xfrm>
            <a:off x="5257800" y="2356511"/>
            <a:ext cx="533400" cy="539089"/>
          </a:xfrm>
          <a:prstGeom prst="ellipse">
            <a:avLst/>
          </a:prstGeom>
          <a:noFill/>
          <a:ln w="25400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943600" y="2356511"/>
                <a:ext cx="606286" cy="627797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 Math"/>
                          <a:ea typeface="Times New Roman" charset="0"/>
                          <a:cs typeface="Times New Roman" charset="0"/>
                        </a:rPr>
                        <m:t> ×</m:t>
                      </m:r>
                    </m:oMath>
                  </m:oMathPara>
                </a14:m>
                <a:endParaRPr kumimoji="0" lang="en-US" sz="26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2356511"/>
                <a:ext cx="606286" cy="627797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810922" y="3389672"/>
                <a:ext cx="4154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922" y="3389672"/>
                <a:ext cx="41549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6858000" y="2358025"/>
                <a:ext cx="669786" cy="6899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kumimoji="0" 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6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2358025"/>
                <a:ext cx="669786" cy="689975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 bwMode="auto">
              <a:xfrm>
                <a:off x="7696200" y="2302666"/>
                <a:ext cx="758686" cy="785137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kumimoji="0" 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kumimoji="0" lang="en-US" sz="2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en-US" sz="2600" i="0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2302666"/>
                <a:ext cx="758686" cy="785137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5400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16061" y="2895600"/>
                <a:ext cx="620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61" y="2895600"/>
                <a:ext cx="620554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7181416" y="3037820"/>
            <a:ext cx="0" cy="3810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86732" y="2895600"/>
                <a:ext cx="919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732" y="2895600"/>
                <a:ext cx="91986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 bwMode="auto">
          <a:xfrm>
            <a:off x="8062932" y="3087803"/>
            <a:ext cx="0" cy="3810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6705600" y="5943600"/>
            <a:ext cx="762000" cy="304800"/>
            <a:chOff x="4639925" y="2590800"/>
            <a:chExt cx="762000" cy="304800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4639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401925" y="2590800"/>
              <a:ext cx="0" cy="304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48400" y="6106180"/>
                <a:ext cx="1606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6106180"/>
                <a:ext cx="1606144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98018" y="5816025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r>
              <a:rPr lang="en-US" sz="3200" dirty="0" smtClean="0"/>
              <a:t>: </a:t>
            </a:r>
            <a:r>
              <a:rPr lang="en-US" sz="3200" dirty="0"/>
              <a:t>#</a:t>
            </a:r>
            <a:r>
              <a:rPr lang="en-US" sz="3200" dirty="0" smtClean="0"/>
              <a:t>max gates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89471" y="1153180"/>
                <a:ext cx="642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i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471" y="1153180"/>
                <a:ext cx="642983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710625"/>
                <a:ext cx="77021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Lemma 1: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Given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C0066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satisfy the following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10625"/>
                <a:ext cx="770210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63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731670" y="2880955"/>
                <a:ext cx="313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670" y="2880955"/>
                <a:ext cx="31357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9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-Down Arrow 10"/>
          <p:cNvSpPr/>
          <p:nvPr/>
        </p:nvSpPr>
        <p:spPr bwMode="auto">
          <a:xfrm>
            <a:off x="4343401" y="1890355"/>
            <a:ext cx="381000" cy="762000"/>
          </a:xfrm>
          <a:prstGeom prst="upDown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9448" y="3581400"/>
                <a:ext cx="8081315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Proof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) By construction,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has to be the output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max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gate </a:t>
                </a:r>
              </a:p>
              <a:p>
                <a:r>
                  <a:rPr lang="en-US" sz="2200" dirty="0" smtClean="0"/>
                  <a:t>                      when input to the circuit 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). </a:t>
                </a:r>
                <a:endParaRPr lang="en-US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48" y="3581400"/>
                <a:ext cx="8081315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1508" t="-7092" r="-75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570119" y="4419600"/>
                <a:ext cx="7345281" cy="145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(⇐)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Evaluate the circuit of F at given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r>
                  <a:rPr lang="en-US" sz="2200" dirty="0" smtClean="0"/>
                  <a:t>      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to output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200" dirty="0"/>
                  <a:t> max </a:t>
                </a:r>
                <a:r>
                  <a:rPr lang="en-US" sz="2200" dirty="0" smtClean="0"/>
                  <a:t>gate,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CC0066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has to </a:t>
                </a:r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  satisfy </a:t>
                </a:r>
                <a:r>
                  <a:rPr lang="en-US" sz="2200" i="1" dirty="0" smtClean="0"/>
                  <a:t>S</a:t>
                </a:r>
                <a:r>
                  <a:rPr lang="en-US" sz="2200" dirty="0" smtClean="0"/>
                  <a:t>, because two of the inputs of this max gate are ‘0’</a:t>
                </a:r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  and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  <a:endParaRPr lang="en-US" sz="2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19" y="4419600"/>
                <a:ext cx="7345281" cy="1452642"/>
              </a:xfrm>
              <a:prstGeom prst="rect">
                <a:avLst/>
              </a:prstGeom>
              <a:blipFill rotWithShape="1">
                <a:blip r:embed="rId6"/>
                <a:stretch>
                  <a:fillRect l="-581" t="-2521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8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animBg="1"/>
      <p:bldP spid="22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1590020"/>
                <a:ext cx="4167230" cy="479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latin typeface="Cambria Math"/>
                        </a:rPr>
                        <m:t>≥0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400" b="0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bar>
                        <m:bar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ba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bar>
                        <m:bar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ba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90020"/>
                <a:ext cx="4167230" cy="479106"/>
              </a:xfrm>
              <a:prstGeom prst="rect">
                <a:avLst/>
              </a:prstGeom>
              <a:blipFill rotWithShape="1">
                <a:blip r:embed="rId2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>
            <a:off x="3607937" y="1066702"/>
            <a:ext cx="0" cy="4801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018" y="2209702"/>
                <a:ext cx="4557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Fixed Point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8" y="2209702"/>
                <a:ext cx="455721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539209"/>
                <a:ext cx="4645694" cy="479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latin typeface="Cambria Math"/>
                        </a:rPr>
                        <m:t>≥0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bar>
                        <m:bar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bar>
                        <m:bar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ba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bar>
                        <m:bar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ba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bar>
                        <m:bar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39209"/>
                <a:ext cx="4645694" cy="479106"/>
              </a:xfrm>
              <a:prstGeom prst="rect">
                <a:avLst/>
              </a:prstGeom>
              <a:blipFill rotWithShape="1"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736" y="977107"/>
                <a:ext cx="243047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lower-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triangular with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1s </a:t>
                </a:r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on diagonal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736" y="977107"/>
                <a:ext cx="243047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4020" t="-4061" r="-3015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2806" y="4541173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LCP: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27123" y="4561820"/>
                <a:ext cx="2772041" cy="479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latin typeface="Cambria Math"/>
                        </a:rPr>
                        <m:t>≥0</m:t>
                      </m:r>
                      <m:r>
                        <a:rPr lang="en-US" sz="2400" b="0" i="1" smtClean="0">
                          <a:latin typeface="Cambria Math"/>
                        </a:rPr>
                        <m:t>   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400" b="0" i="1" smtClean="0">
                          <a:latin typeface="Cambria Math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  <m:bar>
                        <m:barPr>
                          <m:ctrlP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bar>
                        <m:barPr>
                          <m:ctrlPr>
                            <a:rPr lang="en-US" sz="24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23" y="4561820"/>
                <a:ext cx="2772041" cy="479106"/>
              </a:xfrm>
              <a:prstGeom prst="rect">
                <a:avLst/>
              </a:prstGeom>
              <a:blipFill rotWithShape="1"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rot="5400000">
                <a:off x="2954464" y="4123882"/>
                <a:ext cx="54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954464" y="4123882"/>
                <a:ext cx="54213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304800" y="1590020"/>
            <a:ext cx="5524526" cy="12292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5400000">
                <a:off x="2941744" y="2946775"/>
                <a:ext cx="542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941744" y="2946775"/>
                <a:ext cx="54213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200" y="5388196"/>
                <a:ext cx="9067800" cy="72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Lemma 2: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000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000" dirty="0" smtClean="0"/>
                  <a:t> is a solution of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LCP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 it is a solution of </a:t>
                </a:r>
                <a:r>
                  <a:rPr lang="en-US" sz="2000" b="1" i="1" dirty="0" smtClean="0"/>
                  <a:t>S</a:t>
                </a:r>
                <a:r>
                  <a:rPr lang="en-US" sz="2000" dirty="0" smtClean="0"/>
                  <a:t> ,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(then using Lemma 1) 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C006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is a fixed point.</a:t>
                </a:r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88196"/>
                <a:ext cx="9067800" cy="722377"/>
              </a:xfrm>
              <a:prstGeom prst="rect">
                <a:avLst/>
              </a:prstGeom>
              <a:blipFill rotWithShape="1">
                <a:blip r:embed="rId9"/>
                <a:stretch>
                  <a:fillRect l="-740" t="-4237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54011" y="4479618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LCP = Linear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Complemetarity</a:t>
            </a:r>
            <a:r>
              <a:rPr lang="en-US" dirty="0" smtClean="0">
                <a:solidFill>
                  <a:schemeClr val="tx1"/>
                </a:solidFill>
              </a:rPr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381000"/>
                <a:ext cx="6435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: 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CC0066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C0066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, ∀</m:t>
                      </m:r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CC0066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i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1000"/>
                <a:ext cx="64350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6318" y="3623982"/>
                <a:ext cx="2663934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−[</m:t>
                      </m:r>
                      <m:bar>
                        <m:barPr>
                          <m:ctrlPr>
                            <a:rPr lang="en-US" sz="2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e>
                      </m:ba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…,</m:t>
                      </m:r>
                      <m:bar>
                        <m:barPr>
                          <m:ctrlPr>
                            <a:rPr lang="en-US" sz="2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ba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bar>
                        <m:barPr>
                          <m:ctrlPr>
                            <a:rPr lang="en-US" sz="2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</m:ba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bar>
                        <m:barPr>
                          <m:ctrlPr>
                            <a:rPr lang="en-US" sz="2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</m:ba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318" y="3623982"/>
                <a:ext cx="2663934" cy="414601"/>
              </a:xfrm>
              <a:prstGeom prst="rect">
                <a:avLst/>
              </a:prstGeom>
              <a:blipFill rotWithShape="1">
                <a:blip r:embed="rId11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308018" y="4385492"/>
            <a:ext cx="4302082" cy="872308"/>
          </a:xfrm>
          <a:prstGeom prst="roundRect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2" grpId="0"/>
      <p:bldP spid="7" grpId="0"/>
      <p:bldP spid="14" grpId="0"/>
      <p:bldP spid="16" grpId="0"/>
      <p:bldP spid="2" grpId="0"/>
      <p:bldP spid="20" grpId="0" animBg="1"/>
      <p:bldP spid="21" grpId="0"/>
      <p:bldP spid="19" grpId="0"/>
      <p:bldP spid="4" grpId="0"/>
      <p:bldP spid="6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2286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LCP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Game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22860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600200"/>
                <a:ext cx="3881960" cy="543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LCP:</a:t>
                </a:r>
                <a:r>
                  <a:rPr lang="en-US" sz="2800" dirty="0" smtClean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/>
                      </a:rPr>
                      <m:t>≥0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b="1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bar>
                      <m:barPr>
                        <m:ctrlP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ba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3881960" cy="543482"/>
              </a:xfrm>
              <a:prstGeom prst="rect">
                <a:avLst/>
              </a:prstGeom>
              <a:blipFill rotWithShape="1">
                <a:blip r:embed="rId3"/>
                <a:stretch>
                  <a:fillRect l="-3302" t="-11236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4135" y="2895600"/>
                <a:ext cx="2836610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ba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5" y="2895600"/>
                <a:ext cx="2836610" cy="1051185"/>
              </a:xfrm>
              <a:prstGeom prst="rect">
                <a:avLst/>
              </a:prstGeom>
              <a:blipFill rotWithShape="1">
                <a:blip r:embed="rId5"/>
                <a:stretch>
                  <a:fillRect l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3345911"/>
                <a:ext cx="4229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i="1" dirty="0" smtClean="0">
                    <a:solidFill>
                      <a:schemeClr val="tx1"/>
                    </a:solidFill>
                    <a:latin typeface="Cambria Math"/>
                  </a:rPr>
                  <a:t>Symmetric Game: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𝑍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 b="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345911"/>
                <a:ext cx="4229748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88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1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6858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14594" y="1270439"/>
                <a:ext cx="1377877" cy="543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594" y="1270439"/>
                <a:ext cx="1377877" cy="5434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39074" y="1270439"/>
                <a:ext cx="1307409" cy="617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74" y="1270439"/>
                <a:ext cx="1307409" cy="6170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7844" y="2667000"/>
            <a:ext cx="2792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Complementarity: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2779" y="2438400"/>
                <a:ext cx="4190121" cy="1389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79" y="2438400"/>
                <a:ext cx="4190121" cy="13891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5400000">
                <a:off x="4201477" y="3707546"/>
                <a:ext cx="7777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01477" y="3707546"/>
                <a:ext cx="77777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7400" y="4379893"/>
                <a:ext cx="4194674" cy="1047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bar>
                      <m:bar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 NE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and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are the payoffs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379893"/>
                <a:ext cx="4194674" cy="1047979"/>
              </a:xfrm>
              <a:prstGeom prst="rect">
                <a:avLst/>
              </a:prstGeom>
              <a:blipFill rotWithShape="1">
                <a:blip r:embed="rId6"/>
                <a:stretch>
                  <a:fillRect t="-5814" r="-1890" b="-1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371600"/>
          </a:xfrm>
        </p:spPr>
        <p:txBody>
          <a:bodyPr/>
          <a:lstStyle/>
          <a:p>
            <a:pPr algn="ctr"/>
            <a:r>
              <a:rPr lang="en-US" dirty="0" smtClean="0"/>
              <a:t>Recall: Nash Eq. of (A,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14594" y="1270439"/>
                <a:ext cx="1377877" cy="543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594" y="1270439"/>
                <a:ext cx="1377877" cy="5434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7844" y="2667000"/>
            <a:ext cx="2792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Complementarity: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2779" y="2438400"/>
                <a:ext cx="4435830" cy="1179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79" y="2438400"/>
                <a:ext cx="4435830" cy="1179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5400000">
                <a:off x="4201477" y="3707546"/>
                <a:ext cx="7777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01477" y="3707546"/>
                <a:ext cx="7777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7400" y="4379893"/>
                <a:ext cx="4194674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bar>
                      <m:bar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 </a:t>
                </a:r>
                <a:r>
                  <a:rPr lang="en-US" sz="2800" dirty="0" err="1" smtClean="0"/>
                  <a:t>Symm</a:t>
                </a:r>
                <a:r>
                  <a:rPr lang="en-US" sz="2800" dirty="0" smtClean="0"/>
                  <a:t>. NE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and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 smtClean="0"/>
                  <a:t> are the payoffs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379893"/>
                <a:ext cx="4194674" cy="974306"/>
              </a:xfrm>
              <a:prstGeom prst="rect">
                <a:avLst/>
              </a:prstGeom>
              <a:blipFill rotWithShape="1">
                <a:blip r:embed="rId5"/>
                <a:stretch>
                  <a:fillRect t="-6250" r="-1890" b="-1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-762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Symmetric Nash Eq. of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𝑍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-76200"/>
                <a:ext cx="8229600" cy="13716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 bwMode="auto">
          <a:xfrm>
            <a:off x="6645499" y="2292439"/>
            <a:ext cx="1971158" cy="1365161"/>
          </a:xfrm>
          <a:custGeom>
            <a:avLst/>
            <a:gdLst>
              <a:gd name="connsiteX0" fmla="*/ 0 w 1971158"/>
              <a:gd name="connsiteY0" fmla="*/ 218941 h 1365161"/>
              <a:gd name="connsiteX1" fmla="*/ 128788 w 1971158"/>
              <a:gd name="connsiteY1" fmla="*/ 103031 h 1365161"/>
              <a:gd name="connsiteX2" fmla="*/ 231819 w 1971158"/>
              <a:gd name="connsiteY2" fmla="*/ 64395 h 1365161"/>
              <a:gd name="connsiteX3" fmla="*/ 321971 w 1971158"/>
              <a:gd name="connsiteY3" fmla="*/ 25758 h 1365161"/>
              <a:gd name="connsiteX4" fmla="*/ 476518 w 1971158"/>
              <a:gd name="connsiteY4" fmla="*/ 0 h 1365161"/>
              <a:gd name="connsiteX5" fmla="*/ 888642 w 1971158"/>
              <a:gd name="connsiteY5" fmla="*/ 12879 h 1365161"/>
              <a:gd name="connsiteX6" fmla="*/ 1030309 w 1971158"/>
              <a:gd name="connsiteY6" fmla="*/ 51516 h 1365161"/>
              <a:gd name="connsiteX7" fmla="*/ 1081825 w 1971158"/>
              <a:gd name="connsiteY7" fmla="*/ 77274 h 1365161"/>
              <a:gd name="connsiteX8" fmla="*/ 1133340 w 1971158"/>
              <a:gd name="connsiteY8" fmla="*/ 90153 h 1365161"/>
              <a:gd name="connsiteX9" fmla="*/ 1171977 w 1971158"/>
              <a:gd name="connsiteY9" fmla="*/ 103031 h 1365161"/>
              <a:gd name="connsiteX10" fmla="*/ 1262129 w 1971158"/>
              <a:gd name="connsiteY10" fmla="*/ 128789 h 1365161"/>
              <a:gd name="connsiteX11" fmla="*/ 1313645 w 1971158"/>
              <a:gd name="connsiteY11" fmla="*/ 154547 h 1365161"/>
              <a:gd name="connsiteX12" fmla="*/ 1468191 w 1971158"/>
              <a:gd name="connsiteY12" fmla="*/ 206062 h 1365161"/>
              <a:gd name="connsiteX13" fmla="*/ 1725769 w 1971158"/>
              <a:gd name="connsiteY13" fmla="*/ 321972 h 1365161"/>
              <a:gd name="connsiteX14" fmla="*/ 1828800 w 1971158"/>
              <a:gd name="connsiteY14" fmla="*/ 386367 h 1365161"/>
              <a:gd name="connsiteX15" fmla="*/ 1957588 w 1971158"/>
              <a:gd name="connsiteY15" fmla="*/ 450761 h 1365161"/>
              <a:gd name="connsiteX16" fmla="*/ 1957588 w 1971158"/>
              <a:gd name="connsiteY16" fmla="*/ 553792 h 1365161"/>
              <a:gd name="connsiteX17" fmla="*/ 1944709 w 1971158"/>
              <a:gd name="connsiteY17" fmla="*/ 592429 h 1365161"/>
              <a:gd name="connsiteX18" fmla="*/ 1906073 w 1971158"/>
              <a:gd name="connsiteY18" fmla="*/ 631065 h 1365161"/>
              <a:gd name="connsiteX19" fmla="*/ 1790163 w 1971158"/>
              <a:gd name="connsiteY19" fmla="*/ 785612 h 1365161"/>
              <a:gd name="connsiteX20" fmla="*/ 1764405 w 1971158"/>
              <a:gd name="connsiteY20" fmla="*/ 862885 h 1365161"/>
              <a:gd name="connsiteX21" fmla="*/ 1712890 w 1971158"/>
              <a:gd name="connsiteY21" fmla="*/ 991674 h 1365161"/>
              <a:gd name="connsiteX22" fmla="*/ 1674253 w 1971158"/>
              <a:gd name="connsiteY22" fmla="*/ 1300767 h 1365161"/>
              <a:gd name="connsiteX23" fmla="*/ 1648495 w 1971158"/>
              <a:gd name="connsiteY23" fmla="*/ 1365161 h 136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71158" h="1365161">
                <a:moveTo>
                  <a:pt x="0" y="218941"/>
                </a:moveTo>
                <a:cubicBezTo>
                  <a:pt x="24008" y="194933"/>
                  <a:pt x="88462" y="123194"/>
                  <a:pt x="128788" y="103031"/>
                </a:cubicBezTo>
                <a:cubicBezTo>
                  <a:pt x="161595" y="86628"/>
                  <a:pt x="197763" y="78017"/>
                  <a:pt x="231819" y="64395"/>
                </a:cubicBezTo>
                <a:cubicBezTo>
                  <a:pt x="262175" y="52253"/>
                  <a:pt x="290353" y="34079"/>
                  <a:pt x="321971" y="25758"/>
                </a:cubicBezTo>
                <a:cubicBezTo>
                  <a:pt x="372478" y="12467"/>
                  <a:pt x="425002" y="8586"/>
                  <a:pt x="476518" y="0"/>
                </a:cubicBezTo>
                <a:cubicBezTo>
                  <a:pt x="613893" y="4293"/>
                  <a:pt x="751585" y="2600"/>
                  <a:pt x="888642" y="12879"/>
                </a:cubicBezTo>
                <a:cubicBezTo>
                  <a:pt x="896604" y="13476"/>
                  <a:pt x="999596" y="38353"/>
                  <a:pt x="1030309" y="51516"/>
                </a:cubicBezTo>
                <a:cubicBezTo>
                  <a:pt x="1047956" y="59079"/>
                  <a:pt x="1063849" y="70533"/>
                  <a:pt x="1081825" y="77274"/>
                </a:cubicBezTo>
                <a:cubicBezTo>
                  <a:pt x="1098398" y="83489"/>
                  <a:pt x="1116321" y="85291"/>
                  <a:pt x="1133340" y="90153"/>
                </a:cubicBezTo>
                <a:cubicBezTo>
                  <a:pt x="1146393" y="93882"/>
                  <a:pt x="1158974" y="99130"/>
                  <a:pt x="1171977" y="103031"/>
                </a:cubicBezTo>
                <a:cubicBezTo>
                  <a:pt x="1201912" y="112011"/>
                  <a:pt x="1232757" y="118108"/>
                  <a:pt x="1262129" y="128789"/>
                </a:cubicBezTo>
                <a:cubicBezTo>
                  <a:pt x="1280172" y="135350"/>
                  <a:pt x="1295669" y="147806"/>
                  <a:pt x="1313645" y="154547"/>
                </a:cubicBezTo>
                <a:cubicBezTo>
                  <a:pt x="1364489" y="173614"/>
                  <a:pt x="1418280" y="184671"/>
                  <a:pt x="1468191" y="206062"/>
                </a:cubicBezTo>
                <a:cubicBezTo>
                  <a:pt x="1520808" y="228612"/>
                  <a:pt x="1657903" y="283191"/>
                  <a:pt x="1725769" y="321972"/>
                </a:cubicBezTo>
                <a:cubicBezTo>
                  <a:pt x="1760933" y="342065"/>
                  <a:pt x="1793397" y="366698"/>
                  <a:pt x="1828800" y="386367"/>
                </a:cubicBezTo>
                <a:cubicBezTo>
                  <a:pt x="1870756" y="409676"/>
                  <a:pt x="1957588" y="450761"/>
                  <a:pt x="1957588" y="450761"/>
                </a:cubicBezTo>
                <a:cubicBezTo>
                  <a:pt x="1976012" y="506034"/>
                  <a:pt x="1975350" y="482746"/>
                  <a:pt x="1957588" y="553792"/>
                </a:cubicBezTo>
                <a:cubicBezTo>
                  <a:pt x="1954295" y="566962"/>
                  <a:pt x="1952239" y="581133"/>
                  <a:pt x="1944709" y="592429"/>
                </a:cubicBezTo>
                <a:cubicBezTo>
                  <a:pt x="1934606" y="607583"/>
                  <a:pt x="1917001" y="616494"/>
                  <a:pt x="1906073" y="631065"/>
                </a:cubicBezTo>
                <a:cubicBezTo>
                  <a:pt x="1775009" y="805817"/>
                  <a:pt x="1878771" y="697004"/>
                  <a:pt x="1790163" y="785612"/>
                </a:cubicBezTo>
                <a:cubicBezTo>
                  <a:pt x="1781577" y="811370"/>
                  <a:pt x="1774848" y="837823"/>
                  <a:pt x="1764405" y="862885"/>
                </a:cubicBezTo>
                <a:cubicBezTo>
                  <a:pt x="1706216" y="1002540"/>
                  <a:pt x="1739906" y="883608"/>
                  <a:pt x="1712890" y="991674"/>
                </a:cubicBezTo>
                <a:cubicBezTo>
                  <a:pt x="1695693" y="1155039"/>
                  <a:pt x="1700320" y="1183466"/>
                  <a:pt x="1674253" y="1300767"/>
                </a:cubicBezTo>
                <a:cubicBezTo>
                  <a:pt x="1661952" y="1356122"/>
                  <a:pt x="1673187" y="1340469"/>
                  <a:pt x="1648495" y="1365161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478073" y="3617953"/>
            <a:ext cx="1596981" cy="297223"/>
          </a:xfrm>
          <a:custGeom>
            <a:avLst/>
            <a:gdLst>
              <a:gd name="connsiteX0" fmla="*/ 0 w 1596981"/>
              <a:gd name="connsiteY0" fmla="*/ 0 h 476518"/>
              <a:gd name="connsiteX1" fmla="*/ 12879 w 1596981"/>
              <a:gd name="connsiteY1" fmla="*/ 77273 h 476518"/>
              <a:gd name="connsiteX2" fmla="*/ 38637 w 1596981"/>
              <a:gd name="connsiteY2" fmla="*/ 128789 h 476518"/>
              <a:gd name="connsiteX3" fmla="*/ 115910 w 1596981"/>
              <a:gd name="connsiteY3" fmla="*/ 296214 h 476518"/>
              <a:gd name="connsiteX4" fmla="*/ 193183 w 1596981"/>
              <a:gd name="connsiteY4" fmla="*/ 386366 h 476518"/>
              <a:gd name="connsiteX5" fmla="*/ 489397 w 1596981"/>
              <a:gd name="connsiteY5" fmla="*/ 399245 h 476518"/>
              <a:gd name="connsiteX6" fmla="*/ 566671 w 1596981"/>
              <a:gd name="connsiteY6" fmla="*/ 412124 h 476518"/>
              <a:gd name="connsiteX7" fmla="*/ 656823 w 1596981"/>
              <a:gd name="connsiteY7" fmla="*/ 437882 h 476518"/>
              <a:gd name="connsiteX8" fmla="*/ 721217 w 1596981"/>
              <a:gd name="connsiteY8" fmla="*/ 450761 h 476518"/>
              <a:gd name="connsiteX9" fmla="*/ 759854 w 1596981"/>
              <a:gd name="connsiteY9" fmla="*/ 463640 h 476518"/>
              <a:gd name="connsiteX10" fmla="*/ 811369 w 1596981"/>
              <a:gd name="connsiteY10" fmla="*/ 476518 h 476518"/>
              <a:gd name="connsiteX11" fmla="*/ 862885 w 1596981"/>
              <a:gd name="connsiteY11" fmla="*/ 463640 h 476518"/>
              <a:gd name="connsiteX12" fmla="*/ 940158 w 1596981"/>
              <a:gd name="connsiteY12" fmla="*/ 399245 h 476518"/>
              <a:gd name="connsiteX13" fmla="*/ 1030310 w 1596981"/>
              <a:gd name="connsiteY13" fmla="*/ 347730 h 476518"/>
              <a:gd name="connsiteX14" fmla="*/ 1068947 w 1596981"/>
              <a:gd name="connsiteY14" fmla="*/ 334851 h 476518"/>
              <a:gd name="connsiteX15" fmla="*/ 1146220 w 1596981"/>
              <a:gd name="connsiteY15" fmla="*/ 296214 h 476518"/>
              <a:gd name="connsiteX16" fmla="*/ 1184857 w 1596981"/>
              <a:gd name="connsiteY16" fmla="*/ 270456 h 476518"/>
              <a:gd name="connsiteX17" fmla="*/ 1262130 w 1596981"/>
              <a:gd name="connsiteY17" fmla="*/ 244699 h 476518"/>
              <a:gd name="connsiteX18" fmla="*/ 1390919 w 1596981"/>
              <a:gd name="connsiteY18" fmla="*/ 270456 h 476518"/>
              <a:gd name="connsiteX19" fmla="*/ 1429555 w 1596981"/>
              <a:gd name="connsiteY19" fmla="*/ 296214 h 476518"/>
              <a:gd name="connsiteX20" fmla="*/ 1519707 w 1596981"/>
              <a:gd name="connsiteY20" fmla="*/ 321972 h 476518"/>
              <a:gd name="connsiteX21" fmla="*/ 1558344 w 1596981"/>
              <a:gd name="connsiteY21" fmla="*/ 347730 h 476518"/>
              <a:gd name="connsiteX22" fmla="*/ 1596981 w 1596981"/>
              <a:gd name="connsiteY22" fmla="*/ 399245 h 4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6981" h="476518">
                <a:moveTo>
                  <a:pt x="0" y="0"/>
                </a:moveTo>
                <a:cubicBezTo>
                  <a:pt x="4293" y="25758"/>
                  <a:pt x="5375" y="52261"/>
                  <a:pt x="12879" y="77273"/>
                </a:cubicBezTo>
                <a:cubicBezTo>
                  <a:pt x="18396" y="95662"/>
                  <a:pt x="30693" y="111311"/>
                  <a:pt x="38637" y="128789"/>
                </a:cubicBezTo>
                <a:cubicBezTo>
                  <a:pt x="79313" y="218277"/>
                  <a:pt x="70847" y="213599"/>
                  <a:pt x="115910" y="296214"/>
                </a:cubicBezTo>
                <a:cubicBezTo>
                  <a:pt x="127130" y="316783"/>
                  <a:pt x="155596" y="382029"/>
                  <a:pt x="193183" y="386366"/>
                </a:cubicBezTo>
                <a:cubicBezTo>
                  <a:pt x="291363" y="397694"/>
                  <a:pt x="390659" y="394952"/>
                  <a:pt x="489397" y="399245"/>
                </a:cubicBezTo>
                <a:cubicBezTo>
                  <a:pt x="515155" y="403538"/>
                  <a:pt x="541065" y="407003"/>
                  <a:pt x="566671" y="412124"/>
                </a:cubicBezTo>
                <a:cubicBezTo>
                  <a:pt x="687111" y="436212"/>
                  <a:pt x="558632" y="413334"/>
                  <a:pt x="656823" y="437882"/>
                </a:cubicBezTo>
                <a:cubicBezTo>
                  <a:pt x="678059" y="443191"/>
                  <a:pt x="699981" y="445452"/>
                  <a:pt x="721217" y="450761"/>
                </a:cubicBezTo>
                <a:cubicBezTo>
                  <a:pt x="734387" y="454054"/>
                  <a:pt x="746801" y="459911"/>
                  <a:pt x="759854" y="463640"/>
                </a:cubicBezTo>
                <a:cubicBezTo>
                  <a:pt x="776873" y="468502"/>
                  <a:pt x="794197" y="472225"/>
                  <a:pt x="811369" y="476518"/>
                </a:cubicBezTo>
                <a:cubicBezTo>
                  <a:pt x="828541" y="472225"/>
                  <a:pt x="846616" y="470612"/>
                  <a:pt x="862885" y="463640"/>
                </a:cubicBezTo>
                <a:cubicBezTo>
                  <a:pt x="902381" y="446713"/>
                  <a:pt x="907397" y="426546"/>
                  <a:pt x="940158" y="399245"/>
                </a:cubicBezTo>
                <a:cubicBezTo>
                  <a:pt x="962984" y="380223"/>
                  <a:pt x="1004374" y="358845"/>
                  <a:pt x="1030310" y="347730"/>
                </a:cubicBezTo>
                <a:cubicBezTo>
                  <a:pt x="1042788" y="342382"/>
                  <a:pt x="1056068" y="339144"/>
                  <a:pt x="1068947" y="334851"/>
                </a:cubicBezTo>
                <a:cubicBezTo>
                  <a:pt x="1179667" y="261036"/>
                  <a:pt x="1039583" y="349532"/>
                  <a:pt x="1146220" y="296214"/>
                </a:cubicBezTo>
                <a:cubicBezTo>
                  <a:pt x="1160065" y="289292"/>
                  <a:pt x="1170712" y="276742"/>
                  <a:pt x="1184857" y="270456"/>
                </a:cubicBezTo>
                <a:cubicBezTo>
                  <a:pt x="1209668" y="259429"/>
                  <a:pt x="1262130" y="244699"/>
                  <a:pt x="1262130" y="244699"/>
                </a:cubicBezTo>
                <a:cubicBezTo>
                  <a:pt x="1279554" y="247603"/>
                  <a:pt x="1366472" y="259979"/>
                  <a:pt x="1390919" y="270456"/>
                </a:cubicBezTo>
                <a:cubicBezTo>
                  <a:pt x="1405146" y="276553"/>
                  <a:pt x="1415328" y="290117"/>
                  <a:pt x="1429555" y="296214"/>
                </a:cubicBezTo>
                <a:cubicBezTo>
                  <a:pt x="1487330" y="320975"/>
                  <a:pt x="1469579" y="296908"/>
                  <a:pt x="1519707" y="321972"/>
                </a:cubicBezTo>
                <a:cubicBezTo>
                  <a:pt x="1533551" y="328894"/>
                  <a:pt x="1545465" y="339144"/>
                  <a:pt x="1558344" y="347730"/>
                </a:cubicBezTo>
                <a:cubicBezTo>
                  <a:pt x="1574259" y="395473"/>
                  <a:pt x="1559081" y="380295"/>
                  <a:pt x="1596981" y="39924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75054" y="3641823"/>
                <a:ext cx="593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54" y="3641823"/>
                <a:ext cx="59343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5493" y="1270439"/>
                <a:ext cx="1262140" cy="1047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80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93" y="1270439"/>
                <a:ext cx="1262140" cy="10479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8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14594" y="1270439"/>
                <a:ext cx="1377877" cy="5434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8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594" y="1270439"/>
                <a:ext cx="1377877" cy="5434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17844" y="2667000"/>
            <a:ext cx="2792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Complementarity: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92779" y="2639503"/>
                <a:ext cx="3924408" cy="637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79" y="2639503"/>
                <a:ext cx="3924408" cy="6370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5400000">
                <a:off x="4201477" y="3570923"/>
                <a:ext cx="7777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01477" y="3570923"/>
                <a:ext cx="7777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7400" y="4379893"/>
                <a:ext cx="3892027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bar>
                      <m:bar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 </a:t>
                </a:r>
                <a:r>
                  <a:rPr lang="en-US" sz="2800" dirty="0" err="1" smtClean="0"/>
                  <a:t>Symm</a:t>
                </a:r>
                <a:r>
                  <a:rPr lang="en-US" sz="2800" dirty="0" smtClean="0"/>
                  <a:t>. NE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the payoff to both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379893"/>
                <a:ext cx="3892027" cy="974306"/>
              </a:xfrm>
              <a:prstGeom prst="rect">
                <a:avLst/>
              </a:prstGeom>
              <a:blipFill rotWithShape="1">
                <a:blip r:embed="rId5"/>
                <a:stretch>
                  <a:fillRect t="-6250" r="-1881" b="-1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-762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Symmetric </a:t>
                </a:r>
                <a:r>
                  <a:rPr lang="en-US" dirty="0" smtClean="0"/>
                  <a:t>Nash Eq. of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1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-76200"/>
                <a:ext cx="8229600" cy="13716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8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2286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LCP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Game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22860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1600200"/>
                <a:ext cx="3881960" cy="543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LCP:</a:t>
                </a:r>
                <a:r>
                  <a:rPr lang="en-US" sz="2800" dirty="0" smtClean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/>
                      </a:rPr>
                      <m:t>≥0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b="1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bar>
                      <m:barPr>
                        <m:ctrlP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ba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3881960" cy="543482"/>
              </a:xfrm>
              <a:prstGeom prst="rect">
                <a:avLst/>
              </a:prstGeom>
              <a:blipFill rotWithShape="1">
                <a:blip r:embed="rId3"/>
                <a:stretch>
                  <a:fillRect l="-3302" t="-11236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297691"/>
                <a:ext cx="8282267" cy="915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 Math"/>
                  </a:rPr>
                  <a:t>Theorem 2: </a:t>
                </a:r>
                <a:r>
                  <a:rPr lang="en-US" sz="2400" dirty="0" smtClean="0">
                    <a:latin typeface="Cambria Math"/>
                  </a:rPr>
                  <a:t>If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  <m: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is a symmetric NE (both play the same), </a:t>
                </a:r>
              </a:p>
              <a:p>
                <a:r>
                  <a:rPr lang="en-US" sz="2400" dirty="0">
                    <a:latin typeface="Cambria" panose="020405030504060302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</a:rPr>
                  <a:t>                          then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solidFill>
                                  <a:srgbClr val="CC0066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 is the LCP solution. </a:t>
                </a:r>
                <a:endParaRPr lang="en-US" sz="2400" dirty="0" smtClean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297691"/>
                <a:ext cx="8282267" cy="915507"/>
              </a:xfrm>
              <a:prstGeom prst="rect">
                <a:avLst/>
              </a:prstGeom>
              <a:blipFill rotWithShape="1">
                <a:blip r:embed="rId4"/>
                <a:stretch>
                  <a:fillRect l="-1546" t="-8000" r="-147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4135" y="2895600"/>
                <a:ext cx="2836610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ba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5" y="2895600"/>
                <a:ext cx="2836610" cy="1051185"/>
              </a:xfrm>
              <a:prstGeom prst="rect">
                <a:avLst/>
              </a:prstGeom>
              <a:blipFill rotWithShape="1">
                <a:blip r:embed="rId5"/>
                <a:stretch>
                  <a:fillRect l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67200" y="3345911"/>
                <a:ext cx="4229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i="1" dirty="0" smtClean="0">
                    <a:solidFill>
                      <a:schemeClr val="tx1"/>
                    </a:solidFill>
                    <a:latin typeface="Cambria Math"/>
                  </a:rPr>
                  <a:t>Symmetric Game: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𝑍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 b="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345911"/>
                <a:ext cx="4229748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88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690" y="2186612"/>
                <a:ext cx="5097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mbria Math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𝐴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 is </a:t>
                </a:r>
                <a:r>
                  <a:rPr lang="en-US" sz="2400" dirty="0">
                    <a:latin typeface="Cambria Math"/>
                  </a:rPr>
                  <a:t>strictly semi-monotone. </a:t>
                </a:r>
                <a:endParaRPr 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90" y="2186612"/>
                <a:ext cx="509703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512" t="-11628" r="-83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22860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LCP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Game (Proof)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22860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2514600"/>
                <a:ext cx="4667753" cy="114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i="1" dirty="0" smtClean="0">
                    <a:solidFill>
                      <a:schemeClr val="tx1"/>
                    </a:solidFill>
                    <a:latin typeface="Cambria Math"/>
                  </a:rPr>
                  <a:t>Game: 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𝑍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be a symmetri</a:t>
                </a:r>
                <a:r>
                  <a:rPr lang="en-US" sz="3200" dirty="0" smtClean="0"/>
                  <a:t>c Nash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14600"/>
                <a:ext cx="4667753" cy="1140633"/>
              </a:xfrm>
              <a:prstGeom prst="rect">
                <a:avLst/>
              </a:prstGeom>
              <a:blipFill rotWithShape="1">
                <a:blip r:embed="rId5"/>
                <a:stretch>
                  <a:fillRect l="-3399" t="-6952" r="-2484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4690" y="2695605"/>
                <a:ext cx="2836610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ba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90" y="2695605"/>
                <a:ext cx="2836610" cy="1051185"/>
              </a:xfrm>
              <a:prstGeom prst="rect">
                <a:avLst/>
              </a:prstGeom>
              <a:blipFill rotWithShape="1">
                <a:blip r:embed="rId6"/>
                <a:stretch>
                  <a:fillRect l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9200" y="4418415"/>
                <a:ext cx="6560257" cy="106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≥0   </m:t>
                      </m:r>
                      <m:r>
                        <a:rPr lang="en-US" sz="28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≥0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8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18415"/>
                <a:ext cx="6560257" cy="10679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4200" y="2739592"/>
                <a:ext cx="869341" cy="918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32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739592"/>
                <a:ext cx="869341" cy="9180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1600200"/>
                <a:ext cx="3881960" cy="543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LCP:</a:t>
                </a:r>
                <a:r>
                  <a:rPr lang="en-US" sz="2800" dirty="0" smtClean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/>
                      </a:rPr>
                      <m:t>≥0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b="1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bar>
                      <m:barPr>
                        <m:ctrlP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ba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3881960" cy="543482"/>
              </a:xfrm>
              <a:prstGeom prst="rect">
                <a:avLst/>
              </a:prstGeom>
              <a:blipFill rotWithShape="1">
                <a:blip r:embed="rId9"/>
                <a:stretch>
                  <a:fillRect l="-3302" t="-11236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1458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Today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159" y="2057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2571750"/>
            <a:ext cx="1723549" cy="1148120"/>
            <a:chOff x="4122940" y="1504950"/>
            <a:chExt cx="1723549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22940" y="219140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2D-Sperner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29000" y="2571750"/>
            <a:ext cx="1723549" cy="2000250"/>
            <a:chOff x="4711783" y="1504950"/>
            <a:chExt cx="1723549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711783" y="304353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PL-</a:t>
              </a:r>
              <a:r>
                <a:rPr lang="en-US" sz="2400" dirty="0" err="1" smtClean="0"/>
                <a:t>Brouwer</a:t>
              </a:r>
              <a:endParaRPr lang="en-US" sz="24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8909" y="2571750"/>
            <a:ext cx="1287213" cy="2838450"/>
            <a:chOff x="6121692" y="1504950"/>
            <a:chExt cx="1287213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17" t="-10526" r="-7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228600" y="41148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PL: Piecewise-Linear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6200000" flipH="1">
            <a:off x="3472071" y="5065712"/>
            <a:ext cx="1219200" cy="23177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440357" y="5410200"/>
            <a:ext cx="969843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786252" y="5820784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Rational solutions</a:t>
            </a:r>
          </a:p>
        </p:txBody>
      </p:sp>
    </p:spTree>
    <p:extLst>
      <p:ext uri="{BB962C8B-B14F-4D97-AF65-F5344CB8AC3E}">
        <p14:creationId xmlns:p14="http://schemas.microsoft.com/office/powerpoint/2010/main" val="9291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LCP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Game (Proof)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3657600"/>
                <a:ext cx="6868419" cy="110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Claim 1: </a:t>
                </a: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bar>
                          <m:barPr>
                            <m:ctrlPr>
                              <a:rPr lang="en-US" sz="280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num>
                      <m:den>
                        <m:r>
                          <a:rPr lang="en-US" sz="28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is a </a:t>
                </a:r>
                <a:r>
                  <a:rPr lang="en-US" sz="2800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soln</a:t>
                </a:r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of the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LCP.</a:t>
                </a:r>
              </a:p>
              <a:p>
                <a:r>
                  <a:rPr lang="en-US" sz="2800" b="1" dirty="0" smtClean="0"/>
                  <a:t>Proof: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57600"/>
                <a:ext cx="6868419" cy="1107291"/>
              </a:xfrm>
              <a:prstGeom prst="rect">
                <a:avLst/>
              </a:prstGeom>
              <a:blipFill rotWithShape="1">
                <a:blip r:embed="rId6"/>
                <a:stretch>
                  <a:fillRect l="-1775" t="-549" r="-62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2286000"/>
                <a:ext cx="5424818" cy="93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∀</m:t>
                    </m:r>
                    <m:r>
                      <a:rPr lang="en-US" sz="2800" i="1" smtClean="0">
                        <a:latin typeface="Cambria Math"/>
                      </a:rPr>
                      <m:t>𝑖</m:t>
                    </m:r>
                    <m:r>
                      <a:rPr lang="en-US" sz="28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    </m:t>
                    </m:r>
                    <m:r>
                      <a:rPr lang="en-US" sz="28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bar>
                              <m:bar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≥0</m:t>
                      </m:r>
                      <m:r>
                        <a:rPr lang="en-US" sz="2400" b="1" i="1" smtClean="0">
                          <a:latin typeface="Cambria Math"/>
                        </a:rPr>
                        <m:t>    </m:t>
                      </m:r>
                      <m:r>
                        <a:rPr lang="en-US" sz="28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86000"/>
                <a:ext cx="5424818" cy="938334"/>
              </a:xfrm>
              <a:prstGeom prst="rect">
                <a:avLst/>
              </a:prstGeom>
              <a:blipFill rotWithShape="1">
                <a:blip r:embed="rId7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4800600"/>
                <a:ext cx="4973413" cy="780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  ⇒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⇒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800600"/>
                <a:ext cx="4973413" cy="7802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1371600"/>
                <a:ext cx="3881960" cy="543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LCP:</a:t>
                </a:r>
                <a:r>
                  <a:rPr lang="en-US" sz="2800" dirty="0" smtClean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/>
                      </a:rPr>
                      <m:t>≥0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b="1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bar>
                      <m:barPr>
                        <m:ctrlP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ba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3881960" cy="543482"/>
              </a:xfrm>
              <a:prstGeom prst="rect">
                <a:avLst/>
              </a:prstGeom>
              <a:blipFill rotWithShape="1">
                <a:blip r:embed="rId9"/>
                <a:stretch>
                  <a:fillRect l="-3302"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7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0"/>
                <a:ext cx="8229600" cy="1371600"/>
              </a:xfrm>
            </p:spPr>
            <p:txBody>
              <a:bodyPr/>
              <a:lstStyle/>
              <a:p>
                <a:pPr algn="ctr"/>
                <a:r>
                  <a:rPr lang="en-US" dirty="0" smtClean="0"/>
                  <a:t>LCP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Game (Proof)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8229600" cy="1371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" y="3429000"/>
                <a:ext cx="7177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Claim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&gt;0,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is strictly semi-monotone.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7177029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699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4724400"/>
                <a:ext cx="7924800" cy="152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Proof: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=0⇒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&gt;0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and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   Contradiction!</a:t>
                </a:r>
                <a:r>
                  <a:rPr lang="en-US" sz="2800" dirty="0" smtClean="0"/>
                  <a:t> </a:t>
                </a:r>
                <a:endParaRPr lang="en-US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724400"/>
                <a:ext cx="7924800" cy="1524000"/>
              </a:xfrm>
              <a:blipFill rotWithShape="1">
                <a:blip r:embed="rId6"/>
                <a:stretch>
                  <a:fillRect l="-1538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1200" y="3998611"/>
                <a:ext cx="3386349" cy="87818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≥0,</m:t>
                    </m:r>
                    <m:bar>
                      <m:barPr>
                        <m:ctrlPr>
                          <a:rPr lang="en-US" sz="24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4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z="2400" b="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998611"/>
                <a:ext cx="3386349" cy="878189"/>
              </a:xfrm>
              <a:prstGeom prst="rect">
                <a:avLst/>
              </a:prstGeom>
              <a:blipFill rotWithShape="1">
                <a:blip r:embed="rId7"/>
                <a:stretch>
                  <a:fillRect t="-47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05000" y="2286000"/>
                <a:ext cx="5424818" cy="93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∀</m:t>
                    </m:r>
                    <m:r>
                      <a:rPr lang="en-US" sz="2800" i="1" smtClean="0">
                        <a:latin typeface="Cambria Math"/>
                      </a:rPr>
                      <m:t>𝑖</m:t>
                    </m:r>
                    <m:r>
                      <a:rPr lang="en-US" sz="28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≥0    </m:t>
                    </m:r>
                    <m:r>
                      <a:rPr lang="en-US" sz="2800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bar>
                              <m:bar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≥0</m:t>
                      </m:r>
                      <m:r>
                        <a:rPr lang="en-US" sz="2400" b="1" i="1" smtClean="0">
                          <a:latin typeface="Cambria Math"/>
                        </a:rPr>
                        <m:t>    </m:t>
                      </m:r>
                      <m:r>
                        <a:rPr lang="en-US" sz="2800" b="1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⏊</m:t>
                      </m:r>
                      <m:r>
                        <a:rPr lang="en-US" sz="2800" b="0" i="1" smtClean="0">
                          <a:latin typeface="Cambria Math"/>
                        </a:rPr>
                        <m:t>    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86000"/>
                <a:ext cx="5424818" cy="938334"/>
              </a:xfrm>
              <a:prstGeom prst="rect">
                <a:avLst/>
              </a:prstGeom>
              <a:blipFill rotWithShape="1">
                <a:blip r:embed="rId8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1371600"/>
                <a:ext cx="3881960" cy="543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LCP:</a:t>
                </a:r>
                <a:r>
                  <a:rPr lang="en-US" sz="2800" dirty="0" smtClean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800" i="1" smtClean="0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i="1">
                        <a:latin typeface="Cambria Math"/>
                      </a:rPr>
                      <m:t>≥0</m:t>
                    </m:r>
                    <m:r>
                      <a:rPr lang="en-US" sz="2800" b="0" i="1" smtClean="0">
                        <a:latin typeface="Cambria Math"/>
                      </a:rPr>
                      <m:t>   </m:t>
                    </m:r>
                    <m:r>
                      <a:rPr lang="en-US" sz="2800" b="1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⏊</m:t>
                    </m:r>
                    <m:r>
                      <a:rPr lang="en-US" sz="28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  <m:bar>
                      <m:barPr>
                        <m:ctrlP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CC0066"/>
                            </a:solidFill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</m:ba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3881960" cy="543482"/>
              </a:xfrm>
              <a:prstGeom prst="rect">
                <a:avLst/>
              </a:prstGeom>
              <a:blipFill rotWithShape="1">
                <a:blip r:embed="rId10"/>
                <a:stretch>
                  <a:fillRect l="-3302" t="-11236" b="-26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8229600" cy="3886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Theorem 3:</a:t>
                </a:r>
                <a:r>
                  <a:rPr lang="en-US" sz="2800" dirty="0" smtClean="0"/>
                  <a:t> Given circuit of function F, construct game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𝑍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bar>
                        <m:r>
                          <a:rPr lang="en-US" sz="28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800" dirty="0" smtClean="0"/>
                  <a:t> is a symmetric NE of this game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is a fixed-point of F.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(Recall) Theorem </a:t>
                </a:r>
                <a:r>
                  <a:rPr lang="en-US" sz="28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is a fixed-point of </a:t>
                </a:r>
                <a:r>
                  <a:rPr lang="en-US" sz="2800" dirty="0" smtClean="0"/>
                  <a:t>F </a:t>
                </a:r>
                <a:r>
                  <a:rPr lang="en-US" sz="2800" dirty="0" err="1" smtClean="0"/>
                  <a:t>iff</a:t>
                </a:r>
                <a:r>
                  <a:rPr lang="en-US" sz="2800" dirty="0" smtClean="0"/>
                  <a:t> it is in trichromatic triangle of the 2D-Sperner problem.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Main Theorem:</a:t>
                </a:r>
                <a:r>
                  <a:rPr lang="en-US" sz="2800" dirty="0" smtClean="0"/>
                  <a:t> 2D-Sperner is polynomial-time reducible to symmetric NE in symmetric 2-player game.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8229600" cy="3886200"/>
              </a:xfrm>
              <a:blipFill rotWithShape="1">
                <a:blip r:embed="rId2"/>
                <a:stretch>
                  <a:fillRect l="-1481" t="-1567" r="-2074" b="-27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0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Symmetric 2-Nash              </a:t>
            </a:r>
            <a:r>
              <a:rPr lang="en-US" dirty="0" err="1" smtClean="0"/>
              <a:t>2-Nash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888" y="1981200"/>
                <a:ext cx="8518711" cy="3886200"/>
              </a:xfrm>
            </p:spPr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𝐼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𝑍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bar>
                          <m:bar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 smtClean="0"/>
                  <a:t>     		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bar>
                      <m:barPr>
                        <m:ctrlPr>
                          <a:rPr lang="en-US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dirty="0" smtClean="0">
                        <a:latin typeface="Cambria Math"/>
                      </a:rPr>
                      <m:t>, </m:t>
                    </m:r>
                    <m:bar>
                      <m:bar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“Imitation Games”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(</a:t>
                </a:r>
                <a:r>
                  <a:rPr lang="en-US" dirty="0"/>
                  <a:t>McLennan </a:t>
                </a:r>
                <a:r>
                  <a:rPr lang="en-US" dirty="0" smtClean="0"/>
                  <a:t>and Tourky’10)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888" y="1981200"/>
                <a:ext cx="8518711" cy="3886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>
            <a:off x="5143500" y="1434354"/>
            <a:ext cx="876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4343400" y="2895600"/>
            <a:ext cx="876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305300" y="3581400"/>
            <a:ext cx="8763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391400" y="5941367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Q.E.D.!</a:t>
            </a:r>
          </a:p>
        </p:txBody>
      </p:sp>
    </p:spTree>
    <p:extLst>
      <p:ext uri="{BB962C8B-B14F-4D97-AF65-F5344CB8AC3E}">
        <p14:creationId xmlns:p14="http://schemas.microsoft.com/office/powerpoint/2010/main" val="10381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53437" y="1600200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27678" y="2114550"/>
            <a:ext cx="1723549" cy="1148120"/>
            <a:chOff x="4122940" y="1504950"/>
            <a:chExt cx="1723549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22940" y="219140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2D-Sperner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37278" y="2114550"/>
            <a:ext cx="1723549" cy="2000250"/>
            <a:chOff x="4711783" y="1504950"/>
            <a:chExt cx="1723549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711783" y="304353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PL-</a:t>
              </a:r>
              <a:r>
                <a:rPr lang="en-US" sz="2400" dirty="0" err="1" smtClean="0"/>
                <a:t>Brouwer</a:t>
              </a:r>
              <a:endParaRPr lang="en-US" sz="24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47187" y="2114550"/>
            <a:ext cx="1287213" cy="2838450"/>
            <a:chOff x="6121692" y="1504950"/>
            <a:chExt cx="1287213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17" t="-10526" r="-7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0484"/>
            <a:ext cx="4276389" cy="19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4" y="3096219"/>
            <a:ext cx="2508325" cy="14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1981200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9" y="5057812"/>
            <a:ext cx="2861828" cy="125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981200" y="4641852"/>
            <a:ext cx="0" cy="415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733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Recall: The </a:t>
            </a:r>
            <a:r>
              <a:rPr lang="en-US" sz="3600" b="1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PPAD </a:t>
            </a:r>
            <a:r>
              <a:rPr lang="en-US" sz="3600" b="1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Class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268672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</a:rPr>
              <a:t>Suppose that an </a:t>
            </a:r>
            <a:r>
              <a:rPr lang="en-US" sz="2200" dirty="0">
                <a:latin typeface="Times New Roman" pitchFamily="26" charset="0"/>
              </a:rPr>
              <a:t>exponentially large </a:t>
            </a:r>
            <a:r>
              <a:rPr lang="en-US" sz="2200" dirty="0" smtClean="0"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is</a:t>
            </a:r>
            <a:r>
              <a:rPr lang="en-US" sz="2200" dirty="0" smtClean="0">
                <a:latin typeface="Times New Roman" pitchFamily="26" charset="0"/>
              </a:rPr>
              <a:t> defined by </a:t>
            </a:r>
            <a:r>
              <a:rPr lang="en-US" sz="2200" dirty="0">
                <a:latin typeface="Times New Roman" pitchFamily="26" charset="0"/>
              </a:rPr>
              <a:t>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9038" y="2411672"/>
            <a:ext cx="822325" cy="822325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388548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P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78088" y="3570547"/>
            <a:ext cx="822325" cy="822325"/>
            <a:chOff x="3505200" y="4267200"/>
            <a:chExt cx="822960" cy="822960"/>
          </a:xfrm>
        </p:grpSpPr>
        <p:sp>
          <p:nvSpPr>
            <p:cNvPr id="54298" name="Rectangle 18"/>
            <p:cNvSpPr>
              <a:spLocks noChangeArrowheads="1"/>
            </p:cNvSpPr>
            <p:nvPr/>
          </p:nvSpPr>
          <p:spPr bwMode="auto">
            <a:xfrm>
              <a:off x="3505200" y="42672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TextBox 15"/>
            <p:cNvSpPr txBox="1">
              <a:spLocks noChangeArrowheads="1"/>
            </p:cNvSpPr>
            <p:nvPr/>
          </p:nvSpPr>
          <p:spPr bwMode="auto">
            <a:xfrm>
              <a:off x="3708381" y="4397464"/>
              <a:ext cx="407799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N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2125663" y="2806960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Straight Arrow Connector 22"/>
          <p:cNvCxnSpPr>
            <a:cxnSpLocks noChangeShapeType="1"/>
          </p:cNvCxnSpPr>
          <p:nvPr/>
        </p:nvCxnSpPr>
        <p:spPr bwMode="auto">
          <a:xfrm>
            <a:off x="2139950" y="3935672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1071563" y="2549785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5" name="TextBox 24"/>
          <p:cNvSpPr txBox="1">
            <a:spLocks noChangeArrowheads="1"/>
          </p:cNvSpPr>
          <p:nvPr/>
        </p:nvSpPr>
        <p:spPr bwMode="auto">
          <a:xfrm>
            <a:off x="1073150" y="3684847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316288" y="2797435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7" name="Straight Arrow Connector 26"/>
          <p:cNvCxnSpPr>
            <a:cxnSpLocks noChangeShapeType="1"/>
          </p:cNvCxnSpPr>
          <p:nvPr/>
        </p:nvCxnSpPr>
        <p:spPr bwMode="auto">
          <a:xfrm>
            <a:off x="3330575" y="3926147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87750" y="2556135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9" name="TextBox 28"/>
          <p:cNvSpPr txBox="1">
            <a:spLocks noChangeArrowheads="1"/>
          </p:cNvSpPr>
          <p:nvPr/>
        </p:nvSpPr>
        <p:spPr bwMode="auto">
          <a:xfrm>
            <a:off x="3589338" y="3691197"/>
            <a:ext cx="102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5830888" y="3249872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Oval 43"/>
          <p:cNvSpPr>
            <a:spLocks noChangeArrowheads="1"/>
          </p:cNvSpPr>
          <p:nvPr/>
        </p:nvSpPr>
        <p:spPr bwMode="auto">
          <a:xfrm>
            <a:off x="5754688" y="3554672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69088" y="3097472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228600" y="4945559"/>
            <a:ext cx="23119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END OF </a:t>
            </a:r>
            <a:r>
              <a:rPr lang="en-US" sz="2200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A</a:t>
            </a:r>
            <a:r>
              <a:rPr lang="en-US" sz="2200" b="1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LINE</a:t>
            </a:r>
            <a:r>
              <a:rPr lang="en-US" sz="2200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2643528" y="494555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i="1" dirty="0" smtClean="0">
                <a:latin typeface="Times New Roman" pitchFamily="26" charset="0"/>
              </a:rPr>
              <a:t>P</a:t>
            </a:r>
            <a:r>
              <a:rPr lang="en-US" sz="2200" dirty="0" smtClean="0">
                <a:latin typeface="Times New Roman" pitchFamily="26" charset="0"/>
              </a:rPr>
              <a:t>  and  </a:t>
            </a:r>
            <a:r>
              <a:rPr lang="en-US" sz="2200" i="1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, and unbalanced node</a:t>
            </a:r>
            <a:r>
              <a:rPr lang="en-US" sz="2200" i="1" dirty="0" smtClean="0">
                <a:latin typeface="Times New Roman" pitchFamily="26" charset="0"/>
              </a:rPr>
              <a:t> </a:t>
            </a:r>
            <a:r>
              <a:rPr lang="en-US" sz="2200" dirty="0" smtClean="0"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latin typeface="Times New Roman" pitchFamily="26" charset="0"/>
              </a:rPr>
              <a:t>n</a:t>
            </a:r>
            <a:r>
              <a:rPr lang="en-US" sz="2200" i="1" dirty="0">
                <a:latin typeface="Times New Roman" pitchFamily="26" charset="0"/>
              </a:rPr>
              <a:t>,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find another unbalanced </a:t>
            </a:r>
            <a:r>
              <a:rPr lang="en-US" sz="2200" dirty="0" smtClean="0">
                <a:latin typeface="Times New Roman" pitchFamily="26" charset="0"/>
              </a:rPr>
              <a:t>node</a:t>
            </a:r>
            <a:r>
              <a:rPr lang="en-US" sz="2200" i="1" dirty="0" smtClean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7" name="Group 37"/>
          <p:cNvGrpSpPr/>
          <p:nvPr/>
        </p:nvGrpSpPr>
        <p:grpSpPr>
          <a:xfrm>
            <a:off x="2942167" y="1853447"/>
            <a:ext cx="2623689" cy="786825"/>
            <a:chOff x="2942167" y="2134175"/>
            <a:chExt cx="2623689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793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previous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2906183" y="4138872"/>
            <a:ext cx="2077990" cy="623332"/>
            <a:chOff x="2906183" y="4419600"/>
            <a:chExt cx="2077990" cy="623332"/>
          </a:xfrm>
        </p:grpSpPr>
        <p:sp>
          <p:nvSpPr>
            <p:cNvPr id="36" name="Freeform 35"/>
            <p:cNvSpPr/>
            <p:nvPr/>
          </p:nvSpPr>
          <p:spPr bwMode="auto">
            <a:xfrm>
              <a:off x="2906183" y="4419600"/>
              <a:ext cx="586317" cy="459317"/>
            </a:xfrm>
            <a:custGeom>
              <a:avLst/>
              <a:gdLst>
                <a:gd name="connsiteX0" fmla="*/ 40217 w 586317"/>
                <a:gd name="connsiteY0" fmla="*/ 0 h 459317"/>
                <a:gd name="connsiteX1" fmla="*/ 40217 w 586317"/>
                <a:gd name="connsiteY1" fmla="*/ 190500 h 459317"/>
                <a:gd name="connsiteX2" fmla="*/ 281517 w 586317"/>
                <a:gd name="connsiteY2" fmla="*/ 266700 h 459317"/>
                <a:gd name="connsiteX3" fmla="*/ 281517 w 586317"/>
                <a:gd name="connsiteY3" fmla="*/ 431800 h 459317"/>
                <a:gd name="connsiteX4" fmla="*/ 586317 w 586317"/>
                <a:gd name="connsiteY4" fmla="*/ 431800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7" h="459317">
                  <a:moveTo>
                    <a:pt x="40217" y="0"/>
                  </a:moveTo>
                  <a:cubicBezTo>
                    <a:pt x="20108" y="73025"/>
                    <a:pt x="0" y="146050"/>
                    <a:pt x="40217" y="190500"/>
                  </a:cubicBezTo>
                  <a:cubicBezTo>
                    <a:pt x="80434" y="234950"/>
                    <a:pt x="241300" y="226483"/>
                    <a:pt x="281517" y="266700"/>
                  </a:cubicBezTo>
                  <a:cubicBezTo>
                    <a:pt x="321734" y="306917"/>
                    <a:pt x="230717" y="404283"/>
                    <a:pt x="281517" y="431800"/>
                  </a:cubicBezTo>
                  <a:cubicBezTo>
                    <a:pt x="332317" y="459317"/>
                    <a:pt x="586317" y="431800"/>
                    <a:pt x="586317" y="4318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7750" y="4673600"/>
              <a:ext cx="139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next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62600" y="2419290"/>
                <a:ext cx="31170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&amp;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19290"/>
                <a:ext cx="3117007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78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797724" y="1435100"/>
            <a:ext cx="5898476" cy="40767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003593" y="1514645"/>
            <a:ext cx="169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 New Roman" charset="0"/>
                <a:sym typeface="Symbol" charset="2"/>
              </a:rPr>
              <a:t>{0,1}</a:t>
            </a:r>
            <a:r>
              <a:rPr lang="en-US" i="1" baseline="30000" dirty="0" smtClean="0">
                <a:solidFill>
                  <a:srgbClr val="FFFFFF"/>
                </a:solidFill>
                <a:latin typeface="Times New Roman" charset="0"/>
                <a:sym typeface="Symbol" charset="2"/>
              </a:rPr>
              <a:t>n</a:t>
            </a:r>
            <a:endParaRPr lang="en-US" i="1" dirty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1447800" y="1972030"/>
            <a:ext cx="5886777" cy="2696035"/>
            <a:chOff x="1447800" y="1972030"/>
            <a:chExt cx="5886777" cy="269603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962134" y="2389644"/>
              <a:ext cx="1725115" cy="1358900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06625" y="1972030"/>
              <a:ext cx="1725115" cy="1358900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2215832" y="429873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3079024" y="411975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65448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459230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2287765" y="4179415"/>
              <a:ext cx="811432" cy="203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3150957" y="4179414"/>
              <a:ext cx="529351" cy="33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726418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531164" y="4298733"/>
              <a:ext cx="907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30893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380869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545277" y="2747598"/>
              <a:ext cx="789300" cy="1358900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818894" y="334418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818894" y="2210667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085454" y="304589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588982" y="290420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517049" y="3321816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447800" y="4053791"/>
              <a:ext cx="1299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i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596039" y="268793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667972" y="310555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682085" y="229269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54018" y="2710311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250489" y="352316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962759" y="3821460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754018" y="394077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113681" y="4477709"/>
              <a:ext cx="151243" cy="13589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6159499" y="50037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86499" y="48572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= solution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357009" y="-90236"/>
            <a:ext cx="7899400" cy="1498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Recall: END OF </a:t>
            </a:r>
            <a:r>
              <a:rPr lang="en-US" sz="3600" b="1" dirty="0">
                <a:latin typeface="Times New Roman" charset="0"/>
              </a:rPr>
              <a:t>A</a:t>
            </a:r>
            <a:r>
              <a:rPr lang="en-US" sz="36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LINE</a:t>
            </a:r>
            <a:endParaRPr lang="en-US" sz="3600" b="1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8"/>
          <p:cNvGrpSpPr/>
          <p:nvPr/>
        </p:nvGrpSpPr>
        <p:grpSpPr>
          <a:xfrm>
            <a:off x="3150957" y="5676900"/>
            <a:ext cx="5523143" cy="1155700"/>
            <a:chOff x="3150957" y="5702300"/>
            <a:chExt cx="5523143" cy="115570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3150957" y="5702300"/>
              <a:ext cx="5523143" cy="11557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3720505" y="6031166"/>
              <a:ext cx="815501" cy="3108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43"/>
            <p:cNvSpPr>
              <a:spLocks noChangeArrowheads="1"/>
            </p:cNvSpPr>
            <p:nvPr/>
          </p:nvSpPr>
          <p:spPr bwMode="auto">
            <a:xfrm>
              <a:off x="3620499" y="6265866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44"/>
            <p:cNvSpPr>
              <a:spLocks noChangeAspect="1" noChangeArrowheads="1"/>
            </p:cNvSpPr>
            <p:nvPr/>
          </p:nvSpPr>
          <p:spPr bwMode="auto">
            <a:xfrm>
              <a:off x="4520599" y="5948362"/>
              <a:ext cx="146304" cy="1463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&amp;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3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6321524" cy="28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3400" y="-127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 smtClean="0"/>
              <a:t>Recall: 2D-Sperner</a:t>
            </a:r>
            <a:endParaRPr lang="en-US" kern="0" dirty="0"/>
          </a:p>
        </p:txBody>
      </p:sp>
      <p:sp>
        <p:nvSpPr>
          <p:cNvPr id="32" name="Freeform 31"/>
          <p:cNvSpPr/>
          <p:nvPr/>
        </p:nvSpPr>
        <p:spPr bwMode="auto">
          <a:xfrm>
            <a:off x="3271233" y="2016442"/>
            <a:ext cx="309093" cy="1018504"/>
          </a:xfrm>
          <a:custGeom>
            <a:avLst/>
            <a:gdLst>
              <a:gd name="connsiteX0" fmla="*/ 270457 w 618186"/>
              <a:gd name="connsiteY0" fmla="*/ 1455966 h 1455966"/>
              <a:gd name="connsiteX1" fmla="*/ 386367 w 618186"/>
              <a:gd name="connsiteY1" fmla="*/ 1443087 h 1455966"/>
              <a:gd name="connsiteX2" fmla="*/ 489398 w 618186"/>
              <a:gd name="connsiteY2" fmla="*/ 1430208 h 1455966"/>
              <a:gd name="connsiteX3" fmla="*/ 502276 w 618186"/>
              <a:gd name="connsiteY3" fmla="*/ 1378693 h 1455966"/>
              <a:gd name="connsiteX4" fmla="*/ 540913 w 618186"/>
              <a:gd name="connsiteY4" fmla="*/ 1108237 h 1455966"/>
              <a:gd name="connsiteX5" fmla="*/ 566671 w 618186"/>
              <a:gd name="connsiteY5" fmla="*/ 1056721 h 1455966"/>
              <a:gd name="connsiteX6" fmla="*/ 579550 w 618186"/>
              <a:gd name="connsiteY6" fmla="*/ 953690 h 1455966"/>
              <a:gd name="connsiteX7" fmla="*/ 605307 w 618186"/>
              <a:gd name="connsiteY7" fmla="*/ 876417 h 1455966"/>
              <a:gd name="connsiteX8" fmla="*/ 618186 w 618186"/>
              <a:gd name="connsiteY8" fmla="*/ 812023 h 1455966"/>
              <a:gd name="connsiteX9" fmla="*/ 605307 w 618186"/>
              <a:gd name="connsiteY9" fmla="*/ 670355 h 1455966"/>
              <a:gd name="connsiteX10" fmla="*/ 579550 w 618186"/>
              <a:gd name="connsiteY10" fmla="*/ 593082 h 1455966"/>
              <a:gd name="connsiteX11" fmla="*/ 528034 w 618186"/>
              <a:gd name="connsiteY11" fmla="*/ 477172 h 1455966"/>
              <a:gd name="connsiteX12" fmla="*/ 515155 w 618186"/>
              <a:gd name="connsiteY12" fmla="*/ 438535 h 1455966"/>
              <a:gd name="connsiteX13" fmla="*/ 373488 w 618186"/>
              <a:gd name="connsiteY13" fmla="*/ 283989 h 1455966"/>
              <a:gd name="connsiteX14" fmla="*/ 321972 w 618186"/>
              <a:gd name="connsiteY14" fmla="*/ 232473 h 1455966"/>
              <a:gd name="connsiteX15" fmla="*/ 296214 w 618186"/>
              <a:gd name="connsiteY15" fmla="*/ 180958 h 1455966"/>
              <a:gd name="connsiteX16" fmla="*/ 180305 w 618186"/>
              <a:gd name="connsiteY16" fmla="*/ 90806 h 1455966"/>
              <a:gd name="connsiteX17" fmla="*/ 77274 w 618186"/>
              <a:gd name="connsiteY17" fmla="*/ 26411 h 1455966"/>
              <a:gd name="connsiteX18" fmla="*/ 0 w 618186"/>
              <a:gd name="connsiteY18" fmla="*/ 654 h 145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8186" h="1455966">
                <a:moveTo>
                  <a:pt x="270457" y="1455966"/>
                </a:moveTo>
                <a:lnTo>
                  <a:pt x="386367" y="1443087"/>
                </a:lnTo>
                <a:cubicBezTo>
                  <a:pt x="420741" y="1439043"/>
                  <a:pt x="459143" y="1447017"/>
                  <a:pt x="489398" y="1430208"/>
                </a:cubicBezTo>
                <a:cubicBezTo>
                  <a:pt x="504871" y="1421612"/>
                  <a:pt x="497983" y="1395865"/>
                  <a:pt x="502276" y="1378693"/>
                </a:cubicBezTo>
                <a:cubicBezTo>
                  <a:pt x="511525" y="1276958"/>
                  <a:pt x="512867" y="1206397"/>
                  <a:pt x="540913" y="1108237"/>
                </a:cubicBezTo>
                <a:cubicBezTo>
                  <a:pt x="546187" y="1089777"/>
                  <a:pt x="558085" y="1073893"/>
                  <a:pt x="566671" y="1056721"/>
                </a:cubicBezTo>
                <a:cubicBezTo>
                  <a:pt x="570964" y="1022377"/>
                  <a:pt x="572298" y="987533"/>
                  <a:pt x="579550" y="953690"/>
                </a:cubicBezTo>
                <a:cubicBezTo>
                  <a:pt x="585239" y="927142"/>
                  <a:pt x="598163" y="902611"/>
                  <a:pt x="605307" y="876417"/>
                </a:cubicBezTo>
                <a:cubicBezTo>
                  <a:pt x="611067" y="855299"/>
                  <a:pt x="613893" y="833488"/>
                  <a:pt x="618186" y="812023"/>
                </a:cubicBezTo>
                <a:cubicBezTo>
                  <a:pt x="613893" y="764800"/>
                  <a:pt x="613547" y="717051"/>
                  <a:pt x="605307" y="670355"/>
                </a:cubicBezTo>
                <a:cubicBezTo>
                  <a:pt x="600589" y="643617"/>
                  <a:pt x="588136" y="618840"/>
                  <a:pt x="579550" y="593082"/>
                </a:cubicBezTo>
                <a:cubicBezTo>
                  <a:pt x="548898" y="501125"/>
                  <a:pt x="568853" y="538398"/>
                  <a:pt x="528034" y="477172"/>
                </a:cubicBezTo>
                <a:cubicBezTo>
                  <a:pt x="523741" y="464293"/>
                  <a:pt x="521890" y="450322"/>
                  <a:pt x="515155" y="438535"/>
                </a:cubicBezTo>
                <a:cubicBezTo>
                  <a:pt x="485031" y="385818"/>
                  <a:pt x="406495" y="316996"/>
                  <a:pt x="373488" y="283989"/>
                </a:cubicBezTo>
                <a:cubicBezTo>
                  <a:pt x="356316" y="266817"/>
                  <a:pt x="332833" y="254194"/>
                  <a:pt x="321972" y="232473"/>
                </a:cubicBezTo>
                <a:cubicBezTo>
                  <a:pt x="313386" y="215301"/>
                  <a:pt x="309789" y="194533"/>
                  <a:pt x="296214" y="180958"/>
                </a:cubicBezTo>
                <a:cubicBezTo>
                  <a:pt x="261603" y="146347"/>
                  <a:pt x="218793" y="121047"/>
                  <a:pt x="180305" y="90806"/>
                </a:cubicBezTo>
                <a:cubicBezTo>
                  <a:pt x="25131" y="-31117"/>
                  <a:pt x="181584" y="78566"/>
                  <a:pt x="77274" y="26411"/>
                </a:cubicBezTo>
                <a:cubicBezTo>
                  <a:pt x="11472" y="-6490"/>
                  <a:pt x="67802" y="654"/>
                  <a:pt x="0" y="65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408" y="1179493"/>
            <a:ext cx="34916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also be thought of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s poly-time procedure</a:t>
            </a:r>
          </a:p>
        </p:txBody>
      </p:sp>
    </p:spTree>
    <p:extLst>
      <p:ext uri="{BB962C8B-B14F-4D97-AF65-F5344CB8AC3E}">
        <p14:creationId xmlns:p14="http://schemas.microsoft.com/office/powerpoint/2010/main" val="7181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437" y="2743200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27678" y="3257550"/>
            <a:ext cx="1723549" cy="1148120"/>
            <a:chOff x="4122940" y="1504950"/>
            <a:chExt cx="1723549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22940" y="219140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2D-Sperner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37278" y="3257550"/>
            <a:ext cx="1723549" cy="2000250"/>
            <a:chOff x="4711783" y="1504950"/>
            <a:chExt cx="1723549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711783" y="3043535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PL-</a:t>
              </a:r>
              <a:r>
                <a:rPr lang="en-US" sz="2400" dirty="0" err="1" smtClean="0"/>
                <a:t>Brouwer</a:t>
              </a:r>
              <a:endParaRPr lang="en-US" sz="24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47187" y="3257550"/>
            <a:ext cx="1287213" cy="2838450"/>
            <a:chOff x="6121692" y="1504950"/>
            <a:chExt cx="1287213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17" t="-10526" r="-7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0484"/>
            <a:ext cx="4276389" cy="19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4" y="3096219"/>
            <a:ext cx="2508325" cy="14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1981200" y="27432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9" y="5057812"/>
            <a:ext cx="2861828" cy="125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981200" y="4641852"/>
            <a:ext cx="0" cy="415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80" y="546969"/>
            <a:ext cx="3181220" cy="21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H="1">
            <a:off x="4581189" y="1627316"/>
            <a:ext cx="6766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99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K=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7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9459"/>
              </p:ext>
            </p:extLst>
          </p:nvPr>
        </p:nvGraphicFramePr>
        <p:xfrm>
          <a:off x="1143000" y="304800"/>
          <a:ext cx="6172200" cy="5943597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03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498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0.i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143000" y="6252865"/>
            <a:ext cx="10668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194775" y="3505202"/>
            <a:ext cx="0" cy="2747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1143000" y="3505200"/>
            <a:ext cx="105177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43000" y="3505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43000" y="4038600"/>
            <a:ext cx="4114800" cy="1143000"/>
            <a:chOff x="1143000" y="4038600"/>
            <a:chExt cx="4114800" cy="11430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143000" y="4038600"/>
              <a:ext cx="4114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257800" y="40386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143000" y="4648200"/>
              <a:ext cx="4114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143000" y="4648200"/>
              <a:ext cx="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43000" y="51816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191000" y="2438400"/>
            <a:ext cx="0" cy="2743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43000" y="24384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143000" y="24384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85800" y="4953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" y="4419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00" y="3276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3.i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57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766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7502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19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128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210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 rot="16200000">
            <a:off x="641338" y="166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5800" y="11546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err="1" smtClean="0">
                <a:solidFill>
                  <a:schemeClr val="tx1"/>
                </a:solidFill>
              </a:rPr>
              <a:t>.o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800" y="621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674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299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58528" y="2158425"/>
                <a:ext cx="167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2158425"/>
                <a:ext cx="16779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470334" y="2742127"/>
                <a:ext cx="1145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34" y="2742127"/>
                <a:ext cx="114544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458528" y="3205370"/>
                <a:ext cx="1154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3205370"/>
                <a:ext cx="115493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 bwMode="auto">
          <a:xfrm>
            <a:off x="3886200" y="3645932"/>
            <a:ext cx="651302" cy="697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1836791" y="4255532"/>
            <a:ext cx="651302" cy="697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79569" y="4667071"/>
            <a:ext cx="1530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to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Avoid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crossings?</a:t>
            </a:r>
          </a:p>
        </p:txBody>
      </p:sp>
    </p:spTree>
    <p:extLst>
      <p:ext uri="{BB962C8B-B14F-4D97-AF65-F5344CB8AC3E}">
        <p14:creationId xmlns:p14="http://schemas.microsoft.com/office/powerpoint/2010/main" val="2518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 animBg="1"/>
      <p:bldP spid="73" grpId="0" animBg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Recall: 2D-Sperner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92592"/>
              </p:ext>
            </p:extLst>
          </p:nvPr>
        </p:nvGraphicFramePr>
        <p:xfrm>
          <a:off x="2637155" y="17632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4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K=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7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51349"/>
              </p:ext>
            </p:extLst>
          </p:nvPr>
        </p:nvGraphicFramePr>
        <p:xfrm>
          <a:off x="1143000" y="304800"/>
          <a:ext cx="6172200" cy="5943597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V="1">
            <a:off x="1143000" y="6252865"/>
            <a:ext cx="10668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194775" y="3505202"/>
            <a:ext cx="0" cy="2747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1143000" y="3505200"/>
            <a:ext cx="105177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43000" y="4038600"/>
            <a:ext cx="4114800" cy="1143000"/>
            <a:chOff x="1143000" y="4038600"/>
            <a:chExt cx="4114800" cy="11430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143000" y="4038600"/>
              <a:ext cx="281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257800" y="40386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143000" y="4648200"/>
              <a:ext cx="4114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143000" y="4648200"/>
              <a:ext cx="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43000" y="51816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191000" y="4416365"/>
            <a:ext cx="0" cy="7652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43000" y="24384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57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766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7502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19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128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8674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299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58528" y="2158425"/>
                <a:ext cx="167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2158425"/>
                <a:ext cx="16779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470334" y="2742127"/>
                <a:ext cx="1145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34" y="2742127"/>
                <a:ext cx="114544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458528" y="3205370"/>
                <a:ext cx="1154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3205370"/>
                <a:ext cx="115493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/>
          <p:cNvSpPr/>
          <p:nvPr/>
        </p:nvSpPr>
        <p:spPr bwMode="auto">
          <a:xfrm>
            <a:off x="1836791" y="4255532"/>
            <a:ext cx="651302" cy="697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79569" y="4667071"/>
            <a:ext cx="1530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to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Avoid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crossings?</a:t>
            </a:r>
          </a:p>
        </p:txBody>
      </p:sp>
      <p:sp>
        <p:nvSpPr>
          <p:cNvPr id="2" name="Arc 1"/>
          <p:cNvSpPr/>
          <p:nvPr/>
        </p:nvSpPr>
        <p:spPr bwMode="auto">
          <a:xfrm rot="4770026">
            <a:off x="3350159" y="3217388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Arc 43"/>
          <p:cNvSpPr/>
          <p:nvPr/>
        </p:nvSpPr>
        <p:spPr bwMode="auto">
          <a:xfrm rot="15582872">
            <a:off x="4337304" y="3937198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537502" y="4038600"/>
            <a:ext cx="7318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249594" y="2362198"/>
            <a:ext cx="0" cy="12954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685800" y="603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0.o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85800" y="5498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0.i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>
            <a:off x="1143000" y="3505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1143000" y="24384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85800" y="4953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" y="4419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5800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85800" y="3276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5800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85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 rot="16200000">
            <a:off x="641338" y="166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85800" y="11546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err="1" smtClean="0">
                <a:solidFill>
                  <a:schemeClr val="tx1"/>
                </a:solidFill>
              </a:rPr>
              <a:t>.o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85800" y="621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K.i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10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9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K=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7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76101"/>
              </p:ext>
            </p:extLst>
          </p:nvPr>
        </p:nvGraphicFramePr>
        <p:xfrm>
          <a:off x="1143000" y="304800"/>
          <a:ext cx="6172200" cy="5943597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V="1">
            <a:off x="1143000" y="6252865"/>
            <a:ext cx="10668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2186692" y="5322332"/>
            <a:ext cx="8084" cy="9305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1143000" y="3505200"/>
            <a:ext cx="105177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43000" y="4038600"/>
            <a:ext cx="4114801" cy="1143000"/>
            <a:chOff x="1143000" y="4038600"/>
            <a:chExt cx="4114801" cy="1143000"/>
          </a:xfrm>
        </p:grpSpPr>
        <p:cxnSp>
          <p:nvCxnSpPr>
            <p:cNvPr id="27" name="Straight Connector 26"/>
            <p:cNvCxnSpPr>
              <a:endCxn id="59" idx="2"/>
            </p:cNvCxnSpPr>
            <p:nvPr/>
          </p:nvCxnSpPr>
          <p:spPr bwMode="auto">
            <a:xfrm>
              <a:off x="1143000" y="4038600"/>
              <a:ext cx="806443" cy="124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257800" y="40386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2419885" y="4648200"/>
              <a:ext cx="28379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143000" y="4648200"/>
              <a:ext cx="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43000" y="5181600"/>
            <a:ext cx="806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191000" y="4416365"/>
            <a:ext cx="0" cy="7652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43000" y="24384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57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766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7502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19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128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8674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299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58528" y="2158425"/>
                <a:ext cx="167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2158425"/>
                <a:ext cx="16779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470334" y="2742127"/>
                <a:ext cx="1145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34" y="2742127"/>
                <a:ext cx="114544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458528" y="3205370"/>
                <a:ext cx="1154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3205370"/>
                <a:ext cx="115493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479569" y="4667071"/>
            <a:ext cx="1530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to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Avoid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crossings?</a:t>
            </a:r>
          </a:p>
        </p:txBody>
      </p:sp>
      <p:sp>
        <p:nvSpPr>
          <p:cNvPr id="2" name="Arc 1"/>
          <p:cNvSpPr/>
          <p:nvPr/>
        </p:nvSpPr>
        <p:spPr bwMode="auto">
          <a:xfrm rot="4770026">
            <a:off x="3350159" y="3217388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Arc 43"/>
          <p:cNvSpPr/>
          <p:nvPr/>
        </p:nvSpPr>
        <p:spPr bwMode="auto">
          <a:xfrm rot="15582872">
            <a:off x="4337304" y="3937198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537502" y="4038600"/>
            <a:ext cx="7318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249594" y="2362198"/>
            <a:ext cx="0" cy="12954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Arc 45"/>
          <p:cNvSpPr/>
          <p:nvPr/>
        </p:nvSpPr>
        <p:spPr bwMode="auto">
          <a:xfrm>
            <a:off x="1447800" y="4572000"/>
            <a:ext cx="762000" cy="958334"/>
          </a:xfrm>
          <a:prstGeom prst="arc">
            <a:avLst>
              <a:gd name="adj1" fmla="val 16200000"/>
              <a:gd name="adj2" fmla="val 20194463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Arc 55"/>
          <p:cNvSpPr/>
          <p:nvPr/>
        </p:nvSpPr>
        <p:spPr bwMode="auto">
          <a:xfrm rot="11059279">
            <a:off x="2182479" y="3723901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4" name="Straight Arrow Connector 13"/>
          <p:cNvCxnSpPr>
            <a:stCxn id="46" idx="0"/>
          </p:cNvCxnSpPr>
          <p:nvPr/>
        </p:nvCxnSpPr>
        <p:spPr bwMode="auto">
          <a:xfrm flipH="1">
            <a:off x="1159006" y="4572000"/>
            <a:ext cx="669794" cy="322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Arc 57"/>
          <p:cNvSpPr/>
          <p:nvPr/>
        </p:nvSpPr>
        <p:spPr bwMode="auto">
          <a:xfrm rot="16365415">
            <a:off x="2287873" y="3903696"/>
            <a:ext cx="713045" cy="960692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Arc 58"/>
          <p:cNvSpPr/>
          <p:nvPr/>
        </p:nvSpPr>
        <p:spPr bwMode="auto">
          <a:xfrm rot="3548030">
            <a:off x="1502835" y="3424400"/>
            <a:ext cx="590348" cy="746536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58" idx="2"/>
          </p:cNvCxnSpPr>
          <p:nvPr/>
        </p:nvCxnSpPr>
        <p:spPr bwMode="auto">
          <a:xfrm>
            <a:off x="2661544" y="4027932"/>
            <a:ext cx="1300856" cy="10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62442" y="3497757"/>
            <a:ext cx="16166" cy="312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Arc 71"/>
          <p:cNvSpPr/>
          <p:nvPr/>
        </p:nvSpPr>
        <p:spPr bwMode="auto">
          <a:xfrm rot="5400000">
            <a:off x="1376062" y="4347862"/>
            <a:ext cx="654909" cy="1012567"/>
          </a:xfrm>
          <a:prstGeom prst="arc">
            <a:avLst>
              <a:gd name="adj1" fmla="val 16916084"/>
              <a:gd name="adj2" fmla="val 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2162442" y="4788932"/>
            <a:ext cx="32334" cy="262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Arc 74"/>
          <p:cNvSpPr/>
          <p:nvPr/>
        </p:nvSpPr>
        <p:spPr bwMode="auto">
          <a:xfrm rot="15582872">
            <a:off x="2321242" y="4989729"/>
            <a:ext cx="746502" cy="1043744"/>
          </a:xfrm>
          <a:prstGeom prst="arc">
            <a:avLst>
              <a:gd name="adj1" fmla="val 16200000"/>
              <a:gd name="adj2" fmla="val 2145923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2612836" y="5181600"/>
            <a:ext cx="1636758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85800" y="603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0.o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85800" y="5498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0.i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1143000" y="3505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1143000" y="24384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85800" y="4953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5800" y="4419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3276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5800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5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641338" y="166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800" y="11546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err="1" smtClean="0">
                <a:solidFill>
                  <a:schemeClr val="tx1"/>
                </a:solidFill>
              </a:rPr>
              <a:t>.o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800" y="621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K.i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10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K=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7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29530"/>
              </p:ext>
            </p:extLst>
          </p:nvPr>
        </p:nvGraphicFramePr>
        <p:xfrm>
          <a:off x="1143000" y="304800"/>
          <a:ext cx="6172200" cy="5943597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V="1">
            <a:off x="1143000" y="6252865"/>
            <a:ext cx="10668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2186692" y="5322332"/>
            <a:ext cx="8084" cy="9305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1143000" y="3505200"/>
            <a:ext cx="105177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43000" y="4038600"/>
            <a:ext cx="4114800" cy="1143000"/>
            <a:chOff x="1143000" y="4038600"/>
            <a:chExt cx="4114800" cy="1143000"/>
          </a:xfrm>
        </p:grpSpPr>
        <p:cxnSp>
          <p:nvCxnSpPr>
            <p:cNvPr id="27" name="Straight Connector 26"/>
            <p:cNvCxnSpPr>
              <a:endCxn id="59" idx="2"/>
            </p:cNvCxnSpPr>
            <p:nvPr/>
          </p:nvCxnSpPr>
          <p:spPr bwMode="auto">
            <a:xfrm>
              <a:off x="1143000" y="4038600"/>
              <a:ext cx="806443" cy="124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257800" y="40386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2419885" y="4648200"/>
              <a:ext cx="154251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143000" y="4648200"/>
              <a:ext cx="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43000" y="5181600"/>
            <a:ext cx="806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191000" y="4788932"/>
            <a:ext cx="29297" cy="3926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43000" y="24384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57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766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7502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19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128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8674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299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341891" y="3184267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Extra cycles</a:t>
            </a:r>
          </a:p>
        </p:txBody>
      </p:sp>
      <p:sp>
        <p:nvSpPr>
          <p:cNvPr id="2" name="Arc 1"/>
          <p:cNvSpPr/>
          <p:nvPr/>
        </p:nvSpPr>
        <p:spPr bwMode="auto">
          <a:xfrm rot="4770026">
            <a:off x="3350159" y="3217388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Arc 43"/>
          <p:cNvSpPr/>
          <p:nvPr/>
        </p:nvSpPr>
        <p:spPr bwMode="auto">
          <a:xfrm rot="15582872">
            <a:off x="4337304" y="3937198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537502" y="4038600"/>
            <a:ext cx="7318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249594" y="2362198"/>
            <a:ext cx="0" cy="12954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Arc 45"/>
          <p:cNvSpPr/>
          <p:nvPr/>
        </p:nvSpPr>
        <p:spPr bwMode="auto">
          <a:xfrm>
            <a:off x="1447800" y="4572000"/>
            <a:ext cx="762000" cy="958334"/>
          </a:xfrm>
          <a:prstGeom prst="arc">
            <a:avLst>
              <a:gd name="adj1" fmla="val 16200000"/>
              <a:gd name="adj2" fmla="val 20194463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Arc 55"/>
          <p:cNvSpPr/>
          <p:nvPr/>
        </p:nvSpPr>
        <p:spPr bwMode="auto">
          <a:xfrm rot="11059279">
            <a:off x="2182479" y="3723901"/>
            <a:ext cx="762000" cy="958334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4" name="Straight Arrow Connector 13"/>
          <p:cNvCxnSpPr>
            <a:stCxn id="46" idx="0"/>
          </p:cNvCxnSpPr>
          <p:nvPr/>
        </p:nvCxnSpPr>
        <p:spPr bwMode="auto">
          <a:xfrm flipH="1">
            <a:off x="1159006" y="4572000"/>
            <a:ext cx="669794" cy="322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Arc 57"/>
          <p:cNvSpPr/>
          <p:nvPr/>
        </p:nvSpPr>
        <p:spPr bwMode="auto">
          <a:xfrm rot="16365415">
            <a:off x="2287873" y="3903696"/>
            <a:ext cx="713045" cy="960692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Arc 58"/>
          <p:cNvSpPr/>
          <p:nvPr/>
        </p:nvSpPr>
        <p:spPr bwMode="auto">
          <a:xfrm rot="3548030">
            <a:off x="1502835" y="3424400"/>
            <a:ext cx="590348" cy="746536"/>
          </a:xfrm>
          <a:prstGeom prst="arc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Straight Arrow Connector 23"/>
          <p:cNvCxnSpPr>
            <a:stCxn id="58" idx="2"/>
          </p:cNvCxnSpPr>
          <p:nvPr/>
        </p:nvCxnSpPr>
        <p:spPr bwMode="auto">
          <a:xfrm>
            <a:off x="2661544" y="4027932"/>
            <a:ext cx="1300856" cy="106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62442" y="3497757"/>
            <a:ext cx="16166" cy="312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Arc 71"/>
          <p:cNvSpPr/>
          <p:nvPr/>
        </p:nvSpPr>
        <p:spPr bwMode="auto">
          <a:xfrm rot="5400000">
            <a:off x="1376062" y="4347862"/>
            <a:ext cx="654909" cy="1012567"/>
          </a:xfrm>
          <a:prstGeom prst="arc">
            <a:avLst>
              <a:gd name="adj1" fmla="val 16916084"/>
              <a:gd name="adj2" fmla="val 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2162442" y="4788932"/>
            <a:ext cx="32334" cy="2622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Arc 74"/>
          <p:cNvSpPr/>
          <p:nvPr/>
        </p:nvSpPr>
        <p:spPr bwMode="auto">
          <a:xfrm rot="15582872">
            <a:off x="2321242" y="4989729"/>
            <a:ext cx="746502" cy="1043744"/>
          </a:xfrm>
          <a:prstGeom prst="arc">
            <a:avLst>
              <a:gd name="adj1" fmla="val 16200000"/>
              <a:gd name="adj2" fmla="val 2145923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2612836" y="5181600"/>
            <a:ext cx="1636758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Arc 72"/>
          <p:cNvSpPr/>
          <p:nvPr/>
        </p:nvSpPr>
        <p:spPr bwMode="auto">
          <a:xfrm rot="11059279">
            <a:off x="4224488" y="3837486"/>
            <a:ext cx="759810" cy="802099"/>
          </a:xfrm>
          <a:prstGeom prst="arc">
            <a:avLst>
              <a:gd name="adj1" fmla="val 16553821"/>
              <a:gd name="adj2" fmla="val 0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7" name="Arc 76"/>
          <p:cNvSpPr/>
          <p:nvPr/>
        </p:nvSpPr>
        <p:spPr bwMode="auto">
          <a:xfrm>
            <a:off x="3508523" y="4620433"/>
            <a:ext cx="762000" cy="958334"/>
          </a:xfrm>
          <a:prstGeom prst="arc">
            <a:avLst>
              <a:gd name="adj1" fmla="val 16200000"/>
              <a:gd name="adj2" fmla="val 20194463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537502" y="4604266"/>
            <a:ext cx="720298" cy="161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4191000" y="3810000"/>
            <a:ext cx="1365570" cy="953256"/>
          </a:xfrm>
          <a:prstGeom prst="roundRect">
            <a:avLst/>
          </a:prstGeom>
          <a:noFill/>
          <a:ln w="38100" cap="flat" cmpd="sng" algn="ctr">
            <a:solidFill>
              <a:srgbClr val="EA9D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863436" y="3276600"/>
            <a:ext cx="1365570" cy="953256"/>
          </a:xfrm>
          <a:prstGeom prst="roundRect">
            <a:avLst/>
          </a:prstGeom>
          <a:noFill/>
          <a:ln w="38100" cap="flat" cmpd="sng" algn="ctr">
            <a:solidFill>
              <a:srgbClr val="EA9D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3927912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But no extra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End-points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5800" y="603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0.o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85800" y="5498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0.i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1143000" y="3505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1143000" y="24384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685800" y="4953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5800" y="4419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5800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5800" y="3276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800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85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641338" y="166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5800" y="11546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err="1" smtClean="0">
                <a:solidFill>
                  <a:schemeClr val="tx1"/>
                </a:solidFill>
              </a:rPr>
              <a:t>.o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5800" y="621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K.i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10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2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K=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7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88951"/>
              </p:ext>
            </p:extLst>
          </p:nvPr>
        </p:nvGraphicFramePr>
        <p:xfrm>
          <a:off x="1143000" y="304800"/>
          <a:ext cx="6172200" cy="5943597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V="1">
            <a:off x="1143000" y="6252865"/>
            <a:ext cx="10668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2186692" y="5322332"/>
            <a:ext cx="8084" cy="9305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1143000" y="3505200"/>
            <a:ext cx="105177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43000" y="4038600"/>
            <a:ext cx="4114800" cy="1143000"/>
            <a:chOff x="1143000" y="4038600"/>
            <a:chExt cx="4114800" cy="11430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143000" y="4038600"/>
              <a:ext cx="806443" cy="124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257800" y="40386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 flipV="1">
              <a:off x="2333615" y="4613892"/>
              <a:ext cx="1580986" cy="129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143000" y="4648200"/>
              <a:ext cx="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43000" y="5181600"/>
            <a:ext cx="806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226212" y="4784777"/>
            <a:ext cx="0" cy="3819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43000" y="24384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57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766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7502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19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128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8674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299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4537502" y="4038600"/>
            <a:ext cx="7318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226212" y="2362198"/>
            <a:ext cx="23382" cy="14478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159006" y="4604266"/>
            <a:ext cx="6697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2447964" y="4038600"/>
            <a:ext cx="1514436" cy="6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62442" y="3497757"/>
            <a:ext cx="16166" cy="312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447964" y="5166715"/>
            <a:ext cx="1801630" cy="14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4226212" y="4343400"/>
            <a:ext cx="3105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4536788" y="4051036"/>
            <a:ext cx="714" cy="2923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2159442" y="4038600"/>
            <a:ext cx="278958" cy="149180"/>
            <a:chOff x="4378612" y="4329573"/>
            <a:chExt cx="312008" cy="166227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4378612" y="4495800"/>
              <a:ext cx="31057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4689902" y="4329573"/>
              <a:ext cx="718" cy="1662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3962400" y="3825094"/>
            <a:ext cx="263812" cy="241036"/>
            <a:chOff x="3962400" y="3810000"/>
            <a:chExt cx="263812" cy="241036"/>
          </a:xfrm>
        </p:grpSpPr>
        <p:cxnSp>
          <p:nvCxnSpPr>
            <p:cNvPr id="90" name="Straight Connector 89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1914796" y="3820801"/>
            <a:ext cx="263812" cy="241036"/>
            <a:chOff x="3962400" y="3810000"/>
            <a:chExt cx="263812" cy="241036"/>
          </a:xfrm>
        </p:grpSpPr>
        <p:cxnSp>
          <p:nvCxnSpPr>
            <p:cNvPr id="97" name="Straight Connector 96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2152102" y="4429225"/>
            <a:ext cx="225109" cy="184666"/>
            <a:chOff x="2194776" y="4463534"/>
            <a:chExt cx="225109" cy="184666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2419885" y="4463534"/>
              <a:ext cx="0" cy="1846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H="1">
              <a:off x="2194776" y="4463534"/>
              <a:ext cx="2251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0" name="Straight Connector 109"/>
          <p:cNvCxnSpPr/>
          <p:nvPr/>
        </p:nvCxnSpPr>
        <p:spPr bwMode="auto">
          <a:xfrm flipV="1">
            <a:off x="2152102" y="4179332"/>
            <a:ext cx="0" cy="249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2177970" y="5166715"/>
            <a:ext cx="269994" cy="177889"/>
            <a:chOff x="4378612" y="4203436"/>
            <a:chExt cx="311290" cy="292364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4378612" y="4495800"/>
              <a:ext cx="31057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4689188" y="4203436"/>
              <a:ext cx="714" cy="2923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1886485" y="5051167"/>
            <a:ext cx="304250" cy="204492"/>
            <a:chOff x="3962400" y="3810000"/>
            <a:chExt cx="263812" cy="241036"/>
          </a:xfrm>
        </p:grpSpPr>
        <p:cxnSp>
          <p:nvCxnSpPr>
            <p:cNvPr id="117" name="Straight Connector 116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0" name="Straight Connector 119"/>
          <p:cNvCxnSpPr/>
          <p:nvPr/>
        </p:nvCxnSpPr>
        <p:spPr bwMode="auto">
          <a:xfrm>
            <a:off x="1828800" y="4631045"/>
            <a:ext cx="0" cy="157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1828800" y="4788932"/>
            <a:ext cx="3233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V="1">
            <a:off x="2162442" y="4788932"/>
            <a:ext cx="0" cy="2622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3914601" y="4626890"/>
            <a:ext cx="0" cy="157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3914601" y="4784777"/>
            <a:ext cx="3233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3" name="Group 132"/>
          <p:cNvGrpSpPr/>
          <p:nvPr/>
        </p:nvGrpSpPr>
        <p:grpSpPr>
          <a:xfrm>
            <a:off x="4237902" y="4481895"/>
            <a:ext cx="299599" cy="138496"/>
            <a:chOff x="2194776" y="4463534"/>
            <a:chExt cx="225109" cy="184666"/>
          </a:xfrm>
        </p:grpSpPr>
        <p:cxnSp>
          <p:nvCxnSpPr>
            <p:cNvPr id="134" name="Straight Connector 133"/>
            <p:cNvCxnSpPr/>
            <p:nvPr/>
          </p:nvCxnSpPr>
          <p:spPr bwMode="auto">
            <a:xfrm flipV="1">
              <a:off x="2419885" y="4463534"/>
              <a:ext cx="0" cy="1846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2194776" y="4463534"/>
              <a:ext cx="2251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7" name="Straight Arrow Connector 136"/>
          <p:cNvCxnSpPr/>
          <p:nvPr/>
        </p:nvCxnSpPr>
        <p:spPr bwMode="auto">
          <a:xfrm flipH="1">
            <a:off x="4536788" y="4604266"/>
            <a:ext cx="721012" cy="96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4226212" y="4304278"/>
            <a:ext cx="0" cy="1776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7341891" y="266700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Extra cycles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391400" y="457200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Coloring?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5800" y="603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5800" y="5498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0.i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1143000" y="3505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1143000" y="24384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685800" y="4953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1.o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5800" y="4419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5800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85800" y="3276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5800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5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641338" y="166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5800" y="11546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err="1" smtClean="0">
                <a:solidFill>
                  <a:schemeClr val="tx1"/>
                </a:solidFill>
              </a:rPr>
              <a:t>.o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5800" y="621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315200" y="3429000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But no extra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End-points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10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6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534400" y="1775589"/>
            <a:ext cx="381000" cy="38368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AutoShape 141"/>
          <p:cNvSpPr>
            <a:spLocks noChangeArrowheads="1"/>
          </p:cNvSpPr>
          <p:nvPr/>
        </p:nvSpPr>
        <p:spPr bwMode="auto">
          <a:xfrm>
            <a:off x="3264674" y="2255093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41"/>
          <p:cNvSpPr>
            <a:spLocks noChangeArrowheads="1"/>
          </p:cNvSpPr>
          <p:nvPr/>
        </p:nvSpPr>
        <p:spPr bwMode="auto">
          <a:xfrm>
            <a:off x="5721909" y="43231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3358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 flipH="1" flipV="1">
            <a:off x="2644015" y="330612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41"/>
          <p:cNvSpPr>
            <a:spLocks noChangeArrowheads="1"/>
          </p:cNvSpPr>
          <p:nvPr/>
        </p:nvSpPr>
        <p:spPr bwMode="auto">
          <a:xfrm>
            <a:off x="3264674" y="380828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87531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9760"/>
              </p:ext>
            </p:extLst>
          </p:nvPr>
        </p:nvGraphicFramePr>
        <p:xfrm>
          <a:off x="2044699" y="1233269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5926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77237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195205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19520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20333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20333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1816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26344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41"/>
          <p:cNvSpPr>
            <a:spLocks noChangeShapeType="1"/>
          </p:cNvSpPr>
          <p:nvPr/>
        </p:nvSpPr>
        <p:spPr bwMode="auto">
          <a:xfrm flipV="1">
            <a:off x="2199515" y="4996744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2"/>
          <p:cNvSpPr>
            <a:spLocks noChangeShapeType="1"/>
          </p:cNvSpPr>
          <p:nvPr/>
        </p:nvSpPr>
        <p:spPr bwMode="auto">
          <a:xfrm>
            <a:off x="2488709" y="4587462"/>
            <a:ext cx="304800" cy="4209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3"/>
          <p:cNvSpPr>
            <a:spLocks noChangeShapeType="1"/>
          </p:cNvSpPr>
          <p:nvPr/>
        </p:nvSpPr>
        <p:spPr bwMode="auto">
          <a:xfrm flipV="1">
            <a:off x="2275715" y="4574761"/>
            <a:ext cx="212994" cy="88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47"/>
          <p:cNvSpPr>
            <a:spLocks noChangeShapeType="1"/>
          </p:cNvSpPr>
          <p:nvPr/>
        </p:nvSpPr>
        <p:spPr bwMode="auto">
          <a:xfrm flipV="1">
            <a:off x="2793509" y="4451757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148"/>
          <p:cNvSpPr>
            <a:spLocks noChangeShapeType="1"/>
          </p:cNvSpPr>
          <p:nvPr/>
        </p:nvSpPr>
        <p:spPr bwMode="auto">
          <a:xfrm>
            <a:off x="3060209" y="3994557"/>
            <a:ext cx="4064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49"/>
          <p:cNvSpPr>
            <a:spLocks noChangeShapeType="1"/>
          </p:cNvSpPr>
          <p:nvPr/>
        </p:nvSpPr>
        <p:spPr bwMode="auto">
          <a:xfrm flipV="1">
            <a:off x="2831609" y="3994557"/>
            <a:ext cx="2286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4"/>
          <p:cNvSpPr>
            <a:spLocks noChangeShapeType="1"/>
          </p:cNvSpPr>
          <p:nvPr/>
        </p:nvSpPr>
        <p:spPr bwMode="auto">
          <a:xfrm flipH="1" flipV="1">
            <a:off x="2275715" y="4663662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44"/>
          <p:cNvSpPr>
            <a:spLocks noChangeShapeType="1"/>
          </p:cNvSpPr>
          <p:nvPr/>
        </p:nvSpPr>
        <p:spPr bwMode="auto">
          <a:xfrm flipH="1" flipV="1">
            <a:off x="2831609" y="4108857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55"/>
          <p:cNvSpPr>
            <a:spLocks noChangeArrowheads="1"/>
          </p:cNvSpPr>
          <p:nvPr/>
        </p:nvSpPr>
        <p:spPr bwMode="auto">
          <a:xfrm>
            <a:off x="3417887" y="3822597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31" charset="0"/>
              </a:rPr>
              <a:t>!</a:t>
            </a:r>
            <a:endParaRPr lang="en-US" dirty="0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542844" y="4451757"/>
            <a:ext cx="306455" cy="1650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61"/>
          <p:cNvSpPr>
            <a:spLocks noChangeShapeType="1"/>
          </p:cNvSpPr>
          <p:nvPr/>
        </p:nvSpPr>
        <p:spPr bwMode="auto">
          <a:xfrm>
            <a:off x="5199945" y="4108857"/>
            <a:ext cx="3429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62"/>
          <p:cNvSpPr>
            <a:spLocks noChangeShapeType="1"/>
          </p:cNvSpPr>
          <p:nvPr/>
        </p:nvSpPr>
        <p:spPr bwMode="auto">
          <a:xfrm flipV="1">
            <a:off x="4806243" y="4065369"/>
            <a:ext cx="93447" cy="1815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63"/>
          <p:cNvSpPr>
            <a:spLocks noChangeShapeType="1"/>
          </p:cNvSpPr>
          <p:nvPr/>
        </p:nvSpPr>
        <p:spPr bwMode="auto">
          <a:xfrm>
            <a:off x="4947209" y="3994557"/>
            <a:ext cx="290835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54"/>
          <p:cNvSpPr>
            <a:spLocks noChangeArrowheads="1"/>
          </p:cNvSpPr>
          <p:nvPr/>
        </p:nvSpPr>
        <p:spPr bwMode="auto">
          <a:xfrm>
            <a:off x="4844344" y="392566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 flipH="1" flipV="1">
            <a:off x="4806243" y="4246949"/>
            <a:ext cx="93447" cy="2048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2"/>
          <p:cNvSpPr>
            <a:spLocks noChangeShapeType="1"/>
          </p:cNvSpPr>
          <p:nvPr/>
        </p:nvSpPr>
        <p:spPr bwMode="auto">
          <a:xfrm flipV="1">
            <a:off x="4655485" y="4459069"/>
            <a:ext cx="256905" cy="2612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 flipH="1">
            <a:off x="5596564" y="1963705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 flipH="1">
            <a:off x="5355264" y="1963705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5380663" y="2159269"/>
            <a:ext cx="1" cy="2302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380665" y="2389477"/>
            <a:ext cx="478038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 flipV="1">
            <a:off x="5888664" y="2364077"/>
            <a:ext cx="203200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 flipH="1" flipV="1">
            <a:off x="5888664" y="1989105"/>
            <a:ext cx="203200" cy="34957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2"/>
          <p:cNvSpPr>
            <a:spLocks noChangeShapeType="1"/>
          </p:cNvSpPr>
          <p:nvPr/>
        </p:nvSpPr>
        <p:spPr bwMode="auto">
          <a:xfrm flipV="1">
            <a:off x="3060210" y="2493473"/>
            <a:ext cx="3576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2"/>
          <p:cNvSpPr>
            <a:spLocks noChangeShapeType="1"/>
          </p:cNvSpPr>
          <p:nvPr/>
        </p:nvSpPr>
        <p:spPr bwMode="auto">
          <a:xfrm flipV="1">
            <a:off x="2831608" y="24934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2488709" y="2515241"/>
            <a:ext cx="357678" cy="1088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 flipV="1">
            <a:off x="2260108" y="25188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 flipH="1" flipV="1">
            <a:off x="2260108" y="2649505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 flipV="1">
            <a:off x="2222008" y="3030105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4"/>
          <p:cNvSpPr>
            <a:spLocks noChangeShapeType="1"/>
          </p:cNvSpPr>
          <p:nvPr/>
        </p:nvSpPr>
        <p:spPr bwMode="auto">
          <a:xfrm flipH="1" flipV="1">
            <a:off x="2222008" y="3195205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44"/>
          <p:cNvSpPr>
            <a:spLocks noChangeShapeType="1"/>
          </p:cNvSpPr>
          <p:nvPr/>
        </p:nvSpPr>
        <p:spPr bwMode="auto">
          <a:xfrm flipH="1" flipV="1">
            <a:off x="2450606" y="3541588"/>
            <a:ext cx="342902" cy="1263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 flipH="1">
            <a:off x="2831608" y="3439386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stealth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54469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-29647" y="1438477"/>
            <a:ext cx="2196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Claim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i="1" dirty="0" smtClean="0">
                <a:latin typeface="Times New Roman"/>
                <a:cs typeface="Times New Roman"/>
              </a:rPr>
              <a:t> The walk cannot exit the square, nor can it loop into itself.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Hence, it must stop  at tri-chromatic triangle…</a:t>
            </a:r>
            <a:endParaRPr lang="en-US" i="1" dirty="0"/>
          </a:p>
        </p:txBody>
      </p:sp>
      <p:sp>
        <p:nvSpPr>
          <p:cNvPr id="134" name="Oval 154"/>
          <p:cNvSpPr>
            <a:spLocks noChangeArrowheads="1"/>
          </p:cNvSpPr>
          <p:nvPr/>
        </p:nvSpPr>
        <p:spPr bwMode="auto">
          <a:xfrm>
            <a:off x="1831215" y="50983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7"/>
          <p:cNvGrpSpPr/>
          <p:nvPr/>
        </p:nvGrpSpPr>
        <p:grpSpPr>
          <a:xfrm>
            <a:off x="1450706" y="4916828"/>
            <a:ext cx="514199" cy="576824"/>
            <a:chOff x="1450706" y="5156759"/>
            <a:chExt cx="514199" cy="576824"/>
          </a:xfrm>
        </p:grpSpPr>
        <p:sp>
          <p:nvSpPr>
            <p:cNvPr id="146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5" name="Straight Connector 164"/>
            <p:cNvCxnSpPr>
              <a:stCxn id="146" idx="7"/>
            </p:cNvCxnSpPr>
            <p:nvPr/>
          </p:nvCxnSpPr>
          <p:spPr bwMode="auto">
            <a:xfrm rot="5400000" flipH="1" flipV="1">
              <a:off x="1613962" y="5186146"/>
              <a:ext cx="380329" cy="321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46" idx="6"/>
            </p:cNvCxnSpPr>
            <p:nvPr/>
          </p:nvCxnSpPr>
          <p:spPr bwMode="auto">
            <a:xfrm>
              <a:off x="1676400" y="5618479"/>
              <a:ext cx="26485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7" name="Line 141"/>
          <p:cNvSpPr>
            <a:spLocks noChangeShapeType="1"/>
          </p:cNvSpPr>
          <p:nvPr/>
        </p:nvSpPr>
        <p:spPr bwMode="auto">
          <a:xfrm flipV="1">
            <a:off x="1879599" y="5149144"/>
            <a:ext cx="319916" cy="2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27309" y="1775589"/>
            <a:ext cx="1751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Cross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chemeClr val="tx1"/>
                </a:solidFill>
              </a:rPr>
              <a:t> – </a:t>
            </a:r>
            <a:r>
              <a:rPr lang="en-US" sz="2400" b="1" dirty="0" smtClean="0">
                <a:solidFill>
                  <a:srgbClr val="FFFF00"/>
                </a:solidFill>
              </a:rPr>
              <a:t>Y</a:t>
            </a:r>
          </a:p>
          <a:p>
            <a:r>
              <a:rPr lang="en-US" sz="2400" b="1" dirty="0" smtClean="0"/>
              <a:t>Keeping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on left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3813" y="1190814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Rule:</a:t>
            </a:r>
          </a:p>
        </p:txBody>
      </p:sp>
    </p:spTree>
    <p:extLst>
      <p:ext uri="{BB962C8B-B14F-4D97-AF65-F5344CB8AC3E}">
        <p14:creationId xmlns:p14="http://schemas.microsoft.com/office/powerpoint/2010/main" val="42772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17" grpId="0" animBg="1"/>
      <p:bldP spid="124" grpId="0" animBg="1"/>
      <p:bldP spid="121" grpId="0" animBg="1"/>
      <p:bldP spid="11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40" grpId="0" uiExpand="1" build="p" bldLvl="3"/>
      <p:bldP spid="16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685800" y="3276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5800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K=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7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04836"/>
              </p:ext>
            </p:extLst>
          </p:nvPr>
        </p:nvGraphicFramePr>
        <p:xfrm>
          <a:off x="1143000" y="304800"/>
          <a:ext cx="6172200" cy="5943597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 flipV="1">
            <a:off x="1143000" y="6252865"/>
            <a:ext cx="106680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2186692" y="5322332"/>
            <a:ext cx="8084" cy="9305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1143000" y="3505200"/>
            <a:ext cx="105177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43000" y="4038600"/>
            <a:ext cx="4114800" cy="1143000"/>
            <a:chOff x="1143000" y="4038600"/>
            <a:chExt cx="4114800" cy="11430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143000" y="4038600"/>
              <a:ext cx="806443" cy="124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257800" y="40386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 flipV="1">
              <a:off x="2333615" y="4613892"/>
              <a:ext cx="1580986" cy="129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143000" y="4648200"/>
              <a:ext cx="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43000" y="5181600"/>
            <a:ext cx="806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226212" y="4784777"/>
            <a:ext cx="0" cy="3819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43000" y="24384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260068"/>
                <a:ext cx="514885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60068"/>
                <a:ext cx="514885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3571" t="-2000" r="-119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2766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7502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64" y="6248400"/>
                <a:ext cx="57438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3191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90845"/>
                <a:ext cx="574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128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5867400" y="6172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K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6248400"/>
                <a:ext cx="941091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299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4537502" y="4038600"/>
            <a:ext cx="7318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226212" y="2362198"/>
            <a:ext cx="23382" cy="14478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159006" y="4604266"/>
            <a:ext cx="6697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2447964" y="4038600"/>
            <a:ext cx="1514436" cy="6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62442" y="3497757"/>
            <a:ext cx="16166" cy="312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447964" y="5166715"/>
            <a:ext cx="1801630" cy="14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4226212" y="4343400"/>
            <a:ext cx="3105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4536788" y="4051036"/>
            <a:ext cx="714" cy="2923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2159442" y="4038600"/>
            <a:ext cx="278958" cy="149180"/>
            <a:chOff x="4378612" y="4329573"/>
            <a:chExt cx="312008" cy="166227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4378612" y="4495800"/>
              <a:ext cx="31057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4689902" y="4329573"/>
              <a:ext cx="718" cy="1662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3962400" y="3825094"/>
            <a:ext cx="263812" cy="241036"/>
            <a:chOff x="3962400" y="3810000"/>
            <a:chExt cx="263812" cy="241036"/>
          </a:xfrm>
        </p:grpSpPr>
        <p:cxnSp>
          <p:nvCxnSpPr>
            <p:cNvPr id="90" name="Straight Connector 89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1914796" y="3820801"/>
            <a:ext cx="263812" cy="241036"/>
            <a:chOff x="3962400" y="3810000"/>
            <a:chExt cx="263812" cy="241036"/>
          </a:xfrm>
        </p:grpSpPr>
        <p:cxnSp>
          <p:nvCxnSpPr>
            <p:cNvPr id="97" name="Straight Connector 96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2152102" y="4429225"/>
            <a:ext cx="225109" cy="184666"/>
            <a:chOff x="2194776" y="4463534"/>
            <a:chExt cx="225109" cy="184666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2419885" y="4463534"/>
              <a:ext cx="0" cy="1846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H="1">
              <a:off x="2194776" y="4463534"/>
              <a:ext cx="2251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0" name="Straight Connector 109"/>
          <p:cNvCxnSpPr/>
          <p:nvPr/>
        </p:nvCxnSpPr>
        <p:spPr bwMode="auto">
          <a:xfrm flipV="1">
            <a:off x="2152102" y="4179332"/>
            <a:ext cx="0" cy="249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2177970" y="5166715"/>
            <a:ext cx="269994" cy="177889"/>
            <a:chOff x="4378612" y="4203436"/>
            <a:chExt cx="311290" cy="292364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4378612" y="4495800"/>
              <a:ext cx="31057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4689188" y="4203436"/>
              <a:ext cx="714" cy="2923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1886485" y="5051167"/>
            <a:ext cx="304250" cy="204492"/>
            <a:chOff x="3962400" y="3810000"/>
            <a:chExt cx="263812" cy="241036"/>
          </a:xfrm>
        </p:grpSpPr>
        <p:cxnSp>
          <p:nvCxnSpPr>
            <p:cNvPr id="117" name="Straight Connector 116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0" name="Straight Connector 119"/>
          <p:cNvCxnSpPr/>
          <p:nvPr/>
        </p:nvCxnSpPr>
        <p:spPr bwMode="auto">
          <a:xfrm>
            <a:off x="1828800" y="4631045"/>
            <a:ext cx="0" cy="157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1828800" y="4788932"/>
            <a:ext cx="3233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V="1">
            <a:off x="2162442" y="4788932"/>
            <a:ext cx="0" cy="2622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3914601" y="4626890"/>
            <a:ext cx="0" cy="157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3914601" y="4784777"/>
            <a:ext cx="3233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3" name="Group 132"/>
          <p:cNvGrpSpPr/>
          <p:nvPr/>
        </p:nvGrpSpPr>
        <p:grpSpPr>
          <a:xfrm>
            <a:off x="4237902" y="4481895"/>
            <a:ext cx="299599" cy="138496"/>
            <a:chOff x="2194776" y="4463534"/>
            <a:chExt cx="225109" cy="184666"/>
          </a:xfrm>
        </p:grpSpPr>
        <p:cxnSp>
          <p:nvCxnSpPr>
            <p:cNvPr id="134" name="Straight Connector 133"/>
            <p:cNvCxnSpPr/>
            <p:nvPr/>
          </p:nvCxnSpPr>
          <p:spPr bwMode="auto">
            <a:xfrm flipV="1">
              <a:off x="2419885" y="4463534"/>
              <a:ext cx="0" cy="1846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2194776" y="4463534"/>
              <a:ext cx="2251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7" name="Straight Arrow Connector 136"/>
          <p:cNvCxnSpPr/>
          <p:nvPr/>
        </p:nvCxnSpPr>
        <p:spPr bwMode="auto">
          <a:xfrm flipH="1">
            <a:off x="4536788" y="4604266"/>
            <a:ext cx="721012" cy="96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4226212" y="4304278"/>
            <a:ext cx="0" cy="1776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7341891" y="266700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Extra cycles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391400" y="457200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Coloring?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2886039" y="1431667"/>
            <a:ext cx="2680345" cy="1752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 bwMode="auto">
          <a:xfrm flipV="1">
            <a:off x="4226211" y="2209800"/>
            <a:ext cx="0" cy="5334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H="1">
            <a:off x="3484349" y="2209800"/>
            <a:ext cx="70665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4387701" y="2057401"/>
            <a:ext cx="0" cy="72518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 flipH="1">
            <a:off x="3348779" y="2057400"/>
            <a:ext cx="1032721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 flipV="1">
            <a:off x="4076252" y="2438400"/>
            <a:ext cx="0" cy="344187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 flipH="1">
            <a:off x="3484349" y="2438400"/>
            <a:ext cx="591903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flipH="1" flipV="1">
            <a:off x="4536788" y="1849651"/>
            <a:ext cx="714" cy="9329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flipH="1">
            <a:off x="3581400" y="1849651"/>
            <a:ext cx="955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flipV="1">
            <a:off x="3962400" y="2579133"/>
            <a:ext cx="0" cy="2034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3581400" y="257175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Rectangle 168"/>
          <p:cNvSpPr/>
          <p:nvPr/>
        </p:nvSpPr>
        <p:spPr bwMode="auto">
          <a:xfrm>
            <a:off x="685801" y="2571750"/>
            <a:ext cx="990600" cy="84334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458528" y="5087573"/>
            <a:ext cx="1548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Constant </a:t>
            </a:r>
          </a:p>
          <a:p>
            <a:r>
              <a:rPr lang="en-US" sz="2800" dirty="0" smtClean="0"/>
              <a:t>Blow-up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5800" y="60314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5800" y="5498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0.i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 bwMode="auto">
          <a:xfrm>
            <a:off x="1143000" y="3505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1143000" y="24384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685800" y="4953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1.o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5800" y="44196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85800" y="38100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 smtClean="0">
                <a:solidFill>
                  <a:schemeClr val="tx1"/>
                </a:solidFill>
              </a:rPr>
              <a:t>.o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85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641338" y="166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5800" y="115466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dirty="0" err="1" smtClean="0">
                <a:solidFill>
                  <a:schemeClr val="tx1"/>
                </a:solidFill>
              </a:rPr>
              <a:t>.o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85800" y="6212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K.i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15200" y="3276600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But no extra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End-points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182" y="6289356"/>
                <a:ext cx="574388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105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1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6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K=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609" y="76200"/>
                <a:ext cx="166039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721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01456"/>
              </p:ext>
            </p:extLst>
          </p:nvPr>
        </p:nvGraphicFramePr>
        <p:xfrm>
          <a:off x="685800" y="304800"/>
          <a:ext cx="6477003" cy="5948074"/>
        </p:xfrm>
        <a:graphic>
          <a:graphicData uri="http://schemas.openxmlformats.org/drawingml/2006/table">
            <a:tbl>
              <a:tblPr/>
              <a:tblGrid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  <a:gridCol w="498231"/>
              </a:tblGrid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4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 bwMode="auto">
          <a:xfrm>
            <a:off x="457200" y="6252865"/>
            <a:ext cx="1752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2186692" y="5322332"/>
            <a:ext cx="8084" cy="9305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1143000" y="3505200"/>
            <a:ext cx="1051775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43000" y="35052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143000" y="4038600"/>
            <a:ext cx="4114800" cy="1143000"/>
            <a:chOff x="1143000" y="4038600"/>
            <a:chExt cx="4114800" cy="11430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1143000" y="4038600"/>
              <a:ext cx="806443" cy="124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257800" y="4038600"/>
              <a:ext cx="0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 flipV="1">
              <a:off x="2333615" y="4613892"/>
              <a:ext cx="1580986" cy="129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143000" y="4648200"/>
              <a:ext cx="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1143000" y="5181600"/>
            <a:ext cx="806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226212" y="4784777"/>
            <a:ext cx="0" cy="38193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43000" y="2362200"/>
            <a:ext cx="304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143000" y="2438400"/>
            <a:ext cx="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85800" y="27432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>
                <a:solidFill>
                  <a:schemeClr val="tx1"/>
                </a:solidFill>
              </a:rPr>
              <a:t>.1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641338" y="16649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537502" y="4038600"/>
            <a:ext cx="7318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226212" y="2362198"/>
            <a:ext cx="23382" cy="14478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159006" y="4604266"/>
            <a:ext cx="6697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2447964" y="4038600"/>
            <a:ext cx="1514436" cy="62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162442" y="3497757"/>
            <a:ext cx="16166" cy="312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447964" y="5166715"/>
            <a:ext cx="1801630" cy="14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4226212" y="4343400"/>
            <a:ext cx="3105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 flipV="1">
            <a:off x="4536788" y="4051036"/>
            <a:ext cx="714" cy="2923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2159442" y="4038600"/>
            <a:ext cx="278958" cy="149180"/>
            <a:chOff x="4378612" y="4329573"/>
            <a:chExt cx="312008" cy="166227"/>
          </a:xfrm>
        </p:grpSpPr>
        <p:cxnSp>
          <p:nvCxnSpPr>
            <p:cNvPr id="86" name="Straight Connector 85"/>
            <p:cNvCxnSpPr/>
            <p:nvPr/>
          </p:nvCxnSpPr>
          <p:spPr bwMode="auto">
            <a:xfrm>
              <a:off x="4378612" y="4495800"/>
              <a:ext cx="31057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4689902" y="4329573"/>
              <a:ext cx="718" cy="1662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3962400" y="3825094"/>
            <a:ext cx="263812" cy="241036"/>
            <a:chOff x="3962400" y="3810000"/>
            <a:chExt cx="263812" cy="241036"/>
          </a:xfrm>
        </p:grpSpPr>
        <p:cxnSp>
          <p:nvCxnSpPr>
            <p:cNvPr id="90" name="Straight Connector 89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1914796" y="3820801"/>
            <a:ext cx="263812" cy="241036"/>
            <a:chOff x="3962400" y="3810000"/>
            <a:chExt cx="263812" cy="241036"/>
          </a:xfrm>
        </p:grpSpPr>
        <p:cxnSp>
          <p:nvCxnSpPr>
            <p:cNvPr id="97" name="Straight Connector 96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2152102" y="4429225"/>
            <a:ext cx="225109" cy="184666"/>
            <a:chOff x="2194776" y="4463534"/>
            <a:chExt cx="225109" cy="184666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2419885" y="4463534"/>
              <a:ext cx="0" cy="1846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H="1">
              <a:off x="2194776" y="4463534"/>
              <a:ext cx="2251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0" name="Straight Connector 109"/>
          <p:cNvCxnSpPr/>
          <p:nvPr/>
        </p:nvCxnSpPr>
        <p:spPr bwMode="auto">
          <a:xfrm flipV="1">
            <a:off x="2152102" y="4179332"/>
            <a:ext cx="0" cy="249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2177970" y="5166715"/>
            <a:ext cx="269994" cy="177889"/>
            <a:chOff x="4378612" y="4203436"/>
            <a:chExt cx="311290" cy="292364"/>
          </a:xfrm>
        </p:grpSpPr>
        <p:cxnSp>
          <p:nvCxnSpPr>
            <p:cNvPr id="112" name="Straight Connector 111"/>
            <p:cNvCxnSpPr/>
            <p:nvPr/>
          </p:nvCxnSpPr>
          <p:spPr bwMode="auto">
            <a:xfrm>
              <a:off x="4378612" y="4495800"/>
              <a:ext cx="31057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4689188" y="4203436"/>
              <a:ext cx="714" cy="2923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1886485" y="5051167"/>
            <a:ext cx="304250" cy="204492"/>
            <a:chOff x="3962400" y="3810000"/>
            <a:chExt cx="263812" cy="241036"/>
          </a:xfrm>
        </p:grpSpPr>
        <p:cxnSp>
          <p:nvCxnSpPr>
            <p:cNvPr id="117" name="Straight Connector 116"/>
            <p:cNvCxnSpPr/>
            <p:nvPr/>
          </p:nvCxnSpPr>
          <p:spPr bwMode="auto">
            <a:xfrm flipV="1">
              <a:off x="3962400" y="3810000"/>
              <a:ext cx="0" cy="241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3962400" y="3810000"/>
              <a:ext cx="26381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0" name="Straight Connector 119"/>
          <p:cNvCxnSpPr/>
          <p:nvPr/>
        </p:nvCxnSpPr>
        <p:spPr bwMode="auto">
          <a:xfrm>
            <a:off x="1828800" y="4631045"/>
            <a:ext cx="0" cy="157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1828800" y="4788932"/>
            <a:ext cx="3233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V="1">
            <a:off x="2162442" y="4788932"/>
            <a:ext cx="0" cy="2622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3914601" y="4626890"/>
            <a:ext cx="0" cy="1578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3914601" y="4784777"/>
            <a:ext cx="3233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3" name="Group 132"/>
          <p:cNvGrpSpPr/>
          <p:nvPr/>
        </p:nvGrpSpPr>
        <p:grpSpPr>
          <a:xfrm>
            <a:off x="4237902" y="4481895"/>
            <a:ext cx="299599" cy="138496"/>
            <a:chOff x="2194776" y="4463534"/>
            <a:chExt cx="225109" cy="184666"/>
          </a:xfrm>
        </p:grpSpPr>
        <p:cxnSp>
          <p:nvCxnSpPr>
            <p:cNvPr id="134" name="Straight Connector 133"/>
            <p:cNvCxnSpPr/>
            <p:nvPr/>
          </p:nvCxnSpPr>
          <p:spPr bwMode="auto">
            <a:xfrm flipV="1">
              <a:off x="2419885" y="4463534"/>
              <a:ext cx="0" cy="1846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2194776" y="4463534"/>
              <a:ext cx="22510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7" name="Straight Arrow Connector 136"/>
          <p:cNvCxnSpPr/>
          <p:nvPr/>
        </p:nvCxnSpPr>
        <p:spPr bwMode="auto">
          <a:xfrm flipH="1">
            <a:off x="4536788" y="4604266"/>
            <a:ext cx="721012" cy="96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flipV="1">
            <a:off x="4226212" y="4304278"/>
            <a:ext cx="0" cy="1776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Rectangle 145"/>
          <p:cNvSpPr/>
          <p:nvPr/>
        </p:nvSpPr>
        <p:spPr bwMode="auto">
          <a:xfrm>
            <a:off x="2886039" y="1431667"/>
            <a:ext cx="2680345" cy="17526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48" name="Straight Arrow Connector 147"/>
          <p:cNvCxnSpPr/>
          <p:nvPr/>
        </p:nvCxnSpPr>
        <p:spPr bwMode="auto">
          <a:xfrm flipV="1">
            <a:off x="4226211" y="2209800"/>
            <a:ext cx="0" cy="533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Arrow Connector 150"/>
          <p:cNvCxnSpPr/>
          <p:nvPr/>
        </p:nvCxnSpPr>
        <p:spPr bwMode="auto">
          <a:xfrm flipH="1">
            <a:off x="3484349" y="2209800"/>
            <a:ext cx="7066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4387701" y="2057400"/>
            <a:ext cx="0" cy="6858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 flipH="1">
            <a:off x="3348779" y="2057400"/>
            <a:ext cx="10327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 flipV="1">
            <a:off x="4076252" y="2438400"/>
            <a:ext cx="0" cy="266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 flipH="1">
            <a:off x="3484349" y="2438400"/>
            <a:ext cx="59190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 flipH="1" flipV="1">
            <a:off x="4536788" y="1849651"/>
            <a:ext cx="714" cy="893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flipH="1">
            <a:off x="3581400" y="1849651"/>
            <a:ext cx="955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flipV="1">
            <a:off x="3962400" y="2579132"/>
            <a:ext cx="0" cy="1640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3581400" y="257175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Rectangle 168"/>
          <p:cNvSpPr/>
          <p:nvPr/>
        </p:nvSpPr>
        <p:spPr bwMode="auto">
          <a:xfrm>
            <a:off x="685800" y="2476500"/>
            <a:ext cx="990601" cy="9385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 bwMode="auto">
          <a:xfrm flipH="1">
            <a:off x="1143001" y="2362200"/>
            <a:ext cx="2860" cy="631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609600" y="228600"/>
            <a:ext cx="0" cy="5943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09600" y="6324600"/>
            <a:ext cx="6629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09600" y="6172200"/>
            <a:ext cx="14371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333615" y="5715000"/>
            <a:ext cx="0" cy="5701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2057400" y="5562600"/>
            <a:ext cx="0" cy="5701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2447964" y="5787601"/>
            <a:ext cx="0" cy="3845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flipV="1">
            <a:off x="1905000" y="5655368"/>
            <a:ext cx="0" cy="3845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849087" y="6039967"/>
            <a:ext cx="103739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4" name="Group 153"/>
          <p:cNvGrpSpPr/>
          <p:nvPr/>
        </p:nvGrpSpPr>
        <p:grpSpPr>
          <a:xfrm>
            <a:off x="925846" y="2476500"/>
            <a:ext cx="441940" cy="571500"/>
            <a:chOff x="925846" y="2476500"/>
            <a:chExt cx="441940" cy="571500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925846" y="2476500"/>
              <a:ext cx="0" cy="5715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1350301" y="2476500"/>
              <a:ext cx="1" cy="5566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925846" y="3048000"/>
              <a:ext cx="4419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925846" y="2743200"/>
              <a:ext cx="4419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Oval 82"/>
          <p:cNvSpPr/>
          <p:nvPr/>
        </p:nvSpPr>
        <p:spPr bwMode="auto">
          <a:xfrm>
            <a:off x="849087" y="2400300"/>
            <a:ext cx="184666" cy="1275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838200" y="2691882"/>
            <a:ext cx="184666" cy="1275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838200" y="2996682"/>
            <a:ext cx="184666" cy="12751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1295400" y="2996682"/>
            <a:ext cx="184666" cy="12751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1257969" y="2691068"/>
            <a:ext cx="184666" cy="1275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1286922" y="2387082"/>
            <a:ext cx="184666" cy="1275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9" name="Straight Connector 88"/>
          <p:cNvCxnSpPr>
            <a:stCxn id="136" idx="4"/>
            <a:endCxn id="147" idx="1"/>
          </p:cNvCxnSpPr>
          <p:nvPr/>
        </p:nvCxnSpPr>
        <p:spPr bwMode="auto">
          <a:xfrm>
            <a:off x="930533" y="2819400"/>
            <a:ext cx="391911" cy="1959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83" idx="5"/>
            <a:endCxn id="149" idx="1"/>
          </p:cNvCxnSpPr>
          <p:nvPr/>
        </p:nvCxnSpPr>
        <p:spPr bwMode="auto">
          <a:xfrm>
            <a:off x="1006709" y="2509143"/>
            <a:ext cx="278304" cy="200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flipV="1">
            <a:off x="762000" y="2113745"/>
            <a:ext cx="0" cy="11628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762000" y="2113745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762000" y="3276600"/>
            <a:ext cx="78422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flipV="1">
            <a:off x="1546221" y="2715912"/>
            <a:ext cx="0" cy="5606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flipV="1">
            <a:off x="7239000" y="228600"/>
            <a:ext cx="0" cy="6096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609600" y="228600"/>
            <a:ext cx="6629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>
            <a:stCxn id="83" idx="0"/>
          </p:cNvCxnSpPr>
          <p:nvPr/>
        </p:nvCxnSpPr>
        <p:spPr bwMode="auto">
          <a:xfrm flipV="1">
            <a:off x="941420" y="2235277"/>
            <a:ext cx="0" cy="1650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925846" y="2209800"/>
            <a:ext cx="1725045" cy="254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 flipV="1">
            <a:off x="1421582" y="2458602"/>
            <a:ext cx="1271636" cy="545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 flipV="1">
            <a:off x="1546221" y="2579132"/>
            <a:ext cx="0" cy="1640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1546221" y="2609443"/>
            <a:ext cx="11046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1066800"/>
                <a:ext cx="167795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334" y="1650502"/>
                <a:ext cx="114544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8" y="2113745"/>
                <a:ext cx="115493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/>
          <p:cNvSpPr txBox="1"/>
          <p:nvPr/>
        </p:nvSpPr>
        <p:spPr>
          <a:xfrm>
            <a:off x="7341891" y="2667000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Extra cycles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391400" y="4572000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Coloring?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458528" y="5087573"/>
            <a:ext cx="1548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Constant </a:t>
            </a:r>
          </a:p>
          <a:p>
            <a:r>
              <a:rPr lang="en-US" sz="2800" dirty="0" smtClean="0"/>
              <a:t>Blow-up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15200" y="3276600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But no extra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End-points</a:t>
            </a:r>
          </a:p>
        </p:txBody>
      </p:sp>
    </p:spTree>
    <p:extLst>
      <p:ext uri="{BB962C8B-B14F-4D97-AF65-F5344CB8AC3E}">
        <p14:creationId xmlns:p14="http://schemas.microsoft.com/office/powerpoint/2010/main" val="2947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36" grpId="0" animBg="1"/>
      <p:bldP spid="138" grpId="0" animBg="1"/>
      <p:bldP spid="147" grpId="0" animBg="1"/>
      <p:bldP spid="149" grpId="0" animBg="1"/>
      <p:bldP spid="1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r>
              <a:rPr lang="en-US" dirty="0" smtClean="0"/>
              <a:t>Poly-time Procedure for Coloring?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3886200"/>
              </a:xfrm>
            </p:spPr>
            <p:txBody>
              <a:bodyPr/>
              <a:lstStyle/>
              <a:p>
                <a:r>
                  <a:rPr lang="en-US" sz="2800" dirty="0" smtClean="0"/>
                  <a:t>Every row uniquely correspond to a vertex in/out</a:t>
                </a:r>
                <a:endParaRPr lang="en-US" sz="2800" dirty="0"/>
              </a:p>
              <a:p>
                <a:r>
                  <a:rPr lang="en-US" sz="2800" dirty="0" smtClean="0"/>
                  <a:t>Every column uniquely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For every grid point of the initial grid, can use circuit N and P of PPAD to check if a line is passing through it and in what direction.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Even further subdivision in constantly many cells is predetermined.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What about crossings?</a:t>
                </a:r>
              </a:p>
              <a:p>
                <a:pPr lvl="1"/>
                <a:r>
                  <a:rPr lang="en-US" sz="2400" dirty="0" smtClean="0"/>
                  <a:t>Again checking and uncrossing are locally possible.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3886200"/>
              </a:xfrm>
              <a:blipFill rotWithShape="1">
                <a:blip r:embed="rId2"/>
                <a:stretch>
                  <a:fillRect l="-741" t="-1570" r="-1926" b="-36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2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Recall</a:t>
            </a:r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: Proof of 2D-Sperner’s Lemma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27217"/>
              </p:ext>
            </p:extLst>
          </p:nvPr>
        </p:nvGraphicFramePr>
        <p:xfrm>
          <a:off x="2044699" y="12446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31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294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274775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56137" y="13597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-172975" y="924743"/>
            <a:ext cx="1780352" cy="1557653"/>
            <a:chOff x="7216010" y="5300347"/>
            <a:chExt cx="2080390" cy="1790384"/>
          </a:xfrm>
        </p:grpSpPr>
        <p:grpSp>
          <p:nvGrpSpPr>
            <p:cNvPr id="118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26" name="Picture 125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2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1524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 smtClean="0"/>
              <a:t>2D-Sperner</a:t>
            </a:r>
            <a:endParaRPr lang="en-US" kern="0" dirty="0"/>
          </a:p>
        </p:txBody>
      </p:sp>
      <p:sp>
        <p:nvSpPr>
          <p:cNvPr id="55" name="Right Brace 54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96727" y="5586968"/>
            <a:ext cx="8130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7" name="Left Brace 56"/>
          <p:cNvSpPr/>
          <p:nvPr/>
        </p:nvSpPr>
        <p:spPr bwMode="auto">
          <a:xfrm>
            <a:off x="2044700" y="1900417"/>
            <a:ext cx="279400" cy="279127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25382" y="31358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Right Brace 58"/>
          <p:cNvSpPr/>
          <p:nvPr/>
        </p:nvSpPr>
        <p:spPr bwMode="auto">
          <a:xfrm rot="16200000" flipV="1">
            <a:off x="4512534" y="-57007"/>
            <a:ext cx="416687" cy="349815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60" name="Left Brace 59"/>
          <p:cNvSpPr/>
          <p:nvPr/>
        </p:nvSpPr>
        <p:spPr bwMode="auto">
          <a:xfrm flipH="1">
            <a:off x="6479362" y="1939830"/>
            <a:ext cx="279400" cy="275186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162800" y="9260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blue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 rot="13483117">
            <a:off x="2886991" y="4125592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 rot="13483117">
            <a:off x="2873957" y="2584598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 rot="13483117">
            <a:off x="4752348" y="2090322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 rot="2839224">
            <a:off x="2638858" y="2856775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9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762862"/>
              </p:ext>
            </p:extLst>
          </p:nvPr>
        </p:nvGraphicFramePr>
        <p:xfrm>
          <a:off x="2555244" y="1906786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3059059" y="231412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3679718" y="231412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67"/>
          <p:cNvSpPr>
            <a:spLocks noChangeArrowheads="1"/>
          </p:cNvSpPr>
          <p:nvPr/>
        </p:nvSpPr>
        <p:spPr bwMode="auto">
          <a:xfrm>
            <a:off x="4300376" y="231412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8"/>
          <p:cNvSpPr>
            <a:spLocks noChangeArrowheads="1"/>
          </p:cNvSpPr>
          <p:nvPr/>
        </p:nvSpPr>
        <p:spPr bwMode="auto">
          <a:xfrm>
            <a:off x="4921035" y="231412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541694" y="231412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72"/>
          <p:cNvSpPr>
            <a:spLocks noChangeArrowheads="1"/>
          </p:cNvSpPr>
          <p:nvPr/>
        </p:nvSpPr>
        <p:spPr bwMode="auto">
          <a:xfrm>
            <a:off x="3059059" y="2832096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3"/>
          <p:cNvSpPr>
            <a:spLocks noChangeArrowheads="1"/>
          </p:cNvSpPr>
          <p:nvPr/>
        </p:nvSpPr>
        <p:spPr bwMode="auto">
          <a:xfrm>
            <a:off x="3679718" y="2832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4"/>
          <p:cNvSpPr>
            <a:spLocks noChangeArrowheads="1"/>
          </p:cNvSpPr>
          <p:nvPr/>
        </p:nvSpPr>
        <p:spPr bwMode="auto">
          <a:xfrm>
            <a:off x="4300376" y="28320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5"/>
          <p:cNvSpPr>
            <a:spLocks noChangeArrowheads="1"/>
          </p:cNvSpPr>
          <p:nvPr/>
        </p:nvSpPr>
        <p:spPr bwMode="auto">
          <a:xfrm>
            <a:off x="4921035" y="28320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6"/>
          <p:cNvSpPr>
            <a:spLocks noChangeArrowheads="1"/>
          </p:cNvSpPr>
          <p:nvPr/>
        </p:nvSpPr>
        <p:spPr bwMode="auto">
          <a:xfrm>
            <a:off x="5541694" y="283209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3059059" y="33500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3679718" y="33500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4300376" y="33500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4921035" y="33500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5541694" y="33500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86"/>
          <p:cNvSpPr>
            <a:spLocks noChangeArrowheads="1"/>
          </p:cNvSpPr>
          <p:nvPr/>
        </p:nvSpPr>
        <p:spPr bwMode="auto">
          <a:xfrm>
            <a:off x="3068463" y="384884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7"/>
          <p:cNvSpPr>
            <a:spLocks noChangeArrowheads="1"/>
          </p:cNvSpPr>
          <p:nvPr/>
        </p:nvSpPr>
        <p:spPr bwMode="auto">
          <a:xfrm>
            <a:off x="3689122" y="384884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88"/>
          <p:cNvSpPr>
            <a:spLocks noChangeArrowheads="1"/>
          </p:cNvSpPr>
          <p:nvPr/>
        </p:nvSpPr>
        <p:spPr bwMode="auto">
          <a:xfrm>
            <a:off x="4309780" y="384884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89"/>
          <p:cNvSpPr>
            <a:spLocks noChangeArrowheads="1"/>
          </p:cNvSpPr>
          <p:nvPr/>
        </p:nvSpPr>
        <p:spPr bwMode="auto">
          <a:xfrm>
            <a:off x="4930439" y="384884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90"/>
          <p:cNvSpPr>
            <a:spLocks noChangeArrowheads="1"/>
          </p:cNvSpPr>
          <p:nvPr/>
        </p:nvSpPr>
        <p:spPr bwMode="auto">
          <a:xfrm>
            <a:off x="5551098" y="384884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93"/>
          <p:cNvSpPr>
            <a:spLocks noChangeArrowheads="1"/>
          </p:cNvSpPr>
          <p:nvPr/>
        </p:nvSpPr>
        <p:spPr bwMode="auto">
          <a:xfrm>
            <a:off x="3059059" y="437640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94"/>
          <p:cNvSpPr>
            <a:spLocks noChangeArrowheads="1"/>
          </p:cNvSpPr>
          <p:nvPr/>
        </p:nvSpPr>
        <p:spPr bwMode="auto">
          <a:xfrm>
            <a:off x="3679718" y="437640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95"/>
          <p:cNvSpPr>
            <a:spLocks noChangeArrowheads="1"/>
          </p:cNvSpPr>
          <p:nvPr/>
        </p:nvSpPr>
        <p:spPr bwMode="auto">
          <a:xfrm>
            <a:off x="4300376" y="437640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96"/>
          <p:cNvSpPr>
            <a:spLocks noChangeArrowheads="1"/>
          </p:cNvSpPr>
          <p:nvPr/>
        </p:nvSpPr>
        <p:spPr bwMode="auto">
          <a:xfrm>
            <a:off x="4921035" y="437640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97"/>
          <p:cNvSpPr>
            <a:spLocks noChangeArrowheads="1"/>
          </p:cNvSpPr>
          <p:nvPr/>
        </p:nvSpPr>
        <p:spPr bwMode="auto">
          <a:xfrm>
            <a:off x="5541694" y="437640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57"/>
          <p:cNvSpPr>
            <a:spLocks noChangeArrowheads="1"/>
          </p:cNvSpPr>
          <p:nvPr/>
        </p:nvSpPr>
        <p:spPr bwMode="auto">
          <a:xfrm>
            <a:off x="2438400" y="181534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58"/>
          <p:cNvSpPr>
            <a:spLocks noChangeArrowheads="1"/>
          </p:cNvSpPr>
          <p:nvPr/>
        </p:nvSpPr>
        <p:spPr bwMode="auto">
          <a:xfrm>
            <a:off x="3059059" y="181534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59"/>
          <p:cNvSpPr>
            <a:spLocks noChangeArrowheads="1"/>
          </p:cNvSpPr>
          <p:nvPr/>
        </p:nvSpPr>
        <p:spPr bwMode="auto">
          <a:xfrm>
            <a:off x="3679718" y="181534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60"/>
          <p:cNvSpPr>
            <a:spLocks noChangeArrowheads="1"/>
          </p:cNvSpPr>
          <p:nvPr/>
        </p:nvSpPr>
        <p:spPr bwMode="auto">
          <a:xfrm>
            <a:off x="4300376" y="181534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61"/>
          <p:cNvSpPr>
            <a:spLocks noChangeArrowheads="1"/>
          </p:cNvSpPr>
          <p:nvPr/>
        </p:nvSpPr>
        <p:spPr bwMode="auto">
          <a:xfrm>
            <a:off x="4921035" y="181534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62"/>
          <p:cNvSpPr>
            <a:spLocks noChangeArrowheads="1"/>
          </p:cNvSpPr>
          <p:nvPr/>
        </p:nvSpPr>
        <p:spPr bwMode="auto">
          <a:xfrm>
            <a:off x="5541694" y="181534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63"/>
          <p:cNvSpPr>
            <a:spLocks noChangeArrowheads="1"/>
          </p:cNvSpPr>
          <p:nvPr/>
        </p:nvSpPr>
        <p:spPr bwMode="auto">
          <a:xfrm>
            <a:off x="6162353" y="181534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64"/>
          <p:cNvSpPr>
            <a:spLocks noChangeArrowheads="1"/>
          </p:cNvSpPr>
          <p:nvPr/>
        </p:nvSpPr>
        <p:spPr bwMode="auto">
          <a:xfrm>
            <a:off x="2438400" y="231412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70"/>
          <p:cNvSpPr>
            <a:spLocks noChangeArrowheads="1"/>
          </p:cNvSpPr>
          <p:nvPr/>
        </p:nvSpPr>
        <p:spPr bwMode="auto">
          <a:xfrm>
            <a:off x="6162353" y="2314128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71"/>
          <p:cNvSpPr>
            <a:spLocks noChangeArrowheads="1"/>
          </p:cNvSpPr>
          <p:nvPr/>
        </p:nvSpPr>
        <p:spPr bwMode="auto">
          <a:xfrm>
            <a:off x="2438400" y="283209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7"/>
          <p:cNvSpPr>
            <a:spLocks noChangeArrowheads="1"/>
          </p:cNvSpPr>
          <p:nvPr/>
        </p:nvSpPr>
        <p:spPr bwMode="auto">
          <a:xfrm>
            <a:off x="6162353" y="2832096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78"/>
          <p:cNvSpPr>
            <a:spLocks noChangeAspect="1" noChangeArrowheads="1"/>
          </p:cNvSpPr>
          <p:nvPr/>
        </p:nvSpPr>
        <p:spPr bwMode="auto">
          <a:xfrm>
            <a:off x="2438400" y="3350064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4"/>
          <p:cNvSpPr>
            <a:spLocks noChangeArrowheads="1"/>
          </p:cNvSpPr>
          <p:nvPr/>
        </p:nvSpPr>
        <p:spPr bwMode="auto">
          <a:xfrm>
            <a:off x="6162353" y="3350064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5"/>
          <p:cNvSpPr>
            <a:spLocks noChangeArrowheads="1"/>
          </p:cNvSpPr>
          <p:nvPr/>
        </p:nvSpPr>
        <p:spPr bwMode="auto">
          <a:xfrm>
            <a:off x="2447804" y="384884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91"/>
          <p:cNvSpPr>
            <a:spLocks noChangeArrowheads="1"/>
          </p:cNvSpPr>
          <p:nvPr/>
        </p:nvSpPr>
        <p:spPr bwMode="auto">
          <a:xfrm>
            <a:off x="6171757" y="384884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92"/>
          <p:cNvSpPr>
            <a:spLocks noChangeArrowheads="1"/>
          </p:cNvSpPr>
          <p:nvPr/>
        </p:nvSpPr>
        <p:spPr bwMode="auto">
          <a:xfrm>
            <a:off x="2438400" y="437640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98"/>
          <p:cNvSpPr>
            <a:spLocks noChangeArrowheads="1"/>
          </p:cNvSpPr>
          <p:nvPr/>
        </p:nvSpPr>
        <p:spPr bwMode="auto">
          <a:xfrm>
            <a:off x="6162353" y="4376408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99"/>
          <p:cNvSpPr>
            <a:spLocks noChangeArrowheads="1"/>
          </p:cNvSpPr>
          <p:nvPr/>
        </p:nvSpPr>
        <p:spPr bwMode="auto">
          <a:xfrm>
            <a:off x="2438400" y="4875192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0"/>
          <p:cNvSpPr>
            <a:spLocks noChangeArrowheads="1"/>
          </p:cNvSpPr>
          <p:nvPr/>
        </p:nvSpPr>
        <p:spPr bwMode="auto">
          <a:xfrm>
            <a:off x="3059059" y="4875192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101"/>
          <p:cNvSpPr>
            <a:spLocks noChangeArrowheads="1"/>
          </p:cNvSpPr>
          <p:nvPr/>
        </p:nvSpPr>
        <p:spPr bwMode="auto">
          <a:xfrm>
            <a:off x="3679718" y="4875192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102"/>
          <p:cNvSpPr>
            <a:spLocks noChangeArrowheads="1"/>
          </p:cNvSpPr>
          <p:nvPr/>
        </p:nvSpPr>
        <p:spPr bwMode="auto">
          <a:xfrm>
            <a:off x="4300376" y="4875192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103"/>
          <p:cNvSpPr>
            <a:spLocks noChangeArrowheads="1"/>
          </p:cNvSpPr>
          <p:nvPr/>
        </p:nvSpPr>
        <p:spPr bwMode="auto">
          <a:xfrm>
            <a:off x="4921035" y="4875192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104"/>
          <p:cNvSpPr>
            <a:spLocks noChangeArrowheads="1"/>
          </p:cNvSpPr>
          <p:nvPr/>
        </p:nvSpPr>
        <p:spPr bwMode="auto">
          <a:xfrm>
            <a:off x="5541694" y="4875192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105"/>
          <p:cNvSpPr>
            <a:spLocks noChangeArrowheads="1"/>
          </p:cNvSpPr>
          <p:nvPr/>
        </p:nvSpPr>
        <p:spPr bwMode="auto">
          <a:xfrm>
            <a:off x="6162353" y="4875192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241300" y="5906869"/>
            <a:ext cx="867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Lemma: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Color the boundary in a legal way.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/>
              </a:rPr>
              <a:t>No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/>
              </a:rPr>
              <a:t>matter how the internal nodes are colored,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Times New Roman"/>
              </a:rPr>
              <a:t>there exists a </a:t>
            </a:r>
            <a:r>
              <a:rPr lang="en-US" sz="2000" dirty="0" smtClean="0">
                <a:solidFill>
                  <a:srgbClr val="FF0000"/>
                </a:solidFill>
                <a:cs typeface="Times New Roman"/>
              </a:rPr>
              <a:t>tri-chromatic triangle. 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5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 bwMode="auto">
          <a:xfrm rot="13483117">
            <a:off x="4416702" y="4045564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 rot="13483117">
            <a:off x="4403668" y="2504570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 rot="13483117">
            <a:off x="6282059" y="2010294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 rot="2839224">
            <a:off x="4168569" y="2776747"/>
            <a:ext cx="840399" cy="415301"/>
          </a:xfrm>
          <a:prstGeom prst="triangle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68020"/>
              </p:ext>
            </p:extLst>
          </p:nvPr>
        </p:nvGraphicFramePr>
        <p:xfrm>
          <a:off x="4084955" y="18267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588770" y="22341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09429" y="22341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67"/>
          <p:cNvSpPr>
            <a:spLocks noChangeArrowheads="1"/>
          </p:cNvSpPr>
          <p:nvPr/>
        </p:nvSpPr>
        <p:spPr bwMode="auto">
          <a:xfrm>
            <a:off x="5830087" y="22341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8"/>
          <p:cNvSpPr>
            <a:spLocks noChangeArrowheads="1"/>
          </p:cNvSpPr>
          <p:nvPr/>
        </p:nvSpPr>
        <p:spPr bwMode="auto">
          <a:xfrm>
            <a:off x="6450746" y="22341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9"/>
          <p:cNvSpPr>
            <a:spLocks noChangeArrowheads="1"/>
          </p:cNvSpPr>
          <p:nvPr/>
        </p:nvSpPr>
        <p:spPr bwMode="auto">
          <a:xfrm>
            <a:off x="7071405" y="22341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4588770" y="27520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3"/>
          <p:cNvSpPr>
            <a:spLocks noChangeArrowheads="1"/>
          </p:cNvSpPr>
          <p:nvPr/>
        </p:nvSpPr>
        <p:spPr bwMode="auto">
          <a:xfrm>
            <a:off x="5209429" y="27520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auto">
          <a:xfrm>
            <a:off x="5830087" y="27520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5"/>
          <p:cNvSpPr>
            <a:spLocks noChangeArrowheads="1"/>
          </p:cNvSpPr>
          <p:nvPr/>
        </p:nvSpPr>
        <p:spPr bwMode="auto">
          <a:xfrm>
            <a:off x="6450746" y="27520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76"/>
          <p:cNvSpPr>
            <a:spLocks noChangeArrowheads="1"/>
          </p:cNvSpPr>
          <p:nvPr/>
        </p:nvSpPr>
        <p:spPr bwMode="auto">
          <a:xfrm>
            <a:off x="7071405" y="27520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9"/>
          <p:cNvSpPr>
            <a:spLocks noChangeArrowheads="1"/>
          </p:cNvSpPr>
          <p:nvPr/>
        </p:nvSpPr>
        <p:spPr bwMode="auto">
          <a:xfrm>
            <a:off x="4588770" y="32700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80"/>
          <p:cNvSpPr>
            <a:spLocks noChangeArrowheads="1"/>
          </p:cNvSpPr>
          <p:nvPr/>
        </p:nvSpPr>
        <p:spPr bwMode="auto">
          <a:xfrm>
            <a:off x="5209429" y="32700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81"/>
          <p:cNvSpPr>
            <a:spLocks noChangeArrowheads="1"/>
          </p:cNvSpPr>
          <p:nvPr/>
        </p:nvSpPr>
        <p:spPr bwMode="auto">
          <a:xfrm>
            <a:off x="5830087" y="32700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2"/>
          <p:cNvSpPr>
            <a:spLocks noChangeArrowheads="1"/>
          </p:cNvSpPr>
          <p:nvPr/>
        </p:nvSpPr>
        <p:spPr bwMode="auto">
          <a:xfrm>
            <a:off x="6450746" y="32700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83"/>
          <p:cNvSpPr>
            <a:spLocks noChangeArrowheads="1"/>
          </p:cNvSpPr>
          <p:nvPr/>
        </p:nvSpPr>
        <p:spPr bwMode="auto">
          <a:xfrm>
            <a:off x="7071405" y="32700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86"/>
          <p:cNvSpPr>
            <a:spLocks noChangeArrowheads="1"/>
          </p:cNvSpPr>
          <p:nvPr/>
        </p:nvSpPr>
        <p:spPr bwMode="auto">
          <a:xfrm>
            <a:off x="4598174" y="37688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87"/>
          <p:cNvSpPr>
            <a:spLocks noChangeArrowheads="1"/>
          </p:cNvSpPr>
          <p:nvPr/>
        </p:nvSpPr>
        <p:spPr bwMode="auto">
          <a:xfrm>
            <a:off x="5218833" y="37688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88"/>
          <p:cNvSpPr>
            <a:spLocks noChangeArrowheads="1"/>
          </p:cNvSpPr>
          <p:nvPr/>
        </p:nvSpPr>
        <p:spPr bwMode="auto">
          <a:xfrm>
            <a:off x="5839491" y="37688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9"/>
          <p:cNvSpPr>
            <a:spLocks noChangeArrowheads="1"/>
          </p:cNvSpPr>
          <p:nvPr/>
        </p:nvSpPr>
        <p:spPr bwMode="auto">
          <a:xfrm>
            <a:off x="6460150" y="37688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0"/>
          <p:cNvSpPr>
            <a:spLocks noChangeArrowheads="1"/>
          </p:cNvSpPr>
          <p:nvPr/>
        </p:nvSpPr>
        <p:spPr bwMode="auto">
          <a:xfrm>
            <a:off x="7080809" y="37688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93"/>
          <p:cNvSpPr>
            <a:spLocks noChangeArrowheads="1"/>
          </p:cNvSpPr>
          <p:nvPr/>
        </p:nvSpPr>
        <p:spPr bwMode="auto">
          <a:xfrm>
            <a:off x="4588770" y="42963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4"/>
          <p:cNvSpPr>
            <a:spLocks noChangeArrowheads="1"/>
          </p:cNvSpPr>
          <p:nvPr/>
        </p:nvSpPr>
        <p:spPr bwMode="auto">
          <a:xfrm>
            <a:off x="5209429" y="42963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95"/>
          <p:cNvSpPr>
            <a:spLocks noChangeArrowheads="1"/>
          </p:cNvSpPr>
          <p:nvPr/>
        </p:nvSpPr>
        <p:spPr bwMode="auto">
          <a:xfrm>
            <a:off x="5830087" y="42963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96"/>
          <p:cNvSpPr>
            <a:spLocks noChangeArrowheads="1"/>
          </p:cNvSpPr>
          <p:nvPr/>
        </p:nvSpPr>
        <p:spPr bwMode="auto">
          <a:xfrm>
            <a:off x="6450746" y="42963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7"/>
          <p:cNvSpPr>
            <a:spLocks noChangeArrowheads="1"/>
          </p:cNvSpPr>
          <p:nvPr/>
        </p:nvSpPr>
        <p:spPr bwMode="auto">
          <a:xfrm>
            <a:off x="7071405" y="42963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3400" y="-127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kern="0" dirty="0" smtClean="0"/>
              <a:t>2D-Sperner</a:t>
            </a:r>
            <a:endParaRPr lang="en-US" kern="0" dirty="0"/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3968111" y="17353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8"/>
          <p:cNvSpPr>
            <a:spLocks noChangeArrowheads="1"/>
          </p:cNvSpPr>
          <p:nvPr/>
        </p:nvSpPr>
        <p:spPr bwMode="auto">
          <a:xfrm>
            <a:off x="4588770" y="17353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5209429" y="17353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5830087" y="1735316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61"/>
          <p:cNvSpPr>
            <a:spLocks noChangeArrowheads="1"/>
          </p:cNvSpPr>
          <p:nvPr/>
        </p:nvSpPr>
        <p:spPr bwMode="auto">
          <a:xfrm>
            <a:off x="6450746" y="1735316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62"/>
          <p:cNvSpPr>
            <a:spLocks noChangeArrowheads="1"/>
          </p:cNvSpPr>
          <p:nvPr/>
        </p:nvSpPr>
        <p:spPr bwMode="auto">
          <a:xfrm>
            <a:off x="7071405" y="1735316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63"/>
          <p:cNvSpPr>
            <a:spLocks noChangeArrowheads="1"/>
          </p:cNvSpPr>
          <p:nvPr/>
        </p:nvSpPr>
        <p:spPr bwMode="auto">
          <a:xfrm>
            <a:off x="7692064" y="1735316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64"/>
          <p:cNvSpPr>
            <a:spLocks noChangeArrowheads="1"/>
          </p:cNvSpPr>
          <p:nvPr/>
        </p:nvSpPr>
        <p:spPr bwMode="auto">
          <a:xfrm>
            <a:off x="3968111" y="22341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70"/>
          <p:cNvSpPr>
            <a:spLocks noChangeArrowheads="1"/>
          </p:cNvSpPr>
          <p:nvPr/>
        </p:nvSpPr>
        <p:spPr bwMode="auto">
          <a:xfrm>
            <a:off x="7692064" y="223410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71"/>
          <p:cNvSpPr>
            <a:spLocks noChangeArrowheads="1"/>
          </p:cNvSpPr>
          <p:nvPr/>
        </p:nvSpPr>
        <p:spPr bwMode="auto">
          <a:xfrm>
            <a:off x="3968111" y="27520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77"/>
          <p:cNvSpPr>
            <a:spLocks noChangeArrowheads="1"/>
          </p:cNvSpPr>
          <p:nvPr/>
        </p:nvSpPr>
        <p:spPr bwMode="auto">
          <a:xfrm>
            <a:off x="7692064" y="2752068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78"/>
          <p:cNvSpPr>
            <a:spLocks noChangeAspect="1" noChangeArrowheads="1"/>
          </p:cNvSpPr>
          <p:nvPr/>
        </p:nvSpPr>
        <p:spPr bwMode="auto">
          <a:xfrm>
            <a:off x="3968111" y="32700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84"/>
          <p:cNvSpPr>
            <a:spLocks noChangeArrowheads="1"/>
          </p:cNvSpPr>
          <p:nvPr/>
        </p:nvSpPr>
        <p:spPr bwMode="auto">
          <a:xfrm>
            <a:off x="7692064" y="3270036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85"/>
          <p:cNvSpPr>
            <a:spLocks noChangeArrowheads="1"/>
          </p:cNvSpPr>
          <p:nvPr/>
        </p:nvSpPr>
        <p:spPr bwMode="auto">
          <a:xfrm>
            <a:off x="3977515" y="37688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1"/>
          <p:cNvSpPr>
            <a:spLocks noChangeArrowheads="1"/>
          </p:cNvSpPr>
          <p:nvPr/>
        </p:nvSpPr>
        <p:spPr bwMode="auto">
          <a:xfrm>
            <a:off x="7701468" y="37688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2"/>
          <p:cNvSpPr>
            <a:spLocks noChangeArrowheads="1"/>
          </p:cNvSpPr>
          <p:nvPr/>
        </p:nvSpPr>
        <p:spPr bwMode="auto">
          <a:xfrm>
            <a:off x="3968111" y="42963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8"/>
          <p:cNvSpPr>
            <a:spLocks noChangeArrowheads="1"/>
          </p:cNvSpPr>
          <p:nvPr/>
        </p:nvSpPr>
        <p:spPr bwMode="auto">
          <a:xfrm>
            <a:off x="7692064" y="4296380"/>
            <a:ext cx="225694" cy="23020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9"/>
          <p:cNvSpPr>
            <a:spLocks noChangeArrowheads="1"/>
          </p:cNvSpPr>
          <p:nvPr/>
        </p:nvSpPr>
        <p:spPr bwMode="auto">
          <a:xfrm>
            <a:off x="3968111" y="47951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100"/>
          <p:cNvSpPr>
            <a:spLocks noChangeArrowheads="1"/>
          </p:cNvSpPr>
          <p:nvPr/>
        </p:nvSpPr>
        <p:spPr bwMode="auto">
          <a:xfrm>
            <a:off x="4588770" y="47951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1"/>
          <p:cNvSpPr>
            <a:spLocks noChangeArrowheads="1"/>
          </p:cNvSpPr>
          <p:nvPr/>
        </p:nvSpPr>
        <p:spPr bwMode="auto">
          <a:xfrm>
            <a:off x="5209429" y="47951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2"/>
          <p:cNvSpPr>
            <a:spLocks noChangeArrowheads="1"/>
          </p:cNvSpPr>
          <p:nvPr/>
        </p:nvSpPr>
        <p:spPr bwMode="auto">
          <a:xfrm>
            <a:off x="5830087" y="47951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3"/>
          <p:cNvSpPr>
            <a:spLocks noChangeArrowheads="1"/>
          </p:cNvSpPr>
          <p:nvPr/>
        </p:nvSpPr>
        <p:spPr bwMode="auto">
          <a:xfrm>
            <a:off x="6450746" y="47951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4"/>
          <p:cNvSpPr>
            <a:spLocks noChangeArrowheads="1"/>
          </p:cNvSpPr>
          <p:nvPr/>
        </p:nvSpPr>
        <p:spPr bwMode="auto">
          <a:xfrm>
            <a:off x="7071405" y="47951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5"/>
          <p:cNvSpPr>
            <a:spLocks noChangeArrowheads="1"/>
          </p:cNvSpPr>
          <p:nvPr/>
        </p:nvSpPr>
        <p:spPr bwMode="auto">
          <a:xfrm>
            <a:off x="7692064" y="47951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41300" y="5906869"/>
            <a:ext cx="867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Lemma: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Color the boundary in a legal way. 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/>
              </a:rPr>
              <a:t>No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/>
              </a:rPr>
              <a:t>matter how the internal nodes are colored,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cs typeface="Times New Roman"/>
              </a:rPr>
              <a:t>there exists a </a:t>
            </a:r>
            <a:r>
              <a:rPr lang="en-US" sz="2000" dirty="0" smtClean="0">
                <a:solidFill>
                  <a:srgbClr val="FF0000"/>
                </a:solidFill>
                <a:cs typeface="Times New Roman"/>
              </a:rPr>
              <a:t>tri-chromatic triangle. 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/>
              <p:cNvSpPr/>
              <p:nvPr/>
            </p:nvSpPr>
            <p:spPr bwMode="auto">
              <a:xfrm>
                <a:off x="533400" y="2469118"/>
                <a:ext cx="2971800" cy="16383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Times New Roman" charset="0"/>
                          <a:cs typeface="Times New Roman" charset="0"/>
                        </a:rPr>
                        <m:t>⋀</m:t>
                      </m:r>
                      <m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 charset="0"/>
                          <a:cs typeface="Times New Roman" charset="0"/>
                        </a:rPr>
                        <m:t> ⋁⫎</m:t>
                      </m:r>
                    </m:oMath>
                  </m:oMathPara>
                </a14:m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 charset="0"/>
                          <a:cs typeface="Times New Roman" charset="0"/>
                        </a:rPr>
                        <m:t>𝐵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469118"/>
                <a:ext cx="2971800" cy="16383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737895" y="1935718"/>
            <a:ext cx="2438400" cy="609600"/>
            <a:chOff x="5486400" y="3276600"/>
            <a:chExt cx="2438400" cy="609600"/>
          </a:xfrm>
        </p:grpSpPr>
        <p:cxnSp>
          <p:nvCxnSpPr>
            <p:cNvPr id="122" name="Straight Connector 121"/>
            <p:cNvCxnSpPr/>
            <p:nvPr/>
          </p:nvCxnSpPr>
          <p:spPr bwMode="auto">
            <a:xfrm>
              <a:off x="55626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6400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70104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7924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42928"/>
                  <a:ext cx="577915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……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485" y="3547646"/>
                  <a:ext cx="577915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Connector 127"/>
            <p:cNvCxnSpPr/>
            <p:nvPr/>
          </p:nvCxnSpPr>
          <p:spPr bwMode="auto">
            <a:xfrm>
              <a:off x="57150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7162800" y="3681496"/>
              <a:ext cx="0" cy="12850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5486400" y="3276600"/>
                  <a:ext cx="9714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its(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3276600"/>
                  <a:ext cx="97148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289" t="-7692" r="-5660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6934200" y="3288268"/>
                  <a:ext cx="9774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b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its(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sz="3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3288268"/>
                  <a:ext cx="977447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875" t="-7576" r="-5625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/>
          <p:cNvGrpSpPr/>
          <p:nvPr/>
        </p:nvGrpSpPr>
        <p:grpSpPr>
          <a:xfrm>
            <a:off x="1568514" y="4069318"/>
            <a:ext cx="946086" cy="552510"/>
            <a:chOff x="6317019" y="5410200"/>
            <a:chExt cx="946086" cy="552510"/>
          </a:xfrm>
        </p:grpSpPr>
        <p:cxnSp>
          <p:nvCxnSpPr>
            <p:cNvPr id="133" name="Straight Connector 132"/>
            <p:cNvCxnSpPr/>
            <p:nvPr/>
          </p:nvCxnSpPr>
          <p:spPr bwMode="auto">
            <a:xfrm flipH="1">
              <a:off x="6317019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flipH="1">
              <a:off x="6713862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7094862" y="5410200"/>
              <a:ext cx="15843" cy="228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7" name="TextBox 136"/>
            <p:cNvSpPr txBox="1"/>
            <p:nvPr/>
          </p:nvSpPr>
          <p:spPr>
            <a:xfrm>
              <a:off x="6565478" y="556260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r</a:t>
              </a:r>
              <a:r>
                <a:rPr lang="en-US" sz="2000" b="0" dirty="0" smtClean="0">
                  <a:solidFill>
                    <a:schemeClr val="tx1"/>
                  </a:solidFill>
                </a:rPr>
                <a:t>    </a:t>
              </a:r>
              <a:r>
                <a:rPr lang="en-US" sz="20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</a:t>
              </a:r>
              <a:endPara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72616" y="4793415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Only one is non-zero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440750" y="4296319"/>
            <a:ext cx="312906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y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638800" y="33336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</a:rPr>
              <a:t>p</a:t>
            </a:r>
            <a:endParaRPr lang="en-US" sz="3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31" grpId="0"/>
      <p:bldP spid="139" grpId="0" animBg="1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1458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Today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5159" y="2057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2571750"/>
            <a:ext cx="1620957" cy="1148120"/>
            <a:chOff x="4122940" y="1504950"/>
            <a:chExt cx="1620957" cy="114812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122940" y="2191405"/>
              <a:ext cx="1620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2D-Sperner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05200" y="2571750"/>
            <a:ext cx="1836593" cy="2000250"/>
            <a:chOff x="4787983" y="1504950"/>
            <a:chExt cx="1836593" cy="2000250"/>
          </a:xfrm>
        </p:grpSpPr>
        <p:grpSp>
          <p:nvGrpSpPr>
            <p:cNvPr id="14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787983" y="3043535"/>
              <a:ext cx="1836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PL-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Brouwer</a:t>
              </a:r>
              <a:endParaRPr lang="en-US" sz="24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38909" y="2571750"/>
            <a:ext cx="1287213" cy="2838450"/>
            <a:chOff x="6121692" y="1504950"/>
            <a:chExt cx="1287213" cy="2838450"/>
          </a:xfrm>
        </p:grpSpPr>
        <p:grpSp>
          <p:nvGrpSpPr>
            <p:cNvPr id="19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arrow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90363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17" t="-10526" r="-726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228600" y="411480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PL: Piecewise-Linear</a:t>
            </a:r>
          </a:p>
        </p:txBody>
      </p:sp>
      <p:cxnSp>
        <p:nvCxnSpPr>
          <p:cNvPr id="5" name="Curved Connector 4"/>
          <p:cNvCxnSpPr/>
          <p:nvPr/>
        </p:nvCxnSpPr>
        <p:spPr bwMode="auto">
          <a:xfrm rot="16200000" flipH="1">
            <a:off x="3472071" y="5065712"/>
            <a:ext cx="1219200" cy="23177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4440357" y="5410200"/>
            <a:ext cx="969843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786252" y="5820784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Rational solutions</a:t>
            </a:r>
          </a:p>
        </p:txBody>
      </p:sp>
    </p:spTree>
    <p:extLst>
      <p:ext uri="{BB962C8B-B14F-4D97-AF65-F5344CB8AC3E}">
        <p14:creationId xmlns:p14="http://schemas.microsoft.com/office/powerpoint/2010/main" val="15357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514350" indent="-514350">
          <a:buFont typeface="+mj-lt"/>
          <a:buAutoNum type="arabicPeriod"/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LemkeLinearSPLC1</Template>
  <TotalTime>14999</TotalTime>
  <Words>4056</Words>
  <Application>Microsoft Office PowerPoint</Application>
  <PresentationFormat>On-screen Show (4:3)</PresentationFormat>
  <Paragraphs>698</Paragraphs>
  <Slides>57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Pixel</vt:lpstr>
      <vt:lpstr>PowerPoint Presentation</vt:lpstr>
      <vt:lpstr>PowerPoint Presentation</vt:lpstr>
      <vt:lpstr>PowerPoint Presentation</vt:lpstr>
      <vt:lpstr>PowerPoint Presentation</vt:lpstr>
      <vt:lpstr>Recall: 2D-Sperner</vt:lpstr>
      <vt:lpstr>Recall: Proof of 2D-Sperner’s Lemma</vt:lpstr>
      <vt:lpstr>PowerPoint Presentation</vt:lpstr>
      <vt:lpstr>PowerPoint Presentation</vt:lpstr>
      <vt:lpstr>PowerPoint Presentation</vt:lpstr>
      <vt:lpstr>PL-Brouwer (Linear-FIXP)</vt:lpstr>
      <vt:lpstr>PL-Brouwer (Linear-FIXP)</vt:lpstr>
      <vt:lpstr>PowerPoint Presentation</vt:lpstr>
      <vt:lpstr>PowerPoint Presentation</vt:lpstr>
      <vt:lpstr>PowerPoint Presentation</vt:lpstr>
      <vt:lpstr>g →  Continuous Func. (A possibility)</vt:lpstr>
      <vt:lpstr>Computing bits of ⌊"q"⌋</vt:lpstr>
      <vt:lpstr>Computing bits(〖⌊q〗_d⌋), d=1,2 when q∈Z_G</vt:lpstr>
      <vt:lpstr>Sampling Lemma (CDT’06)</vt:lpstr>
      <vt:lpstr>2D-Sperner → PL-Brouwer</vt:lpstr>
      <vt:lpstr>2D-Sperner → PL-Brouwer</vt:lpstr>
      <vt:lpstr>PowerPoint Presentation</vt:lpstr>
      <vt:lpstr>2D-PL-Brouwer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max Gates</vt:lpstr>
      <vt:lpstr>Modeling max Gates</vt:lpstr>
      <vt:lpstr>PowerPoint Presentation</vt:lpstr>
      <vt:lpstr>PowerPoint Presentation</vt:lpstr>
      <vt:lpstr>LCP → Game</vt:lpstr>
      <vt:lpstr>Recall: Nash Eq. of (A, B)</vt:lpstr>
      <vt:lpstr>Symmetric Nash Eq. of (Z, Z^T)</vt:lpstr>
      <vt:lpstr>Symmetric Nash Eq. of (Z, Z^T)</vt:lpstr>
      <vt:lpstr>LCP → Game</vt:lpstr>
      <vt:lpstr>LCP → Game (Proof)</vt:lpstr>
      <vt:lpstr>LCP → Game (Proof)</vt:lpstr>
      <vt:lpstr>LCP → Game (Proof)</vt:lpstr>
      <vt:lpstr>Main Result</vt:lpstr>
      <vt:lpstr>Symmetric 2-Nash              2-Nash</vt:lpstr>
      <vt:lpstr>PowerPoint Presentation</vt:lpstr>
      <vt:lpstr>Recall: The PPAD Class</vt:lpstr>
      <vt:lpstr>Recall: END OF A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Sperner’s Lemma</vt:lpstr>
      <vt:lpstr>PowerPoint Presentation</vt:lpstr>
      <vt:lpstr>PowerPoint Presentation</vt:lpstr>
      <vt:lpstr>Poly-time Procedure for Coloring?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ruta</cp:lastModifiedBy>
  <cp:revision>682</cp:revision>
  <dcterms:created xsi:type="dcterms:W3CDTF">2013-04-16T19:12:34Z</dcterms:created>
  <dcterms:modified xsi:type="dcterms:W3CDTF">2016-02-11T19:48:51Z</dcterms:modified>
</cp:coreProperties>
</file>