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layfair Display"/>
      <p:regular r:id="rId8"/>
      <p:bold r:id="rId9"/>
      <p:italic r:id="rId10"/>
      <p:boldItalic r:id="rId11"/>
    </p:embeddedFont>
    <p:embeddedFont>
      <p:font typeface="Nunito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font" Target="fonts/PlayfairDisplay-boldItalic.fntdata"/><Relationship Id="rId10" Type="http://schemas.openxmlformats.org/officeDocument/2006/relationships/font" Target="fonts/PlayfairDisplay-italic.fntdata"/><Relationship Id="rId21" Type="http://schemas.openxmlformats.org/officeDocument/2006/relationships/font" Target="fonts/Oswald-bold.fntdata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bold.fntdata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font" Target="fonts/Playfai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8c3821d5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8c3821d5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c3821d5d7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c3821d5d7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btf.engr.illinois.edu/sched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btf.engr.illinois.edu/" TargetMode="External"/><Relationship Id="rId4" Type="http://schemas.openxmlformats.org/officeDocument/2006/relationships/hyperlink" Target="https://cbtf.engr.illinois.edu/cbtf-online/students/contac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highlight>
                  <a:srgbClr val="13294B"/>
                </a:highlight>
              </a:rPr>
              <a:t>CBTF Online</a:t>
            </a:r>
            <a:endParaRPr>
              <a:solidFill>
                <a:srgbClr val="FFFFFF"/>
              </a:solidFill>
              <a:highlight>
                <a:srgbClr val="13294B"/>
              </a:highlight>
            </a:endParaRPr>
          </a:p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3294B"/>
                </a:solidFill>
                <a:latin typeface="Nunito"/>
                <a:ea typeface="Nunito"/>
                <a:cs typeface="Nunito"/>
                <a:sym typeface="Nunito"/>
              </a:rPr>
              <a:t>Online proctoring with Zoom and CBTF proctors</a:t>
            </a:r>
            <a:endParaRPr b="1">
              <a:solidFill>
                <a:srgbClr val="13294B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E84A27"/>
                </a:solidFill>
                <a:latin typeface="Nunito"/>
                <a:ea typeface="Nunito"/>
                <a:cs typeface="Nunito"/>
                <a:sym typeface="Nunito"/>
              </a:rPr>
              <a:t>How does it work?</a:t>
            </a:r>
            <a:endParaRPr b="1" sz="1600">
              <a:solidFill>
                <a:srgbClr val="E84A2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unito"/>
              <a:buAutoNum type="arabicPeriod"/>
            </a:pPr>
            <a:r>
              <a:rPr lang="en" sz="1400">
                <a:latin typeface="Nunito"/>
                <a:ea typeface="Nunito"/>
                <a:cs typeface="Nunito"/>
                <a:sym typeface="Nunito"/>
              </a:rPr>
              <a:t>Make a reservation in the </a:t>
            </a:r>
            <a:r>
              <a:rPr lang="en" sz="1400" u="sng">
                <a:solidFill>
                  <a:srgbClr val="E84A27"/>
                </a:solidFill>
                <a:latin typeface="Nunito"/>
                <a:ea typeface="Nunito"/>
                <a:cs typeface="Nunito"/>
                <a:sym typeface="Nunito"/>
                <a:hlinkClick r:id="rId3"/>
              </a:rPr>
              <a:t>CBTF Scheduler</a:t>
            </a:r>
            <a:r>
              <a:rPr lang="en" sz="1400">
                <a:latin typeface="Nunito"/>
                <a:ea typeface="Nunito"/>
                <a:cs typeface="Nunito"/>
                <a:sym typeface="Nunito"/>
              </a:rPr>
              <a:t>.</a:t>
            </a:r>
            <a:endParaRPr sz="1400"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"/>
              <a:buAutoNum type="arabicPeriod"/>
            </a:pPr>
            <a:r>
              <a:rPr lang="en" sz="1400">
                <a:latin typeface="Nunito"/>
                <a:ea typeface="Nunito"/>
                <a:cs typeface="Nunito"/>
                <a:sym typeface="Nunito"/>
              </a:rPr>
              <a:t>Visit the Scheduler near your reservation time to check in and receive further instructions, including the link to the Zoom meeting for your proctoring.</a:t>
            </a:r>
            <a:endParaRPr sz="1400"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"/>
              <a:buAutoNum type="arabicPeriod"/>
            </a:pPr>
            <a:r>
              <a:rPr lang="en" sz="1400">
                <a:latin typeface="Nunito"/>
                <a:ea typeface="Nunito"/>
                <a:cs typeface="Nunito"/>
                <a:sym typeface="Nunito"/>
              </a:rPr>
              <a:t>Join the Zoom meeting from your phone and position it to view you taking your exam. The proctor is present to help get you set up, answer questions, etc.</a:t>
            </a:r>
            <a:endParaRPr sz="1400"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"/>
              <a:buAutoNum type="arabicPeriod"/>
            </a:pPr>
            <a:r>
              <a:rPr lang="en" sz="1400">
                <a:latin typeface="Nunito"/>
                <a:ea typeface="Nunito"/>
                <a:cs typeface="Nunito"/>
                <a:sym typeface="Nunito"/>
              </a:rPr>
              <a:t>Once checked in, you will be given instructions via the Scheduler on how to take the exam.</a:t>
            </a:r>
            <a:endParaRPr sz="14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highlight>
                  <a:srgbClr val="13294B"/>
                </a:highlight>
              </a:rPr>
              <a:t>CBTF Online</a:t>
            </a:r>
            <a:endParaRPr>
              <a:solidFill>
                <a:srgbClr val="FFFFFF"/>
              </a:solidFill>
              <a:highlight>
                <a:srgbClr val="13294B"/>
              </a:highlight>
            </a:endParaRPr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Visit </a:t>
            </a:r>
            <a:r>
              <a:rPr lang="en" sz="1800" u="sng">
                <a:solidFill>
                  <a:srgbClr val="E84A27"/>
                </a:solidFill>
                <a:latin typeface="Nunito"/>
                <a:ea typeface="Nunito"/>
                <a:cs typeface="Nunito"/>
                <a:sym typeface="Nunito"/>
                <a:hlinkClick r:id="rId3"/>
              </a:rPr>
              <a:t>cbtf.engr.illinois.edu</a:t>
            </a:r>
            <a:endParaRPr sz="1800">
              <a:solidFill>
                <a:srgbClr val="E84A2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unito"/>
              <a:buChar char="●"/>
            </a:pPr>
            <a:r>
              <a:rPr lang="en" sz="16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Full instructions</a:t>
            </a:r>
            <a:endParaRPr sz="16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unito"/>
              <a:buChar char="●"/>
            </a:pPr>
            <a:r>
              <a:rPr lang="en" sz="16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FAQ</a:t>
            </a:r>
            <a:endParaRPr sz="16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unito"/>
              <a:buChar char="●"/>
            </a:pPr>
            <a:r>
              <a:rPr lang="en" sz="16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Walkthrough of check-in process</a:t>
            </a:r>
            <a:endParaRPr sz="16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unito"/>
              <a:buChar char="●"/>
            </a:pPr>
            <a:r>
              <a:rPr lang="en" sz="16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Conflict exam request form</a:t>
            </a:r>
            <a:endParaRPr sz="16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unito"/>
              <a:buChar char="●"/>
            </a:pPr>
            <a:r>
              <a:rPr lang="en" sz="16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CBTF Scheduler</a:t>
            </a:r>
            <a:endParaRPr sz="16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Still have questions or concerns? Chat, ask questions, and get to know the proctors during our regularly scheduled Fall 2020 </a:t>
            </a:r>
            <a:r>
              <a:rPr lang="en" sz="1600" u="sng">
                <a:solidFill>
                  <a:srgbClr val="E84A27"/>
                </a:solidFill>
                <a:latin typeface="Nunito"/>
                <a:ea typeface="Nunito"/>
                <a:cs typeface="Nunito"/>
                <a:sym typeface="Nunito"/>
                <a:hlinkClick r:id="rId4"/>
              </a:rPr>
              <a:t>CBTF Proctor Office Hours</a:t>
            </a:r>
            <a:r>
              <a:rPr lang="en" sz="1600">
                <a:latin typeface="Nunito"/>
                <a:ea typeface="Nunito"/>
                <a:cs typeface="Nunito"/>
                <a:sym typeface="Nunito"/>
              </a:rPr>
              <a:t>: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Mon, 5:30 pm - 6:30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Tue, 12:00 pm - 1:00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Wed, 5:30 pm - 6:30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Thu, 7:30 pm - 8:30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Fri, 12:00 pm - 1:00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Sat, 5:30 pm - 6:30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Char char="●"/>
            </a:pPr>
            <a:r>
              <a:rPr lang="en" sz="1600">
                <a:latin typeface="Nunito"/>
                <a:ea typeface="Nunito"/>
                <a:cs typeface="Nunito"/>
                <a:sym typeface="Nunito"/>
              </a:rPr>
              <a:t>Sun, 7:30 pm - 8:30 pm CST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