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23"/>
  </p:notesMasterIdLst>
  <p:handoutMasterIdLst>
    <p:handoutMasterId r:id="rId24"/>
  </p:handoutMasterIdLst>
  <p:sldIdLst>
    <p:sldId id="256" r:id="rId4"/>
    <p:sldId id="501" r:id="rId5"/>
    <p:sldId id="502" r:id="rId6"/>
    <p:sldId id="478" r:id="rId7"/>
    <p:sldId id="479" r:id="rId8"/>
    <p:sldId id="480" r:id="rId9"/>
    <p:sldId id="490" r:id="rId10"/>
    <p:sldId id="492" r:id="rId11"/>
    <p:sldId id="494" r:id="rId12"/>
    <p:sldId id="708" r:id="rId13"/>
    <p:sldId id="709" r:id="rId14"/>
    <p:sldId id="710" r:id="rId15"/>
    <p:sldId id="711" r:id="rId16"/>
    <p:sldId id="712" r:id="rId17"/>
    <p:sldId id="495" r:id="rId18"/>
    <p:sldId id="460" r:id="rId19"/>
    <p:sldId id="503" r:id="rId20"/>
    <p:sldId id="504" r:id="rId21"/>
    <p:sldId id="505" r:id="rId22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140" y="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umar, Rakesh" userId="e6961465-9b26-4018-8ebe-1bb6947834b0" providerId="ADAL" clId="{FDA599B9-970D-4B8E-B61A-9B85A83E68B8}"/>
    <pc:docChg chg="undo custSel addSld delSld modSld">
      <pc:chgData name="Kumar, Rakesh" userId="e6961465-9b26-4018-8ebe-1bb6947834b0" providerId="ADAL" clId="{FDA599B9-970D-4B8E-B61A-9B85A83E68B8}" dt="2022-09-15T20:38:23.345" v="65" actId="47"/>
      <pc:docMkLst>
        <pc:docMk/>
      </pc:docMkLst>
      <pc:sldChg chg="modSp mod">
        <pc:chgData name="Kumar, Rakesh" userId="e6961465-9b26-4018-8ebe-1bb6947834b0" providerId="ADAL" clId="{FDA599B9-970D-4B8E-B61A-9B85A83E68B8}" dt="2022-09-15T20:38:02.395" v="19" actId="20577"/>
        <pc:sldMkLst>
          <pc:docMk/>
          <pc:sldMk cId="0" sldId="256"/>
        </pc:sldMkLst>
        <pc:spChg chg="mod">
          <ac:chgData name="Kumar, Rakesh" userId="e6961465-9b26-4018-8ebe-1bb6947834b0" providerId="ADAL" clId="{FDA599B9-970D-4B8E-B61A-9B85A83E68B8}" dt="2022-09-15T20:38:02.395" v="19" actId="20577"/>
          <ac:spMkLst>
            <pc:docMk/>
            <pc:sldMk cId="0" sldId="256"/>
            <ac:spMk id="2" creationId="{00000000-0000-0000-0000-000000000000}"/>
          </ac:spMkLst>
        </pc:spChg>
      </pc:sldChg>
      <pc:sldChg chg="del">
        <pc:chgData name="Kumar, Rakesh" userId="e6961465-9b26-4018-8ebe-1bb6947834b0" providerId="ADAL" clId="{FDA599B9-970D-4B8E-B61A-9B85A83E68B8}" dt="2022-09-15T20:38:11.179" v="20" actId="47"/>
        <pc:sldMkLst>
          <pc:docMk/>
          <pc:sldMk cId="3407193406" sldId="338"/>
        </pc:sldMkLst>
      </pc:sldChg>
      <pc:sldChg chg="del">
        <pc:chgData name="Kumar, Rakesh" userId="e6961465-9b26-4018-8ebe-1bb6947834b0" providerId="ADAL" clId="{FDA599B9-970D-4B8E-B61A-9B85A83E68B8}" dt="2022-09-15T20:38:11.669" v="21" actId="47"/>
        <pc:sldMkLst>
          <pc:docMk/>
          <pc:sldMk cId="1364717453" sldId="340"/>
        </pc:sldMkLst>
      </pc:sldChg>
      <pc:sldChg chg="del">
        <pc:chgData name="Kumar, Rakesh" userId="e6961465-9b26-4018-8ebe-1bb6947834b0" providerId="ADAL" clId="{FDA599B9-970D-4B8E-B61A-9B85A83E68B8}" dt="2022-09-15T20:38:11.703" v="22" actId="47"/>
        <pc:sldMkLst>
          <pc:docMk/>
          <pc:sldMk cId="1285669114" sldId="341"/>
        </pc:sldMkLst>
      </pc:sldChg>
      <pc:sldChg chg="del">
        <pc:chgData name="Kumar, Rakesh" userId="e6961465-9b26-4018-8ebe-1bb6947834b0" providerId="ADAL" clId="{FDA599B9-970D-4B8E-B61A-9B85A83E68B8}" dt="2022-09-15T20:38:11.752" v="23" actId="47"/>
        <pc:sldMkLst>
          <pc:docMk/>
          <pc:sldMk cId="1670371960" sldId="342"/>
        </pc:sldMkLst>
      </pc:sldChg>
      <pc:sldChg chg="del">
        <pc:chgData name="Kumar, Rakesh" userId="e6961465-9b26-4018-8ebe-1bb6947834b0" providerId="ADAL" clId="{FDA599B9-970D-4B8E-B61A-9B85A83E68B8}" dt="2022-09-15T20:38:11.789" v="24" actId="47"/>
        <pc:sldMkLst>
          <pc:docMk/>
          <pc:sldMk cId="3546429325" sldId="343"/>
        </pc:sldMkLst>
      </pc:sldChg>
      <pc:sldChg chg="del">
        <pc:chgData name="Kumar, Rakesh" userId="e6961465-9b26-4018-8ebe-1bb6947834b0" providerId="ADAL" clId="{FDA599B9-970D-4B8E-B61A-9B85A83E68B8}" dt="2022-09-15T20:38:11.830" v="25" actId="47"/>
        <pc:sldMkLst>
          <pc:docMk/>
          <pc:sldMk cId="2667838738" sldId="344"/>
        </pc:sldMkLst>
      </pc:sldChg>
      <pc:sldChg chg="del">
        <pc:chgData name="Kumar, Rakesh" userId="e6961465-9b26-4018-8ebe-1bb6947834b0" providerId="ADAL" clId="{FDA599B9-970D-4B8E-B61A-9B85A83E68B8}" dt="2022-09-15T20:38:11.878" v="26" actId="47"/>
        <pc:sldMkLst>
          <pc:docMk/>
          <pc:sldMk cId="4037950132" sldId="345"/>
        </pc:sldMkLst>
      </pc:sldChg>
      <pc:sldChg chg="del">
        <pc:chgData name="Kumar, Rakesh" userId="e6961465-9b26-4018-8ebe-1bb6947834b0" providerId="ADAL" clId="{FDA599B9-970D-4B8E-B61A-9B85A83E68B8}" dt="2022-09-15T20:38:11.891" v="27" actId="47"/>
        <pc:sldMkLst>
          <pc:docMk/>
          <pc:sldMk cId="1455082589" sldId="347"/>
        </pc:sldMkLst>
      </pc:sldChg>
      <pc:sldChg chg="del">
        <pc:chgData name="Kumar, Rakesh" userId="e6961465-9b26-4018-8ebe-1bb6947834b0" providerId="ADAL" clId="{FDA599B9-970D-4B8E-B61A-9B85A83E68B8}" dt="2022-09-15T20:38:11.912" v="28" actId="47"/>
        <pc:sldMkLst>
          <pc:docMk/>
          <pc:sldMk cId="1672785135" sldId="348"/>
        </pc:sldMkLst>
      </pc:sldChg>
      <pc:sldChg chg="del">
        <pc:chgData name="Kumar, Rakesh" userId="e6961465-9b26-4018-8ebe-1bb6947834b0" providerId="ADAL" clId="{FDA599B9-970D-4B8E-B61A-9B85A83E68B8}" dt="2022-09-15T20:38:11.978" v="30" actId="47"/>
        <pc:sldMkLst>
          <pc:docMk/>
          <pc:sldMk cId="4264166202" sldId="351"/>
        </pc:sldMkLst>
      </pc:sldChg>
      <pc:sldChg chg="del">
        <pc:chgData name="Kumar, Rakesh" userId="e6961465-9b26-4018-8ebe-1bb6947834b0" providerId="ADAL" clId="{FDA599B9-970D-4B8E-B61A-9B85A83E68B8}" dt="2022-09-15T20:38:12.023" v="31" actId="47"/>
        <pc:sldMkLst>
          <pc:docMk/>
          <pc:sldMk cId="2767602810" sldId="352"/>
        </pc:sldMkLst>
      </pc:sldChg>
      <pc:sldChg chg="del">
        <pc:chgData name="Kumar, Rakesh" userId="e6961465-9b26-4018-8ebe-1bb6947834b0" providerId="ADAL" clId="{FDA599B9-970D-4B8E-B61A-9B85A83E68B8}" dt="2022-09-15T20:38:12.046" v="32" actId="47"/>
        <pc:sldMkLst>
          <pc:docMk/>
          <pc:sldMk cId="3495626417" sldId="353"/>
        </pc:sldMkLst>
      </pc:sldChg>
      <pc:sldChg chg="del">
        <pc:chgData name="Kumar, Rakesh" userId="e6961465-9b26-4018-8ebe-1bb6947834b0" providerId="ADAL" clId="{FDA599B9-970D-4B8E-B61A-9B85A83E68B8}" dt="2022-09-15T20:38:12.071" v="33" actId="47"/>
        <pc:sldMkLst>
          <pc:docMk/>
          <pc:sldMk cId="3807456692" sldId="354"/>
        </pc:sldMkLst>
      </pc:sldChg>
      <pc:sldChg chg="del">
        <pc:chgData name="Kumar, Rakesh" userId="e6961465-9b26-4018-8ebe-1bb6947834b0" providerId="ADAL" clId="{FDA599B9-970D-4B8E-B61A-9B85A83E68B8}" dt="2022-09-15T20:38:12.094" v="34" actId="47"/>
        <pc:sldMkLst>
          <pc:docMk/>
          <pc:sldMk cId="1789946623" sldId="355"/>
        </pc:sldMkLst>
      </pc:sldChg>
      <pc:sldChg chg="del">
        <pc:chgData name="Kumar, Rakesh" userId="e6961465-9b26-4018-8ebe-1bb6947834b0" providerId="ADAL" clId="{FDA599B9-970D-4B8E-B61A-9B85A83E68B8}" dt="2022-09-15T20:38:12.142" v="35" actId="47"/>
        <pc:sldMkLst>
          <pc:docMk/>
          <pc:sldMk cId="98238440" sldId="356"/>
        </pc:sldMkLst>
      </pc:sldChg>
      <pc:sldChg chg="del">
        <pc:chgData name="Kumar, Rakesh" userId="e6961465-9b26-4018-8ebe-1bb6947834b0" providerId="ADAL" clId="{FDA599B9-970D-4B8E-B61A-9B85A83E68B8}" dt="2022-09-15T20:38:12.173" v="36" actId="47"/>
        <pc:sldMkLst>
          <pc:docMk/>
          <pc:sldMk cId="3534751205" sldId="357"/>
        </pc:sldMkLst>
      </pc:sldChg>
      <pc:sldChg chg="del">
        <pc:chgData name="Kumar, Rakesh" userId="e6961465-9b26-4018-8ebe-1bb6947834b0" providerId="ADAL" clId="{FDA599B9-970D-4B8E-B61A-9B85A83E68B8}" dt="2022-09-15T20:38:12.189" v="37" actId="47"/>
        <pc:sldMkLst>
          <pc:docMk/>
          <pc:sldMk cId="51010321" sldId="358"/>
        </pc:sldMkLst>
      </pc:sldChg>
      <pc:sldChg chg="del">
        <pc:chgData name="Kumar, Rakesh" userId="e6961465-9b26-4018-8ebe-1bb6947834b0" providerId="ADAL" clId="{FDA599B9-970D-4B8E-B61A-9B85A83E68B8}" dt="2022-09-15T20:38:12.207" v="38" actId="47"/>
        <pc:sldMkLst>
          <pc:docMk/>
          <pc:sldMk cId="898202112" sldId="359"/>
        </pc:sldMkLst>
      </pc:sldChg>
      <pc:sldChg chg="del">
        <pc:chgData name="Kumar, Rakesh" userId="e6961465-9b26-4018-8ebe-1bb6947834b0" providerId="ADAL" clId="{FDA599B9-970D-4B8E-B61A-9B85A83E68B8}" dt="2022-09-15T20:38:12.267" v="39" actId="47"/>
        <pc:sldMkLst>
          <pc:docMk/>
          <pc:sldMk cId="2408213297" sldId="360"/>
        </pc:sldMkLst>
      </pc:sldChg>
      <pc:sldChg chg="del">
        <pc:chgData name="Kumar, Rakesh" userId="e6961465-9b26-4018-8ebe-1bb6947834b0" providerId="ADAL" clId="{FDA599B9-970D-4B8E-B61A-9B85A83E68B8}" dt="2022-09-15T20:38:12.278" v="40" actId="47"/>
        <pc:sldMkLst>
          <pc:docMk/>
          <pc:sldMk cId="2357622535" sldId="361"/>
        </pc:sldMkLst>
      </pc:sldChg>
      <pc:sldChg chg="del">
        <pc:chgData name="Kumar, Rakesh" userId="e6961465-9b26-4018-8ebe-1bb6947834b0" providerId="ADAL" clId="{FDA599B9-970D-4B8E-B61A-9B85A83E68B8}" dt="2022-09-15T20:38:12.319" v="41" actId="47"/>
        <pc:sldMkLst>
          <pc:docMk/>
          <pc:sldMk cId="987307410" sldId="362"/>
        </pc:sldMkLst>
      </pc:sldChg>
      <pc:sldChg chg="del">
        <pc:chgData name="Kumar, Rakesh" userId="e6961465-9b26-4018-8ebe-1bb6947834b0" providerId="ADAL" clId="{FDA599B9-970D-4B8E-B61A-9B85A83E68B8}" dt="2022-09-15T20:38:12.335" v="42" actId="47"/>
        <pc:sldMkLst>
          <pc:docMk/>
          <pc:sldMk cId="1502943082" sldId="363"/>
        </pc:sldMkLst>
      </pc:sldChg>
      <pc:sldChg chg="del">
        <pc:chgData name="Kumar, Rakesh" userId="e6961465-9b26-4018-8ebe-1bb6947834b0" providerId="ADAL" clId="{FDA599B9-970D-4B8E-B61A-9B85A83E68B8}" dt="2022-09-15T20:38:12.362" v="43" actId="47"/>
        <pc:sldMkLst>
          <pc:docMk/>
          <pc:sldMk cId="196852750" sldId="364"/>
        </pc:sldMkLst>
      </pc:sldChg>
      <pc:sldChg chg="del">
        <pc:chgData name="Kumar, Rakesh" userId="e6961465-9b26-4018-8ebe-1bb6947834b0" providerId="ADAL" clId="{FDA599B9-970D-4B8E-B61A-9B85A83E68B8}" dt="2022-09-15T20:38:12.400" v="44" actId="47"/>
        <pc:sldMkLst>
          <pc:docMk/>
          <pc:sldMk cId="2628752496" sldId="365"/>
        </pc:sldMkLst>
      </pc:sldChg>
      <pc:sldChg chg="del">
        <pc:chgData name="Kumar, Rakesh" userId="e6961465-9b26-4018-8ebe-1bb6947834b0" providerId="ADAL" clId="{FDA599B9-970D-4B8E-B61A-9B85A83E68B8}" dt="2022-09-15T20:38:12.431" v="45" actId="47"/>
        <pc:sldMkLst>
          <pc:docMk/>
          <pc:sldMk cId="885789797" sldId="366"/>
        </pc:sldMkLst>
      </pc:sldChg>
      <pc:sldChg chg="del">
        <pc:chgData name="Kumar, Rakesh" userId="e6961465-9b26-4018-8ebe-1bb6947834b0" providerId="ADAL" clId="{FDA599B9-970D-4B8E-B61A-9B85A83E68B8}" dt="2022-09-15T20:38:12.463" v="46" actId="47"/>
        <pc:sldMkLst>
          <pc:docMk/>
          <pc:sldMk cId="1713907373" sldId="367"/>
        </pc:sldMkLst>
      </pc:sldChg>
      <pc:sldChg chg="del">
        <pc:chgData name="Kumar, Rakesh" userId="e6961465-9b26-4018-8ebe-1bb6947834b0" providerId="ADAL" clId="{FDA599B9-970D-4B8E-B61A-9B85A83E68B8}" dt="2022-09-15T20:38:13.045" v="47" actId="47"/>
        <pc:sldMkLst>
          <pc:docMk/>
          <pc:sldMk cId="3491143037" sldId="368"/>
        </pc:sldMkLst>
      </pc:sldChg>
      <pc:sldChg chg="del">
        <pc:chgData name="Kumar, Rakesh" userId="e6961465-9b26-4018-8ebe-1bb6947834b0" providerId="ADAL" clId="{FDA599B9-970D-4B8E-B61A-9B85A83E68B8}" dt="2022-09-15T20:38:13.536" v="48" actId="47"/>
        <pc:sldMkLst>
          <pc:docMk/>
          <pc:sldMk cId="3134231522" sldId="369"/>
        </pc:sldMkLst>
      </pc:sldChg>
      <pc:sldChg chg="del">
        <pc:chgData name="Kumar, Rakesh" userId="e6961465-9b26-4018-8ebe-1bb6947834b0" providerId="ADAL" clId="{FDA599B9-970D-4B8E-B61A-9B85A83E68B8}" dt="2022-09-15T20:38:13.590" v="49" actId="47"/>
        <pc:sldMkLst>
          <pc:docMk/>
          <pc:sldMk cId="4093502547" sldId="370"/>
        </pc:sldMkLst>
      </pc:sldChg>
      <pc:sldChg chg="del">
        <pc:chgData name="Kumar, Rakesh" userId="e6961465-9b26-4018-8ebe-1bb6947834b0" providerId="ADAL" clId="{FDA599B9-970D-4B8E-B61A-9B85A83E68B8}" dt="2022-09-15T20:38:13.612" v="50" actId="47"/>
        <pc:sldMkLst>
          <pc:docMk/>
          <pc:sldMk cId="1073590633" sldId="371"/>
        </pc:sldMkLst>
      </pc:sldChg>
      <pc:sldChg chg="del">
        <pc:chgData name="Kumar, Rakesh" userId="e6961465-9b26-4018-8ebe-1bb6947834b0" providerId="ADAL" clId="{FDA599B9-970D-4B8E-B61A-9B85A83E68B8}" dt="2022-09-15T20:38:13.624" v="51" actId="47"/>
        <pc:sldMkLst>
          <pc:docMk/>
          <pc:sldMk cId="627003752" sldId="372"/>
        </pc:sldMkLst>
      </pc:sldChg>
      <pc:sldChg chg="del">
        <pc:chgData name="Kumar, Rakesh" userId="e6961465-9b26-4018-8ebe-1bb6947834b0" providerId="ADAL" clId="{FDA599B9-970D-4B8E-B61A-9B85A83E68B8}" dt="2022-09-15T20:38:13.669" v="52" actId="47"/>
        <pc:sldMkLst>
          <pc:docMk/>
          <pc:sldMk cId="576866878" sldId="373"/>
        </pc:sldMkLst>
      </pc:sldChg>
      <pc:sldChg chg="add del">
        <pc:chgData name="Kumar, Rakesh" userId="e6961465-9b26-4018-8ebe-1bb6947834b0" providerId="ADAL" clId="{FDA599B9-970D-4B8E-B61A-9B85A83E68B8}" dt="2022-09-15T20:38:23.345" v="65" actId="47"/>
        <pc:sldMkLst>
          <pc:docMk/>
          <pc:sldMk cId="2256278299" sldId="374"/>
        </pc:sldMkLst>
      </pc:sldChg>
      <pc:sldChg chg="del">
        <pc:chgData name="Kumar, Rakesh" userId="e6961465-9b26-4018-8ebe-1bb6947834b0" providerId="ADAL" clId="{FDA599B9-970D-4B8E-B61A-9B85A83E68B8}" dt="2022-09-15T20:38:11.944" v="29" actId="47"/>
        <pc:sldMkLst>
          <pc:docMk/>
          <pc:sldMk cId="2407734502" sldId="380"/>
        </pc:sldMkLst>
      </pc:sldChg>
      <pc:sldChg chg="add del">
        <pc:chgData name="Kumar, Rakesh" userId="e6961465-9b26-4018-8ebe-1bb6947834b0" providerId="ADAL" clId="{FDA599B9-970D-4B8E-B61A-9B85A83E68B8}" dt="2022-09-15T20:38:17.035" v="60" actId="47"/>
        <pc:sldMkLst>
          <pc:docMk/>
          <pc:sldMk cId="3336097787" sldId="460"/>
        </pc:sldMkLst>
      </pc:sldChg>
      <pc:sldChg chg="add del">
        <pc:chgData name="Kumar, Rakesh" userId="e6961465-9b26-4018-8ebe-1bb6947834b0" providerId="ADAL" clId="{FDA599B9-970D-4B8E-B61A-9B85A83E68B8}" dt="2022-09-15T20:38:16.614" v="59" actId="47"/>
        <pc:sldMkLst>
          <pc:docMk/>
          <pc:sldMk cId="2291588127" sldId="495"/>
        </pc:sldMkLst>
      </pc:sldChg>
      <pc:sldChg chg="add del">
        <pc:chgData name="Kumar, Rakesh" userId="e6961465-9b26-4018-8ebe-1bb6947834b0" providerId="ADAL" clId="{FDA599B9-970D-4B8E-B61A-9B85A83E68B8}" dt="2022-09-15T20:38:17.612" v="61" actId="47"/>
        <pc:sldMkLst>
          <pc:docMk/>
          <pc:sldMk cId="3110188520" sldId="503"/>
        </pc:sldMkLst>
      </pc:sldChg>
      <pc:sldChg chg="add del">
        <pc:chgData name="Kumar, Rakesh" userId="e6961465-9b26-4018-8ebe-1bb6947834b0" providerId="ADAL" clId="{FDA599B9-970D-4B8E-B61A-9B85A83E68B8}" dt="2022-09-15T20:38:18.036" v="62" actId="47"/>
        <pc:sldMkLst>
          <pc:docMk/>
          <pc:sldMk cId="2996055903" sldId="504"/>
        </pc:sldMkLst>
      </pc:sldChg>
      <pc:sldChg chg="add del">
        <pc:chgData name="Kumar, Rakesh" userId="e6961465-9b26-4018-8ebe-1bb6947834b0" providerId="ADAL" clId="{FDA599B9-970D-4B8E-B61A-9B85A83E68B8}" dt="2022-09-15T20:38:18.801" v="63" actId="47"/>
        <pc:sldMkLst>
          <pc:docMk/>
          <pc:sldMk cId="3586350735" sldId="50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688" y="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C4699F-5819-402A-A829-A552DB63D93B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20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688" y="883920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00FB90-6B6F-45E2-97D5-731F3A265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3529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9ACF0332-3DC0-4E24-B39F-6675CE7C3CD2}" type="datetimeFigureOut">
              <a:rPr lang="en-US" smtClean="0"/>
              <a:pPr/>
              <a:t>9/14/2022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20315"/>
            <a:ext cx="5615940" cy="4187666"/>
          </a:xfrm>
          <a:prstGeom prst="rect">
            <a:avLst/>
          </a:prstGeom>
        </p:spPr>
        <p:txBody>
          <a:bodyPr vert="horz" lIns="93287" tIns="46644" rIns="93287" bIns="4664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D5C23AC8-CEE7-4CD1-B59B-FFC66FC650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49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142B318-B402-4C66-9223-842306E6657C}" type="slidenum">
              <a:rPr kumimoji="0" lang="en-US" altLang="zh-TW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新細明體" panose="02020500000000000000" pitchFamily="18" charset="-120"/>
                <a:cs typeface="Arial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zh-TW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新細明體" panose="02020500000000000000" pitchFamily="18" charset="-120"/>
              <a:cs typeface="Arial" charset="0"/>
            </a:endParaRPr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952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20F1A59-2E20-4254-B6EF-FDFF4F32E7C3}" type="slidenum">
              <a:rPr kumimoji="0" lang="en-US" altLang="zh-TW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新細明體" panose="02020500000000000000" pitchFamily="18" charset="-120"/>
                <a:cs typeface="Arial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zh-TW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新細明體" panose="02020500000000000000" pitchFamily="18" charset="-120"/>
              <a:cs typeface="Arial" charset="0"/>
            </a:endParaRPr>
          </a:p>
        </p:txBody>
      </p:sp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658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795F7A5-7253-4B8A-8478-9B0ACC66D1EC}" type="slidenum">
              <a:rPr kumimoji="0" lang="en-US" altLang="zh-TW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新細明體" panose="02020500000000000000" pitchFamily="18" charset="-120"/>
                <a:cs typeface="Arial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zh-TW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新細明體" panose="02020500000000000000" pitchFamily="18" charset="-120"/>
              <a:cs typeface="Arial" charset="0"/>
            </a:endParaRPr>
          </a:p>
        </p:txBody>
      </p:sp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0453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73AE1F5-8592-46A2-ABB0-BCBB196CE01E}" type="slidenum">
              <a:rPr kumimoji="0" lang="en-US" altLang="zh-TW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新細明體" panose="02020500000000000000" pitchFamily="18" charset="-120"/>
                <a:cs typeface="Arial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zh-TW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新細明體" panose="02020500000000000000" pitchFamily="18" charset="-120"/>
              <a:cs typeface="Arial" charset="0"/>
            </a:endParaRPr>
          </a:p>
        </p:txBody>
      </p:sp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2728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A4CDCA3-4E1C-45FA-ABB4-A7F429E20C41}" type="slidenum">
              <a:rPr kumimoji="0" lang="en-US" altLang="zh-TW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新細明體" panose="02020500000000000000" pitchFamily="18" charset="-120"/>
                <a:cs typeface="Arial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zh-TW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新細明體" panose="02020500000000000000" pitchFamily="18" charset="-120"/>
              <a:cs typeface="Arial" charset="0"/>
            </a:endParaRPr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5028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67FEC61-0354-49EC-B957-C4BAF3B8BEB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305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607" y="4344336"/>
            <a:ext cx="5028787" cy="411355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0846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7A27F1E-DB95-47D3-904E-8C18E7694E91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305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607" y="4344336"/>
            <a:ext cx="5028787" cy="411355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494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oleObject" Target="../embeddings/oleObject2.bin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281363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2088"/>
            <a:ext cx="7772400" cy="2398712"/>
          </a:xfrm>
          <a:effectLst>
            <a:outerShdw dist="45791" dir="2021404" algn="ctr" rotWithShape="0">
              <a:schemeClr val="bg2"/>
            </a:outerShdw>
          </a:effectLst>
        </p:spPr>
        <p:txBody>
          <a:bodyPr lIns="92065" tIns="46034" rIns="92065" bIns="46034"/>
          <a:lstStyle>
            <a:lvl1pPr>
              <a:defRPr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0" y="6583680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latin typeface="Arial Narrow" panose="020B0606020202030204" pitchFamily="34" charset="0"/>
              </a:rPr>
              <a:t>ECE 411 COMPUTER ORGANIZATION AND DESIGN </a:t>
            </a:r>
          </a:p>
        </p:txBody>
      </p:sp>
    </p:spTree>
    <p:extLst>
      <p:ext uri="{BB962C8B-B14F-4D97-AF65-F5344CB8AC3E}">
        <p14:creationId xmlns:p14="http://schemas.microsoft.com/office/powerpoint/2010/main" val="34332758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388" y="960119"/>
            <a:ext cx="8458200" cy="5760720"/>
          </a:xfrm>
        </p:spPr>
        <p:txBody>
          <a:bodyPr/>
          <a:lstStyle>
            <a:lvl1pPr>
              <a:defRPr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defRPr>
            </a:lvl1pPr>
            <a:lvl2pPr marL="838200" indent="-338138">
              <a:buClrTx/>
              <a:buSzPct val="100000"/>
              <a:buFont typeface="Wingdings" panose="05000000000000000000" pitchFamily="2" charset="2"/>
              <a:buChar char="ü"/>
              <a:defRPr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defRPr>
            </a:lvl2pPr>
            <a:lvl3pPr marL="1285875" indent="-238125">
              <a:buClr>
                <a:srgbClr val="C00000"/>
              </a:buClr>
              <a:buSzPct val="100000"/>
              <a:buFont typeface="Courier New" panose="02070309020205020404" pitchFamily="49" charset="0"/>
              <a:buChar char="o"/>
              <a:defRPr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defRPr>
            </a:lvl3pPr>
            <a:lvl4pPr>
              <a:defRPr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defRPr>
            </a:lvl4pPr>
            <a:lvl5pPr>
              <a:defRPr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0" y="6583680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latin typeface="Arial Narrow" panose="020B0606020202030204" pitchFamily="34" charset="0"/>
              </a:rPr>
              <a:t>ECE 411 COMPUTER ORGANIZATION AND DESIGN </a:t>
            </a:r>
          </a:p>
        </p:txBody>
      </p:sp>
    </p:spTree>
    <p:extLst>
      <p:ext uri="{BB962C8B-B14F-4D97-AF65-F5344CB8AC3E}">
        <p14:creationId xmlns:p14="http://schemas.microsoft.com/office/powerpoint/2010/main" val="21695556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805154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6388" y="1133475"/>
            <a:ext cx="4076700" cy="5311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5488" y="1133475"/>
            <a:ext cx="4076700" cy="5311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762186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238680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413513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70900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0841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88976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688353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133350"/>
            <a:ext cx="2132012" cy="63119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6388" y="133350"/>
            <a:ext cx="6248400" cy="63119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45241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7"/>
          <p:cNvGraphicFramePr>
            <a:graphicFrameLocks noChangeAspect="1"/>
          </p:cNvGraphicFramePr>
          <p:nvPr/>
        </p:nvGraphicFramePr>
        <p:xfrm>
          <a:off x="77788" y="2895600"/>
          <a:ext cx="976312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2" imgW="2133898" imgH="2161905" progId="PBrush">
                  <p:embed/>
                </p:oleObj>
              </mc:Choice>
              <mc:Fallback>
                <p:oleObj name="Bitmap Image" r:id="rId2" imgW="2133898" imgH="2161905" progId="PBrush">
                  <p:embed/>
                  <p:pic>
                    <p:nvPicPr>
                      <p:cNvPr id="4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88" y="2895600"/>
                        <a:ext cx="976312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10"/>
          <p:cNvSpPr>
            <a:spLocks noChangeArrowheads="1"/>
          </p:cNvSpPr>
          <p:nvPr userDrawn="1"/>
        </p:nvSpPr>
        <p:spPr bwMode="auto">
          <a:xfrm>
            <a:off x="635000" y="24384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11"/>
          <p:cNvSpPr>
            <a:spLocks noChangeArrowheads="1"/>
          </p:cNvSpPr>
          <p:nvPr userDrawn="1"/>
        </p:nvSpPr>
        <p:spPr bwMode="auto">
          <a:xfrm flipV="1">
            <a:off x="315913" y="3260725"/>
            <a:ext cx="8693150" cy="5556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254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6520B99-70A7-49DA-A7E1-5A706FDE016D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8" name="Picture 9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1800" y="6394450"/>
            <a:ext cx="1752600" cy="463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541097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594D28-5E5B-4FD7-92E2-392EF37B37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5630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  <a:ln/>
        </p:spPr>
        <p:txBody>
          <a:bodyPr/>
          <a:lstStyle>
            <a:lvl1pPr>
              <a:defRPr/>
            </a:lvl1pPr>
          </a:lstStyle>
          <a:p>
            <a:fld id="{772138B8-EB14-412C-99C2-E69C948B07CC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5" name="Picture 9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6400800"/>
            <a:ext cx="1752600" cy="463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5500475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066800"/>
            <a:ext cx="4286250" cy="5065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7250" y="1066800"/>
            <a:ext cx="4287838" cy="5065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  <a:ln/>
        </p:spPr>
        <p:txBody>
          <a:bodyPr/>
          <a:lstStyle>
            <a:lvl1pPr>
              <a:defRPr/>
            </a:lvl1pPr>
          </a:lstStyle>
          <a:p>
            <a:fld id="{0C37EBA0-BABD-4226-A3AE-6E8B3A4061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7289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  <a:ln/>
        </p:spPr>
        <p:txBody>
          <a:bodyPr/>
          <a:lstStyle>
            <a:lvl1pPr>
              <a:defRPr/>
            </a:lvl1pPr>
          </a:lstStyle>
          <a:p>
            <a:fld id="{A3892141-8466-4B55-AABD-E2B440794C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7743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  <a:ln/>
        </p:spPr>
        <p:txBody>
          <a:bodyPr/>
          <a:lstStyle>
            <a:lvl1pPr>
              <a:defRPr/>
            </a:lvl1pPr>
          </a:lstStyle>
          <a:p>
            <a:fld id="{D83A6933-5E2F-49EF-B82F-DC0194CD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3083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DEC84D-AD28-4F46-94C3-3D089947401C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3" name="Picture 9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6394450"/>
            <a:ext cx="1752600" cy="463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29214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9FF948-C7CB-48D8-8075-E88368E7DAB4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6" name="Picture 9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6375400"/>
            <a:ext cx="1752600" cy="463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0228796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A2AED1-77E0-4468-BDEA-5BA98DA706CF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6" name="Picture 9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6394450"/>
            <a:ext cx="1752600" cy="463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9993064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D9F80C-FCF4-45DD-9E6F-25DA011146EF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5" name="Picture 9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6394450"/>
            <a:ext cx="1752600" cy="463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0246775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3863" y="138113"/>
            <a:ext cx="2181225" cy="5994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38113"/>
            <a:ext cx="6392863" cy="5994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C05540-2B3B-4E04-8910-F5AD219AD843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5" name="Picture 9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3388" y="6394450"/>
            <a:ext cx="1752600" cy="463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0019195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4213" cy="11414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8304213" cy="22082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884613"/>
            <a:ext cx="8304213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0"/>
          </p:nvPr>
        </p:nvSpPr>
        <p:spPr>
          <a:xfrm>
            <a:off x="424260" y="6424590"/>
            <a:ext cx="4652470" cy="2809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5EDF49-0F7A-42B4-964F-ED769FA054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75775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990600"/>
            <a:ext cx="3733800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990600"/>
            <a:ext cx="3733800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6294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39000" y="66294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C344E8C5-47BC-48DB-AC72-547F3E8ACE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54911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6388" y="960438"/>
            <a:ext cx="8504237" cy="576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79" tIns="44445" rIns="90479" bIns="444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334963" y="133350"/>
            <a:ext cx="8504237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8626475" y="0"/>
            <a:ext cx="517525" cy="327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  <a:defRPr/>
            </a:pPr>
            <a:fld id="{56C02AC0-9534-4805-B2C5-CE8CA9B20F8B}" type="slidenum">
              <a:rPr lang="en-US" sz="1800">
                <a:cs typeface="+mn-cs"/>
              </a:rPr>
              <a:pPr>
                <a:lnSpc>
                  <a:spcPct val="85000"/>
                </a:lnSpc>
                <a:spcBef>
                  <a:spcPct val="50000"/>
                </a:spcBef>
                <a:defRPr/>
              </a:pPr>
              <a:t>‹#›</a:t>
            </a:fld>
            <a:endParaRPr lang="en-US" sz="320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7446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rgbClr val="C0000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85763" indent="-385763" algn="l" rtl="0" eaLnBrk="0" fontAlgn="base" hangingPunct="0">
        <a:lnSpc>
          <a:spcPct val="93000"/>
        </a:lnSpc>
        <a:spcBef>
          <a:spcPct val="5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838200" indent="-338138" algn="l" rtl="0" eaLnBrk="0" fontAlgn="base" hangingPunct="0">
        <a:lnSpc>
          <a:spcPct val="87000"/>
        </a:lnSpc>
        <a:spcBef>
          <a:spcPct val="25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¤"/>
        <a:defRPr sz="2000">
          <a:solidFill>
            <a:schemeClr val="tx1"/>
          </a:solidFill>
          <a:latin typeface="+mn-lt"/>
        </a:defRPr>
      </a:lvl2pPr>
      <a:lvl3pPr marL="1285875" indent="-238125" algn="l" rtl="0" eaLnBrk="0" fontAlgn="base" hangingPunct="0">
        <a:lnSpc>
          <a:spcPct val="87000"/>
        </a:lnSpc>
        <a:spcBef>
          <a:spcPct val="10000"/>
        </a:spcBef>
        <a:spcAft>
          <a:spcPct val="0"/>
        </a:spcAft>
        <a:buClr>
          <a:schemeClr val="accent2"/>
        </a:buClr>
        <a:buSzPct val="68000"/>
        <a:buFont typeface="Wingdings" pitchFamily="2" charset="2"/>
        <a:buChar char="¢"/>
        <a:defRPr sz="2000">
          <a:solidFill>
            <a:schemeClr val="tx1"/>
          </a:solidFill>
          <a:latin typeface="+mn-lt"/>
        </a:defRPr>
      </a:lvl3pPr>
      <a:lvl4pPr marL="20320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/>
        </p:nvSpPr>
        <p:spPr bwMode="gray">
          <a:xfrm>
            <a:off x="228600" y="9144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81025" y="138113"/>
            <a:ext cx="8105775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066800"/>
            <a:ext cx="8726488" cy="506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51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A0252AE-3A6E-4307-8005-4B6CE728F01E}" type="slidenum">
              <a:rPr lang="en-US"/>
              <a:pPr/>
              <a:t>‹#›</a:t>
            </a:fld>
            <a:endParaRPr lang="en-US"/>
          </a:p>
        </p:txBody>
      </p:sp>
      <p:graphicFrame>
        <p:nvGraphicFramePr>
          <p:cNvPr id="1032" name="Object 15"/>
          <p:cNvGraphicFramePr>
            <a:graphicFrameLocks noChangeAspect="1"/>
          </p:cNvGraphicFramePr>
          <p:nvPr/>
        </p:nvGraphicFramePr>
        <p:xfrm>
          <a:off x="0" y="457200"/>
          <a:ext cx="614363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15" imgW="2133898" imgH="2161905" progId="PBrush">
                  <p:embed/>
                </p:oleObj>
              </mc:Choice>
              <mc:Fallback>
                <p:oleObj name="Bitmap Image" r:id="rId15" imgW="2133898" imgH="2161905" progId="PBrush">
                  <p:embed/>
                  <p:pic>
                    <p:nvPicPr>
                      <p:cNvPr id="1032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57200"/>
                        <a:ext cx="614363" cy="623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E4A8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1C1C1C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8568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16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4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4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4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4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Cache/VM interaction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Deal w/ Synonym in VIPT Cache</a:t>
            </a:r>
          </a:p>
        </p:txBody>
      </p:sp>
      <p:sp>
        <p:nvSpPr>
          <p:cNvPr id="233476" name="Rectangle 4"/>
          <p:cNvSpPr>
            <a:spLocks noChangeArrowheads="1"/>
          </p:cNvSpPr>
          <p:nvPr/>
        </p:nvSpPr>
        <p:spPr bwMode="auto">
          <a:xfrm>
            <a:off x="152400" y="1339850"/>
            <a:ext cx="3048000" cy="3810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n-ea"/>
                <a:cs typeface="Arial" charset="0"/>
              </a:rPr>
              <a:t>VPN A</a:t>
            </a:r>
          </a:p>
        </p:txBody>
      </p:sp>
      <p:sp>
        <p:nvSpPr>
          <p:cNvPr id="233479" name="Rectangle 7"/>
          <p:cNvSpPr>
            <a:spLocks noChangeArrowheads="1"/>
          </p:cNvSpPr>
          <p:nvPr/>
        </p:nvSpPr>
        <p:spPr bwMode="auto">
          <a:xfrm>
            <a:off x="3200400" y="1339850"/>
            <a:ext cx="1752600" cy="3810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33480" name="AutoShape 8"/>
          <p:cNvSpPr>
            <a:spLocks noChangeArrowheads="1"/>
          </p:cNvSpPr>
          <p:nvPr/>
        </p:nvSpPr>
        <p:spPr bwMode="auto">
          <a:xfrm>
            <a:off x="7162800" y="1339850"/>
            <a:ext cx="1828800" cy="2514600"/>
          </a:xfrm>
          <a:prstGeom prst="can">
            <a:avLst>
              <a:gd name="adj" fmla="val 34375"/>
            </a:avLst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33481" name="Rectangle 9"/>
          <p:cNvSpPr>
            <a:spLocks noChangeArrowheads="1"/>
          </p:cNvSpPr>
          <p:nvPr/>
        </p:nvSpPr>
        <p:spPr bwMode="auto">
          <a:xfrm>
            <a:off x="7391400" y="2254250"/>
            <a:ext cx="533400" cy="609600"/>
          </a:xfrm>
          <a:prstGeom prst="rec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33483" name="Text Box 11"/>
          <p:cNvSpPr txBox="1">
            <a:spLocks noChangeArrowheads="1"/>
          </p:cNvSpPr>
          <p:nvPr/>
        </p:nvSpPr>
        <p:spPr bwMode="auto">
          <a:xfrm>
            <a:off x="1050925" y="1712913"/>
            <a:ext cx="12843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n-ea"/>
                <a:cs typeface="Arial" charset="0"/>
              </a:rPr>
              <a:t>process a</a:t>
            </a:r>
          </a:p>
        </p:txBody>
      </p:sp>
      <p:sp>
        <p:nvSpPr>
          <p:cNvPr id="233484" name="Rectangle 12"/>
          <p:cNvSpPr>
            <a:spLocks noChangeArrowheads="1"/>
          </p:cNvSpPr>
          <p:nvPr/>
        </p:nvSpPr>
        <p:spPr bwMode="auto">
          <a:xfrm>
            <a:off x="152400" y="3397250"/>
            <a:ext cx="3048000" cy="3810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n-ea"/>
                <a:cs typeface="Arial" charset="0"/>
              </a:rPr>
              <a:t>VPN B</a:t>
            </a:r>
          </a:p>
        </p:txBody>
      </p:sp>
      <p:sp>
        <p:nvSpPr>
          <p:cNvPr id="233485" name="Rectangle 13"/>
          <p:cNvSpPr>
            <a:spLocks noChangeArrowheads="1"/>
          </p:cNvSpPr>
          <p:nvPr/>
        </p:nvSpPr>
        <p:spPr bwMode="auto">
          <a:xfrm>
            <a:off x="3200400" y="3397250"/>
            <a:ext cx="1752600" cy="3810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33486" name="Text Box 14"/>
          <p:cNvSpPr txBox="1">
            <a:spLocks noChangeArrowheads="1"/>
          </p:cNvSpPr>
          <p:nvPr/>
        </p:nvSpPr>
        <p:spPr bwMode="auto">
          <a:xfrm>
            <a:off x="1050925" y="3048000"/>
            <a:ext cx="12907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n-ea"/>
                <a:cs typeface="Arial" charset="0"/>
              </a:rPr>
              <a:t>process b</a:t>
            </a:r>
          </a:p>
        </p:txBody>
      </p:sp>
      <p:sp>
        <p:nvSpPr>
          <p:cNvPr id="233491" name="AutoShape 19"/>
          <p:cNvSpPr>
            <a:spLocks/>
          </p:cNvSpPr>
          <p:nvPr/>
        </p:nvSpPr>
        <p:spPr bwMode="auto">
          <a:xfrm rot="5400000">
            <a:off x="3962400" y="2406650"/>
            <a:ext cx="228600" cy="1752600"/>
          </a:xfrm>
          <a:prstGeom prst="leftBrace">
            <a:avLst>
              <a:gd name="adj1" fmla="val 6388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33492" name="AutoShape 20"/>
          <p:cNvSpPr>
            <a:spLocks/>
          </p:cNvSpPr>
          <p:nvPr/>
        </p:nvSpPr>
        <p:spPr bwMode="auto">
          <a:xfrm rot="16200000" flipV="1">
            <a:off x="3962400" y="958850"/>
            <a:ext cx="228600" cy="1752600"/>
          </a:xfrm>
          <a:prstGeom prst="leftBrace">
            <a:avLst>
              <a:gd name="adj1" fmla="val 6388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cxnSp>
        <p:nvCxnSpPr>
          <p:cNvPr id="233493" name="AutoShape 21"/>
          <p:cNvCxnSpPr>
            <a:cxnSpLocks noChangeShapeType="1"/>
            <a:stCxn id="233492" idx="1"/>
            <a:endCxn id="233481" idx="1"/>
          </p:cNvCxnSpPr>
          <p:nvPr/>
        </p:nvCxnSpPr>
        <p:spPr bwMode="auto">
          <a:xfrm rot="16200000" flipH="1">
            <a:off x="5429250" y="596900"/>
            <a:ext cx="609600" cy="3314700"/>
          </a:xfrm>
          <a:prstGeom prst="bentConnector2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33495" name="AutoShape 23"/>
          <p:cNvCxnSpPr>
            <a:cxnSpLocks noChangeShapeType="1"/>
            <a:stCxn id="233491" idx="1"/>
            <a:endCxn id="233481" idx="1"/>
          </p:cNvCxnSpPr>
          <p:nvPr/>
        </p:nvCxnSpPr>
        <p:spPr bwMode="auto">
          <a:xfrm rot="16200000">
            <a:off x="5429250" y="1206500"/>
            <a:ext cx="609600" cy="3314700"/>
          </a:xfrm>
          <a:prstGeom prst="bentConnector2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33496" name="Text Box 24"/>
          <p:cNvSpPr txBox="1">
            <a:spLocks noChangeArrowheads="1"/>
          </p:cNvSpPr>
          <p:nvPr/>
        </p:nvSpPr>
        <p:spPr bwMode="auto">
          <a:xfrm>
            <a:off x="4705350" y="1873250"/>
            <a:ext cx="2457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point to the same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location within a page</a:t>
            </a:r>
          </a:p>
        </p:txBody>
      </p:sp>
      <p:grpSp>
        <p:nvGrpSpPr>
          <p:cNvPr id="2" name="Group 94"/>
          <p:cNvGrpSpPr>
            <a:grpSpLocks/>
          </p:cNvGrpSpPr>
          <p:nvPr/>
        </p:nvGrpSpPr>
        <p:grpSpPr bwMode="auto">
          <a:xfrm>
            <a:off x="3429000" y="4724400"/>
            <a:ext cx="1066800" cy="1600200"/>
            <a:chOff x="2400" y="3106"/>
            <a:chExt cx="1248" cy="1008"/>
          </a:xfrm>
        </p:grpSpPr>
        <p:sp>
          <p:nvSpPr>
            <p:cNvPr id="233535" name="Rectangle 63"/>
            <p:cNvSpPr>
              <a:spLocks noChangeArrowheads="1"/>
            </p:cNvSpPr>
            <p:nvPr/>
          </p:nvSpPr>
          <p:spPr bwMode="auto">
            <a:xfrm>
              <a:off x="2400" y="3106"/>
              <a:ext cx="1248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233537" name="Rectangle 65"/>
            <p:cNvSpPr>
              <a:spLocks noChangeArrowheads="1"/>
            </p:cNvSpPr>
            <p:nvPr/>
          </p:nvSpPr>
          <p:spPr bwMode="auto">
            <a:xfrm>
              <a:off x="2400" y="3202"/>
              <a:ext cx="1248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233539" name="Rectangle 67"/>
            <p:cNvSpPr>
              <a:spLocks noChangeArrowheads="1"/>
            </p:cNvSpPr>
            <p:nvPr/>
          </p:nvSpPr>
          <p:spPr bwMode="auto">
            <a:xfrm>
              <a:off x="2400" y="3298"/>
              <a:ext cx="1248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233541" name="Rectangle 69"/>
            <p:cNvSpPr>
              <a:spLocks noChangeArrowheads="1"/>
            </p:cNvSpPr>
            <p:nvPr/>
          </p:nvSpPr>
          <p:spPr bwMode="auto">
            <a:xfrm>
              <a:off x="2400" y="3394"/>
              <a:ext cx="1248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233543" name="Rectangle 71"/>
            <p:cNvSpPr>
              <a:spLocks noChangeArrowheads="1"/>
            </p:cNvSpPr>
            <p:nvPr/>
          </p:nvSpPr>
          <p:spPr bwMode="auto">
            <a:xfrm>
              <a:off x="2400" y="3490"/>
              <a:ext cx="1248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233545" name="Rectangle 73"/>
            <p:cNvSpPr>
              <a:spLocks noChangeArrowheads="1"/>
            </p:cNvSpPr>
            <p:nvPr/>
          </p:nvSpPr>
          <p:spPr bwMode="auto">
            <a:xfrm>
              <a:off x="2400" y="3586"/>
              <a:ext cx="1248" cy="4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233547" name="Rectangle 75"/>
            <p:cNvSpPr>
              <a:spLocks noChangeArrowheads="1"/>
            </p:cNvSpPr>
            <p:nvPr/>
          </p:nvSpPr>
          <p:spPr bwMode="auto">
            <a:xfrm>
              <a:off x="2400" y="4018"/>
              <a:ext cx="1248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</p:grpSp>
      <p:grpSp>
        <p:nvGrpSpPr>
          <p:cNvPr id="3" name="Group 95"/>
          <p:cNvGrpSpPr>
            <a:grpSpLocks/>
          </p:cNvGrpSpPr>
          <p:nvPr/>
        </p:nvGrpSpPr>
        <p:grpSpPr bwMode="auto">
          <a:xfrm>
            <a:off x="4495800" y="4724400"/>
            <a:ext cx="1447800" cy="1600200"/>
            <a:chOff x="3648" y="3106"/>
            <a:chExt cx="1776" cy="1008"/>
          </a:xfrm>
        </p:grpSpPr>
        <p:sp>
          <p:nvSpPr>
            <p:cNvPr id="233536" name="Rectangle 64"/>
            <p:cNvSpPr>
              <a:spLocks noChangeArrowheads="1"/>
            </p:cNvSpPr>
            <p:nvPr/>
          </p:nvSpPr>
          <p:spPr bwMode="auto">
            <a:xfrm>
              <a:off x="3648" y="3106"/>
              <a:ext cx="177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233538" name="Rectangle 66"/>
            <p:cNvSpPr>
              <a:spLocks noChangeArrowheads="1"/>
            </p:cNvSpPr>
            <p:nvPr/>
          </p:nvSpPr>
          <p:spPr bwMode="auto">
            <a:xfrm>
              <a:off x="3648" y="3202"/>
              <a:ext cx="177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233540" name="Rectangle 68"/>
            <p:cNvSpPr>
              <a:spLocks noChangeArrowheads="1"/>
            </p:cNvSpPr>
            <p:nvPr/>
          </p:nvSpPr>
          <p:spPr bwMode="auto">
            <a:xfrm>
              <a:off x="3648" y="3298"/>
              <a:ext cx="177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233542" name="Rectangle 70"/>
            <p:cNvSpPr>
              <a:spLocks noChangeArrowheads="1"/>
            </p:cNvSpPr>
            <p:nvPr/>
          </p:nvSpPr>
          <p:spPr bwMode="auto">
            <a:xfrm>
              <a:off x="3648" y="3394"/>
              <a:ext cx="177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233544" name="Rectangle 72"/>
            <p:cNvSpPr>
              <a:spLocks noChangeArrowheads="1"/>
            </p:cNvSpPr>
            <p:nvPr/>
          </p:nvSpPr>
          <p:spPr bwMode="auto">
            <a:xfrm>
              <a:off x="3648" y="3490"/>
              <a:ext cx="177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233546" name="Rectangle 74"/>
            <p:cNvSpPr>
              <a:spLocks noChangeArrowheads="1"/>
            </p:cNvSpPr>
            <p:nvPr/>
          </p:nvSpPr>
          <p:spPr bwMode="auto">
            <a:xfrm>
              <a:off x="3648" y="3586"/>
              <a:ext cx="1776" cy="4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233548" name="Rectangle 76"/>
            <p:cNvSpPr>
              <a:spLocks noChangeArrowheads="1"/>
            </p:cNvSpPr>
            <p:nvPr/>
          </p:nvSpPr>
          <p:spPr bwMode="auto">
            <a:xfrm>
              <a:off x="3648" y="4018"/>
              <a:ext cx="177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</p:grpSp>
      <p:grpSp>
        <p:nvGrpSpPr>
          <p:cNvPr id="4" name="Group 84"/>
          <p:cNvGrpSpPr>
            <a:grpSpLocks/>
          </p:cNvGrpSpPr>
          <p:nvPr/>
        </p:nvGrpSpPr>
        <p:grpSpPr bwMode="auto">
          <a:xfrm>
            <a:off x="3276600" y="4724400"/>
            <a:ext cx="152400" cy="1600200"/>
            <a:chOff x="672" y="3024"/>
            <a:chExt cx="1248" cy="1008"/>
          </a:xfrm>
        </p:grpSpPr>
        <p:sp>
          <p:nvSpPr>
            <p:cNvPr id="233549" name="Rectangle 77"/>
            <p:cNvSpPr>
              <a:spLocks noChangeArrowheads="1"/>
            </p:cNvSpPr>
            <p:nvPr/>
          </p:nvSpPr>
          <p:spPr bwMode="auto">
            <a:xfrm>
              <a:off x="672" y="3024"/>
              <a:ext cx="1248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233550" name="Rectangle 78"/>
            <p:cNvSpPr>
              <a:spLocks noChangeArrowheads="1"/>
            </p:cNvSpPr>
            <p:nvPr/>
          </p:nvSpPr>
          <p:spPr bwMode="auto">
            <a:xfrm>
              <a:off x="672" y="3120"/>
              <a:ext cx="1248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233551" name="Rectangle 79"/>
            <p:cNvSpPr>
              <a:spLocks noChangeArrowheads="1"/>
            </p:cNvSpPr>
            <p:nvPr/>
          </p:nvSpPr>
          <p:spPr bwMode="auto">
            <a:xfrm>
              <a:off x="672" y="3216"/>
              <a:ext cx="1248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233552" name="Rectangle 80"/>
            <p:cNvSpPr>
              <a:spLocks noChangeArrowheads="1"/>
            </p:cNvSpPr>
            <p:nvPr/>
          </p:nvSpPr>
          <p:spPr bwMode="auto">
            <a:xfrm>
              <a:off x="672" y="3312"/>
              <a:ext cx="1248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233553" name="Rectangle 81"/>
            <p:cNvSpPr>
              <a:spLocks noChangeArrowheads="1"/>
            </p:cNvSpPr>
            <p:nvPr/>
          </p:nvSpPr>
          <p:spPr bwMode="auto">
            <a:xfrm>
              <a:off x="672" y="3408"/>
              <a:ext cx="1248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233554" name="Rectangle 82"/>
            <p:cNvSpPr>
              <a:spLocks noChangeArrowheads="1"/>
            </p:cNvSpPr>
            <p:nvPr/>
          </p:nvSpPr>
          <p:spPr bwMode="auto">
            <a:xfrm>
              <a:off x="672" y="3504"/>
              <a:ext cx="1248" cy="4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233555" name="Rectangle 83"/>
            <p:cNvSpPr>
              <a:spLocks noChangeArrowheads="1"/>
            </p:cNvSpPr>
            <p:nvPr/>
          </p:nvSpPr>
          <p:spPr bwMode="auto">
            <a:xfrm>
              <a:off x="672" y="3936"/>
              <a:ext cx="1248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</p:grpSp>
      <p:sp>
        <p:nvSpPr>
          <p:cNvPr id="233557" name="Text Box 85"/>
          <p:cNvSpPr txBox="1">
            <a:spLocks noChangeArrowheads="1"/>
          </p:cNvSpPr>
          <p:nvPr/>
        </p:nvSpPr>
        <p:spPr bwMode="auto">
          <a:xfrm>
            <a:off x="3352800" y="6270625"/>
            <a:ext cx="1095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tag array</a:t>
            </a:r>
          </a:p>
        </p:txBody>
      </p:sp>
      <p:sp>
        <p:nvSpPr>
          <p:cNvPr id="233558" name="Text Box 86"/>
          <p:cNvSpPr txBox="1">
            <a:spLocks noChangeArrowheads="1"/>
          </p:cNvSpPr>
          <p:nvPr/>
        </p:nvSpPr>
        <p:spPr bwMode="auto">
          <a:xfrm>
            <a:off x="4572000" y="6284913"/>
            <a:ext cx="1250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data array</a:t>
            </a:r>
          </a:p>
        </p:txBody>
      </p:sp>
      <p:cxnSp>
        <p:nvCxnSpPr>
          <p:cNvPr id="233560" name="AutoShape 88"/>
          <p:cNvCxnSpPr>
            <a:cxnSpLocks noChangeShapeType="1"/>
            <a:stCxn id="233485" idx="2"/>
          </p:cNvCxnSpPr>
          <p:nvPr/>
        </p:nvCxnSpPr>
        <p:spPr bwMode="auto">
          <a:xfrm rot="5400000">
            <a:off x="2860675" y="4194175"/>
            <a:ext cx="1631950" cy="800100"/>
          </a:xfrm>
          <a:prstGeom prst="bentConnector4">
            <a:avLst>
              <a:gd name="adj1" fmla="val 47667"/>
              <a:gd name="adj2" fmla="val 128569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33562" name="Rectangle 90"/>
          <p:cNvSpPr>
            <a:spLocks noChangeArrowheads="1"/>
          </p:cNvSpPr>
          <p:nvPr/>
        </p:nvSpPr>
        <p:spPr bwMode="auto">
          <a:xfrm>
            <a:off x="3657600" y="3962400"/>
            <a:ext cx="838200" cy="3810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n-ea"/>
                <a:cs typeface="Arial" charset="0"/>
              </a:rPr>
              <a:t>index</a:t>
            </a:r>
          </a:p>
        </p:txBody>
      </p:sp>
      <p:sp>
        <p:nvSpPr>
          <p:cNvPr id="233564" name="Rectangle 92"/>
          <p:cNvSpPr>
            <a:spLocks noChangeArrowheads="1"/>
          </p:cNvSpPr>
          <p:nvPr/>
        </p:nvSpPr>
        <p:spPr bwMode="auto">
          <a:xfrm>
            <a:off x="3657600" y="914400"/>
            <a:ext cx="838200" cy="3810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n-ea"/>
                <a:cs typeface="Arial" charset="0"/>
              </a:rPr>
              <a:t>index</a:t>
            </a:r>
          </a:p>
        </p:txBody>
      </p:sp>
      <p:sp>
        <p:nvSpPr>
          <p:cNvPr id="233565" name="Text Box 93"/>
          <p:cNvSpPr txBox="1">
            <a:spLocks noChangeArrowheads="1"/>
          </p:cNvSpPr>
          <p:nvPr/>
        </p:nvSpPr>
        <p:spPr bwMode="auto">
          <a:xfrm>
            <a:off x="4724400" y="3679825"/>
            <a:ext cx="35655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VPN A != VPN B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how to eliminate duplication?</a:t>
            </a:r>
          </a:p>
        </p:txBody>
      </p:sp>
      <p:grpSp>
        <p:nvGrpSpPr>
          <p:cNvPr id="5" name="Group 96"/>
          <p:cNvGrpSpPr>
            <a:grpSpLocks/>
          </p:cNvGrpSpPr>
          <p:nvPr/>
        </p:nvGrpSpPr>
        <p:grpSpPr bwMode="auto">
          <a:xfrm>
            <a:off x="6172200" y="4713288"/>
            <a:ext cx="1066800" cy="1600200"/>
            <a:chOff x="2400" y="3106"/>
            <a:chExt cx="1248" cy="1008"/>
          </a:xfrm>
        </p:grpSpPr>
        <p:sp>
          <p:nvSpPr>
            <p:cNvPr id="233569" name="Rectangle 97"/>
            <p:cNvSpPr>
              <a:spLocks noChangeArrowheads="1"/>
            </p:cNvSpPr>
            <p:nvPr/>
          </p:nvSpPr>
          <p:spPr bwMode="auto">
            <a:xfrm>
              <a:off x="2400" y="3106"/>
              <a:ext cx="1248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233570" name="Rectangle 98"/>
            <p:cNvSpPr>
              <a:spLocks noChangeArrowheads="1"/>
            </p:cNvSpPr>
            <p:nvPr/>
          </p:nvSpPr>
          <p:spPr bwMode="auto">
            <a:xfrm>
              <a:off x="2400" y="3202"/>
              <a:ext cx="1248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233571" name="Rectangle 99"/>
            <p:cNvSpPr>
              <a:spLocks noChangeArrowheads="1"/>
            </p:cNvSpPr>
            <p:nvPr/>
          </p:nvSpPr>
          <p:spPr bwMode="auto">
            <a:xfrm>
              <a:off x="2400" y="3298"/>
              <a:ext cx="1248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233572" name="Rectangle 100"/>
            <p:cNvSpPr>
              <a:spLocks noChangeArrowheads="1"/>
            </p:cNvSpPr>
            <p:nvPr/>
          </p:nvSpPr>
          <p:spPr bwMode="auto">
            <a:xfrm>
              <a:off x="2400" y="3394"/>
              <a:ext cx="1248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233573" name="Rectangle 101"/>
            <p:cNvSpPr>
              <a:spLocks noChangeArrowheads="1"/>
            </p:cNvSpPr>
            <p:nvPr/>
          </p:nvSpPr>
          <p:spPr bwMode="auto">
            <a:xfrm>
              <a:off x="2400" y="3490"/>
              <a:ext cx="1248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233574" name="Rectangle 102"/>
            <p:cNvSpPr>
              <a:spLocks noChangeArrowheads="1"/>
            </p:cNvSpPr>
            <p:nvPr/>
          </p:nvSpPr>
          <p:spPr bwMode="auto">
            <a:xfrm>
              <a:off x="2400" y="3586"/>
              <a:ext cx="1248" cy="4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233575" name="Rectangle 103"/>
            <p:cNvSpPr>
              <a:spLocks noChangeArrowheads="1"/>
            </p:cNvSpPr>
            <p:nvPr/>
          </p:nvSpPr>
          <p:spPr bwMode="auto">
            <a:xfrm>
              <a:off x="2400" y="4018"/>
              <a:ext cx="1248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</p:grpSp>
      <p:grpSp>
        <p:nvGrpSpPr>
          <p:cNvPr id="6" name="Group 104"/>
          <p:cNvGrpSpPr>
            <a:grpSpLocks/>
          </p:cNvGrpSpPr>
          <p:nvPr/>
        </p:nvGrpSpPr>
        <p:grpSpPr bwMode="auto">
          <a:xfrm>
            <a:off x="7239000" y="4713288"/>
            <a:ext cx="1447800" cy="1600200"/>
            <a:chOff x="3648" y="3106"/>
            <a:chExt cx="1776" cy="1008"/>
          </a:xfrm>
        </p:grpSpPr>
        <p:sp>
          <p:nvSpPr>
            <p:cNvPr id="233577" name="Rectangle 105"/>
            <p:cNvSpPr>
              <a:spLocks noChangeArrowheads="1"/>
            </p:cNvSpPr>
            <p:nvPr/>
          </p:nvSpPr>
          <p:spPr bwMode="auto">
            <a:xfrm>
              <a:off x="3648" y="3106"/>
              <a:ext cx="177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233578" name="Rectangle 106"/>
            <p:cNvSpPr>
              <a:spLocks noChangeArrowheads="1"/>
            </p:cNvSpPr>
            <p:nvPr/>
          </p:nvSpPr>
          <p:spPr bwMode="auto">
            <a:xfrm>
              <a:off x="3648" y="3202"/>
              <a:ext cx="177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233579" name="Rectangle 107"/>
            <p:cNvSpPr>
              <a:spLocks noChangeArrowheads="1"/>
            </p:cNvSpPr>
            <p:nvPr/>
          </p:nvSpPr>
          <p:spPr bwMode="auto">
            <a:xfrm>
              <a:off x="3648" y="3298"/>
              <a:ext cx="177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233580" name="Rectangle 108"/>
            <p:cNvSpPr>
              <a:spLocks noChangeArrowheads="1"/>
            </p:cNvSpPr>
            <p:nvPr/>
          </p:nvSpPr>
          <p:spPr bwMode="auto">
            <a:xfrm>
              <a:off x="3648" y="3394"/>
              <a:ext cx="177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233581" name="Rectangle 109"/>
            <p:cNvSpPr>
              <a:spLocks noChangeArrowheads="1"/>
            </p:cNvSpPr>
            <p:nvPr/>
          </p:nvSpPr>
          <p:spPr bwMode="auto">
            <a:xfrm>
              <a:off x="3648" y="3490"/>
              <a:ext cx="177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233582" name="Rectangle 110"/>
            <p:cNvSpPr>
              <a:spLocks noChangeArrowheads="1"/>
            </p:cNvSpPr>
            <p:nvPr/>
          </p:nvSpPr>
          <p:spPr bwMode="auto">
            <a:xfrm>
              <a:off x="3648" y="3586"/>
              <a:ext cx="1776" cy="4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233583" name="Rectangle 111"/>
            <p:cNvSpPr>
              <a:spLocks noChangeArrowheads="1"/>
            </p:cNvSpPr>
            <p:nvPr/>
          </p:nvSpPr>
          <p:spPr bwMode="auto">
            <a:xfrm>
              <a:off x="3648" y="4018"/>
              <a:ext cx="177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</p:grpSp>
      <p:grpSp>
        <p:nvGrpSpPr>
          <p:cNvPr id="7" name="Group 112"/>
          <p:cNvGrpSpPr>
            <a:grpSpLocks/>
          </p:cNvGrpSpPr>
          <p:nvPr/>
        </p:nvGrpSpPr>
        <p:grpSpPr bwMode="auto">
          <a:xfrm>
            <a:off x="6019800" y="4713288"/>
            <a:ext cx="152400" cy="1600200"/>
            <a:chOff x="672" y="3024"/>
            <a:chExt cx="1248" cy="1008"/>
          </a:xfrm>
        </p:grpSpPr>
        <p:sp>
          <p:nvSpPr>
            <p:cNvPr id="233585" name="Rectangle 113"/>
            <p:cNvSpPr>
              <a:spLocks noChangeArrowheads="1"/>
            </p:cNvSpPr>
            <p:nvPr/>
          </p:nvSpPr>
          <p:spPr bwMode="auto">
            <a:xfrm>
              <a:off x="672" y="3024"/>
              <a:ext cx="1248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233586" name="Rectangle 114"/>
            <p:cNvSpPr>
              <a:spLocks noChangeArrowheads="1"/>
            </p:cNvSpPr>
            <p:nvPr/>
          </p:nvSpPr>
          <p:spPr bwMode="auto">
            <a:xfrm>
              <a:off x="672" y="3120"/>
              <a:ext cx="1248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233587" name="Rectangle 115"/>
            <p:cNvSpPr>
              <a:spLocks noChangeArrowheads="1"/>
            </p:cNvSpPr>
            <p:nvPr/>
          </p:nvSpPr>
          <p:spPr bwMode="auto">
            <a:xfrm>
              <a:off x="672" y="3216"/>
              <a:ext cx="1248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233588" name="Rectangle 116"/>
            <p:cNvSpPr>
              <a:spLocks noChangeArrowheads="1"/>
            </p:cNvSpPr>
            <p:nvPr/>
          </p:nvSpPr>
          <p:spPr bwMode="auto">
            <a:xfrm>
              <a:off x="672" y="3312"/>
              <a:ext cx="1248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233589" name="Rectangle 117"/>
            <p:cNvSpPr>
              <a:spLocks noChangeArrowheads="1"/>
            </p:cNvSpPr>
            <p:nvPr/>
          </p:nvSpPr>
          <p:spPr bwMode="auto">
            <a:xfrm>
              <a:off x="672" y="3408"/>
              <a:ext cx="1248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233590" name="Rectangle 118"/>
            <p:cNvSpPr>
              <a:spLocks noChangeArrowheads="1"/>
            </p:cNvSpPr>
            <p:nvPr/>
          </p:nvSpPr>
          <p:spPr bwMode="auto">
            <a:xfrm>
              <a:off x="672" y="3504"/>
              <a:ext cx="1248" cy="4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233591" name="Rectangle 119"/>
            <p:cNvSpPr>
              <a:spLocks noChangeArrowheads="1"/>
            </p:cNvSpPr>
            <p:nvPr/>
          </p:nvSpPr>
          <p:spPr bwMode="auto">
            <a:xfrm>
              <a:off x="672" y="3936"/>
              <a:ext cx="1248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</p:grpSp>
      <p:cxnSp>
        <p:nvCxnSpPr>
          <p:cNvPr id="233593" name="AutoShape 121"/>
          <p:cNvCxnSpPr>
            <a:cxnSpLocks noChangeShapeType="1"/>
            <a:stCxn id="233479" idx="0"/>
          </p:cNvCxnSpPr>
          <p:nvPr/>
        </p:nvCxnSpPr>
        <p:spPr bwMode="auto">
          <a:xfrm rot="16200000" flipH="1" flipV="1">
            <a:off x="1431925" y="3184525"/>
            <a:ext cx="4489450" cy="800100"/>
          </a:xfrm>
          <a:prstGeom prst="bentConnector4">
            <a:avLst>
              <a:gd name="adj1" fmla="val -5093"/>
              <a:gd name="adj2" fmla="val 503769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33594" name="AutoShape 122"/>
          <p:cNvCxnSpPr>
            <a:cxnSpLocks noChangeShapeType="1"/>
            <a:stCxn id="233564" idx="1"/>
          </p:cNvCxnSpPr>
          <p:nvPr/>
        </p:nvCxnSpPr>
        <p:spPr bwMode="auto">
          <a:xfrm rot="10800000" flipV="1">
            <a:off x="3276600" y="1104900"/>
            <a:ext cx="381000" cy="4305300"/>
          </a:xfrm>
          <a:prstGeom prst="bentConnector3">
            <a:avLst>
              <a:gd name="adj1" fmla="val 937917"/>
            </a:avLst>
          </a:prstGeom>
          <a:noFill/>
          <a:ln w="9525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33595" name="Text Box 123"/>
          <p:cNvSpPr txBox="1">
            <a:spLocks noChangeArrowheads="1"/>
          </p:cNvSpPr>
          <p:nvPr/>
        </p:nvSpPr>
        <p:spPr bwMode="auto">
          <a:xfrm>
            <a:off x="4724400" y="4227513"/>
            <a:ext cx="4038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make cache index a == index b ?</a:t>
            </a:r>
          </a:p>
        </p:txBody>
      </p:sp>
    </p:spTree>
    <p:extLst>
      <p:ext uri="{BB962C8B-B14F-4D97-AF65-F5344CB8AC3E}">
        <p14:creationId xmlns:p14="http://schemas.microsoft.com/office/powerpoint/2010/main" val="5428789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2335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33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562" grpId="0" animBg="1"/>
      <p:bldP spid="233564" grpId="0" animBg="1"/>
      <p:bldP spid="23359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Synonym in VIPT Cache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two VPNs do not differ in a then there is no synonym problem, since they will be indexed to the same set of a VIPT cache</a:t>
            </a:r>
          </a:p>
          <a:p>
            <a:r>
              <a:rPr lang="en-US" dirty="0"/>
              <a:t>imply # of sets cannot be too big</a:t>
            </a:r>
          </a:p>
          <a:p>
            <a:r>
              <a:rPr lang="en-US" dirty="0"/>
              <a:t>max number of sets = page size / cache line size</a:t>
            </a:r>
          </a:p>
          <a:p>
            <a:pPr lvl="1"/>
            <a:r>
              <a:rPr lang="en-US" dirty="0"/>
              <a:t>ex: 4KB page, 32B line, max set = 128</a:t>
            </a:r>
          </a:p>
          <a:p>
            <a:r>
              <a:rPr lang="en-US" dirty="0"/>
              <a:t>a complicated solution in MIPS R10000</a:t>
            </a:r>
          </a:p>
          <a:p>
            <a:endParaRPr lang="en-US" dirty="0"/>
          </a:p>
        </p:txBody>
      </p:sp>
      <p:sp>
        <p:nvSpPr>
          <p:cNvPr id="234635" name="Rectangle 139"/>
          <p:cNvSpPr>
            <a:spLocks noChangeArrowheads="1"/>
          </p:cNvSpPr>
          <p:nvPr/>
        </p:nvSpPr>
        <p:spPr bwMode="auto">
          <a:xfrm>
            <a:off x="1219200" y="3868737"/>
            <a:ext cx="41910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n-ea"/>
                <a:cs typeface="Arial" charset="0"/>
              </a:rPr>
              <a:t>VPN</a:t>
            </a:r>
          </a:p>
        </p:txBody>
      </p:sp>
      <p:sp>
        <p:nvSpPr>
          <p:cNvPr id="234637" name="Rectangle 141"/>
          <p:cNvSpPr>
            <a:spLocks noChangeArrowheads="1"/>
          </p:cNvSpPr>
          <p:nvPr/>
        </p:nvSpPr>
        <p:spPr bwMode="auto">
          <a:xfrm>
            <a:off x="5410200" y="3868737"/>
            <a:ext cx="2438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n-ea"/>
                <a:cs typeface="Arial" charset="0"/>
              </a:rPr>
              <a:t>page offset</a:t>
            </a:r>
          </a:p>
        </p:txBody>
      </p:sp>
      <p:sp>
        <p:nvSpPr>
          <p:cNvPr id="234638" name="Rectangle 142"/>
          <p:cNvSpPr>
            <a:spLocks noChangeArrowheads="1"/>
          </p:cNvSpPr>
          <p:nvPr/>
        </p:nvSpPr>
        <p:spPr bwMode="auto">
          <a:xfrm>
            <a:off x="1219200" y="4402137"/>
            <a:ext cx="38100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n-ea"/>
                <a:cs typeface="Arial" charset="0"/>
              </a:rPr>
              <a:t>cache tag</a:t>
            </a:r>
          </a:p>
        </p:txBody>
      </p:sp>
      <p:sp>
        <p:nvSpPr>
          <p:cNvPr id="234639" name="Rectangle 143"/>
          <p:cNvSpPr>
            <a:spLocks noChangeArrowheads="1"/>
          </p:cNvSpPr>
          <p:nvPr/>
        </p:nvSpPr>
        <p:spPr bwMode="auto">
          <a:xfrm>
            <a:off x="5029200" y="4402137"/>
            <a:ext cx="1371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n-ea"/>
                <a:cs typeface="Arial" charset="0"/>
              </a:rPr>
              <a:t>set index</a:t>
            </a:r>
          </a:p>
        </p:txBody>
      </p:sp>
      <p:sp>
        <p:nvSpPr>
          <p:cNvPr id="234640" name="Rectangle 144"/>
          <p:cNvSpPr>
            <a:spLocks noChangeArrowheads="1"/>
          </p:cNvSpPr>
          <p:nvPr/>
        </p:nvSpPr>
        <p:spPr bwMode="auto">
          <a:xfrm>
            <a:off x="6400800" y="4402137"/>
            <a:ext cx="14478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n-ea"/>
                <a:cs typeface="Arial" charset="0"/>
              </a:rPr>
              <a:t>line offset</a:t>
            </a:r>
          </a:p>
        </p:txBody>
      </p:sp>
      <p:sp>
        <p:nvSpPr>
          <p:cNvPr id="234641" name="AutoShape 145"/>
          <p:cNvSpPr>
            <a:spLocks/>
          </p:cNvSpPr>
          <p:nvPr/>
        </p:nvSpPr>
        <p:spPr bwMode="auto">
          <a:xfrm rot="-5400000">
            <a:off x="5067300" y="4897437"/>
            <a:ext cx="304800" cy="381000"/>
          </a:xfrm>
          <a:prstGeom prst="leftBrace">
            <a:avLst>
              <a:gd name="adj1" fmla="val 10417"/>
              <a:gd name="adj2" fmla="val 50000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34642" name="Text Box 146"/>
          <p:cNvSpPr txBox="1">
            <a:spLocks noChangeArrowheads="1"/>
          </p:cNvSpPr>
          <p:nvPr/>
        </p:nvSpPr>
        <p:spPr bwMode="auto">
          <a:xfrm>
            <a:off x="5089525" y="5272087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itchFamily="34" charset="0"/>
                <a:ea typeface="+mn-ea"/>
                <a:cs typeface="Arial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783373783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R10000’s Solution to Synonym</a:t>
            </a:r>
          </a:p>
        </p:txBody>
      </p:sp>
      <p:sp>
        <p:nvSpPr>
          <p:cNvPr id="177" name="Rectangle 4"/>
          <p:cNvSpPr>
            <a:spLocks noChangeArrowheads="1"/>
          </p:cNvSpPr>
          <p:nvPr/>
        </p:nvSpPr>
        <p:spPr bwMode="auto">
          <a:xfrm>
            <a:off x="304800" y="1143000"/>
            <a:ext cx="8534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Arial" charset="0"/>
              </a:rPr>
              <a:t>32KB 2-Way virtually-indexed L1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anklin Gothic Book" pitchFamily="34" charset="0"/>
              <a:ea typeface="+mn-ea"/>
              <a:cs typeface="Arial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anklin Gothic Book" pitchFamily="34" charset="0"/>
              <a:ea typeface="+mn-ea"/>
              <a:cs typeface="Arial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anklin Gothic Book" pitchFamily="34" charset="0"/>
              <a:ea typeface="+mn-ea"/>
              <a:cs typeface="Arial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Arial" charset="0"/>
              </a:rPr>
              <a:t>direct-mapped 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Arial" charset="0"/>
              </a:rPr>
              <a:t>physical L2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Arial" charset="0"/>
              </a:rPr>
              <a:t> 	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Arial" charset="0"/>
              </a:rPr>
              <a:t>L2 is </a:t>
            </a:r>
            <a:r>
              <a:rPr kumimoji="0" lang="en-US" altLang="zh-TW" sz="18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Arial" charset="0"/>
              </a:rPr>
              <a:t>Inclusive</a:t>
            </a:r>
            <a:r>
              <a:rPr kumimoji="0" lang="en-US" altLang="zh-TW" sz="1800" b="0" i="1" u="none" strike="noStrike" kern="1200" cap="none" spc="0" normalizeH="0" baseline="0" noProof="0" dirty="0">
                <a:ln>
                  <a:noFill/>
                </a:ln>
                <a:solidFill>
                  <a:srgbClr val="B2B2B2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Arial" charset="0"/>
              </a:rPr>
              <a:t> 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Arial" charset="0"/>
              </a:rPr>
              <a:t>of L1</a:t>
            </a:r>
            <a:r>
              <a:rPr kumimoji="0" lang="en-US" altLang="zh-TW" sz="1800" b="0" i="1" u="none" strike="noStrike" kern="1200" cap="none" spc="0" normalizeH="0" baseline="0" noProof="0" dirty="0">
                <a:ln>
                  <a:noFill/>
                </a:ln>
                <a:solidFill>
                  <a:srgbClr val="B2B2B2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Arial" charset="0"/>
              </a:rPr>
              <a:t>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Arial" charset="0"/>
              </a:rPr>
              <a:t>VPN[1:0] is 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Arial" charset="0"/>
              </a:rPr>
              <a:t>appended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Arial" charset="0"/>
              </a:rPr>
              <a:t> to the 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“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Arial" charset="0"/>
              </a:rPr>
              <a:t>tag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”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Arial" charset="0"/>
              </a:rPr>
              <a:t> of L2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Arial" charset="0"/>
              </a:rPr>
              <a:t>given two virtual addresses </a:t>
            </a:r>
            <a:r>
              <a:rPr kumimoji="0" lang="en-US" altLang="zh-TW" sz="18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Arial" charset="0"/>
              </a:rPr>
              <a:t>VA1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Arial" charset="0"/>
              </a:rPr>
              <a:t> and </a:t>
            </a:r>
            <a:r>
              <a:rPr kumimoji="0" lang="en-US" altLang="zh-TW" sz="18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Arial" charset="0"/>
              </a:rPr>
              <a:t>VA2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BF23BF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Arial" charset="0"/>
              </a:rPr>
              <a:t> 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Arial" charset="0"/>
              </a:rPr>
              <a:t>that differs in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BF23BF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Arial" charset="0"/>
              </a:rPr>
              <a:t> </a:t>
            </a:r>
            <a:r>
              <a:rPr kumimoji="0" lang="en-US" altLang="zh-TW" sz="18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Arial" charset="0"/>
              </a:rPr>
              <a:t>VPN[1:0]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Arial" charset="0"/>
              </a:rPr>
              <a:t> and both map to the same physical address </a:t>
            </a:r>
            <a:r>
              <a:rPr kumimoji="0" lang="en-US" altLang="zh-TW" sz="18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Arial" charset="0"/>
              </a:rPr>
              <a:t>PA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Arial" charset="0"/>
              </a:rPr>
              <a:t>suppose </a:t>
            </a:r>
            <a:r>
              <a:rPr kumimoji="0" lang="en-US" altLang="zh-TW" sz="18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Arial" charset="0"/>
              </a:rPr>
              <a:t>VA1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BF23BF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Arial" charset="0"/>
              </a:rPr>
              <a:t> 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Arial" charset="0"/>
              </a:rPr>
              <a:t>is accessed first so blocks are allocated in L1&amp;L2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Arial" charset="0"/>
              </a:rPr>
              <a:t>what happens when </a:t>
            </a:r>
            <a:r>
              <a:rPr kumimoji="0" lang="en-US" altLang="zh-TW" sz="18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Arial" charset="0"/>
              </a:rPr>
              <a:t>VA2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Arial" charset="0"/>
              </a:rPr>
              <a:t> is referenced?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Arial" charset="0"/>
              </a:rPr>
              <a:t>1  </a:t>
            </a:r>
            <a:r>
              <a:rPr kumimoji="0" lang="en-US" altLang="zh-TW" sz="18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Arial" charset="0"/>
              </a:rPr>
              <a:t>VA2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Arial" charset="0"/>
              </a:rPr>
              <a:t> indexes to a different block in L1 and misses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Arial" charset="0"/>
              </a:rPr>
              <a:t>2  </a:t>
            </a:r>
            <a:r>
              <a:rPr kumimoji="0" lang="en-US" altLang="zh-TW" sz="18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Arial" charset="0"/>
              </a:rPr>
              <a:t>VA2 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Arial" charset="0"/>
              </a:rPr>
              <a:t>translates to </a:t>
            </a:r>
            <a:r>
              <a:rPr kumimoji="0" lang="en-US" altLang="zh-TW" sz="18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Arial" charset="0"/>
              </a:rPr>
              <a:t>PA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Arial" charset="0"/>
              </a:rPr>
              <a:t> and goes to the same block as </a:t>
            </a:r>
            <a:r>
              <a:rPr kumimoji="0" lang="en-US" altLang="zh-TW" sz="18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Arial" charset="0"/>
              </a:rPr>
              <a:t>VA1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Arial" charset="0"/>
              </a:rPr>
              <a:t> in L2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Arial" charset="0"/>
              </a:rPr>
              <a:t>3. tag comparison fails (since </a:t>
            </a:r>
            <a:r>
              <a:rPr kumimoji="0" lang="en-US" altLang="zh-TW" sz="18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Arial" charset="0"/>
              </a:rPr>
              <a:t>VA1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Arial" charset="0"/>
              </a:rPr>
              <a:t>[1:0]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Arial" charset="0"/>
                <a:sym typeface="Symbol" pitchFamily="18" charset="2"/>
              </a:rPr>
              <a:t></a:t>
            </a:r>
            <a:r>
              <a:rPr kumimoji="0" lang="en-US" altLang="zh-TW" sz="18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Arial" charset="0"/>
              </a:rPr>
              <a:t>VA2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Arial" charset="0"/>
              </a:rPr>
              <a:t>[1:0])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Arial" charset="0"/>
              </a:rPr>
              <a:t>4. treated just like as a L2 conflict miss 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Arial" charset="0"/>
                <a:sym typeface="Symbol" pitchFamily="18" charset="2"/>
              </a:rPr>
              <a:t>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Arial" charset="0"/>
              </a:rPr>
              <a:t> </a:t>
            </a:r>
            <a:r>
              <a:rPr kumimoji="0" lang="en-US" altLang="zh-TW" sz="18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Arial" charset="0"/>
              </a:rPr>
              <a:t>VA1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’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Arial" charset="0"/>
              </a:rPr>
              <a:t>s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Arial" charset="0"/>
              </a:rPr>
              <a:t> entry in L1 is ejected (or dirty-written back if needed) due to 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Arial" charset="0"/>
              </a:rPr>
              <a:t>inclusion policy</a:t>
            </a:r>
          </a:p>
        </p:txBody>
      </p:sp>
      <p:grpSp>
        <p:nvGrpSpPr>
          <p:cNvPr id="178" name="Group 5"/>
          <p:cNvGrpSpPr>
            <a:grpSpLocks/>
          </p:cNvGrpSpPr>
          <p:nvPr/>
        </p:nvGrpSpPr>
        <p:grpSpPr bwMode="auto">
          <a:xfrm>
            <a:off x="2667000" y="1600200"/>
            <a:ext cx="6372225" cy="1295400"/>
            <a:chOff x="1728" y="1008"/>
            <a:chExt cx="4014" cy="816"/>
          </a:xfrm>
        </p:grpSpPr>
        <p:sp>
          <p:nvSpPr>
            <p:cNvPr id="179" name="Rectangle 6"/>
            <p:cNvSpPr>
              <a:spLocks noChangeArrowheads="1"/>
            </p:cNvSpPr>
            <p:nvPr/>
          </p:nvSpPr>
          <p:spPr bwMode="auto">
            <a:xfrm>
              <a:off x="1734" y="1008"/>
              <a:ext cx="2469" cy="243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180" name="Line 7"/>
            <p:cNvSpPr>
              <a:spLocks noChangeShapeType="1"/>
            </p:cNvSpPr>
            <p:nvPr/>
          </p:nvSpPr>
          <p:spPr bwMode="auto">
            <a:xfrm>
              <a:off x="3089" y="1008"/>
              <a:ext cx="1" cy="24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grpSp>
          <p:nvGrpSpPr>
            <p:cNvPr id="181" name="Group 8"/>
            <p:cNvGrpSpPr>
              <a:grpSpLocks/>
            </p:cNvGrpSpPr>
            <p:nvPr/>
          </p:nvGrpSpPr>
          <p:grpSpPr bwMode="auto">
            <a:xfrm>
              <a:off x="1728" y="1244"/>
              <a:ext cx="2480" cy="253"/>
              <a:chOff x="2940" y="1315"/>
              <a:chExt cx="2480" cy="253"/>
            </a:xfrm>
          </p:grpSpPr>
          <p:sp>
            <p:nvSpPr>
              <p:cNvPr id="195" name="Freeform 9"/>
              <p:cNvSpPr>
                <a:spLocks/>
              </p:cNvSpPr>
              <p:nvPr/>
            </p:nvSpPr>
            <p:spPr bwMode="auto">
              <a:xfrm>
                <a:off x="2940" y="1315"/>
                <a:ext cx="23" cy="52"/>
              </a:xfrm>
              <a:custGeom>
                <a:avLst/>
                <a:gdLst/>
                <a:ahLst/>
                <a:cxnLst>
                  <a:cxn ang="0">
                    <a:pos x="11" y="5"/>
                  </a:cxn>
                  <a:cxn ang="0">
                    <a:pos x="6" y="5"/>
                  </a:cxn>
                  <a:cxn ang="0">
                    <a:pos x="6" y="11"/>
                  </a:cxn>
                  <a:cxn ang="0">
                    <a:pos x="23" y="11"/>
                  </a:cxn>
                  <a:cxn ang="0">
                    <a:pos x="23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5"/>
                  </a:cxn>
                  <a:cxn ang="0">
                    <a:pos x="0" y="52"/>
                  </a:cxn>
                  <a:cxn ang="0">
                    <a:pos x="11" y="52"/>
                  </a:cxn>
                  <a:cxn ang="0">
                    <a:pos x="11" y="5"/>
                  </a:cxn>
                </a:cxnLst>
                <a:rect l="0" t="0" r="r" b="b"/>
                <a:pathLst>
                  <a:path w="23" h="52">
                    <a:moveTo>
                      <a:pt x="11" y="5"/>
                    </a:moveTo>
                    <a:lnTo>
                      <a:pt x="6" y="5"/>
                    </a:lnTo>
                    <a:lnTo>
                      <a:pt x="6" y="11"/>
                    </a:lnTo>
                    <a:lnTo>
                      <a:pt x="23" y="11"/>
                    </a:lnTo>
                    <a:lnTo>
                      <a:pt x="23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0" y="52"/>
                    </a:lnTo>
                    <a:lnTo>
                      <a:pt x="11" y="52"/>
                    </a:lnTo>
                    <a:lnTo>
                      <a:pt x="11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196" name="Rectangle 10"/>
              <p:cNvSpPr>
                <a:spLocks noChangeArrowheads="1"/>
              </p:cNvSpPr>
              <p:nvPr/>
            </p:nvSpPr>
            <p:spPr bwMode="auto">
              <a:xfrm>
                <a:off x="2940" y="1401"/>
                <a:ext cx="11" cy="4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197" name="Rectangle 11"/>
              <p:cNvSpPr>
                <a:spLocks noChangeArrowheads="1"/>
              </p:cNvSpPr>
              <p:nvPr/>
            </p:nvSpPr>
            <p:spPr bwMode="auto">
              <a:xfrm>
                <a:off x="2940" y="1482"/>
                <a:ext cx="11" cy="4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198" name="Rectangle 12"/>
              <p:cNvSpPr>
                <a:spLocks noChangeArrowheads="1"/>
              </p:cNvSpPr>
              <p:nvPr/>
            </p:nvSpPr>
            <p:spPr bwMode="auto">
              <a:xfrm>
                <a:off x="2946" y="1557"/>
                <a:ext cx="46" cy="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199" name="Rectangle 13"/>
              <p:cNvSpPr>
                <a:spLocks noChangeArrowheads="1"/>
              </p:cNvSpPr>
              <p:nvPr/>
            </p:nvSpPr>
            <p:spPr bwMode="auto">
              <a:xfrm>
                <a:off x="3026" y="1557"/>
                <a:ext cx="46" cy="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200" name="Rectangle 14"/>
              <p:cNvSpPr>
                <a:spLocks noChangeArrowheads="1"/>
              </p:cNvSpPr>
              <p:nvPr/>
            </p:nvSpPr>
            <p:spPr bwMode="auto">
              <a:xfrm>
                <a:off x="3107" y="1557"/>
                <a:ext cx="46" cy="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201" name="Rectangle 15"/>
              <p:cNvSpPr>
                <a:spLocks noChangeArrowheads="1"/>
              </p:cNvSpPr>
              <p:nvPr/>
            </p:nvSpPr>
            <p:spPr bwMode="auto">
              <a:xfrm>
                <a:off x="3188" y="1557"/>
                <a:ext cx="46" cy="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202" name="Rectangle 16"/>
              <p:cNvSpPr>
                <a:spLocks noChangeArrowheads="1"/>
              </p:cNvSpPr>
              <p:nvPr/>
            </p:nvSpPr>
            <p:spPr bwMode="auto">
              <a:xfrm>
                <a:off x="3268" y="1557"/>
                <a:ext cx="46" cy="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203" name="Rectangle 17"/>
              <p:cNvSpPr>
                <a:spLocks noChangeArrowheads="1"/>
              </p:cNvSpPr>
              <p:nvPr/>
            </p:nvSpPr>
            <p:spPr bwMode="auto">
              <a:xfrm>
                <a:off x="3349" y="1557"/>
                <a:ext cx="46" cy="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204" name="Rectangle 18"/>
              <p:cNvSpPr>
                <a:spLocks noChangeArrowheads="1"/>
              </p:cNvSpPr>
              <p:nvPr/>
            </p:nvSpPr>
            <p:spPr bwMode="auto">
              <a:xfrm>
                <a:off x="3430" y="1557"/>
                <a:ext cx="46" cy="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205" name="Rectangle 19"/>
              <p:cNvSpPr>
                <a:spLocks noChangeArrowheads="1"/>
              </p:cNvSpPr>
              <p:nvPr/>
            </p:nvSpPr>
            <p:spPr bwMode="auto">
              <a:xfrm>
                <a:off x="3510" y="1557"/>
                <a:ext cx="46" cy="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206" name="Rectangle 20"/>
              <p:cNvSpPr>
                <a:spLocks noChangeArrowheads="1"/>
              </p:cNvSpPr>
              <p:nvPr/>
            </p:nvSpPr>
            <p:spPr bwMode="auto">
              <a:xfrm>
                <a:off x="3591" y="1557"/>
                <a:ext cx="46" cy="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207" name="Rectangle 21"/>
              <p:cNvSpPr>
                <a:spLocks noChangeArrowheads="1"/>
              </p:cNvSpPr>
              <p:nvPr/>
            </p:nvSpPr>
            <p:spPr bwMode="auto">
              <a:xfrm>
                <a:off x="3671" y="1557"/>
                <a:ext cx="47" cy="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208" name="Rectangle 22"/>
              <p:cNvSpPr>
                <a:spLocks noChangeArrowheads="1"/>
              </p:cNvSpPr>
              <p:nvPr/>
            </p:nvSpPr>
            <p:spPr bwMode="auto">
              <a:xfrm>
                <a:off x="3752" y="1557"/>
                <a:ext cx="46" cy="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209" name="Rectangle 23"/>
              <p:cNvSpPr>
                <a:spLocks noChangeArrowheads="1"/>
              </p:cNvSpPr>
              <p:nvPr/>
            </p:nvSpPr>
            <p:spPr bwMode="auto">
              <a:xfrm>
                <a:off x="3833" y="1557"/>
                <a:ext cx="46" cy="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210" name="Rectangle 24"/>
              <p:cNvSpPr>
                <a:spLocks noChangeArrowheads="1"/>
              </p:cNvSpPr>
              <p:nvPr/>
            </p:nvSpPr>
            <p:spPr bwMode="auto">
              <a:xfrm>
                <a:off x="3913" y="1557"/>
                <a:ext cx="46" cy="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211" name="Rectangle 25"/>
              <p:cNvSpPr>
                <a:spLocks noChangeArrowheads="1"/>
              </p:cNvSpPr>
              <p:nvPr/>
            </p:nvSpPr>
            <p:spPr bwMode="auto">
              <a:xfrm>
                <a:off x="3994" y="1557"/>
                <a:ext cx="46" cy="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212" name="Rectangle 26"/>
              <p:cNvSpPr>
                <a:spLocks noChangeArrowheads="1"/>
              </p:cNvSpPr>
              <p:nvPr/>
            </p:nvSpPr>
            <p:spPr bwMode="auto">
              <a:xfrm>
                <a:off x="4075" y="1557"/>
                <a:ext cx="46" cy="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213" name="Rectangle 27"/>
              <p:cNvSpPr>
                <a:spLocks noChangeArrowheads="1"/>
              </p:cNvSpPr>
              <p:nvPr/>
            </p:nvSpPr>
            <p:spPr bwMode="auto">
              <a:xfrm>
                <a:off x="4155" y="1557"/>
                <a:ext cx="46" cy="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214" name="Rectangle 28"/>
              <p:cNvSpPr>
                <a:spLocks noChangeArrowheads="1"/>
              </p:cNvSpPr>
              <p:nvPr/>
            </p:nvSpPr>
            <p:spPr bwMode="auto">
              <a:xfrm>
                <a:off x="4236" y="1557"/>
                <a:ext cx="46" cy="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215" name="Rectangle 29"/>
              <p:cNvSpPr>
                <a:spLocks noChangeArrowheads="1"/>
              </p:cNvSpPr>
              <p:nvPr/>
            </p:nvSpPr>
            <p:spPr bwMode="auto">
              <a:xfrm>
                <a:off x="4317" y="1557"/>
                <a:ext cx="46" cy="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216" name="Rectangle 30"/>
              <p:cNvSpPr>
                <a:spLocks noChangeArrowheads="1"/>
              </p:cNvSpPr>
              <p:nvPr/>
            </p:nvSpPr>
            <p:spPr bwMode="auto">
              <a:xfrm>
                <a:off x="4397" y="1557"/>
                <a:ext cx="46" cy="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217" name="Rectangle 31"/>
              <p:cNvSpPr>
                <a:spLocks noChangeArrowheads="1"/>
              </p:cNvSpPr>
              <p:nvPr/>
            </p:nvSpPr>
            <p:spPr bwMode="auto">
              <a:xfrm>
                <a:off x="4478" y="1557"/>
                <a:ext cx="46" cy="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218" name="Rectangle 32"/>
              <p:cNvSpPr>
                <a:spLocks noChangeArrowheads="1"/>
              </p:cNvSpPr>
              <p:nvPr/>
            </p:nvSpPr>
            <p:spPr bwMode="auto">
              <a:xfrm>
                <a:off x="4558" y="1557"/>
                <a:ext cx="47" cy="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219" name="Rectangle 33"/>
              <p:cNvSpPr>
                <a:spLocks noChangeArrowheads="1"/>
              </p:cNvSpPr>
              <p:nvPr/>
            </p:nvSpPr>
            <p:spPr bwMode="auto">
              <a:xfrm>
                <a:off x="4639" y="1557"/>
                <a:ext cx="46" cy="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220" name="Rectangle 34"/>
              <p:cNvSpPr>
                <a:spLocks noChangeArrowheads="1"/>
              </p:cNvSpPr>
              <p:nvPr/>
            </p:nvSpPr>
            <p:spPr bwMode="auto">
              <a:xfrm>
                <a:off x="4720" y="1557"/>
                <a:ext cx="46" cy="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221" name="Rectangle 35"/>
              <p:cNvSpPr>
                <a:spLocks noChangeArrowheads="1"/>
              </p:cNvSpPr>
              <p:nvPr/>
            </p:nvSpPr>
            <p:spPr bwMode="auto">
              <a:xfrm>
                <a:off x="4800" y="1557"/>
                <a:ext cx="46" cy="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222" name="Rectangle 36"/>
              <p:cNvSpPr>
                <a:spLocks noChangeArrowheads="1"/>
              </p:cNvSpPr>
              <p:nvPr/>
            </p:nvSpPr>
            <p:spPr bwMode="auto">
              <a:xfrm>
                <a:off x="4881" y="1557"/>
                <a:ext cx="46" cy="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223" name="Rectangle 37"/>
              <p:cNvSpPr>
                <a:spLocks noChangeArrowheads="1"/>
              </p:cNvSpPr>
              <p:nvPr/>
            </p:nvSpPr>
            <p:spPr bwMode="auto">
              <a:xfrm>
                <a:off x="4962" y="1557"/>
                <a:ext cx="46" cy="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224" name="Rectangle 38"/>
              <p:cNvSpPr>
                <a:spLocks noChangeArrowheads="1"/>
              </p:cNvSpPr>
              <p:nvPr/>
            </p:nvSpPr>
            <p:spPr bwMode="auto">
              <a:xfrm>
                <a:off x="5042" y="1557"/>
                <a:ext cx="46" cy="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225" name="Rectangle 39"/>
              <p:cNvSpPr>
                <a:spLocks noChangeArrowheads="1"/>
              </p:cNvSpPr>
              <p:nvPr/>
            </p:nvSpPr>
            <p:spPr bwMode="auto">
              <a:xfrm>
                <a:off x="5123" y="1557"/>
                <a:ext cx="46" cy="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226" name="Rectangle 40"/>
              <p:cNvSpPr>
                <a:spLocks noChangeArrowheads="1"/>
              </p:cNvSpPr>
              <p:nvPr/>
            </p:nvSpPr>
            <p:spPr bwMode="auto">
              <a:xfrm>
                <a:off x="5204" y="1557"/>
                <a:ext cx="46" cy="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227" name="Rectangle 41"/>
              <p:cNvSpPr>
                <a:spLocks noChangeArrowheads="1"/>
              </p:cNvSpPr>
              <p:nvPr/>
            </p:nvSpPr>
            <p:spPr bwMode="auto">
              <a:xfrm>
                <a:off x="5284" y="1557"/>
                <a:ext cx="46" cy="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228" name="Rectangle 42"/>
              <p:cNvSpPr>
                <a:spLocks noChangeArrowheads="1"/>
              </p:cNvSpPr>
              <p:nvPr/>
            </p:nvSpPr>
            <p:spPr bwMode="auto">
              <a:xfrm>
                <a:off x="5365" y="1557"/>
                <a:ext cx="46" cy="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229" name="Rectangle 43"/>
              <p:cNvSpPr>
                <a:spLocks noChangeArrowheads="1"/>
              </p:cNvSpPr>
              <p:nvPr/>
            </p:nvSpPr>
            <p:spPr bwMode="auto">
              <a:xfrm>
                <a:off x="5408" y="1485"/>
                <a:ext cx="12" cy="4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230" name="Rectangle 44"/>
              <p:cNvSpPr>
                <a:spLocks noChangeArrowheads="1"/>
              </p:cNvSpPr>
              <p:nvPr/>
            </p:nvSpPr>
            <p:spPr bwMode="auto">
              <a:xfrm>
                <a:off x="5408" y="1404"/>
                <a:ext cx="12" cy="4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231" name="Rectangle 45"/>
              <p:cNvSpPr>
                <a:spLocks noChangeArrowheads="1"/>
              </p:cNvSpPr>
              <p:nvPr/>
            </p:nvSpPr>
            <p:spPr bwMode="auto">
              <a:xfrm>
                <a:off x="5408" y="1323"/>
                <a:ext cx="12" cy="4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232" name="Rectangle 46"/>
              <p:cNvSpPr>
                <a:spLocks noChangeArrowheads="1"/>
              </p:cNvSpPr>
              <p:nvPr/>
            </p:nvSpPr>
            <p:spPr bwMode="auto">
              <a:xfrm>
                <a:off x="5336" y="1315"/>
                <a:ext cx="46" cy="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233" name="Rectangle 47"/>
              <p:cNvSpPr>
                <a:spLocks noChangeArrowheads="1"/>
              </p:cNvSpPr>
              <p:nvPr/>
            </p:nvSpPr>
            <p:spPr bwMode="auto">
              <a:xfrm>
                <a:off x="5255" y="1315"/>
                <a:ext cx="47" cy="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234" name="Rectangle 48"/>
              <p:cNvSpPr>
                <a:spLocks noChangeArrowheads="1"/>
              </p:cNvSpPr>
              <p:nvPr/>
            </p:nvSpPr>
            <p:spPr bwMode="auto">
              <a:xfrm>
                <a:off x="5175" y="1315"/>
                <a:ext cx="46" cy="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235" name="Rectangle 49"/>
              <p:cNvSpPr>
                <a:spLocks noChangeArrowheads="1"/>
              </p:cNvSpPr>
              <p:nvPr/>
            </p:nvSpPr>
            <p:spPr bwMode="auto">
              <a:xfrm>
                <a:off x="5094" y="1315"/>
                <a:ext cx="46" cy="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236" name="Rectangle 50"/>
              <p:cNvSpPr>
                <a:spLocks noChangeArrowheads="1"/>
              </p:cNvSpPr>
              <p:nvPr/>
            </p:nvSpPr>
            <p:spPr bwMode="auto">
              <a:xfrm>
                <a:off x="5014" y="1315"/>
                <a:ext cx="46" cy="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237" name="Rectangle 51"/>
              <p:cNvSpPr>
                <a:spLocks noChangeArrowheads="1"/>
              </p:cNvSpPr>
              <p:nvPr/>
            </p:nvSpPr>
            <p:spPr bwMode="auto">
              <a:xfrm>
                <a:off x="4933" y="1315"/>
                <a:ext cx="46" cy="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238" name="Rectangle 52"/>
              <p:cNvSpPr>
                <a:spLocks noChangeArrowheads="1"/>
              </p:cNvSpPr>
              <p:nvPr/>
            </p:nvSpPr>
            <p:spPr bwMode="auto">
              <a:xfrm>
                <a:off x="4852" y="1315"/>
                <a:ext cx="46" cy="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239" name="Rectangle 53"/>
              <p:cNvSpPr>
                <a:spLocks noChangeArrowheads="1"/>
              </p:cNvSpPr>
              <p:nvPr/>
            </p:nvSpPr>
            <p:spPr bwMode="auto">
              <a:xfrm>
                <a:off x="4772" y="1315"/>
                <a:ext cx="46" cy="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240" name="Rectangle 54"/>
              <p:cNvSpPr>
                <a:spLocks noChangeArrowheads="1"/>
              </p:cNvSpPr>
              <p:nvPr/>
            </p:nvSpPr>
            <p:spPr bwMode="auto">
              <a:xfrm>
                <a:off x="4691" y="1315"/>
                <a:ext cx="46" cy="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241" name="Rectangle 55"/>
              <p:cNvSpPr>
                <a:spLocks noChangeArrowheads="1"/>
              </p:cNvSpPr>
              <p:nvPr/>
            </p:nvSpPr>
            <p:spPr bwMode="auto">
              <a:xfrm>
                <a:off x="4610" y="1315"/>
                <a:ext cx="46" cy="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242" name="Rectangle 56"/>
              <p:cNvSpPr>
                <a:spLocks noChangeArrowheads="1"/>
              </p:cNvSpPr>
              <p:nvPr/>
            </p:nvSpPr>
            <p:spPr bwMode="auto">
              <a:xfrm>
                <a:off x="4530" y="1315"/>
                <a:ext cx="46" cy="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243" name="Rectangle 57"/>
              <p:cNvSpPr>
                <a:spLocks noChangeArrowheads="1"/>
              </p:cNvSpPr>
              <p:nvPr/>
            </p:nvSpPr>
            <p:spPr bwMode="auto">
              <a:xfrm>
                <a:off x="4449" y="1315"/>
                <a:ext cx="46" cy="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244" name="Rectangle 58"/>
              <p:cNvSpPr>
                <a:spLocks noChangeArrowheads="1"/>
              </p:cNvSpPr>
              <p:nvPr/>
            </p:nvSpPr>
            <p:spPr bwMode="auto">
              <a:xfrm>
                <a:off x="4368" y="1315"/>
                <a:ext cx="46" cy="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245" name="Rectangle 59"/>
              <p:cNvSpPr>
                <a:spLocks noChangeArrowheads="1"/>
              </p:cNvSpPr>
              <p:nvPr/>
            </p:nvSpPr>
            <p:spPr bwMode="auto">
              <a:xfrm>
                <a:off x="4288" y="1315"/>
                <a:ext cx="46" cy="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246" name="Rectangle 60"/>
              <p:cNvSpPr>
                <a:spLocks noChangeArrowheads="1"/>
              </p:cNvSpPr>
              <p:nvPr/>
            </p:nvSpPr>
            <p:spPr bwMode="auto">
              <a:xfrm>
                <a:off x="4207" y="1315"/>
                <a:ext cx="46" cy="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247" name="Rectangle 61"/>
              <p:cNvSpPr>
                <a:spLocks noChangeArrowheads="1"/>
              </p:cNvSpPr>
              <p:nvPr/>
            </p:nvSpPr>
            <p:spPr bwMode="auto">
              <a:xfrm>
                <a:off x="4127" y="1315"/>
                <a:ext cx="46" cy="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248" name="Rectangle 62"/>
              <p:cNvSpPr>
                <a:spLocks noChangeArrowheads="1"/>
              </p:cNvSpPr>
              <p:nvPr/>
            </p:nvSpPr>
            <p:spPr bwMode="auto">
              <a:xfrm>
                <a:off x="4046" y="1315"/>
                <a:ext cx="46" cy="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249" name="Rectangle 63"/>
              <p:cNvSpPr>
                <a:spLocks noChangeArrowheads="1"/>
              </p:cNvSpPr>
              <p:nvPr/>
            </p:nvSpPr>
            <p:spPr bwMode="auto">
              <a:xfrm>
                <a:off x="3965" y="1315"/>
                <a:ext cx="46" cy="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250" name="Rectangle 64"/>
              <p:cNvSpPr>
                <a:spLocks noChangeArrowheads="1"/>
              </p:cNvSpPr>
              <p:nvPr/>
            </p:nvSpPr>
            <p:spPr bwMode="auto">
              <a:xfrm>
                <a:off x="3885" y="1315"/>
                <a:ext cx="46" cy="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251" name="Rectangle 65"/>
              <p:cNvSpPr>
                <a:spLocks noChangeArrowheads="1"/>
              </p:cNvSpPr>
              <p:nvPr/>
            </p:nvSpPr>
            <p:spPr bwMode="auto">
              <a:xfrm>
                <a:off x="3804" y="1315"/>
                <a:ext cx="46" cy="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252" name="Rectangle 66"/>
              <p:cNvSpPr>
                <a:spLocks noChangeArrowheads="1"/>
              </p:cNvSpPr>
              <p:nvPr/>
            </p:nvSpPr>
            <p:spPr bwMode="auto">
              <a:xfrm>
                <a:off x="3723" y="1315"/>
                <a:ext cx="46" cy="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253" name="Rectangle 67"/>
              <p:cNvSpPr>
                <a:spLocks noChangeArrowheads="1"/>
              </p:cNvSpPr>
              <p:nvPr/>
            </p:nvSpPr>
            <p:spPr bwMode="auto">
              <a:xfrm>
                <a:off x="3643" y="1315"/>
                <a:ext cx="46" cy="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254" name="Rectangle 68"/>
              <p:cNvSpPr>
                <a:spLocks noChangeArrowheads="1"/>
              </p:cNvSpPr>
              <p:nvPr/>
            </p:nvSpPr>
            <p:spPr bwMode="auto">
              <a:xfrm>
                <a:off x="3562" y="1315"/>
                <a:ext cx="46" cy="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255" name="Rectangle 69"/>
              <p:cNvSpPr>
                <a:spLocks noChangeArrowheads="1"/>
              </p:cNvSpPr>
              <p:nvPr/>
            </p:nvSpPr>
            <p:spPr bwMode="auto">
              <a:xfrm>
                <a:off x="3481" y="1315"/>
                <a:ext cx="46" cy="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256" name="Rectangle 70"/>
              <p:cNvSpPr>
                <a:spLocks noChangeArrowheads="1"/>
              </p:cNvSpPr>
              <p:nvPr/>
            </p:nvSpPr>
            <p:spPr bwMode="auto">
              <a:xfrm>
                <a:off x="3401" y="1315"/>
                <a:ext cx="46" cy="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257" name="Rectangle 71"/>
              <p:cNvSpPr>
                <a:spLocks noChangeArrowheads="1"/>
              </p:cNvSpPr>
              <p:nvPr/>
            </p:nvSpPr>
            <p:spPr bwMode="auto">
              <a:xfrm>
                <a:off x="3320" y="1315"/>
                <a:ext cx="46" cy="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258" name="Rectangle 72"/>
              <p:cNvSpPr>
                <a:spLocks noChangeArrowheads="1"/>
              </p:cNvSpPr>
              <p:nvPr/>
            </p:nvSpPr>
            <p:spPr bwMode="auto">
              <a:xfrm>
                <a:off x="3239" y="1315"/>
                <a:ext cx="47" cy="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259" name="Rectangle 73"/>
              <p:cNvSpPr>
                <a:spLocks noChangeArrowheads="1"/>
              </p:cNvSpPr>
              <p:nvPr/>
            </p:nvSpPr>
            <p:spPr bwMode="auto">
              <a:xfrm>
                <a:off x="3159" y="1315"/>
                <a:ext cx="46" cy="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260" name="Rectangle 74"/>
              <p:cNvSpPr>
                <a:spLocks noChangeArrowheads="1"/>
              </p:cNvSpPr>
              <p:nvPr/>
            </p:nvSpPr>
            <p:spPr bwMode="auto">
              <a:xfrm>
                <a:off x="3078" y="1315"/>
                <a:ext cx="46" cy="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261" name="Rectangle 75"/>
              <p:cNvSpPr>
                <a:spLocks noChangeArrowheads="1"/>
              </p:cNvSpPr>
              <p:nvPr/>
            </p:nvSpPr>
            <p:spPr bwMode="auto">
              <a:xfrm>
                <a:off x="2998" y="1315"/>
                <a:ext cx="46" cy="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</p:grpSp>
        <p:sp>
          <p:nvSpPr>
            <p:cNvPr id="182" name="Rectangle 76"/>
            <p:cNvSpPr>
              <a:spLocks noChangeArrowheads="1"/>
            </p:cNvSpPr>
            <p:nvPr/>
          </p:nvSpPr>
          <p:spPr bwMode="auto">
            <a:xfrm>
              <a:off x="2928" y="1249"/>
              <a:ext cx="1275" cy="244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grpSp>
          <p:nvGrpSpPr>
            <p:cNvPr id="183" name="Group 77"/>
            <p:cNvGrpSpPr>
              <a:grpSpLocks/>
            </p:cNvGrpSpPr>
            <p:nvPr/>
          </p:nvGrpSpPr>
          <p:grpSpPr bwMode="auto">
            <a:xfrm>
              <a:off x="3761" y="1249"/>
              <a:ext cx="12" cy="208"/>
              <a:chOff x="4973" y="1320"/>
              <a:chExt cx="12" cy="208"/>
            </a:xfrm>
          </p:grpSpPr>
          <p:sp>
            <p:nvSpPr>
              <p:cNvPr id="192" name="Rectangle 78"/>
              <p:cNvSpPr>
                <a:spLocks noChangeArrowheads="1"/>
              </p:cNvSpPr>
              <p:nvPr/>
            </p:nvSpPr>
            <p:spPr bwMode="auto">
              <a:xfrm>
                <a:off x="4973" y="1320"/>
                <a:ext cx="12" cy="4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193" name="Rectangle 79"/>
              <p:cNvSpPr>
                <a:spLocks noChangeArrowheads="1"/>
              </p:cNvSpPr>
              <p:nvPr/>
            </p:nvSpPr>
            <p:spPr bwMode="auto">
              <a:xfrm>
                <a:off x="4973" y="1401"/>
                <a:ext cx="12" cy="4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194" name="Rectangle 80"/>
              <p:cNvSpPr>
                <a:spLocks noChangeArrowheads="1"/>
              </p:cNvSpPr>
              <p:nvPr/>
            </p:nvSpPr>
            <p:spPr bwMode="auto">
              <a:xfrm>
                <a:off x="4973" y="1482"/>
                <a:ext cx="12" cy="4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</p:grpSp>
        <p:sp>
          <p:nvSpPr>
            <p:cNvPr id="184" name="Rectangle 81"/>
            <p:cNvSpPr>
              <a:spLocks noChangeArrowheads="1"/>
            </p:cNvSpPr>
            <p:nvPr/>
          </p:nvSpPr>
          <p:spPr bwMode="auto">
            <a:xfrm>
              <a:off x="1758" y="1025"/>
              <a:ext cx="244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185" name="Rectangle 82"/>
            <p:cNvSpPr>
              <a:spLocks noChangeArrowheads="1"/>
            </p:cNvSpPr>
            <p:nvPr/>
          </p:nvSpPr>
          <p:spPr bwMode="auto">
            <a:xfrm>
              <a:off x="1743" y="1039"/>
              <a:ext cx="2085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           VPN                    12 bit</a:t>
              </a:r>
              <a:endParaRPr kumimoji="0" lang="en-US" altLang="zh-TW" sz="2000" b="0" i="1" u="none" strike="noStrike" kern="1200" cap="none" spc="0" normalizeH="0" baseline="0" noProof="0">
                <a:ln>
                  <a:noFill/>
                </a:ln>
                <a:solidFill>
                  <a:srgbClr val="DC0A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     </a:t>
              </a:r>
            </a:p>
          </p:txBody>
        </p:sp>
        <p:sp>
          <p:nvSpPr>
            <p:cNvPr id="186" name="Rectangle 83"/>
            <p:cNvSpPr>
              <a:spLocks noChangeArrowheads="1"/>
            </p:cNvSpPr>
            <p:nvPr/>
          </p:nvSpPr>
          <p:spPr bwMode="auto">
            <a:xfrm>
              <a:off x="2986" y="1075"/>
              <a:ext cx="4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 </a:t>
              </a:r>
              <a:endParaRPr kumimoji="0" lang="en-US" altLang="zh-TW" sz="2000" b="0" i="1" u="none" strike="noStrike" kern="1200" cap="none" spc="0" normalizeH="0" baseline="0" noProof="0">
                <a:ln>
                  <a:noFill/>
                </a:ln>
                <a:solidFill>
                  <a:srgbClr val="DC0A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187" name="Rectangle 84"/>
            <p:cNvSpPr>
              <a:spLocks noChangeArrowheads="1"/>
            </p:cNvSpPr>
            <p:nvPr/>
          </p:nvSpPr>
          <p:spPr bwMode="auto">
            <a:xfrm>
              <a:off x="2886" y="1075"/>
              <a:ext cx="22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     </a:t>
              </a:r>
              <a:endParaRPr kumimoji="0" lang="en-US" altLang="zh-TW" sz="2000" b="0" i="1" u="none" strike="noStrike" kern="1200" cap="none" spc="0" normalizeH="0" baseline="0" noProof="0">
                <a:ln>
                  <a:noFill/>
                </a:ln>
                <a:solidFill>
                  <a:srgbClr val="DC0A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188" name="Rectangle 85"/>
            <p:cNvSpPr>
              <a:spLocks noChangeArrowheads="1"/>
            </p:cNvSpPr>
            <p:nvPr/>
          </p:nvSpPr>
          <p:spPr bwMode="auto">
            <a:xfrm>
              <a:off x="3158" y="1284"/>
              <a:ext cx="952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189" name="Rectangle 86"/>
            <p:cNvSpPr>
              <a:spLocks noChangeArrowheads="1"/>
            </p:cNvSpPr>
            <p:nvPr/>
          </p:nvSpPr>
          <p:spPr bwMode="auto">
            <a:xfrm>
              <a:off x="2916" y="1271"/>
              <a:ext cx="120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  </a:t>
              </a:r>
              <a:r>
                <a:rPr kumimoji="0" lang="en-US" altLang="zh-TW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10 bit            4-bit</a:t>
              </a:r>
              <a:endParaRPr kumimoji="0" lang="en-US" altLang="zh-TW" sz="1800" b="0" i="1" u="none" strike="noStrike" kern="1200" cap="none" spc="0" normalizeH="0" baseline="0" noProof="0">
                <a:ln>
                  <a:noFill/>
                </a:ln>
                <a:solidFill>
                  <a:srgbClr val="DC0A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190" name="Text Box 87"/>
            <p:cNvSpPr txBox="1">
              <a:spLocks noChangeArrowheads="1"/>
            </p:cNvSpPr>
            <p:nvPr/>
          </p:nvSpPr>
          <p:spPr bwMode="auto">
            <a:xfrm>
              <a:off x="2832" y="1593"/>
              <a:ext cx="2910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TW" sz="1800" b="0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Arial" charset="0"/>
                </a:rPr>
                <a:t>a= VPN[1:0] stored as part of L2 cache Tag</a:t>
              </a:r>
            </a:p>
          </p:txBody>
        </p:sp>
        <p:sp>
          <p:nvSpPr>
            <p:cNvPr id="191" name="AutoShape 88"/>
            <p:cNvSpPr>
              <a:spLocks/>
            </p:cNvSpPr>
            <p:nvPr/>
          </p:nvSpPr>
          <p:spPr bwMode="auto">
            <a:xfrm rot="5400000">
              <a:off x="2941" y="1475"/>
              <a:ext cx="118" cy="144"/>
            </a:xfrm>
            <a:prstGeom prst="rightBrace">
              <a:avLst>
                <a:gd name="adj1" fmla="val 10169"/>
                <a:gd name="adj2" fmla="val 50000"/>
              </a:avLst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zh-TW" sz="2000" b="0" i="0" u="none" strike="noStrike" kern="1200" cap="none" spc="0" normalizeH="0" baseline="0" noProof="0">
                <a:ln>
                  <a:noFill/>
                </a:ln>
                <a:solidFill>
                  <a:srgbClr val="DC0A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zh-TW" sz="2000" b="0" i="1" u="none" strike="noStrike" kern="1200" cap="none" spc="0" normalizeH="0" baseline="0" noProof="0">
                <a:ln>
                  <a:noFill/>
                </a:ln>
                <a:solidFill>
                  <a:srgbClr val="BF23B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14329629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Deal w/ Synonym in MIPS R10000</a:t>
            </a:r>
          </a:p>
        </p:txBody>
      </p:sp>
      <p:sp>
        <p:nvSpPr>
          <p:cNvPr id="237573" name="Rectangle 5"/>
          <p:cNvSpPr>
            <a:spLocks noChangeArrowheads="1"/>
          </p:cNvSpPr>
          <p:nvPr/>
        </p:nvSpPr>
        <p:spPr bwMode="auto">
          <a:xfrm>
            <a:off x="3657600" y="2819400"/>
            <a:ext cx="1143000" cy="1371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37575" name="Rectangle 7"/>
          <p:cNvSpPr>
            <a:spLocks noChangeArrowheads="1"/>
          </p:cNvSpPr>
          <p:nvPr/>
        </p:nvSpPr>
        <p:spPr bwMode="auto">
          <a:xfrm>
            <a:off x="2895600" y="4800600"/>
            <a:ext cx="2971800" cy="1828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L2 PIPT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cache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37577" name="Rectangle 9"/>
          <p:cNvSpPr>
            <a:spLocks noChangeArrowheads="1"/>
          </p:cNvSpPr>
          <p:nvPr/>
        </p:nvSpPr>
        <p:spPr bwMode="auto">
          <a:xfrm>
            <a:off x="2895600" y="5943600"/>
            <a:ext cx="3810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a1</a:t>
            </a:r>
          </a:p>
        </p:txBody>
      </p:sp>
      <p:sp>
        <p:nvSpPr>
          <p:cNvPr id="237579" name="Rectangle 11"/>
          <p:cNvSpPr>
            <a:spLocks noChangeArrowheads="1"/>
          </p:cNvSpPr>
          <p:nvPr/>
        </p:nvSpPr>
        <p:spPr bwMode="auto">
          <a:xfrm>
            <a:off x="3276600" y="5943600"/>
            <a:ext cx="11430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phy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. tag</a:t>
            </a:r>
          </a:p>
        </p:txBody>
      </p:sp>
      <p:sp>
        <p:nvSpPr>
          <p:cNvPr id="237580" name="Rectangle 12"/>
          <p:cNvSpPr>
            <a:spLocks noChangeArrowheads="1"/>
          </p:cNvSpPr>
          <p:nvPr/>
        </p:nvSpPr>
        <p:spPr bwMode="auto">
          <a:xfrm>
            <a:off x="4419600" y="5943600"/>
            <a:ext cx="1447800" cy="304800"/>
          </a:xfrm>
          <a:prstGeom prst="rec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data</a:t>
            </a:r>
          </a:p>
        </p:txBody>
      </p:sp>
      <p:sp>
        <p:nvSpPr>
          <p:cNvPr id="237583" name="Rectangle 15"/>
          <p:cNvSpPr>
            <a:spLocks noChangeArrowheads="1"/>
          </p:cNvSpPr>
          <p:nvPr/>
        </p:nvSpPr>
        <p:spPr bwMode="auto">
          <a:xfrm>
            <a:off x="457200" y="1676400"/>
            <a:ext cx="2667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37584" name="Rectangle 16"/>
          <p:cNvSpPr>
            <a:spLocks noChangeArrowheads="1"/>
          </p:cNvSpPr>
          <p:nvPr/>
        </p:nvSpPr>
        <p:spPr bwMode="auto">
          <a:xfrm>
            <a:off x="1524000" y="1676400"/>
            <a:ext cx="9144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index</a:t>
            </a:r>
          </a:p>
        </p:txBody>
      </p:sp>
      <p:sp>
        <p:nvSpPr>
          <p:cNvPr id="237587" name="Rectangle 19"/>
          <p:cNvSpPr>
            <a:spLocks noChangeArrowheads="1"/>
          </p:cNvSpPr>
          <p:nvPr/>
        </p:nvSpPr>
        <p:spPr bwMode="auto">
          <a:xfrm>
            <a:off x="1524000" y="1981200"/>
            <a:ext cx="3810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a1</a:t>
            </a:r>
          </a:p>
        </p:txBody>
      </p:sp>
      <p:sp>
        <p:nvSpPr>
          <p:cNvPr id="237588" name="Rectangle 20"/>
          <p:cNvSpPr>
            <a:spLocks noChangeArrowheads="1"/>
          </p:cNvSpPr>
          <p:nvPr/>
        </p:nvSpPr>
        <p:spPr bwMode="auto">
          <a:xfrm>
            <a:off x="457200" y="1371600"/>
            <a:ext cx="2667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37589" name="Rectangle 21"/>
          <p:cNvSpPr>
            <a:spLocks noChangeArrowheads="1"/>
          </p:cNvSpPr>
          <p:nvPr/>
        </p:nvSpPr>
        <p:spPr bwMode="auto">
          <a:xfrm>
            <a:off x="1905000" y="1371600"/>
            <a:ext cx="1219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page offset</a:t>
            </a:r>
          </a:p>
        </p:txBody>
      </p:sp>
      <p:sp>
        <p:nvSpPr>
          <p:cNvPr id="237591" name="Text Box 23"/>
          <p:cNvSpPr txBox="1">
            <a:spLocks noChangeArrowheads="1"/>
          </p:cNvSpPr>
          <p:nvPr/>
        </p:nvSpPr>
        <p:spPr bwMode="auto">
          <a:xfrm>
            <a:off x="1447800" y="1071563"/>
            <a:ext cx="628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VA1</a:t>
            </a:r>
          </a:p>
        </p:txBody>
      </p:sp>
      <p:sp>
        <p:nvSpPr>
          <p:cNvPr id="237592" name="Rectangle 24"/>
          <p:cNvSpPr>
            <a:spLocks noChangeArrowheads="1"/>
          </p:cNvSpPr>
          <p:nvPr/>
        </p:nvSpPr>
        <p:spPr bwMode="auto">
          <a:xfrm>
            <a:off x="5410200" y="1676400"/>
            <a:ext cx="2667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37593" name="Rectangle 25"/>
          <p:cNvSpPr>
            <a:spLocks noChangeArrowheads="1"/>
          </p:cNvSpPr>
          <p:nvPr/>
        </p:nvSpPr>
        <p:spPr bwMode="auto">
          <a:xfrm>
            <a:off x="6477000" y="1676400"/>
            <a:ext cx="9144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index</a:t>
            </a:r>
          </a:p>
        </p:txBody>
      </p:sp>
      <p:sp>
        <p:nvSpPr>
          <p:cNvPr id="237594" name="Rectangle 26"/>
          <p:cNvSpPr>
            <a:spLocks noChangeArrowheads="1"/>
          </p:cNvSpPr>
          <p:nvPr/>
        </p:nvSpPr>
        <p:spPr bwMode="auto">
          <a:xfrm>
            <a:off x="6477000" y="1981200"/>
            <a:ext cx="3810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a2</a:t>
            </a:r>
          </a:p>
        </p:txBody>
      </p:sp>
      <p:sp>
        <p:nvSpPr>
          <p:cNvPr id="237595" name="Rectangle 27"/>
          <p:cNvSpPr>
            <a:spLocks noChangeArrowheads="1"/>
          </p:cNvSpPr>
          <p:nvPr/>
        </p:nvSpPr>
        <p:spPr bwMode="auto">
          <a:xfrm>
            <a:off x="5410200" y="1371600"/>
            <a:ext cx="2667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37596" name="Rectangle 28"/>
          <p:cNvSpPr>
            <a:spLocks noChangeArrowheads="1"/>
          </p:cNvSpPr>
          <p:nvPr/>
        </p:nvSpPr>
        <p:spPr bwMode="auto">
          <a:xfrm>
            <a:off x="6858000" y="1371600"/>
            <a:ext cx="1219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page offset</a:t>
            </a:r>
          </a:p>
        </p:txBody>
      </p:sp>
      <p:sp>
        <p:nvSpPr>
          <p:cNvPr id="237597" name="Text Box 29"/>
          <p:cNvSpPr txBox="1">
            <a:spLocks noChangeArrowheads="1"/>
          </p:cNvSpPr>
          <p:nvPr/>
        </p:nvSpPr>
        <p:spPr bwMode="auto">
          <a:xfrm>
            <a:off x="6400800" y="1071563"/>
            <a:ext cx="628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VA2</a:t>
            </a:r>
          </a:p>
        </p:txBody>
      </p:sp>
      <p:sp>
        <p:nvSpPr>
          <p:cNvPr id="237598" name="Rectangle 30"/>
          <p:cNvSpPr>
            <a:spLocks noChangeArrowheads="1"/>
          </p:cNvSpPr>
          <p:nvPr/>
        </p:nvSpPr>
        <p:spPr bwMode="auto">
          <a:xfrm>
            <a:off x="3657600" y="3124200"/>
            <a:ext cx="1143000" cy="2286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cxnSp>
        <p:nvCxnSpPr>
          <p:cNvPr id="237600" name="AutoShape 32"/>
          <p:cNvCxnSpPr>
            <a:cxnSpLocks noChangeShapeType="1"/>
            <a:stCxn id="237584" idx="2"/>
            <a:endCxn id="237598" idx="1"/>
          </p:cNvCxnSpPr>
          <p:nvPr/>
        </p:nvCxnSpPr>
        <p:spPr bwMode="auto">
          <a:xfrm rot="16200000" flipH="1">
            <a:off x="2190750" y="1771650"/>
            <a:ext cx="1257300" cy="16764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37601" name="Rectangle 33"/>
          <p:cNvSpPr>
            <a:spLocks noChangeArrowheads="1"/>
          </p:cNvSpPr>
          <p:nvPr/>
        </p:nvSpPr>
        <p:spPr bwMode="auto">
          <a:xfrm>
            <a:off x="3657600" y="3124200"/>
            <a:ext cx="228600" cy="2286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1</a:t>
            </a:r>
          </a:p>
        </p:txBody>
      </p:sp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3657600" y="1981200"/>
            <a:ext cx="3276600" cy="1828800"/>
            <a:chOff x="2304" y="1248"/>
            <a:chExt cx="2064" cy="1152"/>
          </a:xfrm>
        </p:grpSpPr>
        <p:sp>
          <p:nvSpPr>
            <p:cNvPr id="237599" name="Rectangle 31"/>
            <p:cNvSpPr>
              <a:spLocks noChangeArrowheads="1"/>
            </p:cNvSpPr>
            <p:nvPr/>
          </p:nvSpPr>
          <p:spPr bwMode="auto">
            <a:xfrm>
              <a:off x="2304" y="2256"/>
              <a:ext cx="720" cy="14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237603" name="Rectangle 35"/>
            <p:cNvSpPr>
              <a:spLocks noChangeArrowheads="1"/>
            </p:cNvSpPr>
            <p:nvPr/>
          </p:nvSpPr>
          <p:spPr bwMode="auto">
            <a:xfrm>
              <a:off x="2304" y="2256"/>
              <a:ext cx="144" cy="14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0</a:t>
              </a:r>
            </a:p>
          </p:txBody>
        </p:sp>
        <p:cxnSp>
          <p:nvCxnSpPr>
            <p:cNvPr id="237604" name="AutoShape 36"/>
            <p:cNvCxnSpPr>
              <a:cxnSpLocks noChangeShapeType="1"/>
              <a:stCxn id="237593" idx="2"/>
              <a:endCxn id="237603" idx="1"/>
            </p:cNvCxnSpPr>
            <p:nvPr/>
          </p:nvCxnSpPr>
          <p:spPr bwMode="auto">
            <a:xfrm rot="5400000">
              <a:off x="2796" y="756"/>
              <a:ext cx="1080" cy="2064"/>
            </a:xfrm>
            <a:prstGeom prst="bentConnector4">
              <a:avLst>
                <a:gd name="adj1" fmla="val 28611"/>
                <a:gd name="adj2" fmla="val 10697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</p:grp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4800600" y="3276600"/>
            <a:ext cx="2895600" cy="838200"/>
            <a:chOff x="3024" y="2064"/>
            <a:chExt cx="1824" cy="528"/>
          </a:xfrm>
        </p:grpSpPr>
        <p:sp>
          <p:nvSpPr>
            <p:cNvPr id="237605" name="Rectangle 37"/>
            <p:cNvSpPr>
              <a:spLocks noChangeArrowheads="1"/>
            </p:cNvSpPr>
            <p:nvPr/>
          </p:nvSpPr>
          <p:spPr bwMode="auto">
            <a:xfrm>
              <a:off x="4176" y="2064"/>
              <a:ext cx="672" cy="528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TLB</a:t>
              </a:r>
            </a:p>
          </p:txBody>
        </p:sp>
        <p:cxnSp>
          <p:nvCxnSpPr>
            <p:cNvPr id="237609" name="AutoShape 41"/>
            <p:cNvCxnSpPr>
              <a:cxnSpLocks noChangeShapeType="1"/>
              <a:stCxn id="237599" idx="3"/>
              <a:endCxn id="237605" idx="1"/>
            </p:cNvCxnSpPr>
            <p:nvPr/>
          </p:nvCxnSpPr>
          <p:spPr bwMode="auto">
            <a:xfrm>
              <a:off x="3024" y="2328"/>
              <a:ext cx="115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237611" name="AutoShape 43"/>
          <p:cNvSpPr>
            <a:spLocks noChangeArrowheads="1"/>
          </p:cNvSpPr>
          <p:nvPr/>
        </p:nvSpPr>
        <p:spPr bwMode="auto">
          <a:xfrm>
            <a:off x="2667000" y="3505200"/>
            <a:ext cx="838200" cy="609600"/>
          </a:xfrm>
          <a:prstGeom prst="irregularSeal1">
            <a:avLst/>
          </a:prstGeom>
          <a:solidFill>
            <a:schemeClr val="bg1"/>
          </a:solidFill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itchFamily="34" charset="0"/>
                <a:ea typeface="+mn-ea"/>
                <a:cs typeface="Arial" charset="0"/>
              </a:rPr>
              <a:t>miss</a:t>
            </a:r>
          </a:p>
        </p:txBody>
      </p:sp>
      <p:cxnSp>
        <p:nvCxnSpPr>
          <p:cNvPr id="237613" name="AutoShape 45"/>
          <p:cNvCxnSpPr>
            <a:cxnSpLocks noChangeShapeType="1"/>
            <a:stCxn id="237596" idx="3"/>
            <a:endCxn id="237605" idx="0"/>
          </p:cNvCxnSpPr>
          <p:nvPr/>
        </p:nvCxnSpPr>
        <p:spPr bwMode="auto">
          <a:xfrm flipH="1">
            <a:off x="7162800" y="1524000"/>
            <a:ext cx="914400" cy="1752600"/>
          </a:xfrm>
          <a:prstGeom prst="bentConnector4">
            <a:avLst>
              <a:gd name="adj1" fmla="val -25000"/>
              <a:gd name="adj2" fmla="val 5434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37614" name="AutoShape 46"/>
          <p:cNvCxnSpPr>
            <a:cxnSpLocks noChangeShapeType="1"/>
            <a:stCxn id="237605" idx="2"/>
            <a:endCxn id="237580" idx="3"/>
          </p:cNvCxnSpPr>
          <p:nvPr/>
        </p:nvCxnSpPr>
        <p:spPr bwMode="auto">
          <a:xfrm rot="5400000">
            <a:off x="5524500" y="4457700"/>
            <a:ext cx="1981200" cy="12954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grpSp>
        <p:nvGrpSpPr>
          <p:cNvPr id="4" name="Group 49"/>
          <p:cNvGrpSpPr>
            <a:grpSpLocks/>
          </p:cNvGrpSpPr>
          <p:nvPr/>
        </p:nvGrpSpPr>
        <p:grpSpPr bwMode="auto">
          <a:xfrm>
            <a:off x="6858000" y="5181600"/>
            <a:ext cx="2133600" cy="381000"/>
            <a:chOff x="4320" y="3264"/>
            <a:chExt cx="1344" cy="240"/>
          </a:xfrm>
        </p:grpSpPr>
        <p:sp>
          <p:nvSpPr>
            <p:cNvPr id="237615" name="Text Box 47"/>
            <p:cNvSpPr txBox="1">
              <a:spLocks noChangeArrowheads="1"/>
            </p:cNvSpPr>
            <p:nvPr/>
          </p:nvSpPr>
          <p:spPr bwMode="auto">
            <a:xfrm>
              <a:off x="4320" y="3264"/>
              <a:ext cx="1029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physical index ||</a:t>
              </a:r>
            </a:p>
          </p:txBody>
        </p:sp>
        <p:sp>
          <p:nvSpPr>
            <p:cNvPr id="237616" name="Rectangle 48"/>
            <p:cNvSpPr>
              <a:spLocks noChangeArrowheads="1"/>
            </p:cNvSpPr>
            <p:nvPr/>
          </p:nvSpPr>
          <p:spPr bwMode="auto">
            <a:xfrm>
              <a:off x="5424" y="3312"/>
              <a:ext cx="240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a2</a:t>
              </a:r>
            </a:p>
          </p:txBody>
        </p:sp>
      </p:grpSp>
      <p:sp>
        <p:nvSpPr>
          <p:cNvPr id="237618" name="Text Box 50"/>
          <p:cNvSpPr txBox="1">
            <a:spLocks noChangeArrowheads="1"/>
          </p:cNvSpPr>
          <p:nvPr/>
        </p:nvSpPr>
        <p:spPr bwMode="auto">
          <a:xfrm>
            <a:off x="1676400" y="5943600"/>
            <a:ext cx="1101725" cy="376238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a2 !=a1 </a:t>
            </a:r>
          </a:p>
        </p:txBody>
      </p:sp>
      <p:sp>
        <p:nvSpPr>
          <p:cNvPr id="237619" name="Text Box 51"/>
          <p:cNvSpPr txBox="1">
            <a:spLocks noChangeArrowheads="1"/>
          </p:cNvSpPr>
          <p:nvPr/>
        </p:nvSpPr>
        <p:spPr bwMode="auto">
          <a:xfrm>
            <a:off x="3276600" y="4195763"/>
            <a:ext cx="173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L1 VIPT cache</a:t>
            </a:r>
          </a:p>
        </p:txBody>
      </p:sp>
    </p:spTree>
    <p:extLst>
      <p:ext uri="{BB962C8B-B14F-4D97-AF65-F5344CB8AC3E}">
        <p14:creationId xmlns:p14="http://schemas.microsoft.com/office/powerpoint/2010/main" val="19720804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37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37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611" grpId="0" animBg="1"/>
      <p:bldP spid="2376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Deal w/ Synonym in MIPS R10000</a:t>
            </a:r>
          </a:p>
        </p:txBody>
      </p:sp>
      <p:sp>
        <p:nvSpPr>
          <p:cNvPr id="238595" name="Rectangle 3"/>
          <p:cNvSpPr>
            <a:spLocks noChangeArrowheads="1"/>
          </p:cNvSpPr>
          <p:nvPr/>
        </p:nvSpPr>
        <p:spPr bwMode="auto">
          <a:xfrm>
            <a:off x="3657600" y="2819400"/>
            <a:ext cx="1143000" cy="1371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38596" name="Rectangle 4"/>
          <p:cNvSpPr>
            <a:spLocks noChangeArrowheads="1"/>
          </p:cNvSpPr>
          <p:nvPr/>
        </p:nvSpPr>
        <p:spPr bwMode="auto">
          <a:xfrm>
            <a:off x="2895600" y="4800600"/>
            <a:ext cx="2971800" cy="1828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L2 PIPT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cache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38597" name="Rectangle 5"/>
          <p:cNvSpPr>
            <a:spLocks noChangeArrowheads="1"/>
          </p:cNvSpPr>
          <p:nvPr/>
        </p:nvSpPr>
        <p:spPr bwMode="auto">
          <a:xfrm>
            <a:off x="2895600" y="5943600"/>
            <a:ext cx="3810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a2</a:t>
            </a:r>
          </a:p>
        </p:txBody>
      </p:sp>
      <p:sp>
        <p:nvSpPr>
          <p:cNvPr id="238598" name="Rectangle 6"/>
          <p:cNvSpPr>
            <a:spLocks noChangeArrowheads="1"/>
          </p:cNvSpPr>
          <p:nvPr/>
        </p:nvSpPr>
        <p:spPr bwMode="auto">
          <a:xfrm>
            <a:off x="3276600" y="5943600"/>
            <a:ext cx="11430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phy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. tag</a:t>
            </a:r>
          </a:p>
        </p:txBody>
      </p:sp>
      <p:sp>
        <p:nvSpPr>
          <p:cNvPr id="238599" name="Rectangle 7"/>
          <p:cNvSpPr>
            <a:spLocks noChangeArrowheads="1"/>
          </p:cNvSpPr>
          <p:nvPr/>
        </p:nvSpPr>
        <p:spPr bwMode="auto">
          <a:xfrm>
            <a:off x="4419600" y="5943600"/>
            <a:ext cx="1447800" cy="304800"/>
          </a:xfrm>
          <a:prstGeom prst="rec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data</a:t>
            </a:r>
          </a:p>
        </p:txBody>
      </p:sp>
      <p:sp>
        <p:nvSpPr>
          <p:cNvPr id="238600" name="Rectangle 8"/>
          <p:cNvSpPr>
            <a:spLocks noChangeArrowheads="1"/>
          </p:cNvSpPr>
          <p:nvPr/>
        </p:nvSpPr>
        <p:spPr bwMode="auto">
          <a:xfrm>
            <a:off x="457200" y="1676400"/>
            <a:ext cx="2667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38601" name="Rectangle 9"/>
          <p:cNvSpPr>
            <a:spLocks noChangeArrowheads="1"/>
          </p:cNvSpPr>
          <p:nvPr/>
        </p:nvSpPr>
        <p:spPr bwMode="auto">
          <a:xfrm>
            <a:off x="1524000" y="1676400"/>
            <a:ext cx="9144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index</a:t>
            </a:r>
          </a:p>
        </p:txBody>
      </p:sp>
      <p:sp>
        <p:nvSpPr>
          <p:cNvPr id="238602" name="Rectangle 10"/>
          <p:cNvSpPr>
            <a:spLocks noChangeArrowheads="1"/>
          </p:cNvSpPr>
          <p:nvPr/>
        </p:nvSpPr>
        <p:spPr bwMode="auto">
          <a:xfrm>
            <a:off x="1524000" y="1981200"/>
            <a:ext cx="3810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a1</a:t>
            </a:r>
          </a:p>
        </p:txBody>
      </p:sp>
      <p:sp>
        <p:nvSpPr>
          <p:cNvPr id="238603" name="Rectangle 11"/>
          <p:cNvSpPr>
            <a:spLocks noChangeArrowheads="1"/>
          </p:cNvSpPr>
          <p:nvPr/>
        </p:nvSpPr>
        <p:spPr bwMode="auto">
          <a:xfrm>
            <a:off x="457200" y="1371600"/>
            <a:ext cx="2667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38604" name="Rectangle 12"/>
          <p:cNvSpPr>
            <a:spLocks noChangeArrowheads="1"/>
          </p:cNvSpPr>
          <p:nvPr/>
        </p:nvSpPr>
        <p:spPr bwMode="auto">
          <a:xfrm>
            <a:off x="1905000" y="1371600"/>
            <a:ext cx="1219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page offset</a:t>
            </a:r>
          </a:p>
        </p:txBody>
      </p:sp>
      <p:sp>
        <p:nvSpPr>
          <p:cNvPr id="238605" name="Text Box 13"/>
          <p:cNvSpPr txBox="1">
            <a:spLocks noChangeArrowheads="1"/>
          </p:cNvSpPr>
          <p:nvPr/>
        </p:nvSpPr>
        <p:spPr bwMode="auto">
          <a:xfrm>
            <a:off x="1447800" y="1071563"/>
            <a:ext cx="628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VA1</a:t>
            </a:r>
          </a:p>
        </p:txBody>
      </p:sp>
      <p:sp>
        <p:nvSpPr>
          <p:cNvPr id="238606" name="Rectangle 14"/>
          <p:cNvSpPr>
            <a:spLocks noChangeArrowheads="1"/>
          </p:cNvSpPr>
          <p:nvPr/>
        </p:nvSpPr>
        <p:spPr bwMode="auto">
          <a:xfrm>
            <a:off x="5410200" y="1676400"/>
            <a:ext cx="2667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38607" name="Rectangle 15"/>
          <p:cNvSpPr>
            <a:spLocks noChangeArrowheads="1"/>
          </p:cNvSpPr>
          <p:nvPr/>
        </p:nvSpPr>
        <p:spPr bwMode="auto">
          <a:xfrm>
            <a:off x="6477000" y="1676400"/>
            <a:ext cx="9144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index</a:t>
            </a:r>
          </a:p>
        </p:txBody>
      </p:sp>
      <p:sp>
        <p:nvSpPr>
          <p:cNvPr id="238608" name="Rectangle 16"/>
          <p:cNvSpPr>
            <a:spLocks noChangeArrowheads="1"/>
          </p:cNvSpPr>
          <p:nvPr/>
        </p:nvSpPr>
        <p:spPr bwMode="auto">
          <a:xfrm>
            <a:off x="6477000" y="1981200"/>
            <a:ext cx="3810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a2</a:t>
            </a:r>
          </a:p>
        </p:txBody>
      </p:sp>
      <p:sp>
        <p:nvSpPr>
          <p:cNvPr id="238609" name="Rectangle 17"/>
          <p:cNvSpPr>
            <a:spLocks noChangeArrowheads="1"/>
          </p:cNvSpPr>
          <p:nvPr/>
        </p:nvSpPr>
        <p:spPr bwMode="auto">
          <a:xfrm>
            <a:off x="5410200" y="1371600"/>
            <a:ext cx="2667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38610" name="Rectangle 18"/>
          <p:cNvSpPr>
            <a:spLocks noChangeArrowheads="1"/>
          </p:cNvSpPr>
          <p:nvPr/>
        </p:nvSpPr>
        <p:spPr bwMode="auto">
          <a:xfrm>
            <a:off x="6858000" y="1371600"/>
            <a:ext cx="1219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page offset</a:t>
            </a:r>
          </a:p>
        </p:txBody>
      </p:sp>
      <p:sp>
        <p:nvSpPr>
          <p:cNvPr id="238611" name="Text Box 19"/>
          <p:cNvSpPr txBox="1">
            <a:spLocks noChangeArrowheads="1"/>
          </p:cNvSpPr>
          <p:nvPr/>
        </p:nvSpPr>
        <p:spPr bwMode="auto">
          <a:xfrm>
            <a:off x="6400800" y="1071563"/>
            <a:ext cx="628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VA2</a:t>
            </a:r>
          </a:p>
        </p:txBody>
      </p:sp>
      <p:sp>
        <p:nvSpPr>
          <p:cNvPr id="238612" name="Rectangle 20"/>
          <p:cNvSpPr>
            <a:spLocks noChangeArrowheads="1"/>
          </p:cNvSpPr>
          <p:nvPr/>
        </p:nvSpPr>
        <p:spPr bwMode="auto">
          <a:xfrm>
            <a:off x="3657600" y="3124200"/>
            <a:ext cx="1143000" cy="228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38614" name="Rectangle 22"/>
          <p:cNvSpPr>
            <a:spLocks noChangeArrowheads="1"/>
          </p:cNvSpPr>
          <p:nvPr/>
        </p:nvSpPr>
        <p:spPr bwMode="auto">
          <a:xfrm>
            <a:off x="3657600" y="3124200"/>
            <a:ext cx="228600" cy="228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0</a:t>
            </a:r>
          </a:p>
        </p:txBody>
      </p:sp>
      <p:sp>
        <p:nvSpPr>
          <p:cNvPr id="238616" name="Rectangle 24"/>
          <p:cNvSpPr>
            <a:spLocks noChangeArrowheads="1"/>
          </p:cNvSpPr>
          <p:nvPr/>
        </p:nvSpPr>
        <p:spPr bwMode="auto">
          <a:xfrm>
            <a:off x="3657600" y="3581400"/>
            <a:ext cx="1143000" cy="2286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38617" name="Rectangle 25"/>
          <p:cNvSpPr>
            <a:spLocks noChangeArrowheads="1"/>
          </p:cNvSpPr>
          <p:nvPr/>
        </p:nvSpPr>
        <p:spPr bwMode="auto">
          <a:xfrm>
            <a:off x="3657600" y="3581400"/>
            <a:ext cx="228600" cy="2286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1</a:t>
            </a:r>
          </a:p>
        </p:txBody>
      </p:sp>
      <p:cxnSp>
        <p:nvCxnSpPr>
          <p:cNvPr id="238618" name="AutoShape 26"/>
          <p:cNvCxnSpPr>
            <a:cxnSpLocks noChangeShapeType="1"/>
            <a:stCxn id="238607" idx="2"/>
            <a:endCxn id="238617" idx="1"/>
          </p:cNvCxnSpPr>
          <p:nvPr/>
        </p:nvCxnSpPr>
        <p:spPr bwMode="auto">
          <a:xfrm rot="5400000">
            <a:off x="4438650" y="1200150"/>
            <a:ext cx="1714500" cy="3276600"/>
          </a:xfrm>
          <a:prstGeom prst="bentConnector4">
            <a:avLst>
              <a:gd name="adj1" fmla="val 32407"/>
              <a:gd name="adj2" fmla="val 10697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38620" name="Rectangle 28"/>
          <p:cNvSpPr>
            <a:spLocks noChangeArrowheads="1"/>
          </p:cNvSpPr>
          <p:nvPr/>
        </p:nvSpPr>
        <p:spPr bwMode="auto">
          <a:xfrm>
            <a:off x="6629400" y="3276600"/>
            <a:ext cx="1066800" cy="8382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TLB</a:t>
            </a:r>
          </a:p>
        </p:txBody>
      </p:sp>
      <p:cxnSp>
        <p:nvCxnSpPr>
          <p:cNvPr id="238623" name="AutoShape 31"/>
          <p:cNvCxnSpPr>
            <a:cxnSpLocks noChangeShapeType="1"/>
            <a:stCxn id="238610" idx="3"/>
            <a:endCxn id="238620" idx="0"/>
          </p:cNvCxnSpPr>
          <p:nvPr/>
        </p:nvCxnSpPr>
        <p:spPr bwMode="auto">
          <a:xfrm flipH="1">
            <a:off x="7162800" y="1524000"/>
            <a:ext cx="914400" cy="1752600"/>
          </a:xfrm>
          <a:prstGeom prst="bentConnector4">
            <a:avLst>
              <a:gd name="adj1" fmla="val -25000"/>
              <a:gd name="adj2" fmla="val 5434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38633" name="AutoShape 41"/>
          <p:cNvCxnSpPr>
            <a:cxnSpLocks noChangeShapeType="1"/>
            <a:stCxn id="238599" idx="3"/>
            <a:endCxn id="238616" idx="3"/>
          </p:cNvCxnSpPr>
          <p:nvPr/>
        </p:nvCxnSpPr>
        <p:spPr bwMode="auto">
          <a:xfrm flipH="1" flipV="1">
            <a:off x="4800600" y="3695700"/>
            <a:ext cx="1066800" cy="2400300"/>
          </a:xfrm>
          <a:prstGeom prst="bentConnector3">
            <a:avLst>
              <a:gd name="adj1" fmla="val -21431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38634" name="Text Box 42"/>
          <p:cNvSpPr txBox="1">
            <a:spLocks noChangeArrowheads="1"/>
          </p:cNvSpPr>
          <p:nvPr/>
        </p:nvSpPr>
        <p:spPr bwMode="auto">
          <a:xfrm>
            <a:off x="6064250" y="5334000"/>
            <a:ext cx="13003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data return</a:t>
            </a:r>
          </a:p>
        </p:txBody>
      </p:sp>
      <p:sp>
        <p:nvSpPr>
          <p:cNvPr id="238635" name="Text Box 43"/>
          <p:cNvSpPr txBox="1">
            <a:spLocks noChangeArrowheads="1"/>
          </p:cNvSpPr>
          <p:nvPr/>
        </p:nvSpPr>
        <p:spPr bwMode="auto">
          <a:xfrm>
            <a:off x="381000" y="3276600"/>
            <a:ext cx="2514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only one copy is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present in L1</a:t>
            </a:r>
          </a:p>
        </p:txBody>
      </p:sp>
      <p:sp>
        <p:nvSpPr>
          <p:cNvPr id="238637" name="Text Box 45"/>
          <p:cNvSpPr txBox="1">
            <a:spLocks noChangeArrowheads="1"/>
          </p:cNvSpPr>
          <p:nvPr/>
        </p:nvSpPr>
        <p:spPr bwMode="auto">
          <a:xfrm>
            <a:off x="3276600" y="4195763"/>
            <a:ext cx="173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L1 VIPT cache</a:t>
            </a:r>
          </a:p>
        </p:txBody>
      </p:sp>
    </p:spTree>
    <p:extLst>
      <p:ext uri="{BB962C8B-B14F-4D97-AF65-F5344CB8AC3E}">
        <p14:creationId xmlns:p14="http://schemas.microsoft.com/office/powerpoint/2010/main" val="2500487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8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6594D28-5E5B-4FD7-92E2-392EF37B371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46075" y="520700"/>
            <a:ext cx="8342313" cy="320675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  <a:effectLst/>
        </p:spPr>
        <p:txBody>
          <a:bodyPr wrap="none" lIns="63500" tIns="25400" rIns="63500" bIns="2540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6" name="Freeform 3"/>
          <p:cNvSpPr>
            <a:spLocks/>
          </p:cNvSpPr>
          <p:nvPr/>
        </p:nvSpPr>
        <p:spPr bwMode="auto">
          <a:xfrm>
            <a:off x="1731963" y="4829175"/>
            <a:ext cx="6251575" cy="1308100"/>
          </a:xfrm>
          <a:custGeom>
            <a:avLst/>
            <a:gdLst/>
            <a:ahLst/>
            <a:cxnLst>
              <a:cxn ang="0">
                <a:pos x="3938" y="824"/>
              </a:cxn>
              <a:cxn ang="0">
                <a:pos x="3938" y="0"/>
              </a:cxn>
              <a:cxn ang="0">
                <a:pos x="0" y="0"/>
              </a:cxn>
              <a:cxn ang="0">
                <a:pos x="0" y="824"/>
              </a:cxn>
              <a:cxn ang="0">
                <a:pos x="3938" y="824"/>
              </a:cxn>
              <a:cxn ang="0">
                <a:pos x="3938" y="824"/>
              </a:cxn>
            </a:cxnLst>
            <a:rect l="0" t="0" r="r" b="b"/>
            <a:pathLst>
              <a:path w="3938" h="824">
                <a:moveTo>
                  <a:pt x="3938" y="824"/>
                </a:moveTo>
                <a:lnTo>
                  <a:pt x="3938" y="0"/>
                </a:lnTo>
                <a:lnTo>
                  <a:pt x="0" y="0"/>
                </a:lnTo>
                <a:lnTo>
                  <a:pt x="0" y="824"/>
                </a:lnTo>
                <a:lnTo>
                  <a:pt x="3938" y="824"/>
                </a:lnTo>
                <a:lnTo>
                  <a:pt x="3938" y="824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663700" y="4638675"/>
            <a:ext cx="93663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V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752600" y="4638675"/>
            <a:ext cx="77788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828800" y="4638675"/>
            <a:ext cx="381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l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857375" y="4638675"/>
            <a:ext cx="381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i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1885950" y="4638675"/>
            <a:ext cx="8572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2819400" y="4630738"/>
            <a:ext cx="8572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2898775" y="4630738"/>
            <a:ext cx="77788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2976563" y="4630738"/>
            <a:ext cx="8572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g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5859463" y="4633913"/>
            <a:ext cx="1016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5956300" y="4633913"/>
            <a:ext cx="77788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6034088" y="4633913"/>
            <a:ext cx="46037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6069013" y="4633913"/>
            <a:ext cx="77787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9" name="Freeform 16"/>
          <p:cNvSpPr>
            <a:spLocks/>
          </p:cNvSpPr>
          <p:nvPr/>
        </p:nvSpPr>
        <p:spPr bwMode="auto">
          <a:xfrm>
            <a:off x="1736725" y="5572125"/>
            <a:ext cx="6251575" cy="185738"/>
          </a:xfrm>
          <a:custGeom>
            <a:avLst/>
            <a:gdLst/>
            <a:ahLst/>
            <a:cxnLst>
              <a:cxn ang="0">
                <a:pos x="3935" y="114"/>
              </a:cxn>
              <a:cxn ang="0">
                <a:pos x="3938" y="0"/>
              </a:cxn>
              <a:cxn ang="0">
                <a:pos x="0" y="0"/>
              </a:cxn>
              <a:cxn ang="0">
                <a:pos x="0" y="117"/>
              </a:cxn>
              <a:cxn ang="0">
                <a:pos x="3935" y="117"/>
              </a:cxn>
              <a:cxn ang="0">
                <a:pos x="3935" y="117"/>
              </a:cxn>
              <a:cxn ang="0">
                <a:pos x="3935" y="114"/>
              </a:cxn>
            </a:cxnLst>
            <a:rect l="0" t="0" r="r" b="b"/>
            <a:pathLst>
              <a:path w="3938" h="117">
                <a:moveTo>
                  <a:pt x="3935" y="114"/>
                </a:moveTo>
                <a:lnTo>
                  <a:pt x="3938" y="0"/>
                </a:lnTo>
                <a:lnTo>
                  <a:pt x="0" y="0"/>
                </a:lnTo>
                <a:lnTo>
                  <a:pt x="0" y="117"/>
                </a:lnTo>
                <a:lnTo>
                  <a:pt x="3935" y="117"/>
                </a:lnTo>
                <a:lnTo>
                  <a:pt x="3935" y="117"/>
                </a:lnTo>
                <a:lnTo>
                  <a:pt x="3935" y="114"/>
                </a:lnTo>
                <a:close/>
              </a:path>
            </a:pathLst>
          </a:custGeom>
          <a:solidFill>
            <a:srgbClr val="CCCC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20" name="Freeform 17"/>
          <p:cNvSpPr>
            <a:spLocks/>
          </p:cNvSpPr>
          <p:nvPr/>
        </p:nvSpPr>
        <p:spPr bwMode="auto">
          <a:xfrm>
            <a:off x="1736725" y="5572125"/>
            <a:ext cx="6251575" cy="185738"/>
          </a:xfrm>
          <a:custGeom>
            <a:avLst/>
            <a:gdLst/>
            <a:ahLst/>
            <a:cxnLst>
              <a:cxn ang="0">
                <a:pos x="3935" y="114"/>
              </a:cxn>
              <a:cxn ang="0">
                <a:pos x="3938" y="0"/>
              </a:cxn>
              <a:cxn ang="0">
                <a:pos x="0" y="0"/>
              </a:cxn>
              <a:cxn ang="0">
                <a:pos x="0" y="117"/>
              </a:cxn>
              <a:cxn ang="0">
                <a:pos x="3935" y="117"/>
              </a:cxn>
              <a:cxn ang="0">
                <a:pos x="3935" y="117"/>
              </a:cxn>
            </a:cxnLst>
            <a:rect l="0" t="0" r="r" b="b"/>
            <a:pathLst>
              <a:path w="3938" h="117">
                <a:moveTo>
                  <a:pt x="3935" y="114"/>
                </a:moveTo>
                <a:lnTo>
                  <a:pt x="3938" y="0"/>
                </a:lnTo>
                <a:lnTo>
                  <a:pt x="0" y="0"/>
                </a:lnTo>
                <a:lnTo>
                  <a:pt x="0" y="117"/>
                </a:lnTo>
                <a:lnTo>
                  <a:pt x="3935" y="117"/>
                </a:lnTo>
                <a:lnTo>
                  <a:pt x="3935" y="117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1731963" y="5014913"/>
            <a:ext cx="6251575" cy="15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 flipH="1">
            <a:off x="1731963" y="5200650"/>
            <a:ext cx="6251575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 flipH="1">
            <a:off x="1731963" y="5386388"/>
            <a:ext cx="6251575" cy="15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 flipH="1">
            <a:off x="1797050" y="5753100"/>
            <a:ext cx="6186488" cy="4763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 flipH="1">
            <a:off x="1731963" y="5938838"/>
            <a:ext cx="6251575" cy="4762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1885950" y="4837113"/>
            <a:ext cx="1588" cy="130333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27" name="Line 24"/>
          <p:cNvSpPr>
            <a:spLocks noChangeShapeType="1"/>
          </p:cNvSpPr>
          <p:nvPr/>
        </p:nvSpPr>
        <p:spPr bwMode="auto">
          <a:xfrm>
            <a:off x="3973513" y="4832350"/>
            <a:ext cx="1587" cy="12969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28" name="Line 25"/>
          <p:cNvSpPr>
            <a:spLocks noChangeShapeType="1"/>
          </p:cNvSpPr>
          <p:nvPr/>
        </p:nvSpPr>
        <p:spPr bwMode="auto">
          <a:xfrm flipV="1">
            <a:off x="4760913" y="455613"/>
            <a:ext cx="1587" cy="23812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29" name="Freeform 26"/>
          <p:cNvSpPr>
            <a:spLocks/>
          </p:cNvSpPr>
          <p:nvPr/>
        </p:nvSpPr>
        <p:spPr bwMode="auto">
          <a:xfrm>
            <a:off x="2228850" y="455613"/>
            <a:ext cx="4148138" cy="246062"/>
          </a:xfrm>
          <a:custGeom>
            <a:avLst/>
            <a:gdLst/>
            <a:ahLst/>
            <a:cxnLst>
              <a:cxn ang="0">
                <a:pos x="0" y="155"/>
              </a:cxn>
              <a:cxn ang="0">
                <a:pos x="0" y="0"/>
              </a:cxn>
              <a:cxn ang="0">
                <a:pos x="2613" y="0"/>
              </a:cxn>
              <a:cxn ang="0">
                <a:pos x="2613" y="155"/>
              </a:cxn>
              <a:cxn ang="0">
                <a:pos x="0" y="155"/>
              </a:cxn>
              <a:cxn ang="0">
                <a:pos x="0" y="155"/>
              </a:cxn>
            </a:cxnLst>
            <a:rect l="0" t="0" r="r" b="b"/>
            <a:pathLst>
              <a:path w="2613" h="155">
                <a:moveTo>
                  <a:pt x="0" y="155"/>
                </a:moveTo>
                <a:lnTo>
                  <a:pt x="0" y="0"/>
                </a:lnTo>
                <a:lnTo>
                  <a:pt x="2613" y="0"/>
                </a:lnTo>
                <a:lnTo>
                  <a:pt x="2613" y="155"/>
                </a:lnTo>
                <a:lnTo>
                  <a:pt x="0" y="155"/>
                </a:lnTo>
                <a:lnTo>
                  <a:pt x="0" y="155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5129213" y="495300"/>
            <a:ext cx="93662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1" name="Rectangle 28"/>
          <p:cNvSpPr>
            <a:spLocks noChangeArrowheads="1"/>
          </p:cNvSpPr>
          <p:nvPr/>
        </p:nvSpPr>
        <p:spPr bwMode="auto">
          <a:xfrm>
            <a:off x="5218113" y="495300"/>
            <a:ext cx="77787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2" name="Rectangle 29"/>
          <p:cNvSpPr>
            <a:spLocks noChangeArrowheads="1"/>
          </p:cNvSpPr>
          <p:nvPr/>
        </p:nvSpPr>
        <p:spPr bwMode="auto">
          <a:xfrm>
            <a:off x="5294313" y="495300"/>
            <a:ext cx="8572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g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3" name="Rectangle 30"/>
          <p:cNvSpPr>
            <a:spLocks noChangeArrowheads="1"/>
          </p:cNvSpPr>
          <p:nvPr/>
        </p:nvSpPr>
        <p:spPr bwMode="auto">
          <a:xfrm>
            <a:off x="5367338" y="495300"/>
            <a:ext cx="77787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4" name="Rectangle 31"/>
          <p:cNvSpPr>
            <a:spLocks noChangeArrowheads="1"/>
          </p:cNvSpPr>
          <p:nvPr/>
        </p:nvSpPr>
        <p:spPr bwMode="auto">
          <a:xfrm>
            <a:off x="5443538" y="495300"/>
            <a:ext cx="381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5" name="Rectangle 32"/>
          <p:cNvSpPr>
            <a:spLocks noChangeArrowheads="1"/>
          </p:cNvSpPr>
          <p:nvPr/>
        </p:nvSpPr>
        <p:spPr bwMode="auto">
          <a:xfrm>
            <a:off x="5480050" y="495300"/>
            <a:ext cx="8572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o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6" name="Rectangle 33"/>
          <p:cNvSpPr>
            <a:spLocks noChangeArrowheads="1"/>
          </p:cNvSpPr>
          <p:nvPr/>
        </p:nvSpPr>
        <p:spPr bwMode="auto">
          <a:xfrm>
            <a:off x="5556250" y="495300"/>
            <a:ext cx="46038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f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7" name="Rectangle 34"/>
          <p:cNvSpPr>
            <a:spLocks noChangeArrowheads="1"/>
          </p:cNvSpPr>
          <p:nvPr/>
        </p:nvSpPr>
        <p:spPr bwMode="auto">
          <a:xfrm>
            <a:off x="5592763" y="495300"/>
            <a:ext cx="46037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f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8" name="Rectangle 35"/>
          <p:cNvSpPr>
            <a:spLocks noChangeArrowheads="1"/>
          </p:cNvSpPr>
          <p:nvPr/>
        </p:nvSpPr>
        <p:spPr bwMode="auto">
          <a:xfrm>
            <a:off x="5629275" y="495300"/>
            <a:ext cx="77788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9" name="Rectangle 36"/>
          <p:cNvSpPr>
            <a:spLocks noChangeArrowheads="1"/>
          </p:cNvSpPr>
          <p:nvPr/>
        </p:nvSpPr>
        <p:spPr bwMode="auto">
          <a:xfrm>
            <a:off x="5697538" y="495300"/>
            <a:ext cx="77787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0" name="Rectangle 37"/>
          <p:cNvSpPr>
            <a:spLocks noChangeArrowheads="1"/>
          </p:cNvSpPr>
          <p:nvPr/>
        </p:nvSpPr>
        <p:spPr bwMode="auto">
          <a:xfrm>
            <a:off x="5770563" y="495300"/>
            <a:ext cx="46037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1" name="Rectangle 38"/>
          <p:cNvSpPr>
            <a:spLocks noChangeArrowheads="1"/>
          </p:cNvSpPr>
          <p:nvPr/>
        </p:nvSpPr>
        <p:spPr bwMode="auto">
          <a:xfrm>
            <a:off x="6264275" y="3236913"/>
            <a:ext cx="93663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2" name="Rectangle 39"/>
          <p:cNvSpPr>
            <a:spLocks noChangeArrowheads="1"/>
          </p:cNvSpPr>
          <p:nvPr/>
        </p:nvSpPr>
        <p:spPr bwMode="auto">
          <a:xfrm>
            <a:off x="6353175" y="3236913"/>
            <a:ext cx="77788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3" name="Rectangle 40"/>
          <p:cNvSpPr>
            <a:spLocks noChangeArrowheads="1"/>
          </p:cNvSpPr>
          <p:nvPr/>
        </p:nvSpPr>
        <p:spPr bwMode="auto">
          <a:xfrm>
            <a:off x="6429375" y="3236913"/>
            <a:ext cx="8572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g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4" name="Rectangle 41"/>
          <p:cNvSpPr>
            <a:spLocks noChangeArrowheads="1"/>
          </p:cNvSpPr>
          <p:nvPr/>
        </p:nvSpPr>
        <p:spPr bwMode="auto">
          <a:xfrm>
            <a:off x="6502400" y="3236913"/>
            <a:ext cx="77788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5" name="Rectangle 42"/>
          <p:cNvSpPr>
            <a:spLocks noChangeArrowheads="1"/>
          </p:cNvSpPr>
          <p:nvPr/>
        </p:nvSpPr>
        <p:spPr bwMode="auto">
          <a:xfrm>
            <a:off x="6578600" y="3236913"/>
            <a:ext cx="381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6" name="Rectangle 43"/>
          <p:cNvSpPr>
            <a:spLocks noChangeArrowheads="1"/>
          </p:cNvSpPr>
          <p:nvPr/>
        </p:nvSpPr>
        <p:spPr bwMode="auto">
          <a:xfrm>
            <a:off x="6615113" y="3236913"/>
            <a:ext cx="8572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o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7" name="Rectangle 44"/>
          <p:cNvSpPr>
            <a:spLocks noChangeArrowheads="1"/>
          </p:cNvSpPr>
          <p:nvPr/>
        </p:nvSpPr>
        <p:spPr bwMode="auto">
          <a:xfrm>
            <a:off x="6691313" y="3236913"/>
            <a:ext cx="46037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f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8" name="Rectangle 45"/>
          <p:cNvSpPr>
            <a:spLocks noChangeArrowheads="1"/>
          </p:cNvSpPr>
          <p:nvPr/>
        </p:nvSpPr>
        <p:spPr bwMode="auto">
          <a:xfrm>
            <a:off x="6727825" y="3236913"/>
            <a:ext cx="46038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f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9" name="Rectangle 46"/>
          <p:cNvSpPr>
            <a:spLocks noChangeArrowheads="1"/>
          </p:cNvSpPr>
          <p:nvPr/>
        </p:nvSpPr>
        <p:spPr bwMode="auto">
          <a:xfrm>
            <a:off x="6764338" y="3236913"/>
            <a:ext cx="77787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0" name="Rectangle 47"/>
          <p:cNvSpPr>
            <a:spLocks noChangeArrowheads="1"/>
          </p:cNvSpPr>
          <p:nvPr/>
        </p:nvSpPr>
        <p:spPr bwMode="auto">
          <a:xfrm>
            <a:off x="6832600" y="3236913"/>
            <a:ext cx="77788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1" name="Rectangle 48"/>
          <p:cNvSpPr>
            <a:spLocks noChangeArrowheads="1"/>
          </p:cNvSpPr>
          <p:nvPr/>
        </p:nvSpPr>
        <p:spPr bwMode="auto">
          <a:xfrm>
            <a:off x="6905625" y="3236913"/>
            <a:ext cx="46038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2" name="Rectangle 49"/>
          <p:cNvSpPr>
            <a:spLocks noChangeArrowheads="1"/>
          </p:cNvSpPr>
          <p:nvPr/>
        </p:nvSpPr>
        <p:spPr bwMode="auto">
          <a:xfrm>
            <a:off x="3165475" y="495300"/>
            <a:ext cx="93663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V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3" name="Rectangle 50"/>
          <p:cNvSpPr>
            <a:spLocks noChangeArrowheads="1"/>
          </p:cNvSpPr>
          <p:nvPr/>
        </p:nvSpPr>
        <p:spPr bwMode="auto">
          <a:xfrm>
            <a:off x="3254375" y="495300"/>
            <a:ext cx="381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i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4" name="Rectangle 51"/>
          <p:cNvSpPr>
            <a:spLocks noChangeArrowheads="1"/>
          </p:cNvSpPr>
          <p:nvPr/>
        </p:nvSpPr>
        <p:spPr bwMode="auto">
          <a:xfrm>
            <a:off x="3282950" y="495300"/>
            <a:ext cx="5397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r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5" name="Rectangle 52"/>
          <p:cNvSpPr>
            <a:spLocks noChangeArrowheads="1"/>
          </p:cNvSpPr>
          <p:nvPr/>
        </p:nvSpPr>
        <p:spPr bwMode="auto">
          <a:xfrm>
            <a:off x="3327400" y="495300"/>
            <a:ext cx="46038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6" name="Rectangle 53"/>
          <p:cNvSpPr>
            <a:spLocks noChangeArrowheads="1"/>
          </p:cNvSpPr>
          <p:nvPr/>
        </p:nvSpPr>
        <p:spPr bwMode="auto">
          <a:xfrm>
            <a:off x="3363913" y="495300"/>
            <a:ext cx="8572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u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7" name="Rectangle 54"/>
          <p:cNvSpPr>
            <a:spLocks noChangeArrowheads="1"/>
          </p:cNvSpPr>
          <p:nvPr/>
        </p:nvSpPr>
        <p:spPr bwMode="auto">
          <a:xfrm>
            <a:off x="3440113" y="495300"/>
            <a:ext cx="77787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8" name="Rectangle 55"/>
          <p:cNvSpPr>
            <a:spLocks noChangeArrowheads="1"/>
          </p:cNvSpPr>
          <p:nvPr/>
        </p:nvSpPr>
        <p:spPr bwMode="auto">
          <a:xfrm>
            <a:off x="3517900" y="495300"/>
            <a:ext cx="381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l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9" name="Rectangle 56"/>
          <p:cNvSpPr>
            <a:spLocks noChangeArrowheads="1"/>
          </p:cNvSpPr>
          <p:nvPr/>
        </p:nvSpPr>
        <p:spPr bwMode="auto">
          <a:xfrm>
            <a:off x="3544888" y="495300"/>
            <a:ext cx="381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0" name="Rectangle 57"/>
          <p:cNvSpPr>
            <a:spLocks noChangeArrowheads="1"/>
          </p:cNvSpPr>
          <p:nvPr/>
        </p:nvSpPr>
        <p:spPr bwMode="auto">
          <a:xfrm>
            <a:off x="3581400" y="495300"/>
            <a:ext cx="8572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1" name="Rectangle 58"/>
          <p:cNvSpPr>
            <a:spLocks noChangeArrowheads="1"/>
          </p:cNvSpPr>
          <p:nvPr/>
        </p:nvSpPr>
        <p:spPr bwMode="auto">
          <a:xfrm>
            <a:off x="3659188" y="495300"/>
            <a:ext cx="77787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2" name="Rectangle 59"/>
          <p:cNvSpPr>
            <a:spLocks noChangeArrowheads="1"/>
          </p:cNvSpPr>
          <p:nvPr/>
        </p:nvSpPr>
        <p:spPr bwMode="auto">
          <a:xfrm>
            <a:off x="3732213" y="495300"/>
            <a:ext cx="8572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g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3" name="Rectangle 60"/>
          <p:cNvSpPr>
            <a:spLocks noChangeArrowheads="1"/>
          </p:cNvSpPr>
          <p:nvPr/>
        </p:nvSpPr>
        <p:spPr bwMode="auto">
          <a:xfrm>
            <a:off x="3808413" y="495300"/>
            <a:ext cx="77787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4" name="Rectangle 61"/>
          <p:cNvSpPr>
            <a:spLocks noChangeArrowheads="1"/>
          </p:cNvSpPr>
          <p:nvPr/>
        </p:nvSpPr>
        <p:spPr bwMode="auto">
          <a:xfrm>
            <a:off x="3881438" y="495300"/>
            <a:ext cx="381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5" name="Rectangle 62"/>
          <p:cNvSpPr>
            <a:spLocks noChangeArrowheads="1"/>
          </p:cNvSpPr>
          <p:nvPr/>
        </p:nvSpPr>
        <p:spPr bwMode="auto">
          <a:xfrm>
            <a:off x="3921125" y="495300"/>
            <a:ext cx="8572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n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6" name="Rectangle 63"/>
          <p:cNvSpPr>
            <a:spLocks noChangeArrowheads="1"/>
          </p:cNvSpPr>
          <p:nvPr/>
        </p:nvSpPr>
        <p:spPr bwMode="auto">
          <a:xfrm>
            <a:off x="3994150" y="495300"/>
            <a:ext cx="8572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u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7" name="Rectangle 64"/>
          <p:cNvSpPr>
            <a:spLocks noChangeArrowheads="1"/>
          </p:cNvSpPr>
          <p:nvPr/>
        </p:nvSpPr>
        <p:spPr bwMode="auto">
          <a:xfrm>
            <a:off x="4070350" y="495300"/>
            <a:ext cx="12382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m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8" name="Rectangle 65"/>
          <p:cNvSpPr>
            <a:spLocks noChangeArrowheads="1"/>
          </p:cNvSpPr>
          <p:nvPr/>
        </p:nvSpPr>
        <p:spPr bwMode="auto">
          <a:xfrm>
            <a:off x="4179888" y="495300"/>
            <a:ext cx="8572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b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9" name="Rectangle 66"/>
          <p:cNvSpPr>
            <a:spLocks noChangeArrowheads="1"/>
          </p:cNvSpPr>
          <p:nvPr/>
        </p:nvSpPr>
        <p:spPr bwMode="auto">
          <a:xfrm>
            <a:off x="4256088" y="495300"/>
            <a:ext cx="77787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0" name="Rectangle 67"/>
          <p:cNvSpPr>
            <a:spLocks noChangeArrowheads="1"/>
          </p:cNvSpPr>
          <p:nvPr/>
        </p:nvSpPr>
        <p:spPr bwMode="auto">
          <a:xfrm>
            <a:off x="4329113" y="495300"/>
            <a:ext cx="5397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r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1" name="Rectangle 68"/>
          <p:cNvSpPr>
            <a:spLocks noChangeArrowheads="1"/>
          </p:cNvSpPr>
          <p:nvPr/>
        </p:nvSpPr>
        <p:spPr bwMode="auto">
          <a:xfrm>
            <a:off x="5116513" y="1222375"/>
            <a:ext cx="93662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2" name="Rectangle 69"/>
          <p:cNvSpPr>
            <a:spLocks noChangeArrowheads="1"/>
          </p:cNvSpPr>
          <p:nvPr/>
        </p:nvSpPr>
        <p:spPr bwMode="auto">
          <a:xfrm>
            <a:off x="5210175" y="1222375"/>
            <a:ext cx="8572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h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3" name="Rectangle 70"/>
          <p:cNvSpPr>
            <a:spLocks noChangeArrowheads="1"/>
          </p:cNvSpPr>
          <p:nvPr/>
        </p:nvSpPr>
        <p:spPr bwMode="auto">
          <a:xfrm>
            <a:off x="5281613" y="1222375"/>
            <a:ext cx="77787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y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4" name="Rectangle 71"/>
          <p:cNvSpPr>
            <a:spLocks noChangeArrowheads="1"/>
          </p:cNvSpPr>
          <p:nvPr/>
        </p:nvSpPr>
        <p:spPr bwMode="auto">
          <a:xfrm>
            <a:off x="5351463" y="1222375"/>
            <a:ext cx="77787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5" name="Rectangle 72"/>
          <p:cNvSpPr>
            <a:spLocks noChangeArrowheads="1"/>
          </p:cNvSpPr>
          <p:nvPr/>
        </p:nvSpPr>
        <p:spPr bwMode="auto">
          <a:xfrm>
            <a:off x="5414963" y="1222375"/>
            <a:ext cx="381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i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6" name="Rectangle 73"/>
          <p:cNvSpPr>
            <a:spLocks noChangeArrowheads="1"/>
          </p:cNvSpPr>
          <p:nvPr/>
        </p:nvSpPr>
        <p:spPr bwMode="auto">
          <a:xfrm>
            <a:off x="5448300" y="1222375"/>
            <a:ext cx="77788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7" name="Rectangle 74"/>
          <p:cNvSpPr>
            <a:spLocks noChangeArrowheads="1"/>
          </p:cNvSpPr>
          <p:nvPr/>
        </p:nvSpPr>
        <p:spPr bwMode="auto">
          <a:xfrm>
            <a:off x="5516563" y="1222375"/>
            <a:ext cx="77787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8" name="Rectangle 75"/>
          <p:cNvSpPr>
            <a:spLocks noChangeArrowheads="1"/>
          </p:cNvSpPr>
          <p:nvPr/>
        </p:nvSpPr>
        <p:spPr bwMode="auto">
          <a:xfrm>
            <a:off x="5589588" y="1222375"/>
            <a:ext cx="381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l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9" name="Rectangle 76"/>
          <p:cNvSpPr>
            <a:spLocks noChangeArrowheads="1"/>
          </p:cNvSpPr>
          <p:nvPr/>
        </p:nvSpPr>
        <p:spPr bwMode="auto">
          <a:xfrm>
            <a:off x="5618163" y="1222375"/>
            <a:ext cx="381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0" name="Rectangle 77"/>
          <p:cNvSpPr>
            <a:spLocks noChangeArrowheads="1"/>
          </p:cNvSpPr>
          <p:nvPr/>
        </p:nvSpPr>
        <p:spPr bwMode="auto">
          <a:xfrm>
            <a:off x="5657850" y="1222375"/>
            <a:ext cx="8572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1" name="Rectangle 78"/>
          <p:cNvSpPr>
            <a:spLocks noChangeArrowheads="1"/>
          </p:cNvSpPr>
          <p:nvPr/>
        </p:nvSpPr>
        <p:spPr bwMode="auto">
          <a:xfrm>
            <a:off x="5730875" y="1222375"/>
            <a:ext cx="77788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2" name="Rectangle 79"/>
          <p:cNvSpPr>
            <a:spLocks noChangeArrowheads="1"/>
          </p:cNvSpPr>
          <p:nvPr/>
        </p:nvSpPr>
        <p:spPr bwMode="auto">
          <a:xfrm>
            <a:off x="5807075" y="1222375"/>
            <a:ext cx="8572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g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3" name="Rectangle 80"/>
          <p:cNvSpPr>
            <a:spLocks noChangeArrowheads="1"/>
          </p:cNvSpPr>
          <p:nvPr/>
        </p:nvSpPr>
        <p:spPr bwMode="auto">
          <a:xfrm>
            <a:off x="5880100" y="1222375"/>
            <a:ext cx="77788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4" name="Rectangle 81"/>
          <p:cNvSpPr>
            <a:spLocks noChangeArrowheads="1"/>
          </p:cNvSpPr>
          <p:nvPr/>
        </p:nvSpPr>
        <p:spPr bwMode="auto">
          <a:xfrm>
            <a:off x="5956300" y="1222375"/>
            <a:ext cx="381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5" name="Rectangle 82"/>
          <p:cNvSpPr>
            <a:spLocks noChangeArrowheads="1"/>
          </p:cNvSpPr>
          <p:nvPr/>
        </p:nvSpPr>
        <p:spPr bwMode="auto">
          <a:xfrm>
            <a:off x="5992813" y="1222375"/>
            <a:ext cx="8572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n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6" name="Rectangle 83"/>
          <p:cNvSpPr>
            <a:spLocks noChangeArrowheads="1"/>
          </p:cNvSpPr>
          <p:nvPr/>
        </p:nvSpPr>
        <p:spPr bwMode="auto">
          <a:xfrm>
            <a:off x="6069013" y="1222375"/>
            <a:ext cx="8572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u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7" name="Rectangle 84"/>
          <p:cNvSpPr>
            <a:spLocks noChangeArrowheads="1"/>
          </p:cNvSpPr>
          <p:nvPr/>
        </p:nvSpPr>
        <p:spPr bwMode="auto">
          <a:xfrm>
            <a:off x="6142038" y="1222375"/>
            <a:ext cx="12382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m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8" name="Rectangle 85"/>
          <p:cNvSpPr>
            <a:spLocks noChangeArrowheads="1"/>
          </p:cNvSpPr>
          <p:nvPr/>
        </p:nvSpPr>
        <p:spPr bwMode="auto">
          <a:xfrm>
            <a:off x="6254750" y="1222375"/>
            <a:ext cx="8572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b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9" name="Rectangle 86"/>
          <p:cNvSpPr>
            <a:spLocks noChangeArrowheads="1"/>
          </p:cNvSpPr>
          <p:nvPr/>
        </p:nvSpPr>
        <p:spPr bwMode="auto">
          <a:xfrm>
            <a:off x="6327775" y="1222375"/>
            <a:ext cx="77788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90" name="Rectangle 87"/>
          <p:cNvSpPr>
            <a:spLocks noChangeArrowheads="1"/>
          </p:cNvSpPr>
          <p:nvPr/>
        </p:nvSpPr>
        <p:spPr bwMode="auto">
          <a:xfrm>
            <a:off x="6405563" y="1222375"/>
            <a:ext cx="5397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r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91" name="Rectangle 88"/>
          <p:cNvSpPr>
            <a:spLocks noChangeArrowheads="1"/>
          </p:cNvSpPr>
          <p:nvPr/>
        </p:nvSpPr>
        <p:spPr bwMode="auto">
          <a:xfrm>
            <a:off x="1509713" y="1222375"/>
            <a:ext cx="93662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V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92" name="Rectangle 89"/>
          <p:cNvSpPr>
            <a:spLocks noChangeArrowheads="1"/>
          </p:cNvSpPr>
          <p:nvPr/>
        </p:nvSpPr>
        <p:spPr bwMode="auto">
          <a:xfrm>
            <a:off x="1598613" y="1222375"/>
            <a:ext cx="77787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93" name="Rectangle 90"/>
          <p:cNvSpPr>
            <a:spLocks noChangeArrowheads="1"/>
          </p:cNvSpPr>
          <p:nvPr/>
        </p:nvSpPr>
        <p:spPr bwMode="auto">
          <a:xfrm>
            <a:off x="1676400" y="1222375"/>
            <a:ext cx="381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l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94" name="Rectangle 91"/>
          <p:cNvSpPr>
            <a:spLocks noChangeArrowheads="1"/>
          </p:cNvSpPr>
          <p:nvPr/>
        </p:nvSpPr>
        <p:spPr bwMode="auto">
          <a:xfrm>
            <a:off x="1703388" y="1222375"/>
            <a:ext cx="381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i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95" name="Rectangle 92"/>
          <p:cNvSpPr>
            <a:spLocks noChangeArrowheads="1"/>
          </p:cNvSpPr>
          <p:nvPr/>
        </p:nvSpPr>
        <p:spPr bwMode="auto">
          <a:xfrm>
            <a:off x="1736725" y="1222375"/>
            <a:ext cx="8572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96" name="Freeform 93"/>
          <p:cNvSpPr>
            <a:spLocks/>
          </p:cNvSpPr>
          <p:nvPr/>
        </p:nvSpPr>
        <p:spPr bwMode="auto">
          <a:xfrm>
            <a:off x="1676400" y="1412875"/>
            <a:ext cx="5349875" cy="185738"/>
          </a:xfrm>
          <a:custGeom>
            <a:avLst/>
            <a:gdLst/>
            <a:ahLst/>
            <a:cxnLst>
              <a:cxn ang="0">
                <a:pos x="3368" y="117"/>
              </a:cxn>
              <a:cxn ang="0">
                <a:pos x="3370" y="0"/>
              </a:cxn>
              <a:cxn ang="0">
                <a:pos x="0" y="0"/>
              </a:cxn>
              <a:cxn ang="0">
                <a:pos x="0" y="117"/>
              </a:cxn>
              <a:cxn ang="0">
                <a:pos x="3370" y="117"/>
              </a:cxn>
              <a:cxn ang="0">
                <a:pos x="3370" y="117"/>
              </a:cxn>
            </a:cxnLst>
            <a:rect l="0" t="0" r="r" b="b"/>
            <a:pathLst>
              <a:path w="3370" h="117">
                <a:moveTo>
                  <a:pt x="3368" y="117"/>
                </a:moveTo>
                <a:lnTo>
                  <a:pt x="3370" y="0"/>
                </a:lnTo>
                <a:lnTo>
                  <a:pt x="0" y="0"/>
                </a:lnTo>
                <a:lnTo>
                  <a:pt x="0" y="117"/>
                </a:lnTo>
                <a:lnTo>
                  <a:pt x="3370" y="117"/>
                </a:lnTo>
                <a:lnTo>
                  <a:pt x="3370" y="117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97" name="Freeform 94"/>
          <p:cNvSpPr>
            <a:spLocks/>
          </p:cNvSpPr>
          <p:nvPr/>
        </p:nvSpPr>
        <p:spPr bwMode="auto">
          <a:xfrm>
            <a:off x="1679575" y="1598613"/>
            <a:ext cx="5346700" cy="185737"/>
          </a:xfrm>
          <a:custGeom>
            <a:avLst/>
            <a:gdLst/>
            <a:ahLst/>
            <a:cxnLst>
              <a:cxn ang="0">
                <a:pos x="3366" y="117"/>
              </a:cxn>
              <a:cxn ang="0">
                <a:pos x="3368" y="0"/>
              </a:cxn>
              <a:cxn ang="0">
                <a:pos x="0" y="0"/>
              </a:cxn>
              <a:cxn ang="0">
                <a:pos x="0" y="117"/>
              </a:cxn>
              <a:cxn ang="0">
                <a:pos x="3368" y="117"/>
              </a:cxn>
              <a:cxn ang="0">
                <a:pos x="3368" y="117"/>
              </a:cxn>
            </a:cxnLst>
            <a:rect l="0" t="0" r="r" b="b"/>
            <a:pathLst>
              <a:path w="3368" h="117">
                <a:moveTo>
                  <a:pt x="3366" y="117"/>
                </a:moveTo>
                <a:lnTo>
                  <a:pt x="3368" y="0"/>
                </a:lnTo>
                <a:lnTo>
                  <a:pt x="0" y="0"/>
                </a:lnTo>
                <a:lnTo>
                  <a:pt x="0" y="117"/>
                </a:lnTo>
                <a:lnTo>
                  <a:pt x="3368" y="117"/>
                </a:lnTo>
                <a:lnTo>
                  <a:pt x="3368" y="117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98" name="Freeform 95"/>
          <p:cNvSpPr>
            <a:spLocks/>
          </p:cNvSpPr>
          <p:nvPr/>
        </p:nvSpPr>
        <p:spPr bwMode="auto">
          <a:xfrm>
            <a:off x="1679575" y="1784350"/>
            <a:ext cx="5346700" cy="185738"/>
          </a:xfrm>
          <a:custGeom>
            <a:avLst/>
            <a:gdLst/>
            <a:ahLst/>
            <a:cxnLst>
              <a:cxn ang="0">
                <a:pos x="3366" y="117"/>
              </a:cxn>
              <a:cxn ang="0">
                <a:pos x="3368" y="0"/>
              </a:cxn>
              <a:cxn ang="0">
                <a:pos x="0" y="0"/>
              </a:cxn>
              <a:cxn ang="0">
                <a:pos x="0" y="117"/>
              </a:cxn>
              <a:cxn ang="0">
                <a:pos x="3368" y="117"/>
              </a:cxn>
              <a:cxn ang="0">
                <a:pos x="3368" y="117"/>
              </a:cxn>
              <a:cxn ang="0">
                <a:pos x="3366" y="117"/>
              </a:cxn>
            </a:cxnLst>
            <a:rect l="0" t="0" r="r" b="b"/>
            <a:pathLst>
              <a:path w="3368" h="117">
                <a:moveTo>
                  <a:pt x="3366" y="117"/>
                </a:moveTo>
                <a:lnTo>
                  <a:pt x="3368" y="0"/>
                </a:lnTo>
                <a:lnTo>
                  <a:pt x="0" y="0"/>
                </a:lnTo>
                <a:lnTo>
                  <a:pt x="0" y="117"/>
                </a:lnTo>
                <a:lnTo>
                  <a:pt x="3368" y="117"/>
                </a:lnTo>
                <a:lnTo>
                  <a:pt x="3368" y="117"/>
                </a:lnTo>
                <a:lnTo>
                  <a:pt x="3366" y="117"/>
                </a:lnTo>
                <a:close/>
              </a:path>
            </a:pathLst>
          </a:custGeom>
          <a:solidFill>
            <a:srgbClr val="CCCC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99" name="Freeform 96"/>
          <p:cNvSpPr>
            <a:spLocks/>
          </p:cNvSpPr>
          <p:nvPr/>
        </p:nvSpPr>
        <p:spPr bwMode="auto">
          <a:xfrm>
            <a:off x="1679575" y="1784350"/>
            <a:ext cx="5346700" cy="185738"/>
          </a:xfrm>
          <a:custGeom>
            <a:avLst/>
            <a:gdLst/>
            <a:ahLst/>
            <a:cxnLst>
              <a:cxn ang="0">
                <a:pos x="3366" y="117"/>
              </a:cxn>
              <a:cxn ang="0">
                <a:pos x="3368" y="0"/>
              </a:cxn>
              <a:cxn ang="0">
                <a:pos x="0" y="0"/>
              </a:cxn>
              <a:cxn ang="0">
                <a:pos x="0" y="117"/>
              </a:cxn>
              <a:cxn ang="0">
                <a:pos x="3368" y="117"/>
              </a:cxn>
              <a:cxn ang="0">
                <a:pos x="3368" y="117"/>
              </a:cxn>
            </a:cxnLst>
            <a:rect l="0" t="0" r="r" b="b"/>
            <a:pathLst>
              <a:path w="3368" h="117">
                <a:moveTo>
                  <a:pt x="3366" y="117"/>
                </a:moveTo>
                <a:lnTo>
                  <a:pt x="3368" y="0"/>
                </a:lnTo>
                <a:lnTo>
                  <a:pt x="0" y="0"/>
                </a:lnTo>
                <a:lnTo>
                  <a:pt x="0" y="117"/>
                </a:lnTo>
                <a:lnTo>
                  <a:pt x="3368" y="117"/>
                </a:lnTo>
                <a:lnTo>
                  <a:pt x="3368" y="117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100" name="Freeform 97"/>
          <p:cNvSpPr>
            <a:spLocks/>
          </p:cNvSpPr>
          <p:nvPr/>
        </p:nvSpPr>
        <p:spPr bwMode="auto">
          <a:xfrm>
            <a:off x="1676400" y="1970088"/>
            <a:ext cx="5349875" cy="185737"/>
          </a:xfrm>
          <a:custGeom>
            <a:avLst/>
            <a:gdLst/>
            <a:ahLst/>
            <a:cxnLst>
              <a:cxn ang="0">
                <a:pos x="3368" y="117"/>
              </a:cxn>
              <a:cxn ang="0">
                <a:pos x="3370" y="0"/>
              </a:cxn>
              <a:cxn ang="0">
                <a:pos x="0" y="0"/>
              </a:cxn>
              <a:cxn ang="0">
                <a:pos x="0" y="117"/>
              </a:cxn>
              <a:cxn ang="0">
                <a:pos x="3370" y="117"/>
              </a:cxn>
              <a:cxn ang="0">
                <a:pos x="3370" y="117"/>
              </a:cxn>
            </a:cxnLst>
            <a:rect l="0" t="0" r="r" b="b"/>
            <a:pathLst>
              <a:path w="3370" h="117">
                <a:moveTo>
                  <a:pt x="3368" y="117"/>
                </a:moveTo>
                <a:lnTo>
                  <a:pt x="3370" y="0"/>
                </a:lnTo>
                <a:lnTo>
                  <a:pt x="0" y="0"/>
                </a:lnTo>
                <a:lnTo>
                  <a:pt x="0" y="117"/>
                </a:lnTo>
                <a:lnTo>
                  <a:pt x="3370" y="117"/>
                </a:lnTo>
                <a:lnTo>
                  <a:pt x="3370" y="117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101" name="Freeform 98"/>
          <p:cNvSpPr>
            <a:spLocks/>
          </p:cNvSpPr>
          <p:nvPr/>
        </p:nvSpPr>
        <p:spPr bwMode="auto">
          <a:xfrm>
            <a:off x="1676400" y="2155825"/>
            <a:ext cx="5349875" cy="185738"/>
          </a:xfrm>
          <a:custGeom>
            <a:avLst/>
            <a:gdLst/>
            <a:ahLst/>
            <a:cxnLst>
              <a:cxn ang="0">
                <a:pos x="3368" y="117"/>
              </a:cxn>
              <a:cxn ang="0">
                <a:pos x="3370" y="0"/>
              </a:cxn>
              <a:cxn ang="0">
                <a:pos x="0" y="0"/>
              </a:cxn>
              <a:cxn ang="0">
                <a:pos x="0" y="117"/>
              </a:cxn>
              <a:cxn ang="0">
                <a:pos x="3370" y="117"/>
              </a:cxn>
              <a:cxn ang="0">
                <a:pos x="3370" y="117"/>
              </a:cxn>
            </a:cxnLst>
            <a:rect l="0" t="0" r="r" b="b"/>
            <a:pathLst>
              <a:path w="3370" h="117">
                <a:moveTo>
                  <a:pt x="3368" y="117"/>
                </a:moveTo>
                <a:lnTo>
                  <a:pt x="3370" y="0"/>
                </a:lnTo>
                <a:lnTo>
                  <a:pt x="0" y="0"/>
                </a:lnTo>
                <a:lnTo>
                  <a:pt x="0" y="117"/>
                </a:lnTo>
                <a:lnTo>
                  <a:pt x="3370" y="117"/>
                </a:lnTo>
                <a:lnTo>
                  <a:pt x="3370" y="117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102" name="Freeform 99"/>
          <p:cNvSpPr>
            <a:spLocks/>
          </p:cNvSpPr>
          <p:nvPr/>
        </p:nvSpPr>
        <p:spPr bwMode="auto">
          <a:xfrm>
            <a:off x="1679575" y="2341563"/>
            <a:ext cx="5346700" cy="185737"/>
          </a:xfrm>
          <a:custGeom>
            <a:avLst/>
            <a:gdLst/>
            <a:ahLst/>
            <a:cxnLst>
              <a:cxn ang="0">
                <a:pos x="3366" y="117"/>
              </a:cxn>
              <a:cxn ang="0">
                <a:pos x="3368" y="0"/>
              </a:cxn>
              <a:cxn ang="0">
                <a:pos x="0" y="0"/>
              </a:cxn>
              <a:cxn ang="0">
                <a:pos x="0" y="117"/>
              </a:cxn>
              <a:cxn ang="0">
                <a:pos x="3368" y="117"/>
              </a:cxn>
              <a:cxn ang="0">
                <a:pos x="3368" y="117"/>
              </a:cxn>
            </a:cxnLst>
            <a:rect l="0" t="0" r="r" b="b"/>
            <a:pathLst>
              <a:path w="3368" h="117">
                <a:moveTo>
                  <a:pt x="3366" y="117"/>
                </a:moveTo>
                <a:lnTo>
                  <a:pt x="3368" y="0"/>
                </a:lnTo>
                <a:lnTo>
                  <a:pt x="0" y="0"/>
                </a:lnTo>
                <a:lnTo>
                  <a:pt x="0" y="117"/>
                </a:lnTo>
                <a:lnTo>
                  <a:pt x="3368" y="117"/>
                </a:lnTo>
                <a:lnTo>
                  <a:pt x="3368" y="117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103" name="Line 100"/>
          <p:cNvSpPr>
            <a:spLocks noChangeShapeType="1"/>
          </p:cNvSpPr>
          <p:nvPr/>
        </p:nvSpPr>
        <p:spPr bwMode="auto">
          <a:xfrm>
            <a:off x="4498975" y="1412875"/>
            <a:ext cx="3175" cy="1109663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104" name="Freeform 101"/>
          <p:cNvSpPr>
            <a:spLocks/>
          </p:cNvSpPr>
          <p:nvPr/>
        </p:nvSpPr>
        <p:spPr bwMode="auto">
          <a:xfrm>
            <a:off x="1720850" y="1844675"/>
            <a:ext cx="60325" cy="65088"/>
          </a:xfrm>
          <a:custGeom>
            <a:avLst/>
            <a:gdLst/>
            <a:ahLst/>
            <a:cxnLst>
              <a:cxn ang="0">
                <a:pos x="17" y="38"/>
              </a:cxn>
              <a:cxn ang="0">
                <a:pos x="23" y="41"/>
              </a:cxn>
              <a:cxn ang="0">
                <a:pos x="25" y="38"/>
              </a:cxn>
              <a:cxn ang="0">
                <a:pos x="28" y="38"/>
              </a:cxn>
              <a:cxn ang="0">
                <a:pos x="30" y="35"/>
              </a:cxn>
              <a:cxn ang="0">
                <a:pos x="33" y="33"/>
              </a:cxn>
              <a:cxn ang="0">
                <a:pos x="35" y="33"/>
              </a:cxn>
              <a:cxn ang="0">
                <a:pos x="35" y="30"/>
              </a:cxn>
              <a:cxn ang="0">
                <a:pos x="38" y="25"/>
              </a:cxn>
              <a:cxn ang="0">
                <a:pos x="38" y="23"/>
              </a:cxn>
              <a:cxn ang="0">
                <a:pos x="38" y="20"/>
              </a:cxn>
              <a:cxn ang="0">
                <a:pos x="38" y="18"/>
              </a:cxn>
              <a:cxn ang="0">
                <a:pos x="38" y="15"/>
              </a:cxn>
              <a:cxn ang="0">
                <a:pos x="35" y="10"/>
              </a:cxn>
              <a:cxn ang="0">
                <a:pos x="35" y="8"/>
              </a:cxn>
              <a:cxn ang="0">
                <a:pos x="33" y="8"/>
              </a:cxn>
              <a:cxn ang="0">
                <a:pos x="30" y="5"/>
              </a:cxn>
              <a:cxn ang="0">
                <a:pos x="28" y="2"/>
              </a:cxn>
              <a:cxn ang="0">
                <a:pos x="25" y="2"/>
              </a:cxn>
              <a:cxn ang="0">
                <a:pos x="23" y="0"/>
              </a:cxn>
              <a:cxn ang="0">
                <a:pos x="20" y="0"/>
              </a:cxn>
              <a:cxn ang="0">
                <a:pos x="15" y="0"/>
              </a:cxn>
              <a:cxn ang="0">
                <a:pos x="12" y="2"/>
              </a:cxn>
              <a:cxn ang="0">
                <a:pos x="10" y="2"/>
              </a:cxn>
              <a:cxn ang="0">
                <a:pos x="7" y="5"/>
              </a:cxn>
              <a:cxn ang="0">
                <a:pos x="5" y="8"/>
              </a:cxn>
              <a:cxn ang="0">
                <a:pos x="2" y="8"/>
              </a:cxn>
              <a:cxn ang="0">
                <a:pos x="2" y="10"/>
              </a:cxn>
              <a:cxn ang="0">
                <a:pos x="0" y="15"/>
              </a:cxn>
              <a:cxn ang="0">
                <a:pos x="0" y="18"/>
              </a:cxn>
              <a:cxn ang="0">
                <a:pos x="0" y="20"/>
              </a:cxn>
              <a:cxn ang="0">
                <a:pos x="0" y="23"/>
              </a:cxn>
              <a:cxn ang="0">
                <a:pos x="0" y="25"/>
              </a:cxn>
              <a:cxn ang="0">
                <a:pos x="2" y="30"/>
              </a:cxn>
              <a:cxn ang="0">
                <a:pos x="2" y="33"/>
              </a:cxn>
              <a:cxn ang="0">
                <a:pos x="5" y="33"/>
              </a:cxn>
              <a:cxn ang="0">
                <a:pos x="7" y="35"/>
              </a:cxn>
              <a:cxn ang="0">
                <a:pos x="10" y="38"/>
              </a:cxn>
              <a:cxn ang="0">
                <a:pos x="12" y="38"/>
              </a:cxn>
              <a:cxn ang="0">
                <a:pos x="15" y="41"/>
              </a:cxn>
              <a:cxn ang="0">
                <a:pos x="20" y="41"/>
              </a:cxn>
              <a:cxn ang="0">
                <a:pos x="20" y="41"/>
              </a:cxn>
              <a:cxn ang="0">
                <a:pos x="17" y="38"/>
              </a:cxn>
            </a:cxnLst>
            <a:rect l="0" t="0" r="r" b="b"/>
            <a:pathLst>
              <a:path w="38" h="41">
                <a:moveTo>
                  <a:pt x="17" y="38"/>
                </a:moveTo>
                <a:lnTo>
                  <a:pt x="23" y="41"/>
                </a:lnTo>
                <a:lnTo>
                  <a:pt x="25" y="38"/>
                </a:lnTo>
                <a:lnTo>
                  <a:pt x="28" y="38"/>
                </a:lnTo>
                <a:lnTo>
                  <a:pt x="30" y="35"/>
                </a:lnTo>
                <a:lnTo>
                  <a:pt x="33" y="33"/>
                </a:lnTo>
                <a:lnTo>
                  <a:pt x="35" y="33"/>
                </a:lnTo>
                <a:lnTo>
                  <a:pt x="35" y="30"/>
                </a:lnTo>
                <a:lnTo>
                  <a:pt x="38" y="25"/>
                </a:lnTo>
                <a:lnTo>
                  <a:pt x="38" y="23"/>
                </a:lnTo>
                <a:lnTo>
                  <a:pt x="38" y="20"/>
                </a:lnTo>
                <a:lnTo>
                  <a:pt x="38" y="18"/>
                </a:lnTo>
                <a:lnTo>
                  <a:pt x="38" y="15"/>
                </a:lnTo>
                <a:lnTo>
                  <a:pt x="35" y="10"/>
                </a:lnTo>
                <a:lnTo>
                  <a:pt x="35" y="8"/>
                </a:lnTo>
                <a:lnTo>
                  <a:pt x="33" y="8"/>
                </a:lnTo>
                <a:lnTo>
                  <a:pt x="30" y="5"/>
                </a:lnTo>
                <a:lnTo>
                  <a:pt x="28" y="2"/>
                </a:lnTo>
                <a:lnTo>
                  <a:pt x="25" y="2"/>
                </a:lnTo>
                <a:lnTo>
                  <a:pt x="23" y="0"/>
                </a:lnTo>
                <a:lnTo>
                  <a:pt x="20" y="0"/>
                </a:lnTo>
                <a:lnTo>
                  <a:pt x="15" y="0"/>
                </a:lnTo>
                <a:lnTo>
                  <a:pt x="12" y="2"/>
                </a:lnTo>
                <a:lnTo>
                  <a:pt x="10" y="2"/>
                </a:lnTo>
                <a:lnTo>
                  <a:pt x="7" y="5"/>
                </a:lnTo>
                <a:lnTo>
                  <a:pt x="5" y="8"/>
                </a:lnTo>
                <a:lnTo>
                  <a:pt x="2" y="8"/>
                </a:lnTo>
                <a:lnTo>
                  <a:pt x="2" y="10"/>
                </a:lnTo>
                <a:lnTo>
                  <a:pt x="0" y="15"/>
                </a:lnTo>
                <a:lnTo>
                  <a:pt x="0" y="18"/>
                </a:lnTo>
                <a:lnTo>
                  <a:pt x="0" y="20"/>
                </a:lnTo>
                <a:lnTo>
                  <a:pt x="0" y="23"/>
                </a:lnTo>
                <a:lnTo>
                  <a:pt x="0" y="25"/>
                </a:lnTo>
                <a:lnTo>
                  <a:pt x="2" y="30"/>
                </a:lnTo>
                <a:lnTo>
                  <a:pt x="2" y="33"/>
                </a:lnTo>
                <a:lnTo>
                  <a:pt x="5" y="33"/>
                </a:lnTo>
                <a:lnTo>
                  <a:pt x="7" y="35"/>
                </a:lnTo>
                <a:lnTo>
                  <a:pt x="10" y="38"/>
                </a:lnTo>
                <a:lnTo>
                  <a:pt x="12" y="38"/>
                </a:lnTo>
                <a:lnTo>
                  <a:pt x="15" y="41"/>
                </a:lnTo>
                <a:lnTo>
                  <a:pt x="20" y="41"/>
                </a:lnTo>
                <a:lnTo>
                  <a:pt x="20" y="41"/>
                </a:lnTo>
                <a:lnTo>
                  <a:pt x="17" y="38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105" name="Line 102"/>
          <p:cNvSpPr>
            <a:spLocks noChangeShapeType="1"/>
          </p:cNvSpPr>
          <p:nvPr/>
        </p:nvSpPr>
        <p:spPr bwMode="auto">
          <a:xfrm>
            <a:off x="5807075" y="822325"/>
            <a:ext cx="161925" cy="93663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106" name="Rectangle 103"/>
          <p:cNvSpPr>
            <a:spLocks noChangeArrowheads="1"/>
          </p:cNvSpPr>
          <p:nvPr/>
        </p:nvSpPr>
        <p:spPr bwMode="auto">
          <a:xfrm>
            <a:off x="6008688" y="714375"/>
            <a:ext cx="77787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1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07" name="Rectangle 104"/>
          <p:cNvSpPr>
            <a:spLocks noChangeArrowheads="1"/>
          </p:cNvSpPr>
          <p:nvPr/>
        </p:nvSpPr>
        <p:spPr bwMode="auto">
          <a:xfrm>
            <a:off x="6086475" y="714375"/>
            <a:ext cx="77788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2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08" name="Rectangle 105"/>
          <p:cNvSpPr>
            <a:spLocks noChangeArrowheads="1"/>
          </p:cNvSpPr>
          <p:nvPr/>
        </p:nvSpPr>
        <p:spPr bwMode="auto">
          <a:xfrm>
            <a:off x="2968625" y="714375"/>
            <a:ext cx="77788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2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09" name="Rectangle 106"/>
          <p:cNvSpPr>
            <a:spLocks noChangeArrowheads="1"/>
          </p:cNvSpPr>
          <p:nvPr/>
        </p:nvSpPr>
        <p:spPr bwMode="auto">
          <a:xfrm>
            <a:off x="3040063" y="714375"/>
            <a:ext cx="77787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0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10" name="Freeform 107"/>
          <p:cNvSpPr>
            <a:spLocks/>
          </p:cNvSpPr>
          <p:nvPr/>
        </p:nvSpPr>
        <p:spPr bwMode="auto">
          <a:xfrm>
            <a:off x="5730875" y="1844675"/>
            <a:ext cx="60325" cy="65088"/>
          </a:xfrm>
          <a:custGeom>
            <a:avLst/>
            <a:gdLst/>
            <a:ahLst/>
            <a:cxnLst>
              <a:cxn ang="0">
                <a:pos x="18" y="38"/>
              </a:cxn>
              <a:cxn ang="0">
                <a:pos x="23" y="41"/>
              </a:cxn>
              <a:cxn ang="0">
                <a:pos x="25" y="38"/>
              </a:cxn>
              <a:cxn ang="0">
                <a:pos x="28" y="38"/>
              </a:cxn>
              <a:cxn ang="0">
                <a:pos x="30" y="35"/>
              </a:cxn>
              <a:cxn ang="0">
                <a:pos x="33" y="33"/>
              </a:cxn>
              <a:cxn ang="0">
                <a:pos x="35" y="33"/>
              </a:cxn>
              <a:cxn ang="0">
                <a:pos x="35" y="30"/>
              </a:cxn>
              <a:cxn ang="0">
                <a:pos x="38" y="25"/>
              </a:cxn>
              <a:cxn ang="0">
                <a:pos x="38" y="23"/>
              </a:cxn>
              <a:cxn ang="0">
                <a:pos x="38" y="20"/>
              </a:cxn>
              <a:cxn ang="0">
                <a:pos x="38" y="18"/>
              </a:cxn>
              <a:cxn ang="0">
                <a:pos x="38" y="15"/>
              </a:cxn>
              <a:cxn ang="0">
                <a:pos x="35" y="10"/>
              </a:cxn>
              <a:cxn ang="0">
                <a:pos x="35" y="8"/>
              </a:cxn>
              <a:cxn ang="0">
                <a:pos x="33" y="8"/>
              </a:cxn>
              <a:cxn ang="0">
                <a:pos x="30" y="5"/>
              </a:cxn>
              <a:cxn ang="0">
                <a:pos x="28" y="2"/>
              </a:cxn>
              <a:cxn ang="0">
                <a:pos x="25" y="2"/>
              </a:cxn>
              <a:cxn ang="0">
                <a:pos x="23" y="0"/>
              </a:cxn>
              <a:cxn ang="0">
                <a:pos x="18" y="0"/>
              </a:cxn>
              <a:cxn ang="0">
                <a:pos x="15" y="0"/>
              </a:cxn>
              <a:cxn ang="0">
                <a:pos x="12" y="2"/>
              </a:cxn>
              <a:cxn ang="0">
                <a:pos x="10" y="2"/>
              </a:cxn>
              <a:cxn ang="0">
                <a:pos x="7" y="5"/>
              </a:cxn>
              <a:cxn ang="0">
                <a:pos x="5" y="8"/>
              </a:cxn>
              <a:cxn ang="0">
                <a:pos x="2" y="8"/>
              </a:cxn>
              <a:cxn ang="0">
                <a:pos x="2" y="10"/>
              </a:cxn>
              <a:cxn ang="0">
                <a:pos x="0" y="15"/>
              </a:cxn>
              <a:cxn ang="0">
                <a:pos x="0" y="18"/>
              </a:cxn>
              <a:cxn ang="0">
                <a:pos x="0" y="20"/>
              </a:cxn>
              <a:cxn ang="0">
                <a:pos x="0" y="23"/>
              </a:cxn>
              <a:cxn ang="0">
                <a:pos x="0" y="25"/>
              </a:cxn>
              <a:cxn ang="0">
                <a:pos x="2" y="30"/>
              </a:cxn>
              <a:cxn ang="0">
                <a:pos x="2" y="33"/>
              </a:cxn>
              <a:cxn ang="0">
                <a:pos x="5" y="33"/>
              </a:cxn>
              <a:cxn ang="0">
                <a:pos x="7" y="35"/>
              </a:cxn>
              <a:cxn ang="0">
                <a:pos x="10" y="38"/>
              </a:cxn>
              <a:cxn ang="0">
                <a:pos x="12" y="38"/>
              </a:cxn>
              <a:cxn ang="0">
                <a:pos x="15" y="41"/>
              </a:cxn>
              <a:cxn ang="0">
                <a:pos x="18" y="41"/>
              </a:cxn>
              <a:cxn ang="0">
                <a:pos x="18" y="41"/>
              </a:cxn>
              <a:cxn ang="0">
                <a:pos x="18" y="38"/>
              </a:cxn>
            </a:cxnLst>
            <a:rect l="0" t="0" r="r" b="b"/>
            <a:pathLst>
              <a:path w="38" h="41">
                <a:moveTo>
                  <a:pt x="18" y="38"/>
                </a:moveTo>
                <a:lnTo>
                  <a:pt x="23" y="41"/>
                </a:lnTo>
                <a:lnTo>
                  <a:pt x="25" y="38"/>
                </a:lnTo>
                <a:lnTo>
                  <a:pt x="28" y="38"/>
                </a:lnTo>
                <a:lnTo>
                  <a:pt x="30" y="35"/>
                </a:lnTo>
                <a:lnTo>
                  <a:pt x="33" y="33"/>
                </a:lnTo>
                <a:lnTo>
                  <a:pt x="35" y="33"/>
                </a:lnTo>
                <a:lnTo>
                  <a:pt x="35" y="30"/>
                </a:lnTo>
                <a:lnTo>
                  <a:pt x="38" y="25"/>
                </a:lnTo>
                <a:lnTo>
                  <a:pt x="38" y="23"/>
                </a:lnTo>
                <a:lnTo>
                  <a:pt x="38" y="20"/>
                </a:lnTo>
                <a:lnTo>
                  <a:pt x="38" y="18"/>
                </a:lnTo>
                <a:lnTo>
                  <a:pt x="38" y="15"/>
                </a:lnTo>
                <a:lnTo>
                  <a:pt x="35" y="10"/>
                </a:lnTo>
                <a:lnTo>
                  <a:pt x="35" y="8"/>
                </a:lnTo>
                <a:lnTo>
                  <a:pt x="33" y="8"/>
                </a:lnTo>
                <a:lnTo>
                  <a:pt x="30" y="5"/>
                </a:lnTo>
                <a:lnTo>
                  <a:pt x="28" y="2"/>
                </a:lnTo>
                <a:lnTo>
                  <a:pt x="25" y="2"/>
                </a:lnTo>
                <a:lnTo>
                  <a:pt x="23" y="0"/>
                </a:lnTo>
                <a:lnTo>
                  <a:pt x="18" y="0"/>
                </a:lnTo>
                <a:lnTo>
                  <a:pt x="15" y="0"/>
                </a:lnTo>
                <a:lnTo>
                  <a:pt x="12" y="2"/>
                </a:lnTo>
                <a:lnTo>
                  <a:pt x="10" y="2"/>
                </a:lnTo>
                <a:lnTo>
                  <a:pt x="7" y="5"/>
                </a:lnTo>
                <a:lnTo>
                  <a:pt x="5" y="8"/>
                </a:lnTo>
                <a:lnTo>
                  <a:pt x="2" y="8"/>
                </a:lnTo>
                <a:lnTo>
                  <a:pt x="2" y="10"/>
                </a:lnTo>
                <a:lnTo>
                  <a:pt x="0" y="15"/>
                </a:lnTo>
                <a:lnTo>
                  <a:pt x="0" y="18"/>
                </a:lnTo>
                <a:lnTo>
                  <a:pt x="0" y="20"/>
                </a:lnTo>
                <a:lnTo>
                  <a:pt x="0" y="23"/>
                </a:lnTo>
                <a:lnTo>
                  <a:pt x="0" y="25"/>
                </a:lnTo>
                <a:lnTo>
                  <a:pt x="2" y="30"/>
                </a:lnTo>
                <a:lnTo>
                  <a:pt x="2" y="33"/>
                </a:lnTo>
                <a:lnTo>
                  <a:pt x="5" y="33"/>
                </a:lnTo>
                <a:lnTo>
                  <a:pt x="7" y="35"/>
                </a:lnTo>
                <a:lnTo>
                  <a:pt x="10" y="38"/>
                </a:lnTo>
                <a:lnTo>
                  <a:pt x="12" y="38"/>
                </a:lnTo>
                <a:lnTo>
                  <a:pt x="15" y="41"/>
                </a:lnTo>
                <a:lnTo>
                  <a:pt x="18" y="41"/>
                </a:lnTo>
                <a:lnTo>
                  <a:pt x="18" y="41"/>
                </a:lnTo>
                <a:lnTo>
                  <a:pt x="18" y="38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111" name="Line 108"/>
          <p:cNvSpPr>
            <a:spLocks noChangeShapeType="1"/>
          </p:cNvSpPr>
          <p:nvPr/>
        </p:nvSpPr>
        <p:spPr bwMode="auto">
          <a:xfrm>
            <a:off x="5678488" y="2660650"/>
            <a:ext cx="160337" cy="9207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112" name="Rectangle 109"/>
          <p:cNvSpPr>
            <a:spLocks noChangeArrowheads="1"/>
          </p:cNvSpPr>
          <p:nvPr/>
        </p:nvSpPr>
        <p:spPr bwMode="auto">
          <a:xfrm>
            <a:off x="5819775" y="2566988"/>
            <a:ext cx="69850" cy="13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2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13" name="Rectangle 110"/>
          <p:cNvSpPr>
            <a:spLocks noChangeArrowheads="1"/>
          </p:cNvSpPr>
          <p:nvPr/>
        </p:nvSpPr>
        <p:spPr bwMode="auto">
          <a:xfrm>
            <a:off x="5888038" y="2566988"/>
            <a:ext cx="69850" cy="13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0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14" name="Freeform 111"/>
          <p:cNvSpPr>
            <a:spLocks/>
          </p:cNvSpPr>
          <p:nvPr/>
        </p:nvSpPr>
        <p:spPr bwMode="auto">
          <a:xfrm>
            <a:off x="2887663" y="6216650"/>
            <a:ext cx="60325" cy="65088"/>
          </a:xfrm>
          <a:custGeom>
            <a:avLst/>
            <a:gdLst/>
            <a:ahLst/>
            <a:cxnLst>
              <a:cxn ang="0">
                <a:pos x="38" y="0"/>
              </a:cxn>
              <a:cxn ang="0">
                <a:pos x="0" y="3"/>
              </a:cxn>
              <a:cxn ang="0">
                <a:pos x="20" y="41"/>
              </a:cxn>
              <a:cxn ang="0">
                <a:pos x="38" y="3"/>
              </a:cxn>
              <a:cxn ang="0">
                <a:pos x="38" y="3"/>
              </a:cxn>
              <a:cxn ang="0">
                <a:pos x="38" y="0"/>
              </a:cxn>
            </a:cxnLst>
            <a:rect l="0" t="0" r="r" b="b"/>
            <a:pathLst>
              <a:path w="38" h="41">
                <a:moveTo>
                  <a:pt x="38" y="0"/>
                </a:moveTo>
                <a:lnTo>
                  <a:pt x="0" y="3"/>
                </a:lnTo>
                <a:lnTo>
                  <a:pt x="20" y="41"/>
                </a:lnTo>
                <a:lnTo>
                  <a:pt x="38" y="3"/>
                </a:lnTo>
                <a:lnTo>
                  <a:pt x="38" y="3"/>
                </a:lnTo>
                <a:lnTo>
                  <a:pt x="38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115" name="Line 112"/>
          <p:cNvSpPr>
            <a:spLocks noChangeShapeType="1"/>
          </p:cNvSpPr>
          <p:nvPr/>
        </p:nvSpPr>
        <p:spPr bwMode="auto">
          <a:xfrm>
            <a:off x="3625850" y="3903663"/>
            <a:ext cx="166688" cy="93662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116" name="Rectangle 113"/>
          <p:cNvSpPr>
            <a:spLocks noChangeArrowheads="1"/>
          </p:cNvSpPr>
          <p:nvPr/>
        </p:nvSpPr>
        <p:spPr bwMode="auto">
          <a:xfrm>
            <a:off x="3771900" y="3798888"/>
            <a:ext cx="77788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1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17" name="Rectangle 114"/>
          <p:cNvSpPr>
            <a:spLocks noChangeArrowheads="1"/>
          </p:cNvSpPr>
          <p:nvPr/>
        </p:nvSpPr>
        <p:spPr bwMode="auto">
          <a:xfrm>
            <a:off x="3844925" y="3798888"/>
            <a:ext cx="77788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6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18" name="Line 115"/>
          <p:cNvSpPr>
            <a:spLocks noChangeShapeType="1"/>
          </p:cNvSpPr>
          <p:nvPr/>
        </p:nvSpPr>
        <p:spPr bwMode="auto">
          <a:xfrm>
            <a:off x="6034088" y="3895725"/>
            <a:ext cx="165100" cy="9207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119" name="Rectangle 116"/>
          <p:cNvSpPr>
            <a:spLocks noChangeArrowheads="1"/>
          </p:cNvSpPr>
          <p:nvPr/>
        </p:nvSpPr>
        <p:spPr bwMode="auto">
          <a:xfrm>
            <a:off x="6178550" y="3790950"/>
            <a:ext cx="77788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1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20" name="Rectangle 117"/>
          <p:cNvSpPr>
            <a:spLocks noChangeArrowheads="1"/>
          </p:cNvSpPr>
          <p:nvPr/>
        </p:nvSpPr>
        <p:spPr bwMode="auto">
          <a:xfrm>
            <a:off x="6251575" y="3790950"/>
            <a:ext cx="77788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4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21" name="Freeform 118"/>
          <p:cNvSpPr>
            <a:spLocks/>
          </p:cNvSpPr>
          <p:nvPr/>
        </p:nvSpPr>
        <p:spPr bwMode="auto">
          <a:xfrm>
            <a:off x="1781175" y="5619750"/>
            <a:ext cx="60325" cy="60325"/>
          </a:xfrm>
          <a:custGeom>
            <a:avLst/>
            <a:gdLst/>
            <a:ahLst/>
            <a:cxnLst>
              <a:cxn ang="0">
                <a:pos x="18" y="38"/>
              </a:cxn>
              <a:cxn ang="0">
                <a:pos x="23" y="38"/>
              </a:cxn>
              <a:cxn ang="0">
                <a:pos x="25" y="38"/>
              </a:cxn>
              <a:cxn ang="0">
                <a:pos x="28" y="36"/>
              </a:cxn>
              <a:cxn ang="0">
                <a:pos x="30" y="36"/>
              </a:cxn>
              <a:cxn ang="0">
                <a:pos x="33" y="33"/>
              </a:cxn>
              <a:cxn ang="0">
                <a:pos x="35" y="31"/>
              </a:cxn>
              <a:cxn ang="0">
                <a:pos x="35" y="28"/>
              </a:cxn>
              <a:cxn ang="0">
                <a:pos x="38" y="25"/>
              </a:cxn>
              <a:cxn ang="0">
                <a:pos x="38" y="23"/>
              </a:cxn>
              <a:cxn ang="0">
                <a:pos x="38" y="20"/>
              </a:cxn>
              <a:cxn ang="0">
                <a:pos x="38" y="15"/>
              </a:cxn>
              <a:cxn ang="0">
                <a:pos x="38" y="13"/>
              </a:cxn>
              <a:cxn ang="0">
                <a:pos x="35" y="10"/>
              </a:cxn>
              <a:cxn ang="0">
                <a:pos x="35" y="8"/>
              </a:cxn>
              <a:cxn ang="0">
                <a:pos x="33" y="5"/>
              </a:cxn>
              <a:cxn ang="0">
                <a:pos x="30" y="3"/>
              </a:cxn>
              <a:cxn ang="0">
                <a:pos x="28" y="3"/>
              </a:cxn>
              <a:cxn ang="0">
                <a:pos x="25" y="0"/>
              </a:cxn>
              <a:cxn ang="0">
                <a:pos x="23" y="0"/>
              </a:cxn>
              <a:cxn ang="0">
                <a:pos x="20" y="0"/>
              </a:cxn>
              <a:cxn ang="0">
                <a:pos x="15" y="0"/>
              </a:cxn>
              <a:cxn ang="0">
                <a:pos x="12" y="0"/>
              </a:cxn>
              <a:cxn ang="0">
                <a:pos x="10" y="3"/>
              </a:cxn>
              <a:cxn ang="0">
                <a:pos x="7" y="3"/>
              </a:cxn>
              <a:cxn ang="0">
                <a:pos x="5" y="5"/>
              </a:cxn>
              <a:cxn ang="0">
                <a:pos x="2" y="8"/>
              </a:cxn>
              <a:cxn ang="0">
                <a:pos x="2" y="10"/>
              </a:cxn>
              <a:cxn ang="0">
                <a:pos x="0" y="13"/>
              </a:cxn>
              <a:cxn ang="0">
                <a:pos x="0" y="15"/>
              </a:cxn>
              <a:cxn ang="0">
                <a:pos x="0" y="20"/>
              </a:cxn>
              <a:cxn ang="0">
                <a:pos x="0" y="23"/>
              </a:cxn>
              <a:cxn ang="0">
                <a:pos x="0" y="25"/>
              </a:cxn>
              <a:cxn ang="0">
                <a:pos x="2" y="28"/>
              </a:cxn>
              <a:cxn ang="0">
                <a:pos x="2" y="31"/>
              </a:cxn>
              <a:cxn ang="0">
                <a:pos x="5" y="33"/>
              </a:cxn>
              <a:cxn ang="0">
                <a:pos x="7" y="36"/>
              </a:cxn>
              <a:cxn ang="0">
                <a:pos x="10" y="36"/>
              </a:cxn>
              <a:cxn ang="0">
                <a:pos x="12" y="38"/>
              </a:cxn>
              <a:cxn ang="0">
                <a:pos x="15" y="38"/>
              </a:cxn>
              <a:cxn ang="0">
                <a:pos x="20" y="38"/>
              </a:cxn>
              <a:cxn ang="0">
                <a:pos x="20" y="38"/>
              </a:cxn>
              <a:cxn ang="0">
                <a:pos x="18" y="38"/>
              </a:cxn>
            </a:cxnLst>
            <a:rect l="0" t="0" r="r" b="b"/>
            <a:pathLst>
              <a:path w="38" h="38">
                <a:moveTo>
                  <a:pt x="18" y="38"/>
                </a:moveTo>
                <a:lnTo>
                  <a:pt x="23" y="38"/>
                </a:lnTo>
                <a:lnTo>
                  <a:pt x="25" y="38"/>
                </a:lnTo>
                <a:lnTo>
                  <a:pt x="28" y="36"/>
                </a:lnTo>
                <a:lnTo>
                  <a:pt x="30" y="36"/>
                </a:lnTo>
                <a:lnTo>
                  <a:pt x="33" y="33"/>
                </a:lnTo>
                <a:lnTo>
                  <a:pt x="35" y="31"/>
                </a:lnTo>
                <a:lnTo>
                  <a:pt x="35" y="28"/>
                </a:lnTo>
                <a:lnTo>
                  <a:pt x="38" y="25"/>
                </a:lnTo>
                <a:lnTo>
                  <a:pt x="38" y="23"/>
                </a:lnTo>
                <a:lnTo>
                  <a:pt x="38" y="20"/>
                </a:lnTo>
                <a:lnTo>
                  <a:pt x="38" y="15"/>
                </a:lnTo>
                <a:lnTo>
                  <a:pt x="38" y="13"/>
                </a:lnTo>
                <a:lnTo>
                  <a:pt x="35" y="10"/>
                </a:lnTo>
                <a:lnTo>
                  <a:pt x="35" y="8"/>
                </a:lnTo>
                <a:lnTo>
                  <a:pt x="33" y="5"/>
                </a:lnTo>
                <a:lnTo>
                  <a:pt x="30" y="3"/>
                </a:lnTo>
                <a:lnTo>
                  <a:pt x="28" y="3"/>
                </a:lnTo>
                <a:lnTo>
                  <a:pt x="25" y="0"/>
                </a:lnTo>
                <a:lnTo>
                  <a:pt x="23" y="0"/>
                </a:lnTo>
                <a:lnTo>
                  <a:pt x="20" y="0"/>
                </a:lnTo>
                <a:lnTo>
                  <a:pt x="15" y="0"/>
                </a:lnTo>
                <a:lnTo>
                  <a:pt x="12" y="0"/>
                </a:lnTo>
                <a:lnTo>
                  <a:pt x="10" y="3"/>
                </a:lnTo>
                <a:lnTo>
                  <a:pt x="7" y="3"/>
                </a:lnTo>
                <a:lnTo>
                  <a:pt x="5" y="5"/>
                </a:lnTo>
                <a:lnTo>
                  <a:pt x="2" y="8"/>
                </a:lnTo>
                <a:lnTo>
                  <a:pt x="2" y="10"/>
                </a:lnTo>
                <a:lnTo>
                  <a:pt x="0" y="13"/>
                </a:lnTo>
                <a:lnTo>
                  <a:pt x="0" y="15"/>
                </a:lnTo>
                <a:lnTo>
                  <a:pt x="0" y="20"/>
                </a:lnTo>
                <a:lnTo>
                  <a:pt x="0" y="23"/>
                </a:lnTo>
                <a:lnTo>
                  <a:pt x="0" y="25"/>
                </a:lnTo>
                <a:lnTo>
                  <a:pt x="2" y="28"/>
                </a:lnTo>
                <a:lnTo>
                  <a:pt x="2" y="31"/>
                </a:lnTo>
                <a:lnTo>
                  <a:pt x="5" y="33"/>
                </a:lnTo>
                <a:lnTo>
                  <a:pt x="7" y="36"/>
                </a:lnTo>
                <a:lnTo>
                  <a:pt x="10" y="36"/>
                </a:lnTo>
                <a:lnTo>
                  <a:pt x="12" y="38"/>
                </a:lnTo>
                <a:lnTo>
                  <a:pt x="15" y="38"/>
                </a:lnTo>
                <a:lnTo>
                  <a:pt x="20" y="38"/>
                </a:lnTo>
                <a:lnTo>
                  <a:pt x="20" y="38"/>
                </a:lnTo>
                <a:lnTo>
                  <a:pt x="18" y="38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122" name="Freeform 119"/>
          <p:cNvSpPr>
            <a:spLocks/>
          </p:cNvSpPr>
          <p:nvPr/>
        </p:nvSpPr>
        <p:spPr bwMode="auto">
          <a:xfrm>
            <a:off x="2887663" y="5611813"/>
            <a:ext cx="60325" cy="60325"/>
          </a:xfrm>
          <a:custGeom>
            <a:avLst/>
            <a:gdLst/>
            <a:ahLst/>
            <a:cxnLst>
              <a:cxn ang="0">
                <a:pos x="18" y="38"/>
              </a:cxn>
              <a:cxn ang="0">
                <a:pos x="23" y="38"/>
              </a:cxn>
              <a:cxn ang="0">
                <a:pos x="25" y="38"/>
              </a:cxn>
              <a:cxn ang="0">
                <a:pos x="28" y="36"/>
              </a:cxn>
              <a:cxn ang="0">
                <a:pos x="30" y="36"/>
              </a:cxn>
              <a:cxn ang="0">
                <a:pos x="33" y="33"/>
              </a:cxn>
              <a:cxn ang="0">
                <a:pos x="35" y="30"/>
              </a:cxn>
              <a:cxn ang="0">
                <a:pos x="38" y="28"/>
              </a:cxn>
              <a:cxn ang="0">
                <a:pos x="38" y="25"/>
              </a:cxn>
              <a:cxn ang="0">
                <a:pos x="38" y="23"/>
              </a:cxn>
              <a:cxn ang="0">
                <a:pos x="38" y="18"/>
              </a:cxn>
              <a:cxn ang="0">
                <a:pos x="38" y="15"/>
              </a:cxn>
              <a:cxn ang="0">
                <a:pos x="38" y="13"/>
              </a:cxn>
              <a:cxn ang="0">
                <a:pos x="38" y="10"/>
              </a:cxn>
              <a:cxn ang="0">
                <a:pos x="35" y="8"/>
              </a:cxn>
              <a:cxn ang="0">
                <a:pos x="33" y="5"/>
              </a:cxn>
              <a:cxn ang="0">
                <a:pos x="30" y="2"/>
              </a:cxn>
              <a:cxn ang="0">
                <a:pos x="28" y="2"/>
              </a:cxn>
              <a:cxn ang="0">
                <a:pos x="25" y="0"/>
              </a:cxn>
              <a:cxn ang="0">
                <a:pos x="23" y="0"/>
              </a:cxn>
              <a:cxn ang="0">
                <a:pos x="20" y="0"/>
              </a:cxn>
              <a:cxn ang="0">
                <a:pos x="18" y="0"/>
              </a:cxn>
              <a:cxn ang="0">
                <a:pos x="13" y="0"/>
              </a:cxn>
              <a:cxn ang="0">
                <a:pos x="10" y="2"/>
              </a:cxn>
              <a:cxn ang="0">
                <a:pos x="7" y="2"/>
              </a:cxn>
              <a:cxn ang="0">
                <a:pos x="5" y="5"/>
              </a:cxn>
              <a:cxn ang="0">
                <a:pos x="5" y="8"/>
              </a:cxn>
              <a:cxn ang="0">
                <a:pos x="2" y="10"/>
              </a:cxn>
              <a:cxn ang="0">
                <a:pos x="2" y="13"/>
              </a:cxn>
              <a:cxn ang="0">
                <a:pos x="0" y="15"/>
              </a:cxn>
              <a:cxn ang="0">
                <a:pos x="0" y="18"/>
              </a:cxn>
              <a:cxn ang="0">
                <a:pos x="0" y="23"/>
              </a:cxn>
              <a:cxn ang="0">
                <a:pos x="2" y="25"/>
              </a:cxn>
              <a:cxn ang="0">
                <a:pos x="2" y="28"/>
              </a:cxn>
              <a:cxn ang="0">
                <a:pos x="5" y="30"/>
              </a:cxn>
              <a:cxn ang="0">
                <a:pos x="5" y="33"/>
              </a:cxn>
              <a:cxn ang="0">
                <a:pos x="7" y="36"/>
              </a:cxn>
              <a:cxn ang="0">
                <a:pos x="10" y="36"/>
              </a:cxn>
              <a:cxn ang="0">
                <a:pos x="13" y="38"/>
              </a:cxn>
              <a:cxn ang="0">
                <a:pos x="18" y="38"/>
              </a:cxn>
              <a:cxn ang="0">
                <a:pos x="20" y="38"/>
              </a:cxn>
              <a:cxn ang="0">
                <a:pos x="20" y="38"/>
              </a:cxn>
              <a:cxn ang="0">
                <a:pos x="18" y="38"/>
              </a:cxn>
            </a:cxnLst>
            <a:rect l="0" t="0" r="r" b="b"/>
            <a:pathLst>
              <a:path w="38" h="38">
                <a:moveTo>
                  <a:pt x="18" y="38"/>
                </a:moveTo>
                <a:lnTo>
                  <a:pt x="23" y="38"/>
                </a:lnTo>
                <a:lnTo>
                  <a:pt x="25" y="38"/>
                </a:lnTo>
                <a:lnTo>
                  <a:pt x="28" y="36"/>
                </a:lnTo>
                <a:lnTo>
                  <a:pt x="30" y="36"/>
                </a:lnTo>
                <a:lnTo>
                  <a:pt x="33" y="33"/>
                </a:lnTo>
                <a:lnTo>
                  <a:pt x="35" y="30"/>
                </a:lnTo>
                <a:lnTo>
                  <a:pt x="38" y="28"/>
                </a:lnTo>
                <a:lnTo>
                  <a:pt x="38" y="25"/>
                </a:lnTo>
                <a:lnTo>
                  <a:pt x="38" y="23"/>
                </a:lnTo>
                <a:lnTo>
                  <a:pt x="38" y="18"/>
                </a:lnTo>
                <a:lnTo>
                  <a:pt x="38" y="15"/>
                </a:lnTo>
                <a:lnTo>
                  <a:pt x="38" y="13"/>
                </a:lnTo>
                <a:lnTo>
                  <a:pt x="38" y="10"/>
                </a:lnTo>
                <a:lnTo>
                  <a:pt x="35" y="8"/>
                </a:lnTo>
                <a:lnTo>
                  <a:pt x="33" y="5"/>
                </a:lnTo>
                <a:lnTo>
                  <a:pt x="30" y="2"/>
                </a:lnTo>
                <a:lnTo>
                  <a:pt x="28" y="2"/>
                </a:lnTo>
                <a:lnTo>
                  <a:pt x="25" y="0"/>
                </a:lnTo>
                <a:lnTo>
                  <a:pt x="23" y="0"/>
                </a:lnTo>
                <a:lnTo>
                  <a:pt x="20" y="0"/>
                </a:lnTo>
                <a:lnTo>
                  <a:pt x="18" y="0"/>
                </a:lnTo>
                <a:lnTo>
                  <a:pt x="13" y="0"/>
                </a:lnTo>
                <a:lnTo>
                  <a:pt x="10" y="2"/>
                </a:lnTo>
                <a:lnTo>
                  <a:pt x="7" y="2"/>
                </a:lnTo>
                <a:lnTo>
                  <a:pt x="5" y="5"/>
                </a:lnTo>
                <a:lnTo>
                  <a:pt x="5" y="8"/>
                </a:lnTo>
                <a:lnTo>
                  <a:pt x="2" y="10"/>
                </a:lnTo>
                <a:lnTo>
                  <a:pt x="2" y="13"/>
                </a:lnTo>
                <a:lnTo>
                  <a:pt x="0" y="15"/>
                </a:lnTo>
                <a:lnTo>
                  <a:pt x="0" y="18"/>
                </a:lnTo>
                <a:lnTo>
                  <a:pt x="0" y="23"/>
                </a:lnTo>
                <a:lnTo>
                  <a:pt x="2" y="25"/>
                </a:lnTo>
                <a:lnTo>
                  <a:pt x="2" y="28"/>
                </a:lnTo>
                <a:lnTo>
                  <a:pt x="5" y="30"/>
                </a:lnTo>
                <a:lnTo>
                  <a:pt x="5" y="33"/>
                </a:lnTo>
                <a:lnTo>
                  <a:pt x="7" y="36"/>
                </a:lnTo>
                <a:lnTo>
                  <a:pt x="10" y="36"/>
                </a:lnTo>
                <a:lnTo>
                  <a:pt x="13" y="38"/>
                </a:lnTo>
                <a:lnTo>
                  <a:pt x="18" y="38"/>
                </a:lnTo>
                <a:lnTo>
                  <a:pt x="20" y="38"/>
                </a:lnTo>
                <a:lnTo>
                  <a:pt x="20" y="38"/>
                </a:lnTo>
                <a:lnTo>
                  <a:pt x="18" y="38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123" name="Freeform 120"/>
          <p:cNvSpPr>
            <a:spLocks/>
          </p:cNvSpPr>
          <p:nvPr/>
        </p:nvSpPr>
        <p:spPr bwMode="auto">
          <a:xfrm>
            <a:off x="5969000" y="5619750"/>
            <a:ext cx="60325" cy="65088"/>
          </a:xfrm>
          <a:custGeom>
            <a:avLst/>
            <a:gdLst/>
            <a:ahLst/>
            <a:cxnLst>
              <a:cxn ang="0">
                <a:pos x="18" y="38"/>
              </a:cxn>
              <a:cxn ang="0">
                <a:pos x="23" y="41"/>
              </a:cxn>
              <a:cxn ang="0">
                <a:pos x="25" y="38"/>
              </a:cxn>
              <a:cxn ang="0">
                <a:pos x="28" y="38"/>
              </a:cxn>
              <a:cxn ang="0">
                <a:pos x="30" y="36"/>
              </a:cxn>
              <a:cxn ang="0">
                <a:pos x="33" y="33"/>
              </a:cxn>
              <a:cxn ang="0">
                <a:pos x="35" y="31"/>
              </a:cxn>
              <a:cxn ang="0">
                <a:pos x="35" y="28"/>
              </a:cxn>
              <a:cxn ang="0">
                <a:pos x="38" y="25"/>
              </a:cxn>
              <a:cxn ang="0">
                <a:pos x="38" y="23"/>
              </a:cxn>
              <a:cxn ang="0">
                <a:pos x="38" y="20"/>
              </a:cxn>
              <a:cxn ang="0">
                <a:pos x="38" y="18"/>
              </a:cxn>
              <a:cxn ang="0">
                <a:pos x="38" y="15"/>
              </a:cxn>
              <a:cxn ang="0">
                <a:pos x="35" y="10"/>
              </a:cxn>
              <a:cxn ang="0">
                <a:pos x="35" y="8"/>
              </a:cxn>
              <a:cxn ang="0">
                <a:pos x="33" y="8"/>
              </a:cxn>
              <a:cxn ang="0">
                <a:pos x="30" y="5"/>
              </a:cxn>
              <a:cxn ang="0">
                <a:pos x="28" y="3"/>
              </a:cxn>
              <a:cxn ang="0">
                <a:pos x="25" y="3"/>
              </a:cxn>
              <a:cxn ang="0">
                <a:pos x="23" y="0"/>
              </a:cxn>
              <a:cxn ang="0">
                <a:pos x="18" y="0"/>
              </a:cxn>
              <a:cxn ang="0">
                <a:pos x="15" y="0"/>
              </a:cxn>
              <a:cxn ang="0">
                <a:pos x="13" y="3"/>
              </a:cxn>
              <a:cxn ang="0">
                <a:pos x="10" y="3"/>
              </a:cxn>
              <a:cxn ang="0">
                <a:pos x="7" y="5"/>
              </a:cxn>
              <a:cxn ang="0">
                <a:pos x="5" y="8"/>
              </a:cxn>
              <a:cxn ang="0">
                <a:pos x="2" y="8"/>
              </a:cxn>
              <a:cxn ang="0">
                <a:pos x="2" y="10"/>
              </a:cxn>
              <a:cxn ang="0">
                <a:pos x="0" y="15"/>
              </a:cxn>
              <a:cxn ang="0">
                <a:pos x="0" y="18"/>
              </a:cxn>
              <a:cxn ang="0">
                <a:pos x="0" y="20"/>
              </a:cxn>
              <a:cxn ang="0">
                <a:pos x="0" y="23"/>
              </a:cxn>
              <a:cxn ang="0">
                <a:pos x="0" y="25"/>
              </a:cxn>
              <a:cxn ang="0">
                <a:pos x="2" y="28"/>
              </a:cxn>
              <a:cxn ang="0">
                <a:pos x="2" y="31"/>
              </a:cxn>
              <a:cxn ang="0">
                <a:pos x="5" y="33"/>
              </a:cxn>
              <a:cxn ang="0">
                <a:pos x="7" y="36"/>
              </a:cxn>
              <a:cxn ang="0">
                <a:pos x="10" y="38"/>
              </a:cxn>
              <a:cxn ang="0">
                <a:pos x="13" y="38"/>
              </a:cxn>
              <a:cxn ang="0">
                <a:pos x="15" y="41"/>
              </a:cxn>
              <a:cxn ang="0">
                <a:pos x="18" y="41"/>
              </a:cxn>
              <a:cxn ang="0">
                <a:pos x="18" y="41"/>
              </a:cxn>
              <a:cxn ang="0">
                <a:pos x="18" y="38"/>
              </a:cxn>
            </a:cxnLst>
            <a:rect l="0" t="0" r="r" b="b"/>
            <a:pathLst>
              <a:path w="38" h="41">
                <a:moveTo>
                  <a:pt x="18" y="38"/>
                </a:moveTo>
                <a:lnTo>
                  <a:pt x="23" y="41"/>
                </a:lnTo>
                <a:lnTo>
                  <a:pt x="25" y="38"/>
                </a:lnTo>
                <a:lnTo>
                  <a:pt x="28" y="38"/>
                </a:lnTo>
                <a:lnTo>
                  <a:pt x="30" y="36"/>
                </a:lnTo>
                <a:lnTo>
                  <a:pt x="33" y="33"/>
                </a:lnTo>
                <a:lnTo>
                  <a:pt x="35" y="31"/>
                </a:lnTo>
                <a:lnTo>
                  <a:pt x="35" y="28"/>
                </a:lnTo>
                <a:lnTo>
                  <a:pt x="38" y="25"/>
                </a:lnTo>
                <a:lnTo>
                  <a:pt x="38" y="23"/>
                </a:lnTo>
                <a:lnTo>
                  <a:pt x="38" y="20"/>
                </a:lnTo>
                <a:lnTo>
                  <a:pt x="38" y="18"/>
                </a:lnTo>
                <a:lnTo>
                  <a:pt x="38" y="15"/>
                </a:lnTo>
                <a:lnTo>
                  <a:pt x="35" y="10"/>
                </a:lnTo>
                <a:lnTo>
                  <a:pt x="35" y="8"/>
                </a:lnTo>
                <a:lnTo>
                  <a:pt x="33" y="8"/>
                </a:lnTo>
                <a:lnTo>
                  <a:pt x="30" y="5"/>
                </a:lnTo>
                <a:lnTo>
                  <a:pt x="28" y="3"/>
                </a:lnTo>
                <a:lnTo>
                  <a:pt x="25" y="3"/>
                </a:lnTo>
                <a:lnTo>
                  <a:pt x="23" y="0"/>
                </a:lnTo>
                <a:lnTo>
                  <a:pt x="18" y="0"/>
                </a:lnTo>
                <a:lnTo>
                  <a:pt x="15" y="0"/>
                </a:lnTo>
                <a:lnTo>
                  <a:pt x="13" y="3"/>
                </a:lnTo>
                <a:lnTo>
                  <a:pt x="10" y="3"/>
                </a:lnTo>
                <a:lnTo>
                  <a:pt x="7" y="5"/>
                </a:lnTo>
                <a:lnTo>
                  <a:pt x="5" y="8"/>
                </a:lnTo>
                <a:lnTo>
                  <a:pt x="2" y="8"/>
                </a:lnTo>
                <a:lnTo>
                  <a:pt x="2" y="10"/>
                </a:lnTo>
                <a:lnTo>
                  <a:pt x="0" y="15"/>
                </a:lnTo>
                <a:lnTo>
                  <a:pt x="0" y="18"/>
                </a:lnTo>
                <a:lnTo>
                  <a:pt x="0" y="20"/>
                </a:lnTo>
                <a:lnTo>
                  <a:pt x="0" y="23"/>
                </a:lnTo>
                <a:lnTo>
                  <a:pt x="0" y="25"/>
                </a:lnTo>
                <a:lnTo>
                  <a:pt x="2" y="28"/>
                </a:lnTo>
                <a:lnTo>
                  <a:pt x="2" y="31"/>
                </a:lnTo>
                <a:lnTo>
                  <a:pt x="5" y="33"/>
                </a:lnTo>
                <a:lnTo>
                  <a:pt x="7" y="36"/>
                </a:lnTo>
                <a:lnTo>
                  <a:pt x="10" y="38"/>
                </a:lnTo>
                <a:lnTo>
                  <a:pt x="13" y="38"/>
                </a:lnTo>
                <a:lnTo>
                  <a:pt x="15" y="41"/>
                </a:lnTo>
                <a:lnTo>
                  <a:pt x="18" y="41"/>
                </a:lnTo>
                <a:lnTo>
                  <a:pt x="18" y="41"/>
                </a:lnTo>
                <a:lnTo>
                  <a:pt x="18" y="38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124" name="Rectangle 121"/>
          <p:cNvSpPr>
            <a:spLocks noChangeArrowheads="1"/>
          </p:cNvSpPr>
          <p:nvPr/>
        </p:nvSpPr>
        <p:spPr bwMode="auto">
          <a:xfrm>
            <a:off x="5924550" y="3524250"/>
            <a:ext cx="1016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25" name="Rectangle 122"/>
          <p:cNvSpPr>
            <a:spLocks noChangeArrowheads="1"/>
          </p:cNvSpPr>
          <p:nvPr/>
        </p:nvSpPr>
        <p:spPr bwMode="auto">
          <a:xfrm>
            <a:off x="6021388" y="3524250"/>
            <a:ext cx="77787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26" name="Rectangle 123"/>
          <p:cNvSpPr>
            <a:spLocks noChangeArrowheads="1"/>
          </p:cNvSpPr>
          <p:nvPr/>
        </p:nvSpPr>
        <p:spPr bwMode="auto">
          <a:xfrm>
            <a:off x="6097588" y="3524250"/>
            <a:ext cx="77787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27" name="Rectangle 124"/>
          <p:cNvSpPr>
            <a:spLocks noChangeArrowheads="1"/>
          </p:cNvSpPr>
          <p:nvPr/>
        </p:nvSpPr>
        <p:spPr bwMode="auto">
          <a:xfrm>
            <a:off x="6167438" y="3524250"/>
            <a:ext cx="8572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h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28" name="Rectangle 125"/>
          <p:cNvSpPr>
            <a:spLocks noChangeArrowheads="1"/>
          </p:cNvSpPr>
          <p:nvPr/>
        </p:nvSpPr>
        <p:spPr bwMode="auto">
          <a:xfrm>
            <a:off x="6238875" y="3524250"/>
            <a:ext cx="77788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29" name="Rectangle 126"/>
          <p:cNvSpPr>
            <a:spLocks noChangeArrowheads="1"/>
          </p:cNvSpPr>
          <p:nvPr/>
        </p:nvSpPr>
        <p:spPr bwMode="auto">
          <a:xfrm>
            <a:off x="6316663" y="3524250"/>
            <a:ext cx="381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30" name="Rectangle 127"/>
          <p:cNvSpPr>
            <a:spLocks noChangeArrowheads="1"/>
          </p:cNvSpPr>
          <p:nvPr/>
        </p:nvSpPr>
        <p:spPr bwMode="auto">
          <a:xfrm>
            <a:off x="6353175" y="3524250"/>
            <a:ext cx="381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i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31" name="Rectangle 128"/>
          <p:cNvSpPr>
            <a:spLocks noChangeArrowheads="1"/>
          </p:cNvSpPr>
          <p:nvPr/>
        </p:nvSpPr>
        <p:spPr bwMode="auto">
          <a:xfrm>
            <a:off x="6380163" y="3524250"/>
            <a:ext cx="8572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n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32" name="Rectangle 129"/>
          <p:cNvSpPr>
            <a:spLocks noChangeArrowheads="1"/>
          </p:cNvSpPr>
          <p:nvPr/>
        </p:nvSpPr>
        <p:spPr bwMode="auto">
          <a:xfrm>
            <a:off x="6457950" y="3524250"/>
            <a:ext cx="8572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33" name="Rectangle 130"/>
          <p:cNvSpPr>
            <a:spLocks noChangeArrowheads="1"/>
          </p:cNvSpPr>
          <p:nvPr/>
        </p:nvSpPr>
        <p:spPr bwMode="auto">
          <a:xfrm>
            <a:off x="6529388" y="3524250"/>
            <a:ext cx="77787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34" name="Rectangle 131"/>
          <p:cNvSpPr>
            <a:spLocks noChangeArrowheads="1"/>
          </p:cNvSpPr>
          <p:nvPr/>
        </p:nvSpPr>
        <p:spPr bwMode="auto">
          <a:xfrm>
            <a:off x="6607175" y="3524250"/>
            <a:ext cx="77788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x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35" name="Freeform 132"/>
          <p:cNvSpPr>
            <a:spLocks/>
          </p:cNvSpPr>
          <p:nvPr/>
        </p:nvSpPr>
        <p:spPr bwMode="auto">
          <a:xfrm>
            <a:off x="1658938" y="5619750"/>
            <a:ext cx="65087" cy="650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" y="41"/>
              </a:cxn>
              <a:cxn ang="0">
                <a:pos x="41" y="20"/>
              </a:cxn>
              <a:cxn ang="0">
                <a:pos x="3" y="0"/>
              </a:cxn>
              <a:cxn ang="0">
                <a:pos x="3" y="0"/>
              </a:cxn>
              <a:cxn ang="0">
                <a:pos x="0" y="0"/>
              </a:cxn>
            </a:cxnLst>
            <a:rect l="0" t="0" r="r" b="b"/>
            <a:pathLst>
              <a:path w="41" h="41">
                <a:moveTo>
                  <a:pt x="0" y="0"/>
                </a:moveTo>
                <a:lnTo>
                  <a:pt x="3" y="41"/>
                </a:lnTo>
                <a:lnTo>
                  <a:pt x="41" y="20"/>
                </a:lnTo>
                <a:lnTo>
                  <a:pt x="3" y="0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136" name="Freeform 133"/>
          <p:cNvSpPr>
            <a:spLocks/>
          </p:cNvSpPr>
          <p:nvPr/>
        </p:nvSpPr>
        <p:spPr bwMode="auto">
          <a:xfrm>
            <a:off x="1587500" y="3757613"/>
            <a:ext cx="4530725" cy="1893887"/>
          </a:xfrm>
          <a:custGeom>
            <a:avLst/>
            <a:gdLst/>
            <a:ahLst/>
            <a:cxnLst>
              <a:cxn ang="0">
                <a:pos x="2851" y="0"/>
              </a:cxn>
              <a:cxn ang="0">
                <a:pos x="2854" y="435"/>
              </a:cxn>
              <a:cxn ang="0">
                <a:pos x="0" y="435"/>
              </a:cxn>
              <a:cxn ang="0">
                <a:pos x="0" y="1193"/>
              </a:cxn>
              <a:cxn ang="0">
                <a:pos x="51" y="1193"/>
              </a:cxn>
            </a:cxnLst>
            <a:rect l="0" t="0" r="r" b="b"/>
            <a:pathLst>
              <a:path w="2854" h="1193">
                <a:moveTo>
                  <a:pt x="2851" y="0"/>
                </a:moveTo>
                <a:lnTo>
                  <a:pt x="2854" y="435"/>
                </a:lnTo>
                <a:lnTo>
                  <a:pt x="0" y="435"/>
                </a:lnTo>
                <a:lnTo>
                  <a:pt x="0" y="1193"/>
                </a:lnTo>
                <a:lnTo>
                  <a:pt x="51" y="1193"/>
                </a:lnTo>
              </a:path>
            </a:pathLst>
          </a:cu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137" name="Freeform 134"/>
          <p:cNvSpPr>
            <a:spLocks/>
          </p:cNvSpPr>
          <p:nvPr/>
        </p:nvSpPr>
        <p:spPr bwMode="auto">
          <a:xfrm>
            <a:off x="1470025" y="6564313"/>
            <a:ext cx="295275" cy="242887"/>
          </a:xfrm>
          <a:custGeom>
            <a:avLst/>
            <a:gdLst/>
            <a:ahLst/>
            <a:cxnLst>
              <a:cxn ang="0">
                <a:pos x="74" y="0"/>
              </a:cxn>
              <a:cxn ang="0">
                <a:pos x="63" y="0"/>
              </a:cxn>
              <a:cxn ang="0">
                <a:pos x="51" y="5"/>
              </a:cxn>
              <a:cxn ang="0">
                <a:pos x="41" y="8"/>
              </a:cxn>
              <a:cxn ang="0">
                <a:pos x="30" y="15"/>
              </a:cxn>
              <a:cxn ang="0">
                <a:pos x="23" y="23"/>
              </a:cxn>
              <a:cxn ang="0">
                <a:pos x="15" y="31"/>
              </a:cxn>
              <a:cxn ang="0">
                <a:pos x="10" y="41"/>
              </a:cxn>
              <a:cxn ang="0">
                <a:pos x="5" y="54"/>
              </a:cxn>
              <a:cxn ang="0">
                <a:pos x="2" y="64"/>
              </a:cxn>
              <a:cxn ang="0">
                <a:pos x="0" y="77"/>
              </a:cxn>
              <a:cxn ang="0">
                <a:pos x="2" y="89"/>
              </a:cxn>
              <a:cxn ang="0">
                <a:pos x="5" y="102"/>
              </a:cxn>
              <a:cxn ang="0">
                <a:pos x="10" y="112"/>
              </a:cxn>
              <a:cxn ang="0">
                <a:pos x="15" y="122"/>
              </a:cxn>
              <a:cxn ang="0">
                <a:pos x="23" y="130"/>
              </a:cxn>
              <a:cxn ang="0">
                <a:pos x="30" y="138"/>
              </a:cxn>
              <a:cxn ang="0">
                <a:pos x="41" y="145"/>
              </a:cxn>
              <a:cxn ang="0">
                <a:pos x="51" y="150"/>
              </a:cxn>
              <a:cxn ang="0">
                <a:pos x="63" y="153"/>
              </a:cxn>
              <a:cxn ang="0">
                <a:pos x="76" y="153"/>
              </a:cxn>
              <a:cxn ang="0">
                <a:pos x="186" y="153"/>
              </a:cxn>
              <a:cxn ang="0">
                <a:pos x="186" y="0"/>
              </a:cxn>
              <a:cxn ang="0">
                <a:pos x="76" y="0"/>
              </a:cxn>
              <a:cxn ang="0">
                <a:pos x="76" y="0"/>
              </a:cxn>
            </a:cxnLst>
            <a:rect l="0" t="0" r="r" b="b"/>
            <a:pathLst>
              <a:path w="186" h="153">
                <a:moveTo>
                  <a:pt x="74" y="0"/>
                </a:moveTo>
                <a:lnTo>
                  <a:pt x="63" y="0"/>
                </a:lnTo>
                <a:lnTo>
                  <a:pt x="51" y="5"/>
                </a:lnTo>
                <a:lnTo>
                  <a:pt x="41" y="8"/>
                </a:lnTo>
                <a:lnTo>
                  <a:pt x="30" y="15"/>
                </a:lnTo>
                <a:lnTo>
                  <a:pt x="23" y="23"/>
                </a:lnTo>
                <a:lnTo>
                  <a:pt x="15" y="31"/>
                </a:lnTo>
                <a:lnTo>
                  <a:pt x="10" y="41"/>
                </a:lnTo>
                <a:lnTo>
                  <a:pt x="5" y="54"/>
                </a:lnTo>
                <a:lnTo>
                  <a:pt x="2" y="64"/>
                </a:lnTo>
                <a:lnTo>
                  <a:pt x="0" y="77"/>
                </a:lnTo>
                <a:lnTo>
                  <a:pt x="2" y="89"/>
                </a:lnTo>
                <a:lnTo>
                  <a:pt x="5" y="102"/>
                </a:lnTo>
                <a:lnTo>
                  <a:pt x="10" y="112"/>
                </a:lnTo>
                <a:lnTo>
                  <a:pt x="15" y="122"/>
                </a:lnTo>
                <a:lnTo>
                  <a:pt x="23" y="130"/>
                </a:lnTo>
                <a:lnTo>
                  <a:pt x="30" y="138"/>
                </a:lnTo>
                <a:lnTo>
                  <a:pt x="41" y="145"/>
                </a:lnTo>
                <a:lnTo>
                  <a:pt x="51" y="150"/>
                </a:lnTo>
                <a:lnTo>
                  <a:pt x="63" y="153"/>
                </a:lnTo>
                <a:lnTo>
                  <a:pt x="76" y="153"/>
                </a:lnTo>
                <a:lnTo>
                  <a:pt x="186" y="153"/>
                </a:lnTo>
                <a:lnTo>
                  <a:pt x="186" y="0"/>
                </a:lnTo>
                <a:lnTo>
                  <a:pt x="76" y="0"/>
                </a:lnTo>
                <a:lnTo>
                  <a:pt x="76" y="0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138" name="Freeform 135"/>
          <p:cNvSpPr>
            <a:spLocks/>
          </p:cNvSpPr>
          <p:nvPr/>
        </p:nvSpPr>
        <p:spPr bwMode="auto">
          <a:xfrm>
            <a:off x="2782888" y="6302375"/>
            <a:ext cx="277812" cy="277813"/>
          </a:xfrm>
          <a:custGeom>
            <a:avLst/>
            <a:gdLst/>
            <a:ahLst/>
            <a:cxnLst>
              <a:cxn ang="0">
                <a:pos x="86" y="173"/>
              </a:cxn>
              <a:cxn ang="0">
                <a:pos x="101" y="173"/>
              </a:cxn>
              <a:cxn ang="0">
                <a:pos x="114" y="170"/>
              </a:cxn>
              <a:cxn ang="0">
                <a:pos x="127" y="165"/>
              </a:cxn>
              <a:cxn ang="0">
                <a:pos x="137" y="158"/>
              </a:cxn>
              <a:cxn ang="0">
                <a:pos x="147" y="147"/>
              </a:cxn>
              <a:cxn ang="0">
                <a:pos x="157" y="137"/>
              </a:cxn>
              <a:cxn ang="0">
                <a:pos x="165" y="127"/>
              </a:cxn>
              <a:cxn ang="0">
                <a:pos x="170" y="114"/>
              </a:cxn>
              <a:cxn ang="0">
                <a:pos x="173" y="102"/>
              </a:cxn>
              <a:cxn ang="0">
                <a:pos x="175" y="86"/>
              </a:cxn>
              <a:cxn ang="0">
                <a:pos x="173" y="74"/>
              </a:cxn>
              <a:cxn ang="0">
                <a:pos x="170" y="58"/>
              </a:cxn>
              <a:cxn ang="0">
                <a:pos x="165" y="46"/>
              </a:cxn>
              <a:cxn ang="0">
                <a:pos x="157" y="35"/>
              </a:cxn>
              <a:cxn ang="0">
                <a:pos x="147" y="25"/>
              </a:cxn>
              <a:cxn ang="0">
                <a:pos x="137" y="15"/>
              </a:cxn>
              <a:cxn ang="0">
                <a:pos x="127" y="8"/>
              </a:cxn>
              <a:cxn ang="0">
                <a:pos x="114" y="2"/>
              </a:cxn>
              <a:cxn ang="0">
                <a:pos x="101" y="0"/>
              </a:cxn>
              <a:cxn ang="0">
                <a:pos x="86" y="0"/>
              </a:cxn>
              <a:cxn ang="0">
                <a:pos x="71" y="0"/>
              </a:cxn>
              <a:cxn ang="0">
                <a:pos x="58" y="2"/>
              </a:cxn>
              <a:cxn ang="0">
                <a:pos x="45" y="8"/>
              </a:cxn>
              <a:cxn ang="0">
                <a:pos x="35" y="15"/>
              </a:cxn>
              <a:cxn ang="0">
                <a:pos x="25" y="25"/>
              </a:cxn>
              <a:cxn ang="0">
                <a:pos x="15" y="35"/>
              </a:cxn>
              <a:cxn ang="0">
                <a:pos x="7" y="46"/>
              </a:cxn>
              <a:cxn ang="0">
                <a:pos x="2" y="58"/>
              </a:cxn>
              <a:cxn ang="0">
                <a:pos x="0" y="74"/>
              </a:cxn>
              <a:cxn ang="0">
                <a:pos x="0" y="86"/>
              </a:cxn>
              <a:cxn ang="0">
                <a:pos x="0" y="102"/>
              </a:cxn>
              <a:cxn ang="0">
                <a:pos x="2" y="114"/>
              </a:cxn>
              <a:cxn ang="0">
                <a:pos x="7" y="127"/>
              </a:cxn>
              <a:cxn ang="0">
                <a:pos x="15" y="137"/>
              </a:cxn>
              <a:cxn ang="0">
                <a:pos x="25" y="147"/>
              </a:cxn>
              <a:cxn ang="0">
                <a:pos x="35" y="158"/>
              </a:cxn>
              <a:cxn ang="0">
                <a:pos x="45" y="165"/>
              </a:cxn>
              <a:cxn ang="0">
                <a:pos x="58" y="170"/>
              </a:cxn>
              <a:cxn ang="0">
                <a:pos x="71" y="173"/>
              </a:cxn>
              <a:cxn ang="0">
                <a:pos x="86" y="175"/>
              </a:cxn>
              <a:cxn ang="0">
                <a:pos x="86" y="175"/>
              </a:cxn>
            </a:cxnLst>
            <a:rect l="0" t="0" r="r" b="b"/>
            <a:pathLst>
              <a:path w="175" h="175">
                <a:moveTo>
                  <a:pt x="86" y="173"/>
                </a:moveTo>
                <a:lnTo>
                  <a:pt x="101" y="173"/>
                </a:lnTo>
                <a:lnTo>
                  <a:pt x="114" y="170"/>
                </a:lnTo>
                <a:lnTo>
                  <a:pt x="127" y="165"/>
                </a:lnTo>
                <a:lnTo>
                  <a:pt x="137" y="158"/>
                </a:lnTo>
                <a:lnTo>
                  <a:pt x="147" y="147"/>
                </a:lnTo>
                <a:lnTo>
                  <a:pt x="157" y="137"/>
                </a:lnTo>
                <a:lnTo>
                  <a:pt x="165" y="127"/>
                </a:lnTo>
                <a:lnTo>
                  <a:pt x="170" y="114"/>
                </a:lnTo>
                <a:lnTo>
                  <a:pt x="173" y="102"/>
                </a:lnTo>
                <a:lnTo>
                  <a:pt x="175" y="86"/>
                </a:lnTo>
                <a:lnTo>
                  <a:pt x="173" y="74"/>
                </a:lnTo>
                <a:lnTo>
                  <a:pt x="170" y="58"/>
                </a:lnTo>
                <a:lnTo>
                  <a:pt x="165" y="46"/>
                </a:lnTo>
                <a:lnTo>
                  <a:pt x="157" y="35"/>
                </a:lnTo>
                <a:lnTo>
                  <a:pt x="147" y="25"/>
                </a:lnTo>
                <a:lnTo>
                  <a:pt x="137" y="15"/>
                </a:lnTo>
                <a:lnTo>
                  <a:pt x="127" y="8"/>
                </a:lnTo>
                <a:lnTo>
                  <a:pt x="114" y="2"/>
                </a:lnTo>
                <a:lnTo>
                  <a:pt x="101" y="0"/>
                </a:lnTo>
                <a:lnTo>
                  <a:pt x="86" y="0"/>
                </a:lnTo>
                <a:lnTo>
                  <a:pt x="71" y="0"/>
                </a:lnTo>
                <a:lnTo>
                  <a:pt x="58" y="2"/>
                </a:lnTo>
                <a:lnTo>
                  <a:pt x="45" y="8"/>
                </a:lnTo>
                <a:lnTo>
                  <a:pt x="35" y="15"/>
                </a:lnTo>
                <a:lnTo>
                  <a:pt x="25" y="25"/>
                </a:lnTo>
                <a:lnTo>
                  <a:pt x="15" y="35"/>
                </a:lnTo>
                <a:lnTo>
                  <a:pt x="7" y="46"/>
                </a:lnTo>
                <a:lnTo>
                  <a:pt x="2" y="58"/>
                </a:lnTo>
                <a:lnTo>
                  <a:pt x="0" y="74"/>
                </a:lnTo>
                <a:lnTo>
                  <a:pt x="0" y="86"/>
                </a:lnTo>
                <a:lnTo>
                  <a:pt x="0" y="102"/>
                </a:lnTo>
                <a:lnTo>
                  <a:pt x="2" y="114"/>
                </a:lnTo>
                <a:lnTo>
                  <a:pt x="7" y="127"/>
                </a:lnTo>
                <a:lnTo>
                  <a:pt x="15" y="137"/>
                </a:lnTo>
                <a:lnTo>
                  <a:pt x="25" y="147"/>
                </a:lnTo>
                <a:lnTo>
                  <a:pt x="35" y="158"/>
                </a:lnTo>
                <a:lnTo>
                  <a:pt x="45" y="165"/>
                </a:lnTo>
                <a:lnTo>
                  <a:pt x="58" y="170"/>
                </a:lnTo>
                <a:lnTo>
                  <a:pt x="71" y="173"/>
                </a:lnTo>
                <a:lnTo>
                  <a:pt x="86" y="175"/>
                </a:lnTo>
                <a:lnTo>
                  <a:pt x="86" y="175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139" name="Line 136"/>
          <p:cNvSpPr>
            <a:spLocks noChangeShapeType="1"/>
          </p:cNvSpPr>
          <p:nvPr/>
        </p:nvSpPr>
        <p:spPr bwMode="auto">
          <a:xfrm>
            <a:off x="2916238" y="5640388"/>
            <a:ext cx="3175" cy="5937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140" name="Freeform 137"/>
          <p:cNvSpPr>
            <a:spLocks noEditPoints="1"/>
          </p:cNvSpPr>
          <p:nvPr/>
        </p:nvSpPr>
        <p:spPr bwMode="auto">
          <a:xfrm>
            <a:off x="2879725" y="6419850"/>
            <a:ext cx="80963" cy="396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1" y="0"/>
              </a:cxn>
              <a:cxn ang="0">
                <a:pos x="51" y="7"/>
              </a:cxn>
              <a:cxn ang="0">
                <a:pos x="0" y="7"/>
              </a:cxn>
              <a:cxn ang="0">
                <a:pos x="0" y="0"/>
              </a:cxn>
              <a:cxn ang="0">
                <a:pos x="0" y="0"/>
              </a:cxn>
              <a:cxn ang="0">
                <a:pos x="0" y="20"/>
              </a:cxn>
              <a:cxn ang="0">
                <a:pos x="51" y="20"/>
              </a:cxn>
              <a:cxn ang="0">
                <a:pos x="51" y="25"/>
              </a:cxn>
              <a:cxn ang="0">
                <a:pos x="0" y="25"/>
              </a:cxn>
              <a:cxn ang="0">
                <a:pos x="0" y="20"/>
              </a:cxn>
              <a:cxn ang="0">
                <a:pos x="0" y="20"/>
              </a:cxn>
            </a:cxnLst>
            <a:rect l="0" t="0" r="r" b="b"/>
            <a:pathLst>
              <a:path w="51" h="25">
                <a:moveTo>
                  <a:pt x="0" y="0"/>
                </a:moveTo>
                <a:lnTo>
                  <a:pt x="51" y="0"/>
                </a:lnTo>
                <a:lnTo>
                  <a:pt x="51" y="7"/>
                </a:lnTo>
                <a:lnTo>
                  <a:pt x="0" y="7"/>
                </a:lnTo>
                <a:lnTo>
                  <a:pt x="0" y="0"/>
                </a:lnTo>
                <a:lnTo>
                  <a:pt x="0" y="0"/>
                </a:lnTo>
                <a:close/>
                <a:moveTo>
                  <a:pt x="0" y="20"/>
                </a:moveTo>
                <a:lnTo>
                  <a:pt x="51" y="20"/>
                </a:lnTo>
                <a:lnTo>
                  <a:pt x="51" y="25"/>
                </a:lnTo>
                <a:lnTo>
                  <a:pt x="0" y="25"/>
                </a:lnTo>
                <a:lnTo>
                  <a:pt x="0" y="20"/>
                </a:lnTo>
                <a:lnTo>
                  <a:pt x="0" y="2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141" name="Freeform 138"/>
          <p:cNvSpPr>
            <a:spLocks/>
          </p:cNvSpPr>
          <p:nvPr/>
        </p:nvSpPr>
        <p:spPr bwMode="auto">
          <a:xfrm>
            <a:off x="1765300" y="5648325"/>
            <a:ext cx="44450" cy="960438"/>
          </a:xfrm>
          <a:custGeom>
            <a:avLst/>
            <a:gdLst/>
            <a:ahLst/>
            <a:cxnLst>
              <a:cxn ang="0">
                <a:pos x="28" y="0"/>
              </a:cxn>
              <a:cxn ang="0">
                <a:pos x="28" y="605"/>
              </a:cxn>
              <a:cxn ang="0">
                <a:pos x="0" y="605"/>
              </a:cxn>
            </a:cxnLst>
            <a:rect l="0" t="0" r="r" b="b"/>
            <a:pathLst>
              <a:path w="28" h="605">
                <a:moveTo>
                  <a:pt x="28" y="0"/>
                </a:moveTo>
                <a:lnTo>
                  <a:pt x="28" y="605"/>
                </a:lnTo>
                <a:lnTo>
                  <a:pt x="0" y="605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142" name="Freeform 139"/>
          <p:cNvSpPr>
            <a:spLocks/>
          </p:cNvSpPr>
          <p:nvPr/>
        </p:nvSpPr>
        <p:spPr bwMode="auto">
          <a:xfrm>
            <a:off x="1765300" y="6577013"/>
            <a:ext cx="1154113" cy="188912"/>
          </a:xfrm>
          <a:custGeom>
            <a:avLst/>
            <a:gdLst/>
            <a:ahLst/>
            <a:cxnLst>
              <a:cxn ang="0">
                <a:pos x="725" y="0"/>
              </a:cxn>
              <a:cxn ang="0">
                <a:pos x="727" y="119"/>
              </a:cxn>
              <a:cxn ang="0">
                <a:pos x="0" y="119"/>
              </a:cxn>
            </a:cxnLst>
            <a:rect l="0" t="0" r="r" b="b"/>
            <a:pathLst>
              <a:path w="727" h="119">
                <a:moveTo>
                  <a:pt x="725" y="0"/>
                </a:moveTo>
                <a:lnTo>
                  <a:pt x="727" y="119"/>
                </a:lnTo>
                <a:lnTo>
                  <a:pt x="0" y="119"/>
                </a:lnTo>
              </a:path>
            </a:pathLst>
          </a:cu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143" name="Freeform 140"/>
          <p:cNvSpPr>
            <a:spLocks/>
          </p:cNvSpPr>
          <p:nvPr/>
        </p:nvSpPr>
        <p:spPr bwMode="auto">
          <a:xfrm>
            <a:off x="2709863" y="6399213"/>
            <a:ext cx="60325" cy="603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8"/>
              </a:cxn>
              <a:cxn ang="0">
                <a:pos x="38" y="2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38" h="38">
                <a:moveTo>
                  <a:pt x="0" y="0"/>
                </a:moveTo>
                <a:lnTo>
                  <a:pt x="0" y="38"/>
                </a:lnTo>
                <a:lnTo>
                  <a:pt x="38" y="2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144" name="Freeform 141"/>
          <p:cNvSpPr>
            <a:spLocks/>
          </p:cNvSpPr>
          <p:nvPr/>
        </p:nvSpPr>
        <p:spPr bwMode="auto">
          <a:xfrm>
            <a:off x="1457325" y="3757613"/>
            <a:ext cx="2254250" cy="2681287"/>
          </a:xfrm>
          <a:custGeom>
            <a:avLst/>
            <a:gdLst/>
            <a:ahLst/>
            <a:cxnLst>
              <a:cxn ang="0">
                <a:pos x="1417" y="0"/>
              </a:cxn>
              <a:cxn ang="0">
                <a:pos x="1420" y="268"/>
              </a:cxn>
              <a:cxn ang="0">
                <a:pos x="0" y="268"/>
              </a:cxn>
              <a:cxn ang="0">
                <a:pos x="0" y="1689"/>
              </a:cxn>
              <a:cxn ang="0">
                <a:pos x="807" y="1684"/>
              </a:cxn>
            </a:cxnLst>
            <a:rect l="0" t="0" r="r" b="b"/>
            <a:pathLst>
              <a:path w="1420" h="1689">
                <a:moveTo>
                  <a:pt x="1417" y="0"/>
                </a:moveTo>
                <a:lnTo>
                  <a:pt x="1420" y="268"/>
                </a:lnTo>
                <a:lnTo>
                  <a:pt x="0" y="268"/>
                </a:lnTo>
                <a:lnTo>
                  <a:pt x="0" y="1689"/>
                </a:lnTo>
                <a:lnTo>
                  <a:pt x="807" y="1684"/>
                </a:lnTo>
              </a:path>
            </a:pathLst>
          </a:cu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145" name="Line 142"/>
          <p:cNvSpPr>
            <a:spLocks noChangeShapeType="1"/>
          </p:cNvSpPr>
          <p:nvPr/>
        </p:nvSpPr>
        <p:spPr bwMode="auto">
          <a:xfrm>
            <a:off x="5997575" y="5651500"/>
            <a:ext cx="1588" cy="8318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146" name="Line 143"/>
          <p:cNvSpPr>
            <a:spLocks noChangeShapeType="1"/>
          </p:cNvSpPr>
          <p:nvPr/>
        </p:nvSpPr>
        <p:spPr bwMode="auto">
          <a:xfrm>
            <a:off x="5916613" y="6249988"/>
            <a:ext cx="161925" cy="9207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147" name="Rectangle 144"/>
          <p:cNvSpPr>
            <a:spLocks noChangeArrowheads="1"/>
          </p:cNvSpPr>
          <p:nvPr/>
        </p:nvSpPr>
        <p:spPr bwMode="auto">
          <a:xfrm>
            <a:off x="6057900" y="6145213"/>
            <a:ext cx="77788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3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48" name="Rectangle 145"/>
          <p:cNvSpPr>
            <a:spLocks noChangeArrowheads="1"/>
          </p:cNvSpPr>
          <p:nvPr/>
        </p:nvSpPr>
        <p:spPr bwMode="auto">
          <a:xfrm>
            <a:off x="6134100" y="6145213"/>
            <a:ext cx="77788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2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49" name="Freeform 146"/>
          <p:cNvSpPr>
            <a:spLocks/>
          </p:cNvSpPr>
          <p:nvPr/>
        </p:nvSpPr>
        <p:spPr bwMode="auto">
          <a:xfrm>
            <a:off x="5964238" y="6475413"/>
            <a:ext cx="65087" cy="65087"/>
          </a:xfrm>
          <a:custGeom>
            <a:avLst/>
            <a:gdLst/>
            <a:ahLst/>
            <a:cxnLst>
              <a:cxn ang="0">
                <a:pos x="38" y="0"/>
              </a:cxn>
              <a:cxn ang="0">
                <a:pos x="0" y="3"/>
              </a:cxn>
              <a:cxn ang="0">
                <a:pos x="21" y="41"/>
              </a:cxn>
              <a:cxn ang="0">
                <a:pos x="41" y="3"/>
              </a:cxn>
              <a:cxn ang="0">
                <a:pos x="41" y="3"/>
              </a:cxn>
              <a:cxn ang="0">
                <a:pos x="38" y="0"/>
              </a:cxn>
            </a:cxnLst>
            <a:rect l="0" t="0" r="r" b="b"/>
            <a:pathLst>
              <a:path w="41" h="41">
                <a:moveTo>
                  <a:pt x="38" y="0"/>
                </a:moveTo>
                <a:lnTo>
                  <a:pt x="0" y="3"/>
                </a:lnTo>
                <a:lnTo>
                  <a:pt x="21" y="41"/>
                </a:lnTo>
                <a:lnTo>
                  <a:pt x="41" y="3"/>
                </a:lnTo>
                <a:lnTo>
                  <a:pt x="41" y="3"/>
                </a:lnTo>
                <a:lnTo>
                  <a:pt x="38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150" name="Rectangle 147"/>
          <p:cNvSpPr>
            <a:spLocks noChangeArrowheads="1"/>
          </p:cNvSpPr>
          <p:nvPr/>
        </p:nvSpPr>
        <p:spPr bwMode="auto">
          <a:xfrm>
            <a:off x="5859463" y="6551613"/>
            <a:ext cx="1016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51" name="Rectangle 148"/>
          <p:cNvSpPr>
            <a:spLocks noChangeArrowheads="1"/>
          </p:cNvSpPr>
          <p:nvPr/>
        </p:nvSpPr>
        <p:spPr bwMode="auto">
          <a:xfrm>
            <a:off x="5956300" y="6551613"/>
            <a:ext cx="77788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52" name="Rectangle 149"/>
          <p:cNvSpPr>
            <a:spLocks noChangeArrowheads="1"/>
          </p:cNvSpPr>
          <p:nvPr/>
        </p:nvSpPr>
        <p:spPr bwMode="auto">
          <a:xfrm>
            <a:off x="6034088" y="6551613"/>
            <a:ext cx="46037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53" name="Rectangle 150"/>
          <p:cNvSpPr>
            <a:spLocks noChangeArrowheads="1"/>
          </p:cNvSpPr>
          <p:nvPr/>
        </p:nvSpPr>
        <p:spPr bwMode="auto">
          <a:xfrm>
            <a:off x="6069013" y="6551613"/>
            <a:ext cx="77787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54" name="Freeform 151"/>
          <p:cNvSpPr>
            <a:spLocks/>
          </p:cNvSpPr>
          <p:nvPr/>
        </p:nvSpPr>
        <p:spPr bwMode="auto">
          <a:xfrm>
            <a:off x="1292225" y="6657975"/>
            <a:ext cx="65088" cy="60325"/>
          </a:xfrm>
          <a:custGeom>
            <a:avLst/>
            <a:gdLst/>
            <a:ahLst/>
            <a:cxnLst>
              <a:cxn ang="0">
                <a:pos x="38" y="35"/>
              </a:cxn>
              <a:cxn ang="0">
                <a:pos x="41" y="0"/>
              </a:cxn>
              <a:cxn ang="0">
                <a:pos x="0" y="18"/>
              </a:cxn>
              <a:cxn ang="0">
                <a:pos x="41" y="38"/>
              </a:cxn>
              <a:cxn ang="0">
                <a:pos x="41" y="38"/>
              </a:cxn>
              <a:cxn ang="0">
                <a:pos x="38" y="35"/>
              </a:cxn>
            </a:cxnLst>
            <a:rect l="0" t="0" r="r" b="b"/>
            <a:pathLst>
              <a:path w="41" h="38">
                <a:moveTo>
                  <a:pt x="38" y="35"/>
                </a:moveTo>
                <a:lnTo>
                  <a:pt x="41" y="0"/>
                </a:lnTo>
                <a:lnTo>
                  <a:pt x="0" y="18"/>
                </a:lnTo>
                <a:lnTo>
                  <a:pt x="41" y="38"/>
                </a:lnTo>
                <a:lnTo>
                  <a:pt x="41" y="38"/>
                </a:lnTo>
                <a:lnTo>
                  <a:pt x="38" y="3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155" name="Line 152"/>
          <p:cNvSpPr>
            <a:spLocks noChangeShapeType="1"/>
          </p:cNvSpPr>
          <p:nvPr/>
        </p:nvSpPr>
        <p:spPr bwMode="auto">
          <a:xfrm flipH="1">
            <a:off x="1339850" y="6686550"/>
            <a:ext cx="130175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156" name="Rectangle 153"/>
          <p:cNvSpPr>
            <a:spLocks noChangeArrowheads="1"/>
          </p:cNvSpPr>
          <p:nvPr/>
        </p:nvSpPr>
        <p:spPr bwMode="auto">
          <a:xfrm>
            <a:off x="706438" y="6600825"/>
            <a:ext cx="1016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57" name="Rectangle 154"/>
          <p:cNvSpPr>
            <a:spLocks noChangeArrowheads="1"/>
          </p:cNvSpPr>
          <p:nvPr/>
        </p:nvSpPr>
        <p:spPr bwMode="auto">
          <a:xfrm>
            <a:off x="803275" y="6600825"/>
            <a:ext cx="77788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58" name="Rectangle 155"/>
          <p:cNvSpPr>
            <a:spLocks noChangeArrowheads="1"/>
          </p:cNvSpPr>
          <p:nvPr/>
        </p:nvSpPr>
        <p:spPr bwMode="auto">
          <a:xfrm>
            <a:off x="879475" y="6600825"/>
            <a:ext cx="77788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59" name="Rectangle 156"/>
          <p:cNvSpPr>
            <a:spLocks noChangeArrowheads="1"/>
          </p:cNvSpPr>
          <p:nvPr/>
        </p:nvSpPr>
        <p:spPr bwMode="auto">
          <a:xfrm>
            <a:off x="944563" y="6600825"/>
            <a:ext cx="8572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h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60" name="Rectangle 157"/>
          <p:cNvSpPr>
            <a:spLocks noChangeArrowheads="1"/>
          </p:cNvSpPr>
          <p:nvPr/>
        </p:nvSpPr>
        <p:spPr bwMode="auto">
          <a:xfrm>
            <a:off x="1022350" y="6600825"/>
            <a:ext cx="77788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61" name="Rectangle 158"/>
          <p:cNvSpPr>
            <a:spLocks noChangeArrowheads="1"/>
          </p:cNvSpPr>
          <p:nvPr/>
        </p:nvSpPr>
        <p:spPr bwMode="auto">
          <a:xfrm>
            <a:off x="1093788" y="6600825"/>
            <a:ext cx="381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62" name="Rectangle 159"/>
          <p:cNvSpPr>
            <a:spLocks noChangeArrowheads="1"/>
          </p:cNvSpPr>
          <p:nvPr/>
        </p:nvSpPr>
        <p:spPr bwMode="auto">
          <a:xfrm>
            <a:off x="1135063" y="6600825"/>
            <a:ext cx="8572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h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63" name="Rectangle 160"/>
          <p:cNvSpPr>
            <a:spLocks noChangeArrowheads="1"/>
          </p:cNvSpPr>
          <p:nvPr/>
        </p:nvSpPr>
        <p:spPr bwMode="auto">
          <a:xfrm>
            <a:off x="1208088" y="6600825"/>
            <a:ext cx="381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i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64" name="Rectangle 161"/>
          <p:cNvSpPr>
            <a:spLocks noChangeArrowheads="1"/>
          </p:cNvSpPr>
          <p:nvPr/>
        </p:nvSpPr>
        <p:spPr bwMode="auto">
          <a:xfrm>
            <a:off x="1235075" y="6600825"/>
            <a:ext cx="46038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65" name="Line 162"/>
          <p:cNvSpPr>
            <a:spLocks noChangeShapeType="1"/>
          </p:cNvSpPr>
          <p:nvPr/>
        </p:nvSpPr>
        <p:spPr bwMode="auto">
          <a:xfrm>
            <a:off x="7337425" y="3754438"/>
            <a:ext cx="1588" cy="37941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166" name="Line 163"/>
          <p:cNvSpPr>
            <a:spLocks noChangeShapeType="1"/>
          </p:cNvSpPr>
          <p:nvPr/>
        </p:nvSpPr>
        <p:spPr bwMode="auto">
          <a:xfrm>
            <a:off x="7256463" y="3900488"/>
            <a:ext cx="161925" cy="9207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167" name="Rectangle 164"/>
          <p:cNvSpPr>
            <a:spLocks noChangeArrowheads="1"/>
          </p:cNvSpPr>
          <p:nvPr/>
        </p:nvSpPr>
        <p:spPr bwMode="auto">
          <a:xfrm>
            <a:off x="7397750" y="3794125"/>
            <a:ext cx="77788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2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68" name="Freeform 165"/>
          <p:cNvSpPr>
            <a:spLocks/>
          </p:cNvSpPr>
          <p:nvPr/>
        </p:nvSpPr>
        <p:spPr bwMode="auto">
          <a:xfrm>
            <a:off x="7308850" y="4110038"/>
            <a:ext cx="61913" cy="60325"/>
          </a:xfrm>
          <a:custGeom>
            <a:avLst/>
            <a:gdLst/>
            <a:ahLst/>
            <a:cxnLst>
              <a:cxn ang="0">
                <a:pos x="39" y="0"/>
              </a:cxn>
              <a:cxn ang="0">
                <a:pos x="0" y="0"/>
              </a:cxn>
              <a:cxn ang="0">
                <a:pos x="18" y="38"/>
              </a:cxn>
              <a:cxn ang="0">
                <a:pos x="39" y="0"/>
              </a:cxn>
              <a:cxn ang="0">
                <a:pos x="39" y="0"/>
              </a:cxn>
            </a:cxnLst>
            <a:rect l="0" t="0" r="r" b="b"/>
            <a:pathLst>
              <a:path w="39" h="38">
                <a:moveTo>
                  <a:pt x="39" y="0"/>
                </a:moveTo>
                <a:lnTo>
                  <a:pt x="0" y="0"/>
                </a:lnTo>
                <a:lnTo>
                  <a:pt x="18" y="38"/>
                </a:lnTo>
                <a:lnTo>
                  <a:pt x="39" y="0"/>
                </a:lnTo>
                <a:lnTo>
                  <a:pt x="39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169" name="Freeform 166"/>
          <p:cNvSpPr>
            <a:spLocks/>
          </p:cNvSpPr>
          <p:nvPr/>
        </p:nvSpPr>
        <p:spPr bwMode="auto">
          <a:xfrm>
            <a:off x="4554538" y="3100388"/>
            <a:ext cx="61912" cy="60325"/>
          </a:xfrm>
          <a:custGeom>
            <a:avLst/>
            <a:gdLst/>
            <a:ahLst/>
            <a:cxnLst>
              <a:cxn ang="0">
                <a:pos x="39" y="0"/>
              </a:cxn>
              <a:cxn ang="0">
                <a:pos x="0" y="0"/>
              </a:cxn>
              <a:cxn ang="0">
                <a:pos x="18" y="38"/>
              </a:cxn>
              <a:cxn ang="0">
                <a:pos x="39" y="0"/>
              </a:cxn>
              <a:cxn ang="0">
                <a:pos x="39" y="0"/>
              </a:cxn>
            </a:cxnLst>
            <a:rect l="0" t="0" r="r" b="b"/>
            <a:pathLst>
              <a:path w="39" h="38">
                <a:moveTo>
                  <a:pt x="39" y="0"/>
                </a:moveTo>
                <a:lnTo>
                  <a:pt x="0" y="0"/>
                </a:lnTo>
                <a:lnTo>
                  <a:pt x="18" y="38"/>
                </a:lnTo>
                <a:lnTo>
                  <a:pt x="39" y="0"/>
                </a:lnTo>
                <a:lnTo>
                  <a:pt x="39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170" name="Freeform 167"/>
          <p:cNvSpPr>
            <a:spLocks/>
          </p:cNvSpPr>
          <p:nvPr/>
        </p:nvSpPr>
        <p:spPr bwMode="auto">
          <a:xfrm>
            <a:off x="5892800" y="701675"/>
            <a:ext cx="1239838" cy="2419350"/>
          </a:xfrm>
          <a:custGeom>
            <a:avLst/>
            <a:gdLst/>
            <a:ahLst/>
            <a:cxnLst>
              <a:cxn ang="0">
                <a:pos x="463" y="1524"/>
              </a:cxn>
              <a:cxn ang="0">
                <a:pos x="465" y="1363"/>
              </a:cxn>
              <a:cxn ang="0">
                <a:pos x="898" y="1363"/>
              </a:cxn>
              <a:cxn ang="0">
                <a:pos x="900" y="186"/>
              </a:cxn>
              <a:cxn ang="0">
                <a:pos x="0" y="186"/>
              </a:cxn>
              <a:cxn ang="0">
                <a:pos x="0" y="0"/>
              </a:cxn>
            </a:cxnLst>
            <a:rect l="0" t="0" r="r" b="b"/>
            <a:pathLst>
              <a:path w="900" h="1524">
                <a:moveTo>
                  <a:pt x="463" y="1524"/>
                </a:moveTo>
                <a:lnTo>
                  <a:pt x="465" y="1363"/>
                </a:lnTo>
                <a:lnTo>
                  <a:pt x="898" y="1363"/>
                </a:lnTo>
                <a:lnTo>
                  <a:pt x="900" y="186"/>
                </a:lnTo>
                <a:lnTo>
                  <a:pt x="0" y="186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171" name="Freeform 168"/>
          <p:cNvSpPr>
            <a:spLocks/>
          </p:cNvSpPr>
          <p:nvPr/>
        </p:nvSpPr>
        <p:spPr bwMode="auto">
          <a:xfrm>
            <a:off x="6503988" y="3100388"/>
            <a:ext cx="60325" cy="60325"/>
          </a:xfrm>
          <a:custGeom>
            <a:avLst/>
            <a:gdLst/>
            <a:ahLst/>
            <a:cxnLst>
              <a:cxn ang="0">
                <a:pos x="38" y="0"/>
              </a:cxn>
              <a:cxn ang="0">
                <a:pos x="0" y="0"/>
              </a:cxn>
              <a:cxn ang="0">
                <a:pos x="20" y="38"/>
              </a:cxn>
              <a:cxn ang="0">
                <a:pos x="38" y="0"/>
              </a:cxn>
              <a:cxn ang="0">
                <a:pos x="38" y="0"/>
              </a:cxn>
            </a:cxnLst>
            <a:rect l="0" t="0" r="r" b="b"/>
            <a:pathLst>
              <a:path w="38" h="38">
                <a:moveTo>
                  <a:pt x="38" y="0"/>
                </a:moveTo>
                <a:lnTo>
                  <a:pt x="0" y="0"/>
                </a:lnTo>
                <a:lnTo>
                  <a:pt x="20" y="38"/>
                </a:lnTo>
                <a:lnTo>
                  <a:pt x="38" y="0"/>
                </a:lnTo>
                <a:lnTo>
                  <a:pt x="38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172" name="Freeform 169"/>
          <p:cNvSpPr>
            <a:spLocks/>
          </p:cNvSpPr>
          <p:nvPr/>
        </p:nvSpPr>
        <p:spPr bwMode="auto">
          <a:xfrm>
            <a:off x="4583113" y="1876425"/>
            <a:ext cx="1179512" cy="1244600"/>
          </a:xfrm>
          <a:custGeom>
            <a:avLst/>
            <a:gdLst/>
            <a:ahLst/>
            <a:cxnLst>
              <a:cxn ang="0">
                <a:pos x="0" y="784"/>
              </a:cxn>
              <a:cxn ang="0">
                <a:pos x="3" y="649"/>
              </a:cxn>
              <a:cxn ang="0">
                <a:pos x="743" y="649"/>
              </a:cxn>
              <a:cxn ang="0">
                <a:pos x="741" y="0"/>
              </a:cxn>
            </a:cxnLst>
            <a:rect l="0" t="0" r="r" b="b"/>
            <a:pathLst>
              <a:path w="743" h="784">
                <a:moveTo>
                  <a:pt x="0" y="784"/>
                </a:moveTo>
                <a:lnTo>
                  <a:pt x="3" y="649"/>
                </a:lnTo>
                <a:lnTo>
                  <a:pt x="743" y="649"/>
                </a:lnTo>
                <a:lnTo>
                  <a:pt x="741" y="0"/>
                </a:lnTo>
              </a:path>
            </a:pathLst>
          </a:cu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173" name="Rectangle 170"/>
          <p:cNvSpPr>
            <a:spLocks noChangeArrowheads="1"/>
          </p:cNvSpPr>
          <p:nvPr/>
        </p:nvSpPr>
        <p:spPr bwMode="auto">
          <a:xfrm>
            <a:off x="7551738" y="3665538"/>
            <a:ext cx="1016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B</a:t>
            </a:r>
          </a:p>
        </p:txBody>
      </p:sp>
      <p:sp>
        <p:nvSpPr>
          <p:cNvPr id="174" name="Rectangle 171"/>
          <p:cNvSpPr>
            <a:spLocks noChangeArrowheads="1"/>
          </p:cNvSpPr>
          <p:nvPr/>
        </p:nvSpPr>
        <p:spPr bwMode="auto">
          <a:xfrm>
            <a:off x="7640638" y="3665538"/>
            <a:ext cx="77787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y</a:t>
            </a:r>
          </a:p>
        </p:txBody>
      </p:sp>
      <p:sp>
        <p:nvSpPr>
          <p:cNvPr id="175" name="Rectangle 172"/>
          <p:cNvSpPr>
            <a:spLocks noChangeArrowheads="1"/>
          </p:cNvSpPr>
          <p:nvPr/>
        </p:nvSpPr>
        <p:spPr bwMode="auto">
          <a:xfrm>
            <a:off x="7708900" y="3665538"/>
            <a:ext cx="46038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</a:t>
            </a:r>
          </a:p>
        </p:txBody>
      </p:sp>
      <p:sp>
        <p:nvSpPr>
          <p:cNvPr id="176" name="Rectangle 173"/>
          <p:cNvSpPr>
            <a:spLocks noChangeArrowheads="1"/>
          </p:cNvSpPr>
          <p:nvPr/>
        </p:nvSpPr>
        <p:spPr bwMode="auto">
          <a:xfrm>
            <a:off x="7745413" y="3665538"/>
            <a:ext cx="77787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</a:t>
            </a:r>
          </a:p>
        </p:txBody>
      </p:sp>
      <p:sp>
        <p:nvSpPr>
          <p:cNvPr id="177" name="Rectangle 174"/>
          <p:cNvSpPr>
            <a:spLocks noChangeArrowheads="1"/>
          </p:cNvSpPr>
          <p:nvPr/>
        </p:nvSpPr>
        <p:spPr bwMode="auto">
          <a:xfrm>
            <a:off x="8039100" y="3475038"/>
            <a:ext cx="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78" name="Rectangle 175"/>
          <p:cNvSpPr>
            <a:spLocks noChangeArrowheads="1"/>
          </p:cNvSpPr>
          <p:nvPr/>
        </p:nvSpPr>
        <p:spPr bwMode="auto">
          <a:xfrm>
            <a:off x="7512050" y="3798888"/>
            <a:ext cx="8572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o</a:t>
            </a:r>
          </a:p>
        </p:txBody>
      </p:sp>
      <p:sp>
        <p:nvSpPr>
          <p:cNvPr id="179" name="Rectangle 176"/>
          <p:cNvSpPr>
            <a:spLocks noChangeArrowheads="1"/>
          </p:cNvSpPr>
          <p:nvPr/>
        </p:nvSpPr>
        <p:spPr bwMode="auto">
          <a:xfrm>
            <a:off x="7583488" y="3798888"/>
            <a:ext cx="46037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f</a:t>
            </a:r>
          </a:p>
        </p:txBody>
      </p:sp>
      <p:sp>
        <p:nvSpPr>
          <p:cNvPr id="180" name="Rectangle 177"/>
          <p:cNvSpPr>
            <a:spLocks noChangeArrowheads="1"/>
          </p:cNvSpPr>
          <p:nvPr/>
        </p:nvSpPr>
        <p:spPr bwMode="auto">
          <a:xfrm>
            <a:off x="7620000" y="3798888"/>
            <a:ext cx="46038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f</a:t>
            </a:r>
          </a:p>
        </p:txBody>
      </p:sp>
      <p:sp>
        <p:nvSpPr>
          <p:cNvPr id="181" name="Rectangle 178"/>
          <p:cNvSpPr>
            <a:spLocks noChangeArrowheads="1"/>
          </p:cNvSpPr>
          <p:nvPr/>
        </p:nvSpPr>
        <p:spPr bwMode="auto">
          <a:xfrm>
            <a:off x="7661275" y="3798888"/>
            <a:ext cx="77788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</a:t>
            </a:r>
          </a:p>
        </p:txBody>
      </p:sp>
      <p:sp>
        <p:nvSpPr>
          <p:cNvPr id="182" name="Rectangle 179"/>
          <p:cNvSpPr>
            <a:spLocks noChangeArrowheads="1"/>
          </p:cNvSpPr>
          <p:nvPr/>
        </p:nvSpPr>
        <p:spPr bwMode="auto">
          <a:xfrm>
            <a:off x="7724775" y="3798888"/>
            <a:ext cx="77788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</a:t>
            </a:r>
          </a:p>
        </p:txBody>
      </p:sp>
      <p:sp>
        <p:nvSpPr>
          <p:cNvPr id="183" name="Rectangle 180"/>
          <p:cNvSpPr>
            <a:spLocks noChangeArrowheads="1"/>
          </p:cNvSpPr>
          <p:nvPr/>
        </p:nvSpPr>
        <p:spPr bwMode="auto">
          <a:xfrm>
            <a:off x="7802563" y="3798888"/>
            <a:ext cx="46037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</a:t>
            </a:r>
          </a:p>
        </p:txBody>
      </p:sp>
      <p:sp>
        <p:nvSpPr>
          <p:cNvPr id="184" name="Rectangle 181"/>
          <p:cNvSpPr>
            <a:spLocks noChangeArrowheads="1"/>
          </p:cNvSpPr>
          <p:nvPr/>
        </p:nvSpPr>
        <p:spPr bwMode="auto">
          <a:xfrm>
            <a:off x="1833563" y="1222375"/>
            <a:ext cx="1016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85" name="Rectangle 182"/>
          <p:cNvSpPr>
            <a:spLocks noChangeArrowheads="1"/>
          </p:cNvSpPr>
          <p:nvPr/>
        </p:nvSpPr>
        <p:spPr bwMode="auto">
          <a:xfrm>
            <a:off x="1930400" y="1222375"/>
            <a:ext cx="381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i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86" name="Rectangle 183"/>
          <p:cNvSpPr>
            <a:spLocks noChangeArrowheads="1"/>
          </p:cNvSpPr>
          <p:nvPr/>
        </p:nvSpPr>
        <p:spPr bwMode="auto">
          <a:xfrm>
            <a:off x="1962150" y="1222375"/>
            <a:ext cx="5397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r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87" name="Rectangle 184"/>
          <p:cNvSpPr>
            <a:spLocks noChangeArrowheads="1"/>
          </p:cNvSpPr>
          <p:nvPr/>
        </p:nvSpPr>
        <p:spPr bwMode="auto">
          <a:xfrm>
            <a:off x="2006600" y="1222375"/>
            <a:ext cx="46038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88" name="Rectangle 185"/>
          <p:cNvSpPr>
            <a:spLocks noChangeArrowheads="1"/>
          </p:cNvSpPr>
          <p:nvPr/>
        </p:nvSpPr>
        <p:spPr bwMode="auto">
          <a:xfrm>
            <a:off x="2043113" y="1222375"/>
            <a:ext cx="77787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y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89" name="Rectangle 186"/>
          <p:cNvSpPr>
            <a:spLocks noChangeArrowheads="1"/>
          </p:cNvSpPr>
          <p:nvPr/>
        </p:nvSpPr>
        <p:spPr bwMode="auto">
          <a:xfrm>
            <a:off x="3303588" y="1235075"/>
            <a:ext cx="8572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90" name="Rectangle 187"/>
          <p:cNvSpPr>
            <a:spLocks noChangeArrowheads="1"/>
          </p:cNvSpPr>
          <p:nvPr/>
        </p:nvSpPr>
        <p:spPr bwMode="auto">
          <a:xfrm>
            <a:off x="3384550" y="1235075"/>
            <a:ext cx="77788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91" name="Rectangle 188"/>
          <p:cNvSpPr>
            <a:spLocks noChangeArrowheads="1"/>
          </p:cNvSpPr>
          <p:nvPr/>
        </p:nvSpPr>
        <p:spPr bwMode="auto">
          <a:xfrm>
            <a:off x="3460750" y="1235075"/>
            <a:ext cx="8572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g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92" name="Line 189"/>
          <p:cNvSpPr>
            <a:spLocks noChangeShapeType="1"/>
          </p:cNvSpPr>
          <p:nvPr/>
        </p:nvSpPr>
        <p:spPr bwMode="auto">
          <a:xfrm>
            <a:off x="2774950" y="835025"/>
            <a:ext cx="160338" cy="93663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193" name="Freeform 190"/>
          <p:cNvSpPr>
            <a:spLocks/>
          </p:cNvSpPr>
          <p:nvPr/>
        </p:nvSpPr>
        <p:spPr bwMode="auto">
          <a:xfrm>
            <a:off x="1433513" y="1844675"/>
            <a:ext cx="60325" cy="65088"/>
          </a:xfrm>
          <a:custGeom>
            <a:avLst/>
            <a:gdLst/>
            <a:ahLst/>
            <a:cxnLst>
              <a:cxn ang="0">
                <a:pos x="38" y="38"/>
              </a:cxn>
              <a:cxn ang="0">
                <a:pos x="38" y="0"/>
              </a:cxn>
              <a:cxn ang="0">
                <a:pos x="0" y="20"/>
              </a:cxn>
              <a:cxn ang="0">
                <a:pos x="38" y="41"/>
              </a:cxn>
              <a:cxn ang="0">
                <a:pos x="38" y="41"/>
              </a:cxn>
              <a:cxn ang="0">
                <a:pos x="38" y="38"/>
              </a:cxn>
            </a:cxnLst>
            <a:rect l="0" t="0" r="r" b="b"/>
            <a:pathLst>
              <a:path w="38" h="41">
                <a:moveTo>
                  <a:pt x="38" y="38"/>
                </a:moveTo>
                <a:lnTo>
                  <a:pt x="38" y="0"/>
                </a:lnTo>
                <a:lnTo>
                  <a:pt x="0" y="20"/>
                </a:lnTo>
                <a:lnTo>
                  <a:pt x="38" y="41"/>
                </a:lnTo>
                <a:lnTo>
                  <a:pt x="38" y="41"/>
                </a:lnTo>
                <a:lnTo>
                  <a:pt x="38" y="38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194" name="Freeform 191"/>
          <p:cNvSpPr>
            <a:spLocks/>
          </p:cNvSpPr>
          <p:nvPr/>
        </p:nvSpPr>
        <p:spPr bwMode="auto">
          <a:xfrm>
            <a:off x="2620963" y="2401888"/>
            <a:ext cx="60325" cy="65087"/>
          </a:xfrm>
          <a:custGeom>
            <a:avLst/>
            <a:gdLst/>
            <a:ahLst/>
            <a:cxnLst>
              <a:cxn ang="0">
                <a:pos x="38" y="38"/>
              </a:cxn>
              <a:cxn ang="0">
                <a:pos x="38" y="0"/>
              </a:cxn>
              <a:cxn ang="0">
                <a:pos x="0" y="20"/>
              </a:cxn>
              <a:cxn ang="0">
                <a:pos x="38" y="41"/>
              </a:cxn>
              <a:cxn ang="0">
                <a:pos x="38" y="41"/>
              </a:cxn>
              <a:cxn ang="0">
                <a:pos x="38" y="38"/>
              </a:cxn>
            </a:cxnLst>
            <a:rect l="0" t="0" r="r" b="b"/>
            <a:pathLst>
              <a:path w="38" h="41">
                <a:moveTo>
                  <a:pt x="38" y="38"/>
                </a:moveTo>
                <a:lnTo>
                  <a:pt x="38" y="0"/>
                </a:lnTo>
                <a:lnTo>
                  <a:pt x="0" y="20"/>
                </a:lnTo>
                <a:lnTo>
                  <a:pt x="38" y="41"/>
                </a:lnTo>
                <a:lnTo>
                  <a:pt x="38" y="41"/>
                </a:lnTo>
                <a:lnTo>
                  <a:pt x="38" y="38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195" name="Freeform 192"/>
          <p:cNvSpPr>
            <a:spLocks/>
          </p:cNvSpPr>
          <p:nvPr/>
        </p:nvSpPr>
        <p:spPr bwMode="auto">
          <a:xfrm>
            <a:off x="2620963" y="2216150"/>
            <a:ext cx="60325" cy="60325"/>
          </a:xfrm>
          <a:custGeom>
            <a:avLst/>
            <a:gdLst/>
            <a:ahLst/>
            <a:cxnLst>
              <a:cxn ang="0">
                <a:pos x="38" y="35"/>
              </a:cxn>
              <a:cxn ang="0">
                <a:pos x="38" y="0"/>
              </a:cxn>
              <a:cxn ang="0">
                <a:pos x="0" y="18"/>
              </a:cxn>
              <a:cxn ang="0">
                <a:pos x="38" y="38"/>
              </a:cxn>
              <a:cxn ang="0">
                <a:pos x="38" y="38"/>
              </a:cxn>
              <a:cxn ang="0">
                <a:pos x="38" y="35"/>
              </a:cxn>
            </a:cxnLst>
            <a:rect l="0" t="0" r="r" b="b"/>
            <a:pathLst>
              <a:path w="38" h="38">
                <a:moveTo>
                  <a:pt x="38" y="35"/>
                </a:moveTo>
                <a:lnTo>
                  <a:pt x="38" y="0"/>
                </a:lnTo>
                <a:lnTo>
                  <a:pt x="0" y="18"/>
                </a:lnTo>
                <a:lnTo>
                  <a:pt x="38" y="38"/>
                </a:lnTo>
                <a:lnTo>
                  <a:pt x="38" y="38"/>
                </a:lnTo>
                <a:lnTo>
                  <a:pt x="38" y="3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196" name="Freeform 193"/>
          <p:cNvSpPr>
            <a:spLocks/>
          </p:cNvSpPr>
          <p:nvPr/>
        </p:nvSpPr>
        <p:spPr bwMode="auto">
          <a:xfrm>
            <a:off x="2620963" y="2030413"/>
            <a:ext cx="60325" cy="60325"/>
          </a:xfrm>
          <a:custGeom>
            <a:avLst/>
            <a:gdLst/>
            <a:ahLst/>
            <a:cxnLst>
              <a:cxn ang="0">
                <a:pos x="38" y="38"/>
              </a:cxn>
              <a:cxn ang="0">
                <a:pos x="38" y="0"/>
              </a:cxn>
              <a:cxn ang="0">
                <a:pos x="0" y="20"/>
              </a:cxn>
              <a:cxn ang="0">
                <a:pos x="38" y="38"/>
              </a:cxn>
              <a:cxn ang="0">
                <a:pos x="38" y="38"/>
              </a:cxn>
            </a:cxnLst>
            <a:rect l="0" t="0" r="r" b="b"/>
            <a:pathLst>
              <a:path w="38" h="38">
                <a:moveTo>
                  <a:pt x="38" y="38"/>
                </a:moveTo>
                <a:lnTo>
                  <a:pt x="38" y="0"/>
                </a:lnTo>
                <a:lnTo>
                  <a:pt x="0" y="20"/>
                </a:lnTo>
                <a:lnTo>
                  <a:pt x="38" y="38"/>
                </a:lnTo>
                <a:lnTo>
                  <a:pt x="38" y="38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197" name="Freeform 194"/>
          <p:cNvSpPr>
            <a:spLocks/>
          </p:cNvSpPr>
          <p:nvPr/>
        </p:nvSpPr>
        <p:spPr bwMode="auto">
          <a:xfrm>
            <a:off x="2620963" y="1839913"/>
            <a:ext cx="60325" cy="65087"/>
          </a:xfrm>
          <a:custGeom>
            <a:avLst/>
            <a:gdLst/>
            <a:ahLst/>
            <a:cxnLst>
              <a:cxn ang="0">
                <a:pos x="38" y="38"/>
              </a:cxn>
              <a:cxn ang="0">
                <a:pos x="38" y="0"/>
              </a:cxn>
              <a:cxn ang="0">
                <a:pos x="0" y="21"/>
              </a:cxn>
              <a:cxn ang="0">
                <a:pos x="38" y="41"/>
              </a:cxn>
              <a:cxn ang="0">
                <a:pos x="38" y="41"/>
              </a:cxn>
              <a:cxn ang="0">
                <a:pos x="38" y="38"/>
              </a:cxn>
            </a:cxnLst>
            <a:rect l="0" t="0" r="r" b="b"/>
            <a:pathLst>
              <a:path w="38" h="41">
                <a:moveTo>
                  <a:pt x="38" y="38"/>
                </a:moveTo>
                <a:lnTo>
                  <a:pt x="38" y="0"/>
                </a:lnTo>
                <a:lnTo>
                  <a:pt x="0" y="21"/>
                </a:lnTo>
                <a:lnTo>
                  <a:pt x="38" y="41"/>
                </a:lnTo>
                <a:lnTo>
                  <a:pt x="38" y="41"/>
                </a:lnTo>
                <a:lnTo>
                  <a:pt x="38" y="38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198" name="Freeform 195"/>
          <p:cNvSpPr>
            <a:spLocks/>
          </p:cNvSpPr>
          <p:nvPr/>
        </p:nvSpPr>
        <p:spPr bwMode="auto">
          <a:xfrm>
            <a:off x="2620963" y="1658938"/>
            <a:ext cx="60325" cy="65087"/>
          </a:xfrm>
          <a:custGeom>
            <a:avLst/>
            <a:gdLst/>
            <a:ahLst/>
            <a:cxnLst>
              <a:cxn ang="0">
                <a:pos x="38" y="38"/>
              </a:cxn>
              <a:cxn ang="0">
                <a:pos x="38" y="0"/>
              </a:cxn>
              <a:cxn ang="0">
                <a:pos x="0" y="20"/>
              </a:cxn>
              <a:cxn ang="0">
                <a:pos x="38" y="41"/>
              </a:cxn>
              <a:cxn ang="0">
                <a:pos x="38" y="41"/>
              </a:cxn>
              <a:cxn ang="0">
                <a:pos x="38" y="38"/>
              </a:cxn>
            </a:cxnLst>
            <a:rect l="0" t="0" r="r" b="b"/>
            <a:pathLst>
              <a:path w="38" h="41">
                <a:moveTo>
                  <a:pt x="38" y="38"/>
                </a:moveTo>
                <a:lnTo>
                  <a:pt x="38" y="0"/>
                </a:lnTo>
                <a:lnTo>
                  <a:pt x="0" y="20"/>
                </a:lnTo>
                <a:lnTo>
                  <a:pt x="38" y="41"/>
                </a:lnTo>
                <a:lnTo>
                  <a:pt x="38" y="41"/>
                </a:lnTo>
                <a:lnTo>
                  <a:pt x="38" y="38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199" name="Freeform 196"/>
          <p:cNvSpPr>
            <a:spLocks/>
          </p:cNvSpPr>
          <p:nvPr/>
        </p:nvSpPr>
        <p:spPr bwMode="auto">
          <a:xfrm>
            <a:off x="2620963" y="1476375"/>
            <a:ext cx="60325" cy="61913"/>
          </a:xfrm>
          <a:custGeom>
            <a:avLst/>
            <a:gdLst/>
            <a:ahLst/>
            <a:cxnLst>
              <a:cxn ang="0">
                <a:pos x="38" y="39"/>
              </a:cxn>
              <a:cxn ang="0">
                <a:pos x="38" y="0"/>
              </a:cxn>
              <a:cxn ang="0">
                <a:pos x="0" y="21"/>
              </a:cxn>
              <a:cxn ang="0">
                <a:pos x="38" y="39"/>
              </a:cxn>
              <a:cxn ang="0">
                <a:pos x="38" y="39"/>
              </a:cxn>
            </a:cxnLst>
            <a:rect l="0" t="0" r="r" b="b"/>
            <a:pathLst>
              <a:path w="38" h="39">
                <a:moveTo>
                  <a:pt x="38" y="39"/>
                </a:moveTo>
                <a:lnTo>
                  <a:pt x="38" y="0"/>
                </a:lnTo>
                <a:lnTo>
                  <a:pt x="0" y="21"/>
                </a:lnTo>
                <a:lnTo>
                  <a:pt x="38" y="39"/>
                </a:lnTo>
                <a:lnTo>
                  <a:pt x="38" y="39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200" name="Line 197"/>
          <p:cNvSpPr>
            <a:spLocks noChangeShapeType="1"/>
          </p:cNvSpPr>
          <p:nvPr/>
        </p:nvSpPr>
        <p:spPr bwMode="auto">
          <a:xfrm flipH="1">
            <a:off x="1490663" y="1876425"/>
            <a:ext cx="269875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201" name="Rectangle 198"/>
          <p:cNvSpPr>
            <a:spLocks noChangeArrowheads="1"/>
          </p:cNvSpPr>
          <p:nvPr/>
        </p:nvSpPr>
        <p:spPr bwMode="auto">
          <a:xfrm>
            <a:off x="985838" y="1795463"/>
            <a:ext cx="8572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02" name="Rectangle 199"/>
          <p:cNvSpPr>
            <a:spLocks noChangeArrowheads="1"/>
          </p:cNvSpPr>
          <p:nvPr/>
        </p:nvSpPr>
        <p:spPr bwMode="auto">
          <a:xfrm>
            <a:off x="1065213" y="1795463"/>
            <a:ext cx="8572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L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03" name="Rectangle 200"/>
          <p:cNvSpPr>
            <a:spLocks noChangeArrowheads="1"/>
          </p:cNvSpPr>
          <p:nvPr/>
        </p:nvSpPr>
        <p:spPr bwMode="auto">
          <a:xfrm>
            <a:off x="1143000" y="1795463"/>
            <a:ext cx="1016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B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04" name="Rectangle 201"/>
          <p:cNvSpPr>
            <a:spLocks noChangeArrowheads="1"/>
          </p:cNvSpPr>
          <p:nvPr/>
        </p:nvSpPr>
        <p:spPr bwMode="auto">
          <a:xfrm>
            <a:off x="1231900" y="1795463"/>
            <a:ext cx="381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05" name="Rectangle 202"/>
          <p:cNvSpPr>
            <a:spLocks noChangeArrowheads="1"/>
          </p:cNvSpPr>
          <p:nvPr/>
        </p:nvSpPr>
        <p:spPr bwMode="auto">
          <a:xfrm>
            <a:off x="1268413" y="1795463"/>
            <a:ext cx="8572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h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06" name="Rectangle 203"/>
          <p:cNvSpPr>
            <a:spLocks noChangeArrowheads="1"/>
          </p:cNvSpPr>
          <p:nvPr/>
        </p:nvSpPr>
        <p:spPr bwMode="auto">
          <a:xfrm>
            <a:off x="1344613" y="1795463"/>
            <a:ext cx="381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i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07" name="Rectangle 204"/>
          <p:cNvSpPr>
            <a:spLocks noChangeArrowheads="1"/>
          </p:cNvSpPr>
          <p:nvPr/>
        </p:nvSpPr>
        <p:spPr bwMode="auto">
          <a:xfrm>
            <a:off x="1373188" y="1795463"/>
            <a:ext cx="46037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08" name="Rectangle 205"/>
          <p:cNvSpPr>
            <a:spLocks noChangeArrowheads="1"/>
          </p:cNvSpPr>
          <p:nvPr/>
        </p:nvSpPr>
        <p:spPr bwMode="auto">
          <a:xfrm>
            <a:off x="3881438" y="3236913"/>
            <a:ext cx="93662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09" name="Rectangle 206"/>
          <p:cNvSpPr>
            <a:spLocks noChangeArrowheads="1"/>
          </p:cNvSpPr>
          <p:nvPr/>
        </p:nvSpPr>
        <p:spPr bwMode="auto">
          <a:xfrm>
            <a:off x="3970338" y="3236913"/>
            <a:ext cx="8572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h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10" name="Rectangle 207"/>
          <p:cNvSpPr>
            <a:spLocks noChangeArrowheads="1"/>
          </p:cNvSpPr>
          <p:nvPr/>
        </p:nvSpPr>
        <p:spPr bwMode="auto">
          <a:xfrm>
            <a:off x="4046538" y="3236913"/>
            <a:ext cx="77787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y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11" name="Rectangle 208"/>
          <p:cNvSpPr>
            <a:spLocks noChangeArrowheads="1"/>
          </p:cNvSpPr>
          <p:nvPr/>
        </p:nvSpPr>
        <p:spPr bwMode="auto">
          <a:xfrm>
            <a:off x="4114800" y="3236913"/>
            <a:ext cx="77788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12" name="Rectangle 209"/>
          <p:cNvSpPr>
            <a:spLocks noChangeArrowheads="1"/>
          </p:cNvSpPr>
          <p:nvPr/>
        </p:nvSpPr>
        <p:spPr bwMode="auto">
          <a:xfrm>
            <a:off x="4179888" y="3236913"/>
            <a:ext cx="381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i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13" name="Rectangle 210"/>
          <p:cNvSpPr>
            <a:spLocks noChangeArrowheads="1"/>
          </p:cNvSpPr>
          <p:nvPr/>
        </p:nvSpPr>
        <p:spPr bwMode="auto">
          <a:xfrm>
            <a:off x="4211638" y="3236913"/>
            <a:ext cx="77787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14" name="Rectangle 211"/>
          <p:cNvSpPr>
            <a:spLocks noChangeArrowheads="1"/>
          </p:cNvSpPr>
          <p:nvPr/>
        </p:nvSpPr>
        <p:spPr bwMode="auto">
          <a:xfrm>
            <a:off x="4276725" y="3236913"/>
            <a:ext cx="77788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15" name="Rectangle 212"/>
          <p:cNvSpPr>
            <a:spLocks noChangeArrowheads="1"/>
          </p:cNvSpPr>
          <p:nvPr/>
        </p:nvSpPr>
        <p:spPr bwMode="auto">
          <a:xfrm>
            <a:off x="4352925" y="3236913"/>
            <a:ext cx="381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l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16" name="Rectangle 213"/>
          <p:cNvSpPr>
            <a:spLocks noChangeArrowheads="1"/>
          </p:cNvSpPr>
          <p:nvPr/>
        </p:nvSpPr>
        <p:spPr bwMode="auto">
          <a:xfrm>
            <a:off x="4381500" y="3236913"/>
            <a:ext cx="381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17" name="Rectangle 214"/>
          <p:cNvSpPr>
            <a:spLocks noChangeArrowheads="1"/>
          </p:cNvSpPr>
          <p:nvPr/>
        </p:nvSpPr>
        <p:spPr bwMode="auto">
          <a:xfrm>
            <a:off x="4418013" y="3236913"/>
            <a:ext cx="8572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18" name="Rectangle 215"/>
          <p:cNvSpPr>
            <a:spLocks noChangeArrowheads="1"/>
          </p:cNvSpPr>
          <p:nvPr/>
        </p:nvSpPr>
        <p:spPr bwMode="auto">
          <a:xfrm>
            <a:off x="4494213" y="3236913"/>
            <a:ext cx="77787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19" name="Rectangle 216"/>
          <p:cNvSpPr>
            <a:spLocks noChangeArrowheads="1"/>
          </p:cNvSpPr>
          <p:nvPr/>
        </p:nvSpPr>
        <p:spPr bwMode="auto">
          <a:xfrm>
            <a:off x="4572000" y="3236913"/>
            <a:ext cx="8572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g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20" name="Rectangle 217"/>
          <p:cNvSpPr>
            <a:spLocks noChangeArrowheads="1"/>
          </p:cNvSpPr>
          <p:nvPr/>
        </p:nvSpPr>
        <p:spPr bwMode="auto">
          <a:xfrm>
            <a:off x="4643438" y="3236913"/>
            <a:ext cx="77787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21" name="Rectangle 218"/>
          <p:cNvSpPr>
            <a:spLocks noChangeArrowheads="1"/>
          </p:cNvSpPr>
          <p:nvPr/>
        </p:nvSpPr>
        <p:spPr bwMode="auto">
          <a:xfrm>
            <a:off x="4721225" y="3236913"/>
            <a:ext cx="381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22" name="Rectangle 219"/>
          <p:cNvSpPr>
            <a:spLocks noChangeArrowheads="1"/>
          </p:cNvSpPr>
          <p:nvPr/>
        </p:nvSpPr>
        <p:spPr bwMode="auto">
          <a:xfrm>
            <a:off x="4757738" y="3236913"/>
            <a:ext cx="8572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n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23" name="Rectangle 220"/>
          <p:cNvSpPr>
            <a:spLocks noChangeArrowheads="1"/>
          </p:cNvSpPr>
          <p:nvPr/>
        </p:nvSpPr>
        <p:spPr bwMode="auto">
          <a:xfrm>
            <a:off x="4829175" y="3236913"/>
            <a:ext cx="8572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u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24" name="Rectangle 221"/>
          <p:cNvSpPr>
            <a:spLocks noChangeArrowheads="1"/>
          </p:cNvSpPr>
          <p:nvPr/>
        </p:nvSpPr>
        <p:spPr bwMode="auto">
          <a:xfrm>
            <a:off x="4906963" y="3236913"/>
            <a:ext cx="12382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m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25" name="Rectangle 222"/>
          <p:cNvSpPr>
            <a:spLocks noChangeArrowheads="1"/>
          </p:cNvSpPr>
          <p:nvPr/>
        </p:nvSpPr>
        <p:spPr bwMode="auto">
          <a:xfrm>
            <a:off x="5019675" y="3236913"/>
            <a:ext cx="8572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b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26" name="Rectangle 223"/>
          <p:cNvSpPr>
            <a:spLocks noChangeArrowheads="1"/>
          </p:cNvSpPr>
          <p:nvPr/>
        </p:nvSpPr>
        <p:spPr bwMode="auto">
          <a:xfrm>
            <a:off x="5092700" y="3236913"/>
            <a:ext cx="77788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27" name="Rectangle 224"/>
          <p:cNvSpPr>
            <a:spLocks noChangeArrowheads="1"/>
          </p:cNvSpPr>
          <p:nvPr/>
        </p:nvSpPr>
        <p:spPr bwMode="auto">
          <a:xfrm>
            <a:off x="5168900" y="3236913"/>
            <a:ext cx="5397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r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28" name="Rectangle 225"/>
          <p:cNvSpPr>
            <a:spLocks noChangeArrowheads="1"/>
          </p:cNvSpPr>
          <p:nvPr/>
        </p:nvSpPr>
        <p:spPr bwMode="auto">
          <a:xfrm>
            <a:off x="3722688" y="3524250"/>
            <a:ext cx="93662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29" name="Rectangle 226"/>
          <p:cNvSpPr>
            <a:spLocks noChangeArrowheads="1"/>
          </p:cNvSpPr>
          <p:nvPr/>
        </p:nvSpPr>
        <p:spPr bwMode="auto">
          <a:xfrm>
            <a:off x="3811588" y="3524250"/>
            <a:ext cx="8572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h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30" name="Rectangle 227"/>
          <p:cNvSpPr>
            <a:spLocks noChangeArrowheads="1"/>
          </p:cNvSpPr>
          <p:nvPr/>
        </p:nvSpPr>
        <p:spPr bwMode="auto">
          <a:xfrm>
            <a:off x="3889375" y="3524250"/>
            <a:ext cx="77788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y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31" name="Rectangle 228"/>
          <p:cNvSpPr>
            <a:spLocks noChangeArrowheads="1"/>
          </p:cNvSpPr>
          <p:nvPr/>
        </p:nvSpPr>
        <p:spPr bwMode="auto">
          <a:xfrm>
            <a:off x="3957638" y="3524250"/>
            <a:ext cx="77787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32" name="Rectangle 229"/>
          <p:cNvSpPr>
            <a:spLocks noChangeArrowheads="1"/>
          </p:cNvSpPr>
          <p:nvPr/>
        </p:nvSpPr>
        <p:spPr bwMode="auto">
          <a:xfrm>
            <a:off x="4022725" y="3524250"/>
            <a:ext cx="381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i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33" name="Rectangle 230"/>
          <p:cNvSpPr>
            <a:spLocks noChangeArrowheads="1"/>
          </p:cNvSpPr>
          <p:nvPr/>
        </p:nvSpPr>
        <p:spPr bwMode="auto">
          <a:xfrm>
            <a:off x="4054475" y="3524250"/>
            <a:ext cx="77788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34" name="Rectangle 231"/>
          <p:cNvSpPr>
            <a:spLocks noChangeArrowheads="1"/>
          </p:cNvSpPr>
          <p:nvPr/>
        </p:nvSpPr>
        <p:spPr bwMode="auto">
          <a:xfrm>
            <a:off x="4119563" y="3524250"/>
            <a:ext cx="77787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35" name="Rectangle 232"/>
          <p:cNvSpPr>
            <a:spLocks noChangeArrowheads="1"/>
          </p:cNvSpPr>
          <p:nvPr/>
        </p:nvSpPr>
        <p:spPr bwMode="auto">
          <a:xfrm>
            <a:off x="4195763" y="3524250"/>
            <a:ext cx="381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l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36" name="Rectangle 233"/>
          <p:cNvSpPr>
            <a:spLocks noChangeArrowheads="1"/>
          </p:cNvSpPr>
          <p:nvPr/>
        </p:nvSpPr>
        <p:spPr bwMode="auto">
          <a:xfrm>
            <a:off x="4224338" y="3524250"/>
            <a:ext cx="381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37" name="Rectangle 234"/>
          <p:cNvSpPr>
            <a:spLocks noChangeArrowheads="1"/>
          </p:cNvSpPr>
          <p:nvPr/>
        </p:nvSpPr>
        <p:spPr bwMode="auto">
          <a:xfrm>
            <a:off x="4264025" y="3524250"/>
            <a:ext cx="77788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38" name="Rectangle 235"/>
          <p:cNvSpPr>
            <a:spLocks noChangeArrowheads="1"/>
          </p:cNvSpPr>
          <p:nvPr/>
        </p:nvSpPr>
        <p:spPr bwMode="auto">
          <a:xfrm>
            <a:off x="4337050" y="3524250"/>
            <a:ext cx="8572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39" name="Rectangle 236"/>
          <p:cNvSpPr>
            <a:spLocks noChangeArrowheads="1"/>
          </p:cNvSpPr>
          <p:nvPr/>
        </p:nvSpPr>
        <p:spPr bwMode="auto">
          <a:xfrm>
            <a:off x="4413250" y="3524250"/>
            <a:ext cx="8572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40" name="Rectangle 237"/>
          <p:cNvSpPr>
            <a:spLocks noChangeArrowheads="1"/>
          </p:cNvSpPr>
          <p:nvPr/>
        </p:nvSpPr>
        <p:spPr bwMode="auto">
          <a:xfrm>
            <a:off x="4486275" y="3524250"/>
            <a:ext cx="5397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r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41" name="Rectangle 238"/>
          <p:cNvSpPr>
            <a:spLocks noChangeArrowheads="1"/>
          </p:cNvSpPr>
          <p:nvPr/>
        </p:nvSpPr>
        <p:spPr bwMode="auto">
          <a:xfrm>
            <a:off x="4530725" y="3524250"/>
            <a:ext cx="77788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42" name="Rectangle 239"/>
          <p:cNvSpPr>
            <a:spLocks noChangeArrowheads="1"/>
          </p:cNvSpPr>
          <p:nvPr/>
        </p:nvSpPr>
        <p:spPr bwMode="auto">
          <a:xfrm>
            <a:off x="4608513" y="3524250"/>
            <a:ext cx="77787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43" name="Rectangle 240"/>
          <p:cNvSpPr>
            <a:spLocks noChangeArrowheads="1"/>
          </p:cNvSpPr>
          <p:nvPr/>
        </p:nvSpPr>
        <p:spPr bwMode="auto">
          <a:xfrm>
            <a:off x="4672013" y="3524250"/>
            <a:ext cx="77787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44" name="Rectangle 241"/>
          <p:cNvSpPr>
            <a:spLocks noChangeArrowheads="1"/>
          </p:cNvSpPr>
          <p:nvPr/>
        </p:nvSpPr>
        <p:spPr bwMode="auto">
          <a:xfrm>
            <a:off x="4740275" y="3524250"/>
            <a:ext cx="381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45" name="Rectangle 242"/>
          <p:cNvSpPr>
            <a:spLocks noChangeArrowheads="1"/>
          </p:cNvSpPr>
          <p:nvPr/>
        </p:nvSpPr>
        <p:spPr bwMode="auto">
          <a:xfrm>
            <a:off x="4776788" y="3524250"/>
            <a:ext cx="46037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46" name="Rectangle 243"/>
          <p:cNvSpPr>
            <a:spLocks noChangeArrowheads="1"/>
          </p:cNvSpPr>
          <p:nvPr/>
        </p:nvSpPr>
        <p:spPr bwMode="auto">
          <a:xfrm>
            <a:off x="4818063" y="3524250"/>
            <a:ext cx="77787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47" name="Rectangle 244"/>
          <p:cNvSpPr>
            <a:spLocks noChangeArrowheads="1"/>
          </p:cNvSpPr>
          <p:nvPr/>
        </p:nvSpPr>
        <p:spPr bwMode="auto">
          <a:xfrm>
            <a:off x="4891088" y="3524250"/>
            <a:ext cx="8572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g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48" name="Freeform 245"/>
          <p:cNvSpPr>
            <a:spLocks/>
          </p:cNvSpPr>
          <p:nvPr/>
        </p:nvSpPr>
        <p:spPr bwMode="auto">
          <a:xfrm>
            <a:off x="2686050" y="698500"/>
            <a:ext cx="177800" cy="1735138"/>
          </a:xfrm>
          <a:custGeom>
            <a:avLst/>
            <a:gdLst/>
            <a:ahLst/>
            <a:cxnLst>
              <a:cxn ang="0">
                <a:pos x="112" y="0"/>
              </a:cxn>
              <a:cxn ang="0">
                <a:pos x="112" y="1093"/>
              </a:cxn>
              <a:cxn ang="0">
                <a:pos x="0" y="1093"/>
              </a:cxn>
            </a:cxnLst>
            <a:rect l="0" t="0" r="r" b="b"/>
            <a:pathLst>
              <a:path w="112" h="1093">
                <a:moveTo>
                  <a:pt x="112" y="0"/>
                </a:moveTo>
                <a:lnTo>
                  <a:pt x="112" y="1093"/>
                </a:lnTo>
                <a:lnTo>
                  <a:pt x="0" y="1093"/>
                </a:lnTo>
              </a:path>
            </a:pathLst>
          </a:cu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249" name="Freeform 246"/>
          <p:cNvSpPr>
            <a:spLocks/>
          </p:cNvSpPr>
          <p:nvPr/>
        </p:nvSpPr>
        <p:spPr bwMode="auto">
          <a:xfrm>
            <a:off x="2471738" y="1436688"/>
            <a:ext cx="141287" cy="141287"/>
          </a:xfrm>
          <a:custGeom>
            <a:avLst/>
            <a:gdLst/>
            <a:ahLst/>
            <a:cxnLst>
              <a:cxn ang="0">
                <a:pos x="46" y="89"/>
              </a:cxn>
              <a:cxn ang="0">
                <a:pos x="53" y="89"/>
              </a:cxn>
              <a:cxn ang="0">
                <a:pos x="58" y="86"/>
              </a:cxn>
              <a:cxn ang="0">
                <a:pos x="66" y="84"/>
              </a:cxn>
              <a:cxn ang="0">
                <a:pos x="71" y="81"/>
              </a:cxn>
              <a:cxn ang="0">
                <a:pos x="76" y="76"/>
              </a:cxn>
              <a:cxn ang="0">
                <a:pos x="81" y="71"/>
              </a:cxn>
              <a:cxn ang="0">
                <a:pos x="84" y="66"/>
              </a:cxn>
              <a:cxn ang="0">
                <a:pos x="89" y="58"/>
              </a:cxn>
              <a:cxn ang="0">
                <a:pos x="89" y="51"/>
              </a:cxn>
              <a:cxn ang="0">
                <a:pos x="89" y="46"/>
              </a:cxn>
              <a:cxn ang="0">
                <a:pos x="89" y="38"/>
              </a:cxn>
              <a:cxn ang="0">
                <a:pos x="89" y="31"/>
              </a:cxn>
              <a:cxn ang="0">
                <a:pos x="84" y="25"/>
              </a:cxn>
              <a:cxn ang="0">
                <a:pos x="81" y="18"/>
              </a:cxn>
              <a:cxn ang="0">
                <a:pos x="76" y="13"/>
              </a:cxn>
              <a:cxn ang="0">
                <a:pos x="71" y="8"/>
              </a:cxn>
              <a:cxn ang="0">
                <a:pos x="66" y="5"/>
              </a:cxn>
              <a:cxn ang="0">
                <a:pos x="58" y="3"/>
              </a:cxn>
              <a:cxn ang="0">
                <a:pos x="53" y="0"/>
              </a:cxn>
              <a:cxn ang="0">
                <a:pos x="46" y="0"/>
              </a:cxn>
              <a:cxn ang="0">
                <a:pos x="38" y="0"/>
              </a:cxn>
              <a:cxn ang="0">
                <a:pos x="30" y="3"/>
              </a:cxn>
              <a:cxn ang="0">
                <a:pos x="25" y="5"/>
              </a:cxn>
              <a:cxn ang="0">
                <a:pos x="20" y="8"/>
              </a:cxn>
              <a:cxn ang="0">
                <a:pos x="15" y="13"/>
              </a:cxn>
              <a:cxn ang="0">
                <a:pos x="10" y="18"/>
              </a:cxn>
              <a:cxn ang="0">
                <a:pos x="5" y="25"/>
              </a:cxn>
              <a:cxn ang="0">
                <a:pos x="2" y="31"/>
              </a:cxn>
              <a:cxn ang="0">
                <a:pos x="2" y="38"/>
              </a:cxn>
              <a:cxn ang="0">
                <a:pos x="0" y="46"/>
              </a:cxn>
              <a:cxn ang="0">
                <a:pos x="2" y="51"/>
              </a:cxn>
              <a:cxn ang="0">
                <a:pos x="2" y="58"/>
              </a:cxn>
              <a:cxn ang="0">
                <a:pos x="5" y="66"/>
              </a:cxn>
              <a:cxn ang="0">
                <a:pos x="10" y="71"/>
              </a:cxn>
              <a:cxn ang="0">
                <a:pos x="15" y="76"/>
              </a:cxn>
              <a:cxn ang="0">
                <a:pos x="20" y="81"/>
              </a:cxn>
              <a:cxn ang="0">
                <a:pos x="25" y="84"/>
              </a:cxn>
              <a:cxn ang="0">
                <a:pos x="30" y="86"/>
              </a:cxn>
              <a:cxn ang="0">
                <a:pos x="38" y="89"/>
              </a:cxn>
              <a:cxn ang="0">
                <a:pos x="46" y="89"/>
              </a:cxn>
              <a:cxn ang="0">
                <a:pos x="46" y="89"/>
              </a:cxn>
            </a:cxnLst>
            <a:rect l="0" t="0" r="r" b="b"/>
            <a:pathLst>
              <a:path w="89" h="89">
                <a:moveTo>
                  <a:pt x="46" y="89"/>
                </a:moveTo>
                <a:lnTo>
                  <a:pt x="53" y="89"/>
                </a:lnTo>
                <a:lnTo>
                  <a:pt x="58" y="86"/>
                </a:lnTo>
                <a:lnTo>
                  <a:pt x="66" y="84"/>
                </a:lnTo>
                <a:lnTo>
                  <a:pt x="71" y="81"/>
                </a:lnTo>
                <a:lnTo>
                  <a:pt x="76" y="76"/>
                </a:lnTo>
                <a:lnTo>
                  <a:pt x="81" y="71"/>
                </a:lnTo>
                <a:lnTo>
                  <a:pt x="84" y="66"/>
                </a:lnTo>
                <a:lnTo>
                  <a:pt x="89" y="58"/>
                </a:lnTo>
                <a:lnTo>
                  <a:pt x="89" y="51"/>
                </a:lnTo>
                <a:lnTo>
                  <a:pt x="89" y="46"/>
                </a:lnTo>
                <a:lnTo>
                  <a:pt x="89" y="38"/>
                </a:lnTo>
                <a:lnTo>
                  <a:pt x="89" y="31"/>
                </a:lnTo>
                <a:lnTo>
                  <a:pt x="84" y="25"/>
                </a:lnTo>
                <a:lnTo>
                  <a:pt x="81" y="18"/>
                </a:lnTo>
                <a:lnTo>
                  <a:pt x="76" y="13"/>
                </a:lnTo>
                <a:lnTo>
                  <a:pt x="71" y="8"/>
                </a:lnTo>
                <a:lnTo>
                  <a:pt x="66" y="5"/>
                </a:lnTo>
                <a:lnTo>
                  <a:pt x="58" y="3"/>
                </a:lnTo>
                <a:lnTo>
                  <a:pt x="53" y="0"/>
                </a:lnTo>
                <a:lnTo>
                  <a:pt x="46" y="0"/>
                </a:lnTo>
                <a:lnTo>
                  <a:pt x="38" y="0"/>
                </a:lnTo>
                <a:lnTo>
                  <a:pt x="30" y="3"/>
                </a:lnTo>
                <a:lnTo>
                  <a:pt x="25" y="5"/>
                </a:lnTo>
                <a:lnTo>
                  <a:pt x="20" y="8"/>
                </a:lnTo>
                <a:lnTo>
                  <a:pt x="15" y="13"/>
                </a:lnTo>
                <a:lnTo>
                  <a:pt x="10" y="18"/>
                </a:lnTo>
                <a:lnTo>
                  <a:pt x="5" y="25"/>
                </a:lnTo>
                <a:lnTo>
                  <a:pt x="2" y="31"/>
                </a:lnTo>
                <a:lnTo>
                  <a:pt x="2" y="38"/>
                </a:lnTo>
                <a:lnTo>
                  <a:pt x="0" y="46"/>
                </a:lnTo>
                <a:lnTo>
                  <a:pt x="2" y="51"/>
                </a:lnTo>
                <a:lnTo>
                  <a:pt x="2" y="58"/>
                </a:lnTo>
                <a:lnTo>
                  <a:pt x="5" y="66"/>
                </a:lnTo>
                <a:lnTo>
                  <a:pt x="10" y="71"/>
                </a:lnTo>
                <a:lnTo>
                  <a:pt x="15" y="76"/>
                </a:lnTo>
                <a:lnTo>
                  <a:pt x="20" y="81"/>
                </a:lnTo>
                <a:lnTo>
                  <a:pt x="25" y="84"/>
                </a:lnTo>
                <a:lnTo>
                  <a:pt x="30" y="86"/>
                </a:lnTo>
                <a:lnTo>
                  <a:pt x="38" y="89"/>
                </a:lnTo>
                <a:lnTo>
                  <a:pt x="46" y="89"/>
                </a:lnTo>
                <a:lnTo>
                  <a:pt x="46" y="89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250" name="Freeform 247"/>
          <p:cNvSpPr>
            <a:spLocks/>
          </p:cNvSpPr>
          <p:nvPr/>
        </p:nvSpPr>
        <p:spPr bwMode="auto">
          <a:xfrm>
            <a:off x="2471738" y="1617663"/>
            <a:ext cx="141287" cy="141287"/>
          </a:xfrm>
          <a:custGeom>
            <a:avLst/>
            <a:gdLst/>
            <a:ahLst/>
            <a:cxnLst>
              <a:cxn ang="0">
                <a:pos x="46" y="89"/>
              </a:cxn>
              <a:cxn ang="0">
                <a:pos x="53" y="89"/>
              </a:cxn>
              <a:cxn ang="0">
                <a:pos x="58" y="87"/>
              </a:cxn>
              <a:cxn ang="0">
                <a:pos x="66" y="84"/>
              </a:cxn>
              <a:cxn ang="0">
                <a:pos x="71" y="82"/>
              </a:cxn>
              <a:cxn ang="0">
                <a:pos x="76" y="77"/>
              </a:cxn>
              <a:cxn ang="0">
                <a:pos x="81" y="72"/>
              </a:cxn>
              <a:cxn ang="0">
                <a:pos x="84" y="64"/>
              </a:cxn>
              <a:cxn ang="0">
                <a:pos x="89" y="59"/>
              </a:cxn>
              <a:cxn ang="0">
                <a:pos x="89" y="51"/>
              </a:cxn>
              <a:cxn ang="0">
                <a:pos x="89" y="44"/>
              </a:cxn>
              <a:cxn ang="0">
                <a:pos x="89" y="39"/>
              </a:cxn>
              <a:cxn ang="0">
                <a:pos x="89" y="31"/>
              </a:cxn>
              <a:cxn ang="0">
                <a:pos x="84" y="23"/>
              </a:cxn>
              <a:cxn ang="0">
                <a:pos x="81" y="18"/>
              </a:cxn>
              <a:cxn ang="0">
                <a:pos x="76" y="13"/>
              </a:cxn>
              <a:cxn ang="0">
                <a:pos x="71" y="8"/>
              </a:cxn>
              <a:cxn ang="0">
                <a:pos x="66" y="6"/>
              </a:cxn>
              <a:cxn ang="0">
                <a:pos x="58" y="3"/>
              </a:cxn>
              <a:cxn ang="0">
                <a:pos x="53" y="0"/>
              </a:cxn>
              <a:cxn ang="0">
                <a:pos x="46" y="0"/>
              </a:cxn>
              <a:cxn ang="0">
                <a:pos x="38" y="0"/>
              </a:cxn>
              <a:cxn ang="0">
                <a:pos x="30" y="3"/>
              </a:cxn>
              <a:cxn ang="0">
                <a:pos x="25" y="6"/>
              </a:cxn>
              <a:cxn ang="0">
                <a:pos x="20" y="8"/>
              </a:cxn>
              <a:cxn ang="0">
                <a:pos x="15" y="13"/>
              </a:cxn>
              <a:cxn ang="0">
                <a:pos x="10" y="18"/>
              </a:cxn>
              <a:cxn ang="0">
                <a:pos x="5" y="23"/>
              </a:cxn>
              <a:cxn ang="0">
                <a:pos x="2" y="31"/>
              </a:cxn>
              <a:cxn ang="0">
                <a:pos x="2" y="39"/>
              </a:cxn>
              <a:cxn ang="0">
                <a:pos x="0" y="44"/>
              </a:cxn>
              <a:cxn ang="0">
                <a:pos x="2" y="51"/>
              </a:cxn>
              <a:cxn ang="0">
                <a:pos x="2" y="59"/>
              </a:cxn>
              <a:cxn ang="0">
                <a:pos x="5" y="64"/>
              </a:cxn>
              <a:cxn ang="0">
                <a:pos x="10" y="72"/>
              </a:cxn>
              <a:cxn ang="0">
                <a:pos x="15" y="77"/>
              </a:cxn>
              <a:cxn ang="0">
                <a:pos x="20" y="82"/>
              </a:cxn>
              <a:cxn ang="0">
                <a:pos x="25" y="84"/>
              </a:cxn>
              <a:cxn ang="0">
                <a:pos x="30" y="87"/>
              </a:cxn>
              <a:cxn ang="0">
                <a:pos x="38" y="89"/>
              </a:cxn>
              <a:cxn ang="0">
                <a:pos x="46" y="89"/>
              </a:cxn>
              <a:cxn ang="0">
                <a:pos x="46" y="89"/>
              </a:cxn>
            </a:cxnLst>
            <a:rect l="0" t="0" r="r" b="b"/>
            <a:pathLst>
              <a:path w="89" h="89">
                <a:moveTo>
                  <a:pt x="46" y="89"/>
                </a:moveTo>
                <a:lnTo>
                  <a:pt x="53" y="89"/>
                </a:lnTo>
                <a:lnTo>
                  <a:pt x="58" y="87"/>
                </a:lnTo>
                <a:lnTo>
                  <a:pt x="66" y="84"/>
                </a:lnTo>
                <a:lnTo>
                  <a:pt x="71" y="82"/>
                </a:lnTo>
                <a:lnTo>
                  <a:pt x="76" y="77"/>
                </a:lnTo>
                <a:lnTo>
                  <a:pt x="81" y="72"/>
                </a:lnTo>
                <a:lnTo>
                  <a:pt x="84" y="64"/>
                </a:lnTo>
                <a:lnTo>
                  <a:pt x="89" y="59"/>
                </a:lnTo>
                <a:lnTo>
                  <a:pt x="89" y="51"/>
                </a:lnTo>
                <a:lnTo>
                  <a:pt x="89" y="44"/>
                </a:lnTo>
                <a:lnTo>
                  <a:pt x="89" y="39"/>
                </a:lnTo>
                <a:lnTo>
                  <a:pt x="89" y="31"/>
                </a:lnTo>
                <a:lnTo>
                  <a:pt x="84" y="23"/>
                </a:lnTo>
                <a:lnTo>
                  <a:pt x="81" y="18"/>
                </a:lnTo>
                <a:lnTo>
                  <a:pt x="76" y="13"/>
                </a:lnTo>
                <a:lnTo>
                  <a:pt x="71" y="8"/>
                </a:lnTo>
                <a:lnTo>
                  <a:pt x="66" y="6"/>
                </a:lnTo>
                <a:lnTo>
                  <a:pt x="58" y="3"/>
                </a:lnTo>
                <a:lnTo>
                  <a:pt x="53" y="0"/>
                </a:lnTo>
                <a:lnTo>
                  <a:pt x="46" y="0"/>
                </a:lnTo>
                <a:lnTo>
                  <a:pt x="38" y="0"/>
                </a:lnTo>
                <a:lnTo>
                  <a:pt x="30" y="3"/>
                </a:lnTo>
                <a:lnTo>
                  <a:pt x="25" y="6"/>
                </a:lnTo>
                <a:lnTo>
                  <a:pt x="20" y="8"/>
                </a:lnTo>
                <a:lnTo>
                  <a:pt x="15" y="13"/>
                </a:lnTo>
                <a:lnTo>
                  <a:pt x="10" y="18"/>
                </a:lnTo>
                <a:lnTo>
                  <a:pt x="5" y="23"/>
                </a:lnTo>
                <a:lnTo>
                  <a:pt x="2" y="31"/>
                </a:lnTo>
                <a:lnTo>
                  <a:pt x="2" y="39"/>
                </a:lnTo>
                <a:lnTo>
                  <a:pt x="0" y="44"/>
                </a:lnTo>
                <a:lnTo>
                  <a:pt x="2" y="51"/>
                </a:lnTo>
                <a:lnTo>
                  <a:pt x="2" y="59"/>
                </a:lnTo>
                <a:lnTo>
                  <a:pt x="5" y="64"/>
                </a:lnTo>
                <a:lnTo>
                  <a:pt x="10" y="72"/>
                </a:lnTo>
                <a:lnTo>
                  <a:pt x="15" y="77"/>
                </a:lnTo>
                <a:lnTo>
                  <a:pt x="20" y="82"/>
                </a:lnTo>
                <a:lnTo>
                  <a:pt x="25" y="84"/>
                </a:lnTo>
                <a:lnTo>
                  <a:pt x="30" y="87"/>
                </a:lnTo>
                <a:lnTo>
                  <a:pt x="38" y="89"/>
                </a:lnTo>
                <a:lnTo>
                  <a:pt x="46" y="89"/>
                </a:lnTo>
                <a:lnTo>
                  <a:pt x="46" y="89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251" name="Freeform 248"/>
          <p:cNvSpPr>
            <a:spLocks/>
          </p:cNvSpPr>
          <p:nvPr/>
        </p:nvSpPr>
        <p:spPr bwMode="auto">
          <a:xfrm>
            <a:off x="2471738" y="1800225"/>
            <a:ext cx="141287" cy="141288"/>
          </a:xfrm>
          <a:custGeom>
            <a:avLst/>
            <a:gdLst/>
            <a:ahLst/>
            <a:cxnLst>
              <a:cxn ang="0">
                <a:pos x="46" y="86"/>
              </a:cxn>
              <a:cxn ang="0">
                <a:pos x="53" y="89"/>
              </a:cxn>
              <a:cxn ang="0">
                <a:pos x="58" y="86"/>
              </a:cxn>
              <a:cxn ang="0">
                <a:pos x="66" y="84"/>
              </a:cxn>
              <a:cxn ang="0">
                <a:pos x="71" y="79"/>
              </a:cxn>
              <a:cxn ang="0">
                <a:pos x="76" y="76"/>
              </a:cxn>
              <a:cxn ang="0">
                <a:pos x="81" y="71"/>
              </a:cxn>
              <a:cxn ang="0">
                <a:pos x="84" y="63"/>
              </a:cxn>
              <a:cxn ang="0">
                <a:pos x="89" y="58"/>
              </a:cxn>
              <a:cxn ang="0">
                <a:pos x="89" y="51"/>
              </a:cxn>
              <a:cxn ang="0">
                <a:pos x="89" y="43"/>
              </a:cxn>
              <a:cxn ang="0">
                <a:pos x="89" y="38"/>
              </a:cxn>
              <a:cxn ang="0">
                <a:pos x="89" y="30"/>
              </a:cxn>
              <a:cxn ang="0">
                <a:pos x="84" y="23"/>
              </a:cxn>
              <a:cxn ang="0">
                <a:pos x="81" y="18"/>
              </a:cxn>
              <a:cxn ang="0">
                <a:pos x="76" y="13"/>
              </a:cxn>
              <a:cxn ang="0">
                <a:pos x="71" y="8"/>
              </a:cxn>
              <a:cxn ang="0">
                <a:pos x="66" y="5"/>
              </a:cxn>
              <a:cxn ang="0">
                <a:pos x="58" y="2"/>
              </a:cxn>
              <a:cxn ang="0">
                <a:pos x="53" y="0"/>
              </a:cxn>
              <a:cxn ang="0">
                <a:pos x="46" y="0"/>
              </a:cxn>
              <a:cxn ang="0">
                <a:pos x="38" y="0"/>
              </a:cxn>
              <a:cxn ang="0">
                <a:pos x="30" y="2"/>
              </a:cxn>
              <a:cxn ang="0">
                <a:pos x="25" y="5"/>
              </a:cxn>
              <a:cxn ang="0">
                <a:pos x="20" y="8"/>
              </a:cxn>
              <a:cxn ang="0">
                <a:pos x="15" y="13"/>
              </a:cxn>
              <a:cxn ang="0">
                <a:pos x="10" y="18"/>
              </a:cxn>
              <a:cxn ang="0">
                <a:pos x="5" y="23"/>
              </a:cxn>
              <a:cxn ang="0">
                <a:pos x="2" y="30"/>
              </a:cxn>
              <a:cxn ang="0">
                <a:pos x="2" y="38"/>
              </a:cxn>
              <a:cxn ang="0">
                <a:pos x="0" y="43"/>
              </a:cxn>
              <a:cxn ang="0">
                <a:pos x="2" y="51"/>
              </a:cxn>
              <a:cxn ang="0">
                <a:pos x="2" y="58"/>
              </a:cxn>
              <a:cxn ang="0">
                <a:pos x="5" y="63"/>
              </a:cxn>
              <a:cxn ang="0">
                <a:pos x="10" y="71"/>
              </a:cxn>
              <a:cxn ang="0">
                <a:pos x="15" y="76"/>
              </a:cxn>
              <a:cxn ang="0">
                <a:pos x="20" y="79"/>
              </a:cxn>
              <a:cxn ang="0">
                <a:pos x="25" y="84"/>
              </a:cxn>
              <a:cxn ang="0">
                <a:pos x="30" y="86"/>
              </a:cxn>
              <a:cxn ang="0">
                <a:pos x="38" y="89"/>
              </a:cxn>
              <a:cxn ang="0">
                <a:pos x="46" y="89"/>
              </a:cxn>
              <a:cxn ang="0">
                <a:pos x="46" y="89"/>
              </a:cxn>
            </a:cxnLst>
            <a:rect l="0" t="0" r="r" b="b"/>
            <a:pathLst>
              <a:path w="89" h="89">
                <a:moveTo>
                  <a:pt x="46" y="86"/>
                </a:moveTo>
                <a:lnTo>
                  <a:pt x="53" y="89"/>
                </a:lnTo>
                <a:lnTo>
                  <a:pt x="58" y="86"/>
                </a:lnTo>
                <a:lnTo>
                  <a:pt x="66" y="84"/>
                </a:lnTo>
                <a:lnTo>
                  <a:pt x="71" y="79"/>
                </a:lnTo>
                <a:lnTo>
                  <a:pt x="76" y="76"/>
                </a:lnTo>
                <a:lnTo>
                  <a:pt x="81" y="71"/>
                </a:lnTo>
                <a:lnTo>
                  <a:pt x="84" y="63"/>
                </a:lnTo>
                <a:lnTo>
                  <a:pt x="89" y="58"/>
                </a:lnTo>
                <a:lnTo>
                  <a:pt x="89" y="51"/>
                </a:lnTo>
                <a:lnTo>
                  <a:pt x="89" y="43"/>
                </a:lnTo>
                <a:lnTo>
                  <a:pt x="89" y="38"/>
                </a:lnTo>
                <a:lnTo>
                  <a:pt x="89" y="30"/>
                </a:lnTo>
                <a:lnTo>
                  <a:pt x="84" y="23"/>
                </a:lnTo>
                <a:lnTo>
                  <a:pt x="81" y="18"/>
                </a:lnTo>
                <a:lnTo>
                  <a:pt x="76" y="13"/>
                </a:lnTo>
                <a:lnTo>
                  <a:pt x="71" y="8"/>
                </a:lnTo>
                <a:lnTo>
                  <a:pt x="66" y="5"/>
                </a:lnTo>
                <a:lnTo>
                  <a:pt x="58" y="2"/>
                </a:lnTo>
                <a:lnTo>
                  <a:pt x="53" y="0"/>
                </a:lnTo>
                <a:lnTo>
                  <a:pt x="46" y="0"/>
                </a:lnTo>
                <a:lnTo>
                  <a:pt x="38" y="0"/>
                </a:lnTo>
                <a:lnTo>
                  <a:pt x="30" y="2"/>
                </a:lnTo>
                <a:lnTo>
                  <a:pt x="25" y="5"/>
                </a:lnTo>
                <a:lnTo>
                  <a:pt x="20" y="8"/>
                </a:lnTo>
                <a:lnTo>
                  <a:pt x="15" y="13"/>
                </a:lnTo>
                <a:lnTo>
                  <a:pt x="10" y="18"/>
                </a:lnTo>
                <a:lnTo>
                  <a:pt x="5" y="23"/>
                </a:lnTo>
                <a:lnTo>
                  <a:pt x="2" y="30"/>
                </a:lnTo>
                <a:lnTo>
                  <a:pt x="2" y="38"/>
                </a:lnTo>
                <a:lnTo>
                  <a:pt x="0" y="43"/>
                </a:lnTo>
                <a:lnTo>
                  <a:pt x="2" y="51"/>
                </a:lnTo>
                <a:lnTo>
                  <a:pt x="2" y="58"/>
                </a:lnTo>
                <a:lnTo>
                  <a:pt x="5" y="63"/>
                </a:lnTo>
                <a:lnTo>
                  <a:pt x="10" y="71"/>
                </a:lnTo>
                <a:lnTo>
                  <a:pt x="15" y="76"/>
                </a:lnTo>
                <a:lnTo>
                  <a:pt x="20" y="79"/>
                </a:lnTo>
                <a:lnTo>
                  <a:pt x="25" y="84"/>
                </a:lnTo>
                <a:lnTo>
                  <a:pt x="30" y="86"/>
                </a:lnTo>
                <a:lnTo>
                  <a:pt x="38" y="89"/>
                </a:lnTo>
                <a:lnTo>
                  <a:pt x="46" y="89"/>
                </a:lnTo>
                <a:lnTo>
                  <a:pt x="46" y="89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252" name="Freeform 249"/>
          <p:cNvSpPr>
            <a:spLocks/>
          </p:cNvSpPr>
          <p:nvPr/>
        </p:nvSpPr>
        <p:spPr bwMode="auto">
          <a:xfrm>
            <a:off x="2471738" y="1989138"/>
            <a:ext cx="141287" cy="141287"/>
          </a:xfrm>
          <a:custGeom>
            <a:avLst/>
            <a:gdLst/>
            <a:ahLst/>
            <a:cxnLst>
              <a:cxn ang="0">
                <a:pos x="46" y="87"/>
              </a:cxn>
              <a:cxn ang="0">
                <a:pos x="53" y="89"/>
              </a:cxn>
              <a:cxn ang="0">
                <a:pos x="58" y="87"/>
              </a:cxn>
              <a:cxn ang="0">
                <a:pos x="66" y="84"/>
              </a:cxn>
              <a:cxn ang="0">
                <a:pos x="71" y="82"/>
              </a:cxn>
              <a:cxn ang="0">
                <a:pos x="76" y="77"/>
              </a:cxn>
              <a:cxn ang="0">
                <a:pos x="81" y="72"/>
              </a:cxn>
              <a:cxn ang="0">
                <a:pos x="84" y="64"/>
              </a:cxn>
              <a:cxn ang="0">
                <a:pos x="89" y="59"/>
              </a:cxn>
              <a:cxn ang="0">
                <a:pos x="89" y="51"/>
              </a:cxn>
              <a:cxn ang="0">
                <a:pos x="89" y="44"/>
              </a:cxn>
              <a:cxn ang="0">
                <a:pos x="89" y="39"/>
              </a:cxn>
              <a:cxn ang="0">
                <a:pos x="89" y="31"/>
              </a:cxn>
              <a:cxn ang="0">
                <a:pos x="84" y="23"/>
              </a:cxn>
              <a:cxn ang="0">
                <a:pos x="81" y="18"/>
              </a:cxn>
              <a:cxn ang="0">
                <a:pos x="76" y="13"/>
              </a:cxn>
              <a:cxn ang="0">
                <a:pos x="71" y="8"/>
              </a:cxn>
              <a:cxn ang="0">
                <a:pos x="66" y="6"/>
              </a:cxn>
              <a:cxn ang="0">
                <a:pos x="58" y="3"/>
              </a:cxn>
              <a:cxn ang="0">
                <a:pos x="53" y="0"/>
              </a:cxn>
              <a:cxn ang="0">
                <a:pos x="46" y="0"/>
              </a:cxn>
              <a:cxn ang="0">
                <a:pos x="38" y="0"/>
              </a:cxn>
              <a:cxn ang="0">
                <a:pos x="30" y="3"/>
              </a:cxn>
              <a:cxn ang="0">
                <a:pos x="25" y="6"/>
              </a:cxn>
              <a:cxn ang="0">
                <a:pos x="20" y="8"/>
              </a:cxn>
              <a:cxn ang="0">
                <a:pos x="15" y="13"/>
              </a:cxn>
              <a:cxn ang="0">
                <a:pos x="10" y="18"/>
              </a:cxn>
              <a:cxn ang="0">
                <a:pos x="5" y="23"/>
              </a:cxn>
              <a:cxn ang="0">
                <a:pos x="2" y="31"/>
              </a:cxn>
              <a:cxn ang="0">
                <a:pos x="2" y="39"/>
              </a:cxn>
              <a:cxn ang="0">
                <a:pos x="0" y="44"/>
              </a:cxn>
              <a:cxn ang="0">
                <a:pos x="2" y="51"/>
              </a:cxn>
              <a:cxn ang="0">
                <a:pos x="2" y="59"/>
              </a:cxn>
              <a:cxn ang="0">
                <a:pos x="5" y="64"/>
              </a:cxn>
              <a:cxn ang="0">
                <a:pos x="10" y="72"/>
              </a:cxn>
              <a:cxn ang="0">
                <a:pos x="15" y="77"/>
              </a:cxn>
              <a:cxn ang="0">
                <a:pos x="20" y="82"/>
              </a:cxn>
              <a:cxn ang="0">
                <a:pos x="25" y="84"/>
              </a:cxn>
              <a:cxn ang="0">
                <a:pos x="30" y="87"/>
              </a:cxn>
              <a:cxn ang="0">
                <a:pos x="38" y="89"/>
              </a:cxn>
              <a:cxn ang="0">
                <a:pos x="46" y="89"/>
              </a:cxn>
              <a:cxn ang="0">
                <a:pos x="46" y="89"/>
              </a:cxn>
            </a:cxnLst>
            <a:rect l="0" t="0" r="r" b="b"/>
            <a:pathLst>
              <a:path w="89" h="89">
                <a:moveTo>
                  <a:pt x="46" y="87"/>
                </a:moveTo>
                <a:lnTo>
                  <a:pt x="53" y="89"/>
                </a:lnTo>
                <a:lnTo>
                  <a:pt x="58" y="87"/>
                </a:lnTo>
                <a:lnTo>
                  <a:pt x="66" y="84"/>
                </a:lnTo>
                <a:lnTo>
                  <a:pt x="71" y="82"/>
                </a:lnTo>
                <a:lnTo>
                  <a:pt x="76" y="77"/>
                </a:lnTo>
                <a:lnTo>
                  <a:pt x="81" y="72"/>
                </a:lnTo>
                <a:lnTo>
                  <a:pt x="84" y="64"/>
                </a:lnTo>
                <a:lnTo>
                  <a:pt x="89" y="59"/>
                </a:lnTo>
                <a:lnTo>
                  <a:pt x="89" y="51"/>
                </a:lnTo>
                <a:lnTo>
                  <a:pt x="89" y="44"/>
                </a:lnTo>
                <a:lnTo>
                  <a:pt x="89" y="39"/>
                </a:lnTo>
                <a:lnTo>
                  <a:pt x="89" y="31"/>
                </a:lnTo>
                <a:lnTo>
                  <a:pt x="84" y="23"/>
                </a:lnTo>
                <a:lnTo>
                  <a:pt x="81" y="18"/>
                </a:lnTo>
                <a:lnTo>
                  <a:pt x="76" y="13"/>
                </a:lnTo>
                <a:lnTo>
                  <a:pt x="71" y="8"/>
                </a:lnTo>
                <a:lnTo>
                  <a:pt x="66" y="6"/>
                </a:lnTo>
                <a:lnTo>
                  <a:pt x="58" y="3"/>
                </a:lnTo>
                <a:lnTo>
                  <a:pt x="53" y="0"/>
                </a:lnTo>
                <a:lnTo>
                  <a:pt x="46" y="0"/>
                </a:lnTo>
                <a:lnTo>
                  <a:pt x="38" y="0"/>
                </a:lnTo>
                <a:lnTo>
                  <a:pt x="30" y="3"/>
                </a:lnTo>
                <a:lnTo>
                  <a:pt x="25" y="6"/>
                </a:lnTo>
                <a:lnTo>
                  <a:pt x="20" y="8"/>
                </a:lnTo>
                <a:lnTo>
                  <a:pt x="15" y="13"/>
                </a:lnTo>
                <a:lnTo>
                  <a:pt x="10" y="18"/>
                </a:lnTo>
                <a:lnTo>
                  <a:pt x="5" y="23"/>
                </a:lnTo>
                <a:lnTo>
                  <a:pt x="2" y="31"/>
                </a:lnTo>
                <a:lnTo>
                  <a:pt x="2" y="39"/>
                </a:lnTo>
                <a:lnTo>
                  <a:pt x="0" y="44"/>
                </a:lnTo>
                <a:lnTo>
                  <a:pt x="2" y="51"/>
                </a:lnTo>
                <a:lnTo>
                  <a:pt x="2" y="59"/>
                </a:lnTo>
                <a:lnTo>
                  <a:pt x="5" y="64"/>
                </a:lnTo>
                <a:lnTo>
                  <a:pt x="10" y="72"/>
                </a:lnTo>
                <a:lnTo>
                  <a:pt x="15" y="77"/>
                </a:lnTo>
                <a:lnTo>
                  <a:pt x="20" y="82"/>
                </a:lnTo>
                <a:lnTo>
                  <a:pt x="25" y="84"/>
                </a:lnTo>
                <a:lnTo>
                  <a:pt x="30" y="87"/>
                </a:lnTo>
                <a:lnTo>
                  <a:pt x="38" y="89"/>
                </a:lnTo>
                <a:lnTo>
                  <a:pt x="46" y="89"/>
                </a:lnTo>
                <a:lnTo>
                  <a:pt x="46" y="89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253" name="Freeform 250"/>
          <p:cNvSpPr>
            <a:spLocks/>
          </p:cNvSpPr>
          <p:nvPr/>
        </p:nvSpPr>
        <p:spPr bwMode="auto">
          <a:xfrm>
            <a:off x="2471738" y="2174875"/>
            <a:ext cx="141287" cy="141288"/>
          </a:xfrm>
          <a:custGeom>
            <a:avLst/>
            <a:gdLst/>
            <a:ahLst/>
            <a:cxnLst>
              <a:cxn ang="0">
                <a:pos x="46" y="87"/>
              </a:cxn>
              <a:cxn ang="0">
                <a:pos x="53" y="89"/>
              </a:cxn>
              <a:cxn ang="0">
                <a:pos x="58" y="87"/>
              </a:cxn>
              <a:cxn ang="0">
                <a:pos x="66" y="84"/>
              </a:cxn>
              <a:cxn ang="0">
                <a:pos x="71" y="82"/>
              </a:cxn>
              <a:cxn ang="0">
                <a:pos x="76" y="77"/>
              </a:cxn>
              <a:cxn ang="0">
                <a:pos x="81" y="72"/>
              </a:cxn>
              <a:cxn ang="0">
                <a:pos x="84" y="64"/>
              </a:cxn>
              <a:cxn ang="0">
                <a:pos x="89" y="59"/>
              </a:cxn>
              <a:cxn ang="0">
                <a:pos x="89" y="51"/>
              </a:cxn>
              <a:cxn ang="0">
                <a:pos x="89" y="44"/>
              </a:cxn>
              <a:cxn ang="0">
                <a:pos x="89" y="39"/>
              </a:cxn>
              <a:cxn ang="0">
                <a:pos x="89" y="31"/>
              </a:cxn>
              <a:cxn ang="0">
                <a:pos x="84" y="23"/>
              </a:cxn>
              <a:cxn ang="0">
                <a:pos x="81" y="18"/>
              </a:cxn>
              <a:cxn ang="0">
                <a:pos x="76" y="13"/>
              </a:cxn>
              <a:cxn ang="0">
                <a:pos x="71" y="8"/>
              </a:cxn>
              <a:cxn ang="0">
                <a:pos x="66" y="6"/>
              </a:cxn>
              <a:cxn ang="0">
                <a:pos x="58" y="3"/>
              </a:cxn>
              <a:cxn ang="0">
                <a:pos x="53" y="0"/>
              </a:cxn>
              <a:cxn ang="0">
                <a:pos x="46" y="0"/>
              </a:cxn>
              <a:cxn ang="0">
                <a:pos x="38" y="0"/>
              </a:cxn>
              <a:cxn ang="0">
                <a:pos x="30" y="3"/>
              </a:cxn>
              <a:cxn ang="0">
                <a:pos x="25" y="6"/>
              </a:cxn>
              <a:cxn ang="0">
                <a:pos x="20" y="8"/>
              </a:cxn>
              <a:cxn ang="0">
                <a:pos x="15" y="13"/>
              </a:cxn>
              <a:cxn ang="0">
                <a:pos x="10" y="18"/>
              </a:cxn>
              <a:cxn ang="0">
                <a:pos x="5" y="23"/>
              </a:cxn>
              <a:cxn ang="0">
                <a:pos x="2" y="31"/>
              </a:cxn>
              <a:cxn ang="0">
                <a:pos x="2" y="39"/>
              </a:cxn>
              <a:cxn ang="0">
                <a:pos x="0" y="44"/>
              </a:cxn>
              <a:cxn ang="0">
                <a:pos x="2" y="51"/>
              </a:cxn>
              <a:cxn ang="0">
                <a:pos x="2" y="59"/>
              </a:cxn>
              <a:cxn ang="0">
                <a:pos x="5" y="64"/>
              </a:cxn>
              <a:cxn ang="0">
                <a:pos x="10" y="72"/>
              </a:cxn>
              <a:cxn ang="0">
                <a:pos x="15" y="77"/>
              </a:cxn>
              <a:cxn ang="0">
                <a:pos x="20" y="82"/>
              </a:cxn>
              <a:cxn ang="0">
                <a:pos x="25" y="84"/>
              </a:cxn>
              <a:cxn ang="0">
                <a:pos x="30" y="87"/>
              </a:cxn>
              <a:cxn ang="0">
                <a:pos x="38" y="89"/>
              </a:cxn>
              <a:cxn ang="0">
                <a:pos x="46" y="89"/>
              </a:cxn>
              <a:cxn ang="0">
                <a:pos x="46" y="89"/>
              </a:cxn>
            </a:cxnLst>
            <a:rect l="0" t="0" r="r" b="b"/>
            <a:pathLst>
              <a:path w="89" h="89">
                <a:moveTo>
                  <a:pt x="46" y="87"/>
                </a:moveTo>
                <a:lnTo>
                  <a:pt x="53" y="89"/>
                </a:lnTo>
                <a:lnTo>
                  <a:pt x="58" y="87"/>
                </a:lnTo>
                <a:lnTo>
                  <a:pt x="66" y="84"/>
                </a:lnTo>
                <a:lnTo>
                  <a:pt x="71" y="82"/>
                </a:lnTo>
                <a:lnTo>
                  <a:pt x="76" y="77"/>
                </a:lnTo>
                <a:lnTo>
                  <a:pt x="81" y="72"/>
                </a:lnTo>
                <a:lnTo>
                  <a:pt x="84" y="64"/>
                </a:lnTo>
                <a:lnTo>
                  <a:pt x="89" y="59"/>
                </a:lnTo>
                <a:lnTo>
                  <a:pt x="89" y="51"/>
                </a:lnTo>
                <a:lnTo>
                  <a:pt x="89" y="44"/>
                </a:lnTo>
                <a:lnTo>
                  <a:pt x="89" y="39"/>
                </a:lnTo>
                <a:lnTo>
                  <a:pt x="89" y="31"/>
                </a:lnTo>
                <a:lnTo>
                  <a:pt x="84" y="23"/>
                </a:lnTo>
                <a:lnTo>
                  <a:pt x="81" y="18"/>
                </a:lnTo>
                <a:lnTo>
                  <a:pt x="76" y="13"/>
                </a:lnTo>
                <a:lnTo>
                  <a:pt x="71" y="8"/>
                </a:lnTo>
                <a:lnTo>
                  <a:pt x="66" y="6"/>
                </a:lnTo>
                <a:lnTo>
                  <a:pt x="58" y="3"/>
                </a:lnTo>
                <a:lnTo>
                  <a:pt x="53" y="0"/>
                </a:lnTo>
                <a:lnTo>
                  <a:pt x="46" y="0"/>
                </a:lnTo>
                <a:lnTo>
                  <a:pt x="38" y="0"/>
                </a:lnTo>
                <a:lnTo>
                  <a:pt x="30" y="3"/>
                </a:lnTo>
                <a:lnTo>
                  <a:pt x="25" y="6"/>
                </a:lnTo>
                <a:lnTo>
                  <a:pt x="20" y="8"/>
                </a:lnTo>
                <a:lnTo>
                  <a:pt x="15" y="13"/>
                </a:lnTo>
                <a:lnTo>
                  <a:pt x="10" y="18"/>
                </a:lnTo>
                <a:lnTo>
                  <a:pt x="5" y="23"/>
                </a:lnTo>
                <a:lnTo>
                  <a:pt x="2" y="31"/>
                </a:lnTo>
                <a:lnTo>
                  <a:pt x="2" y="39"/>
                </a:lnTo>
                <a:lnTo>
                  <a:pt x="0" y="44"/>
                </a:lnTo>
                <a:lnTo>
                  <a:pt x="2" y="51"/>
                </a:lnTo>
                <a:lnTo>
                  <a:pt x="2" y="59"/>
                </a:lnTo>
                <a:lnTo>
                  <a:pt x="5" y="64"/>
                </a:lnTo>
                <a:lnTo>
                  <a:pt x="10" y="72"/>
                </a:lnTo>
                <a:lnTo>
                  <a:pt x="15" y="77"/>
                </a:lnTo>
                <a:lnTo>
                  <a:pt x="20" y="82"/>
                </a:lnTo>
                <a:lnTo>
                  <a:pt x="25" y="84"/>
                </a:lnTo>
                <a:lnTo>
                  <a:pt x="30" y="87"/>
                </a:lnTo>
                <a:lnTo>
                  <a:pt x="38" y="89"/>
                </a:lnTo>
                <a:lnTo>
                  <a:pt x="46" y="89"/>
                </a:lnTo>
                <a:lnTo>
                  <a:pt x="46" y="89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254" name="Freeform 251"/>
          <p:cNvSpPr>
            <a:spLocks/>
          </p:cNvSpPr>
          <p:nvPr/>
        </p:nvSpPr>
        <p:spPr bwMode="auto">
          <a:xfrm>
            <a:off x="2471738" y="2360613"/>
            <a:ext cx="141287" cy="141287"/>
          </a:xfrm>
          <a:custGeom>
            <a:avLst/>
            <a:gdLst/>
            <a:ahLst/>
            <a:cxnLst>
              <a:cxn ang="0">
                <a:pos x="46" y="87"/>
              </a:cxn>
              <a:cxn ang="0">
                <a:pos x="53" y="89"/>
              </a:cxn>
              <a:cxn ang="0">
                <a:pos x="58" y="87"/>
              </a:cxn>
              <a:cxn ang="0">
                <a:pos x="66" y="84"/>
              </a:cxn>
              <a:cxn ang="0">
                <a:pos x="71" y="82"/>
              </a:cxn>
              <a:cxn ang="0">
                <a:pos x="76" y="77"/>
              </a:cxn>
              <a:cxn ang="0">
                <a:pos x="81" y="72"/>
              </a:cxn>
              <a:cxn ang="0">
                <a:pos x="84" y="64"/>
              </a:cxn>
              <a:cxn ang="0">
                <a:pos x="89" y="59"/>
              </a:cxn>
              <a:cxn ang="0">
                <a:pos x="89" y="51"/>
              </a:cxn>
              <a:cxn ang="0">
                <a:pos x="89" y="44"/>
              </a:cxn>
              <a:cxn ang="0">
                <a:pos x="89" y="39"/>
              </a:cxn>
              <a:cxn ang="0">
                <a:pos x="89" y="31"/>
              </a:cxn>
              <a:cxn ang="0">
                <a:pos x="84" y="23"/>
              </a:cxn>
              <a:cxn ang="0">
                <a:pos x="81" y="18"/>
              </a:cxn>
              <a:cxn ang="0">
                <a:pos x="76" y="13"/>
              </a:cxn>
              <a:cxn ang="0">
                <a:pos x="71" y="8"/>
              </a:cxn>
              <a:cxn ang="0">
                <a:pos x="66" y="6"/>
              </a:cxn>
              <a:cxn ang="0">
                <a:pos x="58" y="3"/>
              </a:cxn>
              <a:cxn ang="0">
                <a:pos x="53" y="0"/>
              </a:cxn>
              <a:cxn ang="0">
                <a:pos x="46" y="0"/>
              </a:cxn>
              <a:cxn ang="0">
                <a:pos x="38" y="0"/>
              </a:cxn>
              <a:cxn ang="0">
                <a:pos x="30" y="3"/>
              </a:cxn>
              <a:cxn ang="0">
                <a:pos x="25" y="6"/>
              </a:cxn>
              <a:cxn ang="0">
                <a:pos x="20" y="8"/>
              </a:cxn>
              <a:cxn ang="0">
                <a:pos x="15" y="13"/>
              </a:cxn>
              <a:cxn ang="0">
                <a:pos x="10" y="18"/>
              </a:cxn>
              <a:cxn ang="0">
                <a:pos x="5" y="23"/>
              </a:cxn>
              <a:cxn ang="0">
                <a:pos x="2" y="31"/>
              </a:cxn>
              <a:cxn ang="0">
                <a:pos x="2" y="39"/>
              </a:cxn>
              <a:cxn ang="0">
                <a:pos x="0" y="44"/>
              </a:cxn>
              <a:cxn ang="0">
                <a:pos x="2" y="51"/>
              </a:cxn>
              <a:cxn ang="0">
                <a:pos x="2" y="59"/>
              </a:cxn>
              <a:cxn ang="0">
                <a:pos x="5" y="64"/>
              </a:cxn>
              <a:cxn ang="0">
                <a:pos x="10" y="72"/>
              </a:cxn>
              <a:cxn ang="0">
                <a:pos x="15" y="77"/>
              </a:cxn>
              <a:cxn ang="0">
                <a:pos x="20" y="82"/>
              </a:cxn>
              <a:cxn ang="0">
                <a:pos x="25" y="84"/>
              </a:cxn>
              <a:cxn ang="0">
                <a:pos x="30" y="87"/>
              </a:cxn>
              <a:cxn ang="0">
                <a:pos x="38" y="89"/>
              </a:cxn>
              <a:cxn ang="0">
                <a:pos x="46" y="89"/>
              </a:cxn>
              <a:cxn ang="0">
                <a:pos x="46" y="89"/>
              </a:cxn>
            </a:cxnLst>
            <a:rect l="0" t="0" r="r" b="b"/>
            <a:pathLst>
              <a:path w="89" h="89">
                <a:moveTo>
                  <a:pt x="46" y="87"/>
                </a:moveTo>
                <a:lnTo>
                  <a:pt x="53" y="89"/>
                </a:lnTo>
                <a:lnTo>
                  <a:pt x="58" y="87"/>
                </a:lnTo>
                <a:lnTo>
                  <a:pt x="66" y="84"/>
                </a:lnTo>
                <a:lnTo>
                  <a:pt x="71" y="82"/>
                </a:lnTo>
                <a:lnTo>
                  <a:pt x="76" y="77"/>
                </a:lnTo>
                <a:lnTo>
                  <a:pt x="81" y="72"/>
                </a:lnTo>
                <a:lnTo>
                  <a:pt x="84" y="64"/>
                </a:lnTo>
                <a:lnTo>
                  <a:pt x="89" y="59"/>
                </a:lnTo>
                <a:lnTo>
                  <a:pt x="89" y="51"/>
                </a:lnTo>
                <a:lnTo>
                  <a:pt x="89" y="44"/>
                </a:lnTo>
                <a:lnTo>
                  <a:pt x="89" y="39"/>
                </a:lnTo>
                <a:lnTo>
                  <a:pt x="89" y="31"/>
                </a:lnTo>
                <a:lnTo>
                  <a:pt x="84" y="23"/>
                </a:lnTo>
                <a:lnTo>
                  <a:pt x="81" y="18"/>
                </a:lnTo>
                <a:lnTo>
                  <a:pt x="76" y="13"/>
                </a:lnTo>
                <a:lnTo>
                  <a:pt x="71" y="8"/>
                </a:lnTo>
                <a:lnTo>
                  <a:pt x="66" y="6"/>
                </a:lnTo>
                <a:lnTo>
                  <a:pt x="58" y="3"/>
                </a:lnTo>
                <a:lnTo>
                  <a:pt x="53" y="0"/>
                </a:lnTo>
                <a:lnTo>
                  <a:pt x="46" y="0"/>
                </a:lnTo>
                <a:lnTo>
                  <a:pt x="38" y="0"/>
                </a:lnTo>
                <a:lnTo>
                  <a:pt x="30" y="3"/>
                </a:lnTo>
                <a:lnTo>
                  <a:pt x="25" y="6"/>
                </a:lnTo>
                <a:lnTo>
                  <a:pt x="20" y="8"/>
                </a:lnTo>
                <a:lnTo>
                  <a:pt x="15" y="13"/>
                </a:lnTo>
                <a:lnTo>
                  <a:pt x="10" y="18"/>
                </a:lnTo>
                <a:lnTo>
                  <a:pt x="5" y="23"/>
                </a:lnTo>
                <a:lnTo>
                  <a:pt x="2" y="31"/>
                </a:lnTo>
                <a:lnTo>
                  <a:pt x="2" y="39"/>
                </a:lnTo>
                <a:lnTo>
                  <a:pt x="0" y="44"/>
                </a:lnTo>
                <a:lnTo>
                  <a:pt x="2" y="51"/>
                </a:lnTo>
                <a:lnTo>
                  <a:pt x="2" y="59"/>
                </a:lnTo>
                <a:lnTo>
                  <a:pt x="5" y="64"/>
                </a:lnTo>
                <a:lnTo>
                  <a:pt x="10" y="72"/>
                </a:lnTo>
                <a:lnTo>
                  <a:pt x="15" y="77"/>
                </a:lnTo>
                <a:lnTo>
                  <a:pt x="20" y="82"/>
                </a:lnTo>
                <a:lnTo>
                  <a:pt x="25" y="84"/>
                </a:lnTo>
                <a:lnTo>
                  <a:pt x="30" y="87"/>
                </a:lnTo>
                <a:lnTo>
                  <a:pt x="38" y="89"/>
                </a:lnTo>
                <a:lnTo>
                  <a:pt x="46" y="89"/>
                </a:lnTo>
                <a:lnTo>
                  <a:pt x="46" y="89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255" name="Rectangle 252"/>
          <p:cNvSpPr>
            <a:spLocks noChangeArrowheads="1"/>
          </p:cNvSpPr>
          <p:nvPr/>
        </p:nvSpPr>
        <p:spPr bwMode="auto">
          <a:xfrm>
            <a:off x="2719388" y="2349500"/>
            <a:ext cx="0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56" name="Line 253"/>
          <p:cNvSpPr>
            <a:spLocks noChangeShapeType="1"/>
          </p:cNvSpPr>
          <p:nvPr/>
        </p:nvSpPr>
        <p:spPr bwMode="auto">
          <a:xfrm flipH="1">
            <a:off x="2686050" y="2244725"/>
            <a:ext cx="173038" cy="31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257" name="Line 254"/>
          <p:cNvSpPr>
            <a:spLocks noChangeShapeType="1"/>
          </p:cNvSpPr>
          <p:nvPr/>
        </p:nvSpPr>
        <p:spPr bwMode="auto">
          <a:xfrm flipH="1">
            <a:off x="2686050" y="2058988"/>
            <a:ext cx="173038" cy="31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258" name="Line 255"/>
          <p:cNvSpPr>
            <a:spLocks noChangeShapeType="1"/>
          </p:cNvSpPr>
          <p:nvPr/>
        </p:nvSpPr>
        <p:spPr bwMode="auto">
          <a:xfrm flipH="1">
            <a:off x="2686050" y="1873250"/>
            <a:ext cx="173038" cy="15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259" name="Line 256"/>
          <p:cNvSpPr>
            <a:spLocks noChangeShapeType="1"/>
          </p:cNvSpPr>
          <p:nvPr/>
        </p:nvSpPr>
        <p:spPr bwMode="auto">
          <a:xfrm flipH="1">
            <a:off x="2686050" y="1690688"/>
            <a:ext cx="173038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260" name="Line 257"/>
          <p:cNvSpPr>
            <a:spLocks noChangeShapeType="1"/>
          </p:cNvSpPr>
          <p:nvPr/>
        </p:nvSpPr>
        <p:spPr bwMode="auto">
          <a:xfrm flipH="1">
            <a:off x="2686050" y="1504950"/>
            <a:ext cx="173038" cy="15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261" name="Rectangle 258"/>
          <p:cNvSpPr>
            <a:spLocks noChangeArrowheads="1"/>
          </p:cNvSpPr>
          <p:nvPr/>
        </p:nvSpPr>
        <p:spPr bwMode="auto">
          <a:xfrm>
            <a:off x="1228725" y="2652713"/>
            <a:ext cx="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62" name="Freeform 259"/>
          <p:cNvSpPr>
            <a:spLocks/>
          </p:cNvSpPr>
          <p:nvPr/>
        </p:nvSpPr>
        <p:spPr bwMode="auto">
          <a:xfrm>
            <a:off x="1676400" y="1412875"/>
            <a:ext cx="149225" cy="1114425"/>
          </a:xfrm>
          <a:custGeom>
            <a:avLst/>
            <a:gdLst/>
            <a:ahLst/>
            <a:cxnLst>
              <a:cxn ang="0">
                <a:pos x="91" y="702"/>
              </a:cxn>
              <a:cxn ang="0">
                <a:pos x="94" y="0"/>
              </a:cxn>
              <a:cxn ang="0">
                <a:pos x="0" y="0"/>
              </a:cxn>
              <a:cxn ang="0">
                <a:pos x="0" y="702"/>
              </a:cxn>
              <a:cxn ang="0">
                <a:pos x="94" y="702"/>
              </a:cxn>
              <a:cxn ang="0">
                <a:pos x="94" y="702"/>
              </a:cxn>
            </a:cxnLst>
            <a:rect l="0" t="0" r="r" b="b"/>
            <a:pathLst>
              <a:path w="94" h="702">
                <a:moveTo>
                  <a:pt x="91" y="702"/>
                </a:moveTo>
                <a:lnTo>
                  <a:pt x="94" y="0"/>
                </a:lnTo>
                <a:lnTo>
                  <a:pt x="0" y="0"/>
                </a:lnTo>
                <a:lnTo>
                  <a:pt x="0" y="702"/>
                </a:lnTo>
                <a:lnTo>
                  <a:pt x="94" y="702"/>
                </a:lnTo>
                <a:lnTo>
                  <a:pt x="94" y="702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263" name="Freeform 260"/>
          <p:cNvSpPr>
            <a:spLocks/>
          </p:cNvSpPr>
          <p:nvPr/>
        </p:nvSpPr>
        <p:spPr bwMode="auto">
          <a:xfrm>
            <a:off x="1825625" y="1412875"/>
            <a:ext cx="149225" cy="1114425"/>
          </a:xfrm>
          <a:custGeom>
            <a:avLst/>
            <a:gdLst/>
            <a:ahLst/>
            <a:cxnLst>
              <a:cxn ang="0">
                <a:pos x="94" y="702"/>
              </a:cxn>
              <a:cxn ang="0">
                <a:pos x="94" y="0"/>
              </a:cxn>
              <a:cxn ang="0">
                <a:pos x="0" y="0"/>
              </a:cxn>
              <a:cxn ang="0">
                <a:pos x="0" y="702"/>
              </a:cxn>
              <a:cxn ang="0">
                <a:pos x="94" y="702"/>
              </a:cxn>
              <a:cxn ang="0">
                <a:pos x="94" y="702"/>
              </a:cxn>
            </a:cxnLst>
            <a:rect l="0" t="0" r="r" b="b"/>
            <a:pathLst>
              <a:path w="94" h="702">
                <a:moveTo>
                  <a:pt x="94" y="702"/>
                </a:moveTo>
                <a:lnTo>
                  <a:pt x="94" y="0"/>
                </a:lnTo>
                <a:lnTo>
                  <a:pt x="0" y="0"/>
                </a:lnTo>
                <a:lnTo>
                  <a:pt x="0" y="702"/>
                </a:lnTo>
                <a:lnTo>
                  <a:pt x="94" y="702"/>
                </a:lnTo>
                <a:lnTo>
                  <a:pt x="94" y="702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264" name="Freeform 261"/>
          <p:cNvSpPr>
            <a:spLocks/>
          </p:cNvSpPr>
          <p:nvPr/>
        </p:nvSpPr>
        <p:spPr bwMode="auto">
          <a:xfrm>
            <a:off x="7216775" y="3463925"/>
            <a:ext cx="222250" cy="285750"/>
          </a:xfrm>
          <a:custGeom>
            <a:avLst/>
            <a:gdLst/>
            <a:ahLst/>
            <a:cxnLst>
              <a:cxn ang="0">
                <a:pos x="137" y="180"/>
              </a:cxn>
              <a:cxn ang="0">
                <a:pos x="140" y="0"/>
              </a:cxn>
              <a:cxn ang="0">
                <a:pos x="0" y="0"/>
              </a:cxn>
              <a:cxn ang="0">
                <a:pos x="0" y="180"/>
              </a:cxn>
              <a:cxn ang="0">
                <a:pos x="140" y="180"/>
              </a:cxn>
              <a:cxn ang="0">
                <a:pos x="140" y="180"/>
              </a:cxn>
            </a:cxnLst>
            <a:rect l="0" t="0" r="r" b="b"/>
            <a:pathLst>
              <a:path w="140" h="180">
                <a:moveTo>
                  <a:pt x="137" y="180"/>
                </a:moveTo>
                <a:lnTo>
                  <a:pt x="140" y="0"/>
                </a:lnTo>
                <a:lnTo>
                  <a:pt x="0" y="0"/>
                </a:lnTo>
                <a:lnTo>
                  <a:pt x="0" y="180"/>
                </a:lnTo>
                <a:lnTo>
                  <a:pt x="140" y="180"/>
                </a:lnTo>
                <a:lnTo>
                  <a:pt x="140" y="180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265" name="Freeform 262"/>
          <p:cNvSpPr>
            <a:spLocks/>
          </p:cNvSpPr>
          <p:nvPr/>
        </p:nvSpPr>
        <p:spPr bwMode="auto">
          <a:xfrm>
            <a:off x="5367338" y="3459163"/>
            <a:ext cx="1844675" cy="290512"/>
          </a:xfrm>
          <a:custGeom>
            <a:avLst/>
            <a:gdLst/>
            <a:ahLst/>
            <a:cxnLst>
              <a:cxn ang="0">
                <a:pos x="1162" y="183"/>
              </a:cxn>
              <a:cxn ang="0">
                <a:pos x="1162" y="0"/>
              </a:cxn>
              <a:cxn ang="0">
                <a:pos x="0" y="0"/>
              </a:cxn>
              <a:cxn ang="0">
                <a:pos x="0" y="183"/>
              </a:cxn>
              <a:cxn ang="0">
                <a:pos x="1162" y="183"/>
              </a:cxn>
              <a:cxn ang="0">
                <a:pos x="1162" y="183"/>
              </a:cxn>
            </a:cxnLst>
            <a:rect l="0" t="0" r="r" b="b"/>
            <a:pathLst>
              <a:path w="1162" h="183">
                <a:moveTo>
                  <a:pt x="1162" y="183"/>
                </a:moveTo>
                <a:lnTo>
                  <a:pt x="1162" y="0"/>
                </a:lnTo>
                <a:lnTo>
                  <a:pt x="0" y="0"/>
                </a:lnTo>
                <a:lnTo>
                  <a:pt x="0" y="183"/>
                </a:lnTo>
                <a:lnTo>
                  <a:pt x="1162" y="183"/>
                </a:lnTo>
                <a:lnTo>
                  <a:pt x="1162" y="183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266" name="Freeform 263"/>
          <p:cNvSpPr>
            <a:spLocks/>
          </p:cNvSpPr>
          <p:nvPr/>
        </p:nvSpPr>
        <p:spPr bwMode="auto">
          <a:xfrm>
            <a:off x="3290888" y="3459163"/>
            <a:ext cx="2076450" cy="290512"/>
          </a:xfrm>
          <a:custGeom>
            <a:avLst/>
            <a:gdLst/>
            <a:ahLst/>
            <a:cxnLst>
              <a:cxn ang="0">
                <a:pos x="1308" y="183"/>
              </a:cxn>
              <a:cxn ang="0">
                <a:pos x="1308" y="0"/>
              </a:cxn>
              <a:cxn ang="0">
                <a:pos x="0" y="0"/>
              </a:cxn>
              <a:cxn ang="0">
                <a:pos x="0" y="183"/>
              </a:cxn>
              <a:cxn ang="0">
                <a:pos x="1308" y="183"/>
              </a:cxn>
              <a:cxn ang="0">
                <a:pos x="1308" y="183"/>
              </a:cxn>
            </a:cxnLst>
            <a:rect l="0" t="0" r="r" b="b"/>
            <a:pathLst>
              <a:path w="1308" h="183">
                <a:moveTo>
                  <a:pt x="1308" y="183"/>
                </a:moveTo>
                <a:lnTo>
                  <a:pt x="1308" y="0"/>
                </a:lnTo>
                <a:lnTo>
                  <a:pt x="0" y="0"/>
                </a:lnTo>
                <a:lnTo>
                  <a:pt x="0" y="183"/>
                </a:lnTo>
                <a:lnTo>
                  <a:pt x="1308" y="183"/>
                </a:lnTo>
                <a:lnTo>
                  <a:pt x="1308" y="183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267" name="Freeform 264"/>
          <p:cNvSpPr>
            <a:spLocks/>
          </p:cNvSpPr>
          <p:nvPr/>
        </p:nvSpPr>
        <p:spPr bwMode="auto">
          <a:xfrm>
            <a:off x="5762625" y="3168650"/>
            <a:ext cx="1671638" cy="290513"/>
          </a:xfrm>
          <a:custGeom>
            <a:avLst/>
            <a:gdLst/>
            <a:ahLst/>
            <a:cxnLst>
              <a:cxn ang="0">
                <a:pos x="1053" y="181"/>
              </a:cxn>
              <a:cxn ang="0">
                <a:pos x="1053" y="0"/>
              </a:cxn>
              <a:cxn ang="0">
                <a:pos x="0" y="0"/>
              </a:cxn>
              <a:cxn ang="0">
                <a:pos x="0" y="183"/>
              </a:cxn>
              <a:cxn ang="0">
                <a:pos x="1053" y="183"/>
              </a:cxn>
              <a:cxn ang="0">
                <a:pos x="1053" y="183"/>
              </a:cxn>
            </a:cxnLst>
            <a:rect l="0" t="0" r="r" b="b"/>
            <a:pathLst>
              <a:path w="1053" h="183">
                <a:moveTo>
                  <a:pt x="1053" y="181"/>
                </a:moveTo>
                <a:lnTo>
                  <a:pt x="1053" y="0"/>
                </a:lnTo>
                <a:lnTo>
                  <a:pt x="0" y="0"/>
                </a:lnTo>
                <a:lnTo>
                  <a:pt x="0" y="183"/>
                </a:lnTo>
                <a:lnTo>
                  <a:pt x="1053" y="183"/>
                </a:lnTo>
                <a:lnTo>
                  <a:pt x="1053" y="183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268" name="Freeform 265"/>
          <p:cNvSpPr>
            <a:spLocks/>
          </p:cNvSpPr>
          <p:nvPr/>
        </p:nvSpPr>
        <p:spPr bwMode="auto">
          <a:xfrm>
            <a:off x="3290888" y="3168650"/>
            <a:ext cx="2471737" cy="290513"/>
          </a:xfrm>
          <a:custGeom>
            <a:avLst/>
            <a:gdLst/>
            <a:ahLst/>
            <a:cxnLst>
              <a:cxn ang="0">
                <a:pos x="1557" y="183"/>
              </a:cxn>
              <a:cxn ang="0">
                <a:pos x="1557" y="0"/>
              </a:cxn>
              <a:cxn ang="0">
                <a:pos x="0" y="0"/>
              </a:cxn>
              <a:cxn ang="0">
                <a:pos x="0" y="183"/>
              </a:cxn>
              <a:cxn ang="0">
                <a:pos x="1557" y="183"/>
              </a:cxn>
              <a:cxn ang="0">
                <a:pos x="1557" y="183"/>
              </a:cxn>
            </a:cxnLst>
            <a:rect l="0" t="0" r="r" b="b"/>
            <a:pathLst>
              <a:path w="1557" h="183">
                <a:moveTo>
                  <a:pt x="1557" y="183"/>
                </a:moveTo>
                <a:lnTo>
                  <a:pt x="1557" y="0"/>
                </a:lnTo>
                <a:lnTo>
                  <a:pt x="0" y="0"/>
                </a:lnTo>
                <a:lnTo>
                  <a:pt x="0" y="183"/>
                </a:lnTo>
                <a:lnTo>
                  <a:pt x="1557" y="183"/>
                </a:lnTo>
                <a:lnTo>
                  <a:pt x="1557" y="183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269" name="Rectangle 266"/>
          <p:cNvSpPr>
            <a:spLocks noChangeArrowheads="1"/>
          </p:cNvSpPr>
          <p:nvPr/>
        </p:nvSpPr>
        <p:spPr bwMode="auto">
          <a:xfrm>
            <a:off x="2273300" y="241300"/>
            <a:ext cx="77788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3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70" name="Rectangle 267"/>
          <p:cNvSpPr>
            <a:spLocks noChangeArrowheads="1"/>
          </p:cNvSpPr>
          <p:nvPr/>
        </p:nvSpPr>
        <p:spPr bwMode="auto">
          <a:xfrm>
            <a:off x="2346325" y="241300"/>
            <a:ext cx="77788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1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71" name="Rectangle 268"/>
          <p:cNvSpPr>
            <a:spLocks noChangeArrowheads="1"/>
          </p:cNvSpPr>
          <p:nvPr/>
        </p:nvSpPr>
        <p:spPr bwMode="auto">
          <a:xfrm>
            <a:off x="2422525" y="241300"/>
            <a:ext cx="381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72" name="Rectangle 269"/>
          <p:cNvSpPr>
            <a:spLocks noChangeArrowheads="1"/>
          </p:cNvSpPr>
          <p:nvPr/>
        </p:nvSpPr>
        <p:spPr bwMode="auto">
          <a:xfrm>
            <a:off x="2459038" y="241300"/>
            <a:ext cx="77787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3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73" name="Rectangle 270"/>
          <p:cNvSpPr>
            <a:spLocks noChangeArrowheads="1"/>
          </p:cNvSpPr>
          <p:nvPr/>
        </p:nvSpPr>
        <p:spPr bwMode="auto">
          <a:xfrm>
            <a:off x="2535238" y="241300"/>
            <a:ext cx="77787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0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74" name="Rectangle 271"/>
          <p:cNvSpPr>
            <a:spLocks noChangeArrowheads="1"/>
          </p:cNvSpPr>
          <p:nvPr/>
        </p:nvSpPr>
        <p:spPr bwMode="auto">
          <a:xfrm>
            <a:off x="2608263" y="241300"/>
            <a:ext cx="381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75" name="Rectangle 272"/>
          <p:cNvSpPr>
            <a:spLocks noChangeArrowheads="1"/>
          </p:cNvSpPr>
          <p:nvPr/>
        </p:nvSpPr>
        <p:spPr bwMode="auto">
          <a:xfrm>
            <a:off x="2644775" y="241300"/>
            <a:ext cx="77788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2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76" name="Rectangle 273"/>
          <p:cNvSpPr>
            <a:spLocks noChangeArrowheads="1"/>
          </p:cNvSpPr>
          <p:nvPr/>
        </p:nvSpPr>
        <p:spPr bwMode="auto">
          <a:xfrm>
            <a:off x="2722563" y="241300"/>
            <a:ext cx="77787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9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77" name="Rectangle 274"/>
          <p:cNvSpPr>
            <a:spLocks noChangeArrowheads="1"/>
          </p:cNvSpPr>
          <p:nvPr/>
        </p:nvSpPr>
        <p:spPr bwMode="auto">
          <a:xfrm>
            <a:off x="2794000" y="241300"/>
            <a:ext cx="381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78" name="Rectangle 275"/>
          <p:cNvSpPr>
            <a:spLocks noChangeArrowheads="1"/>
          </p:cNvSpPr>
          <p:nvPr/>
        </p:nvSpPr>
        <p:spPr bwMode="auto">
          <a:xfrm>
            <a:off x="3952875" y="241300"/>
            <a:ext cx="381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79" name="Rectangle 276"/>
          <p:cNvSpPr>
            <a:spLocks noChangeArrowheads="1"/>
          </p:cNvSpPr>
          <p:nvPr/>
        </p:nvSpPr>
        <p:spPr bwMode="auto">
          <a:xfrm>
            <a:off x="3994150" y="241300"/>
            <a:ext cx="77788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1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80" name="Rectangle 277"/>
          <p:cNvSpPr>
            <a:spLocks noChangeArrowheads="1"/>
          </p:cNvSpPr>
          <p:nvPr/>
        </p:nvSpPr>
        <p:spPr bwMode="auto">
          <a:xfrm>
            <a:off x="4065588" y="241300"/>
            <a:ext cx="77787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5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81" name="Rectangle 278"/>
          <p:cNvSpPr>
            <a:spLocks noChangeArrowheads="1"/>
          </p:cNvSpPr>
          <p:nvPr/>
        </p:nvSpPr>
        <p:spPr bwMode="auto">
          <a:xfrm>
            <a:off x="4143375" y="241300"/>
            <a:ext cx="381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82" name="Rectangle 279"/>
          <p:cNvSpPr>
            <a:spLocks noChangeArrowheads="1"/>
          </p:cNvSpPr>
          <p:nvPr/>
        </p:nvSpPr>
        <p:spPr bwMode="auto">
          <a:xfrm>
            <a:off x="4179888" y="241300"/>
            <a:ext cx="77787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1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83" name="Rectangle 280"/>
          <p:cNvSpPr>
            <a:spLocks noChangeArrowheads="1"/>
          </p:cNvSpPr>
          <p:nvPr/>
        </p:nvSpPr>
        <p:spPr bwMode="auto">
          <a:xfrm>
            <a:off x="4252913" y="241300"/>
            <a:ext cx="77787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4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84" name="Rectangle 281"/>
          <p:cNvSpPr>
            <a:spLocks noChangeArrowheads="1"/>
          </p:cNvSpPr>
          <p:nvPr/>
        </p:nvSpPr>
        <p:spPr bwMode="auto">
          <a:xfrm>
            <a:off x="4329113" y="241300"/>
            <a:ext cx="381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85" name="Rectangle 282"/>
          <p:cNvSpPr>
            <a:spLocks noChangeArrowheads="1"/>
          </p:cNvSpPr>
          <p:nvPr/>
        </p:nvSpPr>
        <p:spPr bwMode="auto">
          <a:xfrm>
            <a:off x="4365625" y="241300"/>
            <a:ext cx="77788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1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86" name="Rectangle 283"/>
          <p:cNvSpPr>
            <a:spLocks noChangeArrowheads="1"/>
          </p:cNvSpPr>
          <p:nvPr/>
        </p:nvSpPr>
        <p:spPr bwMode="auto">
          <a:xfrm>
            <a:off x="4441825" y="241300"/>
            <a:ext cx="77788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3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87" name="Rectangle 284"/>
          <p:cNvSpPr>
            <a:spLocks noChangeArrowheads="1"/>
          </p:cNvSpPr>
          <p:nvPr/>
        </p:nvSpPr>
        <p:spPr bwMode="auto">
          <a:xfrm>
            <a:off x="4514850" y="241300"/>
            <a:ext cx="381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88" name="Rectangle 285"/>
          <p:cNvSpPr>
            <a:spLocks noChangeArrowheads="1"/>
          </p:cNvSpPr>
          <p:nvPr/>
        </p:nvSpPr>
        <p:spPr bwMode="auto">
          <a:xfrm>
            <a:off x="4551363" y="241300"/>
            <a:ext cx="77787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1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89" name="Rectangle 286"/>
          <p:cNvSpPr>
            <a:spLocks noChangeArrowheads="1"/>
          </p:cNvSpPr>
          <p:nvPr/>
        </p:nvSpPr>
        <p:spPr bwMode="auto">
          <a:xfrm>
            <a:off x="4627563" y="241300"/>
            <a:ext cx="77787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2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90" name="Rectangle 287"/>
          <p:cNvSpPr>
            <a:spLocks noChangeArrowheads="1"/>
          </p:cNvSpPr>
          <p:nvPr/>
        </p:nvSpPr>
        <p:spPr bwMode="auto">
          <a:xfrm>
            <a:off x="4716463" y="241300"/>
            <a:ext cx="381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91" name="Rectangle 288"/>
          <p:cNvSpPr>
            <a:spLocks noChangeArrowheads="1"/>
          </p:cNvSpPr>
          <p:nvPr/>
        </p:nvSpPr>
        <p:spPr bwMode="auto">
          <a:xfrm>
            <a:off x="4772025" y="241300"/>
            <a:ext cx="77788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1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92" name="Rectangle 289"/>
          <p:cNvSpPr>
            <a:spLocks noChangeArrowheads="1"/>
          </p:cNvSpPr>
          <p:nvPr/>
        </p:nvSpPr>
        <p:spPr bwMode="auto">
          <a:xfrm>
            <a:off x="4845050" y="241300"/>
            <a:ext cx="77788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1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93" name="Rectangle 290"/>
          <p:cNvSpPr>
            <a:spLocks noChangeArrowheads="1"/>
          </p:cNvSpPr>
          <p:nvPr/>
        </p:nvSpPr>
        <p:spPr bwMode="auto">
          <a:xfrm>
            <a:off x="4921250" y="241300"/>
            <a:ext cx="381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94" name="Rectangle 291"/>
          <p:cNvSpPr>
            <a:spLocks noChangeArrowheads="1"/>
          </p:cNvSpPr>
          <p:nvPr/>
        </p:nvSpPr>
        <p:spPr bwMode="auto">
          <a:xfrm>
            <a:off x="4957763" y="241300"/>
            <a:ext cx="77787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1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95" name="Rectangle 292"/>
          <p:cNvSpPr>
            <a:spLocks noChangeArrowheads="1"/>
          </p:cNvSpPr>
          <p:nvPr/>
        </p:nvSpPr>
        <p:spPr bwMode="auto">
          <a:xfrm>
            <a:off x="5035550" y="241300"/>
            <a:ext cx="77788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0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96" name="Rectangle 293"/>
          <p:cNvSpPr>
            <a:spLocks noChangeArrowheads="1"/>
          </p:cNvSpPr>
          <p:nvPr/>
        </p:nvSpPr>
        <p:spPr bwMode="auto">
          <a:xfrm>
            <a:off x="5106988" y="241300"/>
            <a:ext cx="381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97" name="Rectangle 294"/>
          <p:cNvSpPr>
            <a:spLocks noChangeArrowheads="1"/>
          </p:cNvSpPr>
          <p:nvPr/>
        </p:nvSpPr>
        <p:spPr bwMode="auto">
          <a:xfrm>
            <a:off x="5143500" y="241300"/>
            <a:ext cx="77788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9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98" name="Rectangle 295"/>
          <p:cNvSpPr>
            <a:spLocks noChangeArrowheads="1"/>
          </p:cNvSpPr>
          <p:nvPr/>
        </p:nvSpPr>
        <p:spPr bwMode="auto">
          <a:xfrm>
            <a:off x="5221288" y="241300"/>
            <a:ext cx="381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99" name="Rectangle 296"/>
          <p:cNvSpPr>
            <a:spLocks noChangeArrowheads="1"/>
          </p:cNvSpPr>
          <p:nvPr/>
        </p:nvSpPr>
        <p:spPr bwMode="auto">
          <a:xfrm>
            <a:off x="5257800" y="241300"/>
            <a:ext cx="77788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8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00" name="Rectangle 297"/>
          <p:cNvSpPr>
            <a:spLocks noChangeArrowheads="1"/>
          </p:cNvSpPr>
          <p:nvPr/>
        </p:nvSpPr>
        <p:spPr bwMode="auto">
          <a:xfrm>
            <a:off x="5334000" y="241300"/>
            <a:ext cx="381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01" name="Rectangle 298"/>
          <p:cNvSpPr>
            <a:spLocks noChangeArrowheads="1"/>
          </p:cNvSpPr>
          <p:nvPr/>
        </p:nvSpPr>
        <p:spPr bwMode="auto">
          <a:xfrm>
            <a:off x="5886450" y="241300"/>
            <a:ext cx="381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02" name="Rectangle 299"/>
          <p:cNvSpPr>
            <a:spLocks noChangeArrowheads="1"/>
          </p:cNvSpPr>
          <p:nvPr/>
        </p:nvSpPr>
        <p:spPr bwMode="auto">
          <a:xfrm>
            <a:off x="5927725" y="241300"/>
            <a:ext cx="77788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3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03" name="Rectangle 300"/>
          <p:cNvSpPr>
            <a:spLocks noChangeArrowheads="1"/>
          </p:cNvSpPr>
          <p:nvPr/>
        </p:nvSpPr>
        <p:spPr bwMode="auto">
          <a:xfrm>
            <a:off x="6000750" y="241300"/>
            <a:ext cx="381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04" name="Rectangle 301"/>
          <p:cNvSpPr>
            <a:spLocks noChangeArrowheads="1"/>
          </p:cNvSpPr>
          <p:nvPr/>
        </p:nvSpPr>
        <p:spPr bwMode="auto">
          <a:xfrm>
            <a:off x="6040438" y="241300"/>
            <a:ext cx="77787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2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05" name="Rectangle 302"/>
          <p:cNvSpPr>
            <a:spLocks noChangeArrowheads="1"/>
          </p:cNvSpPr>
          <p:nvPr/>
        </p:nvSpPr>
        <p:spPr bwMode="auto">
          <a:xfrm>
            <a:off x="6116638" y="241300"/>
            <a:ext cx="381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06" name="Rectangle 303"/>
          <p:cNvSpPr>
            <a:spLocks noChangeArrowheads="1"/>
          </p:cNvSpPr>
          <p:nvPr/>
        </p:nvSpPr>
        <p:spPr bwMode="auto">
          <a:xfrm>
            <a:off x="6153150" y="241300"/>
            <a:ext cx="77788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1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07" name="Rectangle 304"/>
          <p:cNvSpPr>
            <a:spLocks noChangeArrowheads="1"/>
          </p:cNvSpPr>
          <p:nvPr/>
        </p:nvSpPr>
        <p:spPr bwMode="auto">
          <a:xfrm>
            <a:off x="6230938" y="241300"/>
            <a:ext cx="381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08" name="Rectangle 305"/>
          <p:cNvSpPr>
            <a:spLocks noChangeArrowheads="1"/>
          </p:cNvSpPr>
          <p:nvPr/>
        </p:nvSpPr>
        <p:spPr bwMode="auto">
          <a:xfrm>
            <a:off x="6270625" y="241300"/>
            <a:ext cx="77788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0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09" name="Rectangle 306"/>
          <p:cNvSpPr>
            <a:spLocks noChangeArrowheads="1"/>
          </p:cNvSpPr>
          <p:nvPr/>
        </p:nvSpPr>
        <p:spPr bwMode="auto">
          <a:xfrm>
            <a:off x="6346825" y="241300"/>
            <a:ext cx="381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10" name="Freeform 307"/>
          <p:cNvSpPr>
            <a:spLocks/>
          </p:cNvSpPr>
          <p:nvPr/>
        </p:nvSpPr>
        <p:spPr bwMode="auto">
          <a:xfrm>
            <a:off x="2987675" y="314325"/>
            <a:ext cx="28575" cy="23813"/>
          </a:xfrm>
          <a:custGeom>
            <a:avLst/>
            <a:gdLst/>
            <a:ahLst/>
            <a:cxnLst>
              <a:cxn ang="0">
                <a:pos x="8" y="15"/>
              </a:cxn>
              <a:cxn ang="0">
                <a:pos x="11" y="15"/>
              </a:cxn>
              <a:cxn ang="0">
                <a:pos x="11" y="15"/>
              </a:cxn>
              <a:cxn ang="0">
                <a:pos x="13" y="15"/>
              </a:cxn>
              <a:cxn ang="0">
                <a:pos x="13" y="15"/>
              </a:cxn>
              <a:cxn ang="0">
                <a:pos x="16" y="13"/>
              </a:cxn>
              <a:cxn ang="0">
                <a:pos x="16" y="13"/>
              </a:cxn>
              <a:cxn ang="0">
                <a:pos x="16" y="13"/>
              </a:cxn>
              <a:cxn ang="0">
                <a:pos x="16" y="10"/>
              </a:cxn>
              <a:cxn ang="0">
                <a:pos x="16" y="10"/>
              </a:cxn>
              <a:cxn ang="0">
                <a:pos x="18" y="8"/>
              </a:cxn>
              <a:cxn ang="0">
                <a:pos x="16" y="8"/>
              </a:cxn>
              <a:cxn ang="0">
                <a:pos x="16" y="5"/>
              </a:cxn>
              <a:cxn ang="0">
                <a:pos x="16" y="5"/>
              </a:cxn>
              <a:cxn ang="0">
                <a:pos x="16" y="2"/>
              </a:cxn>
              <a:cxn ang="0">
                <a:pos x="16" y="2"/>
              </a:cxn>
              <a:cxn ang="0">
                <a:pos x="13" y="2"/>
              </a:cxn>
              <a:cxn ang="0">
                <a:pos x="13" y="0"/>
              </a:cxn>
              <a:cxn ang="0">
                <a:pos x="11" y="0"/>
              </a:cxn>
              <a:cxn ang="0">
                <a:pos x="11" y="0"/>
              </a:cxn>
              <a:cxn ang="0">
                <a:pos x="8" y="0"/>
              </a:cxn>
              <a:cxn ang="0">
                <a:pos x="8" y="0"/>
              </a:cxn>
              <a:cxn ang="0">
                <a:pos x="6" y="0"/>
              </a:cxn>
              <a:cxn ang="0">
                <a:pos x="6" y="0"/>
              </a:cxn>
              <a:cxn ang="0">
                <a:pos x="6" y="2"/>
              </a:cxn>
              <a:cxn ang="0">
                <a:pos x="3" y="2"/>
              </a:cxn>
              <a:cxn ang="0">
                <a:pos x="3" y="2"/>
              </a:cxn>
              <a:cxn ang="0">
                <a:pos x="3" y="5"/>
              </a:cxn>
              <a:cxn ang="0">
                <a:pos x="0" y="5"/>
              </a:cxn>
              <a:cxn ang="0">
                <a:pos x="0" y="8"/>
              </a:cxn>
              <a:cxn ang="0">
                <a:pos x="0" y="8"/>
              </a:cxn>
              <a:cxn ang="0">
                <a:pos x="0" y="10"/>
              </a:cxn>
              <a:cxn ang="0">
                <a:pos x="0" y="10"/>
              </a:cxn>
              <a:cxn ang="0">
                <a:pos x="3" y="13"/>
              </a:cxn>
              <a:cxn ang="0">
                <a:pos x="3" y="13"/>
              </a:cxn>
              <a:cxn ang="0">
                <a:pos x="3" y="13"/>
              </a:cxn>
              <a:cxn ang="0">
                <a:pos x="6" y="15"/>
              </a:cxn>
              <a:cxn ang="0">
                <a:pos x="6" y="15"/>
              </a:cxn>
              <a:cxn ang="0">
                <a:pos x="6" y="15"/>
              </a:cxn>
              <a:cxn ang="0">
                <a:pos x="8" y="15"/>
              </a:cxn>
              <a:cxn ang="0">
                <a:pos x="8" y="15"/>
              </a:cxn>
              <a:cxn ang="0">
                <a:pos x="8" y="15"/>
              </a:cxn>
            </a:cxnLst>
            <a:rect l="0" t="0" r="r" b="b"/>
            <a:pathLst>
              <a:path w="18" h="15">
                <a:moveTo>
                  <a:pt x="8" y="15"/>
                </a:moveTo>
                <a:lnTo>
                  <a:pt x="11" y="15"/>
                </a:lnTo>
                <a:lnTo>
                  <a:pt x="11" y="15"/>
                </a:lnTo>
                <a:lnTo>
                  <a:pt x="13" y="15"/>
                </a:lnTo>
                <a:lnTo>
                  <a:pt x="13" y="15"/>
                </a:lnTo>
                <a:lnTo>
                  <a:pt x="16" y="13"/>
                </a:lnTo>
                <a:lnTo>
                  <a:pt x="16" y="13"/>
                </a:lnTo>
                <a:lnTo>
                  <a:pt x="16" y="13"/>
                </a:lnTo>
                <a:lnTo>
                  <a:pt x="16" y="10"/>
                </a:lnTo>
                <a:lnTo>
                  <a:pt x="16" y="10"/>
                </a:lnTo>
                <a:lnTo>
                  <a:pt x="18" y="8"/>
                </a:lnTo>
                <a:lnTo>
                  <a:pt x="16" y="8"/>
                </a:lnTo>
                <a:lnTo>
                  <a:pt x="16" y="5"/>
                </a:lnTo>
                <a:lnTo>
                  <a:pt x="16" y="5"/>
                </a:lnTo>
                <a:lnTo>
                  <a:pt x="16" y="2"/>
                </a:lnTo>
                <a:lnTo>
                  <a:pt x="16" y="2"/>
                </a:lnTo>
                <a:lnTo>
                  <a:pt x="13" y="2"/>
                </a:lnTo>
                <a:lnTo>
                  <a:pt x="13" y="0"/>
                </a:lnTo>
                <a:lnTo>
                  <a:pt x="11" y="0"/>
                </a:lnTo>
                <a:lnTo>
                  <a:pt x="11" y="0"/>
                </a:lnTo>
                <a:lnTo>
                  <a:pt x="8" y="0"/>
                </a:lnTo>
                <a:lnTo>
                  <a:pt x="8" y="0"/>
                </a:lnTo>
                <a:lnTo>
                  <a:pt x="6" y="0"/>
                </a:lnTo>
                <a:lnTo>
                  <a:pt x="6" y="0"/>
                </a:lnTo>
                <a:lnTo>
                  <a:pt x="6" y="2"/>
                </a:lnTo>
                <a:lnTo>
                  <a:pt x="3" y="2"/>
                </a:lnTo>
                <a:lnTo>
                  <a:pt x="3" y="2"/>
                </a:lnTo>
                <a:lnTo>
                  <a:pt x="3" y="5"/>
                </a:lnTo>
                <a:lnTo>
                  <a:pt x="0" y="5"/>
                </a:lnTo>
                <a:lnTo>
                  <a:pt x="0" y="8"/>
                </a:lnTo>
                <a:lnTo>
                  <a:pt x="0" y="8"/>
                </a:lnTo>
                <a:lnTo>
                  <a:pt x="0" y="10"/>
                </a:lnTo>
                <a:lnTo>
                  <a:pt x="0" y="10"/>
                </a:lnTo>
                <a:lnTo>
                  <a:pt x="3" y="13"/>
                </a:lnTo>
                <a:lnTo>
                  <a:pt x="3" y="13"/>
                </a:lnTo>
                <a:lnTo>
                  <a:pt x="3" y="13"/>
                </a:lnTo>
                <a:lnTo>
                  <a:pt x="6" y="15"/>
                </a:lnTo>
                <a:lnTo>
                  <a:pt x="6" y="15"/>
                </a:lnTo>
                <a:lnTo>
                  <a:pt x="6" y="15"/>
                </a:lnTo>
                <a:lnTo>
                  <a:pt x="8" y="15"/>
                </a:lnTo>
                <a:lnTo>
                  <a:pt x="8" y="15"/>
                </a:lnTo>
                <a:lnTo>
                  <a:pt x="8" y="1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311" name="Freeform 308"/>
          <p:cNvSpPr>
            <a:spLocks/>
          </p:cNvSpPr>
          <p:nvPr/>
        </p:nvSpPr>
        <p:spPr bwMode="auto">
          <a:xfrm>
            <a:off x="3073400" y="314325"/>
            <a:ext cx="23813" cy="23813"/>
          </a:xfrm>
          <a:custGeom>
            <a:avLst/>
            <a:gdLst/>
            <a:ahLst/>
            <a:cxnLst>
              <a:cxn ang="0">
                <a:pos x="7" y="15"/>
              </a:cxn>
              <a:cxn ang="0">
                <a:pos x="10" y="15"/>
              </a:cxn>
              <a:cxn ang="0">
                <a:pos x="10" y="15"/>
              </a:cxn>
              <a:cxn ang="0">
                <a:pos x="13" y="15"/>
              </a:cxn>
              <a:cxn ang="0">
                <a:pos x="13" y="15"/>
              </a:cxn>
              <a:cxn ang="0">
                <a:pos x="13" y="13"/>
              </a:cxn>
              <a:cxn ang="0">
                <a:pos x="15" y="13"/>
              </a:cxn>
              <a:cxn ang="0">
                <a:pos x="15" y="13"/>
              </a:cxn>
              <a:cxn ang="0">
                <a:pos x="15" y="10"/>
              </a:cxn>
              <a:cxn ang="0">
                <a:pos x="15" y="10"/>
              </a:cxn>
              <a:cxn ang="0">
                <a:pos x="15" y="8"/>
              </a:cxn>
              <a:cxn ang="0">
                <a:pos x="15" y="8"/>
              </a:cxn>
              <a:cxn ang="0">
                <a:pos x="15" y="5"/>
              </a:cxn>
              <a:cxn ang="0">
                <a:pos x="15" y="5"/>
              </a:cxn>
              <a:cxn ang="0">
                <a:pos x="15" y="2"/>
              </a:cxn>
              <a:cxn ang="0">
                <a:pos x="13" y="2"/>
              </a:cxn>
              <a:cxn ang="0">
                <a:pos x="13" y="2"/>
              </a:cxn>
              <a:cxn ang="0">
                <a:pos x="13" y="0"/>
              </a:cxn>
              <a:cxn ang="0">
                <a:pos x="10" y="0"/>
              </a:cxn>
              <a:cxn ang="0">
                <a:pos x="10" y="0"/>
              </a:cxn>
              <a:cxn ang="0">
                <a:pos x="7" y="0"/>
              </a:cxn>
              <a:cxn ang="0">
                <a:pos x="7" y="0"/>
              </a:cxn>
              <a:cxn ang="0">
                <a:pos x="5" y="0"/>
              </a:cxn>
              <a:cxn ang="0">
                <a:pos x="5" y="0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0" y="5"/>
              </a:cxn>
              <a:cxn ang="0">
                <a:pos x="0" y="5"/>
              </a:cxn>
              <a:cxn ang="0">
                <a:pos x="0" y="8"/>
              </a:cxn>
              <a:cxn ang="0">
                <a:pos x="0" y="8"/>
              </a:cxn>
              <a:cxn ang="0">
                <a:pos x="0" y="10"/>
              </a:cxn>
              <a:cxn ang="0">
                <a:pos x="0" y="10"/>
              </a:cxn>
              <a:cxn ang="0">
                <a:pos x="0" y="13"/>
              </a:cxn>
              <a:cxn ang="0">
                <a:pos x="2" y="13"/>
              </a:cxn>
              <a:cxn ang="0">
                <a:pos x="2" y="13"/>
              </a:cxn>
              <a:cxn ang="0">
                <a:pos x="2" y="15"/>
              </a:cxn>
              <a:cxn ang="0">
                <a:pos x="5" y="15"/>
              </a:cxn>
              <a:cxn ang="0">
                <a:pos x="5" y="15"/>
              </a:cxn>
              <a:cxn ang="0">
                <a:pos x="7" y="15"/>
              </a:cxn>
              <a:cxn ang="0">
                <a:pos x="7" y="15"/>
              </a:cxn>
              <a:cxn ang="0">
                <a:pos x="7" y="15"/>
              </a:cxn>
            </a:cxnLst>
            <a:rect l="0" t="0" r="r" b="b"/>
            <a:pathLst>
              <a:path w="15" h="15">
                <a:moveTo>
                  <a:pt x="7" y="15"/>
                </a:moveTo>
                <a:lnTo>
                  <a:pt x="10" y="15"/>
                </a:lnTo>
                <a:lnTo>
                  <a:pt x="10" y="15"/>
                </a:lnTo>
                <a:lnTo>
                  <a:pt x="13" y="15"/>
                </a:lnTo>
                <a:lnTo>
                  <a:pt x="13" y="15"/>
                </a:lnTo>
                <a:lnTo>
                  <a:pt x="13" y="13"/>
                </a:lnTo>
                <a:lnTo>
                  <a:pt x="15" y="13"/>
                </a:lnTo>
                <a:lnTo>
                  <a:pt x="15" y="13"/>
                </a:lnTo>
                <a:lnTo>
                  <a:pt x="15" y="10"/>
                </a:lnTo>
                <a:lnTo>
                  <a:pt x="15" y="10"/>
                </a:lnTo>
                <a:lnTo>
                  <a:pt x="15" y="8"/>
                </a:lnTo>
                <a:lnTo>
                  <a:pt x="15" y="8"/>
                </a:lnTo>
                <a:lnTo>
                  <a:pt x="15" y="5"/>
                </a:lnTo>
                <a:lnTo>
                  <a:pt x="15" y="5"/>
                </a:lnTo>
                <a:lnTo>
                  <a:pt x="15" y="2"/>
                </a:lnTo>
                <a:lnTo>
                  <a:pt x="13" y="2"/>
                </a:lnTo>
                <a:lnTo>
                  <a:pt x="13" y="2"/>
                </a:lnTo>
                <a:lnTo>
                  <a:pt x="13" y="0"/>
                </a:lnTo>
                <a:lnTo>
                  <a:pt x="10" y="0"/>
                </a:lnTo>
                <a:lnTo>
                  <a:pt x="10" y="0"/>
                </a:lnTo>
                <a:lnTo>
                  <a:pt x="7" y="0"/>
                </a:lnTo>
                <a:lnTo>
                  <a:pt x="7" y="0"/>
                </a:lnTo>
                <a:lnTo>
                  <a:pt x="5" y="0"/>
                </a:lnTo>
                <a:lnTo>
                  <a:pt x="5" y="0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0" y="5"/>
                </a:lnTo>
                <a:lnTo>
                  <a:pt x="0" y="5"/>
                </a:lnTo>
                <a:lnTo>
                  <a:pt x="0" y="8"/>
                </a:lnTo>
                <a:lnTo>
                  <a:pt x="0" y="8"/>
                </a:lnTo>
                <a:lnTo>
                  <a:pt x="0" y="10"/>
                </a:lnTo>
                <a:lnTo>
                  <a:pt x="0" y="10"/>
                </a:lnTo>
                <a:lnTo>
                  <a:pt x="0" y="13"/>
                </a:lnTo>
                <a:lnTo>
                  <a:pt x="2" y="13"/>
                </a:lnTo>
                <a:lnTo>
                  <a:pt x="2" y="13"/>
                </a:lnTo>
                <a:lnTo>
                  <a:pt x="2" y="15"/>
                </a:lnTo>
                <a:lnTo>
                  <a:pt x="5" y="15"/>
                </a:lnTo>
                <a:lnTo>
                  <a:pt x="5" y="15"/>
                </a:lnTo>
                <a:lnTo>
                  <a:pt x="7" y="15"/>
                </a:lnTo>
                <a:lnTo>
                  <a:pt x="7" y="15"/>
                </a:lnTo>
                <a:lnTo>
                  <a:pt x="7" y="1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312" name="Freeform 309"/>
          <p:cNvSpPr>
            <a:spLocks/>
          </p:cNvSpPr>
          <p:nvPr/>
        </p:nvSpPr>
        <p:spPr bwMode="auto">
          <a:xfrm>
            <a:off x="2903538" y="314325"/>
            <a:ext cx="28575" cy="23813"/>
          </a:xfrm>
          <a:custGeom>
            <a:avLst/>
            <a:gdLst/>
            <a:ahLst/>
            <a:cxnLst>
              <a:cxn ang="0">
                <a:pos x="8" y="15"/>
              </a:cxn>
              <a:cxn ang="0">
                <a:pos x="10" y="15"/>
              </a:cxn>
              <a:cxn ang="0">
                <a:pos x="13" y="15"/>
              </a:cxn>
              <a:cxn ang="0">
                <a:pos x="13" y="15"/>
              </a:cxn>
              <a:cxn ang="0">
                <a:pos x="13" y="15"/>
              </a:cxn>
              <a:cxn ang="0">
                <a:pos x="15" y="13"/>
              </a:cxn>
              <a:cxn ang="0">
                <a:pos x="15" y="13"/>
              </a:cxn>
              <a:cxn ang="0">
                <a:pos x="15" y="13"/>
              </a:cxn>
              <a:cxn ang="0">
                <a:pos x="18" y="10"/>
              </a:cxn>
              <a:cxn ang="0">
                <a:pos x="18" y="10"/>
              </a:cxn>
              <a:cxn ang="0">
                <a:pos x="18" y="8"/>
              </a:cxn>
              <a:cxn ang="0">
                <a:pos x="18" y="8"/>
              </a:cxn>
              <a:cxn ang="0">
                <a:pos x="18" y="5"/>
              </a:cxn>
              <a:cxn ang="0">
                <a:pos x="15" y="5"/>
              </a:cxn>
              <a:cxn ang="0">
                <a:pos x="15" y="2"/>
              </a:cxn>
              <a:cxn ang="0">
                <a:pos x="15" y="2"/>
              </a:cxn>
              <a:cxn ang="0">
                <a:pos x="13" y="2"/>
              </a:cxn>
              <a:cxn ang="0">
                <a:pos x="13" y="0"/>
              </a:cxn>
              <a:cxn ang="0">
                <a:pos x="13" y="0"/>
              </a:cxn>
              <a:cxn ang="0">
                <a:pos x="10" y="0"/>
              </a:cxn>
              <a:cxn ang="0">
                <a:pos x="10" y="0"/>
              </a:cxn>
              <a:cxn ang="0">
                <a:pos x="8" y="0"/>
              </a:cxn>
              <a:cxn ang="0">
                <a:pos x="8" y="0"/>
              </a:cxn>
              <a:cxn ang="0">
                <a:pos x="5" y="0"/>
              </a:cxn>
              <a:cxn ang="0">
                <a:pos x="5" y="2"/>
              </a:cxn>
              <a:cxn ang="0">
                <a:pos x="3" y="2"/>
              </a:cxn>
              <a:cxn ang="0">
                <a:pos x="3" y="2"/>
              </a:cxn>
              <a:cxn ang="0">
                <a:pos x="3" y="5"/>
              </a:cxn>
              <a:cxn ang="0">
                <a:pos x="3" y="5"/>
              </a:cxn>
              <a:cxn ang="0">
                <a:pos x="0" y="8"/>
              </a:cxn>
              <a:cxn ang="0">
                <a:pos x="0" y="8"/>
              </a:cxn>
              <a:cxn ang="0">
                <a:pos x="0" y="10"/>
              </a:cxn>
              <a:cxn ang="0">
                <a:pos x="3" y="10"/>
              </a:cxn>
              <a:cxn ang="0">
                <a:pos x="3" y="13"/>
              </a:cxn>
              <a:cxn ang="0">
                <a:pos x="3" y="13"/>
              </a:cxn>
              <a:cxn ang="0">
                <a:pos x="3" y="13"/>
              </a:cxn>
              <a:cxn ang="0">
                <a:pos x="5" y="15"/>
              </a:cxn>
              <a:cxn ang="0">
                <a:pos x="5" y="15"/>
              </a:cxn>
              <a:cxn ang="0">
                <a:pos x="8" y="15"/>
              </a:cxn>
              <a:cxn ang="0">
                <a:pos x="8" y="15"/>
              </a:cxn>
              <a:cxn ang="0">
                <a:pos x="10" y="15"/>
              </a:cxn>
              <a:cxn ang="0">
                <a:pos x="10" y="15"/>
              </a:cxn>
              <a:cxn ang="0">
                <a:pos x="8" y="15"/>
              </a:cxn>
            </a:cxnLst>
            <a:rect l="0" t="0" r="r" b="b"/>
            <a:pathLst>
              <a:path w="18" h="15">
                <a:moveTo>
                  <a:pt x="8" y="15"/>
                </a:moveTo>
                <a:lnTo>
                  <a:pt x="10" y="15"/>
                </a:lnTo>
                <a:lnTo>
                  <a:pt x="13" y="15"/>
                </a:lnTo>
                <a:lnTo>
                  <a:pt x="13" y="15"/>
                </a:lnTo>
                <a:lnTo>
                  <a:pt x="13" y="15"/>
                </a:lnTo>
                <a:lnTo>
                  <a:pt x="15" y="13"/>
                </a:lnTo>
                <a:lnTo>
                  <a:pt x="15" y="13"/>
                </a:lnTo>
                <a:lnTo>
                  <a:pt x="15" y="13"/>
                </a:lnTo>
                <a:lnTo>
                  <a:pt x="18" y="10"/>
                </a:lnTo>
                <a:lnTo>
                  <a:pt x="18" y="10"/>
                </a:lnTo>
                <a:lnTo>
                  <a:pt x="18" y="8"/>
                </a:lnTo>
                <a:lnTo>
                  <a:pt x="18" y="8"/>
                </a:lnTo>
                <a:lnTo>
                  <a:pt x="18" y="5"/>
                </a:lnTo>
                <a:lnTo>
                  <a:pt x="15" y="5"/>
                </a:lnTo>
                <a:lnTo>
                  <a:pt x="15" y="2"/>
                </a:lnTo>
                <a:lnTo>
                  <a:pt x="15" y="2"/>
                </a:lnTo>
                <a:lnTo>
                  <a:pt x="13" y="2"/>
                </a:lnTo>
                <a:lnTo>
                  <a:pt x="13" y="0"/>
                </a:lnTo>
                <a:lnTo>
                  <a:pt x="13" y="0"/>
                </a:lnTo>
                <a:lnTo>
                  <a:pt x="10" y="0"/>
                </a:lnTo>
                <a:lnTo>
                  <a:pt x="10" y="0"/>
                </a:lnTo>
                <a:lnTo>
                  <a:pt x="8" y="0"/>
                </a:lnTo>
                <a:lnTo>
                  <a:pt x="8" y="0"/>
                </a:lnTo>
                <a:lnTo>
                  <a:pt x="5" y="0"/>
                </a:lnTo>
                <a:lnTo>
                  <a:pt x="5" y="2"/>
                </a:lnTo>
                <a:lnTo>
                  <a:pt x="3" y="2"/>
                </a:lnTo>
                <a:lnTo>
                  <a:pt x="3" y="2"/>
                </a:lnTo>
                <a:lnTo>
                  <a:pt x="3" y="5"/>
                </a:lnTo>
                <a:lnTo>
                  <a:pt x="3" y="5"/>
                </a:lnTo>
                <a:lnTo>
                  <a:pt x="0" y="8"/>
                </a:lnTo>
                <a:lnTo>
                  <a:pt x="0" y="8"/>
                </a:lnTo>
                <a:lnTo>
                  <a:pt x="0" y="10"/>
                </a:lnTo>
                <a:lnTo>
                  <a:pt x="3" y="10"/>
                </a:lnTo>
                <a:lnTo>
                  <a:pt x="3" y="13"/>
                </a:lnTo>
                <a:lnTo>
                  <a:pt x="3" y="13"/>
                </a:lnTo>
                <a:lnTo>
                  <a:pt x="3" y="13"/>
                </a:lnTo>
                <a:lnTo>
                  <a:pt x="5" y="15"/>
                </a:lnTo>
                <a:lnTo>
                  <a:pt x="5" y="15"/>
                </a:lnTo>
                <a:lnTo>
                  <a:pt x="8" y="15"/>
                </a:lnTo>
                <a:lnTo>
                  <a:pt x="8" y="15"/>
                </a:lnTo>
                <a:lnTo>
                  <a:pt x="10" y="15"/>
                </a:lnTo>
                <a:lnTo>
                  <a:pt x="10" y="15"/>
                </a:lnTo>
                <a:lnTo>
                  <a:pt x="8" y="1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313" name="Freeform 310"/>
          <p:cNvSpPr>
            <a:spLocks/>
          </p:cNvSpPr>
          <p:nvPr/>
        </p:nvSpPr>
        <p:spPr bwMode="auto">
          <a:xfrm>
            <a:off x="3235325" y="314325"/>
            <a:ext cx="26988" cy="23813"/>
          </a:xfrm>
          <a:custGeom>
            <a:avLst/>
            <a:gdLst/>
            <a:ahLst/>
            <a:cxnLst>
              <a:cxn ang="0">
                <a:pos x="7" y="15"/>
              </a:cxn>
              <a:cxn ang="0">
                <a:pos x="10" y="15"/>
              </a:cxn>
              <a:cxn ang="0">
                <a:pos x="10" y="15"/>
              </a:cxn>
              <a:cxn ang="0">
                <a:pos x="12" y="15"/>
              </a:cxn>
              <a:cxn ang="0">
                <a:pos x="12" y="15"/>
              </a:cxn>
              <a:cxn ang="0">
                <a:pos x="15" y="13"/>
              </a:cxn>
              <a:cxn ang="0">
                <a:pos x="15" y="13"/>
              </a:cxn>
              <a:cxn ang="0">
                <a:pos x="15" y="13"/>
              </a:cxn>
              <a:cxn ang="0">
                <a:pos x="15" y="10"/>
              </a:cxn>
              <a:cxn ang="0">
                <a:pos x="17" y="10"/>
              </a:cxn>
              <a:cxn ang="0">
                <a:pos x="17" y="8"/>
              </a:cxn>
              <a:cxn ang="0">
                <a:pos x="17" y="8"/>
              </a:cxn>
              <a:cxn ang="0">
                <a:pos x="15" y="5"/>
              </a:cxn>
              <a:cxn ang="0">
                <a:pos x="15" y="5"/>
              </a:cxn>
              <a:cxn ang="0">
                <a:pos x="15" y="2"/>
              </a:cxn>
              <a:cxn ang="0">
                <a:pos x="15" y="2"/>
              </a:cxn>
              <a:cxn ang="0">
                <a:pos x="12" y="2"/>
              </a:cxn>
              <a:cxn ang="0">
                <a:pos x="12" y="0"/>
              </a:cxn>
              <a:cxn ang="0">
                <a:pos x="10" y="0"/>
              </a:cxn>
              <a:cxn ang="0">
                <a:pos x="10" y="0"/>
              </a:cxn>
              <a:cxn ang="0">
                <a:pos x="7" y="0"/>
              </a:cxn>
              <a:cxn ang="0">
                <a:pos x="7" y="0"/>
              </a:cxn>
              <a:cxn ang="0">
                <a:pos x="7" y="0"/>
              </a:cxn>
              <a:cxn ang="0">
                <a:pos x="5" y="0"/>
              </a:cxn>
              <a:cxn ang="0">
                <a:pos x="5" y="2"/>
              </a:cxn>
              <a:cxn ang="0">
                <a:pos x="2" y="2"/>
              </a:cxn>
              <a:cxn ang="0">
                <a:pos x="2" y="2"/>
              </a:cxn>
              <a:cxn ang="0">
                <a:pos x="2" y="5"/>
              </a:cxn>
              <a:cxn ang="0">
                <a:pos x="2" y="5"/>
              </a:cxn>
              <a:cxn ang="0">
                <a:pos x="0" y="8"/>
              </a:cxn>
              <a:cxn ang="0">
                <a:pos x="0" y="8"/>
              </a:cxn>
              <a:cxn ang="0">
                <a:pos x="0" y="10"/>
              </a:cxn>
              <a:cxn ang="0">
                <a:pos x="2" y="10"/>
              </a:cxn>
              <a:cxn ang="0">
                <a:pos x="2" y="13"/>
              </a:cxn>
              <a:cxn ang="0">
                <a:pos x="2" y="13"/>
              </a:cxn>
              <a:cxn ang="0">
                <a:pos x="2" y="13"/>
              </a:cxn>
              <a:cxn ang="0">
                <a:pos x="5" y="15"/>
              </a:cxn>
              <a:cxn ang="0">
                <a:pos x="5" y="15"/>
              </a:cxn>
              <a:cxn ang="0">
                <a:pos x="7" y="15"/>
              </a:cxn>
              <a:cxn ang="0">
                <a:pos x="7" y="15"/>
              </a:cxn>
              <a:cxn ang="0">
                <a:pos x="7" y="15"/>
              </a:cxn>
              <a:cxn ang="0">
                <a:pos x="7" y="15"/>
              </a:cxn>
            </a:cxnLst>
            <a:rect l="0" t="0" r="r" b="b"/>
            <a:pathLst>
              <a:path w="17" h="15">
                <a:moveTo>
                  <a:pt x="7" y="15"/>
                </a:moveTo>
                <a:lnTo>
                  <a:pt x="10" y="15"/>
                </a:lnTo>
                <a:lnTo>
                  <a:pt x="10" y="15"/>
                </a:lnTo>
                <a:lnTo>
                  <a:pt x="12" y="15"/>
                </a:lnTo>
                <a:lnTo>
                  <a:pt x="12" y="15"/>
                </a:lnTo>
                <a:lnTo>
                  <a:pt x="15" y="13"/>
                </a:lnTo>
                <a:lnTo>
                  <a:pt x="15" y="13"/>
                </a:lnTo>
                <a:lnTo>
                  <a:pt x="15" y="13"/>
                </a:lnTo>
                <a:lnTo>
                  <a:pt x="15" y="10"/>
                </a:lnTo>
                <a:lnTo>
                  <a:pt x="17" y="10"/>
                </a:lnTo>
                <a:lnTo>
                  <a:pt x="17" y="8"/>
                </a:lnTo>
                <a:lnTo>
                  <a:pt x="17" y="8"/>
                </a:lnTo>
                <a:lnTo>
                  <a:pt x="15" y="5"/>
                </a:lnTo>
                <a:lnTo>
                  <a:pt x="15" y="5"/>
                </a:lnTo>
                <a:lnTo>
                  <a:pt x="15" y="2"/>
                </a:lnTo>
                <a:lnTo>
                  <a:pt x="15" y="2"/>
                </a:lnTo>
                <a:lnTo>
                  <a:pt x="12" y="2"/>
                </a:lnTo>
                <a:lnTo>
                  <a:pt x="12" y="0"/>
                </a:lnTo>
                <a:lnTo>
                  <a:pt x="10" y="0"/>
                </a:lnTo>
                <a:lnTo>
                  <a:pt x="10" y="0"/>
                </a:lnTo>
                <a:lnTo>
                  <a:pt x="7" y="0"/>
                </a:lnTo>
                <a:lnTo>
                  <a:pt x="7" y="0"/>
                </a:lnTo>
                <a:lnTo>
                  <a:pt x="7" y="0"/>
                </a:lnTo>
                <a:lnTo>
                  <a:pt x="5" y="0"/>
                </a:lnTo>
                <a:lnTo>
                  <a:pt x="5" y="2"/>
                </a:lnTo>
                <a:lnTo>
                  <a:pt x="2" y="2"/>
                </a:lnTo>
                <a:lnTo>
                  <a:pt x="2" y="2"/>
                </a:lnTo>
                <a:lnTo>
                  <a:pt x="2" y="5"/>
                </a:lnTo>
                <a:lnTo>
                  <a:pt x="2" y="5"/>
                </a:lnTo>
                <a:lnTo>
                  <a:pt x="0" y="8"/>
                </a:lnTo>
                <a:lnTo>
                  <a:pt x="0" y="8"/>
                </a:lnTo>
                <a:lnTo>
                  <a:pt x="0" y="10"/>
                </a:lnTo>
                <a:lnTo>
                  <a:pt x="2" y="10"/>
                </a:lnTo>
                <a:lnTo>
                  <a:pt x="2" y="13"/>
                </a:lnTo>
                <a:lnTo>
                  <a:pt x="2" y="13"/>
                </a:lnTo>
                <a:lnTo>
                  <a:pt x="2" y="13"/>
                </a:lnTo>
                <a:lnTo>
                  <a:pt x="5" y="15"/>
                </a:lnTo>
                <a:lnTo>
                  <a:pt x="5" y="15"/>
                </a:lnTo>
                <a:lnTo>
                  <a:pt x="7" y="15"/>
                </a:lnTo>
                <a:lnTo>
                  <a:pt x="7" y="15"/>
                </a:lnTo>
                <a:lnTo>
                  <a:pt x="7" y="15"/>
                </a:lnTo>
                <a:lnTo>
                  <a:pt x="7" y="1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314" name="Freeform 311"/>
          <p:cNvSpPr>
            <a:spLocks/>
          </p:cNvSpPr>
          <p:nvPr/>
        </p:nvSpPr>
        <p:spPr bwMode="auto">
          <a:xfrm>
            <a:off x="3319463" y="314325"/>
            <a:ext cx="23812" cy="23813"/>
          </a:xfrm>
          <a:custGeom>
            <a:avLst/>
            <a:gdLst/>
            <a:ahLst/>
            <a:cxnLst>
              <a:cxn ang="0">
                <a:pos x="8" y="15"/>
              </a:cxn>
              <a:cxn ang="0">
                <a:pos x="10" y="15"/>
              </a:cxn>
              <a:cxn ang="0">
                <a:pos x="10" y="15"/>
              </a:cxn>
              <a:cxn ang="0">
                <a:pos x="13" y="15"/>
              </a:cxn>
              <a:cxn ang="0">
                <a:pos x="13" y="15"/>
              </a:cxn>
              <a:cxn ang="0">
                <a:pos x="15" y="13"/>
              </a:cxn>
              <a:cxn ang="0">
                <a:pos x="15" y="13"/>
              </a:cxn>
              <a:cxn ang="0">
                <a:pos x="15" y="13"/>
              </a:cxn>
              <a:cxn ang="0">
                <a:pos x="15" y="10"/>
              </a:cxn>
              <a:cxn ang="0">
                <a:pos x="15" y="10"/>
              </a:cxn>
              <a:cxn ang="0">
                <a:pos x="15" y="8"/>
              </a:cxn>
              <a:cxn ang="0">
                <a:pos x="15" y="8"/>
              </a:cxn>
              <a:cxn ang="0">
                <a:pos x="15" y="5"/>
              </a:cxn>
              <a:cxn ang="0">
                <a:pos x="15" y="5"/>
              </a:cxn>
              <a:cxn ang="0">
                <a:pos x="15" y="2"/>
              </a:cxn>
              <a:cxn ang="0">
                <a:pos x="15" y="2"/>
              </a:cxn>
              <a:cxn ang="0">
                <a:pos x="13" y="2"/>
              </a:cxn>
              <a:cxn ang="0">
                <a:pos x="13" y="0"/>
              </a:cxn>
              <a:cxn ang="0">
                <a:pos x="10" y="0"/>
              </a:cxn>
              <a:cxn ang="0">
                <a:pos x="10" y="0"/>
              </a:cxn>
              <a:cxn ang="0">
                <a:pos x="8" y="0"/>
              </a:cxn>
              <a:cxn ang="0">
                <a:pos x="8" y="0"/>
              </a:cxn>
              <a:cxn ang="0">
                <a:pos x="5" y="0"/>
              </a:cxn>
              <a:cxn ang="0">
                <a:pos x="5" y="0"/>
              </a:cxn>
              <a:cxn ang="0">
                <a:pos x="3" y="2"/>
              </a:cxn>
              <a:cxn ang="0">
                <a:pos x="3" y="2"/>
              </a:cxn>
              <a:cxn ang="0">
                <a:pos x="3" y="2"/>
              </a:cxn>
              <a:cxn ang="0">
                <a:pos x="3" y="5"/>
              </a:cxn>
              <a:cxn ang="0">
                <a:pos x="0" y="5"/>
              </a:cxn>
              <a:cxn ang="0">
                <a:pos x="0" y="8"/>
              </a:cxn>
              <a:cxn ang="0">
                <a:pos x="0" y="8"/>
              </a:cxn>
              <a:cxn ang="0">
                <a:pos x="0" y="10"/>
              </a:cxn>
              <a:cxn ang="0">
                <a:pos x="0" y="10"/>
              </a:cxn>
              <a:cxn ang="0">
                <a:pos x="3" y="13"/>
              </a:cxn>
              <a:cxn ang="0">
                <a:pos x="3" y="13"/>
              </a:cxn>
              <a:cxn ang="0">
                <a:pos x="3" y="13"/>
              </a:cxn>
              <a:cxn ang="0">
                <a:pos x="3" y="15"/>
              </a:cxn>
              <a:cxn ang="0">
                <a:pos x="5" y="15"/>
              </a:cxn>
              <a:cxn ang="0">
                <a:pos x="5" y="15"/>
              </a:cxn>
              <a:cxn ang="0">
                <a:pos x="8" y="15"/>
              </a:cxn>
              <a:cxn ang="0">
                <a:pos x="8" y="15"/>
              </a:cxn>
              <a:cxn ang="0">
                <a:pos x="8" y="15"/>
              </a:cxn>
            </a:cxnLst>
            <a:rect l="0" t="0" r="r" b="b"/>
            <a:pathLst>
              <a:path w="15" h="15">
                <a:moveTo>
                  <a:pt x="8" y="15"/>
                </a:moveTo>
                <a:lnTo>
                  <a:pt x="10" y="15"/>
                </a:lnTo>
                <a:lnTo>
                  <a:pt x="10" y="15"/>
                </a:lnTo>
                <a:lnTo>
                  <a:pt x="13" y="15"/>
                </a:lnTo>
                <a:lnTo>
                  <a:pt x="13" y="15"/>
                </a:lnTo>
                <a:lnTo>
                  <a:pt x="15" y="13"/>
                </a:lnTo>
                <a:lnTo>
                  <a:pt x="15" y="13"/>
                </a:lnTo>
                <a:lnTo>
                  <a:pt x="15" y="13"/>
                </a:lnTo>
                <a:lnTo>
                  <a:pt x="15" y="10"/>
                </a:lnTo>
                <a:lnTo>
                  <a:pt x="15" y="10"/>
                </a:lnTo>
                <a:lnTo>
                  <a:pt x="15" y="8"/>
                </a:lnTo>
                <a:lnTo>
                  <a:pt x="15" y="8"/>
                </a:lnTo>
                <a:lnTo>
                  <a:pt x="15" y="5"/>
                </a:lnTo>
                <a:lnTo>
                  <a:pt x="15" y="5"/>
                </a:lnTo>
                <a:lnTo>
                  <a:pt x="15" y="2"/>
                </a:lnTo>
                <a:lnTo>
                  <a:pt x="15" y="2"/>
                </a:lnTo>
                <a:lnTo>
                  <a:pt x="13" y="2"/>
                </a:lnTo>
                <a:lnTo>
                  <a:pt x="13" y="0"/>
                </a:lnTo>
                <a:lnTo>
                  <a:pt x="10" y="0"/>
                </a:lnTo>
                <a:lnTo>
                  <a:pt x="10" y="0"/>
                </a:lnTo>
                <a:lnTo>
                  <a:pt x="8" y="0"/>
                </a:lnTo>
                <a:lnTo>
                  <a:pt x="8" y="0"/>
                </a:lnTo>
                <a:lnTo>
                  <a:pt x="5" y="0"/>
                </a:lnTo>
                <a:lnTo>
                  <a:pt x="5" y="0"/>
                </a:lnTo>
                <a:lnTo>
                  <a:pt x="3" y="2"/>
                </a:lnTo>
                <a:lnTo>
                  <a:pt x="3" y="2"/>
                </a:lnTo>
                <a:lnTo>
                  <a:pt x="3" y="2"/>
                </a:lnTo>
                <a:lnTo>
                  <a:pt x="3" y="5"/>
                </a:lnTo>
                <a:lnTo>
                  <a:pt x="0" y="5"/>
                </a:lnTo>
                <a:lnTo>
                  <a:pt x="0" y="8"/>
                </a:lnTo>
                <a:lnTo>
                  <a:pt x="0" y="8"/>
                </a:lnTo>
                <a:lnTo>
                  <a:pt x="0" y="10"/>
                </a:lnTo>
                <a:lnTo>
                  <a:pt x="0" y="10"/>
                </a:lnTo>
                <a:lnTo>
                  <a:pt x="3" y="13"/>
                </a:lnTo>
                <a:lnTo>
                  <a:pt x="3" y="13"/>
                </a:lnTo>
                <a:lnTo>
                  <a:pt x="3" y="13"/>
                </a:lnTo>
                <a:lnTo>
                  <a:pt x="3" y="15"/>
                </a:lnTo>
                <a:lnTo>
                  <a:pt x="5" y="15"/>
                </a:lnTo>
                <a:lnTo>
                  <a:pt x="5" y="15"/>
                </a:lnTo>
                <a:lnTo>
                  <a:pt x="8" y="15"/>
                </a:lnTo>
                <a:lnTo>
                  <a:pt x="8" y="15"/>
                </a:lnTo>
                <a:lnTo>
                  <a:pt x="8" y="1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315" name="Freeform 312"/>
          <p:cNvSpPr>
            <a:spLocks/>
          </p:cNvSpPr>
          <p:nvPr/>
        </p:nvSpPr>
        <p:spPr bwMode="auto">
          <a:xfrm>
            <a:off x="3154363" y="314325"/>
            <a:ext cx="23812" cy="23813"/>
          </a:xfrm>
          <a:custGeom>
            <a:avLst/>
            <a:gdLst/>
            <a:ahLst/>
            <a:cxnLst>
              <a:cxn ang="0">
                <a:pos x="5" y="15"/>
              </a:cxn>
              <a:cxn ang="0">
                <a:pos x="7" y="15"/>
              </a:cxn>
              <a:cxn ang="0">
                <a:pos x="10" y="15"/>
              </a:cxn>
              <a:cxn ang="0">
                <a:pos x="10" y="15"/>
              </a:cxn>
              <a:cxn ang="0">
                <a:pos x="12" y="15"/>
              </a:cxn>
              <a:cxn ang="0">
                <a:pos x="12" y="13"/>
              </a:cxn>
              <a:cxn ang="0">
                <a:pos x="12" y="13"/>
              </a:cxn>
              <a:cxn ang="0">
                <a:pos x="12" y="13"/>
              </a:cxn>
              <a:cxn ang="0">
                <a:pos x="15" y="10"/>
              </a:cxn>
              <a:cxn ang="0">
                <a:pos x="15" y="10"/>
              </a:cxn>
              <a:cxn ang="0">
                <a:pos x="15" y="8"/>
              </a:cxn>
              <a:cxn ang="0">
                <a:pos x="15" y="8"/>
              </a:cxn>
              <a:cxn ang="0">
                <a:pos x="15" y="5"/>
              </a:cxn>
              <a:cxn ang="0">
                <a:pos x="12" y="5"/>
              </a:cxn>
              <a:cxn ang="0">
                <a:pos x="12" y="2"/>
              </a:cxn>
              <a:cxn ang="0">
                <a:pos x="12" y="2"/>
              </a:cxn>
              <a:cxn ang="0">
                <a:pos x="12" y="2"/>
              </a:cxn>
              <a:cxn ang="0">
                <a:pos x="10" y="0"/>
              </a:cxn>
              <a:cxn ang="0">
                <a:pos x="10" y="0"/>
              </a:cxn>
              <a:cxn ang="0">
                <a:pos x="7" y="0"/>
              </a:cxn>
              <a:cxn ang="0">
                <a:pos x="7" y="0"/>
              </a:cxn>
              <a:cxn ang="0">
                <a:pos x="5" y="0"/>
              </a:cxn>
              <a:cxn ang="0">
                <a:pos x="5" y="0"/>
              </a:cxn>
              <a:cxn ang="0">
                <a:pos x="2" y="0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  <a:cxn ang="0">
                <a:pos x="0" y="5"/>
              </a:cxn>
              <a:cxn ang="0">
                <a:pos x="0" y="5"/>
              </a:cxn>
              <a:cxn ang="0">
                <a:pos x="0" y="8"/>
              </a:cxn>
              <a:cxn ang="0">
                <a:pos x="0" y="8"/>
              </a:cxn>
              <a:cxn ang="0">
                <a:pos x="0" y="10"/>
              </a:cxn>
              <a:cxn ang="0">
                <a:pos x="0" y="10"/>
              </a:cxn>
              <a:cxn ang="0">
                <a:pos x="0" y="13"/>
              </a:cxn>
              <a:cxn ang="0">
                <a:pos x="0" y="13"/>
              </a:cxn>
              <a:cxn ang="0">
                <a:pos x="0" y="13"/>
              </a:cxn>
              <a:cxn ang="0">
                <a:pos x="2" y="15"/>
              </a:cxn>
              <a:cxn ang="0">
                <a:pos x="2" y="15"/>
              </a:cxn>
              <a:cxn ang="0">
                <a:pos x="5" y="15"/>
              </a:cxn>
              <a:cxn ang="0">
                <a:pos x="5" y="15"/>
              </a:cxn>
              <a:cxn ang="0">
                <a:pos x="7" y="15"/>
              </a:cxn>
              <a:cxn ang="0">
                <a:pos x="7" y="15"/>
              </a:cxn>
              <a:cxn ang="0">
                <a:pos x="5" y="15"/>
              </a:cxn>
            </a:cxnLst>
            <a:rect l="0" t="0" r="r" b="b"/>
            <a:pathLst>
              <a:path w="15" h="15">
                <a:moveTo>
                  <a:pt x="5" y="15"/>
                </a:moveTo>
                <a:lnTo>
                  <a:pt x="7" y="15"/>
                </a:lnTo>
                <a:lnTo>
                  <a:pt x="10" y="15"/>
                </a:lnTo>
                <a:lnTo>
                  <a:pt x="10" y="15"/>
                </a:lnTo>
                <a:lnTo>
                  <a:pt x="12" y="15"/>
                </a:lnTo>
                <a:lnTo>
                  <a:pt x="12" y="13"/>
                </a:lnTo>
                <a:lnTo>
                  <a:pt x="12" y="13"/>
                </a:lnTo>
                <a:lnTo>
                  <a:pt x="12" y="13"/>
                </a:lnTo>
                <a:lnTo>
                  <a:pt x="15" y="10"/>
                </a:lnTo>
                <a:lnTo>
                  <a:pt x="15" y="10"/>
                </a:lnTo>
                <a:lnTo>
                  <a:pt x="15" y="8"/>
                </a:lnTo>
                <a:lnTo>
                  <a:pt x="15" y="8"/>
                </a:lnTo>
                <a:lnTo>
                  <a:pt x="15" y="5"/>
                </a:lnTo>
                <a:lnTo>
                  <a:pt x="12" y="5"/>
                </a:lnTo>
                <a:lnTo>
                  <a:pt x="12" y="2"/>
                </a:lnTo>
                <a:lnTo>
                  <a:pt x="12" y="2"/>
                </a:lnTo>
                <a:lnTo>
                  <a:pt x="12" y="2"/>
                </a:lnTo>
                <a:lnTo>
                  <a:pt x="10" y="0"/>
                </a:lnTo>
                <a:lnTo>
                  <a:pt x="10" y="0"/>
                </a:lnTo>
                <a:lnTo>
                  <a:pt x="7" y="0"/>
                </a:lnTo>
                <a:lnTo>
                  <a:pt x="7" y="0"/>
                </a:lnTo>
                <a:lnTo>
                  <a:pt x="5" y="0"/>
                </a:lnTo>
                <a:lnTo>
                  <a:pt x="5" y="0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0" y="5"/>
                </a:lnTo>
                <a:lnTo>
                  <a:pt x="0" y="5"/>
                </a:lnTo>
                <a:lnTo>
                  <a:pt x="0" y="8"/>
                </a:lnTo>
                <a:lnTo>
                  <a:pt x="0" y="8"/>
                </a:lnTo>
                <a:lnTo>
                  <a:pt x="0" y="10"/>
                </a:lnTo>
                <a:lnTo>
                  <a:pt x="0" y="10"/>
                </a:lnTo>
                <a:lnTo>
                  <a:pt x="0" y="13"/>
                </a:lnTo>
                <a:lnTo>
                  <a:pt x="0" y="13"/>
                </a:lnTo>
                <a:lnTo>
                  <a:pt x="0" y="13"/>
                </a:lnTo>
                <a:lnTo>
                  <a:pt x="2" y="15"/>
                </a:lnTo>
                <a:lnTo>
                  <a:pt x="2" y="15"/>
                </a:lnTo>
                <a:lnTo>
                  <a:pt x="5" y="15"/>
                </a:lnTo>
                <a:lnTo>
                  <a:pt x="5" y="15"/>
                </a:lnTo>
                <a:lnTo>
                  <a:pt x="7" y="15"/>
                </a:lnTo>
                <a:lnTo>
                  <a:pt x="7" y="15"/>
                </a:lnTo>
                <a:lnTo>
                  <a:pt x="5" y="1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316" name="Freeform 313"/>
          <p:cNvSpPr>
            <a:spLocks/>
          </p:cNvSpPr>
          <p:nvPr/>
        </p:nvSpPr>
        <p:spPr bwMode="auto">
          <a:xfrm>
            <a:off x="3489325" y="314325"/>
            <a:ext cx="23813" cy="23813"/>
          </a:xfrm>
          <a:custGeom>
            <a:avLst/>
            <a:gdLst/>
            <a:ahLst/>
            <a:cxnLst>
              <a:cxn ang="0">
                <a:pos x="7" y="15"/>
              </a:cxn>
              <a:cxn ang="0">
                <a:pos x="10" y="15"/>
              </a:cxn>
              <a:cxn ang="0">
                <a:pos x="10" y="15"/>
              </a:cxn>
              <a:cxn ang="0">
                <a:pos x="10" y="15"/>
              </a:cxn>
              <a:cxn ang="0">
                <a:pos x="13" y="15"/>
              </a:cxn>
              <a:cxn ang="0">
                <a:pos x="13" y="13"/>
              </a:cxn>
              <a:cxn ang="0">
                <a:pos x="15" y="13"/>
              </a:cxn>
              <a:cxn ang="0">
                <a:pos x="15" y="13"/>
              </a:cxn>
              <a:cxn ang="0">
                <a:pos x="15" y="10"/>
              </a:cxn>
              <a:cxn ang="0">
                <a:pos x="15" y="10"/>
              </a:cxn>
              <a:cxn ang="0">
                <a:pos x="15" y="8"/>
              </a:cxn>
              <a:cxn ang="0">
                <a:pos x="15" y="8"/>
              </a:cxn>
              <a:cxn ang="0">
                <a:pos x="15" y="5"/>
              </a:cxn>
              <a:cxn ang="0">
                <a:pos x="15" y="5"/>
              </a:cxn>
              <a:cxn ang="0">
                <a:pos x="15" y="2"/>
              </a:cxn>
              <a:cxn ang="0">
                <a:pos x="13" y="2"/>
              </a:cxn>
              <a:cxn ang="0">
                <a:pos x="13" y="2"/>
              </a:cxn>
              <a:cxn ang="0">
                <a:pos x="10" y="0"/>
              </a:cxn>
              <a:cxn ang="0">
                <a:pos x="10" y="0"/>
              </a:cxn>
              <a:cxn ang="0">
                <a:pos x="10" y="0"/>
              </a:cxn>
              <a:cxn ang="0">
                <a:pos x="7" y="0"/>
              </a:cxn>
              <a:cxn ang="0">
                <a:pos x="5" y="0"/>
              </a:cxn>
              <a:cxn ang="0">
                <a:pos x="5" y="0"/>
              </a:cxn>
              <a:cxn ang="0">
                <a:pos x="5" y="0"/>
              </a:cxn>
              <a:cxn ang="0">
                <a:pos x="2" y="2"/>
              </a:cxn>
              <a:cxn ang="0">
                <a:pos x="2" y="2"/>
              </a:cxn>
              <a:cxn ang="0">
                <a:pos x="0" y="2"/>
              </a:cxn>
              <a:cxn ang="0">
                <a:pos x="0" y="5"/>
              </a:cxn>
              <a:cxn ang="0">
                <a:pos x="0" y="5"/>
              </a:cxn>
              <a:cxn ang="0">
                <a:pos x="0" y="8"/>
              </a:cxn>
              <a:cxn ang="0">
                <a:pos x="0" y="8"/>
              </a:cxn>
              <a:cxn ang="0">
                <a:pos x="0" y="10"/>
              </a:cxn>
              <a:cxn ang="0">
                <a:pos x="0" y="10"/>
              </a:cxn>
              <a:cxn ang="0">
                <a:pos x="0" y="13"/>
              </a:cxn>
              <a:cxn ang="0">
                <a:pos x="0" y="13"/>
              </a:cxn>
              <a:cxn ang="0">
                <a:pos x="2" y="13"/>
              </a:cxn>
              <a:cxn ang="0">
                <a:pos x="2" y="15"/>
              </a:cxn>
              <a:cxn ang="0">
                <a:pos x="5" y="15"/>
              </a:cxn>
              <a:cxn ang="0">
                <a:pos x="5" y="15"/>
              </a:cxn>
              <a:cxn ang="0">
                <a:pos x="5" y="15"/>
              </a:cxn>
              <a:cxn ang="0">
                <a:pos x="7" y="15"/>
              </a:cxn>
              <a:cxn ang="0">
                <a:pos x="7" y="15"/>
              </a:cxn>
            </a:cxnLst>
            <a:rect l="0" t="0" r="r" b="b"/>
            <a:pathLst>
              <a:path w="15" h="15">
                <a:moveTo>
                  <a:pt x="7" y="15"/>
                </a:moveTo>
                <a:lnTo>
                  <a:pt x="10" y="15"/>
                </a:lnTo>
                <a:lnTo>
                  <a:pt x="10" y="15"/>
                </a:lnTo>
                <a:lnTo>
                  <a:pt x="10" y="15"/>
                </a:lnTo>
                <a:lnTo>
                  <a:pt x="13" y="15"/>
                </a:lnTo>
                <a:lnTo>
                  <a:pt x="13" y="13"/>
                </a:lnTo>
                <a:lnTo>
                  <a:pt x="15" y="13"/>
                </a:lnTo>
                <a:lnTo>
                  <a:pt x="15" y="13"/>
                </a:lnTo>
                <a:lnTo>
                  <a:pt x="15" y="10"/>
                </a:lnTo>
                <a:lnTo>
                  <a:pt x="15" y="10"/>
                </a:lnTo>
                <a:lnTo>
                  <a:pt x="15" y="8"/>
                </a:lnTo>
                <a:lnTo>
                  <a:pt x="15" y="8"/>
                </a:lnTo>
                <a:lnTo>
                  <a:pt x="15" y="5"/>
                </a:lnTo>
                <a:lnTo>
                  <a:pt x="15" y="5"/>
                </a:lnTo>
                <a:lnTo>
                  <a:pt x="15" y="2"/>
                </a:lnTo>
                <a:lnTo>
                  <a:pt x="13" y="2"/>
                </a:lnTo>
                <a:lnTo>
                  <a:pt x="13" y="2"/>
                </a:lnTo>
                <a:lnTo>
                  <a:pt x="10" y="0"/>
                </a:lnTo>
                <a:lnTo>
                  <a:pt x="10" y="0"/>
                </a:lnTo>
                <a:lnTo>
                  <a:pt x="10" y="0"/>
                </a:lnTo>
                <a:lnTo>
                  <a:pt x="7" y="0"/>
                </a:lnTo>
                <a:lnTo>
                  <a:pt x="5" y="0"/>
                </a:lnTo>
                <a:lnTo>
                  <a:pt x="5" y="0"/>
                </a:lnTo>
                <a:lnTo>
                  <a:pt x="5" y="0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0" y="5"/>
                </a:lnTo>
                <a:lnTo>
                  <a:pt x="0" y="5"/>
                </a:lnTo>
                <a:lnTo>
                  <a:pt x="0" y="8"/>
                </a:lnTo>
                <a:lnTo>
                  <a:pt x="0" y="8"/>
                </a:lnTo>
                <a:lnTo>
                  <a:pt x="0" y="10"/>
                </a:lnTo>
                <a:lnTo>
                  <a:pt x="0" y="10"/>
                </a:lnTo>
                <a:lnTo>
                  <a:pt x="0" y="13"/>
                </a:lnTo>
                <a:lnTo>
                  <a:pt x="0" y="13"/>
                </a:lnTo>
                <a:lnTo>
                  <a:pt x="2" y="13"/>
                </a:lnTo>
                <a:lnTo>
                  <a:pt x="2" y="15"/>
                </a:lnTo>
                <a:lnTo>
                  <a:pt x="5" y="15"/>
                </a:lnTo>
                <a:lnTo>
                  <a:pt x="5" y="15"/>
                </a:lnTo>
                <a:lnTo>
                  <a:pt x="5" y="15"/>
                </a:lnTo>
                <a:lnTo>
                  <a:pt x="7" y="15"/>
                </a:lnTo>
                <a:lnTo>
                  <a:pt x="7" y="1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317" name="Freeform 314"/>
          <p:cNvSpPr>
            <a:spLocks/>
          </p:cNvSpPr>
          <p:nvPr/>
        </p:nvSpPr>
        <p:spPr bwMode="auto">
          <a:xfrm>
            <a:off x="3573463" y="314325"/>
            <a:ext cx="25400" cy="23813"/>
          </a:xfrm>
          <a:custGeom>
            <a:avLst/>
            <a:gdLst/>
            <a:ahLst/>
            <a:cxnLst>
              <a:cxn ang="0">
                <a:pos x="5" y="15"/>
              </a:cxn>
              <a:cxn ang="0">
                <a:pos x="8" y="15"/>
              </a:cxn>
              <a:cxn ang="0">
                <a:pos x="10" y="15"/>
              </a:cxn>
              <a:cxn ang="0">
                <a:pos x="10" y="15"/>
              </a:cxn>
              <a:cxn ang="0">
                <a:pos x="13" y="15"/>
              </a:cxn>
              <a:cxn ang="0">
                <a:pos x="13" y="13"/>
              </a:cxn>
              <a:cxn ang="0">
                <a:pos x="13" y="13"/>
              </a:cxn>
              <a:cxn ang="0">
                <a:pos x="16" y="13"/>
              </a:cxn>
              <a:cxn ang="0">
                <a:pos x="16" y="10"/>
              </a:cxn>
              <a:cxn ang="0">
                <a:pos x="16" y="10"/>
              </a:cxn>
              <a:cxn ang="0">
                <a:pos x="16" y="8"/>
              </a:cxn>
              <a:cxn ang="0">
                <a:pos x="16" y="8"/>
              </a:cxn>
              <a:cxn ang="0">
                <a:pos x="16" y="5"/>
              </a:cxn>
              <a:cxn ang="0">
                <a:pos x="16" y="5"/>
              </a:cxn>
              <a:cxn ang="0">
                <a:pos x="13" y="2"/>
              </a:cxn>
              <a:cxn ang="0">
                <a:pos x="13" y="2"/>
              </a:cxn>
              <a:cxn ang="0">
                <a:pos x="13" y="2"/>
              </a:cxn>
              <a:cxn ang="0">
                <a:pos x="10" y="0"/>
              </a:cxn>
              <a:cxn ang="0">
                <a:pos x="10" y="0"/>
              </a:cxn>
              <a:cxn ang="0">
                <a:pos x="8" y="0"/>
              </a:cxn>
              <a:cxn ang="0">
                <a:pos x="8" y="0"/>
              </a:cxn>
              <a:cxn ang="0">
                <a:pos x="5" y="0"/>
              </a:cxn>
              <a:cxn ang="0">
                <a:pos x="5" y="0"/>
              </a:cxn>
              <a:cxn ang="0">
                <a:pos x="3" y="0"/>
              </a:cxn>
              <a:cxn ang="0">
                <a:pos x="3" y="2"/>
              </a:cxn>
              <a:cxn ang="0">
                <a:pos x="3" y="2"/>
              </a:cxn>
              <a:cxn ang="0">
                <a:pos x="0" y="2"/>
              </a:cxn>
              <a:cxn ang="0">
                <a:pos x="0" y="5"/>
              </a:cxn>
              <a:cxn ang="0">
                <a:pos x="0" y="5"/>
              </a:cxn>
              <a:cxn ang="0">
                <a:pos x="0" y="8"/>
              </a:cxn>
              <a:cxn ang="0">
                <a:pos x="0" y="8"/>
              </a:cxn>
              <a:cxn ang="0">
                <a:pos x="0" y="10"/>
              </a:cxn>
              <a:cxn ang="0">
                <a:pos x="0" y="10"/>
              </a:cxn>
              <a:cxn ang="0">
                <a:pos x="0" y="13"/>
              </a:cxn>
              <a:cxn ang="0">
                <a:pos x="0" y="13"/>
              </a:cxn>
              <a:cxn ang="0">
                <a:pos x="3" y="13"/>
              </a:cxn>
              <a:cxn ang="0">
                <a:pos x="3" y="15"/>
              </a:cxn>
              <a:cxn ang="0">
                <a:pos x="3" y="15"/>
              </a:cxn>
              <a:cxn ang="0">
                <a:pos x="5" y="15"/>
              </a:cxn>
              <a:cxn ang="0">
                <a:pos x="5" y="15"/>
              </a:cxn>
              <a:cxn ang="0">
                <a:pos x="8" y="15"/>
              </a:cxn>
              <a:cxn ang="0">
                <a:pos x="8" y="15"/>
              </a:cxn>
              <a:cxn ang="0">
                <a:pos x="5" y="15"/>
              </a:cxn>
            </a:cxnLst>
            <a:rect l="0" t="0" r="r" b="b"/>
            <a:pathLst>
              <a:path w="16" h="15">
                <a:moveTo>
                  <a:pt x="5" y="15"/>
                </a:moveTo>
                <a:lnTo>
                  <a:pt x="8" y="15"/>
                </a:lnTo>
                <a:lnTo>
                  <a:pt x="10" y="15"/>
                </a:lnTo>
                <a:lnTo>
                  <a:pt x="10" y="15"/>
                </a:lnTo>
                <a:lnTo>
                  <a:pt x="13" y="15"/>
                </a:lnTo>
                <a:lnTo>
                  <a:pt x="13" y="13"/>
                </a:lnTo>
                <a:lnTo>
                  <a:pt x="13" y="13"/>
                </a:lnTo>
                <a:lnTo>
                  <a:pt x="16" y="13"/>
                </a:lnTo>
                <a:lnTo>
                  <a:pt x="16" y="10"/>
                </a:lnTo>
                <a:lnTo>
                  <a:pt x="16" y="10"/>
                </a:lnTo>
                <a:lnTo>
                  <a:pt x="16" y="8"/>
                </a:lnTo>
                <a:lnTo>
                  <a:pt x="16" y="8"/>
                </a:lnTo>
                <a:lnTo>
                  <a:pt x="16" y="5"/>
                </a:lnTo>
                <a:lnTo>
                  <a:pt x="16" y="5"/>
                </a:lnTo>
                <a:lnTo>
                  <a:pt x="13" y="2"/>
                </a:lnTo>
                <a:lnTo>
                  <a:pt x="13" y="2"/>
                </a:lnTo>
                <a:lnTo>
                  <a:pt x="13" y="2"/>
                </a:lnTo>
                <a:lnTo>
                  <a:pt x="10" y="0"/>
                </a:lnTo>
                <a:lnTo>
                  <a:pt x="10" y="0"/>
                </a:lnTo>
                <a:lnTo>
                  <a:pt x="8" y="0"/>
                </a:lnTo>
                <a:lnTo>
                  <a:pt x="8" y="0"/>
                </a:lnTo>
                <a:lnTo>
                  <a:pt x="5" y="0"/>
                </a:lnTo>
                <a:lnTo>
                  <a:pt x="5" y="0"/>
                </a:lnTo>
                <a:lnTo>
                  <a:pt x="3" y="0"/>
                </a:lnTo>
                <a:lnTo>
                  <a:pt x="3" y="2"/>
                </a:lnTo>
                <a:lnTo>
                  <a:pt x="3" y="2"/>
                </a:lnTo>
                <a:lnTo>
                  <a:pt x="0" y="2"/>
                </a:lnTo>
                <a:lnTo>
                  <a:pt x="0" y="5"/>
                </a:lnTo>
                <a:lnTo>
                  <a:pt x="0" y="5"/>
                </a:lnTo>
                <a:lnTo>
                  <a:pt x="0" y="8"/>
                </a:lnTo>
                <a:lnTo>
                  <a:pt x="0" y="8"/>
                </a:lnTo>
                <a:lnTo>
                  <a:pt x="0" y="10"/>
                </a:lnTo>
                <a:lnTo>
                  <a:pt x="0" y="10"/>
                </a:lnTo>
                <a:lnTo>
                  <a:pt x="0" y="13"/>
                </a:lnTo>
                <a:lnTo>
                  <a:pt x="0" y="13"/>
                </a:lnTo>
                <a:lnTo>
                  <a:pt x="3" y="13"/>
                </a:lnTo>
                <a:lnTo>
                  <a:pt x="3" y="15"/>
                </a:lnTo>
                <a:lnTo>
                  <a:pt x="3" y="15"/>
                </a:lnTo>
                <a:lnTo>
                  <a:pt x="5" y="15"/>
                </a:lnTo>
                <a:lnTo>
                  <a:pt x="5" y="15"/>
                </a:lnTo>
                <a:lnTo>
                  <a:pt x="8" y="15"/>
                </a:lnTo>
                <a:lnTo>
                  <a:pt x="8" y="15"/>
                </a:lnTo>
                <a:lnTo>
                  <a:pt x="5" y="1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318" name="Freeform 315"/>
          <p:cNvSpPr>
            <a:spLocks/>
          </p:cNvSpPr>
          <p:nvPr/>
        </p:nvSpPr>
        <p:spPr bwMode="auto">
          <a:xfrm>
            <a:off x="3403600" y="314325"/>
            <a:ext cx="25400" cy="23813"/>
          </a:xfrm>
          <a:custGeom>
            <a:avLst/>
            <a:gdLst/>
            <a:ahLst/>
            <a:cxnLst>
              <a:cxn ang="0">
                <a:pos x="8" y="15"/>
              </a:cxn>
              <a:cxn ang="0">
                <a:pos x="11" y="15"/>
              </a:cxn>
              <a:cxn ang="0">
                <a:pos x="11" y="15"/>
              </a:cxn>
              <a:cxn ang="0">
                <a:pos x="13" y="15"/>
              </a:cxn>
              <a:cxn ang="0">
                <a:pos x="13" y="15"/>
              </a:cxn>
              <a:cxn ang="0">
                <a:pos x="13" y="13"/>
              </a:cxn>
              <a:cxn ang="0">
                <a:pos x="16" y="13"/>
              </a:cxn>
              <a:cxn ang="0">
                <a:pos x="16" y="13"/>
              </a:cxn>
              <a:cxn ang="0">
                <a:pos x="16" y="10"/>
              </a:cxn>
              <a:cxn ang="0">
                <a:pos x="16" y="10"/>
              </a:cxn>
              <a:cxn ang="0">
                <a:pos x="16" y="8"/>
              </a:cxn>
              <a:cxn ang="0">
                <a:pos x="16" y="8"/>
              </a:cxn>
              <a:cxn ang="0">
                <a:pos x="16" y="5"/>
              </a:cxn>
              <a:cxn ang="0">
                <a:pos x="16" y="5"/>
              </a:cxn>
              <a:cxn ang="0">
                <a:pos x="16" y="2"/>
              </a:cxn>
              <a:cxn ang="0">
                <a:pos x="13" y="2"/>
              </a:cxn>
              <a:cxn ang="0">
                <a:pos x="13" y="2"/>
              </a:cxn>
              <a:cxn ang="0">
                <a:pos x="13" y="0"/>
              </a:cxn>
              <a:cxn ang="0">
                <a:pos x="11" y="0"/>
              </a:cxn>
              <a:cxn ang="0">
                <a:pos x="11" y="0"/>
              </a:cxn>
              <a:cxn ang="0">
                <a:pos x="8" y="0"/>
              </a:cxn>
              <a:cxn ang="0">
                <a:pos x="8" y="0"/>
              </a:cxn>
              <a:cxn ang="0">
                <a:pos x="6" y="0"/>
              </a:cxn>
              <a:cxn ang="0">
                <a:pos x="6" y="0"/>
              </a:cxn>
              <a:cxn ang="0">
                <a:pos x="3" y="2"/>
              </a:cxn>
              <a:cxn ang="0">
                <a:pos x="3" y="2"/>
              </a:cxn>
              <a:cxn ang="0">
                <a:pos x="3" y="2"/>
              </a:cxn>
              <a:cxn ang="0">
                <a:pos x="0" y="5"/>
              </a:cxn>
              <a:cxn ang="0">
                <a:pos x="0" y="5"/>
              </a:cxn>
              <a:cxn ang="0">
                <a:pos x="0" y="8"/>
              </a:cxn>
              <a:cxn ang="0">
                <a:pos x="0" y="8"/>
              </a:cxn>
              <a:cxn ang="0">
                <a:pos x="0" y="10"/>
              </a:cxn>
              <a:cxn ang="0">
                <a:pos x="0" y="10"/>
              </a:cxn>
              <a:cxn ang="0">
                <a:pos x="0" y="13"/>
              </a:cxn>
              <a:cxn ang="0">
                <a:pos x="3" y="13"/>
              </a:cxn>
              <a:cxn ang="0">
                <a:pos x="3" y="13"/>
              </a:cxn>
              <a:cxn ang="0">
                <a:pos x="3" y="15"/>
              </a:cxn>
              <a:cxn ang="0">
                <a:pos x="6" y="15"/>
              </a:cxn>
              <a:cxn ang="0">
                <a:pos x="6" y="15"/>
              </a:cxn>
              <a:cxn ang="0">
                <a:pos x="8" y="15"/>
              </a:cxn>
              <a:cxn ang="0">
                <a:pos x="8" y="15"/>
              </a:cxn>
              <a:cxn ang="0">
                <a:pos x="8" y="15"/>
              </a:cxn>
            </a:cxnLst>
            <a:rect l="0" t="0" r="r" b="b"/>
            <a:pathLst>
              <a:path w="16" h="15">
                <a:moveTo>
                  <a:pt x="8" y="15"/>
                </a:moveTo>
                <a:lnTo>
                  <a:pt x="11" y="15"/>
                </a:lnTo>
                <a:lnTo>
                  <a:pt x="11" y="15"/>
                </a:lnTo>
                <a:lnTo>
                  <a:pt x="13" y="15"/>
                </a:lnTo>
                <a:lnTo>
                  <a:pt x="13" y="15"/>
                </a:lnTo>
                <a:lnTo>
                  <a:pt x="13" y="13"/>
                </a:lnTo>
                <a:lnTo>
                  <a:pt x="16" y="13"/>
                </a:lnTo>
                <a:lnTo>
                  <a:pt x="16" y="13"/>
                </a:lnTo>
                <a:lnTo>
                  <a:pt x="16" y="10"/>
                </a:lnTo>
                <a:lnTo>
                  <a:pt x="16" y="10"/>
                </a:lnTo>
                <a:lnTo>
                  <a:pt x="16" y="8"/>
                </a:lnTo>
                <a:lnTo>
                  <a:pt x="16" y="8"/>
                </a:lnTo>
                <a:lnTo>
                  <a:pt x="16" y="5"/>
                </a:lnTo>
                <a:lnTo>
                  <a:pt x="16" y="5"/>
                </a:lnTo>
                <a:lnTo>
                  <a:pt x="16" y="2"/>
                </a:lnTo>
                <a:lnTo>
                  <a:pt x="13" y="2"/>
                </a:lnTo>
                <a:lnTo>
                  <a:pt x="13" y="2"/>
                </a:lnTo>
                <a:lnTo>
                  <a:pt x="13" y="0"/>
                </a:lnTo>
                <a:lnTo>
                  <a:pt x="11" y="0"/>
                </a:lnTo>
                <a:lnTo>
                  <a:pt x="11" y="0"/>
                </a:lnTo>
                <a:lnTo>
                  <a:pt x="8" y="0"/>
                </a:lnTo>
                <a:lnTo>
                  <a:pt x="8" y="0"/>
                </a:lnTo>
                <a:lnTo>
                  <a:pt x="6" y="0"/>
                </a:lnTo>
                <a:lnTo>
                  <a:pt x="6" y="0"/>
                </a:lnTo>
                <a:lnTo>
                  <a:pt x="3" y="2"/>
                </a:lnTo>
                <a:lnTo>
                  <a:pt x="3" y="2"/>
                </a:lnTo>
                <a:lnTo>
                  <a:pt x="3" y="2"/>
                </a:lnTo>
                <a:lnTo>
                  <a:pt x="0" y="5"/>
                </a:lnTo>
                <a:lnTo>
                  <a:pt x="0" y="5"/>
                </a:lnTo>
                <a:lnTo>
                  <a:pt x="0" y="8"/>
                </a:lnTo>
                <a:lnTo>
                  <a:pt x="0" y="8"/>
                </a:lnTo>
                <a:lnTo>
                  <a:pt x="0" y="10"/>
                </a:lnTo>
                <a:lnTo>
                  <a:pt x="0" y="10"/>
                </a:lnTo>
                <a:lnTo>
                  <a:pt x="0" y="13"/>
                </a:lnTo>
                <a:lnTo>
                  <a:pt x="3" y="13"/>
                </a:lnTo>
                <a:lnTo>
                  <a:pt x="3" y="13"/>
                </a:lnTo>
                <a:lnTo>
                  <a:pt x="3" y="15"/>
                </a:lnTo>
                <a:lnTo>
                  <a:pt x="6" y="15"/>
                </a:lnTo>
                <a:lnTo>
                  <a:pt x="6" y="15"/>
                </a:lnTo>
                <a:lnTo>
                  <a:pt x="8" y="15"/>
                </a:lnTo>
                <a:lnTo>
                  <a:pt x="8" y="15"/>
                </a:lnTo>
                <a:lnTo>
                  <a:pt x="8" y="1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319" name="Freeform 316"/>
          <p:cNvSpPr>
            <a:spLocks/>
          </p:cNvSpPr>
          <p:nvPr/>
        </p:nvSpPr>
        <p:spPr bwMode="auto">
          <a:xfrm>
            <a:off x="5826125" y="311150"/>
            <a:ext cx="25400" cy="23813"/>
          </a:xfrm>
          <a:custGeom>
            <a:avLst/>
            <a:gdLst/>
            <a:ahLst/>
            <a:cxnLst>
              <a:cxn ang="0">
                <a:pos x="5" y="15"/>
              </a:cxn>
              <a:cxn ang="0">
                <a:pos x="8" y="15"/>
              </a:cxn>
              <a:cxn ang="0">
                <a:pos x="11" y="15"/>
              </a:cxn>
              <a:cxn ang="0">
                <a:pos x="11" y="15"/>
              </a:cxn>
              <a:cxn ang="0">
                <a:pos x="13" y="15"/>
              </a:cxn>
              <a:cxn ang="0">
                <a:pos x="13" y="13"/>
              </a:cxn>
              <a:cxn ang="0">
                <a:pos x="13" y="13"/>
              </a:cxn>
              <a:cxn ang="0">
                <a:pos x="13" y="13"/>
              </a:cxn>
              <a:cxn ang="0">
                <a:pos x="16" y="10"/>
              </a:cxn>
              <a:cxn ang="0">
                <a:pos x="16" y="10"/>
              </a:cxn>
              <a:cxn ang="0">
                <a:pos x="16" y="8"/>
              </a:cxn>
              <a:cxn ang="0">
                <a:pos x="16" y="8"/>
              </a:cxn>
              <a:cxn ang="0">
                <a:pos x="16" y="5"/>
              </a:cxn>
              <a:cxn ang="0">
                <a:pos x="13" y="5"/>
              </a:cxn>
              <a:cxn ang="0">
                <a:pos x="13" y="2"/>
              </a:cxn>
              <a:cxn ang="0">
                <a:pos x="13" y="2"/>
              </a:cxn>
              <a:cxn ang="0">
                <a:pos x="13" y="2"/>
              </a:cxn>
              <a:cxn ang="0">
                <a:pos x="11" y="0"/>
              </a:cxn>
              <a:cxn ang="0">
                <a:pos x="11" y="0"/>
              </a:cxn>
              <a:cxn ang="0">
                <a:pos x="8" y="0"/>
              </a:cxn>
              <a:cxn ang="0">
                <a:pos x="8" y="0"/>
              </a:cxn>
              <a:cxn ang="0">
                <a:pos x="5" y="0"/>
              </a:cxn>
              <a:cxn ang="0">
                <a:pos x="5" y="0"/>
              </a:cxn>
              <a:cxn ang="0">
                <a:pos x="3" y="0"/>
              </a:cxn>
              <a:cxn ang="0">
                <a:pos x="3" y="2"/>
              </a:cxn>
              <a:cxn ang="0">
                <a:pos x="0" y="2"/>
              </a:cxn>
              <a:cxn ang="0">
                <a:pos x="0" y="2"/>
              </a:cxn>
              <a:cxn ang="0">
                <a:pos x="0" y="5"/>
              </a:cxn>
              <a:cxn ang="0">
                <a:pos x="0" y="5"/>
              </a:cxn>
              <a:cxn ang="0">
                <a:pos x="0" y="8"/>
              </a:cxn>
              <a:cxn ang="0">
                <a:pos x="0" y="8"/>
              </a:cxn>
              <a:cxn ang="0">
                <a:pos x="0" y="10"/>
              </a:cxn>
              <a:cxn ang="0">
                <a:pos x="0" y="10"/>
              </a:cxn>
              <a:cxn ang="0">
                <a:pos x="0" y="13"/>
              </a:cxn>
              <a:cxn ang="0">
                <a:pos x="0" y="13"/>
              </a:cxn>
              <a:cxn ang="0">
                <a:pos x="0" y="13"/>
              </a:cxn>
              <a:cxn ang="0">
                <a:pos x="3" y="15"/>
              </a:cxn>
              <a:cxn ang="0">
                <a:pos x="3" y="15"/>
              </a:cxn>
              <a:cxn ang="0">
                <a:pos x="5" y="15"/>
              </a:cxn>
              <a:cxn ang="0">
                <a:pos x="5" y="15"/>
              </a:cxn>
              <a:cxn ang="0">
                <a:pos x="8" y="15"/>
              </a:cxn>
              <a:cxn ang="0">
                <a:pos x="8" y="15"/>
              </a:cxn>
              <a:cxn ang="0">
                <a:pos x="5" y="15"/>
              </a:cxn>
            </a:cxnLst>
            <a:rect l="0" t="0" r="r" b="b"/>
            <a:pathLst>
              <a:path w="16" h="15">
                <a:moveTo>
                  <a:pt x="5" y="15"/>
                </a:moveTo>
                <a:lnTo>
                  <a:pt x="8" y="15"/>
                </a:lnTo>
                <a:lnTo>
                  <a:pt x="11" y="15"/>
                </a:lnTo>
                <a:lnTo>
                  <a:pt x="11" y="15"/>
                </a:lnTo>
                <a:lnTo>
                  <a:pt x="13" y="15"/>
                </a:lnTo>
                <a:lnTo>
                  <a:pt x="13" y="13"/>
                </a:lnTo>
                <a:lnTo>
                  <a:pt x="13" y="13"/>
                </a:lnTo>
                <a:lnTo>
                  <a:pt x="13" y="13"/>
                </a:lnTo>
                <a:lnTo>
                  <a:pt x="16" y="10"/>
                </a:lnTo>
                <a:lnTo>
                  <a:pt x="16" y="10"/>
                </a:lnTo>
                <a:lnTo>
                  <a:pt x="16" y="8"/>
                </a:lnTo>
                <a:lnTo>
                  <a:pt x="16" y="8"/>
                </a:lnTo>
                <a:lnTo>
                  <a:pt x="16" y="5"/>
                </a:lnTo>
                <a:lnTo>
                  <a:pt x="13" y="5"/>
                </a:lnTo>
                <a:lnTo>
                  <a:pt x="13" y="2"/>
                </a:lnTo>
                <a:lnTo>
                  <a:pt x="13" y="2"/>
                </a:lnTo>
                <a:lnTo>
                  <a:pt x="13" y="2"/>
                </a:lnTo>
                <a:lnTo>
                  <a:pt x="11" y="0"/>
                </a:lnTo>
                <a:lnTo>
                  <a:pt x="11" y="0"/>
                </a:lnTo>
                <a:lnTo>
                  <a:pt x="8" y="0"/>
                </a:lnTo>
                <a:lnTo>
                  <a:pt x="8" y="0"/>
                </a:lnTo>
                <a:lnTo>
                  <a:pt x="5" y="0"/>
                </a:lnTo>
                <a:lnTo>
                  <a:pt x="5" y="0"/>
                </a:lnTo>
                <a:lnTo>
                  <a:pt x="3" y="0"/>
                </a:lnTo>
                <a:lnTo>
                  <a:pt x="3" y="2"/>
                </a:lnTo>
                <a:lnTo>
                  <a:pt x="0" y="2"/>
                </a:lnTo>
                <a:lnTo>
                  <a:pt x="0" y="2"/>
                </a:lnTo>
                <a:lnTo>
                  <a:pt x="0" y="5"/>
                </a:lnTo>
                <a:lnTo>
                  <a:pt x="0" y="5"/>
                </a:lnTo>
                <a:lnTo>
                  <a:pt x="0" y="8"/>
                </a:lnTo>
                <a:lnTo>
                  <a:pt x="0" y="8"/>
                </a:lnTo>
                <a:lnTo>
                  <a:pt x="0" y="10"/>
                </a:lnTo>
                <a:lnTo>
                  <a:pt x="0" y="10"/>
                </a:lnTo>
                <a:lnTo>
                  <a:pt x="0" y="13"/>
                </a:lnTo>
                <a:lnTo>
                  <a:pt x="0" y="13"/>
                </a:lnTo>
                <a:lnTo>
                  <a:pt x="0" y="13"/>
                </a:lnTo>
                <a:lnTo>
                  <a:pt x="3" y="15"/>
                </a:lnTo>
                <a:lnTo>
                  <a:pt x="3" y="15"/>
                </a:lnTo>
                <a:lnTo>
                  <a:pt x="5" y="15"/>
                </a:lnTo>
                <a:lnTo>
                  <a:pt x="5" y="15"/>
                </a:lnTo>
                <a:lnTo>
                  <a:pt x="8" y="15"/>
                </a:lnTo>
                <a:lnTo>
                  <a:pt x="8" y="15"/>
                </a:lnTo>
                <a:lnTo>
                  <a:pt x="5" y="1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320" name="Freeform 317"/>
          <p:cNvSpPr>
            <a:spLocks/>
          </p:cNvSpPr>
          <p:nvPr/>
        </p:nvSpPr>
        <p:spPr bwMode="auto">
          <a:xfrm>
            <a:off x="5410200" y="314325"/>
            <a:ext cx="28575" cy="23813"/>
          </a:xfrm>
          <a:custGeom>
            <a:avLst/>
            <a:gdLst/>
            <a:ahLst/>
            <a:cxnLst>
              <a:cxn ang="0">
                <a:pos x="8" y="15"/>
              </a:cxn>
              <a:cxn ang="0">
                <a:pos x="10" y="15"/>
              </a:cxn>
              <a:cxn ang="0">
                <a:pos x="13" y="15"/>
              </a:cxn>
              <a:cxn ang="0">
                <a:pos x="13" y="15"/>
              </a:cxn>
              <a:cxn ang="0">
                <a:pos x="13" y="15"/>
              </a:cxn>
              <a:cxn ang="0">
                <a:pos x="16" y="13"/>
              </a:cxn>
              <a:cxn ang="0">
                <a:pos x="16" y="13"/>
              </a:cxn>
              <a:cxn ang="0">
                <a:pos x="16" y="13"/>
              </a:cxn>
              <a:cxn ang="0">
                <a:pos x="16" y="10"/>
              </a:cxn>
              <a:cxn ang="0">
                <a:pos x="18" y="10"/>
              </a:cxn>
              <a:cxn ang="0">
                <a:pos x="18" y="8"/>
              </a:cxn>
              <a:cxn ang="0">
                <a:pos x="18" y="8"/>
              </a:cxn>
              <a:cxn ang="0">
                <a:pos x="16" y="5"/>
              </a:cxn>
              <a:cxn ang="0">
                <a:pos x="16" y="5"/>
              </a:cxn>
              <a:cxn ang="0">
                <a:pos x="16" y="2"/>
              </a:cxn>
              <a:cxn ang="0">
                <a:pos x="16" y="2"/>
              </a:cxn>
              <a:cxn ang="0">
                <a:pos x="13" y="2"/>
              </a:cxn>
              <a:cxn ang="0">
                <a:pos x="13" y="0"/>
              </a:cxn>
              <a:cxn ang="0">
                <a:pos x="13" y="0"/>
              </a:cxn>
              <a:cxn ang="0">
                <a:pos x="10" y="0"/>
              </a:cxn>
              <a:cxn ang="0">
                <a:pos x="10" y="0"/>
              </a:cxn>
              <a:cxn ang="0">
                <a:pos x="8" y="0"/>
              </a:cxn>
              <a:cxn ang="0">
                <a:pos x="8" y="0"/>
              </a:cxn>
              <a:cxn ang="0">
                <a:pos x="5" y="0"/>
              </a:cxn>
              <a:cxn ang="0">
                <a:pos x="5" y="2"/>
              </a:cxn>
              <a:cxn ang="0">
                <a:pos x="3" y="2"/>
              </a:cxn>
              <a:cxn ang="0">
                <a:pos x="3" y="2"/>
              </a:cxn>
              <a:cxn ang="0">
                <a:pos x="3" y="5"/>
              </a:cxn>
              <a:cxn ang="0">
                <a:pos x="3" y="5"/>
              </a:cxn>
              <a:cxn ang="0">
                <a:pos x="0" y="8"/>
              </a:cxn>
              <a:cxn ang="0">
                <a:pos x="0" y="8"/>
              </a:cxn>
              <a:cxn ang="0">
                <a:pos x="0" y="10"/>
              </a:cxn>
              <a:cxn ang="0">
                <a:pos x="3" y="10"/>
              </a:cxn>
              <a:cxn ang="0">
                <a:pos x="3" y="13"/>
              </a:cxn>
              <a:cxn ang="0">
                <a:pos x="3" y="13"/>
              </a:cxn>
              <a:cxn ang="0">
                <a:pos x="3" y="13"/>
              </a:cxn>
              <a:cxn ang="0">
                <a:pos x="5" y="15"/>
              </a:cxn>
              <a:cxn ang="0">
                <a:pos x="5" y="15"/>
              </a:cxn>
              <a:cxn ang="0">
                <a:pos x="8" y="15"/>
              </a:cxn>
              <a:cxn ang="0">
                <a:pos x="8" y="15"/>
              </a:cxn>
              <a:cxn ang="0">
                <a:pos x="10" y="15"/>
              </a:cxn>
              <a:cxn ang="0">
                <a:pos x="10" y="15"/>
              </a:cxn>
              <a:cxn ang="0">
                <a:pos x="8" y="15"/>
              </a:cxn>
            </a:cxnLst>
            <a:rect l="0" t="0" r="r" b="b"/>
            <a:pathLst>
              <a:path w="18" h="15">
                <a:moveTo>
                  <a:pt x="8" y="15"/>
                </a:moveTo>
                <a:lnTo>
                  <a:pt x="10" y="15"/>
                </a:lnTo>
                <a:lnTo>
                  <a:pt x="13" y="15"/>
                </a:lnTo>
                <a:lnTo>
                  <a:pt x="13" y="15"/>
                </a:lnTo>
                <a:lnTo>
                  <a:pt x="13" y="15"/>
                </a:lnTo>
                <a:lnTo>
                  <a:pt x="16" y="13"/>
                </a:lnTo>
                <a:lnTo>
                  <a:pt x="16" y="13"/>
                </a:lnTo>
                <a:lnTo>
                  <a:pt x="16" y="13"/>
                </a:lnTo>
                <a:lnTo>
                  <a:pt x="16" y="10"/>
                </a:lnTo>
                <a:lnTo>
                  <a:pt x="18" y="10"/>
                </a:lnTo>
                <a:lnTo>
                  <a:pt x="18" y="8"/>
                </a:lnTo>
                <a:lnTo>
                  <a:pt x="18" y="8"/>
                </a:lnTo>
                <a:lnTo>
                  <a:pt x="16" y="5"/>
                </a:lnTo>
                <a:lnTo>
                  <a:pt x="16" y="5"/>
                </a:lnTo>
                <a:lnTo>
                  <a:pt x="16" y="2"/>
                </a:lnTo>
                <a:lnTo>
                  <a:pt x="16" y="2"/>
                </a:lnTo>
                <a:lnTo>
                  <a:pt x="13" y="2"/>
                </a:lnTo>
                <a:lnTo>
                  <a:pt x="13" y="0"/>
                </a:lnTo>
                <a:lnTo>
                  <a:pt x="13" y="0"/>
                </a:lnTo>
                <a:lnTo>
                  <a:pt x="10" y="0"/>
                </a:lnTo>
                <a:lnTo>
                  <a:pt x="10" y="0"/>
                </a:lnTo>
                <a:lnTo>
                  <a:pt x="8" y="0"/>
                </a:lnTo>
                <a:lnTo>
                  <a:pt x="8" y="0"/>
                </a:lnTo>
                <a:lnTo>
                  <a:pt x="5" y="0"/>
                </a:lnTo>
                <a:lnTo>
                  <a:pt x="5" y="2"/>
                </a:lnTo>
                <a:lnTo>
                  <a:pt x="3" y="2"/>
                </a:lnTo>
                <a:lnTo>
                  <a:pt x="3" y="2"/>
                </a:lnTo>
                <a:lnTo>
                  <a:pt x="3" y="5"/>
                </a:lnTo>
                <a:lnTo>
                  <a:pt x="3" y="5"/>
                </a:lnTo>
                <a:lnTo>
                  <a:pt x="0" y="8"/>
                </a:lnTo>
                <a:lnTo>
                  <a:pt x="0" y="8"/>
                </a:lnTo>
                <a:lnTo>
                  <a:pt x="0" y="10"/>
                </a:lnTo>
                <a:lnTo>
                  <a:pt x="3" y="10"/>
                </a:lnTo>
                <a:lnTo>
                  <a:pt x="3" y="13"/>
                </a:lnTo>
                <a:lnTo>
                  <a:pt x="3" y="13"/>
                </a:lnTo>
                <a:lnTo>
                  <a:pt x="3" y="13"/>
                </a:lnTo>
                <a:lnTo>
                  <a:pt x="5" y="15"/>
                </a:lnTo>
                <a:lnTo>
                  <a:pt x="5" y="15"/>
                </a:lnTo>
                <a:lnTo>
                  <a:pt x="8" y="15"/>
                </a:lnTo>
                <a:lnTo>
                  <a:pt x="8" y="15"/>
                </a:lnTo>
                <a:lnTo>
                  <a:pt x="10" y="15"/>
                </a:lnTo>
                <a:lnTo>
                  <a:pt x="10" y="15"/>
                </a:lnTo>
                <a:lnTo>
                  <a:pt x="8" y="1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321" name="Freeform 318"/>
          <p:cNvSpPr>
            <a:spLocks/>
          </p:cNvSpPr>
          <p:nvPr/>
        </p:nvSpPr>
        <p:spPr bwMode="auto">
          <a:xfrm>
            <a:off x="5751513" y="311150"/>
            <a:ext cx="23812" cy="23813"/>
          </a:xfrm>
          <a:custGeom>
            <a:avLst/>
            <a:gdLst/>
            <a:ahLst/>
            <a:cxnLst>
              <a:cxn ang="0">
                <a:pos x="5" y="15"/>
              </a:cxn>
              <a:cxn ang="0">
                <a:pos x="8" y="15"/>
              </a:cxn>
              <a:cxn ang="0">
                <a:pos x="10" y="15"/>
              </a:cxn>
              <a:cxn ang="0">
                <a:pos x="10" y="15"/>
              </a:cxn>
              <a:cxn ang="0">
                <a:pos x="13" y="15"/>
              </a:cxn>
              <a:cxn ang="0">
                <a:pos x="13" y="13"/>
              </a:cxn>
              <a:cxn ang="0">
                <a:pos x="13" y="13"/>
              </a:cxn>
              <a:cxn ang="0">
                <a:pos x="15" y="13"/>
              </a:cxn>
              <a:cxn ang="0">
                <a:pos x="15" y="10"/>
              </a:cxn>
              <a:cxn ang="0">
                <a:pos x="15" y="10"/>
              </a:cxn>
              <a:cxn ang="0">
                <a:pos x="15" y="8"/>
              </a:cxn>
              <a:cxn ang="0">
                <a:pos x="15" y="8"/>
              </a:cxn>
              <a:cxn ang="0">
                <a:pos x="15" y="5"/>
              </a:cxn>
              <a:cxn ang="0">
                <a:pos x="15" y="5"/>
              </a:cxn>
              <a:cxn ang="0">
                <a:pos x="13" y="2"/>
              </a:cxn>
              <a:cxn ang="0">
                <a:pos x="13" y="2"/>
              </a:cxn>
              <a:cxn ang="0">
                <a:pos x="13" y="2"/>
              </a:cxn>
              <a:cxn ang="0">
                <a:pos x="10" y="0"/>
              </a:cxn>
              <a:cxn ang="0">
                <a:pos x="10" y="0"/>
              </a:cxn>
              <a:cxn ang="0">
                <a:pos x="8" y="0"/>
              </a:cxn>
              <a:cxn ang="0">
                <a:pos x="8" y="0"/>
              </a:cxn>
              <a:cxn ang="0">
                <a:pos x="5" y="0"/>
              </a:cxn>
              <a:cxn ang="0">
                <a:pos x="5" y="0"/>
              </a:cxn>
              <a:cxn ang="0">
                <a:pos x="3" y="0"/>
              </a:cxn>
              <a:cxn ang="0">
                <a:pos x="3" y="2"/>
              </a:cxn>
              <a:cxn ang="0">
                <a:pos x="3" y="2"/>
              </a:cxn>
              <a:cxn ang="0">
                <a:pos x="0" y="2"/>
              </a:cxn>
              <a:cxn ang="0">
                <a:pos x="0" y="5"/>
              </a:cxn>
              <a:cxn ang="0">
                <a:pos x="0" y="5"/>
              </a:cxn>
              <a:cxn ang="0">
                <a:pos x="0" y="8"/>
              </a:cxn>
              <a:cxn ang="0">
                <a:pos x="0" y="8"/>
              </a:cxn>
              <a:cxn ang="0">
                <a:pos x="0" y="10"/>
              </a:cxn>
              <a:cxn ang="0">
                <a:pos x="0" y="10"/>
              </a:cxn>
              <a:cxn ang="0">
                <a:pos x="0" y="13"/>
              </a:cxn>
              <a:cxn ang="0">
                <a:pos x="0" y="13"/>
              </a:cxn>
              <a:cxn ang="0">
                <a:pos x="3" y="13"/>
              </a:cxn>
              <a:cxn ang="0">
                <a:pos x="3" y="15"/>
              </a:cxn>
              <a:cxn ang="0">
                <a:pos x="3" y="15"/>
              </a:cxn>
              <a:cxn ang="0">
                <a:pos x="5" y="15"/>
              </a:cxn>
              <a:cxn ang="0">
                <a:pos x="5" y="15"/>
              </a:cxn>
              <a:cxn ang="0">
                <a:pos x="8" y="15"/>
              </a:cxn>
              <a:cxn ang="0">
                <a:pos x="8" y="15"/>
              </a:cxn>
              <a:cxn ang="0">
                <a:pos x="5" y="15"/>
              </a:cxn>
            </a:cxnLst>
            <a:rect l="0" t="0" r="r" b="b"/>
            <a:pathLst>
              <a:path w="15" h="15">
                <a:moveTo>
                  <a:pt x="5" y="15"/>
                </a:moveTo>
                <a:lnTo>
                  <a:pt x="8" y="15"/>
                </a:lnTo>
                <a:lnTo>
                  <a:pt x="10" y="15"/>
                </a:lnTo>
                <a:lnTo>
                  <a:pt x="10" y="15"/>
                </a:lnTo>
                <a:lnTo>
                  <a:pt x="13" y="15"/>
                </a:lnTo>
                <a:lnTo>
                  <a:pt x="13" y="13"/>
                </a:lnTo>
                <a:lnTo>
                  <a:pt x="13" y="13"/>
                </a:lnTo>
                <a:lnTo>
                  <a:pt x="15" y="13"/>
                </a:lnTo>
                <a:lnTo>
                  <a:pt x="15" y="10"/>
                </a:lnTo>
                <a:lnTo>
                  <a:pt x="15" y="10"/>
                </a:lnTo>
                <a:lnTo>
                  <a:pt x="15" y="8"/>
                </a:lnTo>
                <a:lnTo>
                  <a:pt x="15" y="8"/>
                </a:lnTo>
                <a:lnTo>
                  <a:pt x="15" y="5"/>
                </a:lnTo>
                <a:lnTo>
                  <a:pt x="15" y="5"/>
                </a:lnTo>
                <a:lnTo>
                  <a:pt x="13" y="2"/>
                </a:lnTo>
                <a:lnTo>
                  <a:pt x="13" y="2"/>
                </a:lnTo>
                <a:lnTo>
                  <a:pt x="13" y="2"/>
                </a:lnTo>
                <a:lnTo>
                  <a:pt x="10" y="0"/>
                </a:lnTo>
                <a:lnTo>
                  <a:pt x="10" y="0"/>
                </a:lnTo>
                <a:lnTo>
                  <a:pt x="8" y="0"/>
                </a:lnTo>
                <a:lnTo>
                  <a:pt x="8" y="0"/>
                </a:lnTo>
                <a:lnTo>
                  <a:pt x="5" y="0"/>
                </a:lnTo>
                <a:lnTo>
                  <a:pt x="5" y="0"/>
                </a:lnTo>
                <a:lnTo>
                  <a:pt x="3" y="0"/>
                </a:lnTo>
                <a:lnTo>
                  <a:pt x="3" y="2"/>
                </a:lnTo>
                <a:lnTo>
                  <a:pt x="3" y="2"/>
                </a:lnTo>
                <a:lnTo>
                  <a:pt x="0" y="2"/>
                </a:lnTo>
                <a:lnTo>
                  <a:pt x="0" y="5"/>
                </a:lnTo>
                <a:lnTo>
                  <a:pt x="0" y="5"/>
                </a:lnTo>
                <a:lnTo>
                  <a:pt x="0" y="8"/>
                </a:lnTo>
                <a:lnTo>
                  <a:pt x="0" y="8"/>
                </a:lnTo>
                <a:lnTo>
                  <a:pt x="0" y="10"/>
                </a:lnTo>
                <a:lnTo>
                  <a:pt x="0" y="10"/>
                </a:lnTo>
                <a:lnTo>
                  <a:pt x="0" y="13"/>
                </a:lnTo>
                <a:lnTo>
                  <a:pt x="0" y="13"/>
                </a:lnTo>
                <a:lnTo>
                  <a:pt x="3" y="13"/>
                </a:lnTo>
                <a:lnTo>
                  <a:pt x="3" y="15"/>
                </a:lnTo>
                <a:lnTo>
                  <a:pt x="3" y="15"/>
                </a:lnTo>
                <a:lnTo>
                  <a:pt x="5" y="15"/>
                </a:lnTo>
                <a:lnTo>
                  <a:pt x="5" y="15"/>
                </a:lnTo>
                <a:lnTo>
                  <a:pt x="8" y="15"/>
                </a:lnTo>
                <a:lnTo>
                  <a:pt x="8" y="15"/>
                </a:lnTo>
                <a:lnTo>
                  <a:pt x="5" y="1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322" name="Freeform 319"/>
          <p:cNvSpPr>
            <a:spLocks/>
          </p:cNvSpPr>
          <p:nvPr/>
        </p:nvSpPr>
        <p:spPr bwMode="auto">
          <a:xfrm>
            <a:off x="5580063" y="314325"/>
            <a:ext cx="23812" cy="23813"/>
          </a:xfrm>
          <a:custGeom>
            <a:avLst/>
            <a:gdLst/>
            <a:ahLst/>
            <a:cxnLst>
              <a:cxn ang="0">
                <a:pos x="8" y="15"/>
              </a:cxn>
              <a:cxn ang="0">
                <a:pos x="10" y="15"/>
              </a:cxn>
              <a:cxn ang="0">
                <a:pos x="10" y="15"/>
              </a:cxn>
              <a:cxn ang="0">
                <a:pos x="13" y="15"/>
              </a:cxn>
              <a:cxn ang="0">
                <a:pos x="13" y="15"/>
              </a:cxn>
              <a:cxn ang="0">
                <a:pos x="13" y="13"/>
              </a:cxn>
              <a:cxn ang="0">
                <a:pos x="15" y="13"/>
              </a:cxn>
              <a:cxn ang="0">
                <a:pos x="15" y="13"/>
              </a:cxn>
              <a:cxn ang="0">
                <a:pos x="15" y="10"/>
              </a:cxn>
              <a:cxn ang="0">
                <a:pos x="15" y="10"/>
              </a:cxn>
              <a:cxn ang="0">
                <a:pos x="15" y="8"/>
              </a:cxn>
              <a:cxn ang="0">
                <a:pos x="15" y="8"/>
              </a:cxn>
              <a:cxn ang="0">
                <a:pos x="15" y="5"/>
              </a:cxn>
              <a:cxn ang="0">
                <a:pos x="15" y="5"/>
              </a:cxn>
              <a:cxn ang="0">
                <a:pos x="15" y="2"/>
              </a:cxn>
              <a:cxn ang="0">
                <a:pos x="13" y="2"/>
              </a:cxn>
              <a:cxn ang="0">
                <a:pos x="13" y="2"/>
              </a:cxn>
              <a:cxn ang="0">
                <a:pos x="13" y="0"/>
              </a:cxn>
              <a:cxn ang="0">
                <a:pos x="10" y="0"/>
              </a:cxn>
              <a:cxn ang="0">
                <a:pos x="10" y="0"/>
              </a:cxn>
              <a:cxn ang="0">
                <a:pos x="8" y="0"/>
              </a:cxn>
              <a:cxn ang="0">
                <a:pos x="8" y="0"/>
              </a:cxn>
              <a:cxn ang="0">
                <a:pos x="5" y="0"/>
              </a:cxn>
              <a:cxn ang="0">
                <a:pos x="5" y="0"/>
              </a:cxn>
              <a:cxn ang="0">
                <a:pos x="3" y="2"/>
              </a:cxn>
              <a:cxn ang="0">
                <a:pos x="3" y="2"/>
              </a:cxn>
              <a:cxn ang="0">
                <a:pos x="3" y="2"/>
              </a:cxn>
              <a:cxn ang="0">
                <a:pos x="0" y="5"/>
              </a:cxn>
              <a:cxn ang="0">
                <a:pos x="0" y="5"/>
              </a:cxn>
              <a:cxn ang="0">
                <a:pos x="0" y="8"/>
              </a:cxn>
              <a:cxn ang="0">
                <a:pos x="0" y="8"/>
              </a:cxn>
              <a:cxn ang="0">
                <a:pos x="0" y="10"/>
              </a:cxn>
              <a:cxn ang="0">
                <a:pos x="0" y="10"/>
              </a:cxn>
              <a:cxn ang="0">
                <a:pos x="0" y="13"/>
              </a:cxn>
              <a:cxn ang="0">
                <a:pos x="3" y="13"/>
              </a:cxn>
              <a:cxn ang="0">
                <a:pos x="3" y="13"/>
              </a:cxn>
              <a:cxn ang="0">
                <a:pos x="3" y="15"/>
              </a:cxn>
              <a:cxn ang="0">
                <a:pos x="5" y="15"/>
              </a:cxn>
              <a:cxn ang="0">
                <a:pos x="5" y="15"/>
              </a:cxn>
              <a:cxn ang="0">
                <a:pos x="8" y="15"/>
              </a:cxn>
              <a:cxn ang="0">
                <a:pos x="8" y="15"/>
              </a:cxn>
              <a:cxn ang="0">
                <a:pos x="8" y="15"/>
              </a:cxn>
            </a:cxnLst>
            <a:rect l="0" t="0" r="r" b="b"/>
            <a:pathLst>
              <a:path w="15" h="15">
                <a:moveTo>
                  <a:pt x="8" y="15"/>
                </a:moveTo>
                <a:lnTo>
                  <a:pt x="10" y="15"/>
                </a:lnTo>
                <a:lnTo>
                  <a:pt x="10" y="15"/>
                </a:lnTo>
                <a:lnTo>
                  <a:pt x="13" y="15"/>
                </a:lnTo>
                <a:lnTo>
                  <a:pt x="13" y="15"/>
                </a:lnTo>
                <a:lnTo>
                  <a:pt x="13" y="13"/>
                </a:lnTo>
                <a:lnTo>
                  <a:pt x="15" y="13"/>
                </a:lnTo>
                <a:lnTo>
                  <a:pt x="15" y="13"/>
                </a:lnTo>
                <a:lnTo>
                  <a:pt x="15" y="10"/>
                </a:lnTo>
                <a:lnTo>
                  <a:pt x="15" y="10"/>
                </a:lnTo>
                <a:lnTo>
                  <a:pt x="15" y="8"/>
                </a:lnTo>
                <a:lnTo>
                  <a:pt x="15" y="8"/>
                </a:lnTo>
                <a:lnTo>
                  <a:pt x="15" y="5"/>
                </a:lnTo>
                <a:lnTo>
                  <a:pt x="15" y="5"/>
                </a:lnTo>
                <a:lnTo>
                  <a:pt x="15" y="2"/>
                </a:lnTo>
                <a:lnTo>
                  <a:pt x="13" y="2"/>
                </a:lnTo>
                <a:lnTo>
                  <a:pt x="13" y="2"/>
                </a:lnTo>
                <a:lnTo>
                  <a:pt x="13" y="0"/>
                </a:lnTo>
                <a:lnTo>
                  <a:pt x="10" y="0"/>
                </a:lnTo>
                <a:lnTo>
                  <a:pt x="10" y="0"/>
                </a:lnTo>
                <a:lnTo>
                  <a:pt x="8" y="0"/>
                </a:lnTo>
                <a:lnTo>
                  <a:pt x="8" y="0"/>
                </a:lnTo>
                <a:lnTo>
                  <a:pt x="5" y="0"/>
                </a:lnTo>
                <a:lnTo>
                  <a:pt x="5" y="0"/>
                </a:lnTo>
                <a:lnTo>
                  <a:pt x="3" y="2"/>
                </a:lnTo>
                <a:lnTo>
                  <a:pt x="3" y="2"/>
                </a:lnTo>
                <a:lnTo>
                  <a:pt x="3" y="2"/>
                </a:lnTo>
                <a:lnTo>
                  <a:pt x="0" y="5"/>
                </a:lnTo>
                <a:lnTo>
                  <a:pt x="0" y="5"/>
                </a:lnTo>
                <a:lnTo>
                  <a:pt x="0" y="8"/>
                </a:lnTo>
                <a:lnTo>
                  <a:pt x="0" y="8"/>
                </a:lnTo>
                <a:lnTo>
                  <a:pt x="0" y="10"/>
                </a:lnTo>
                <a:lnTo>
                  <a:pt x="0" y="10"/>
                </a:lnTo>
                <a:lnTo>
                  <a:pt x="0" y="13"/>
                </a:lnTo>
                <a:lnTo>
                  <a:pt x="3" y="13"/>
                </a:lnTo>
                <a:lnTo>
                  <a:pt x="3" y="13"/>
                </a:lnTo>
                <a:lnTo>
                  <a:pt x="3" y="15"/>
                </a:lnTo>
                <a:lnTo>
                  <a:pt x="5" y="15"/>
                </a:lnTo>
                <a:lnTo>
                  <a:pt x="5" y="15"/>
                </a:lnTo>
                <a:lnTo>
                  <a:pt x="8" y="15"/>
                </a:lnTo>
                <a:lnTo>
                  <a:pt x="8" y="15"/>
                </a:lnTo>
                <a:lnTo>
                  <a:pt x="8" y="1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323" name="Freeform 320"/>
          <p:cNvSpPr>
            <a:spLocks/>
          </p:cNvSpPr>
          <p:nvPr/>
        </p:nvSpPr>
        <p:spPr bwMode="auto">
          <a:xfrm>
            <a:off x="5665788" y="314325"/>
            <a:ext cx="23812" cy="23813"/>
          </a:xfrm>
          <a:custGeom>
            <a:avLst/>
            <a:gdLst/>
            <a:ahLst/>
            <a:cxnLst>
              <a:cxn ang="0">
                <a:pos x="7" y="15"/>
              </a:cxn>
              <a:cxn ang="0">
                <a:pos x="10" y="15"/>
              </a:cxn>
              <a:cxn ang="0">
                <a:pos x="10" y="15"/>
              </a:cxn>
              <a:cxn ang="0">
                <a:pos x="10" y="15"/>
              </a:cxn>
              <a:cxn ang="0">
                <a:pos x="12" y="15"/>
              </a:cxn>
              <a:cxn ang="0">
                <a:pos x="12" y="13"/>
              </a:cxn>
              <a:cxn ang="0">
                <a:pos x="15" y="13"/>
              </a:cxn>
              <a:cxn ang="0">
                <a:pos x="15" y="13"/>
              </a:cxn>
              <a:cxn ang="0">
                <a:pos x="15" y="10"/>
              </a:cxn>
              <a:cxn ang="0">
                <a:pos x="15" y="10"/>
              </a:cxn>
              <a:cxn ang="0">
                <a:pos x="15" y="8"/>
              </a:cxn>
              <a:cxn ang="0">
                <a:pos x="15" y="8"/>
              </a:cxn>
              <a:cxn ang="0">
                <a:pos x="15" y="5"/>
              </a:cxn>
              <a:cxn ang="0">
                <a:pos x="15" y="5"/>
              </a:cxn>
              <a:cxn ang="0">
                <a:pos x="15" y="2"/>
              </a:cxn>
              <a:cxn ang="0">
                <a:pos x="12" y="2"/>
              </a:cxn>
              <a:cxn ang="0">
                <a:pos x="12" y="2"/>
              </a:cxn>
              <a:cxn ang="0">
                <a:pos x="10" y="0"/>
              </a:cxn>
              <a:cxn ang="0">
                <a:pos x="10" y="0"/>
              </a:cxn>
              <a:cxn ang="0">
                <a:pos x="10" y="0"/>
              </a:cxn>
              <a:cxn ang="0">
                <a:pos x="7" y="0"/>
              </a:cxn>
              <a:cxn ang="0">
                <a:pos x="7" y="0"/>
              </a:cxn>
              <a:cxn ang="0">
                <a:pos x="5" y="0"/>
              </a:cxn>
              <a:cxn ang="0">
                <a:pos x="5" y="0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0" y="5"/>
              </a:cxn>
              <a:cxn ang="0">
                <a:pos x="0" y="5"/>
              </a:cxn>
              <a:cxn ang="0">
                <a:pos x="0" y="8"/>
              </a:cxn>
              <a:cxn ang="0">
                <a:pos x="0" y="8"/>
              </a:cxn>
              <a:cxn ang="0">
                <a:pos x="0" y="10"/>
              </a:cxn>
              <a:cxn ang="0">
                <a:pos x="0" y="10"/>
              </a:cxn>
              <a:cxn ang="0">
                <a:pos x="0" y="13"/>
              </a:cxn>
              <a:cxn ang="0">
                <a:pos x="2" y="13"/>
              </a:cxn>
              <a:cxn ang="0">
                <a:pos x="2" y="13"/>
              </a:cxn>
              <a:cxn ang="0">
                <a:pos x="2" y="15"/>
              </a:cxn>
              <a:cxn ang="0">
                <a:pos x="5" y="15"/>
              </a:cxn>
              <a:cxn ang="0">
                <a:pos x="5" y="15"/>
              </a:cxn>
              <a:cxn ang="0">
                <a:pos x="7" y="15"/>
              </a:cxn>
              <a:cxn ang="0">
                <a:pos x="7" y="15"/>
              </a:cxn>
              <a:cxn ang="0">
                <a:pos x="7" y="15"/>
              </a:cxn>
            </a:cxnLst>
            <a:rect l="0" t="0" r="r" b="b"/>
            <a:pathLst>
              <a:path w="15" h="15">
                <a:moveTo>
                  <a:pt x="7" y="15"/>
                </a:moveTo>
                <a:lnTo>
                  <a:pt x="10" y="15"/>
                </a:lnTo>
                <a:lnTo>
                  <a:pt x="10" y="15"/>
                </a:lnTo>
                <a:lnTo>
                  <a:pt x="10" y="15"/>
                </a:lnTo>
                <a:lnTo>
                  <a:pt x="12" y="15"/>
                </a:lnTo>
                <a:lnTo>
                  <a:pt x="12" y="13"/>
                </a:lnTo>
                <a:lnTo>
                  <a:pt x="15" y="13"/>
                </a:lnTo>
                <a:lnTo>
                  <a:pt x="15" y="13"/>
                </a:lnTo>
                <a:lnTo>
                  <a:pt x="15" y="10"/>
                </a:lnTo>
                <a:lnTo>
                  <a:pt x="15" y="10"/>
                </a:lnTo>
                <a:lnTo>
                  <a:pt x="15" y="8"/>
                </a:lnTo>
                <a:lnTo>
                  <a:pt x="15" y="8"/>
                </a:lnTo>
                <a:lnTo>
                  <a:pt x="15" y="5"/>
                </a:lnTo>
                <a:lnTo>
                  <a:pt x="15" y="5"/>
                </a:lnTo>
                <a:lnTo>
                  <a:pt x="15" y="2"/>
                </a:lnTo>
                <a:lnTo>
                  <a:pt x="12" y="2"/>
                </a:lnTo>
                <a:lnTo>
                  <a:pt x="12" y="2"/>
                </a:lnTo>
                <a:lnTo>
                  <a:pt x="10" y="0"/>
                </a:lnTo>
                <a:lnTo>
                  <a:pt x="10" y="0"/>
                </a:lnTo>
                <a:lnTo>
                  <a:pt x="10" y="0"/>
                </a:lnTo>
                <a:lnTo>
                  <a:pt x="7" y="0"/>
                </a:lnTo>
                <a:lnTo>
                  <a:pt x="7" y="0"/>
                </a:lnTo>
                <a:lnTo>
                  <a:pt x="5" y="0"/>
                </a:lnTo>
                <a:lnTo>
                  <a:pt x="5" y="0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0" y="5"/>
                </a:lnTo>
                <a:lnTo>
                  <a:pt x="0" y="5"/>
                </a:lnTo>
                <a:lnTo>
                  <a:pt x="0" y="8"/>
                </a:lnTo>
                <a:lnTo>
                  <a:pt x="0" y="8"/>
                </a:lnTo>
                <a:lnTo>
                  <a:pt x="0" y="10"/>
                </a:lnTo>
                <a:lnTo>
                  <a:pt x="0" y="10"/>
                </a:lnTo>
                <a:lnTo>
                  <a:pt x="0" y="13"/>
                </a:lnTo>
                <a:lnTo>
                  <a:pt x="2" y="13"/>
                </a:lnTo>
                <a:lnTo>
                  <a:pt x="2" y="13"/>
                </a:lnTo>
                <a:lnTo>
                  <a:pt x="2" y="15"/>
                </a:lnTo>
                <a:lnTo>
                  <a:pt x="5" y="15"/>
                </a:lnTo>
                <a:lnTo>
                  <a:pt x="5" y="15"/>
                </a:lnTo>
                <a:lnTo>
                  <a:pt x="7" y="15"/>
                </a:lnTo>
                <a:lnTo>
                  <a:pt x="7" y="15"/>
                </a:lnTo>
                <a:lnTo>
                  <a:pt x="7" y="1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324" name="Freeform 321"/>
          <p:cNvSpPr>
            <a:spLocks/>
          </p:cNvSpPr>
          <p:nvPr/>
        </p:nvSpPr>
        <p:spPr bwMode="auto">
          <a:xfrm>
            <a:off x="5495925" y="314325"/>
            <a:ext cx="23813" cy="23813"/>
          </a:xfrm>
          <a:custGeom>
            <a:avLst/>
            <a:gdLst/>
            <a:ahLst/>
            <a:cxnLst>
              <a:cxn ang="0">
                <a:pos x="7" y="15"/>
              </a:cxn>
              <a:cxn ang="0">
                <a:pos x="10" y="15"/>
              </a:cxn>
              <a:cxn ang="0">
                <a:pos x="10" y="15"/>
              </a:cxn>
              <a:cxn ang="0">
                <a:pos x="12" y="15"/>
              </a:cxn>
              <a:cxn ang="0">
                <a:pos x="12" y="15"/>
              </a:cxn>
              <a:cxn ang="0">
                <a:pos x="15" y="13"/>
              </a:cxn>
              <a:cxn ang="0">
                <a:pos x="15" y="13"/>
              </a:cxn>
              <a:cxn ang="0">
                <a:pos x="15" y="13"/>
              </a:cxn>
              <a:cxn ang="0">
                <a:pos x="15" y="10"/>
              </a:cxn>
              <a:cxn ang="0">
                <a:pos x="15" y="10"/>
              </a:cxn>
              <a:cxn ang="0">
                <a:pos x="15" y="8"/>
              </a:cxn>
              <a:cxn ang="0">
                <a:pos x="15" y="8"/>
              </a:cxn>
              <a:cxn ang="0">
                <a:pos x="15" y="5"/>
              </a:cxn>
              <a:cxn ang="0">
                <a:pos x="15" y="5"/>
              </a:cxn>
              <a:cxn ang="0">
                <a:pos x="15" y="2"/>
              </a:cxn>
              <a:cxn ang="0">
                <a:pos x="15" y="2"/>
              </a:cxn>
              <a:cxn ang="0">
                <a:pos x="12" y="2"/>
              </a:cxn>
              <a:cxn ang="0">
                <a:pos x="12" y="0"/>
              </a:cxn>
              <a:cxn ang="0">
                <a:pos x="10" y="0"/>
              </a:cxn>
              <a:cxn ang="0">
                <a:pos x="10" y="0"/>
              </a:cxn>
              <a:cxn ang="0">
                <a:pos x="7" y="0"/>
              </a:cxn>
              <a:cxn ang="0">
                <a:pos x="7" y="0"/>
              </a:cxn>
              <a:cxn ang="0">
                <a:pos x="5" y="0"/>
              </a:cxn>
              <a:cxn ang="0">
                <a:pos x="5" y="0"/>
              </a:cxn>
              <a:cxn ang="0">
                <a:pos x="5" y="2"/>
              </a:cxn>
              <a:cxn ang="0">
                <a:pos x="2" y="2"/>
              </a:cxn>
              <a:cxn ang="0">
                <a:pos x="2" y="2"/>
              </a:cxn>
              <a:cxn ang="0">
                <a:pos x="2" y="5"/>
              </a:cxn>
              <a:cxn ang="0">
                <a:pos x="0" y="5"/>
              </a:cxn>
              <a:cxn ang="0">
                <a:pos x="0" y="8"/>
              </a:cxn>
              <a:cxn ang="0">
                <a:pos x="0" y="8"/>
              </a:cxn>
              <a:cxn ang="0">
                <a:pos x="0" y="10"/>
              </a:cxn>
              <a:cxn ang="0">
                <a:pos x="0" y="10"/>
              </a:cxn>
              <a:cxn ang="0">
                <a:pos x="2" y="13"/>
              </a:cxn>
              <a:cxn ang="0">
                <a:pos x="2" y="13"/>
              </a:cxn>
              <a:cxn ang="0">
                <a:pos x="2" y="13"/>
              </a:cxn>
              <a:cxn ang="0">
                <a:pos x="5" y="15"/>
              </a:cxn>
              <a:cxn ang="0">
                <a:pos x="5" y="15"/>
              </a:cxn>
              <a:cxn ang="0">
                <a:pos x="5" y="15"/>
              </a:cxn>
              <a:cxn ang="0">
                <a:pos x="7" y="15"/>
              </a:cxn>
              <a:cxn ang="0">
                <a:pos x="7" y="15"/>
              </a:cxn>
              <a:cxn ang="0">
                <a:pos x="7" y="15"/>
              </a:cxn>
            </a:cxnLst>
            <a:rect l="0" t="0" r="r" b="b"/>
            <a:pathLst>
              <a:path w="15" h="15">
                <a:moveTo>
                  <a:pt x="7" y="15"/>
                </a:moveTo>
                <a:lnTo>
                  <a:pt x="10" y="15"/>
                </a:lnTo>
                <a:lnTo>
                  <a:pt x="10" y="15"/>
                </a:lnTo>
                <a:lnTo>
                  <a:pt x="12" y="15"/>
                </a:lnTo>
                <a:lnTo>
                  <a:pt x="12" y="15"/>
                </a:lnTo>
                <a:lnTo>
                  <a:pt x="15" y="13"/>
                </a:lnTo>
                <a:lnTo>
                  <a:pt x="15" y="13"/>
                </a:lnTo>
                <a:lnTo>
                  <a:pt x="15" y="13"/>
                </a:lnTo>
                <a:lnTo>
                  <a:pt x="15" y="10"/>
                </a:lnTo>
                <a:lnTo>
                  <a:pt x="15" y="10"/>
                </a:lnTo>
                <a:lnTo>
                  <a:pt x="15" y="8"/>
                </a:lnTo>
                <a:lnTo>
                  <a:pt x="15" y="8"/>
                </a:lnTo>
                <a:lnTo>
                  <a:pt x="15" y="5"/>
                </a:lnTo>
                <a:lnTo>
                  <a:pt x="15" y="5"/>
                </a:lnTo>
                <a:lnTo>
                  <a:pt x="15" y="2"/>
                </a:lnTo>
                <a:lnTo>
                  <a:pt x="15" y="2"/>
                </a:lnTo>
                <a:lnTo>
                  <a:pt x="12" y="2"/>
                </a:lnTo>
                <a:lnTo>
                  <a:pt x="12" y="0"/>
                </a:lnTo>
                <a:lnTo>
                  <a:pt x="10" y="0"/>
                </a:lnTo>
                <a:lnTo>
                  <a:pt x="10" y="0"/>
                </a:lnTo>
                <a:lnTo>
                  <a:pt x="7" y="0"/>
                </a:lnTo>
                <a:lnTo>
                  <a:pt x="7" y="0"/>
                </a:lnTo>
                <a:lnTo>
                  <a:pt x="5" y="0"/>
                </a:lnTo>
                <a:lnTo>
                  <a:pt x="5" y="0"/>
                </a:lnTo>
                <a:lnTo>
                  <a:pt x="5" y="2"/>
                </a:lnTo>
                <a:lnTo>
                  <a:pt x="2" y="2"/>
                </a:lnTo>
                <a:lnTo>
                  <a:pt x="2" y="2"/>
                </a:lnTo>
                <a:lnTo>
                  <a:pt x="2" y="5"/>
                </a:lnTo>
                <a:lnTo>
                  <a:pt x="0" y="5"/>
                </a:lnTo>
                <a:lnTo>
                  <a:pt x="0" y="8"/>
                </a:lnTo>
                <a:lnTo>
                  <a:pt x="0" y="8"/>
                </a:lnTo>
                <a:lnTo>
                  <a:pt x="0" y="10"/>
                </a:lnTo>
                <a:lnTo>
                  <a:pt x="0" y="10"/>
                </a:lnTo>
                <a:lnTo>
                  <a:pt x="2" y="13"/>
                </a:lnTo>
                <a:lnTo>
                  <a:pt x="2" y="13"/>
                </a:lnTo>
                <a:lnTo>
                  <a:pt x="2" y="13"/>
                </a:lnTo>
                <a:lnTo>
                  <a:pt x="5" y="15"/>
                </a:lnTo>
                <a:lnTo>
                  <a:pt x="5" y="15"/>
                </a:lnTo>
                <a:lnTo>
                  <a:pt x="5" y="15"/>
                </a:lnTo>
                <a:lnTo>
                  <a:pt x="7" y="15"/>
                </a:lnTo>
                <a:lnTo>
                  <a:pt x="7" y="15"/>
                </a:lnTo>
                <a:lnTo>
                  <a:pt x="7" y="1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325" name="Freeform 322"/>
          <p:cNvSpPr>
            <a:spLocks/>
          </p:cNvSpPr>
          <p:nvPr/>
        </p:nvSpPr>
        <p:spPr bwMode="auto">
          <a:xfrm>
            <a:off x="3735388" y="314325"/>
            <a:ext cx="23812" cy="23813"/>
          </a:xfrm>
          <a:custGeom>
            <a:avLst/>
            <a:gdLst/>
            <a:ahLst/>
            <a:cxnLst>
              <a:cxn ang="0">
                <a:pos x="8" y="15"/>
              </a:cxn>
              <a:cxn ang="0">
                <a:pos x="10" y="15"/>
              </a:cxn>
              <a:cxn ang="0">
                <a:pos x="10" y="15"/>
              </a:cxn>
              <a:cxn ang="0">
                <a:pos x="13" y="15"/>
              </a:cxn>
              <a:cxn ang="0">
                <a:pos x="13" y="15"/>
              </a:cxn>
              <a:cxn ang="0">
                <a:pos x="13" y="13"/>
              </a:cxn>
              <a:cxn ang="0">
                <a:pos x="15" y="13"/>
              </a:cxn>
              <a:cxn ang="0">
                <a:pos x="15" y="13"/>
              </a:cxn>
              <a:cxn ang="0">
                <a:pos x="15" y="10"/>
              </a:cxn>
              <a:cxn ang="0">
                <a:pos x="15" y="10"/>
              </a:cxn>
              <a:cxn ang="0">
                <a:pos x="15" y="8"/>
              </a:cxn>
              <a:cxn ang="0">
                <a:pos x="15" y="8"/>
              </a:cxn>
              <a:cxn ang="0">
                <a:pos x="15" y="5"/>
              </a:cxn>
              <a:cxn ang="0">
                <a:pos x="15" y="5"/>
              </a:cxn>
              <a:cxn ang="0">
                <a:pos x="15" y="2"/>
              </a:cxn>
              <a:cxn ang="0">
                <a:pos x="13" y="2"/>
              </a:cxn>
              <a:cxn ang="0">
                <a:pos x="13" y="2"/>
              </a:cxn>
              <a:cxn ang="0">
                <a:pos x="13" y="0"/>
              </a:cxn>
              <a:cxn ang="0">
                <a:pos x="10" y="0"/>
              </a:cxn>
              <a:cxn ang="0">
                <a:pos x="10" y="0"/>
              </a:cxn>
              <a:cxn ang="0">
                <a:pos x="8" y="0"/>
              </a:cxn>
              <a:cxn ang="0">
                <a:pos x="8" y="0"/>
              </a:cxn>
              <a:cxn ang="0">
                <a:pos x="5" y="0"/>
              </a:cxn>
              <a:cxn ang="0">
                <a:pos x="5" y="0"/>
              </a:cxn>
              <a:cxn ang="0">
                <a:pos x="3" y="2"/>
              </a:cxn>
              <a:cxn ang="0">
                <a:pos x="3" y="2"/>
              </a:cxn>
              <a:cxn ang="0">
                <a:pos x="3" y="2"/>
              </a:cxn>
              <a:cxn ang="0">
                <a:pos x="0" y="5"/>
              </a:cxn>
              <a:cxn ang="0">
                <a:pos x="0" y="5"/>
              </a:cxn>
              <a:cxn ang="0">
                <a:pos x="0" y="8"/>
              </a:cxn>
              <a:cxn ang="0">
                <a:pos x="0" y="8"/>
              </a:cxn>
              <a:cxn ang="0">
                <a:pos x="0" y="10"/>
              </a:cxn>
              <a:cxn ang="0">
                <a:pos x="0" y="10"/>
              </a:cxn>
              <a:cxn ang="0">
                <a:pos x="0" y="13"/>
              </a:cxn>
              <a:cxn ang="0">
                <a:pos x="3" y="13"/>
              </a:cxn>
              <a:cxn ang="0">
                <a:pos x="3" y="13"/>
              </a:cxn>
              <a:cxn ang="0">
                <a:pos x="3" y="15"/>
              </a:cxn>
              <a:cxn ang="0">
                <a:pos x="5" y="15"/>
              </a:cxn>
              <a:cxn ang="0">
                <a:pos x="5" y="15"/>
              </a:cxn>
              <a:cxn ang="0">
                <a:pos x="8" y="15"/>
              </a:cxn>
              <a:cxn ang="0">
                <a:pos x="8" y="15"/>
              </a:cxn>
              <a:cxn ang="0">
                <a:pos x="8" y="15"/>
              </a:cxn>
            </a:cxnLst>
            <a:rect l="0" t="0" r="r" b="b"/>
            <a:pathLst>
              <a:path w="15" h="15">
                <a:moveTo>
                  <a:pt x="8" y="15"/>
                </a:moveTo>
                <a:lnTo>
                  <a:pt x="10" y="15"/>
                </a:lnTo>
                <a:lnTo>
                  <a:pt x="10" y="15"/>
                </a:lnTo>
                <a:lnTo>
                  <a:pt x="13" y="15"/>
                </a:lnTo>
                <a:lnTo>
                  <a:pt x="13" y="15"/>
                </a:lnTo>
                <a:lnTo>
                  <a:pt x="13" y="13"/>
                </a:lnTo>
                <a:lnTo>
                  <a:pt x="15" y="13"/>
                </a:lnTo>
                <a:lnTo>
                  <a:pt x="15" y="13"/>
                </a:lnTo>
                <a:lnTo>
                  <a:pt x="15" y="10"/>
                </a:lnTo>
                <a:lnTo>
                  <a:pt x="15" y="10"/>
                </a:lnTo>
                <a:lnTo>
                  <a:pt x="15" y="8"/>
                </a:lnTo>
                <a:lnTo>
                  <a:pt x="15" y="8"/>
                </a:lnTo>
                <a:lnTo>
                  <a:pt x="15" y="5"/>
                </a:lnTo>
                <a:lnTo>
                  <a:pt x="15" y="5"/>
                </a:lnTo>
                <a:lnTo>
                  <a:pt x="15" y="2"/>
                </a:lnTo>
                <a:lnTo>
                  <a:pt x="13" y="2"/>
                </a:lnTo>
                <a:lnTo>
                  <a:pt x="13" y="2"/>
                </a:lnTo>
                <a:lnTo>
                  <a:pt x="13" y="0"/>
                </a:lnTo>
                <a:lnTo>
                  <a:pt x="10" y="0"/>
                </a:lnTo>
                <a:lnTo>
                  <a:pt x="10" y="0"/>
                </a:lnTo>
                <a:lnTo>
                  <a:pt x="8" y="0"/>
                </a:lnTo>
                <a:lnTo>
                  <a:pt x="8" y="0"/>
                </a:lnTo>
                <a:lnTo>
                  <a:pt x="5" y="0"/>
                </a:lnTo>
                <a:lnTo>
                  <a:pt x="5" y="0"/>
                </a:lnTo>
                <a:lnTo>
                  <a:pt x="3" y="2"/>
                </a:lnTo>
                <a:lnTo>
                  <a:pt x="3" y="2"/>
                </a:lnTo>
                <a:lnTo>
                  <a:pt x="3" y="2"/>
                </a:lnTo>
                <a:lnTo>
                  <a:pt x="0" y="5"/>
                </a:lnTo>
                <a:lnTo>
                  <a:pt x="0" y="5"/>
                </a:lnTo>
                <a:lnTo>
                  <a:pt x="0" y="8"/>
                </a:lnTo>
                <a:lnTo>
                  <a:pt x="0" y="8"/>
                </a:lnTo>
                <a:lnTo>
                  <a:pt x="0" y="10"/>
                </a:lnTo>
                <a:lnTo>
                  <a:pt x="0" y="10"/>
                </a:lnTo>
                <a:lnTo>
                  <a:pt x="0" y="13"/>
                </a:lnTo>
                <a:lnTo>
                  <a:pt x="3" y="13"/>
                </a:lnTo>
                <a:lnTo>
                  <a:pt x="3" y="13"/>
                </a:lnTo>
                <a:lnTo>
                  <a:pt x="3" y="15"/>
                </a:lnTo>
                <a:lnTo>
                  <a:pt x="5" y="15"/>
                </a:lnTo>
                <a:lnTo>
                  <a:pt x="5" y="15"/>
                </a:lnTo>
                <a:lnTo>
                  <a:pt x="8" y="15"/>
                </a:lnTo>
                <a:lnTo>
                  <a:pt x="8" y="15"/>
                </a:lnTo>
                <a:lnTo>
                  <a:pt x="8" y="1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326" name="Freeform 323"/>
          <p:cNvSpPr>
            <a:spLocks/>
          </p:cNvSpPr>
          <p:nvPr/>
        </p:nvSpPr>
        <p:spPr bwMode="auto">
          <a:xfrm>
            <a:off x="3819525" y="314325"/>
            <a:ext cx="25400" cy="23813"/>
          </a:xfrm>
          <a:custGeom>
            <a:avLst/>
            <a:gdLst/>
            <a:ahLst/>
            <a:cxnLst>
              <a:cxn ang="0">
                <a:pos x="8" y="15"/>
              </a:cxn>
              <a:cxn ang="0">
                <a:pos x="8" y="15"/>
              </a:cxn>
              <a:cxn ang="0">
                <a:pos x="11" y="15"/>
              </a:cxn>
              <a:cxn ang="0">
                <a:pos x="11" y="15"/>
              </a:cxn>
              <a:cxn ang="0">
                <a:pos x="13" y="15"/>
              </a:cxn>
              <a:cxn ang="0">
                <a:pos x="13" y="13"/>
              </a:cxn>
              <a:cxn ang="0">
                <a:pos x="13" y="13"/>
              </a:cxn>
              <a:cxn ang="0">
                <a:pos x="16" y="13"/>
              </a:cxn>
              <a:cxn ang="0">
                <a:pos x="16" y="10"/>
              </a:cxn>
              <a:cxn ang="0">
                <a:pos x="16" y="10"/>
              </a:cxn>
              <a:cxn ang="0">
                <a:pos x="16" y="8"/>
              </a:cxn>
              <a:cxn ang="0">
                <a:pos x="16" y="8"/>
              </a:cxn>
              <a:cxn ang="0">
                <a:pos x="16" y="5"/>
              </a:cxn>
              <a:cxn ang="0">
                <a:pos x="16" y="5"/>
              </a:cxn>
              <a:cxn ang="0">
                <a:pos x="13" y="2"/>
              </a:cxn>
              <a:cxn ang="0">
                <a:pos x="13" y="2"/>
              </a:cxn>
              <a:cxn ang="0">
                <a:pos x="13" y="2"/>
              </a:cxn>
              <a:cxn ang="0">
                <a:pos x="11" y="0"/>
              </a:cxn>
              <a:cxn ang="0">
                <a:pos x="11" y="0"/>
              </a:cxn>
              <a:cxn ang="0">
                <a:pos x="8" y="0"/>
              </a:cxn>
              <a:cxn ang="0">
                <a:pos x="8" y="0"/>
              </a:cxn>
              <a:cxn ang="0">
                <a:pos x="6" y="0"/>
              </a:cxn>
              <a:cxn ang="0">
                <a:pos x="6" y="0"/>
              </a:cxn>
              <a:cxn ang="0">
                <a:pos x="6" y="0"/>
              </a:cxn>
              <a:cxn ang="0">
                <a:pos x="3" y="2"/>
              </a:cxn>
              <a:cxn ang="0">
                <a:pos x="3" y="2"/>
              </a:cxn>
              <a:cxn ang="0">
                <a:pos x="0" y="2"/>
              </a:cxn>
              <a:cxn ang="0">
                <a:pos x="0" y="5"/>
              </a:cxn>
              <a:cxn ang="0">
                <a:pos x="0" y="5"/>
              </a:cxn>
              <a:cxn ang="0">
                <a:pos x="0" y="8"/>
              </a:cxn>
              <a:cxn ang="0">
                <a:pos x="0" y="8"/>
              </a:cxn>
              <a:cxn ang="0">
                <a:pos x="0" y="10"/>
              </a:cxn>
              <a:cxn ang="0">
                <a:pos x="0" y="10"/>
              </a:cxn>
              <a:cxn ang="0">
                <a:pos x="0" y="13"/>
              </a:cxn>
              <a:cxn ang="0">
                <a:pos x="0" y="13"/>
              </a:cxn>
              <a:cxn ang="0">
                <a:pos x="3" y="13"/>
              </a:cxn>
              <a:cxn ang="0">
                <a:pos x="3" y="15"/>
              </a:cxn>
              <a:cxn ang="0">
                <a:pos x="6" y="15"/>
              </a:cxn>
              <a:cxn ang="0">
                <a:pos x="6" y="15"/>
              </a:cxn>
              <a:cxn ang="0">
                <a:pos x="6" y="15"/>
              </a:cxn>
              <a:cxn ang="0">
                <a:pos x="8" y="15"/>
              </a:cxn>
              <a:cxn ang="0">
                <a:pos x="8" y="15"/>
              </a:cxn>
            </a:cxnLst>
            <a:rect l="0" t="0" r="r" b="b"/>
            <a:pathLst>
              <a:path w="16" h="15">
                <a:moveTo>
                  <a:pt x="8" y="15"/>
                </a:moveTo>
                <a:lnTo>
                  <a:pt x="8" y="15"/>
                </a:lnTo>
                <a:lnTo>
                  <a:pt x="11" y="15"/>
                </a:lnTo>
                <a:lnTo>
                  <a:pt x="11" y="15"/>
                </a:lnTo>
                <a:lnTo>
                  <a:pt x="13" y="15"/>
                </a:lnTo>
                <a:lnTo>
                  <a:pt x="13" y="13"/>
                </a:lnTo>
                <a:lnTo>
                  <a:pt x="13" y="13"/>
                </a:lnTo>
                <a:lnTo>
                  <a:pt x="16" y="13"/>
                </a:lnTo>
                <a:lnTo>
                  <a:pt x="16" y="10"/>
                </a:lnTo>
                <a:lnTo>
                  <a:pt x="16" y="10"/>
                </a:lnTo>
                <a:lnTo>
                  <a:pt x="16" y="8"/>
                </a:lnTo>
                <a:lnTo>
                  <a:pt x="16" y="8"/>
                </a:lnTo>
                <a:lnTo>
                  <a:pt x="16" y="5"/>
                </a:lnTo>
                <a:lnTo>
                  <a:pt x="16" y="5"/>
                </a:lnTo>
                <a:lnTo>
                  <a:pt x="13" y="2"/>
                </a:lnTo>
                <a:lnTo>
                  <a:pt x="13" y="2"/>
                </a:lnTo>
                <a:lnTo>
                  <a:pt x="13" y="2"/>
                </a:lnTo>
                <a:lnTo>
                  <a:pt x="11" y="0"/>
                </a:lnTo>
                <a:lnTo>
                  <a:pt x="11" y="0"/>
                </a:lnTo>
                <a:lnTo>
                  <a:pt x="8" y="0"/>
                </a:lnTo>
                <a:lnTo>
                  <a:pt x="8" y="0"/>
                </a:lnTo>
                <a:lnTo>
                  <a:pt x="6" y="0"/>
                </a:lnTo>
                <a:lnTo>
                  <a:pt x="6" y="0"/>
                </a:lnTo>
                <a:lnTo>
                  <a:pt x="6" y="0"/>
                </a:lnTo>
                <a:lnTo>
                  <a:pt x="3" y="2"/>
                </a:lnTo>
                <a:lnTo>
                  <a:pt x="3" y="2"/>
                </a:lnTo>
                <a:lnTo>
                  <a:pt x="0" y="2"/>
                </a:lnTo>
                <a:lnTo>
                  <a:pt x="0" y="5"/>
                </a:lnTo>
                <a:lnTo>
                  <a:pt x="0" y="5"/>
                </a:lnTo>
                <a:lnTo>
                  <a:pt x="0" y="8"/>
                </a:lnTo>
                <a:lnTo>
                  <a:pt x="0" y="8"/>
                </a:lnTo>
                <a:lnTo>
                  <a:pt x="0" y="10"/>
                </a:lnTo>
                <a:lnTo>
                  <a:pt x="0" y="10"/>
                </a:lnTo>
                <a:lnTo>
                  <a:pt x="0" y="13"/>
                </a:lnTo>
                <a:lnTo>
                  <a:pt x="0" y="13"/>
                </a:lnTo>
                <a:lnTo>
                  <a:pt x="3" y="13"/>
                </a:lnTo>
                <a:lnTo>
                  <a:pt x="3" y="15"/>
                </a:lnTo>
                <a:lnTo>
                  <a:pt x="6" y="15"/>
                </a:lnTo>
                <a:lnTo>
                  <a:pt x="6" y="15"/>
                </a:lnTo>
                <a:lnTo>
                  <a:pt x="6" y="15"/>
                </a:lnTo>
                <a:lnTo>
                  <a:pt x="8" y="15"/>
                </a:lnTo>
                <a:lnTo>
                  <a:pt x="8" y="1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327" name="Freeform 324"/>
          <p:cNvSpPr>
            <a:spLocks/>
          </p:cNvSpPr>
          <p:nvPr/>
        </p:nvSpPr>
        <p:spPr bwMode="auto">
          <a:xfrm>
            <a:off x="3651250" y="314325"/>
            <a:ext cx="23813" cy="23813"/>
          </a:xfrm>
          <a:custGeom>
            <a:avLst/>
            <a:gdLst/>
            <a:ahLst/>
            <a:cxnLst>
              <a:cxn ang="0">
                <a:pos x="7" y="15"/>
              </a:cxn>
              <a:cxn ang="0">
                <a:pos x="10" y="15"/>
              </a:cxn>
              <a:cxn ang="0">
                <a:pos x="10" y="15"/>
              </a:cxn>
              <a:cxn ang="0">
                <a:pos x="12" y="15"/>
              </a:cxn>
              <a:cxn ang="0">
                <a:pos x="12" y="15"/>
              </a:cxn>
              <a:cxn ang="0">
                <a:pos x="12" y="13"/>
              </a:cxn>
              <a:cxn ang="0">
                <a:pos x="15" y="13"/>
              </a:cxn>
              <a:cxn ang="0">
                <a:pos x="15" y="13"/>
              </a:cxn>
              <a:cxn ang="0">
                <a:pos x="15" y="10"/>
              </a:cxn>
              <a:cxn ang="0">
                <a:pos x="15" y="10"/>
              </a:cxn>
              <a:cxn ang="0">
                <a:pos x="15" y="8"/>
              </a:cxn>
              <a:cxn ang="0">
                <a:pos x="15" y="8"/>
              </a:cxn>
              <a:cxn ang="0">
                <a:pos x="15" y="5"/>
              </a:cxn>
              <a:cxn ang="0">
                <a:pos x="15" y="5"/>
              </a:cxn>
              <a:cxn ang="0">
                <a:pos x="15" y="2"/>
              </a:cxn>
              <a:cxn ang="0">
                <a:pos x="12" y="2"/>
              </a:cxn>
              <a:cxn ang="0">
                <a:pos x="12" y="2"/>
              </a:cxn>
              <a:cxn ang="0">
                <a:pos x="12" y="0"/>
              </a:cxn>
              <a:cxn ang="0">
                <a:pos x="10" y="0"/>
              </a:cxn>
              <a:cxn ang="0">
                <a:pos x="10" y="0"/>
              </a:cxn>
              <a:cxn ang="0">
                <a:pos x="7" y="0"/>
              </a:cxn>
              <a:cxn ang="0">
                <a:pos x="7" y="0"/>
              </a:cxn>
              <a:cxn ang="0">
                <a:pos x="5" y="0"/>
              </a:cxn>
              <a:cxn ang="0">
                <a:pos x="5" y="0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0" y="5"/>
              </a:cxn>
              <a:cxn ang="0">
                <a:pos x="0" y="5"/>
              </a:cxn>
              <a:cxn ang="0">
                <a:pos x="0" y="8"/>
              </a:cxn>
              <a:cxn ang="0">
                <a:pos x="0" y="8"/>
              </a:cxn>
              <a:cxn ang="0">
                <a:pos x="0" y="10"/>
              </a:cxn>
              <a:cxn ang="0">
                <a:pos x="0" y="10"/>
              </a:cxn>
              <a:cxn ang="0">
                <a:pos x="0" y="13"/>
              </a:cxn>
              <a:cxn ang="0">
                <a:pos x="2" y="13"/>
              </a:cxn>
              <a:cxn ang="0">
                <a:pos x="2" y="13"/>
              </a:cxn>
              <a:cxn ang="0">
                <a:pos x="2" y="15"/>
              </a:cxn>
              <a:cxn ang="0">
                <a:pos x="5" y="15"/>
              </a:cxn>
              <a:cxn ang="0">
                <a:pos x="5" y="15"/>
              </a:cxn>
              <a:cxn ang="0">
                <a:pos x="7" y="15"/>
              </a:cxn>
              <a:cxn ang="0">
                <a:pos x="7" y="15"/>
              </a:cxn>
              <a:cxn ang="0">
                <a:pos x="7" y="15"/>
              </a:cxn>
            </a:cxnLst>
            <a:rect l="0" t="0" r="r" b="b"/>
            <a:pathLst>
              <a:path w="15" h="15">
                <a:moveTo>
                  <a:pt x="7" y="15"/>
                </a:moveTo>
                <a:lnTo>
                  <a:pt x="10" y="15"/>
                </a:lnTo>
                <a:lnTo>
                  <a:pt x="10" y="15"/>
                </a:lnTo>
                <a:lnTo>
                  <a:pt x="12" y="15"/>
                </a:lnTo>
                <a:lnTo>
                  <a:pt x="12" y="15"/>
                </a:lnTo>
                <a:lnTo>
                  <a:pt x="12" y="13"/>
                </a:lnTo>
                <a:lnTo>
                  <a:pt x="15" y="13"/>
                </a:lnTo>
                <a:lnTo>
                  <a:pt x="15" y="13"/>
                </a:lnTo>
                <a:lnTo>
                  <a:pt x="15" y="10"/>
                </a:lnTo>
                <a:lnTo>
                  <a:pt x="15" y="10"/>
                </a:lnTo>
                <a:lnTo>
                  <a:pt x="15" y="8"/>
                </a:lnTo>
                <a:lnTo>
                  <a:pt x="15" y="8"/>
                </a:lnTo>
                <a:lnTo>
                  <a:pt x="15" y="5"/>
                </a:lnTo>
                <a:lnTo>
                  <a:pt x="15" y="5"/>
                </a:lnTo>
                <a:lnTo>
                  <a:pt x="15" y="2"/>
                </a:lnTo>
                <a:lnTo>
                  <a:pt x="12" y="2"/>
                </a:lnTo>
                <a:lnTo>
                  <a:pt x="12" y="2"/>
                </a:lnTo>
                <a:lnTo>
                  <a:pt x="12" y="0"/>
                </a:lnTo>
                <a:lnTo>
                  <a:pt x="10" y="0"/>
                </a:lnTo>
                <a:lnTo>
                  <a:pt x="10" y="0"/>
                </a:lnTo>
                <a:lnTo>
                  <a:pt x="7" y="0"/>
                </a:lnTo>
                <a:lnTo>
                  <a:pt x="7" y="0"/>
                </a:lnTo>
                <a:lnTo>
                  <a:pt x="5" y="0"/>
                </a:lnTo>
                <a:lnTo>
                  <a:pt x="5" y="0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0" y="5"/>
                </a:lnTo>
                <a:lnTo>
                  <a:pt x="0" y="5"/>
                </a:lnTo>
                <a:lnTo>
                  <a:pt x="0" y="8"/>
                </a:lnTo>
                <a:lnTo>
                  <a:pt x="0" y="8"/>
                </a:lnTo>
                <a:lnTo>
                  <a:pt x="0" y="10"/>
                </a:lnTo>
                <a:lnTo>
                  <a:pt x="0" y="10"/>
                </a:lnTo>
                <a:lnTo>
                  <a:pt x="0" y="13"/>
                </a:lnTo>
                <a:lnTo>
                  <a:pt x="2" y="13"/>
                </a:lnTo>
                <a:lnTo>
                  <a:pt x="2" y="13"/>
                </a:lnTo>
                <a:lnTo>
                  <a:pt x="2" y="15"/>
                </a:lnTo>
                <a:lnTo>
                  <a:pt x="5" y="15"/>
                </a:lnTo>
                <a:lnTo>
                  <a:pt x="5" y="15"/>
                </a:lnTo>
                <a:lnTo>
                  <a:pt x="7" y="15"/>
                </a:lnTo>
                <a:lnTo>
                  <a:pt x="7" y="15"/>
                </a:lnTo>
                <a:lnTo>
                  <a:pt x="7" y="1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328" name="Freeform 325"/>
          <p:cNvSpPr>
            <a:spLocks/>
          </p:cNvSpPr>
          <p:nvPr/>
        </p:nvSpPr>
        <p:spPr bwMode="auto">
          <a:xfrm>
            <a:off x="3900488" y="314325"/>
            <a:ext cx="25400" cy="23813"/>
          </a:xfrm>
          <a:custGeom>
            <a:avLst/>
            <a:gdLst/>
            <a:ahLst/>
            <a:cxnLst>
              <a:cxn ang="0">
                <a:pos x="5" y="15"/>
              </a:cxn>
              <a:cxn ang="0">
                <a:pos x="8" y="15"/>
              </a:cxn>
              <a:cxn ang="0">
                <a:pos x="11" y="15"/>
              </a:cxn>
              <a:cxn ang="0">
                <a:pos x="11" y="15"/>
              </a:cxn>
              <a:cxn ang="0">
                <a:pos x="13" y="15"/>
              </a:cxn>
              <a:cxn ang="0">
                <a:pos x="13" y="13"/>
              </a:cxn>
              <a:cxn ang="0">
                <a:pos x="13" y="13"/>
              </a:cxn>
              <a:cxn ang="0">
                <a:pos x="16" y="13"/>
              </a:cxn>
              <a:cxn ang="0">
                <a:pos x="16" y="10"/>
              </a:cxn>
              <a:cxn ang="0">
                <a:pos x="16" y="10"/>
              </a:cxn>
              <a:cxn ang="0">
                <a:pos x="16" y="8"/>
              </a:cxn>
              <a:cxn ang="0">
                <a:pos x="16" y="8"/>
              </a:cxn>
              <a:cxn ang="0">
                <a:pos x="16" y="5"/>
              </a:cxn>
              <a:cxn ang="0">
                <a:pos x="16" y="5"/>
              </a:cxn>
              <a:cxn ang="0">
                <a:pos x="13" y="2"/>
              </a:cxn>
              <a:cxn ang="0">
                <a:pos x="13" y="2"/>
              </a:cxn>
              <a:cxn ang="0">
                <a:pos x="13" y="2"/>
              </a:cxn>
              <a:cxn ang="0">
                <a:pos x="11" y="0"/>
              </a:cxn>
              <a:cxn ang="0">
                <a:pos x="11" y="0"/>
              </a:cxn>
              <a:cxn ang="0">
                <a:pos x="8" y="0"/>
              </a:cxn>
              <a:cxn ang="0">
                <a:pos x="8" y="0"/>
              </a:cxn>
              <a:cxn ang="0">
                <a:pos x="5" y="0"/>
              </a:cxn>
              <a:cxn ang="0">
                <a:pos x="5" y="0"/>
              </a:cxn>
              <a:cxn ang="0">
                <a:pos x="3" y="0"/>
              </a:cxn>
              <a:cxn ang="0">
                <a:pos x="3" y="2"/>
              </a:cxn>
              <a:cxn ang="0">
                <a:pos x="3" y="2"/>
              </a:cxn>
              <a:cxn ang="0">
                <a:pos x="0" y="2"/>
              </a:cxn>
              <a:cxn ang="0">
                <a:pos x="0" y="5"/>
              </a:cxn>
              <a:cxn ang="0">
                <a:pos x="0" y="5"/>
              </a:cxn>
              <a:cxn ang="0">
                <a:pos x="0" y="8"/>
              </a:cxn>
              <a:cxn ang="0">
                <a:pos x="0" y="8"/>
              </a:cxn>
              <a:cxn ang="0">
                <a:pos x="0" y="10"/>
              </a:cxn>
              <a:cxn ang="0">
                <a:pos x="0" y="10"/>
              </a:cxn>
              <a:cxn ang="0">
                <a:pos x="0" y="13"/>
              </a:cxn>
              <a:cxn ang="0">
                <a:pos x="0" y="13"/>
              </a:cxn>
              <a:cxn ang="0">
                <a:pos x="3" y="13"/>
              </a:cxn>
              <a:cxn ang="0">
                <a:pos x="3" y="15"/>
              </a:cxn>
              <a:cxn ang="0">
                <a:pos x="3" y="15"/>
              </a:cxn>
              <a:cxn ang="0">
                <a:pos x="5" y="15"/>
              </a:cxn>
              <a:cxn ang="0">
                <a:pos x="5" y="15"/>
              </a:cxn>
              <a:cxn ang="0">
                <a:pos x="8" y="15"/>
              </a:cxn>
              <a:cxn ang="0">
                <a:pos x="8" y="15"/>
              </a:cxn>
              <a:cxn ang="0">
                <a:pos x="5" y="15"/>
              </a:cxn>
            </a:cxnLst>
            <a:rect l="0" t="0" r="r" b="b"/>
            <a:pathLst>
              <a:path w="16" h="15">
                <a:moveTo>
                  <a:pt x="5" y="15"/>
                </a:moveTo>
                <a:lnTo>
                  <a:pt x="8" y="15"/>
                </a:lnTo>
                <a:lnTo>
                  <a:pt x="11" y="15"/>
                </a:lnTo>
                <a:lnTo>
                  <a:pt x="11" y="15"/>
                </a:lnTo>
                <a:lnTo>
                  <a:pt x="13" y="15"/>
                </a:lnTo>
                <a:lnTo>
                  <a:pt x="13" y="13"/>
                </a:lnTo>
                <a:lnTo>
                  <a:pt x="13" y="13"/>
                </a:lnTo>
                <a:lnTo>
                  <a:pt x="16" y="13"/>
                </a:lnTo>
                <a:lnTo>
                  <a:pt x="16" y="10"/>
                </a:lnTo>
                <a:lnTo>
                  <a:pt x="16" y="10"/>
                </a:lnTo>
                <a:lnTo>
                  <a:pt x="16" y="8"/>
                </a:lnTo>
                <a:lnTo>
                  <a:pt x="16" y="8"/>
                </a:lnTo>
                <a:lnTo>
                  <a:pt x="16" y="5"/>
                </a:lnTo>
                <a:lnTo>
                  <a:pt x="16" y="5"/>
                </a:lnTo>
                <a:lnTo>
                  <a:pt x="13" y="2"/>
                </a:lnTo>
                <a:lnTo>
                  <a:pt x="13" y="2"/>
                </a:lnTo>
                <a:lnTo>
                  <a:pt x="13" y="2"/>
                </a:lnTo>
                <a:lnTo>
                  <a:pt x="11" y="0"/>
                </a:lnTo>
                <a:lnTo>
                  <a:pt x="11" y="0"/>
                </a:lnTo>
                <a:lnTo>
                  <a:pt x="8" y="0"/>
                </a:lnTo>
                <a:lnTo>
                  <a:pt x="8" y="0"/>
                </a:lnTo>
                <a:lnTo>
                  <a:pt x="5" y="0"/>
                </a:lnTo>
                <a:lnTo>
                  <a:pt x="5" y="0"/>
                </a:lnTo>
                <a:lnTo>
                  <a:pt x="3" y="0"/>
                </a:lnTo>
                <a:lnTo>
                  <a:pt x="3" y="2"/>
                </a:lnTo>
                <a:lnTo>
                  <a:pt x="3" y="2"/>
                </a:lnTo>
                <a:lnTo>
                  <a:pt x="0" y="2"/>
                </a:lnTo>
                <a:lnTo>
                  <a:pt x="0" y="5"/>
                </a:lnTo>
                <a:lnTo>
                  <a:pt x="0" y="5"/>
                </a:lnTo>
                <a:lnTo>
                  <a:pt x="0" y="8"/>
                </a:lnTo>
                <a:lnTo>
                  <a:pt x="0" y="8"/>
                </a:lnTo>
                <a:lnTo>
                  <a:pt x="0" y="10"/>
                </a:lnTo>
                <a:lnTo>
                  <a:pt x="0" y="10"/>
                </a:lnTo>
                <a:lnTo>
                  <a:pt x="0" y="13"/>
                </a:lnTo>
                <a:lnTo>
                  <a:pt x="0" y="13"/>
                </a:lnTo>
                <a:lnTo>
                  <a:pt x="3" y="13"/>
                </a:lnTo>
                <a:lnTo>
                  <a:pt x="3" y="15"/>
                </a:lnTo>
                <a:lnTo>
                  <a:pt x="3" y="15"/>
                </a:lnTo>
                <a:lnTo>
                  <a:pt x="5" y="15"/>
                </a:lnTo>
                <a:lnTo>
                  <a:pt x="5" y="15"/>
                </a:lnTo>
                <a:lnTo>
                  <a:pt x="8" y="15"/>
                </a:lnTo>
                <a:lnTo>
                  <a:pt x="8" y="15"/>
                </a:lnTo>
                <a:lnTo>
                  <a:pt x="5" y="1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329" name="Freeform 326"/>
          <p:cNvSpPr>
            <a:spLocks noEditPoints="1"/>
          </p:cNvSpPr>
          <p:nvPr/>
        </p:nvSpPr>
        <p:spPr bwMode="auto">
          <a:xfrm>
            <a:off x="2511425" y="2409825"/>
            <a:ext cx="60325" cy="444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8" y="3"/>
              </a:cxn>
              <a:cxn ang="0">
                <a:pos x="38" y="8"/>
              </a:cxn>
              <a:cxn ang="0">
                <a:pos x="0" y="8"/>
              </a:cxn>
              <a:cxn ang="0">
                <a:pos x="0" y="3"/>
              </a:cxn>
              <a:cxn ang="0">
                <a:pos x="0" y="3"/>
              </a:cxn>
              <a:cxn ang="0">
                <a:pos x="0" y="0"/>
              </a:cxn>
              <a:cxn ang="0">
                <a:pos x="0" y="20"/>
              </a:cxn>
              <a:cxn ang="0">
                <a:pos x="38" y="20"/>
              </a:cxn>
              <a:cxn ang="0">
                <a:pos x="38" y="28"/>
              </a:cxn>
              <a:cxn ang="0">
                <a:pos x="0" y="28"/>
              </a:cxn>
              <a:cxn ang="0">
                <a:pos x="0" y="20"/>
              </a:cxn>
              <a:cxn ang="0">
                <a:pos x="0" y="20"/>
              </a:cxn>
            </a:cxnLst>
            <a:rect l="0" t="0" r="r" b="b"/>
            <a:pathLst>
              <a:path w="38" h="28">
                <a:moveTo>
                  <a:pt x="0" y="0"/>
                </a:moveTo>
                <a:lnTo>
                  <a:pt x="38" y="3"/>
                </a:lnTo>
                <a:lnTo>
                  <a:pt x="38" y="8"/>
                </a:lnTo>
                <a:lnTo>
                  <a:pt x="0" y="8"/>
                </a:lnTo>
                <a:lnTo>
                  <a:pt x="0" y="3"/>
                </a:lnTo>
                <a:lnTo>
                  <a:pt x="0" y="3"/>
                </a:lnTo>
                <a:lnTo>
                  <a:pt x="0" y="0"/>
                </a:lnTo>
                <a:close/>
                <a:moveTo>
                  <a:pt x="0" y="20"/>
                </a:moveTo>
                <a:lnTo>
                  <a:pt x="38" y="20"/>
                </a:lnTo>
                <a:lnTo>
                  <a:pt x="38" y="28"/>
                </a:lnTo>
                <a:lnTo>
                  <a:pt x="0" y="28"/>
                </a:lnTo>
                <a:lnTo>
                  <a:pt x="0" y="20"/>
                </a:lnTo>
                <a:lnTo>
                  <a:pt x="0" y="2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330" name="Freeform 327"/>
          <p:cNvSpPr>
            <a:spLocks noEditPoints="1"/>
          </p:cNvSpPr>
          <p:nvPr/>
        </p:nvSpPr>
        <p:spPr bwMode="auto">
          <a:xfrm>
            <a:off x="2511425" y="2228850"/>
            <a:ext cx="60325" cy="396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8" y="0"/>
              </a:cxn>
              <a:cxn ang="0">
                <a:pos x="38" y="7"/>
              </a:cxn>
              <a:cxn ang="0">
                <a:pos x="0" y="7"/>
              </a:cxn>
              <a:cxn ang="0">
                <a:pos x="0" y="0"/>
              </a:cxn>
              <a:cxn ang="0">
                <a:pos x="0" y="0"/>
              </a:cxn>
              <a:cxn ang="0">
                <a:pos x="0" y="20"/>
              </a:cxn>
              <a:cxn ang="0">
                <a:pos x="38" y="20"/>
              </a:cxn>
              <a:cxn ang="0">
                <a:pos x="38" y="25"/>
              </a:cxn>
              <a:cxn ang="0">
                <a:pos x="0" y="25"/>
              </a:cxn>
              <a:cxn ang="0">
                <a:pos x="0" y="20"/>
              </a:cxn>
              <a:cxn ang="0">
                <a:pos x="0" y="20"/>
              </a:cxn>
            </a:cxnLst>
            <a:rect l="0" t="0" r="r" b="b"/>
            <a:pathLst>
              <a:path w="38" h="25">
                <a:moveTo>
                  <a:pt x="0" y="0"/>
                </a:moveTo>
                <a:lnTo>
                  <a:pt x="38" y="0"/>
                </a:lnTo>
                <a:lnTo>
                  <a:pt x="38" y="7"/>
                </a:lnTo>
                <a:lnTo>
                  <a:pt x="0" y="7"/>
                </a:lnTo>
                <a:lnTo>
                  <a:pt x="0" y="0"/>
                </a:lnTo>
                <a:lnTo>
                  <a:pt x="0" y="0"/>
                </a:lnTo>
                <a:close/>
                <a:moveTo>
                  <a:pt x="0" y="20"/>
                </a:moveTo>
                <a:lnTo>
                  <a:pt x="38" y="20"/>
                </a:lnTo>
                <a:lnTo>
                  <a:pt x="38" y="25"/>
                </a:lnTo>
                <a:lnTo>
                  <a:pt x="0" y="25"/>
                </a:lnTo>
                <a:lnTo>
                  <a:pt x="0" y="20"/>
                </a:lnTo>
                <a:lnTo>
                  <a:pt x="0" y="2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331" name="Freeform 328"/>
          <p:cNvSpPr>
            <a:spLocks noEditPoints="1"/>
          </p:cNvSpPr>
          <p:nvPr/>
        </p:nvSpPr>
        <p:spPr bwMode="auto">
          <a:xfrm>
            <a:off x="2511425" y="2038350"/>
            <a:ext cx="60325" cy="396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8" y="0"/>
              </a:cxn>
              <a:cxn ang="0">
                <a:pos x="38" y="8"/>
              </a:cxn>
              <a:cxn ang="0">
                <a:pos x="0" y="8"/>
              </a:cxn>
              <a:cxn ang="0">
                <a:pos x="0" y="0"/>
              </a:cxn>
              <a:cxn ang="0">
                <a:pos x="0" y="0"/>
              </a:cxn>
              <a:cxn ang="0">
                <a:pos x="0" y="20"/>
              </a:cxn>
              <a:cxn ang="0">
                <a:pos x="38" y="20"/>
              </a:cxn>
              <a:cxn ang="0">
                <a:pos x="38" y="25"/>
              </a:cxn>
              <a:cxn ang="0">
                <a:pos x="0" y="25"/>
              </a:cxn>
              <a:cxn ang="0">
                <a:pos x="0" y="20"/>
              </a:cxn>
              <a:cxn ang="0">
                <a:pos x="0" y="20"/>
              </a:cxn>
            </a:cxnLst>
            <a:rect l="0" t="0" r="r" b="b"/>
            <a:pathLst>
              <a:path w="38" h="25">
                <a:moveTo>
                  <a:pt x="0" y="0"/>
                </a:moveTo>
                <a:lnTo>
                  <a:pt x="38" y="0"/>
                </a:lnTo>
                <a:lnTo>
                  <a:pt x="38" y="8"/>
                </a:lnTo>
                <a:lnTo>
                  <a:pt x="0" y="8"/>
                </a:lnTo>
                <a:lnTo>
                  <a:pt x="0" y="0"/>
                </a:lnTo>
                <a:lnTo>
                  <a:pt x="0" y="0"/>
                </a:lnTo>
                <a:close/>
                <a:moveTo>
                  <a:pt x="0" y="20"/>
                </a:moveTo>
                <a:lnTo>
                  <a:pt x="38" y="20"/>
                </a:lnTo>
                <a:lnTo>
                  <a:pt x="38" y="25"/>
                </a:lnTo>
                <a:lnTo>
                  <a:pt x="0" y="25"/>
                </a:lnTo>
                <a:lnTo>
                  <a:pt x="0" y="20"/>
                </a:lnTo>
                <a:lnTo>
                  <a:pt x="0" y="2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332" name="Freeform 329"/>
          <p:cNvSpPr>
            <a:spLocks noEditPoints="1"/>
          </p:cNvSpPr>
          <p:nvPr/>
        </p:nvSpPr>
        <p:spPr bwMode="auto">
          <a:xfrm>
            <a:off x="2511425" y="1847850"/>
            <a:ext cx="60325" cy="444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8" y="3"/>
              </a:cxn>
              <a:cxn ang="0">
                <a:pos x="38" y="8"/>
              </a:cxn>
              <a:cxn ang="0">
                <a:pos x="0" y="8"/>
              </a:cxn>
              <a:cxn ang="0">
                <a:pos x="0" y="3"/>
              </a:cxn>
              <a:cxn ang="0">
                <a:pos x="0" y="3"/>
              </a:cxn>
              <a:cxn ang="0">
                <a:pos x="0" y="0"/>
              </a:cxn>
              <a:cxn ang="0">
                <a:pos x="0" y="21"/>
              </a:cxn>
              <a:cxn ang="0">
                <a:pos x="38" y="21"/>
              </a:cxn>
              <a:cxn ang="0">
                <a:pos x="38" y="28"/>
              </a:cxn>
              <a:cxn ang="0">
                <a:pos x="0" y="28"/>
              </a:cxn>
              <a:cxn ang="0">
                <a:pos x="0" y="21"/>
              </a:cxn>
              <a:cxn ang="0">
                <a:pos x="0" y="21"/>
              </a:cxn>
            </a:cxnLst>
            <a:rect l="0" t="0" r="r" b="b"/>
            <a:pathLst>
              <a:path w="38" h="28">
                <a:moveTo>
                  <a:pt x="0" y="0"/>
                </a:moveTo>
                <a:lnTo>
                  <a:pt x="38" y="3"/>
                </a:lnTo>
                <a:lnTo>
                  <a:pt x="38" y="8"/>
                </a:lnTo>
                <a:lnTo>
                  <a:pt x="0" y="8"/>
                </a:lnTo>
                <a:lnTo>
                  <a:pt x="0" y="3"/>
                </a:lnTo>
                <a:lnTo>
                  <a:pt x="0" y="3"/>
                </a:lnTo>
                <a:lnTo>
                  <a:pt x="0" y="0"/>
                </a:lnTo>
                <a:close/>
                <a:moveTo>
                  <a:pt x="0" y="21"/>
                </a:moveTo>
                <a:lnTo>
                  <a:pt x="38" y="21"/>
                </a:lnTo>
                <a:lnTo>
                  <a:pt x="38" y="28"/>
                </a:lnTo>
                <a:lnTo>
                  <a:pt x="0" y="28"/>
                </a:lnTo>
                <a:lnTo>
                  <a:pt x="0" y="21"/>
                </a:lnTo>
                <a:lnTo>
                  <a:pt x="0" y="21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333" name="Freeform 330"/>
          <p:cNvSpPr>
            <a:spLocks noEditPoints="1"/>
          </p:cNvSpPr>
          <p:nvPr/>
        </p:nvSpPr>
        <p:spPr bwMode="auto">
          <a:xfrm>
            <a:off x="2511425" y="1671638"/>
            <a:ext cx="60325" cy="396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8" y="0"/>
              </a:cxn>
              <a:cxn ang="0">
                <a:pos x="38" y="7"/>
              </a:cxn>
              <a:cxn ang="0">
                <a:pos x="0" y="7"/>
              </a:cxn>
              <a:cxn ang="0">
                <a:pos x="0" y="0"/>
              </a:cxn>
              <a:cxn ang="0">
                <a:pos x="0" y="0"/>
              </a:cxn>
              <a:cxn ang="0">
                <a:pos x="0" y="17"/>
              </a:cxn>
              <a:cxn ang="0">
                <a:pos x="38" y="17"/>
              </a:cxn>
              <a:cxn ang="0">
                <a:pos x="38" y="25"/>
              </a:cxn>
              <a:cxn ang="0">
                <a:pos x="0" y="25"/>
              </a:cxn>
              <a:cxn ang="0">
                <a:pos x="0" y="17"/>
              </a:cxn>
              <a:cxn ang="0">
                <a:pos x="0" y="17"/>
              </a:cxn>
            </a:cxnLst>
            <a:rect l="0" t="0" r="r" b="b"/>
            <a:pathLst>
              <a:path w="38" h="25">
                <a:moveTo>
                  <a:pt x="0" y="0"/>
                </a:moveTo>
                <a:lnTo>
                  <a:pt x="38" y="0"/>
                </a:lnTo>
                <a:lnTo>
                  <a:pt x="38" y="7"/>
                </a:lnTo>
                <a:lnTo>
                  <a:pt x="0" y="7"/>
                </a:lnTo>
                <a:lnTo>
                  <a:pt x="0" y="0"/>
                </a:lnTo>
                <a:lnTo>
                  <a:pt x="0" y="0"/>
                </a:lnTo>
                <a:close/>
                <a:moveTo>
                  <a:pt x="0" y="17"/>
                </a:moveTo>
                <a:lnTo>
                  <a:pt x="38" y="17"/>
                </a:lnTo>
                <a:lnTo>
                  <a:pt x="38" y="25"/>
                </a:lnTo>
                <a:lnTo>
                  <a:pt x="0" y="25"/>
                </a:lnTo>
                <a:lnTo>
                  <a:pt x="0" y="17"/>
                </a:lnTo>
                <a:lnTo>
                  <a:pt x="0" y="1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334" name="Freeform 331"/>
          <p:cNvSpPr>
            <a:spLocks noEditPoints="1"/>
          </p:cNvSpPr>
          <p:nvPr/>
        </p:nvSpPr>
        <p:spPr bwMode="auto">
          <a:xfrm>
            <a:off x="2511425" y="1489075"/>
            <a:ext cx="60325" cy="396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8" y="0"/>
              </a:cxn>
              <a:cxn ang="0">
                <a:pos x="38" y="8"/>
              </a:cxn>
              <a:cxn ang="0">
                <a:pos x="0" y="8"/>
              </a:cxn>
              <a:cxn ang="0">
                <a:pos x="0" y="0"/>
              </a:cxn>
              <a:cxn ang="0">
                <a:pos x="0" y="0"/>
              </a:cxn>
              <a:cxn ang="0">
                <a:pos x="0" y="20"/>
              </a:cxn>
              <a:cxn ang="0">
                <a:pos x="38" y="20"/>
              </a:cxn>
              <a:cxn ang="0">
                <a:pos x="38" y="25"/>
              </a:cxn>
              <a:cxn ang="0">
                <a:pos x="0" y="25"/>
              </a:cxn>
              <a:cxn ang="0">
                <a:pos x="0" y="20"/>
              </a:cxn>
              <a:cxn ang="0">
                <a:pos x="0" y="20"/>
              </a:cxn>
            </a:cxnLst>
            <a:rect l="0" t="0" r="r" b="b"/>
            <a:pathLst>
              <a:path w="38" h="25">
                <a:moveTo>
                  <a:pt x="0" y="0"/>
                </a:moveTo>
                <a:lnTo>
                  <a:pt x="38" y="0"/>
                </a:lnTo>
                <a:lnTo>
                  <a:pt x="38" y="8"/>
                </a:lnTo>
                <a:lnTo>
                  <a:pt x="0" y="8"/>
                </a:lnTo>
                <a:lnTo>
                  <a:pt x="0" y="0"/>
                </a:lnTo>
                <a:lnTo>
                  <a:pt x="0" y="0"/>
                </a:lnTo>
                <a:close/>
                <a:moveTo>
                  <a:pt x="0" y="20"/>
                </a:moveTo>
                <a:lnTo>
                  <a:pt x="38" y="20"/>
                </a:lnTo>
                <a:lnTo>
                  <a:pt x="38" y="25"/>
                </a:lnTo>
                <a:lnTo>
                  <a:pt x="0" y="25"/>
                </a:lnTo>
                <a:lnTo>
                  <a:pt x="0" y="20"/>
                </a:lnTo>
                <a:lnTo>
                  <a:pt x="0" y="2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335" name="Text Box 332"/>
          <p:cNvSpPr txBox="1">
            <a:spLocks noChangeArrowheads="1"/>
          </p:cNvSpPr>
          <p:nvPr/>
        </p:nvSpPr>
        <p:spPr bwMode="auto">
          <a:xfrm>
            <a:off x="6616065" y="88900"/>
            <a:ext cx="2527935" cy="67916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 charset="0"/>
              </a:rPr>
              <a:t>DECStation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 charset="0"/>
              </a:rPr>
              <a:t> 3100/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 charset="0"/>
              </a:rPr>
            </a:b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 charset="0"/>
              </a:rPr>
              <a:t>MIPS R2000</a:t>
            </a:r>
          </a:p>
        </p:txBody>
      </p:sp>
      <p:sp>
        <p:nvSpPr>
          <p:cNvPr id="336" name="Text Box 333"/>
          <p:cNvSpPr txBox="1">
            <a:spLocks noChangeArrowheads="1"/>
          </p:cNvSpPr>
          <p:nvPr/>
        </p:nvSpPr>
        <p:spPr bwMode="auto">
          <a:xfrm>
            <a:off x="355600" y="387350"/>
            <a:ext cx="1732269" cy="369332"/>
          </a:xfrm>
          <a:prstGeom prst="rect">
            <a:avLst/>
          </a:prstGeom>
          <a:noFill/>
          <a:ln w="25400" cap="rnd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Helvetica" pitchFamily="34" charset="0"/>
                <a:ea typeface="+mn-ea"/>
                <a:cs typeface="Arial" charset="0"/>
              </a:rPr>
              <a:t>Virtual Address</a:t>
            </a:r>
          </a:p>
        </p:txBody>
      </p:sp>
      <p:sp>
        <p:nvSpPr>
          <p:cNvPr id="337" name="Text Box 334"/>
          <p:cNvSpPr txBox="1">
            <a:spLocks noChangeArrowheads="1"/>
          </p:cNvSpPr>
          <p:nvPr/>
        </p:nvSpPr>
        <p:spPr bwMode="auto">
          <a:xfrm>
            <a:off x="565150" y="1266825"/>
            <a:ext cx="776288" cy="457200"/>
          </a:xfrm>
          <a:prstGeom prst="rect">
            <a:avLst/>
          </a:prstGeom>
          <a:noFill/>
          <a:ln w="25400" cap="rnd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pitchFamily="34" charset="0"/>
                <a:ea typeface="+mn-ea"/>
                <a:cs typeface="Arial" charset="0"/>
              </a:rPr>
              <a:t>TLB</a:t>
            </a:r>
          </a:p>
        </p:txBody>
      </p:sp>
      <p:sp>
        <p:nvSpPr>
          <p:cNvPr id="338" name="Text Box 335"/>
          <p:cNvSpPr txBox="1">
            <a:spLocks noChangeArrowheads="1"/>
          </p:cNvSpPr>
          <p:nvPr/>
        </p:nvSpPr>
        <p:spPr bwMode="auto">
          <a:xfrm>
            <a:off x="234950" y="5075238"/>
            <a:ext cx="1100138" cy="457200"/>
          </a:xfrm>
          <a:prstGeom prst="rect">
            <a:avLst/>
          </a:prstGeom>
          <a:noFill/>
          <a:ln w="25400" cap="rnd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pitchFamily="34" charset="0"/>
                <a:ea typeface="+mn-ea"/>
                <a:cs typeface="Arial" charset="0"/>
              </a:rPr>
              <a:t>Cache</a:t>
            </a:r>
          </a:p>
        </p:txBody>
      </p:sp>
      <p:sp>
        <p:nvSpPr>
          <p:cNvPr id="339" name="Text Box 336"/>
          <p:cNvSpPr txBox="1">
            <a:spLocks noChangeArrowheads="1"/>
          </p:cNvSpPr>
          <p:nvPr/>
        </p:nvSpPr>
        <p:spPr bwMode="auto">
          <a:xfrm>
            <a:off x="241300" y="2087563"/>
            <a:ext cx="1322388" cy="825500"/>
          </a:xfrm>
          <a:prstGeom prst="rect">
            <a:avLst/>
          </a:prstGeom>
          <a:noFill/>
          <a:ln w="25400" cap="rnd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pitchFamily="34" charset="0"/>
                <a:ea typeface="+mn-ea"/>
                <a:cs typeface="Arial" charset="0"/>
              </a:rPr>
              <a:t>64 entries, </a:t>
            </a:r>
            <a:b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pitchFamily="34" charset="0"/>
                <a:ea typeface="+mn-ea"/>
                <a:cs typeface="Arial" charset="0"/>
              </a:rPr>
            </a:b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pitchFamily="34" charset="0"/>
                <a:ea typeface="+mn-ea"/>
                <a:cs typeface="Arial" charset="0"/>
              </a:rPr>
              <a:t>fully associative</a:t>
            </a:r>
          </a:p>
        </p:txBody>
      </p:sp>
      <p:sp>
        <p:nvSpPr>
          <p:cNvPr id="340" name="Text Box 337"/>
          <p:cNvSpPr txBox="1">
            <a:spLocks noChangeArrowheads="1"/>
          </p:cNvSpPr>
          <p:nvPr/>
        </p:nvSpPr>
        <p:spPr bwMode="auto">
          <a:xfrm>
            <a:off x="1198563" y="3268663"/>
            <a:ext cx="1941622" cy="369332"/>
          </a:xfrm>
          <a:prstGeom prst="rect">
            <a:avLst/>
          </a:prstGeom>
          <a:noFill/>
          <a:ln w="25400" cap="rnd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Helvetica" pitchFamily="34" charset="0"/>
                <a:ea typeface="+mn-ea"/>
                <a:cs typeface="Arial" charset="0"/>
              </a:rPr>
              <a:t>Physical Address</a:t>
            </a:r>
          </a:p>
        </p:txBody>
      </p:sp>
      <p:sp>
        <p:nvSpPr>
          <p:cNvPr id="341" name="Text Box 338"/>
          <p:cNvSpPr txBox="1">
            <a:spLocks noChangeArrowheads="1"/>
          </p:cNvSpPr>
          <p:nvPr/>
        </p:nvSpPr>
        <p:spPr bwMode="auto">
          <a:xfrm>
            <a:off x="107950" y="5497513"/>
            <a:ext cx="1343025" cy="825500"/>
          </a:xfrm>
          <a:prstGeom prst="rect">
            <a:avLst/>
          </a:prstGeom>
          <a:noFill/>
          <a:ln w="25400" cap="rnd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pitchFamily="34" charset="0"/>
                <a:ea typeface="+mn-ea"/>
                <a:cs typeface="Arial" charset="0"/>
              </a:rPr>
              <a:t>16K entries, </a:t>
            </a:r>
            <a:b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pitchFamily="34" charset="0"/>
                <a:ea typeface="+mn-ea"/>
                <a:cs typeface="Arial" charset="0"/>
              </a:rPr>
            </a:b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pitchFamily="34" charset="0"/>
                <a:ea typeface="+mn-ea"/>
                <a:cs typeface="Arial" charset="0"/>
              </a:rPr>
              <a:t>direct mapped</a:t>
            </a:r>
          </a:p>
        </p:txBody>
      </p:sp>
    </p:spTree>
    <p:extLst>
      <p:ext uri="{BB962C8B-B14F-4D97-AF65-F5344CB8AC3E}">
        <p14:creationId xmlns:p14="http://schemas.microsoft.com/office/powerpoint/2010/main" val="22915881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Putting it all together</a:t>
            </a:r>
          </a:p>
        </p:txBody>
      </p:sp>
      <p:pic>
        <p:nvPicPr>
          <p:cNvPr id="74755" name="Picture 3" descr="Ch5-fig37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85244" y="977278"/>
            <a:ext cx="6787156" cy="58045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36097787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Virtual Memory Address width:32 bits Page size:1 K bytes Single level page table Physical Memory 32 bit physical address space Cache Block size:16 bytes Cache size:1 K bytes </a:t>
            </a:r>
            <a:r>
              <a:rPr lang="en-US" dirty="0" err="1"/>
              <a:t>Associativity:Direct</a:t>
            </a:r>
            <a:r>
              <a:rPr lang="en-US" dirty="0"/>
              <a:t> mapped Translation </a:t>
            </a:r>
            <a:r>
              <a:rPr lang="en-US" dirty="0" err="1"/>
              <a:t>Lookaside</a:t>
            </a:r>
            <a:r>
              <a:rPr lang="en-US" dirty="0"/>
              <a:t> Buffer Number of translations:64 </a:t>
            </a:r>
            <a:r>
              <a:rPr lang="en-US" dirty="0" err="1"/>
              <a:t>Associativity:Direct</a:t>
            </a:r>
            <a:r>
              <a:rPr lang="en-US" dirty="0"/>
              <a:t> mapped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1885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84EA973-8A9A-47F6-80D9-D360A36E8F1F}" type="datetime1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9/14/2022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3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7C6F84F-7171-4355-962B-07F301215C0F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809625" y="138113"/>
            <a:ext cx="8105775" cy="471487"/>
          </a:xfrm>
        </p:spPr>
        <p:txBody>
          <a:bodyPr>
            <a:normAutofit fontScale="90000"/>
          </a:bodyPr>
          <a:lstStyle/>
          <a:p>
            <a:r>
              <a:rPr lang="en-AU" dirty="0"/>
              <a:t>2-Level TLB Organization</a:t>
            </a:r>
          </a:p>
        </p:txBody>
      </p:sp>
      <p:graphicFrame>
        <p:nvGraphicFramePr>
          <p:cNvPr id="635907" name="Group 3"/>
          <p:cNvGraphicFramePr>
            <a:graphicFrameLocks noGrp="1"/>
          </p:cNvGraphicFramePr>
          <p:nvPr/>
        </p:nvGraphicFramePr>
        <p:xfrm>
          <a:off x="684213" y="1268413"/>
          <a:ext cx="8280400" cy="4102100"/>
        </p:xfrm>
        <a:graphic>
          <a:graphicData uri="http://schemas.openxmlformats.org/drawingml/2006/table">
            <a:tbl>
              <a:tblPr/>
              <a:tblGrid>
                <a:gridCol w="1655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73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511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Intel Nehalem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AMD Opteron X4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Virtual addr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48 bits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48 bits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Physical addr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44 bits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48 bits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Page size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4KB, 2/4MB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4KB, 2/4MB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0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L1 TLB</a:t>
                      </a:r>
                      <a:b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</a:b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(per core)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L1 I-TLB: 128 entries for small pages, 7 per thread (2</a:t>
                      </a: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×</a:t>
                      </a: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) for large pages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L1 D-TLB: 64 entries for small pages, 32 for large pages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Both 4-way, LRU replacement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L1 I-TLB: 48 entries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L1 D-TLB: 48 entries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Both fully associative, LRU replacement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92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L2 TLB</a:t>
                      </a:r>
                      <a:b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</a:b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(per core)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Single L2 TLB: 512 entries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4-way, LRU replacement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L2 I-TLB: 512 entries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L2 D-TLB: 512 entries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Both 4-way, round-robin LRU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TLB misses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Handled in hardware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Handled in hardware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60559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3B00568-3219-49F9-88A3-E3646510A722}" type="datetime1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9/14/2022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3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192DBE-2F02-428A-960A-7426CAF4651C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733425" y="138113"/>
            <a:ext cx="8105775" cy="471487"/>
          </a:xfrm>
        </p:spPr>
        <p:txBody>
          <a:bodyPr>
            <a:normAutofit fontScale="90000"/>
          </a:bodyPr>
          <a:lstStyle/>
          <a:p>
            <a:r>
              <a:rPr lang="en-AU" dirty="0"/>
              <a:t>3-Level Cache Organization</a:t>
            </a:r>
          </a:p>
        </p:txBody>
      </p:sp>
      <p:graphicFrame>
        <p:nvGraphicFramePr>
          <p:cNvPr id="637955" name="Group 3"/>
          <p:cNvGraphicFramePr>
            <a:graphicFrameLocks noGrp="1"/>
          </p:cNvGraphicFramePr>
          <p:nvPr/>
        </p:nvGraphicFramePr>
        <p:xfrm>
          <a:off x="684213" y="1268413"/>
          <a:ext cx="8278812" cy="4331018"/>
        </p:xfrm>
        <a:graphic>
          <a:graphicData uri="http://schemas.openxmlformats.org/drawingml/2006/table">
            <a:tbl>
              <a:tblPr/>
              <a:tblGrid>
                <a:gridCol w="14398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9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19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Intel Nehalem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AMD Opteron X4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L1 caches</a:t>
                      </a:r>
                      <a:b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</a:b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(per core)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L1 I-cache: 32KB, 64-byte blocks, 4-way, approx LRU replacement, hit time n/a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L1 D-cache: 32KB, 64-byte blocks, 8-way, approx LRU replacement, write-back/allocate, hit time n/a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L1 I-cache: 32KB, 64-byte blocks, 2-way, LRU replacement, hit time 3 cycles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L1 D-cache: 32KB, 64-byte blocks, 2-way, LRU replacement, write-back/allocate, hit time 9 cycles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2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L2 unified cache</a:t>
                      </a:r>
                      <a:b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</a:b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(per core)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256KB, 64-byte blocks, 8-way, approx LRU replacement, write-back/allocate, hit time n/a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512KB, 64-byte blocks, 16-way, approx LRU replacement, write-back/allocate, hit time n/a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9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L3 unified cache (shared)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8MB, 64-byte blocks, 16-way, replacement n/a, write-back/allocate, hit time n/a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2MB, 64-byte blocks, 32-way, replace block shared by fewest cores, write-back/allocate, hit time 32 cycles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305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n/a: data not available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6350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Microarchitecture of Cache Memories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685800" y="3352800"/>
            <a:ext cx="1676400" cy="12192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3581400" y="3352800"/>
            <a:ext cx="4800600" cy="12192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4821" name="AutoShape 5"/>
          <p:cNvSpPr>
            <a:spLocks noChangeArrowheads="1"/>
          </p:cNvSpPr>
          <p:nvPr/>
        </p:nvSpPr>
        <p:spPr bwMode="auto">
          <a:xfrm>
            <a:off x="3581400" y="4800600"/>
            <a:ext cx="4800600" cy="4572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00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34822" name="Freeform 6"/>
          <p:cNvSpPr>
            <a:spLocks/>
          </p:cNvSpPr>
          <p:nvPr/>
        </p:nvSpPr>
        <p:spPr bwMode="auto">
          <a:xfrm>
            <a:off x="304800" y="2286000"/>
            <a:ext cx="381000" cy="1371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200"/>
              </a:cxn>
              <a:cxn ang="0">
                <a:pos x="240" y="1200"/>
              </a:cxn>
            </a:cxnLst>
            <a:rect l="0" t="0" r="r" b="b"/>
            <a:pathLst>
              <a:path w="240" h="1200">
                <a:moveTo>
                  <a:pt x="0" y="0"/>
                </a:moveTo>
                <a:lnTo>
                  <a:pt x="0" y="1200"/>
                </a:lnTo>
                <a:lnTo>
                  <a:pt x="240" y="120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34823" name="Freeform 7"/>
          <p:cNvSpPr>
            <a:spLocks/>
          </p:cNvSpPr>
          <p:nvPr/>
        </p:nvSpPr>
        <p:spPr bwMode="auto">
          <a:xfrm>
            <a:off x="304800" y="2286000"/>
            <a:ext cx="3276600" cy="1447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32" y="0"/>
              </a:cxn>
              <a:cxn ang="0">
                <a:pos x="1632" y="912"/>
              </a:cxn>
              <a:cxn ang="0">
                <a:pos x="2064" y="912"/>
              </a:cxn>
            </a:cxnLst>
            <a:rect l="0" t="0" r="r" b="b"/>
            <a:pathLst>
              <a:path w="2064" h="912">
                <a:moveTo>
                  <a:pt x="0" y="0"/>
                </a:moveTo>
                <a:lnTo>
                  <a:pt x="1632" y="0"/>
                </a:lnTo>
                <a:lnTo>
                  <a:pt x="1632" y="912"/>
                </a:lnTo>
                <a:cubicBezTo>
                  <a:pt x="1776" y="912"/>
                  <a:pt x="1920" y="912"/>
                  <a:pt x="2064" y="91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>
            <a:off x="4038600" y="4572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4419600" y="4572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4724400" y="4572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34827" name="Line 11"/>
          <p:cNvSpPr>
            <a:spLocks noChangeShapeType="1"/>
          </p:cNvSpPr>
          <p:nvPr/>
        </p:nvSpPr>
        <p:spPr bwMode="auto">
          <a:xfrm>
            <a:off x="5105400" y="4572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34828" name="Line 12"/>
          <p:cNvSpPr>
            <a:spLocks noChangeShapeType="1"/>
          </p:cNvSpPr>
          <p:nvPr/>
        </p:nvSpPr>
        <p:spPr bwMode="auto">
          <a:xfrm>
            <a:off x="5486400" y="4572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34829" name="Line 13"/>
          <p:cNvSpPr>
            <a:spLocks noChangeShapeType="1"/>
          </p:cNvSpPr>
          <p:nvPr/>
        </p:nvSpPr>
        <p:spPr bwMode="auto">
          <a:xfrm>
            <a:off x="5867400" y="4572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34830" name="Line 14"/>
          <p:cNvSpPr>
            <a:spLocks noChangeShapeType="1"/>
          </p:cNvSpPr>
          <p:nvPr/>
        </p:nvSpPr>
        <p:spPr bwMode="auto">
          <a:xfrm>
            <a:off x="6172200" y="4572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34831" name="Line 15"/>
          <p:cNvSpPr>
            <a:spLocks noChangeShapeType="1"/>
          </p:cNvSpPr>
          <p:nvPr/>
        </p:nvSpPr>
        <p:spPr bwMode="auto">
          <a:xfrm>
            <a:off x="6553200" y="4572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34832" name="Line 16"/>
          <p:cNvSpPr>
            <a:spLocks noChangeShapeType="1"/>
          </p:cNvSpPr>
          <p:nvPr/>
        </p:nvSpPr>
        <p:spPr bwMode="auto">
          <a:xfrm>
            <a:off x="6858000" y="4572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34833" name="Line 17"/>
          <p:cNvSpPr>
            <a:spLocks noChangeShapeType="1"/>
          </p:cNvSpPr>
          <p:nvPr/>
        </p:nvSpPr>
        <p:spPr bwMode="auto">
          <a:xfrm>
            <a:off x="7239000" y="4572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34834" name="Line 18"/>
          <p:cNvSpPr>
            <a:spLocks noChangeShapeType="1"/>
          </p:cNvSpPr>
          <p:nvPr/>
        </p:nvSpPr>
        <p:spPr bwMode="auto">
          <a:xfrm>
            <a:off x="7543800" y="4572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34835" name="Line 19"/>
          <p:cNvSpPr>
            <a:spLocks noChangeShapeType="1"/>
          </p:cNvSpPr>
          <p:nvPr/>
        </p:nvSpPr>
        <p:spPr bwMode="auto">
          <a:xfrm>
            <a:off x="7924800" y="4572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34836" name="Rectangle 20"/>
          <p:cNvSpPr>
            <a:spLocks noChangeArrowheads="1"/>
          </p:cNvSpPr>
          <p:nvPr/>
        </p:nvSpPr>
        <p:spPr bwMode="auto">
          <a:xfrm>
            <a:off x="1371600" y="1143000"/>
            <a:ext cx="1676400" cy="3810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Tag</a:t>
            </a:r>
          </a:p>
        </p:txBody>
      </p:sp>
      <p:sp>
        <p:nvSpPr>
          <p:cNvPr id="34837" name="Rectangle 21"/>
          <p:cNvSpPr>
            <a:spLocks noChangeArrowheads="1"/>
          </p:cNvSpPr>
          <p:nvPr/>
        </p:nvSpPr>
        <p:spPr bwMode="auto">
          <a:xfrm>
            <a:off x="3048000" y="1143000"/>
            <a:ext cx="914400" cy="3810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Set</a:t>
            </a:r>
          </a:p>
        </p:txBody>
      </p:sp>
      <p:sp>
        <p:nvSpPr>
          <p:cNvPr id="34838" name="Rectangle 22"/>
          <p:cNvSpPr>
            <a:spLocks noChangeArrowheads="1"/>
          </p:cNvSpPr>
          <p:nvPr/>
        </p:nvSpPr>
        <p:spPr bwMode="auto">
          <a:xfrm>
            <a:off x="3962400" y="1143000"/>
            <a:ext cx="990600" cy="3810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Offset</a:t>
            </a:r>
          </a:p>
        </p:txBody>
      </p:sp>
      <p:sp>
        <p:nvSpPr>
          <p:cNvPr id="34839" name="Freeform 23"/>
          <p:cNvSpPr>
            <a:spLocks/>
          </p:cNvSpPr>
          <p:nvPr/>
        </p:nvSpPr>
        <p:spPr bwMode="auto">
          <a:xfrm>
            <a:off x="2743200" y="1524000"/>
            <a:ext cx="762000" cy="762000"/>
          </a:xfrm>
          <a:custGeom>
            <a:avLst/>
            <a:gdLst/>
            <a:ahLst/>
            <a:cxnLst>
              <a:cxn ang="0">
                <a:pos x="480" y="0"/>
              </a:cxn>
              <a:cxn ang="0">
                <a:pos x="480" y="480"/>
              </a:cxn>
              <a:cxn ang="0">
                <a:pos x="0" y="480"/>
              </a:cxn>
            </a:cxnLst>
            <a:rect l="0" t="0" r="r" b="b"/>
            <a:pathLst>
              <a:path w="480" h="480">
                <a:moveTo>
                  <a:pt x="480" y="0"/>
                </a:moveTo>
                <a:lnTo>
                  <a:pt x="480" y="480"/>
                </a:lnTo>
                <a:lnTo>
                  <a:pt x="0" y="48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34840" name="Freeform 24"/>
          <p:cNvSpPr>
            <a:spLocks/>
          </p:cNvSpPr>
          <p:nvPr/>
        </p:nvSpPr>
        <p:spPr bwMode="auto">
          <a:xfrm>
            <a:off x="4495800" y="1524000"/>
            <a:ext cx="4267200" cy="3581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80"/>
              </a:cxn>
              <a:cxn ang="0">
                <a:pos x="2688" y="480"/>
              </a:cxn>
              <a:cxn ang="0">
                <a:pos x="2688" y="2256"/>
              </a:cxn>
              <a:cxn ang="0">
                <a:pos x="1920" y="2256"/>
              </a:cxn>
            </a:cxnLst>
            <a:rect l="0" t="0" r="r" b="b"/>
            <a:pathLst>
              <a:path w="2688" h="2256">
                <a:moveTo>
                  <a:pt x="0" y="0"/>
                </a:moveTo>
                <a:lnTo>
                  <a:pt x="0" y="480"/>
                </a:lnTo>
                <a:lnTo>
                  <a:pt x="2688" y="480"/>
                </a:lnTo>
                <a:lnTo>
                  <a:pt x="2688" y="2256"/>
                </a:lnTo>
                <a:lnTo>
                  <a:pt x="1920" y="2256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34841" name="Line 25"/>
          <p:cNvSpPr>
            <a:spLocks noChangeShapeType="1"/>
          </p:cNvSpPr>
          <p:nvPr/>
        </p:nvSpPr>
        <p:spPr bwMode="auto">
          <a:xfrm>
            <a:off x="6019800" y="52578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34842" name="Rectangle 26"/>
          <p:cNvSpPr>
            <a:spLocks noChangeArrowheads="1"/>
          </p:cNvSpPr>
          <p:nvPr/>
        </p:nvSpPr>
        <p:spPr bwMode="auto">
          <a:xfrm>
            <a:off x="685800" y="4953000"/>
            <a:ext cx="838200" cy="3810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Hit?</a:t>
            </a:r>
          </a:p>
        </p:txBody>
      </p:sp>
      <p:sp>
        <p:nvSpPr>
          <p:cNvPr id="34843" name="Line 27"/>
          <p:cNvSpPr>
            <a:spLocks noChangeShapeType="1"/>
          </p:cNvSpPr>
          <p:nvPr/>
        </p:nvSpPr>
        <p:spPr bwMode="auto">
          <a:xfrm>
            <a:off x="1143000" y="45720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34844" name="Freeform 28"/>
          <p:cNvSpPr>
            <a:spLocks/>
          </p:cNvSpPr>
          <p:nvPr/>
        </p:nvSpPr>
        <p:spPr bwMode="auto">
          <a:xfrm>
            <a:off x="2362200" y="1524000"/>
            <a:ext cx="304800" cy="3581400"/>
          </a:xfrm>
          <a:custGeom>
            <a:avLst/>
            <a:gdLst/>
            <a:ahLst/>
            <a:cxnLst>
              <a:cxn ang="0">
                <a:pos x="192" y="0"/>
              </a:cxn>
              <a:cxn ang="0">
                <a:pos x="192" y="2256"/>
              </a:cxn>
              <a:cxn ang="0">
                <a:pos x="0" y="2256"/>
              </a:cxn>
            </a:cxnLst>
            <a:rect l="0" t="0" r="r" b="b"/>
            <a:pathLst>
              <a:path w="192" h="2256">
                <a:moveTo>
                  <a:pt x="192" y="0"/>
                </a:moveTo>
                <a:lnTo>
                  <a:pt x="192" y="2256"/>
                </a:lnTo>
                <a:lnTo>
                  <a:pt x="0" y="2256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34845" name="Text Box 29"/>
          <p:cNvSpPr txBox="1">
            <a:spLocks noChangeArrowheads="1"/>
          </p:cNvSpPr>
          <p:nvPr/>
        </p:nvSpPr>
        <p:spPr bwMode="auto">
          <a:xfrm>
            <a:off x="304800" y="1143000"/>
            <a:ext cx="10223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Address</a:t>
            </a:r>
          </a:p>
        </p:txBody>
      </p:sp>
      <p:sp>
        <p:nvSpPr>
          <p:cNvPr id="34846" name="Rectangle 30"/>
          <p:cNvSpPr>
            <a:spLocks noChangeArrowheads="1"/>
          </p:cNvSpPr>
          <p:nvPr/>
        </p:nvSpPr>
        <p:spPr bwMode="auto">
          <a:xfrm>
            <a:off x="1524000" y="4953000"/>
            <a:ext cx="838200" cy="3810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Hit?</a:t>
            </a:r>
          </a:p>
        </p:txBody>
      </p:sp>
      <p:sp>
        <p:nvSpPr>
          <p:cNvPr id="34847" name="Line 31"/>
          <p:cNvSpPr>
            <a:spLocks noChangeShapeType="1"/>
          </p:cNvSpPr>
          <p:nvPr/>
        </p:nvSpPr>
        <p:spPr bwMode="auto">
          <a:xfrm>
            <a:off x="1905000" y="45720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34848" name="Freeform 32"/>
          <p:cNvSpPr>
            <a:spLocks/>
          </p:cNvSpPr>
          <p:nvPr/>
        </p:nvSpPr>
        <p:spPr bwMode="auto">
          <a:xfrm>
            <a:off x="1524000" y="5105400"/>
            <a:ext cx="2895600" cy="4572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0" y="288"/>
              </a:cxn>
              <a:cxn ang="0">
                <a:pos x="1392" y="288"/>
              </a:cxn>
              <a:cxn ang="0">
                <a:pos x="1392" y="0"/>
              </a:cxn>
              <a:cxn ang="0">
                <a:pos x="1824" y="0"/>
              </a:cxn>
            </a:cxnLst>
            <a:rect l="0" t="0" r="r" b="b"/>
            <a:pathLst>
              <a:path w="1824" h="288">
                <a:moveTo>
                  <a:pt x="0" y="144"/>
                </a:moveTo>
                <a:lnTo>
                  <a:pt x="0" y="288"/>
                </a:lnTo>
                <a:lnTo>
                  <a:pt x="1392" y="288"/>
                </a:lnTo>
                <a:lnTo>
                  <a:pt x="1392" y="0"/>
                </a:lnTo>
                <a:lnTo>
                  <a:pt x="1824" y="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34849" name="Text Box 33"/>
          <p:cNvSpPr txBox="1">
            <a:spLocks noChangeArrowheads="1"/>
          </p:cNvSpPr>
          <p:nvPr/>
        </p:nvSpPr>
        <p:spPr bwMode="auto">
          <a:xfrm>
            <a:off x="914400" y="2971800"/>
            <a:ext cx="1187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Tag Array</a:t>
            </a:r>
          </a:p>
        </p:txBody>
      </p:sp>
      <p:sp>
        <p:nvSpPr>
          <p:cNvPr id="34850" name="Line 34"/>
          <p:cNvSpPr>
            <a:spLocks noChangeShapeType="1"/>
          </p:cNvSpPr>
          <p:nvPr/>
        </p:nvSpPr>
        <p:spPr bwMode="auto">
          <a:xfrm>
            <a:off x="1524000" y="33528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34851" name="Line 35"/>
          <p:cNvSpPr>
            <a:spLocks noChangeShapeType="1"/>
          </p:cNvSpPr>
          <p:nvPr/>
        </p:nvSpPr>
        <p:spPr bwMode="auto">
          <a:xfrm>
            <a:off x="6019800" y="33528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34852" name="Text Box 36"/>
          <p:cNvSpPr txBox="1">
            <a:spLocks noChangeArrowheads="1"/>
          </p:cNvSpPr>
          <p:nvPr/>
        </p:nvSpPr>
        <p:spPr bwMode="auto">
          <a:xfrm>
            <a:off x="5334000" y="2971800"/>
            <a:ext cx="1276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Data Array</a:t>
            </a:r>
          </a:p>
        </p:txBody>
      </p:sp>
    </p:spTree>
    <p:extLst>
      <p:ext uri="{BB962C8B-B14F-4D97-AF65-F5344CB8AC3E}">
        <p14:creationId xmlns:p14="http://schemas.microsoft.com/office/powerpoint/2010/main" val="2196247019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Why This Organization?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/>
              <a:t>Allows tag array to be faster than data array </a:t>
            </a:r>
          </a:p>
          <a:p>
            <a:pPr lvl="1" eaLnBrk="1" hangingPunct="1"/>
            <a:r>
              <a:rPr lang="en-US" sz="2400"/>
              <a:t>Tag array is smaller</a:t>
            </a:r>
          </a:p>
          <a:p>
            <a:pPr eaLnBrk="1" hangingPunct="1"/>
            <a:r>
              <a:rPr lang="en-US" sz="2400"/>
              <a:t>Don’t really need output of data array until hit/miss detection complete</a:t>
            </a:r>
          </a:p>
          <a:p>
            <a:pPr eaLnBrk="1" hangingPunct="1"/>
            <a:r>
              <a:rPr lang="en-US" sz="2400"/>
              <a:t>Overlap some of data array access time with hit/miss detection</a:t>
            </a:r>
          </a:p>
          <a:p>
            <a:pPr eaLnBrk="1" hangingPunct="1"/>
            <a:r>
              <a:rPr lang="en-US" sz="2400"/>
              <a:t>Also integrates well with virtual memory, as we’ll see</a:t>
            </a:r>
          </a:p>
        </p:txBody>
      </p:sp>
    </p:spTree>
    <p:extLst>
      <p:ext uri="{BB962C8B-B14F-4D97-AF65-F5344CB8AC3E}">
        <p14:creationId xmlns:p14="http://schemas.microsoft.com/office/powerpoint/2010/main" val="9884710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TLB – a Cache for Page Table Entries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6594D28-5E5B-4FD7-92E2-392EF37B371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33400" y="1447800"/>
            <a:ext cx="1676400" cy="5334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rPr>
              <a:t>VPN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209800" y="1447800"/>
            <a:ext cx="990600" cy="5334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rPr>
              <a:t>Offset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676400" y="2743200"/>
            <a:ext cx="2057400" cy="16002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rPr>
              <a:t>TLB</a:t>
            </a:r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1371600" y="1981200"/>
            <a:ext cx="304800" cy="1600200"/>
          </a:xfrm>
          <a:custGeom>
            <a:avLst/>
            <a:gdLst>
              <a:gd name="T0" fmla="*/ 0 w 192"/>
              <a:gd name="T1" fmla="*/ 0 h 1008"/>
              <a:gd name="T2" fmla="*/ 0 w 192"/>
              <a:gd name="T3" fmla="*/ 1600200 h 1008"/>
              <a:gd name="T4" fmla="*/ 304800 w 192"/>
              <a:gd name="T5" fmla="*/ 1600200 h 1008"/>
              <a:gd name="T6" fmla="*/ 0 60000 65536"/>
              <a:gd name="T7" fmla="*/ 0 60000 65536"/>
              <a:gd name="T8" fmla="*/ 0 60000 65536"/>
              <a:gd name="T9" fmla="*/ 0 w 192"/>
              <a:gd name="T10" fmla="*/ 0 h 1008"/>
              <a:gd name="T11" fmla="*/ 192 w 192"/>
              <a:gd name="T12" fmla="*/ 1008 h 10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1008">
                <a:moveTo>
                  <a:pt x="0" y="0"/>
                </a:moveTo>
                <a:lnTo>
                  <a:pt x="0" y="1008"/>
                </a:lnTo>
                <a:lnTo>
                  <a:pt x="192" y="1008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1676400" y="3962400"/>
            <a:ext cx="2057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676400" y="3962400"/>
            <a:ext cx="3365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rPr>
              <a:t>V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981200" y="3962400"/>
            <a:ext cx="3492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rPr>
              <a:t>D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362200" y="3962400"/>
            <a:ext cx="6540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rPr>
              <a:t>VPN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3048000" y="3962400"/>
            <a:ext cx="6540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rPr>
              <a:t>PPN</a:t>
            </a:r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1981200" y="39624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2362200" y="39624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3048000" y="39624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2362200" y="4800600"/>
            <a:ext cx="762000" cy="4572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rPr>
              <a:t>Hit?</a:t>
            </a:r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4038600" y="4800600"/>
            <a:ext cx="1676400" cy="533400"/>
          </a:xfrm>
          <a:prstGeom prst="rect">
            <a:avLst/>
          </a:prstGeom>
          <a:solidFill>
            <a:srgbClr val="0000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rPr>
              <a:t>PPN</a:t>
            </a:r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5715000" y="4800600"/>
            <a:ext cx="990600" cy="533400"/>
          </a:xfrm>
          <a:prstGeom prst="rect">
            <a:avLst/>
          </a:prstGeom>
          <a:solidFill>
            <a:srgbClr val="0000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rPr>
              <a:t>Offset</a:t>
            </a:r>
          </a:p>
        </p:txBody>
      </p:sp>
      <p:sp>
        <p:nvSpPr>
          <p:cNvPr id="20" name="Freeform 18"/>
          <p:cNvSpPr>
            <a:spLocks/>
          </p:cNvSpPr>
          <p:nvPr/>
        </p:nvSpPr>
        <p:spPr bwMode="auto">
          <a:xfrm>
            <a:off x="3352800" y="4343400"/>
            <a:ext cx="1524000" cy="457200"/>
          </a:xfrm>
          <a:custGeom>
            <a:avLst/>
            <a:gdLst>
              <a:gd name="T0" fmla="*/ 0 w 960"/>
              <a:gd name="T1" fmla="*/ 0 h 288"/>
              <a:gd name="T2" fmla="*/ 0 w 960"/>
              <a:gd name="T3" fmla="*/ 152400 h 288"/>
              <a:gd name="T4" fmla="*/ 1524000 w 960"/>
              <a:gd name="T5" fmla="*/ 152400 h 288"/>
              <a:gd name="T6" fmla="*/ 1524000 w 960"/>
              <a:gd name="T7" fmla="*/ 457200 h 288"/>
              <a:gd name="T8" fmla="*/ 0 60000 65536"/>
              <a:gd name="T9" fmla="*/ 0 60000 65536"/>
              <a:gd name="T10" fmla="*/ 0 60000 65536"/>
              <a:gd name="T11" fmla="*/ 0 60000 65536"/>
              <a:gd name="T12" fmla="*/ 0 w 960"/>
              <a:gd name="T13" fmla="*/ 0 h 288"/>
              <a:gd name="T14" fmla="*/ 960 w 960"/>
              <a:gd name="T15" fmla="*/ 288 h 2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60" h="288">
                <a:moveTo>
                  <a:pt x="0" y="0"/>
                </a:moveTo>
                <a:lnTo>
                  <a:pt x="0" y="96"/>
                </a:lnTo>
                <a:lnTo>
                  <a:pt x="960" y="96"/>
                </a:lnTo>
                <a:lnTo>
                  <a:pt x="960" y="288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21" name="Freeform 19"/>
          <p:cNvSpPr>
            <a:spLocks/>
          </p:cNvSpPr>
          <p:nvPr/>
        </p:nvSpPr>
        <p:spPr bwMode="auto">
          <a:xfrm>
            <a:off x="2743200" y="1981200"/>
            <a:ext cx="3505200" cy="2819400"/>
          </a:xfrm>
          <a:custGeom>
            <a:avLst/>
            <a:gdLst>
              <a:gd name="T0" fmla="*/ 0 w 2208"/>
              <a:gd name="T1" fmla="*/ 0 h 1776"/>
              <a:gd name="T2" fmla="*/ 0 w 2208"/>
              <a:gd name="T3" fmla="*/ 304800 h 1776"/>
              <a:gd name="T4" fmla="*/ 3505200 w 2208"/>
              <a:gd name="T5" fmla="*/ 304800 h 1776"/>
              <a:gd name="T6" fmla="*/ 3505200 w 2208"/>
              <a:gd name="T7" fmla="*/ 2819400 h 1776"/>
              <a:gd name="T8" fmla="*/ 0 60000 65536"/>
              <a:gd name="T9" fmla="*/ 0 60000 65536"/>
              <a:gd name="T10" fmla="*/ 0 60000 65536"/>
              <a:gd name="T11" fmla="*/ 0 60000 65536"/>
              <a:gd name="T12" fmla="*/ 0 w 2208"/>
              <a:gd name="T13" fmla="*/ 0 h 1776"/>
              <a:gd name="T14" fmla="*/ 2208 w 2208"/>
              <a:gd name="T15" fmla="*/ 1776 h 17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08" h="1776">
                <a:moveTo>
                  <a:pt x="0" y="0"/>
                </a:moveTo>
                <a:lnTo>
                  <a:pt x="0" y="192"/>
                </a:lnTo>
                <a:lnTo>
                  <a:pt x="2208" y="192"/>
                </a:lnTo>
                <a:lnTo>
                  <a:pt x="2208" y="1776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22" name="Freeform 20"/>
          <p:cNvSpPr>
            <a:spLocks/>
          </p:cNvSpPr>
          <p:nvPr/>
        </p:nvSpPr>
        <p:spPr bwMode="auto">
          <a:xfrm>
            <a:off x="1371600" y="3581400"/>
            <a:ext cx="990600" cy="1447800"/>
          </a:xfrm>
          <a:custGeom>
            <a:avLst/>
            <a:gdLst>
              <a:gd name="T0" fmla="*/ 0 w 624"/>
              <a:gd name="T1" fmla="*/ 0 h 912"/>
              <a:gd name="T2" fmla="*/ 0 w 624"/>
              <a:gd name="T3" fmla="*/ 1447800 h 912"/>
              <a:gd name="T4" fmla="*/ 990600 w 624"/>
              <a:gd name="T5" fmla="*/ 1447800 h 912"/>
              <a:gd name="T6" fmla="*/ 0 60000 65536"/>
              <a:gd name="T7" fmla="*/ 0 60000 65536"/>
              <a:gd name="T8" fmla="*/ 0 60000 65536"/>
              <a:gd name="T9" fmla="*/ 0 w 624"/>
              <a:gd name="T10" fmla="*/ 0 h 912"/>
              <a:gd name="T11" fmla="*/ 624 w 624"/>
              <a:gd name="T12" fmla="*/ 912 h 9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24" h="912">
                <a:moveTo>
                  <a:pt x="0" y="0"/>
                </a:moveTo>
                <a:lnTo>
                  <a:pt x="0" y="912"/>
                </a:lnTo>
                <a:lnTo>
                  <a:pt x="624" y="912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>
            <a:off x="2743200" y="43434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3124200" y="50292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>
            <a:off x="2743200" y="5257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3200400" y="4724400"/>
            <a:ext cx="5778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rPr>
              <a:t>Yes</a:t>
            </a:r>
          </a:p>
        </p:txBody>
      </p:sp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2727325" y="5218113"/>
            <a:ext cx="4762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rPr>
              <a:t>No</a:t>
            </a:r>
          </a:p>
        </p:txBody>
      </p:sp>
      <p:sp>
        <p:nvSpPr>
          <p:cNvPr id="28" name="Rectangle 26"/>
          <p:cNvSpPr>
            <a:spLocks noChangeArrowheads="1"/>
          </p:cNvSpPr>
          <p:nvPr/>
        </p:nvSpPr>
        <p:spPr bwMode="auto">
          <a:xfrm>
            <a:off x="1676400" y="5562600"/>
            <a:ext cx="2133600" cy="533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rPr>
              <a:t>Use Page Table</a:t>
            </a:r>
          </a:p>
        </p:txBody>
      </p:sp>
      <p:sp>
        <p:nvSpPr>
          <p:cNvPr id="29" name="Text Box 27"/>
          <p:cNvSpPr txBox="1">
            <a:spLocks noChangeArrowheads="1"/>
          </p:cNvSpPr>
          <p:nvPr/>
        </p:nvSpPr>
        <p:spPr bwMode="auto">
          <a:xfrm>
            <a:off x="990600" y="990600"/>
            <a:ext cx="173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rPr>
              <a:t>Virtual Address</a:t>
            </a:r>
          </a:p>
        </p:txBody>
      </p: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4572000" y="5410200"/>
            <a:ext cx="1936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rPr>
              <a:t>Physical Address</a:t>
            </a:r>
          </a:p>
        </p:txBody>
      </p:sp>
    </p:spTree>
    <p:extLst>
      <p:ext uri="{BB962C8B-B14F-4D97-AF65-F5344CB8AC3E}">
        <p14:creationId xmlns:p14="http://schemas.microsoft.com/office/powerpoint/2010/main" val="3546719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values for a TLB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TLB size: 16-512 entries</a:t>
            </a:r>
          </a:p>
          <a:p>
            <a:r>
              <a:rPr lang="en-US" dirty="0"/>
              <a:t>Block size: 1-2 page table entries (4-8 bytes each)</a:t>
            </a:r>
          </a:p>
          <a:p>
            <a:r>
              <a:rPr lang="en-US" dirty="0"/>
              <a:t>Hit time: 0.5-1 clock cycle</a:t>
            </a:r>
          </a:p>
          <a:p>
            <a:r>
              <a:rPr lang="en-US" dirty="0"/>
              <a:t>Miss penalty: 10-100 clock cycles</a:t>
            </a:r>
          </a:p>
          <a:p>
            <a:r>
              <a:rPr lang="en-US" dirty="0"/>
              <a:t>Miss rate: 0.01-1%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6594D28-5E5B-4FD7-92E2-392EF37B371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748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Caches and Virtual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we send virtual or physical addresses to the cache?</a:t>
            </a:r>
          </a:p>
          <a:p>
            <a:pPr lvl="1"/>
            <a:r>
              <a:rPr lang="en-US" dirty="0"/>
              <a:t>Virtual </a:t>
            </a:r>
            <a:r>
              <a:rPr lang="en-US" dirty="0">
                <a:sym typeface="Wingdings" pitchFamily="2" charset="2"/>
              </a:rPr>
              <a:t> faster, because don’t have to translate</a:t>
            </a:r>
          </a:p>
          <a:p>
            <a:pPr lvl="2"/>
            <a:r>
              <a:rPr lang="en-US" dirty="0">
                <a:solidFill>
                  <a:srgbClr val="C00000"/>
                </a:solidFill>
              </a:rPr>
              <a:t>Issue: Different programs can reference the same virtual address, either creates security/correctness hole or requires flushing the cache every time you context switch</a:t>
            </a:r>
          </a:p>
          <a:p>
            <a:pPr lvl="1"/>
            <a:r>
              <a:rPr lang="en-US" dirty="0"/>
              <a:t>Physical </a:t>
            </a:r>
            <a:r>
              <a:rPr lang="en-US" dirty="0">
                <a:sym typeface="Wingdings" pitchFamily="2" charset="2"/>
              </a:rPr>
              <a:t> slower, but no security issue</a:t>
            </a:r>
          </a:p>
          <a:p>
            <a:pPr lvl="1"/>
            <a:endParaRPr lang="en-US" dirty="0">
              <a:sym typeface="Wingdings" pitchFamily="2" charset="2"/>
            </a:endParaRPr>
          </a:p>
          <a:p>
            <a:r>
              <a:rPr lang="en-US" dirty="0"/>
              <a:t>Actually, there are four possibilities</a:t>
            </a:r>
          </a:p>
          <a:p>
            <a:pPr lvl="1"/>
            <a:r>
              <a:rPr lang="en-US" dirty="0"/>
              <a:t>VIVT: Virtually-indexed Virtually-tagged Cache</a:t>
            </a:r>
          </a:p>
          <a:p>
            <a:pPr lvl="1"/>
            <a:r>
              <a:rPr lang="en-US" dirty="0"/>
              <a:t>PIPT: Physically-indexed Physically-tagged Cache</a:t>
            </a:r>
          </a:p>
          <a:p>
            <a:pPr lvl="1"/>
            <a:r>
              <a:rPr lang="en-US" dirty="0"/>
              <a:t>VIPT: Virtually-indexed Physically-tagged Cache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PIVT: Physically-indexed Virtually-tagged Cache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6594D28-5E5B-4FD7-92E2-392EF37B371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745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Virtually Indexed, Virtually Tagged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Fast cache access</a:t>
            </a:r>
          </a:p>
          <a:p>
            <a:pPr lvl="1"/>
            <a:r>
              <a:rPr lang="en-US" dirty="0"/>
              <a:t>Only require address translation upon miss</a:t>
            </a:r>
          </a:p>
          <a:p>
            <a:r>
              <a:rPr lang="en-US" dirty="0"/>
              <a:t>Issues</a:t>
            </a:r>
          </a:p>
          <a:p>
            <a:pPr lvl="1"/>
            <a:r>
              <a:rPr lang="en-US" dirty="0"/>
              <a:t>Homonym</a:t>
            </a:r>
          </a:p>
          <a:p>
            <a:pPr lvl="2"/>
            <a:r>
              <a:rPr lang="en-US" dirty="0"/>
              <a:t>Same VA maps to different PAs upon context switch</a:t>
            </a:r>
          </a:p>
          <a:p>
            <a:pPr lvl="1"/>
            <a:r>
              <a:rPr lang="en-US" dirty="0"/>
              <a:t>Synonym (also a problem in VIPT)</a:t>
            </a:r>
          </a:p>
          <a:p>
            <a:pPr lvl="2"/>
            <a:r>
              <a:rPr lang="en-US" dirty="0"/>
              <a:t>Different VAs map to the same PA when data is shared by multiple processes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6594D28-5E5B-4FD7-92E2-392EF37B371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grpSp>
        <p:nvGrpSpPr>
          <p:cNvPr id="5" name="Group 97"/>
          <p:cNvGrpSpPr>
            <a:grpSpLocks/>
          </p:cNvGrpSpPr>
          <p:nvPr/>
        </p:nvGrpSpPr>
        <p:grpSpPr bwMode="auto">
          <a:xfrm>
            <a:off x="914400" y="4357687"/>
            <a:ext cx="7543800" cy="2424113"/>
            <a:chOff x="384" y="864"/>
            <a:chExt cx="4752" cy="1527"/>
          </a:xfrm>
        </p:grpSpPr>
        <p:sp>
          <p:nvSpPr>
            <p:cNvPr id="6" name="Rectangle 44"/>
            <p:cNvSpPr>
              <a:spLocks noChangeArrowheads="1"/>
            </p:cNvSpPr>
            <p:nvPr/>
          </p:nvSpPr>
          <p:spPr bwMode="auto">
            <a:xfrm>
              <a:off x="2928" y="1440"/>
              <a:ext cx="624" cy="52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Arial" charset="0"/>
                </a:rPr>
                <a:t>TLB</a:t>
              </a:r>
            </a:p>
          </p:txBody>
        </p:sp>
        <p:sp>
          <p:nvSpPr>
            <p:cNvPr id="7" name="Rectangle 80"/>
            <p:cNvSpPr>
              <a:spLocks noChangeArrowheads="1"/>
            </p:cNvSpPr>
            <p:nvPr/>
          </p:nvSpPr>
          <p:spPr bwMode="auto">
            <a:xfrm>
              <a:off x="384" y="1477"/>
              <a:ext cx="816" cy="52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Arial" charset="0"/>
                </a:rPr>
                <a:t>Processor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Arial" charset="0"/>
                </a:rPr>
                <a:t>Core</a:t>
              </a:r>
            </a:p>
          </p:txBody>
        </p:sp>
        <p:sp>
          <p:nvSpPr>
            <p:cNvPr id="8" name="Rectangle 81"/>
            <p:cNvSpPr>
              <a:spLocks noChangeArrowheads="1"/>
            </p:cNvSpPr>
            <p:nvPr/>
          </p:nvSpPr>
          <p:spPr bwMode="auto">
            <a:xfrm>
              <a:off x="1680" y="1429"/>
              <a:ext cx="768" cy="62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Arial" charset="0"/>
                </a:rPr>
                <a:t>VIVT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Arial" charset="0"/>
                </a:rPr>
                <a:t>Cache</a:t>
              </a:r>
            </a:p>
          </p:txBody>
        </p:sp>
        <p:sp>
          <p:nvSpPr>
            <p:cNvPr id="9" name="Rectangle 82"/>
            <p:cNvSpPr>
              <a:spLocks noChangeArrowheads="1"/>
            </p:cNvSpPr>
            <p:nvPr/>
          </p:nvSpPr>
          <p:spPr bwMode="auto">
            <a:xfrm>
              <a:off x="3936" y="1224"/>
              <a:ext cx="1200" cy="96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Arial" charset="0"/>
                </a:rPr>
                <a:t>Main Memory</a:t>
              </a:r>
            </a:p>
          </p:txBody>
        </p:sp>
        <p:sp>
          <p:nvSpPr>
            <p:cNvPr id="10" name="Text Box 84"/>
            <p:cNvSpPr txBox="1">
              <a:spLocks noChangeArrowheads="1"/>
            </p:cNvSpPr>
            <p:nvPr/>
          </p:nvSpPr>
          <p:spPr bwMode="auto">
            <a:xfrm>
              <a:off x="1294" y="1728"/>
              <a:ext cx="33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itchFamily="34" charset="0"/>
                  <a:ea typeface="+mn-ea"/>
                  <a:cs typeface="Arial" charset="0"/>
                </a:rPr>
                <a:t>VA</a:t>
              </a:r>
            </a:p>
          </p:txBody>
        </p:sp>
        <p:sp>
          <p:nvSpPr>
            <p:cNvPr id="11" name="Line 85"/>
            <p:cNvSpPr>
              <a:spLocks noChangeShapeType="1"/>
            </p:cNvSpPr>
            <p:nvPr/>
          </p:nvSpPr>
          <p:spPr bwMode="auto">
            <a:xfrm>
              <a:off x="2448" y="1728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endParaRPr>
            </a:p>
          </p:txBody>
        </p:sp>
        <p:cxnSp>
          <p:nvCxnSpPr>
            <p:cNvPr id="12" name="AutoShape 87"/>
            <p:cNvCxnSpPr>
              <a:cxnSpLocks noChangeShapeType="1"/>
              <a:stCxn id="8" idx="2"/>
              <a:endCxn id="7" idx="2"/>
            </p:cNvCxnSpPr>
            <p:nvPr/>
          </p:nvCxnSpPr>
          <p:spPr bwMode="auto">
            <a:xfrm rot="16200000" flipV="1">
              <a:off x="1404" y="1393"/>
              <a:ext cx="48" cy="1272"/>
            </a:xfrm>
            <a:prstGeom prst="bentConnector3">
              <a:avLst>
                <a:gd name="adj1" fmla="val -30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13" name="Text Box 88"/>
            <p:cNvSpPr txBox="1">
              <a:spLocks noChangeArrowheads="1"/>
            </p:cNvSpPr>
            <p:nvPr/>
          </p:nvSpPr>
          <p:spPr bwMode="auto">
            <a:xfrm>
              <a:off x="1296" y="2160"/>
              <a:ext cx="33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Verdana" pitchFamily="34" charset="0"/>
                  <a:ea typeface="+mn-ea"/>
                  <a:cs typeface="Arial" charset="0"/>
                </a:rPr>
                <a:t>hit</a:t>
              </a:r>
            </a:p>
          </p:txBody>
        </p:sp>
        <p:cxnSp>
          <p:nvCxnSpPr>
            <p:cNvPr id="14" name="AutoShape 90"/>
            <p:cNvCxnSpPr>
              <a:cxnSpLocks noChangeShapeType="1"/>
              <a:stCxn id="7" idx="3"/>
              <a:endCxn id="8" idx="1"/>
            </p:cNvCxnSpPr>
            <p:nvPr/>
          </p:nvCxnSpPr>
          <p:spPr bwMode="auto">
            <a:xfrm>
              <a:off x="1200" y="1741"/>
              <a:ext cx="48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5" name="Text Box 91"/>
            <p:cNvSpPr txBox="1">
              <a:spLocks noChangeArrowheads="1"/>
            </p:cNvSpPr>
            <p:nvPr/>
          </p:nvSpPr>
          <p:spPr bwMode="auto">
            <a:xfrm>
              <a:off x="2441" y="1689"/>
              <a:ext cx="48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Verdana" pitchFamily="34" charset="0"/>
                  <a:ea typeface="+mn-ea"/>
                  <a:cs typeface="Arial" charset="0"/>
                </a:rPr>
                <a:t>miss</a:t>
              </a:r>
            </a:p>
          </p:txBody>
        </p:sp>
        <p:cxnSp>
          <p:nvCxnSpPr>
            <p:cNvPr id="16" name="AutoShape 92"/>
            <p:cNvCxnSpPr>
              <a:cxnSpLocks noChangeShapeType="1"/>
              <a:stCxn id="10" idx="0"/>
              <a:endCxn id="6" idx="0"/>
            </p:cNvCxnSpPr>
            <p:nvPr/>
          </p:nvCxnSpPr>
          <p:spPr bwMode="auto">
            <a:xfrm rot="16200000">
              <a:off x="2208" y="695"/>
              <a:ext cx="288" cy="1777"/>
            </a:xfrm>
            <a:prstGeom prst="bentConnector3">
              <a:avLst>
                <a:gd name="adj1" fmla="val 1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17" name="AutoShape 93"/>
            <p:cNvCxnSpPr>
              <a:cxnSpLocks noChangeShapeType="1"/>
              <a:stCxn id="6" idx="3"/>
              <a:endCxn id="9" idx="1"/>
            </p:cNvCxnSpPr>
            <p:nvPr/>
          </p:nvCxnSpPr>
          <p:spPr bwMode="auto">
            <a:xfrm>
              <a:off x="3552" y="1704"/>
              <a:ext cx="38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8" name="AutoShape 95"/>
            <p:cNvCxnSpPr>
              <a:cxnSpLocks noChangeShapeType="1"/>
              <a:stCxn id="9" idx="0"/>
              <a:endCxn id="8" idx="0"/>
            </p:cNvCxnSpPr>
            <p:nvPr/>
          </p:nvCxnSpPr>
          <p:spPr bwMode="auto">
            <a:xfrm rot="16200000" flipH="1" flipV="1">
              <a:off x="3197" y="91"/>
              <a:ext cx="205" cy="2472"/>
            </a:xfrm>
            <a:prstGeom prst="bentConnector3">
              <a:avLst>
                <a:gd name="adj1" fmla="val -7024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19" name="Text Box 96"/>
            <p:cNvSpPr txBox="1">
              <a:spLocks noChangeArrowheads="1"/>
            </p:cNvSpPr>
            <p:nvPr/>
          </p:nvSpPr>
          <p:spPr bwMode="auto">
            <a:xfrm>
              <a:off x="2928" y="864"/>
              <a:ext cx="14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itchFamily="34" charset="0"/>
                  <a:ea typeface="+mn-ea"/>
                  <a:cs typeface="Arial" charset="0"/>
                </a:rPr>
                <a:t>cache line return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58168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Physically-Indexed Physically-Tagged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Slower, always translate address before accessing memory</a:t>
            </a:r>
          </a:p>
          <a:p>
            <a:r>
              <a:rPr lang="en-US" dirty="0"/>
              <a:t>Simpler for data coherence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6594D28-5E5B-4FD7-92E2-392EF37B371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743200" y="3124200"/>
            <a:ext cx="9906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rPr>
              <a:t>TLB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09600" y="3121025"/>
            <a:ext cx="12954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rPr>
              <a:t>Processor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rPr>
              <a:t>Core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4419600" y="3043237"/>
            <a:ext cx="1219200" cy="99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rPr>
              <a:t>PIPT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rPr>
              <a:t>Cache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6477000" y="2786062"/>
            <a:ext cx="1905000" cy="152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rPr>
              <a:t>Main Memory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2054225" y="3609975"/>
            <a:ext cx="5365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n-ea"/>
                <a:cs typeface="Arial" charset="0"/>
              </a:rPr>
              <a:t>VA</a:t>
            </a: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971800" y="4205287"/>
            <a:ext cx="530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Verdana" pitchFamily="34" charset="0"/>
                <a:ea typeface="+mn-ea"/>
                <a:cs typeface="Arial" charset="0"/>
              </a:rPr>
              <a:t>hit</a:t>
            </a: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5638800" y="3595687"/>
            <a:ext cx="7731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itchFamily="34" charset="0"/>
                <a:ea typeface="+mn-ea"/>
                <a:cs typeface="Arial" charset="0"/>
              </a:rPr>
              <a:t>miss</a:t>
            </a:r>
          </a:p>
        </p:txBody>
      </p:sp>
      <p:sp>
        <p:nvSpPr>
          <p:cNvPr id="12" name="Text Box 18"/>
          <p:cNvSpPr txBox="1">
            <a:spLocks noChangeArrowheads="1"/>
          </p:cNvSpPr>
          <p:nvPr/>
        </p:nvSpPr>
        <p:spPr bwMode="auto">
          <a:xfrm>
            <a:off x="5029200" y="2224087"/>
            <a:ext cx="236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n-ea"/>
                <a:cs typeface="Arial" charset="0"/>
              </a:rPr>
              <a:t>cache line return</a:t>
            </a:r>
          </a:p>
        </p:txBody>
      </p:sp>
      <p:cxnSp>
        <p:nvCxnSpPr>
          <p:cNvPr id="13" name="AutoShape 21"/>
          <p:cNvCxnSpPr>
            <a:cxnSpLocks noChangeShapeType="1"/>
            <a:stCxn id="6" idx="3"/>
            <a:endCxn id="5" idx="1"/>
          </p:cNvCxnSpPr>
          <p:nvPr/>
        </p:nvCxnSpPr>
        <p:spPr bwMode="auto">
          <a:xfrm>
            <a:off x="1905000" y="3540125"/>
            <a:ext cx="83820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22"/>
          <p:cNvCxnSpPr>
            <a:cxnSpLocks noChangeShapeType="1"/>
            <a:stCxn id="5" idx="3"/>
            <a:endCxn id="7" idx="1"/>
          </p:cNvCxnSpPr>
          <p:nvPr/>
        </p:nvCxnSpPr>
        <p:spPr bwMode="auto">
          <a:xfrm flipV="1">
            <a:off x="3733800" y="3538537"/>
            <a:ext cx="685800" cy="4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5" name="Text Box 23"/>
          <p:cNvSpPr txBox="1">
            <a:spLocks noChangeArrowheads="1"/>
          </p:cNvSpPr>
          <p:nvPr/>
        </p:nvSpPr>
        <p:spPr bwMode="auto">
          <a:xfrm>
            <a:off x="3806825" y="3609975"/>
            <a:ext cx="530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n-ea"/>
                <a:cs typeface="Arial" charset="0"/>
              </a:rPr>
              <a:t>PA</a:t>
            </a:r>
          </a:p>
        </p:txBody>
      </p:sp>
      <p:cxnSp>
        <p:nvCxnSpPr>
          <p:cNvPr id="16" name="AutoShape 25"/>
          <p:cNvCxnSpPr>
            <a:cxnSpLocks noChangeShapeType="1"/>
            <a:stCxn id="7" idx="3"/>
            <a:endCxn id="8" idx="1"/>
          </p:cNvCxnSpPr>
          <p:nvPr/>
        </p:nvCxnSpPr>
        <p:spPr bwMode="auto">
          <a:xfrm>
            <a:off x="5638800" y="3538537"/>
            <a:ext cx="838200" cy="9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7" name="AutoShape 26"/>
          <p:cNvCxnSpPr>
            <a:cxnSpLocks noChangeShapeType="1"/>
            <a:stCxn id="7" idx="2"/>
            <a:endCxn id="6" idx="2"/>
          </p:cNvCxnSpPr>
          <p:nvPr/>
        </p:nvCxnSpPr>
        <p:spPr bwMode="auto">
          <a:xfrm rot="16200000" flipV="1">
            <a:off x="3105944" y="2110581"/>
            <a:ext cx="74612" cy="3771900"/>
          </a:xfrm>
          <a:prstGeom prst="bentConnector3">
            <a:avLst>
              <a:gd name="adj1" fmla="val -30638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8" name="AutoShape 27"/>
          <p:cNvCxnSpPr>
            <a:cxnSpLocks noChangeShapeType="1"/>
            <a:stCxn id="8" idx="0"/>
            <a:endCxn id="7" idx="0"/>
          </p:cNvCxnSpPr>
          <p:nvPr/>
        </p:nvCxnSpPr>
        <p:spPr bwMode="auto">
          <a:xfrm rot="16200000" flipH="1" flipV="1">
            <a:off x="6100762" y="1714500"/>
            <a:ext cx="257175" cy="2400300"/>
          </a:xfrm>
          <a:prstGeom prst="bentConnector3">
            <a:avLst>
              <a:gd name="adj1" fmla="val -88889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520821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Virtually-Indexed Physically-Tagged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Gain benefit of a VIVT and PIPT</a:t>
            </a:r>
          </a:p>
          <a:p>
            <a:pPr lvl="1"/>
            <a:r>
              <a:rPr lang="en-US" dirty="0"/>
              <a:t>Very common in commercial processors</a:t>
            </a:r>
          </a:p>
          <a:p>
            <a:pPr lvl="1"/>
            <a:r>
              <a:rPr lang="en-US" dirty="0"/>
              <a:t>Parallel Access to TLB and VIPT cache</a:t>
            </a:r>
          </a:p>
          <a:p>
            <a:r>
              <a:rPr lang="en-US" dirty="0"/>
              <a:t>Issues</a:t>
            </a:r>
          </a:p>
          <a:p>
            <a:pPr lvl="1"/>
            <a:r>
              <a:rPr lang="en-US" dirty="0"/>
              <a:t>Synonym as VIVT; no homonym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6594D28-5E5B-4FD7-92E2-392EF37B371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429000" y="3595687"/>
            <a:ext cx="9906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rPr>
              <a:t>TLB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838200" y="4416425"/>
            <a:ext cx="12954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rPr>
              <a:t>Processor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rPr>
              <a:t>Core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429000" y="4891087"/>
            <a:ext cx="1219200" cy="99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rPr>
              <a:t>VIPT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rPr>
              <a:t>Cache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477000" y="3595687"/>
            <a:ext cx="1905000" cy="152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rPr>
              <a:t>Main Memory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2286000" y="4524375"/>
            <a:ext cx="5365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n-ea"/>
                <a:cs typeface="Arial" charset="0"/>
              </a:rPr>
              <a:t>VA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2438400" y="5805487"/>
            <a:ext cx="530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Verdana" pitchFamily="34" charset="0"/>
                <a:ea typeface="+mn-ea"/>
                <a:cs typeface="Arial" charset="0"/>
              </a:rPr>
              <a:t>hit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5562600" y="4281487"/>
            <a:ext cx="7731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itchFamily="34" charset="0"/>
                <a:ea typeface="+mn-ea"/>
                <a:cs typeface="Arial" charset="0"/>
              </a:rPr>
              <a:t>miss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4876800" y="5348287"/>
            <a:ext cx="236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n-ea"/>
                <a:cs typeface="Arial" charset="0"/>
              </a:rPr>
              <a:t>cache line return</a:t>
            </a: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4800600" y="3748087"/>
            <a:ext cx="530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n-ea"/>
                <a:cs typeface="Arial" charset="0"/>
              </a:rPr>
              <a:t>PA</a:t>
            </a:r>
          </a:p>
        </p:txBody>
      </p:sp>
      <p:cxnSp>
        <p:nvCxnSpPr>
          <p:cNvPr id="14" name="AutoShape 18"/>
          <p:cNvCxnSpPr>
            <a:cxnSpLocks noChangeShapeType="1"/>
            <a:stCxn id="6" idx="3"/>
            <a:endCxn id="5" idx="1"/>
          </p:cNvCxnSpPr>
          <p:nvPr/>
        </p:nvCxnSpPr>
        <p:spPr bwMode="auto">
          <a:xfrm flipV="1">
            <a:off x="2133600" y="4014787"/>
            <a:ext cx="1295400" cy="82073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5" name="AutoShape 19"/>
          <p:cNvCxnSpPr>
            <a:cxnSpLocks noChangeShapeType="1"/>
            <a:stCxn id="6" idx="3"/>
            <a:endCxn id="7" idx="1"/>
          </p:cNvCxnSpPr>
          <p:nvPr/>
        </p:nvCxnSpPr>
        <p:spPr bwMode="auto">
          <a:xfrm>
            <a:off x="2133600" y="4835525"/>
            <a:ext cx="1295400" cy="550862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6" name="AutoShape 20"/>
          <p:cNvCxnSpPr>
            <a:cxnSpLocks noChangeShapeType="1"/>
            <a:stCxn id="5" idx="3"/>
            <a:endCxn id="7" idx="0"/>
          </p:cNvCxnSpPr>
          <p:nvPr/>
        </p:nvCxnSpPr>
        <p:spPr bwMode="auto">
          <a:xfrm flipH="1">
            <a:off x="4038600" y="4014787"/>
            <a:ext cx="381000" cy="876300"/>
          </a:xfrm>
          <a:prstGeom prst="bentConnector4">
            <a:avLst>
              <a:gd name="adj1" fmla="val -60000"/>
              <a:gd name="adj2" fmla="val 73912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7" name="AutoShape 23"/>
          <p:cNvCxnSpPr>
            <a:cxnSpLocks noChangeShapeType="1"/>
            <a:stCxn id="7" idx="2"/>
            <a:endCxn id="6" idx="2"/>
          </p:cNvCxnSpPr>
          <p:nvPr/>
        </p:nvCxnSpPr>
        <p:spPr bwMode="auto">
          <a:xfrm rot="16200000" flipV="1">
            <a:off x="2448719" y="4291806"/>
            <a:ext cx="627062" cy="2552700"/>
          </a:xfrm>
          <a:prstGeom prst="bentConnector3">
            <a:avLst>
              <a:gd name="adj1" fmla="val -3645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8" name="AutoShape 24"/>
          <p:cNvCxnSpPr>
            <a:cxnSpLocks noChangeShapeType="1"/>
            <a:stCxn id="5" idx="3"/>
            <a:endCxn id="8" idx="1"/>
          </p:cNvCxnSpPr>
          <p:nvPr/>
        </p:nvCxnSpPr>
        <p:spPr bwMode="auto">
          <a:xfrm>
            <a:off x="4419600" y="4014787"/>
            <a:ext cx="2057400" cy="3429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9" name="AutoShape 25"/>
          <p:cNvCxnSpPr>
            <a:cxnSpLocks noChangeShapeType="1"/>
            <a:stCxn id="8" idx="2"/>
            <a:endCxn id="7" idx="3"/>
          </p:cNvCxnSpPr>
          <p:nvPr/>
        </p:nvCxnSpPr>
        <p:spPr bwMode="auto">
          <a:xfrm rot="5400000">
            <a:off x="5905500" y="3862387"/>
            <a:ext cx="266700" cy="27813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33957774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ue-v">
  <a:themeElements>
    <a:clrScheme name="blue-v 1">
      <a:dk1>
        <a:srgbClr val="000000"/>
      </a:dk1>
      <a:lt1>
        <a:srgbClr val="FFFFFF"/>
      </a:lt1>
      <a:dk2>
        <a:srgbClr val="3333CC"/>
      </a:dk2>
      <a:lt2>
        <a:srgbClr val="B2B2B2"/>
      </a:lt2>
      <a:accent1>
        <a:srgbClr val="DC0A00"/>
      </a:accent1>
      <a:accent2>
        <a:srgbClr val="008000"/>
      </a:accent2>
      <a:accent3>
        <a:srgbClr val="FFFFFF"/>
      </a:accent3>
      <a:accent4>
        <a:srgbClr val="000000"/>
      </a:accent4>
      <a:accent5>
        <a:srgbClr val="EBAAAA"/>
      </a:accent5>
      <a:accent6>
        <a:srgbClr val="007300"/>
      </a:accent6>
      <a:hlink>
        <a:srgbClr val="BF23BF"/>
      </a:hlink>
      <a:folHlink>
        <a:srgbClr val="FF9632"/>
      </a:folHlink>
    </a:clrScheme>
    <a:fontScheme name="blue-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A5002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noFill/>
        <a:ln w="38100" cap="flat" cmpd="sng" algn="ctr">
          <a:solidFill>
            <a:srgbClr val="A5002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blue-v 1">
        <a:dk1>
          <a:srgbClr val="000000"/>
        </a:dk1>
        <a:lt1>
          <a:srgbClr val="FFFFFF"/>
        </a:lt1>
        <a:dk2>
          <a:srgbClr val="3333CC"/>
        </a:dk2>
        <a:lt2>
          <a:srgbClr val="B2B2B2"/>
        </a:lt2>
        <a:accent1>
          <a:srgbClr val="DC0A00"/>
        </a:accent1>
        <a:accent2>
          <a:srgbClr val="008000"/>
        </a:accent2>
        <a:accent3>
          <a:srgbClr val="FFFFFF"/>
        </a:accent3>
        <a:accent4>
          <a:srgbClr val="000000"/>
        </a:accent4>
        <a:accent5>
          <a:srgbClr val="EBAAAA"/>
        </a:accent5>
        <a:accent6>
          <a:srgbClr val="007300"/>
        </a:accent6>
        <a:hlink>
          <a:srgbClr val="BF23BF"/>
        </a:hlink>
        <a:folHlink>
          <a:srgbClr val="FF963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2347</TotalTime>
  <Words>1374</Words>
  <Application>Microsoft Office PowerPoint</Application>
  <PresentationFormat>On-screen Show (4:3)</PresentationFormat>
  <Paragraphs>482</Paragraphs>
  <Slides>19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3" baseType="lpstr">
      <vt:lpstr>Arial</vt:lpstr>
      <vt:lpstr>Arial Narrow</vt:lpstr>
      <vt:lpstr>Calibri</vt:lpstr>
      <vt:lpstr>Courier New</vt:lpstr>
      <vt:lpstr>Franklin Gothic Book</vt:lpstr>
      <vt:lpstr>Helvetica</vt:lpstr>
      <vt:lpstr>Tahoma</vt:lpstr>
      <vt:lpstr>Times New Roman</vt:lpstr>
      <vt:lpstr>Verdana</vt:lpstr>
      <vt:lpstr>Wingdings</vt:lpstr>
      <vt:lpstr>Office Theme</vt:lpstr>
      <vt:lpstr>blue-v</vt:lpstr>
      <vt:lpstr>Blends</vt:lpstr>
      <vt:lpstr>Bitmap Image</vt:lpstr>
      <vt:lpstr>Cache/VM interaction</vt:lpstr>
      <vt:lpstr>Microarchitecture of Cache Memories</vt:lpstr>
      <vt:lpstr>Why This Organization?</vt:lpstr>
      <vt:lpstr>TLB – a Cache for Page Table Entries</vt:lpstr>
      <vt:lpstr>Typical values for a TLB</vt:lpstr>
      <vt:lpstr>Caches and Virtual Memory</vt:lpstr>
      <vt:lpstr>Virtually Indexed, Virtually Tagged</vt:lpstr>
      <vt:lpstr>Physically-Indexed Physically-Tagged</vt:lpstr>
      <vt:lpstr>Virtually-Indexed Physically-Tagged</vt:lpstr>
      <vt:lpstr>Deal w/ Synonym in VIPT Cache</vt:lpstr>
      <vt:lpstr>Synonym in VIPT Cache</vt:lpstr>
      <vt:lpstr>R10000’s Solution to Synonym</vt:lpstr>
      <vt:lpstr>Deal w/ Synonym in MIPS R10000</vt:lpstr>
      <vt:lpstr>Deal w/ Synonym in MIPS R10000</vt:lpstr>
      <vt:lpstr>PowerPoint Presentation</vt:lpstr>
      <vt:lpstr>Putting it all together</vt:lpstr>
      <vt:lpstr>Another example</vt:lpstr>
      <vt:lpstr>2-Level TLB Organization</vt:lpstr>
      <vt:lpstr>3-Level Cache Organization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Caches: Policies and Interactions with VM</dc:title>
  <dc:creator>rakeshk</dc:creator>
  <cp:lastModifiedBy>Kumar, Rakesh</cp:lastModifiedBy>
  <cp:revision>71</cp:revision>
  <cp:lastPrinted>2014-09-11T18:14:23Z</cp:lastPrinted>
  <dcterms:created xsi:type="dcterms:W3CDTF">2006-08-16T00:00:00Z</dcterms:created>
  <dcterms:modified xsi:type="dcterms:W3CDTF">2022-09-15T20:38:25Z</dcterms:modified>
</cp:coreProperties>
</file>