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70" r:id="rId12"/>
    <p:sldId id="266" r:id="rId13"/>
    <p:sldId id="267" r:id="rId14"/>
    <p:sldId id="268" r:id="rId15"/>
    <p:sldId id="269" r:id="rId16"/>
    <p:sldId id="272" r:id="rId17"/>
    <p:sldId id="271" r:id="rId18"/>
    <p:sldId id="287" r:id="rId19"/>
    <p:sldId id="273" r:id="rId20"/>
    <p:sldId id="280" r:id="rId21"/>
    <p:sldId id="286" r:id="rId22"/>
    <p:sldId id="274" r:id="rId23"/>
    <p:sldId id="275" r:id="rId24"/>
    <p:sldId id="277" r:id="rId25"/>
    <p:sldId id="276" r:id="rId26"/>
    <p:sldId id="278" r:id="rId27"/>
    <p:sldId id="290" r:id="rId28"/>
    <p:sldId id="289" r:id="rId29"/>
    <p:sldId id="279" r:id="rId30"/>
    <p:sldId id="281" r:id="rId31"/>
    <p:sldId id="288" r:id="rId32"/>
    <p:sldId id="282" r:id="rId33"/>
    <p:sldId id="294" r:id="rId34"/>
    <p:sldId id="283" r:id="rId35"/>
    <p:sldId id="284" r:id="rId36"/>
    <p:sldId id="285"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8006E-2511-4074-813A-DEC7B0D4F5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165139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006E-2511-4074-813A-DEC7B0D4F5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284677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006E-2511-4074-813A-DEC7B0D4F5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50112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8006E-2511-4074-813A-DEC7B0D4F5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196435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8006E-2511-4074-813A-DEC7B0D4F5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238876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8006E-2511-4074-813A-DEC7B0D4F5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361388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8006E-2511-4074-813A-DEC7B0D4F558}"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28746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8006E-2511-4074-813A-DEC7B0D4F558}"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129313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8006E-2511-4074-813A-DEC7B0D4F558}"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2300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006E-2511-4074-813A-DEC7B0D4F5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358075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8006E-2511-4074-813A-DEC7B0D4F5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B9CA-39FC-4CE4-98BC-F1BAC874F359}" type="slidenum">
              <a:rPr lang="en-US" smtClean="0"/>
              <a:t>‹#›</a:t>
            </a:fld>
            <a:endParaRPr lang="en-US"/>
          </a:p>
        </p:txBody>
      </p:sp>
    </p:spTree>
    <p:extLst>
      <p:ext uri="{BB962C8B-B14F-4D97-AF65-F5344CB8AC3E}">
        <p14:creationId xmlns:p14="http://schemas.microsoft.com/office/powerpoint/2010/main" val="172290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8006E-2511-4074-813A-DEC7B0D4F558}"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DB9CA-39FC-4CE4-98BC-F1BAC874F359}" type="slidenum">
              <a:rPr lang="en-US" smtClean="0"/>
              <a:t>‹#›</a:t>
            </a:fld>
            <a:endParaRPr lang="en-US"/>
          </a:p>
        </p:txBody>
      </p:sp>
    </p:spTree>
    <p:extLst>
      <p:ext uri="{BB962C8B-B14F-4D97-AF65-F5344CB8AC3E}">
        <p14:creationId xmlns:p14="http://schemas.microsoft.com/office/powerpoint/2010/main" val="139328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Visual System</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210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three soldiers is bigger?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29" y="1825625"/>
            <a:ext cx="6962141" cy="4351338"/>
          </a:xfrm>
        </p:spPr>
      </p:pic>
    </p:spTree>
    <p:extLst>
      <p:ext uri="{BB962C8B-B14F-4D97-AF65-F5344CB8AC3E}">
        <p14:creationId xmlns:p14="http://schemas.microsoft.com/office/powerpoint/2010/main" val="209368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different are these tabletops?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4366" y="1825625"/>
            <a:ext cx="6563268" cy="4351338"/>
          </a:xfrm>
        </p:spPr>
      </p:pic>
    </p:spTree>
    <p:extLst>
      <p:ext uri="{BB962C8B-B14F-4D97-AF65-F5344CB8AC3E}">
        <p14:creationId xmlns:p14="http://schemas.microsoft.com/office/powerpoint/2010/main" val="374826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diagram of retina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978" y="2056752"/>
            <a:ext cx="5925694" cy="4003848"/>
          </a:xfrm>
        </p:spPr>
      </p:pic>
    </p:spTree>
    <p:extLst>
      <p:ext uri="{BB962C8B-B14F-4D97-AF65-F5344CB8AC3E}">
        <p14:creationId xmlns:p14="http://schemas.microsoft.com/office/powerpoint/2010/main" val="545438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of rods and cones in the retina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2628685"/>
            <a:ext cx="6569964" cy="3773290"/>
          </a:xfrm>
        </p:spPr>
      </p:pic>
    </p:spTree>
    <p:extLst>
      <p:ext uri="{BB962C8B-B14F-4D97-AF65-F5344CB8AC3E}">
        <p14:creationId xmlns:p14="http://schemas.microsoft.com/office/powerpoint/2010/main" val="30851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 vs Luminance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849" y="2163953"/>
            <a:ext cx="5752301" cy="4351338"/>
          </a:xfrm>
        </p:spPr>
      </p:pic>
    </p:spTree>
    <p:extLst>
      <p:ext uri="{BB962C8B-B14F-4D97-AF65-F5344CB8AC3E}">
        <p14:creationId xmlns:p14="http://schemas.microsoft.com/office/powerpoint/2010/main" val="3101133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Weber’s Law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512" y="1858169"/>
            <a:ext cx="2466975" cy="4286250"/>
          </a:xfrm>
        </p:spPr>
      </p:pic>
    </p:spTree>
    <p:extLst>
      <p:ext uri="{BB962C8B-B14F-4D97-AF65-F5344CB8AC3E}">
        <p14:creationId xmlns:p14="http://schemas.microsoft.com/office/powerpoint/2010/main" val="2062278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Masking in presence of an edge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9672" y="1918992"/>
            <a:ext cx="6031992" cy="4403354"/>
          </a:xfrm>
        </p:spPr>
      </p:pic>
    </p:spTree>
    <p:extLst>
      <p:ext uri="{BB962C8B-B14F-4D97-AF65-F5344CB8AC3E}">
        <p14:creationId xmlns:p14="http://schemas.microsoft.com/office/powerpoint/2010/main" val="80075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70339"/>
          </a:xfrm>
        </p:spPr>
        <p:txBody>
          <a:bodyPr>
            <a:normAutofit fontScale="90000"/>
          </a:bodyPr>
          <a:lstStyle/>
          <a:p>
            <a:r>
              <a:rPr lang="en-US" dirty="0" smtClean="0"/>
              <a:t>Masking</a:t>
            </a:r>
            <a:endParaRPr lang="en-US" dirty="0"/>
          </a:p>
        </p:txBody>
      </p:sp>
      <p:sp>
        <p:nvSpPr>
          <p:cNvPr id="3" name="Subtitle 2"/>
          <p:cNvSpPr>
            <a:spLocks noGrp="1"/>
          </p:cNvSpPr>
          <p:nvPr>
            <p:ph type="subTitle" idx="1"/>
          </p:nvPr>
        </p:nvSpPr>
        <p:spPr>
          <a:xfrm>
            <a:off x="1524000" y="2242868"/>
            <a:ext cx="9144000" cy="3014932"/>
          </a:xfrm>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6154991"/>
              </p:ext>
            </p:extLst>
          </p:nvPr>
        </p:nvGraphicFramePr>
        <p:xfrm>
          <a:off x="3856638" y="1228724"/>
          <a:ext cx="4772025" cy="6229350"/>
        </p:xfrm>
        <a:graphic>
          <a:graphicData uri="http://schemas.openxmlformats.org/presentationml/2006/ole">
            <mc:AlternateContent xmlns:mc="http://schemas.openxmlformats.org/markup-compatibility/2006">
              <mc:Choice xmlns:v="urn:schemas-microsoft-com:vml" Requires="v">
                <p:oleObj spid="_x0000_s2059" name="Acrobat Document" r:id="rId3" imgW="4771631" imgH="6229044" progId="Acrobat.Document.11">
                  <p:embed/>
                </p:oleObj>
              </mc:Choice>
              <mc:Fallback>
                <p:oleObj name="Acrobat Document" r:id="rId3" imgW="4771631" imgH="6229044" progId="Acrobat.Document.11">
                  <p:embed/>
                  <p:pic>
                    <p:nvPicPr>
                      <p:cNvPr id="0" name=""/>
                      <p:cNvPicPr/>
                      <p:nvPr/>
                    </p:nvPicPr>
                    <p:blipFill>
                      <a:blip r:embed="rId4"/>
                      <a:stretch>
                        <a:fillRect/>
                      </a:stretch>
                    </p:blipFill>
                    <p:spPr>
                      <a:xfrm>
                        <a:off x="3856638" y="1228724"/>
                        <a:ext cx="4772025" cy="6229350"/>
                      </a:xfrm>
                      <a:prstGeom prst="rect">
                        <a:avLst/>
                      </a:prstGeom>
                    </p:spPr>
                  </p:pic>
                </p:oleObj>
              </mc:Fallback>
            </mc:AlternateContent>
          </a:graphicData>
        </a:graphic>
      </p:graphicFrame>
    </p:spTree>
    <p:extLst>
      <p:ext uri="{BB962C8B-B14F-4D97-AF65-F5344CB8AC3E}">
        <p14:creationId xmlns:p14="http://schemas.microsoft.com/office/powerpoint/2010/main" val="324468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Luminous power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108" y="1892911"/>
            <a:ext cx="5801783" cy="4351338"/>
          </a:xfrm>
        </p:spPr>
      </p:pic>
      <p:sp>
        <p:nvSpPr>
          <p:cNvPr id="5" name="TextBox 4"/>
          <p:cNvSpPr txBox="1"/>
          <p:nvPr/>
        </p:nvSpPr>
        <p:spPr>
          <a:xfrm>
            <a:off x="967154" y="6659592"/>
            <a:ext cx="13551501" cy="369332"/>
          </a:xfrm>
          <a:prstGeom prst="rect">
            <a:avLst/>
          </a:prstGeom>
          <a:noFill/>
        </p:spPr>
        <p:txBody>
          <a:bodyPr wrap="square" rtlCol="0">
            <a:spAutoFit/>
          </a:bodyPr>
          <a:lstStyle/>
          <a:p>
            <a:r>
              <a:rPr lang="en-US" dirty="0"/>
              <a:t>By </a:t>
            </a:r>
            <a:r>
              <a:rPr lang="en-US" dirty="0" err="1"/>
              <a:t>Yonoodle,Kung-Shuo</a:t>
            </a:r>
            <a:r>
              <a:rPr lang="en-US" dirty="0"/>
              <a:t> </a:t>
            </a:r>
            <a:r>
              <a:rPr lang="en-US" dirty="0" err="1"/>
              <a:t>Heish</a:t>
            </a:r>
            <a:r>
              <a:rPr lang="en-US" dirty="0"/>
              <a:t> - Own work, CC BY-SA 4.0, https://commons.wikimedia.org/w/index.php?curid=45321142</a:t>
            </a:r>
          </a:p>
        </p:txBody>
      </p:sp>
    </p:spTree>
    <p:extLst>
      <p:ext uri="{BB962C8B-B14F-4D97-AF65-F5344CB8AC3E}">
        <p14:creationId xmlns:p14="http://schemas.microsoft.com/office/powerpoint/2010/main" val="1141318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Inhibition</a:t>
            </a:r>
            <a:endParaRPr lang="en-US" dirty="0"/>
          </a:p>
        </p:txBody>
      </p:sp>
      <p:sp>
        <p:nvSpPr>
          <p:cNvPr id="5" name="Content Placeholder 4"/>
          <p:cNvSpPr>
            <a:spLocks noGrp="1"/>
          </p:cNvSpPr>
          <p:nvPr>
            <p:ph idx="1"/>
          </p:nvPr>
        </p:nvSpPr>
        <p:spPr/>
        <p:txBody>
          <a:bodyPr/>
          <a:lstStyle/>
          <a:p>
            <a:r>
              <a:rPr lang="en-US" dirty="0" smtClean="0"/>
              <a:t>Light reduces response of neighboring receptors</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048" y="2467230"/>
            <a:ext cx="4457700" cy="3810000"/>
          </a:xfrm>
          <a:prstGeom prst="rect">
            <a:avLst/>
          </a:prstGeom>
        </p:spPr>
      </p:pic>
    </p:spTree>
    <p:extLst>
      <p:ext uri="{BB962C8B-B14F-4D97-AF65-F5344CB8AC3E}">
        <p14:creationId xmlns:p14="http://schemas.microsoft.com/office/powerpoint/2010/main" val="133853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Eye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089" y="2103120"/>
            <a:ext cx="6412639" cy="4241611"/>
          </a:xfrm>
        </p:spPr>
      </p:pic>
    </p:spTree>
    <p:extLst>
      <p:ext uri="{BB962C8B-B14F-4D97-AF65-F5344CB8AC3E}">
        <p14:creationId xmlns:p14="http://schemas.microsoft.com/office/powerpoint/2010/main" val="3467885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Hermann Grid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632" y="2511259"/>
            <a:ext cx="1747942" cy="25126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9" y="1965384"/>
            <a:ext cx="4132053" cy="4132053"/>
          </a:xfrm>
          <a:prstGeom prst="rect">
            <a:avLst/>
          </a:prstGeom>
        </p:spPr>
      </p:pic>
    </p:spTree>
    <p:extLst>
      <p:ext uri="{BB962C8B-B14F-4D97-AF65-F5344CB8AC3E}">
        <p14:creationId xmlns:p14="http://schemas.microsoft.com/office/powerpoint/2010/main" val="3140822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 band effect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2649" y="2536165"/>
            <a:ext cx="1723174" cy="23899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34" y="2448553"/>
            <a:ext cx="3429000" cy="2771775"/>
          </a:xfrm>
          <a:prstGeom prst="rect">
            <a:avLst/>
          </a:prstGeom>
        </p:spPr>
      </p:pic>
    </p:spTree>
    <p:extLst>
      <p:ext uri="{BB962C8B-B14F-4D97-AF65-F5344CB8AC3E}">
        <p14:creationId xmlns:p14="http://schemas.microsoft.com/office/powerpoint/2010/main" val="326482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Transfer Function of HVS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475" y="2434431"/>
            <a:ext cx="3829050" cy="3133725"/>
          </a:xfrm>
        </p:spPr>
      </p:pic>
    </p:spTree>
    <p:extLst>
      <p:ext uri="{BB962C8B-B14F-4D97-AF65-F5344CB8AC3E}">
        <p14:creationId xmlns:p14="http://schemas.microsoft.com/office/powerpoint/2010/main" val="304786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MTF</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92622461"/>
              </p:ext>
            </p:extLst>
          </p:nvPr>
        </p:nvGraphicFramePr>
        <p:xfrm>
          <a:off x="363745" y="2294627"/>
          <a:ext cx="6840089" cy="3238948"/>
        </p:xfrm>
        <a:graphic>
          <a:graphicData uri="http://schemas.openxmlformats.org/presentationml/2006/ole">
            <mc:AlternateContent xmlns:mc="http://schemas.openxmlformats.org/markup-compatibility/2006">
              <mc:Choice xmlns:v="urn:schemas-microsoft-com:vml" Requires="v">
                <p:oleObj spid="_x0000_s3093" name="Acrobat Document" r:id="rId3" imgW="4419229" imgH="1476238" progId="Acrobat.Document.11">
                  <p:embed/>
                </p:oleObj>
              </mc:Choice>
              <mc:Fallback>
                <p:oleObj name="Acrobat Document" r:id="rId3" imgW="4419229" imgH="1476238" progId="Acrobat.Document.11">
                  <p:embed/>
                  <p:pic>
                    <p:nvPicPr>
                      <p:cNvPr id="0" name=""/>
                      <p:cNvPicPr/>
                      <p:nvPr/>
                    </p:nvPicPr>
                    <p:blipFill>
                      <a:blip r:embed="rId4"/>
                      <a:stretch>
                        <a:fillRect/>
                      </a:stretch>
                    </p:blipFill>
                    <p:spPr>
                      <a:xfrm>
                        <a:off x="363745" y="2294627"/>
                        <a:ext cx="6840089" cy="32389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68682568"/>
              </p:ext>
            </p:extLst>
          </p:nvPr>
        </p:nvGraphicFramePr>
        <p:xfrm>
          <a:off x="7384989" y="2147977"/>
          <a:ext cx="4668725" cy="2934627"/>
        </p:xfrm>
        <a:graphic>
          <a:graphicData uri="http://schemas.openxmlformats.org/presentationml/2006/ole">
            <mc:AlternateContent xmlns:mc="http://schemas.openxmlformats.org/markup-compatibility/2006">
              <mc:Choice xmlns:v="urn:schemas-microsoft-com:vml" Requires="v">
                <p:oleObj spid="_x0000_s3094" name="Acrobat Document" r:id="rId5" imgW="1999912" imgH="1256923" progId="Acrobat.Document.11">
                  <p:embed/>
                </p:oleObj>
              </mc:Choice>
              <mc:Fallback>
                <p:oleObj name="Acrobat Document" r:id="rId5" imgW="1999912" imgH="1256923" progId="Acrobat.Document.11">
                  <p:embed/>
                  <p:pic>
                    <p:nvPicPr>
                      <p:cNvPr id="0" name=""/>
                      <p:cNvPicPr/>
                      <p:nvPr/>
                    </p:nvPicPr>
                    <p:blipFill>
                      <a:blip r:embed="rId6"/>
                      <a:stretch>
                        <a:fillRect/>
                      </a:stretch>
                    </p:blipFill>
                    <p:spPr>
                      <a:xfrm>
                        <a:off x="7384989" y="2147977"/>
                        <a:ext cx="4668725" cy="2934627"/>
                      </a:xfrm>
                      <a:prstGeom prst="rect">
                        <a:avLst/>
                      </a:prstGeom>
                    </p:spPr>
                  </p:pic>
                </p:oleObj>
              </mc:Fallback>
            </mc:AlternateContent>
          </a:graphicData>
        </a:graphic>
      </p:graphicFrame>
    </p:spTree>
    <p:extLst>
      <p:ext uri="{BB962C8B-B14F-4D97-AF65-F5344CB8AC3E}">
        <p14:creationId xmlns:p14="http://schemas.microsoft.com/office/powerpoint/2010/main" val="4125061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Spectrum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576" y="1820174"/>
            <a:ext cx="8133017" cy="4630123"/>
          </a:xfrm>
        </p:spPr>
      </p:pic>
    </p:spTree>
    <p:extLst>
      <p:ext uri="{BB962C8B-B14F-4D97-AF65-F5344CB8AC3E}">
        <p14:creationId xmlns:p14="http://schemas.microsoft.com/office/powerpoint/2010/main" val="346596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spectra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421" y="1828800"/>
            <a:ext cx="8788018" cy="4657649"/>
          </a:xfrm>
        </p:spPr>
      </p:pic>
    </p:spTree>
    <p:extLst>
      <p:ext uri="{BB962C8B-B14F-4D97-AF65-F5344CB8AC3E}">
        <p14:creationId xmlns:p14="http://schemas.microsoft.com/office/powerpoint/2010/main" val="2837882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Sensitivity of HVS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2109" y="2139351"/>
            <a:ext cx="6159750" cy="4090074"/>
          </a:xfrm>
        </p:spPr>
      </p:pic>
    </p:spTree>
    <p:extLst>
      <p:ext uri="{BB962C8B-B14F-4D97-AF65-F5344CB8AC3E}">
        <p14:creationId xmlns:p14="http://schemas.microsoft.com/office/powerpoint/2010/main" val="630919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color contrast</a:t>
            </a:r>
            <a:endParaRPr lang="en-US" dirty="0"/>
          </a:p>
        </p:txBody>
      </p:sp>
      <p:sp>
        <p:nvSpPr>
          <p:cNvPr id="3" name="Content Placeholder 2"/>
          <p:cNvSpPr>
            <a:spLocks noGrp="1"/>
          </p:cNvSpPr>
          <p:nvPr>
            <p:ph idx="1"/>
          </p:nvPr>
        </p:nvSpPr>
        <p:spPr/>
        <p:txBody>
          <a:bodyPr/>
          <a:lstStyle/>
          <a:p>
            <a:r>
              <a:rPr lang="en-US" dirty="0" smtClean="0"/>
              <a:t>For each pair of images, the center blocks appear to have the same color, but in reality they do not. The same blocks are repeated below each pair.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26" y="2881221"/>
            <a:ext cx="7042875" cy="3674853"/>
          </a:xfrm>
          <a:prstGeom prst="rect">
            <a:avLst/>
          </a:prstGeom>
        </p:spPr>
      </p:pic>
    </p:spTree>
    <p:extLst>
      <p:ext uri="{BB962C8B-B14F-4D97-AF65-F5344CB8AC3E}">
        <p14:creationId xmlns:p14="http://schemas.microsoft.com/office/powerpoint/2010/main" val="31122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Desensitization of cones</a:t>
            </a:r>
            <a:endParaRPr lang="en-US" dirty="0"/>
          </a:p>
        </p:txBody>
      </p:sp>
      <p:sp>
        <p:nvSpPr>
          <p:cNvPr id="3" name="Content Placeholder 2"/>
          <p:cNvSpPr>
            <a:spLocks noGrp="1"/>
          </p:cNvSpPr>
          <p:nvPr>
            <p:ph idx="1"/>
          </p:nvPr>
        </p:nvSpPr>
        <p:spPr/>
        <p:txBody>
          <a:bodyPr/>
          <a:lstStyle/>
          <a:p>
            <a:r>
              <a:rPr lang="en-US" dirty="0" smtClean="0"/>
              <a:t>Focus on the small black dot in the center of the red square for about 30 seconds. Then shift your focus to the small black dot in the center of the white square. What do you see?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672" y="3208663"/>
            <a:ext cx="5711766" cy="3517245"/>
          </a:xfrm>
          <a:prstGeom prst="rect">
            <a:avLst/>
          </a:prstGeom>
        </p:spPr>
      </p:pic>
    </p:spTree>
    <p:extLst>
      <p:ext uri="{BB962C8B-B14F-4D97-AF65-F5344CB8AC3E}">
        <p14:creationId xmlns:p14="http://schemas.microsoft.com/office/powerpoint/2010/main" val="88456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Munsell</a:t>
            </a:r>
            <a:r>
              <a:rPr lang="en-US" dirty="0" smtClean="0"/>
              <a:t> color system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537" y="3329707"/>
            <a:ext cx="1341120" cy="14538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64" y="1526787"/>
            <a:ext cx="3981450" cy="3981450"/>
          </a:xfrm>
          <a:prstGeom prst="rect">
            <a:avLst/>
          </a:prstGeom>
        </p:spPr>
      </p:pic>
      <p:sp>
        <p:nvSpPr>
          <p:cNvPr id="3" name="TextBox 2"/>
          <p:cNvSpPr txBox="1"/>
          <p:nvPr/>
        </p:nvSpPr>
        <p:spPr>
          <a:xfrm>
            <a:off x="5262113" y="6003985"/>
            <a:ext cx="6091687" cy="369332"/>
          </a:xfrm>
          <a:prstGeom prst="rect">
            <a:avLst/>
          </a:prstGeom>
          <a:noFill/>
        </p:spPr>
        <p:txBody>
          <a:bodyPr wrap="square" rtlCol="0">
            <a:spAutoFit/>
          </a:bodyPr>
          <a:lstStyle/>
          <a:p>
            <a:r>
              <a:rPr lang="en-US" dirty="0" smtClean="0"/>
              <a:t>The 3 attributes of color: Brightness, hue, and saturation</a:t>
            </a:r>
            <a:endParaRPr lang="en-US" dirty="0"/>
          </a:p>
        </p:txBody>
      </p:sp>
    </p:spTree>
    <p:extLst>
      <p:ext uri="{BB962C8B-B14F-4D97-AF65-F5344CB8AC3E}">
        <p14:creationId xmlns:p14="http://schemas.microsoft.com/office/powerpoint/2010/main" val="700162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Cortex</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3547" y="2313432"/>
            <a:ext cx="8200817" cy="3575304"/>
          </a:xfrm>
        </p:spPr>
      </p:pic>
    </p:spTree>
    <p:extLst>
      <p:ext uri="{BB962C8B-B14F-4D97-AF65-F5344CB8AC3E}">
        <p14:creationId xmlns:p14="http://schemas.microsoft.com/office/powerpoint/2010/main" val="3817637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Cone Absorption Spectra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6331" y="1804379"/>
            <a:ext cx="5606183" cy="4892669"/>
          </a:xfrm>
        </p:spPr>
      </p:pic>
    </p:spTree>
    <p:extLst>
      <p:ext uri="{BB962C8B-B14F-4D97-AF65-F5344CB8AC3E}">
        <p14:creationId xmlns:p14="http://schemas.microsoft.com/office/powerpoint/2010/main" val="1703987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 responses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13521641"/>
              </p:ext>
            </p:extLst>
          </p:nvPr>
        </p:nvGraphicFramePr>
        <p:xfrm>
          <a:off x="838200" y="2678113"/>
          <a:ext cx="10515600" cy="2644775"/>
        </p:xfrm>
        <a:graphic>
          <a:graphicData uri="http://schemas.openxmlformats.org/presentationml/2006/ole">
            <mc:AlternateContent xmlns:mc="http://schemas.openxmlformats.org/markup-compatibility/2006">
              <mc:Choice xmlns:v="urn:schemas-microsoft-com:vml" Requires="v">
                <p:oleObj spid="_x0000_s4102" name="Acrobat Document" r:id="rId3" imgW="4695722" imgH="1180990" progId="Acrobat.Document.11">
                  <p:embed/>
                </p:oleObj>
              </mc:Choice>
              <mc:Fallback>
                <p:oleObj name="Acrobat Document" r:id="rId3" imgW="4695722" imgH="1180990" progId="Acrobat.Document.11">
                  <p:embed/>
                  <p:pic>
                    <p:nvPicPr>
                      <p:cNvPr id="0" name=""/>
                      <p:cNvPicPr/>
                      <p:nvPr/>
                    </p:nvPicPr>
                    <p:blipFill>
                      <a:blip r:embed="rId4"/>
                      <a:stretch>
                        <a:fillRect/>
                      </a:stretch>
                    </p:blipFill>
                    <p:spPr>
                      <a:xfrm>
                        <a:off x="838200" y="2678113"/>
                        <a:ext cx="10515600" cy="2644775"/>
                      </a:xfrm>
                      <a:prstGeom prst="rect">
                        <a:avLst/>
                      </a:prstGeom>
                    </p:spPr>
                  </p:pic>
                </p:oleObj>
              </mc:Fallback>
            </mc:AlternateContent>
          </a:graphicData>
        </a:graphic>
      </p:graphicFrame>
    </p:spTree>
    <p:extLst>
      <p:ext uri="{BB962C8B-B14F-4D97-AF65-F5344CB8AC3E}">
        <p14:creationId xmlns:p14="http://schemas.microsoft.com/office/powerpoint/2010/main" val="195583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Chromatic spatial frequency response of HVS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9759" y="2222440"/>
            <a:ext cx="6292482" cy="4351338"/>
          </a:xfrm>
        </p:spPr>
      </p:pic>
    </p:spTree>
    <p:extLst>
      <p:ext uri="{BB962C8B-B14F-4D97-AF65-F5344CB8AC3E}">
        <p14:creationId xmlns:p14="http://schemas.microsoft.com/office/powerpoint/2010/main" val="2235325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Colors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203" y="2137894"/>
            <a:ext cx="7062734" cy="3597286"/>
          </a:xfrm>
        </p:spPr>
      </p:pic>
    </p:spTree>
    <p:extLst>
      <p:ext uri="{BB962C8B-B14F-4D97-AF65-F5344CB8AC3E}">
        <p14:creationId xmlns:p14="http://schemas.microsoft.com/office/powerpoint/2010/main" val="262230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gamut (RGB primaries)</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5984" y="2593376"/>
            <a:ext cx="4351338" cy="4351338"/>
          </a:xfrm>
        </p:spPr>
      </p:pic>
      <p:sp>
        <p:nvSpPr>
          <p:cNvPr id="9" name="TextBox 8"/>
          <p:cNvSpPr txBox="1"/>
          <p:nvPr/>
        </p:nvSpPr>
        <p:spPr>
          <a:xfrm flipH="1">
            <a:off x="2277373" y="1889185"/>
            <a:ext cx="5279366" cy="369332"/>
          </a:xfrm>
          <a:prstGeom prst="rect">
            <a:avLst/>
          </a:prstGeom>
          <a:noFill/>
        </p:spPr>
        <p:txBody>
          <a:bodyPr wrap="square" rtlCol="0">
            <a:spAutoFit/>
          </a:bodyPr>
          <a:lstStyle/>
          <a:p>
            <a:r>
              <a:rPr lang="en-US" dirty="0" smtClean="0"/>
              <a:t>CIE:    R=700nm      G=546.1nm       B=435.8nm</a:t>
            </a:r>
            <a:endParaRPr lang="en-US" dirty="0"/>
          </a:p>
        </p:txBody>
      </p:sp>
    </p:spTree>
    <p:extLst>
      <p:ext uri="{BB962C8B-B14F-4D97-AF65-F5344CB8AC3E}">
        <p14:creationId xmlns:p14="http://schemas.microsoft.com/office/powerpoint/2010/main" val="1455043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gamut (XYZ color space)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423" y="1825625"/>
            <a:ext cx="4093154" cy="4351338"/>
          </a:xfrm>
        </p:spPr>
      </p:pic>
    </p:spTree>
    <p:extLst>
      <p:ext uri="{BB962C8B-B14F-4D97-AF65-F5344CB8AC3E}">
        <p14:creationId xmlns:p14="http://schemas.microsoft.com/office/powerpoint/2010/main" val="2354524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MacAdam</a:t>
            </a:r>
            <a:r>
              <a:rPr lang="en-US" dirty="0" smtClean="0"/>
              <a:t> Ellipses</a:t>
            </a:r>
            <a:endParaRPr lang="en-US" dirty="0"/>
          </a:p>
        </p:txBody>
      </p:sp>
      <p:sp>
        <p:nvSpPr>
          <p:cNvPr id="3" name="Content Placeholder 2"/>
          <p:cNvSpPr>
            <a:spLocks noGrp="1"/>
          </p:cNvSpPr>
          <p:nvPr>
            <p:ph idx="1"/>
          </p:nvPr>
        </p:nvSpPr>
        <p:spPr/>
        <p:txBody>
          <a:bodyPr/>
          <a:lstStyle/>
          <a:p>
            <a:r>
              <a:rPr lang="en-US" dirty="0" smtClean="0"/>
              <a:t>Just noticeable differences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018" y="513469"/>
            <a:ext cx="5539782" cy="5921836"/>
          </a:xfrm>
          <a:prstGeom prst="rect">
            <a:avLst/>
          </a:prstGeom>
        </p:spPr>
      </p:pic>
    </p:spTree>
    <p:extLst>
      <p:ext uri="{BB962C8B-B14F-4D97-AF65-F5344CB8AC3E}">
        <p14:creationId xmlns:p14="http://schemas.microsoft.com/office/powerpoint/2010/main" val="3493387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Flicker Visibility Curves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161138666"/>
              </p:ext>
            </p:extLst>
          </p:nvPr>
        </p:nvGraphicFramePr>
        <p:xfrm>
          <a:off x="2777107" y="1440611"/>
          <a:ext cx="6408254" cy="6082073"/>
        </p:xfrm>
        <a:graphic>
          <a:graphicData uri="http://schemas.openxmlformats.org/presentationml/2006/ole">
            <mc:AlternateContent xmlns:mc="http://schemas.openxmlformats.org/markup-compatibility/2006">
              <mc:Choice xmlns:v="urn:schemas-microsoft-com:vml" Requires="v">
                <p:oleObj spid="_x0000_s5124" name="Acrobat Document" r:id="rId3" imgW="5800424" imgH="5505348" progId="Acrobat.Document.11">
                  <p:embed/>
                </p:oleObj>
              </mc:Choice>
              <mc:Fallback>
                <p:oleObj name="Acrobat Document" r:id="rId3" imgW="5800424" imgH="5505348" progId="Acrobat.Document.11">
                  <p:embed/>
                  <p:pic>
                    <p:nvPicPr>
                      <p:cNvPr id="0" name=""/>
                      <p:cNvPicPr/>
                      <p:nvPr/>
                    </p:nvPicPr>
                    <p:blipFill>
                      <a:blip r:embed="rId4"/>
                      <a:stretch>
                        <a:fillRect/>
                      </a:stretch>
                    </p:blipFill>
                    <p:spPr>
                      <a:xfrm>
                        <a:off x="2777107" y="1440611"/>
                        <a:ext cx="6408254" cy="6082073"/>
                      </a:xfrm>
                      <a:prstGeom prst="rect">
                        <a:avLst/>
                      </a:prstGeom>
                    </p:spPr>
                  </p:pic>
                </p:oleObj>
              </mc:Fallback>
            </mc:AlternateContent>
          </a:graphicData>
        </a:graphic>
      </p:graphicFrame>
    </p:spTree>
    <p:extLst>
      <p:ext uri="{BB962C8B-B14F-4D97-AF65-F5344CB8AC3E}">
        <p14:creationId xmlns:p14="http://schemas.microsoft.com/office/powerpoint/2010/main" val="358044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Spatio</a:t>
            </a:r>
            <a:r>
              <a:rPr lang="en-US" dirty="0" smtClean="0"/>
              <a:t>-Temporal MTF</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70190189"/>
              </p:ext>
            </p:extLst>
          </p:nvPr>
        </p:nvGraphicFramePr>
        <p:xfrm>
          <a:off x="2547879" y="1595887"/>
          <a:ext cx="6094860" cy="7997136"/>
        </p:xfrm>
        <a:graphic>
          <a:graphicData uri="http://schemas.openxmlformats.org/presentationml/2006/ole">
            <mc:AlternateContent xmlns:mc="http://schemas.openxmlformats.org/markup-compatibility/2006">
              <mc:Choice xmlns:v="urn:schemas-microsoft-com:vml" Requires="v">
                <p:oleObj spid="_x0000_s6148" name="Acrobat Document" r:id="rId3" imgW="5781340" imgH="7591170" progId="Acrobat.Document.11">
                  <p:embed/>
                </p:oleObj>
              </mc:Choice>
              <mc:Fallback>
                <p:oleObj name="Acrobat Document" r:id="rId3" imgW="5781340" imgH="7591170" progId="Acrobat.Document.11">
                  <p:embed/>
                  <p:pic>
                    <p:nvPicPr>
                      <p:cNvPr id="0" name=""/>
                      <p:cNvPicPr/>
                      <p:nvPr/>
                    </p:nvPicPr>
                    <p:blipFill>
                      <a:blip r:embed="rId4"/>
                      <a:stretch>
                        <a:fillRect/>
                      </a:stretch>
                    </p:blipFill>
                    <p:spPr>
                      <a:xfrm>
                        <a:off x="2547879" y="1595887"/>
                        <a:ext cx="6094860" cy="7997136"/>
                      </a:xfrm>
                      <a:prstGeom prst="rect">
                        <a:avLst/>
                      </a:prstGeom>
                    </p:spPr>
                  </p:pic>
                </p:oleObj>
              </mc:Fallback>
            </mc:AlternateContent>
          </a:graphicData>
        </a:graphic>
      </p:graphicFrame>
    </p:spTree>
    <p:extLst>
      <p:ext uri="{BB962C8B-B14F-4D97-AF65-F5344CB8AC3E}">
        <p14:creationId xmlns:p14="http://schemas.microsoft.com/office/powerpoint/2010/main" val="2584518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Sections of </a:t>
            </a:r>
            <a:r>
              <a:rPr lang="en-US" dirty="0" err="1" smtClean="0"/>
              <a:t>spatio</a:t>
            </a:r>
            <a:r>
              <a:rPr lang="en-US" dirty="0" smtClean="0"/>
              <a:t>-temporal MTF</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6043426"/>
              </p:ext>
            </p:extLst>
          </p:nvPr>
        </p:nvGraphicFramePr>
        <p:xfrm>
          <a:off x="2928130" y="1644926"/>
          <a:ext cx="5353228" cy="6990565"/>
        </p:xfrm>
        <a:graphic>
          <a:graphicData uri="http://schemas.openxmlformats.org/presentationml/2006/ole">
            <mc:AlternateContent xmlns:mc="http://schemas.openxmlformats.org/markup-compatibility/2006">
              <mc:Choice xmlns:v="urn:schemas-microsoft-com:vml" Requires="v">
                <p:oleObj spid="_x0000_s7172" name="Acrobat Document" r:id="rId3" imgW="5800424" imgH="7572080" progId="Acrobat.Document.11">
                  <p:embed/>
                </p:oleObj>
              </mc:Choice>
              <mc:Fallback>
                <p:oleObj name="Acrobat Document" r:id="rId3" imgW="5800424" imgH="7572080" progId="Acrobat.Document.11">
                  <p:embed/>
                  <p:pic>
                    <p:nvPicPr>
                      <p:cNvPr id="0" name=""/>
                      <p:cNvPicPr/>
                      <p:nvPr/>
                    </p:nvPicPr>
                    <p:blipFill>
                      <a:blip r:embed="rId4"/>
                      <a:stretch>
                        <a:fillRect/>
                      </a:stretch>
                    </p:blipFill>
                    <p:spPr>
                      <a:xfrm>
                        <a:off x="2928130" y="1644926"/>
                        <a:ext cx="5353228" cy="6990565"/>
                      </a:xfrm>
                      <a:prstGeom prst="rect">
                        <a:avLst/>
                      </a:prstGeom>
                    </p:spPr>
                  </p:pic>
                </p:oleObj>
              </mc:Fallback>
            </mc:AlternateContent>
          </a:graphicData>
        </a:graphic>
      </p:graphicFrame>
    </p:spTree>
    <p:extLst>
      <p:ext uri="{BB962C8B-B14F-4D97-AF65-F5344CB8AC3E}">
        <p14:creationId xmlns:p14="http://schemas.microsoft.com/office/powerpoint/2010/main" val="189509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Diagram of Human Visual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943894"/>
            <a:ext cx="5715000" cy="4114800"/>
          </a:xfrm>
        </p:spPr>
      </p:pic>
    </p:spTree>
    <p:extLst>
      <p:ext uri="{BB962C8B-B14F-4D97-AF65-F5344CB8AC3E}">
        <p14:creationId xmlns:p14="http://schemas.microsoft.com/office/powerpoint/2010/main" val="127564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Illusion: is this an old or young lady?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2873" y="1825625"/>
            <a:ext cx="3166254" cy="4351338"/>
          </a:xfrm>
        </p:spPr>
      </p:pic>
    </p:spTree>
    <p:extLst>
      <p:ext uri="{BB962C8B-B14F-4D97-AF65-F5344CB8AC3E}">
        <p14:creationId xmlns:p14="http://schemas.microsoft.com/office/powerpoint/2010/main" val="297857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vase or two persons facing each other?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5236" y="1825625"/>
            <a:ext cx="2861527" cy="4351338"/>
          </a:xfrm>
        </p:spPr>
      </p:pic>
    </p:spTree>
    <p:extLst>
      <p:ext uri="{BB962C8B-B14F-4D97-AF65-F5344CB8AC3E}">
        <p14:creationId xmlns:p14="http://schemas.microsoft.com/office/powerpoint/2010/main" val="387532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see a Dalmatian dog?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524" y="2128312"/>
            <a:ext cx="4841748" cy="4249469"/>
          </a:xfrm>
        </p:spPr>
      </p:pic>
    </p:spTree>
    <p:extLst>
      <p:ext uri="{BB962C8B-B14F-4D97-AF65-F5344CB8AC3E}">
        <p14:creationId xmlns:p14="http://schemas.microsoft.com/office/powerpoint/2010/main" val="378208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see black dots?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7625" y="2339181"/>
            <a:ext cx="4476750" cy="3324225"/>
          </a:xfrm>
        </p:spPr>
      </p:pic>
    </p:spTree>
    <p:extLst>
      <p:ext uri="{BB962C8B-B14F-4D97-AF65-F5344CB8AC3E}">
        <p14:creationId xmlns:p14="http://schemas.microsoft.com/office/powerpoint/2010/main" val="354697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two center disks is larger?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263" y="2990088"/>
            <a:ext cx="5303520" cy="3182112"/>
          </a:xfrm>
        </p:spPr>
      </p:pic>
    </p:spTree>
    <p:extLst>
      <p:ext uri="{BB962C8B-B14F-4D97-AF65-F5344CB8AC3E}">
        <p14:creationId xmlns:p14="http://schemas.microsoft.com/office/powerpoint/2010/main" val="249041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280</Words>
  <Application>Microsoft Office PowerPoint</Application>
  <PresentationFormat>Custom</PresentationFormat>
  <Paragraphs>46</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Acrobat Document</vt:lpstr>
      <vt:lpstr>Human Visual System </vt:lpstr>
      <vt:lpstr>The Human Eye</vt:lpstr>
      <vt:lpstr>Visual Cortex</vt:lpstr>
      <vt:lpstr>Servo Diagram of Human Visual System</vt:lpstr>
      <vt:lpstr>Visual Illusion: is this an old or young lady?</vt:lpstr>
      <vt:lpstr>Is this a vase or two persons facing each other?</vt:lpstr>
      <vt:lpstr>Do you see a Dalmatian dog?</vt:lpstr>
      <vt:lpstr>Do you see black dots?</vt:lpstr>
      <vt:lpstr>Which of the two center disks is larger?</vt:lpstr>
      <vt:lpstr>Which of the three soldiers is bigger?</vt:lpstr>
      <vt:lpstr>How different are these tabletops?</vt:lpstr>
      <vt:lpstr>Schematic diagram of retina</vt:lpstr>
      <vt:lpstr>Density of rods and cones in the retina</vt:lpstr>
      <vt:lpstr>Brightness vs Luminance</vt:lpstr>
      <vt:lpstr>Weber’s Law</vt:lpstr>
      <vt:lpstr>Masking in presence of an edge</vt:lpstr>
      <vt:lpstr>Masking</vt:lpstr>
      <vt:lpstr>Luminous power</vt:lpstr>
      <vt:lpstr>Lateral Inhibition</vt:lpstr>
      <vt:lpstr>Hermann Grid</vt:lpstr>
      <vt:lpstr>Mach band effect</vt:lpstr>
      <vt:lpstr>Modulation Transfer Function of HVS</vt:lpstr>
      <vt:lpstr>Measurement of MTF</vt:lpstr>
      <vt:lpstr>EM Spectrum</vt:lpstr>
      <vt:lpstr>Light spectra</vt:lpstr>
      <vt:lpstr>Spectral Sensitivity of HVS</vt:lpstr>
      <vt:lpstr>Simultaneous color contrast</vt:lpstr>
      <vt:lpstr>Desensitization of cones</vt:lpstr>
      <vt:lpstr>Munsell color system</vt:lpstr>
      <vt:lpstr>Typical Cone Absorption Spectra</vt:lpstr>
      <vt:lpstr>Cone responses</vt:lpstr>
      <vt:lpstr>Chromatic spatial frequency response of HVS</vt:lpstr>
      <vt:lpstr>Primary Colors</vt:lpstr>
      <vt:lpstr>Color gamut (RGB primaries)</vt:lpstr>
      <vt:lpstr>Color gamut (XYZ color space)</vt:lpstr>
      <vt:lpstr>MacAdam Ellipses</vt:lpstr>
      <vt:lpstr>Flicker Visibility Curves</vt:lpstr>
      <vt:lpstr>Spatio-Temporal MTF</vt:lpstr>
      <vt:lpstr>Sections of spatio-temporal MTF</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Visual System</dc:title>
  <dc:creator>pmoulin</dc:creator>
  <cp:lastModifiedBy>pierre</cp:lastModifiedBy>
  <cp:revision>18</cp:revision>
  <dcterms:created xsi:type="dcterms:W3CDTF">2016-02-09T16:12:42Z</dcterms:created>
  <dcterms:modified xsi:type="dcterms:W3CDTF">2018-02-22T16:28:13Z</dcterms:modified>
</cp:coreProperties>
</file>