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9"/>
  </p:notesMasterIdLst>
  <p:sldIdLst>
    <p:sldId id="283" r:id="rId3"/>
    <p:sldId id="282" r:id="rId4"/>
    <p:sldId id="302" r:id="rId5"/>
    <p:sldId id="309" r:id="rId6"/>
    <p:sldId id="306" r:id="rId7"/>
    <p:sldId id="307" r:id="rId8"/>
    <p:sldId id="308" r:id="rId10"/>
    <p:sldId id="303" r:id="rId11"/>
    <p:sldId id="310" r:id="rId12"/>
    <p:sldId id="317" r:id="rId13"/>
    <p:sldId id="318" r:id="rId14"/>
    <p:sldId id="321" r:id="rId15"/>
    <p:sldId id="322" r:id="rId16"/>
    <p:sldId id="324" r:id="rId17"/>
    <p:sldId id="323" r:id="rId18"/>
    <p:sldId id="333" r:id="rId19"/>
    <p:sldId id="319" r:id="rId20"/>
    <p:sldId id="320" r:id="rId21"/>
    <p:sldId id="325" r:id="rId22"/>
    <p:sldId id="326" r:id="rId23"/>
    <p:sldId id="328" r:id="rId24"/>
    <p:sldId id="332" r:id="rId25"/>
    <p:sldId id="331" r:id="rId26"/>
    <p:sldId id="301" r:id="rId27"/>
    <p:sldId id="290" r:id="rId28"/>
    <p:sldId id="277" r:id="rId29"/>
    <p:sldId id="293" r:id="rId30"/>
    <p:sldId id="296" r:id="rId31"/>
    <p:sldId id="264" r:id="rId32"/>
    <p:sldId id="263" r:id="rId33"/>
    <p:sldId id="279" r:id="rId34"/>
    <p:sldId id="297" r:id="rId35"/>
    <p:sldId id="280" r:id="rId36"/>
    <p:sldId id="300" r:id="rId37"/>
    <p:sldId id="281" r:id="rId38"/>
    <p:sldId id="298" r:id="rId39"/>
    <p:sldId id="285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94B"/>
    <a:srgbClr val="15264B"/>
    <a:srgbClr val="E84B36"/>
    <a:srgbClr val="1B4284"/>
    <a:srgbClr val="FA5738"/>
    <a:srgbClr val="FF552E"/>
    <a:srgbClr val="0E2248"/>
    <a:srgbClr val="0E2E5A"/>
    <a:srgbClr val="0B1A53"/>
    <a:srgbClr val="0309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2"/>
    <p:restoredTop sz="94710"/>
  </p:normalViewPr>
  <p:slideViewPr>
    <p:cSldViewPr snapToGrid="0" snapToObjects="1">
      <p:cViewPr varScale="1">
        <p:scale>
          <a:sx n="107" d="100"/>
          <a:sy n="107" d="100"/>
        </p:scale>
        <p:origin x="2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3" name="Google Shape;1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em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jpeg"/><Relationship Id="rId1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jpeg"/><Relationship Id="rId1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1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1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1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4.emf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1" Type="http://schemas.openxmlformats.org/officeDocument/2006/relationships/image" Target="../media/image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emf"/><Relationship Id="rId1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9.emf"/><Relationship Id="rId1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emf"/><Relationship Id="rId1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1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emf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.jpeg"/><Relationship Id="rId1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jpeg"/><Relationship Id="rId1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7;p1"/>
          <p:cNvSpPr txBox="1"/>
          <p:nvPr/>
        </p:nvSpPr>
        <p:spPr>
          <a:xfrm>
            <a:off x="1134033" y="1971258"/>
            <a:ext cx="9923929" cy="398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Table Cleaning Robot: Autonomous Elevated Surface Cleaner</a:t>
            </a:r>
            <a:endParaRPr lang="en-US" sz="4500" dirty="0">
              <a:latin typeface="+mn-lt"/>
            </a:endParaRPr>
          </a:p>
          <a:p>
            <a:pPr lvl="0" algn="ctr">
              <a:spcBef>
                <a:spcPts val="600"/>
              </a:spcBef>
            </a:pPr>
            <a:r>
              <a:rPr lang="en-US" sz="2500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Team 33</a:t>
            </a:r>
            <a:endParaRPr lang="en-US" sz="2500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>
              <a:spcBef>
                <a:spcPts val="600"/>
              </a:spcBef>
            </a:pPr>
            <a:r>
              <a:rPr lang="en-US" sz="2500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Ann Luo, Bolin Pan, </a:t>
            </a:r>
            <a:r>
              <a:rPr lang="en-US" sz="2500" dirty="0" err="1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Yening</a:t>
            </a:r>
            <a:r>
              <a:rPr lang="en-US" sz="2500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 Liu</a:t>
            </a:r>
            <a:endParaRPr lang="en-US" sz="2500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>
              <a:spcBef>
                <a:spcPts val="600"/>
              </a:spcBef>
            </a:pPr>
            <a:endParaRPr lang="en-US" sz="2500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>
              <a:spcBef>
                <a:spcPts val="600"/>
              </a:spcBef>
            </a:pPr>
            <a:r>
              <a:rPr lang="en-US" sz="1800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Supervised by Jason Zhang and Professor Yang Zhao</a:t>
            </a:r>
            <a:endParaRPr lang="en-US" sz="1800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Google Shape;98;p1"/>
          <p:cNvSpPr txBox="1"/>
          <p:nvPr/>
        </p:nvSpPr>
        <p:spPr>
          <a:xfrm>
            <a:off x="3922056" y="6168775"/>
            <a:ext cx="434788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spc="300" dirty="0">
                <a:solidFill>
                  <a:schemeClr val="bg1"/>
                </a:solidFill>
                <a:latin typeface="+mn-lt"/>
                <a:ea typeface="Helvetica Neue Light"/>
                <a:sym typeface="Helvetica Neue Light"/>
              </a:rPr>
              <a:t>May.5th, 2025</a:t>
            </a:r>
            <a:endParaRPr sz="1800" spc="3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007" y="1004743"/>
            <a:ext cx="2909982" cy="7546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Overview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Google Shape;147;p7"/>
          <p:cNvSpPr txBox="1"/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Power Supply Subsystem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Delivers regulated 3.7V, 5-6</a:t>
            </a:r>
            <a:r>
              <a:rPr lang="en-US" altLang="zh-CN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V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and 12V to different components depending on their requirements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Includes XL6009 DC-DC Step-Up Converter to boost voltage to 12V for the vacuum and Arduino Uno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Uses 18650 rechargeable batteries to supply power to gear motors and overall system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827" y="2036127"/>
            <a:ext cx="4585539" cy="343557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/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Overview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Google Shape;147;p7"/>
          <p:cNvSpPr txBox="1"/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Debris Collection Subsystem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Handles tabletop cleaning by vacuuming dust and crumbs into a removable bin while the robot is in motion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Includes a 12V vacuum pump for efficient suction and low power consumption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Activated during movement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Compact and lightweight design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157" y="1072273"/>
            <a:ext cx="3760611" cy="501512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/>
          <p:cNvSpPr txBox="1"/>
          <p:nvPr/>
        </p:nvSpPr>
        <p:spPr>
          <a:xfrm>
            <a:off x="2206904" y="748624"/>
            <a:ext cx="777818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Requirements and Verifications</a:t>
            </a:r>
            <a:endParaRPr dirty="0">
              <a:latin typeface="+mn-lt"/>
            </a:endParaRPr>
          </a:p>
        </p:txBody>
      </p:sp>
      <p:sp>
        <p:nvSpPr>
          <p:cNvPr id="15" name="Google Shape;108;p2"/>
          <p:cNvSpPr txBox="1"/>
          <p:nvPr/>
        </p:nvSpPr>
        <p:spPr>
          <a:xfrm>
            <a:off x="1441528" y="3232230"/>
            <a:ext cx="93089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High level requirements and verifi</a:t>
            </a:r>
            <a:r>
              <a:rPr lang="en-US" sz="18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cations with results</a:t>
            </a:r>
            <a:endParaRPr sz="1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Requirements and Verifications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Google Shape;147;p7"/>
          <p:cNvSpPr txBox="1"/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Edge Detection &amp; Fall Prevention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Requirement: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Must detect table edges using IR sensors and stop or turn within 2 cm of the edge to prevent falling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Verification: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Conduct 50 trials, record the number of successful edge detections and confirm that the robot avoids falling in at least 95% of cases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 Results: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-48 success out of 50 trials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764" y="1763368"/>
            <a:ext cx="4771053" cy="35745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Requirements and Verifications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Google Shape;147;p7"/>
          <p:cNvSpPr txBox="1"/>
          <p:nvPr/>
        </p:nvSpPr>
        <p:spPr>
          <a:xfrm>
            <a:off x="376808" y="1334279"/>
            <a:ext cx="66854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Obstacle Avoidance &amp; Object Interaction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Requirement: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Must detect and avoid objects 5–20 cm in diameter with ≥ 95% success, without pushing them off the table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Verification: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Repeat tests for 50 times under the regular operating voltage, and record the outcome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 Results: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All 50 trails are successful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809" y="1616067"/>
            <a:ext cx="3155027" cy="42124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Requirements and Verifications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Google Shape;147;p7"/>
          <p:cNvSpPr txBox="1"/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Debris Collection Efficiency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Requirement: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Must clean at least 90% of debris from a 60 cm × 60 cm surface per cycle and hold waste for 3 full cycles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Verification: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Measure before and after debris mass to confirm 90% collection efficiency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Test Results: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Around 93% debris on the table is collected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2522" y="2024993"/>
            <a:ext cx="4476295" cy="33537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8735" y="868221"/>
            <a:ext cx="10648496" cy="5989779"/>
          </a:xfrm>
          <a:prstGeom prst="rect">
            <a:avLst/>
          </a:prstGeom>
        </p:spPr>
      </p:pic>
      <p:sp>
        <p:nvSpPr>
          <p:cNvPr id="4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00;p1"/>
          <p:cNvSpPr txBox="1"/>
          <p:nvPr/>
        </p:nvSpPr>
        <p:spPr>
          <a:xfrm>
            <a:off x="528735" y="233819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Video Illustration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Challenges</a:t>
            </a:r>
            <a:endParaRPr dirty="0">
              <a:latin typeface="+mn-lt"/>
            </a:endParaRPr>
          </a:p>
        </p:txBody>
      </p:sp>
      <p:sp>
        <p:nvSpPr>
          <p:cNvPr id="15" name="Google Shape;108;p2"/>
          <p:cNvSpPr txBox="1"/>
          <p:nvPr/>
        </p:nvSpPr>
        <p:spPr>
          <a:xfrm>
            <a:off x="1441528" y="3232230"/>
            <a:ext cx="93089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Challenges met during design process</a:t>
            </a:r>
            <a:endParaRPr lang="en-US" sz="2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7;p7"/>
          <p:cNvSpPr txBox="1"/>
          <p:nvPr/>
        </p:nvSpPr>
        <p:spPr>
          <a:xfrm>
            <a:off x="5122548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PCB Design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Soldering Issues on Fine-Pitch Components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Debugging hardware problems forced us to order multiple PCB versions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Integrating many small components in a tight layout made routing complex and increased risk of short circuits.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3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Challenges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8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11" name="Straight Connector 10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41" y="2066769"/>
            <a:ext cx="4065261" cy="30457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Conclusion</a:t>
            </a:r>
            <a:endParaRPr dirty="0">
              <a:latin typeface="+mn-lt"/>
            </a:endParaRPr>
          </a:p>
        </p:txBody>
      </p:sp>
      <p:sp>
        <p:nvSpPr>
          <p:cNvPr id="15" name="Google Shape;108;p2"/>
          <p:cNvSpPr txBox="1"/>
          <p:nvPr/>
        </p:nvSpPr>
        <p:spPr>
          <a:xfrm>
            <a:off x="1441528" y="3232230"/>
            <a:ext cx="930894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A Reflection on our project</a:t>
            </a:r>
            <a:endParaRPr sz="1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/>
          <p:cNvSpPr txBox="1"/>
          <p:nvPr/>
        </p:nvSpPr>
        <p:spPr>
          <a:xfrm>
            <a:off x="2206906" y="1491040"/>
            <a:ext cx="777818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Introduction</a:t>
            </a:r>
            <a:endParaRPr dirty="0">
              <a:latin typeface="+mn-lt"/>
            </a:endParaRPr>
          </a:p>
        </p:txBody>
      </p:sp>
      <p:sp>
        <p:nvSpPr>
          <p:cNvPr id="15" name="Google Shape;108;p2"/>
          <p:cNvSpPr txBox="1"/>
          <p:nvPr/>
        </p:nvSpPr>
        <p:spPr>
          <a:xfrm>
            <a:off x="1441528" y="3232230"/>
            <a:ext cx="9308941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Problem statement </a:t>
            </a:r>
            <a:endParaRPr lang="en-US" sz="2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Successfully developed a compact, autonomous table-cleaning robot for elevated surfaces with verified basic functionalities.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Integrated multiple subsystems: motion control, power regulation, sensing, and vacuum operation.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Gained hands-on experience with PCB design, embedded programming, and system integration.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24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Conclusion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Future Improvements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Google Shape;147;p7"/>
          <p:cNvSpPr txBox="1"/>
          <p:nvPr/>
        </p:nvSpPr>
        <p:spPr>
          <a:xfrm>
            <a:off x="307179" y="983446"/>
            <a:ext cx="1138598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0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Integrate Computer Vision</a:t>
            </a:r>
            <a:endParaRPr lang="en-US" sz="20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-Replace basic IR and ultrasonic sensors with camera-based vision;</a:t>
            </a:r>
            <a:endParaRPr lang="en-US" sz="18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-More accurate object detection and edge recognition;</a:t>
            </a:r>
            <a:endParaRPr lang="en-US" sz="18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-Enable table mapping and path planning.</a:t>
            </a:r>
            <a:endParaRPr lang="en-US" sz="18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Optimize Form Factor &amp; Maneuverability</a:t>
            </a:r>
            <a:endParaRPr lang="en-US" sz="20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Replace the current vacuum pump with a more compact, low-profile model to free up internal space;</a:t>
            </a:r>
            <a:endParaRPr lang="en-US" sz="18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Adopt a circular chassis design to enhance turning ability and minimize sharp edges that could snag on objects;</a:t>
            </a:r>
            <a:endParaRPr lang="en-US" sz="18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18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-Attach rotating side brushes to the edges of the robot to improve cleaning coverage.</a:t>
            </a:r>
            <a:endParaRPr lang="en-US" sz="18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marR="0" algn="l" rtl="0">
              <a:buNone/>
            </a:pPr>
            <a:r>
              <a:rPr lang="en-US" sz="2000" b="1" i="0" dirty="0">
                <a:solidFill>
                  <a:srgbClr val="E84B36"/>
                </a:solidFill>
                <a:effectLst/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Wireless Control or App Integration</a:t>
            </a:r>
            <a:endParaRPr lang="en-US" sz="2000" b="1" i="0" dirty="0">
              <a:solidFill>
                <a:srgbClr val="E84B36"/>
              </a:solidFill>
              <a:effectLst/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marL="0" marR="0" algn="l" rtl="0">
              <a:buNone/>
            </a:pPr>
            <a:endParaRPr lang="en-US" sz="2000" dirty="0">
              <a:effectLst/>
            </a:endParaRPr>
          </a:p>
          <a:p>
            <a:pPr marL="0" marR="0" algn="l" rtl="0">
              <a:buNone/>
            </a:pPr>
            <a:r>
              <a:rPr lang="en-US" sz="1800" b="1" i="0" dirty="0">
                <a:solidFill>
                  <a:srgbClr val="15264B"/>
                </a:solidFill>
                <a:effectLst/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-Enhance user interaction and flexibility through wireless connectivity and mobile interface;</a:t>
            </a:r>
            <a:endParaRPr lang="en-US" sz="1800" dirty="0">
              <a:effectLst/>
            </a:endParaRPr>
          </a:p>
          <a:p>
            <a:pPr marL="0" marR="0" algn="l" rtl="0"/>
            <a:r>
              <a:rPr lang="en-US" sz="1800" b="1" i="0" dirty="0">
                <a:solidFill>
                  <a:srgbClr val="15264B"/>
                </a:solidFill>
                <a:effectLst/>
                <a:latin typeface="Arial" panose="020B0604020202020204" pitchFamily="34" charset="0"/>
                <a:ea typeface="Helvetica Neue Light"/>
                <a:cs typeface="Arial" panose="020B0604020202020204" pitchFamily="34" charset="0"/>
              </a:rPr>
              <a:t>-Develop a mobile app or web interface for users to start, pause, or stop cleaning cycles remotely.</a:t>
            </a:r>
            <a:endParaRPr lang="en-US" sz="1800" dirty="0">
              <a:effectLst/>
            </a:endParaRPr>
          </a:p>
          <a:p>
            <a:pPr marL="342900" lvl="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Thank you! Q&amp;A</a:t>
            </a:r>
            <a:endParaRPr dirty="0">
              <a:latin typeface="+mn-lt"/>
            </a:endParaRPr>
          </a:p>
        </p:txBody>
      </p:sp>
      <p:sp>
        <p:nvSpPr>
          <p:cNvPr id="15" name="Google Shape;108;p2"/>
          <p:cNvSpPr txBox="1"/>
          <p:nvPr/>
        </p:nvSpPr>
        <p:spPr>
          <a:xfrm>
            <a:off x="1441528" y="3232230"/>
            <a:ext cx="930894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We sincerely thank Professor Zhao Yang and our TA Jason Zhang for their guidance and support throughout the semester.</a:t>
            </a:r>
            <a:endParaRPr sz="20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350" y="2791508"/>
            <a:ext cx="5414193" cy="12749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HEADING</a:t>
            </a:r>
            <a:endParaRPr dirty="0">
              <a:latin typeface="+mn-lt"/>
            </a:endParaRPr>
          </a:p>
        </p:txBody>
      </p:sp>
      <p:sp>
        <p:nvSpPr>
          <p:cNvPr id="15" name="Google Shape;108;p2"/>
          <p:cNvSpPr txBox="1"/>
          <p:nvPr/>
        </p:nvSpPr>
        <p:spPr>
          <a:xfrm>
            <a:off x="1441528" y="3232230"/>
            <a:ext cx="9308941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Lorem ipsum dolor sit amet, consectetur adipiscing elit. Nullam ut orci condimentum, commodo dui quis, faucibus mauris.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Praesent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nec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sapien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sed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nunc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-US" sz="2800" b="0" i="0" u="none" strike="noStrike" cap="none" dirty="0" err="1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sollicitudin</a:t>
            </a: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.</a:t>
            </a:r>
            <a:endParaRPr lang="en-US" sz="2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endParaRPr lang="en-US" sz="2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(Main section divider slide option one.)</a:t>
            </a:r>
            <a:endParaRPr sz="1800" b="0" i="0" u="none" strike="noStrike" cap="none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;p4"/>
          <p:cNvSpPr txBox="1"/>
          <p:nvPr/>
        </p:nvSpPr>
        <p:spPr>
          <a:xfrm>
            <a:off x="1295400" y="2948490"/>
            <a:ext cx="96012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rgbClr val="15264B"/>
                </a:solidFill>
                <a:latin typeface="+mn-lt"/>
                <a:ea typeface="Helvetica Neue"/>
                <a:cs typeface="Helvetica Neue"/>
                <a:sym typeface="Helvetica Neue"/>
              </a:rPr>
              <a:t>Heading</a:t>
            </a:r>
            <a:endParaRPr lang="en-US" sz="4500" b="1" dirty="0">
              <a:solidFill>
                <a:srgbClr val="15264B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15264B"/>
              </a:solidFill>
              <a:latin typeface="+mn-lt"/>
              <a:ea typeface="Helvetica Neue"/>
              <a:cs typeface="Helvetica Neue"/>
              <a:sym typeface="Helvetica Neue"/>
            </a:endParaRPr>
          </a:p>
          <a:p>
            <a:pPr lvl="0" algn="ctr"/>
            <a:r>
              <a:rPr lang="en-US" sz="1800" dirty="0">
                <a:solidFill>
                  <a:srgbClr val="15264B"/>
                </a:solidFill>
                <a:ea typeface="Helvetica Neue"/>
                <a:cs typeface="Helvetica Neue"/>
                <a:sym typeface="Helvetica Neue"/>
              </a:rPr>
              <a:t>(Main section divider slide option two, or transition slide.)</a:t>
            </a:r>
            <a:endParaRPr lang="en-US" sz="1800" dirty="0">
              <a:solidFill>
                <a:srgbClr val="15264B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1"/>
          </a:xfrm>
          <a:prstGeom prst="rect">
            <a:avLst/>
          </a:prstGeom>
        </p:spPr>
      </p:pic>
      <p:sp>
        <p:nvSpPr>
          <p:cNvPr id="5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09" y="1334279"/>
            <a:ext cx="11177401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sunt in culpa qui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latin typeface="+mn-lt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6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" name="Google Shape;147;p7"/>
          <p:cNvSpPr txBox="1"/>
          <p:nvPr/>
        </p:nvSpPr>
        <p:spPr>
          <a:xfrm>
            <a:off x="376810" y="1334279"/>
            <a:ext cx="544210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sunt in culpa qui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147;p7"/>
          <p:cNvSpPr txBox="1"/>
          <p:nvPr/>
        </p:nvSpPr>
        <p:spPr>
          <a:xfrm>
            <a:off x="6158774" y="1334279"/>
            <a:ext cx="5442100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sunt in culpa qui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7" name="Straight Connector 6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7"/>
          <p:cNvSpPr/>
          <p:nvPr/>
        </p:nvSpPr>
        <p:spPr>
          <a:xfrm>
            <a:off x="475566" y="1263717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Google Shape;149;p7"/>
          <p:cNvSpPr txBox="1"/>
          <p:nvPr/>
        </p:nvSpPr>
        <p:spPr>
          <a:xfrm>
            <a:off x="149411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50;p7"/>
          <p:cNvSpPr/>
          <p:nvPr/>
        </p:nvSpPr>
        <p:spPr>
          <a:xfrm>
            <a:off x="47556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51;p7"/>
          <p:cNvSpPr txBox="1"/>
          <p:nvPr/>
        </p:nvSpPr>
        <p:spPr>
          <a:xfrm>
            <a:off x="149411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6" name="Google Shape;147;p7"/>
          <p:cNvSpPr txBox="1"/>
          <p:nvPr/>
        </p:nvSpPr>
        <p:spPr>
          <a:xfrm>
            <a:off x="5122548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8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11" name="Straight Connector 10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"/>
          <p:cNvSpPr/>
          <p:nvPr/>
        </p:nvSpPr>
        <p:spPr>
          <a:xfrm>
            <a:off x="2266934" y="1458134"/>
            <a:ext cx="7658130" cy="3688423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4548417" y="3123892"/>
            <a:ext cx="30951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CHART / GRAPH</a:t>
            </a:r>
            <a:endParaRPr dirty="0">
              <a:latin typeface="+mn-lt"/>
            </a:endParaRPr>
          </a:p>
        </p:txBody>
      </p:sp>
      <p:sp>
        <p:nvSpPr>
          <p:cNvPr id="161" name="Google Shape;161;p8"/>
          <p:cNvSpPr txBox="1"/>
          <p:nvPr/>
        </p:nvSpPr>
        <p:spPr>
          <a:xfrm>
            <a:off x="583914" y="5464730"/>
            <a:ext cx="11024170" cy="65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en-US" sz="16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</a:t>
            </a:r>
            <a:r>
              <a:rPr lang="en-US" sz="16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hort commentary or relevant information about the contents of the chart/graph.)</a:t>
            </a:r>
            <a:endParaRPr sz="1600" dirty="0">
              <a:latin typeface="+mn-lt"/>
            </a:endParaRPr>
          </a:p>
        </p:txBody>
      </p:sp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7"/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/>
          <p:cNvSpPr txBox="1"/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Problem Statement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1800" dirty="0">
              <a:latin typeface="Arial" panose="020B0604020202020204" pitchFamily="34" charset="0"/>
              <a:ea typeface="Helvetica Neue Light"/>
              <a:cs typeface="Arial" panose="020B0604020202020204" pitchFamily="34" charset="0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Manual table cleaning is repetitive and time-consuming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Idea comes from floor cleaning robot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An automated solution could improve efficiency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Introduction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805" y="1237221"/>
            <a:ext cx="4439441" cy="466206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/>
          <p:nvPr/>
        </p:nvSpPr>
        <p:spPr>
          <a:xfrm>
            <a:off x="7475456" y="1263717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8494005" y="2239572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50" name="Google Shape;150;p7"/>
          <p:cNvSpPr/>
          <p:nvPr/>
        </p:nvSpPr>
        <p:spPr>
          <a:xfrm>
            <a:off x="7475456" y="3774068"/>
            <a:ext cx="4356660" cy="231564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1" name="Google Shape;151;p7"/>
          <p:cNvSpPr txBox="1"/>
          <p:nvPr/>
        </p:nvSpPr>
        <p:spPr>
          <a:xfrm>
            <a:off x="8494005" y="474722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22" name="Google Shape;147;p7"/>
          <p:cNvSpPr txBox="1">
            <a:spLocks noGrp="1"/>
          </p:cNvSpPr>
          <p:nvPr>
            <p:ph type="body" idx="1"/>
          </p:nvPr>
        </p:nvSpPr>
        <p:spPr>
          <a:xfrm>
            <a:off x="376810" y="1334279"/>
            <a:ext cx="6686464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ts val="2000"/>
              <a:buNone/>
            </a:pPr>
            <a:endParaRPr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SzPts val="300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5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0;p7"/>
          <p:cNvSpPr/>
          <p:nvPr/>
        </p:nvSpPr>
        <p:spPr>
          <a:xfrm>
            <a:off x="431192" y="1263718"/>
            <a:ext cx="4356660" cy="482599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" name="Google Shape;151;p7"/>
          <p:cNvSpPr txBox="1"/>
          <p:nvPr/>
        </p:nvSpPr>
        <p:spPr>
          <a:xfrm>
            <a:off x="146927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16" name="Google Shape;147;p7"/>
          <p:cNvSpPr txBox="1"/>
          <p:nvPr/>
        </p:nvSpPr>
        <p:spPr>
          <a:xfrm>
            <a:off x="5131837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0;p7"/>
          <p:cNvSpPr/>
          <p:nvPr/>
        </p:nvSpPr>
        <p:spPr>
          <a:xfrm>
            <a:off x="7452352" y="1263718"/>
            <a:ext cx="4356660" cy="482599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Google Shape;151;p7"/>
          <p:cNvSpPr txBox="1"/>
          <p:nvPr/>
        </p:nvSpPr>
        <p:spPr>
          <a:xfrm>
            <a:off x="8490436" y="3493224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/ GRAPHIC</a:t>
            </a:r>
            <a:endParaRPr dirty="0">
              <a:latin typeface="+mn-lt"/>
            </a:endParaRPr>
          </a:p>
        </p:txBody>
      </p:sp>
      <p:sp>
        <p:nvSpPr>
          <p:cNvPr id="4" name="Google Shape;147;p7"/>
          <p:cNvSpPr txBox="1"/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none" strike="noStrike" cap="none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Slide Title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8"/>
          <p:cNvSpPr/>
          <p:nvPr/>
        </p:nvSpPr>
        <p:spPr>
          <a:xfrm>
            <a:off x="1" y="0"/>
            <a:ext cx="12191998" cy="4617387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Google Shape;160;p8"/>
          <p:cNvSpPr txBox="1"/>
          <p:nvPr/>
        </p:nvSpPr>
        <p:spPr>
          <a:xfrm>
            <a:off x="3513296" y="2308693"/>
            <a:ext cx="514052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 (Send to back so Block I is not covered.)</a:t>
            </a:r>
            <a:endParaRPr dirty="0">
              <a:latin typeface="+mn-lt"/>
            </a:endParaRPr>
          </a:p>
        </p:txBody>
      </p:sp>
      <p:sp>
        <p:nvSpPr>
          <p:cNvPr id="4" name="Google Shape;161;p8"/>
          <p:cNvSpPr txBox="1"/>
          <p:nvPr/>
        </p:nvSpPr>
        <p:spPr>
          <a:xfrm>
            <a:off x="376810" y="5050453"/>
            <a:ext cx="11177400" cy="95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T</a:t>
            </a:r>
            <a:r>
              <a:rPr lang="en-US" sz="22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ext here relevant to the </a:t>
            </a: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photo for a larger call out on a given idea or message.) </a:t>
            </a:r>
            <a:endParaRPr lang="en-US" sz="2200" dirty="0">
              <a:solidFill>
                <a:schemeClr val="dk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 Light"/>
              <a:buNone/>
            </a:pPr>
            <a:r>
              <a:rPr lang="en-US" sz="2200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(</a:t>
            </a:r>
            <a:r>
              <a:rPr lang="en-US" sz="2200" u="none" strike="noStrike" cap="none" dirty="0">
                <a:solidFill>
                  <a:schemeClr val="dk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Keep this text simple and short on one or two lines.)</a:t>
            </a:r>
            <a:endParaRPr sz="22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32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7;p7"/>
          <p:cNvSpPr txBox="1"/>
          <p:nvPr/>
        </p:nvSpPr>
        <p:spPr>
          <a:xfrm>
            <a:off x="5131837" y="1010620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elit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2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1800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Lorem ipsum dolor sit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amet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consectetur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adipiscing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50;p7"/>
          <p:cNvSpPr/>
          <p:nvPr/>
        </p:nvSpPr>
        <p:spPr>
          <a:xfrm>
            <a:off x="420782" y="344953"/>
            <a:ext cx="4109890" cy="595424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4" name="Google Shape;151;p7"/>
          <p:cNvSpPr txBox="1"/>
          <p:nvPr/>
        </p:nvSpPr>
        <p:spPr>
          <a:xfrm>
            <a:off x="1335481" y="3236505"/>
            <a:ext cx="2280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A5A5A5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</a:t>
            </a:r>
            <a:endParaRPr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7" name="Straight Connector 6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, letter, whiteboard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30;p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" name="Google Shape;131;p5"/>
          <p:cNvSpPr txBox="1"/>
          <p:nvPr/>
        </p:nvSpPr>
        <p:spPr>
          <a:xfrm>
            <a:off x="591671" y="3581984"/>
            <a:ext cx="48678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(Slide the blue box and the text left or right to fit </a:t>
            </a:r>
            <a:r>
              <a:rPr lang="en-US" sz="2400" b="1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over </a:t>
            </a:r>
            <a:r>
              <a:rPr lang="en-US" sz="2400" b="1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your background image. Use this text box for a call out or caption to the image.)</a:t>
            </a:r>
            <a:endParaRPr sz="2400" b="1" dirty="0">
              <a:solidFill>
                <a:schemeClr val="lt1"/>
              </a:solidFill>
              <a:latin typeface="+mn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160;p8"/>
          <p:cNvSpPr txBox="1"/>
          <p:nvPr/>
        </p:nvSpPr>
        <p:spPr>
          <a:xfrm>
            <a:off x="701965" y="1422585"/>
            <a:ext cx="460894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IMAGE</a:t>
            </a:r>
            <a:endParaRPr lang="en-US" sz="1800" dirty="0">
              <a:solidFill>
                <a:schemeClr val="bg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 </a:t>
            </a:r>
            <a:endParaRPr lang="en-US" sz="1800" dirty="0">
              <a:solidFill>
                <a:schemeClr val="bg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  <a:p>
            <a:pPr lvl="0" algn="ctr"/>
            <a:r>
              <a:rPr lang="en-US" sz="18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(Use a photo for the entire slide like the example shown here. Send the photo to </a:t>
            </a:r>
            <a:endParaRPr lang="en-US" sz="18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  <a:p>
            <a:pPr lvl="0" algn="ctr"/>
            <a:r>
              <a:rPr lang="en-US" sz="18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the back so the Block I and footer text </a:t>
            </a:r>
            <a:endParaRPr lang="en-US" sz="18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  <a:p>
            <a:pPr lvl="0" algn="ctr"/>
            <a:r>
              <a:rPr lang="en-US" sz="18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is not covered.)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7;p7"/>
          <p:cNvSpPr txBox="1"/>
          <p:nvPr/>
        </p:nvSpPr>
        <p:spPr>
          <a:xfrm>
            <a:off x="2275515" y="1778140"/>
            <a:ext cx="7640969" cy="4334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buSzPts val="3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(Closing slide option. Suggestions for last slide)</a:t>
            </a:r>
            <a:endParaRPr lang="en-US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ts val="2000"/>
            </a:pP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Summary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Thank You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Questions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Contact Information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labore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dolore magna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350" y="2791508"/>
            <a:ext cx="5414193" cy="127498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Introduction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8" name="Straight Connector 7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Google Shape;147;p7"/>
          <p:cNvSpPr txBox="1"/>
          <p:nvPr/>
        </p:nvSpPr>
        <p:spPr>
          <a:xfrm>
            <a:off x="5156957" y="1343362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Our Solution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Autonomous robot designed for elevated surfaces with edge detection and obstacle avoidance.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Cleans around objects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Depth detecting sensors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lvl="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Mini vacuum system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10" y="2009192"/>
            <a:ext cx="4516575" cy="33839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/>
          <p:cNvSpPr txBox="1"/>
          <p:nvPr/>
        </p:nvSpPr>
        <p:spPr>
          <a:xfrm>
            <a:off x="2206906" y="1491040"/>
            <a:ext cx="777818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Block Diagram</a:t>
            </a:r>
            <a:endParaRPr dirty="0">
              <a:latin typeface="+mn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Google Shape;108;p2"/>
          <p:cNvSpPr txBox="1"/>
          <p:nvPr/>
        </p:nvSpPr>
        <p:spPr>
          <a:xfrm>
            <a:off x="1441528" y="3232230"/>
            <a:ext cx="93089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High Level Introduction</a:t>
            </a:r>
            <a:endParaRPr lang="en-US" sz="28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865" y="539653"/>
            <a:ext cx="10910026" cy="6532951"/>
          </a:xfrm>
          <a:prstGeom prst="rect">
            <a:avLst/>
          </a:prstGeom>
        </p:spPr>
      </p:pic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Block Diagram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3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;p2"/>
          <p:cNvSpPr txBox="1"/>
          <p:nvPr/>
        </p:nvSpPr>
        <p:spPr>
          <a:xfrm>
            <a:off x="2080260" y="1491040"/>
            <a:ext cx="790483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lt1"/>
                </a:solidFill>
                <a:latin typeface="+mn-lt"/>
                <a:ea typeface="Helvetica Neue"/>
                <a:cs typeface="Helvetica Neue"/>
                <a:sym typeface="Helvetica Neue"/>
              </a:rPr>
              <a:t>Subsystem Overview</a:t>
            </a:r>
            <a:endParaRPr dirty="0">
              <a:latin typeface="+mn-lt"/>
            </a:endParaRPr>
          </a:p>
        </p:txBody>
      </p:sp>
      <p:sp>
        <p:nvSpPr>
          <p:cNvPr id="15" name="Google Shape;108;p2"/>
          <p:cNvSpPr txBox="1"/>
          <p:nvPr/>
        </p:nvSpPr>
        <p:spPr>
          <a:xfrm>
            <a:off x="1441528" y="3232230"/>
            <a:ext cx="93089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Detailed Introduction</a:t>
            </a:r>
            <a:endParaRPr lang="en-US" sz="28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943790" y="2676939"/>
            <a:ext cx="3861740" cy="322845"/>
            <a:chOff x="3943790" y="2676939"/>
            <a:chExt cx="3861740" cy="32284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426226" y="2676939"/>
              <a:ext cx="3379304" cy="0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3943790" y="2676939"/>
              <a:ext cx="482436" cy="322845"/>
            </a:xfrm>
            <a:prstGeom prst="line">
              <a:avLst/>
            </a:prstGeom>
            <a:ln w="19050">
              <a:solidFill>
                <a:srgbClr val="E84B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2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chemeClr val="bg1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chemeClr val="bg1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chemeClr val="bg1"/>
          </a:solidFill>
        </p:grpSpPr>
        <p:cxnSp>
          <p:nvCxnSpPr>
            <p:cNvPr id="6" name="Straight Connector 5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Overview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Google Shape;147;p7"/>
          <p:cNvSpPr txBox="1"/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Edge Detection Subsystem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Prevents the robot from falling off the table by detecting edges in real time.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Uses two downward-angled IR sensors for edge detection.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Sends PWM signals to motors via PCB to stop and turn within 100 </a:t>
            </a:r>
            <a:r>
              <a:rPr lang="en-US" sz="2000" b="1" dirty="0" err="1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ms</a:t>
            </a: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 of edge detection.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4576" y="1102041"/>
            <a:ext cx="3812933" cy="49806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45;p7"/>
          <p:cNvSpPr/>
          <p:nvPr/>
        </p:nvSpPr>
        <p:spPr>
          <a:xfrm rot="10800000" flipH="1">
            <a:off x="0" y="0"/>
            <a:ext cx="12192000" cy="868220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 panose="020F0502020204030204"/>
              <a:buNone/>
            </a:pPr>
            <a:endParaRPr sz="1800" b="0" i="0" u="none" strike="noStrike" cap="none">
              <a:solidFill>
                <a:srgbClr val="13294B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3" name="Google Shape;100;p1"/>
          <p:cNvSpPr txBox="1"/>
          <p:nvPr/>
        </p:nvSpPr>
        <p:spPr>
          <a:xfrm>
            <a:off x="376810" y="204051"/>
            <a:ext cx="1091002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+mn-lt"/>
                <a:ea typeface="Helvetica Neue Light"/>
                <a:cs typeface="Helvetica Neue Light"/>
                <a:sym typeface="Helvetica Neue Light"/>
              </a:rPr>
              <a:t>Subsystem Overview</a:t>
            </a:r>
            <a:endParaRPr lang="en-US" sz="2400" dirty="0">
              <a:solidFill>
                <a:schemeClr val="lt1"/>
              </a:solidFill>
              <a:latin typeface="+mn-l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509" y="233819"/>
            <a:ext cx="271308" cy="389810"/>
          </a:xfrm>
          <a:prstGeom prst="rect">
            <a:avLst/>
          </a:prstGeom>
        </p:spPr>
      </p:pic>
      <p:sp>
        <p:nvSpPr>
          <p:cNvPr id="6" name="Google Shape;100;p1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GRAINGER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" name="Google Shape;100;p1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900" spc="200" dirty="0">
                <a:solidFill>
                  <a:srgbClr val="13294B"/>
                </a:solidFill>
                <a:ea typeface="Helvetica Neue Light"/>
                <a:cs typeface="Helvetica Neue Light"/>
                <a:sym typeface="Helvetica Neue Light"/>
              </a:rPr>
              <a:t>ELECTRICAL &amp; COMPUTER ENGINEERING</a:t>
            </a:r>
            <a:endParaRPr lang="en-US" sz="900" spc="200" dirty="0">
              <a:solidFill>
                <a:srgbClr val="13294B"/>
              </a:solidFill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061361" y="6601537"/>
            <a:ext cx="5238725" cy="70446"/>
            <a:chOff x="4028111" y="6601537"/>
            <a:chExt cx="5238725" cy="70446"/>
          </a:xfrm>
          <a:solidFill>
            <a:srgbClr val="13294B"/>
          </a:solidFill>
        </p:grpSpPr>
        <p:cxnSp>
          <p:nvCxnSpPr>
            <p:cNvPr id="9" name="Straight Connector 8"/>
            <p:cNvCxnSpPr/>
            <p:nvPr/>
          </p:nvCxnSpPr>
          <p:spPr>
            <a:xfrm flipH="1">
              <a:off x="4028111" y="6639606"/>
              <a:ext cx="5169964" cy="0"/>
            </a:xfrm>
            <a:prstGeom prst="line">
              <a:avLst/>
            </a:prstGeom>
            <a:grpFill/>
            <a:ln w="9525">
              <a:solidFill>
                <a:srgbClr val="132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9196390" y="6601537"/>
              <a:ext cx="70446" cy="704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Google Shape;147;p7"/>
          <p:cNvSpPr txBox="1"/>
          <p:nvPr/>
        </p:nvSpPr>
        <p:spPr>
          <a:xfrm>
            <a:off x="376808" y="1334279"/>
            <a:ext cx="6422373" cy="4821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lvl="0">
              <a:buSzPts val="3000"/>
            </a:pPr>
            <a:r>
              <a:rPr lang="en-US" sz="2600" b="1" dirty="0">
                <a:solidFill>
                  <a:srgbClr val="E84B36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Obstacle Avoidance Subsystem</a:t>
            </a:r>
            <a:endParaRPr lang="en-US" sz="2600" b="1" dirty="0">
              <a:solidFill>
                <a:srgbClr val="E84B36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Detects and avoids objects on the table to prevent collisions and ensure safe cleaning.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Uses ultrasonic sensor and servomotor to detect obstacle and change direction of motion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r>
              <a:rPr lang="en-US" sz="2000" b="1" dirty="0">
                <a:solidFill>
                  <a:srgbClr val="15264B"/>
                </a:solidFill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rPr>
              <a:t>- PCB processes data and commands motor driver to stop or reroute as needed.</a:t>
            </a: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marL="342900" indent="-342900">
              <a:buSzPts val="3000"/>
              <a:buFontTx/>
              <a:buChar char="-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dirty="0">
              <a:solidFill>
                <a:srgbClr val="15264B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 lvl="0">
              <a:buSzPts val="3000"/>
            </a:pPr>
            <a:endParaRPr lang="en-US" sz="2000" b="1" dirty="0">
              <a:solidFill>
                <a:srgbClr val="15264B"/>
              </a:solidFill>
              <a:ea typeface="Helvetica Neue Light"/>
              <a:cs typeface="Arial" panose="020B0604020202020204" pitchFamily="34" charset="0"/>
              <a:sym typeface="Helvetica Neue Light"/>
            </a:endParaRPr>
          </a:p>
          <a:p>
            <a:pPr>
              <a:buSzPts val="3000"/>
            </a:pP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ea typeface="Helvetica Neue Light"/>
              <a:cs typeface="Arial" panose="020B0604020202020204" pitchFamily="34" charset="0"/>
              <a:sym typeface="Helvetica Neue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559" y="1216128"/>
            <a:ext cx="3805934" cy="50755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11400</Words>
  <Application>WPS Slides</Application>
  <PresentationFormat>Widescreen</PresentationFormat>
  <Paragraphs>569</Paragraphs>
  <Slides>37</Slides>
  <Notes>5</Notes>
  <HiddenSlides>14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Arial</vt:lpstr>
      <vt:lpstr>SimSun</vt:lpstr>
      <vt:lpstr>Wingdings</vt:lpstr>
      <vt:lpstr>Arial</vt:lpstr>
      <vt:lpstr>Calibri</vt:lpstr>
      <vt:lpstr>Helvetica Neue</vt:lpstr>
      <vt:lpstr>Helvetica Neue Light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template. Please copy this document before making any edits</dc:title>
  <dc:creator>Nielsen, Joshua</dc:creator>
  <cp:lastModifiedBy>WPS_1710820563</cp:lastModifiedBy>
  <cp:revision>147</cp:revision>
  <dcterms:created xsi:type="dcterms:W3CDTF">2019-01-14T22:06:00Z</dcterms:created>
  <dcterms:modified xsi:type="dcterms:W3CDTF">2025-05-06T22:19:31Z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434E69833CED401A926067259DEB87FD_13</vt:lpwstr>
  </property>
  <property fmtid="{D5CDD505-2E9C-101B-9397-08002B2CF9AE}" pid="3" name="KSOProductBuildVer">
    <vt:lpwstr>1033-12.2.0.20795</vt:lpwstr>
  </property>
</Properties>
</file>