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7" r:id="rId3"/>
    <p:sldMasterId id="2147483674" r:id="rId4"/>
  </p:sldMasterIdLst>
  <p:notesMasterIdLst>
    <p:notesMasterId r:id="rId31"/>
  </p:notesMasterIdLst>
  <p:sldIdLst>
    <p:sldId id="257" r:id="rId5"/>
    <p:sldId id="264" r:id="rId6"/>
    <p:sldId id="424" r:id="rId7"/>
    <p:sldId id="319" r:id="rId8"/>
    <p:sldId id="425" r:id="rId9"/>
    <p:sldId id="322" r:id="rId10"/>
    <p:sldId id="321" r:id="rId11"/>
    <p:sldId id="430" r:id="rId12"/>
    <p:sldId id="438" r:id="rId13"/>
    <p:sldId id="320" r:id="rId14"/>
    <p:sldId id="431" r:id="rId15"/>
    <p:sldId id="439" r:id="rId16"/>
    <p:sldId id="433" r:id="rId17"/>
    <p:sldId id="440" r:id="rId18"/>
    <p:sldId id="426" r:id="rId19"/>
    <p:sldId id="432" r:id="rId20"/>
    <p:sldId id="436" r:id="rId21"/>
    <p:sldId id="428" r:id="rId22"/>
    <p:sldId id="434" r:id="rId23"/>
    <p:sldId id="323" r:id="rId24"/>
    <p:sldId id="435" r:id="rId25"/>
    <p:sldId id="429" r:id="rId26"/>
    <p:sldId id="437" r:id="rId27"/>
    <p:sldId id="427" r:id="rId28"/>
    <p:sldId id="379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90"/>
  </p:normalViewPr>
  <p:slideViewPr>
    <p:cSldViewPr snapToGrid="0" snapToObjects="1">
      <p:cViewPr>
        <p:scale>
          <a:sx n="149" d="100"/>
          <a:sy n="149" d="100"/>
        </p:scale>
        <p:origin x="144" y="-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D9EB-CB30-5645-8920-4C4D4F6D8CF3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CFF32-679E-EF46-A850-C20E3CD0F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3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69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8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3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AE711-B53E-984C-BD0C-9984282ABD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F06FF-183C-594C-B725-70327F4F5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38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7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F06FF-183C-594C-B725-70327F4F5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5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F06FF-183C-594C-B725-70327F4F5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610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F06FF-183C-594C-B725-70327F4F5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34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4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Amaan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AE711-B53E-984C-BD0C-9984282ABD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1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F06FF-183C-594C-B725-70327F4F5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5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8D5D-847C-6F44-B111-740BEE405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3EECB-7F5E-1845-8871-5BC05D4C6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CD129-E08B-D54F-8939-D1F9FBB1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60D8-E01D-9C43-8A11-8E27F309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CEDA2-C353-3044-8AAF-5C37D24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5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43E0-D7B8-3D4C-9672-0014BE0E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DBCC4-224E-1947-923D-AFAE98799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127A6-B737-C841-8849-107D09CB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94ECA-3D33-D04B-B416-06AF30760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D9EC5-06BE-9C4F-87B2-994D14C7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7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3776A-CB7C-1342-B214-17FE90386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B3AC5-C197-9445-A2F3-7B173E586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0FC2C-4815-8A4F-829B-E49BF686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21C79-8104-E549-8A4D-3F3A2E6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950C0-0855-4C41-933F-49A4ED90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ilding.jpg">
            <a:extLst>
              <a:ext uri="{FF2B5EF4-FFF2-40B4-BE49-F238E27FC236}">
                <a16:creationId xmlns:a16="http://schemas.microsoft.com/office/drawing/2014/main" id="{0F3BCF4F-DFFA-2648-A12A-2384B5FB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4100729"/>
            <a:ext cx="12192000" cy="275727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8E742-3604-4A40-9CF2-5DB4258C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94900E-7FF4-4243-A89B-23F21C033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60" y="711777"/>
            <a:ext cx="3027040" cy="630633"/>
          </a:xfrm>
          <a:prstGeom prst="rect">
            <a:avLst/>
          </a:prstGeom>
        </p:spPr>
      </p:pic>
      <p:pic>
        <p:nvPicPr>
          <p:cNvPr id="12" name="Picture 11" descr="Building.jpg">
            <a:extLst>
              <a:ext uri="{FF2B5EF4-FFF2-40B4-BE49-F238E27FC236}">
                <a16:creationId xmlns:a16="http://schemas.microsoft.com/office/drawing/2014/main" id="{BA7DFF96-A4D7-9740-8CAB-8DDB3B6A8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9F7AC4-2948-864E-B677-F5F54986D68C}"/>
              </a:ext>
            </a:extLst>
          </p:cNvPr>
          <p:cNvSpPr/>
          <p:nvPr/>
        </p:nvSpPr>
        <p:spPr>
          <a:xfrm>
            <a:off x="0" y="4100729"/>
            <a:ext cx="12192000" cy="275727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B66F23-4C45-5E4E-92C6-15F8654F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D8133C-86FA-ED4E-BFE7-699F59F3D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60" y="711777"/>
            <a:ext cx="3027040" cy="630633"/>
          </a:xfrm>
          <a:prstGeom prst="rect">
            <a:avLst/>
          </a:prstGeom>
        </p:spPr>
      </p:pic>
      <p:pic>
        <p:nvPicPr>
          <p:cNvPr id="18" name="Picture 17" descr="Building.jpg">
            <a:extLst>
              <a:ext uri="{FF2B5EF4-FFF2-40B4-BE49-F238E27FC236}">
                <a16:creationId xmlns:a16="http://schemas.microsoft.com/office/drawing/2014/main" id="{A40AFD70-0C69-A443-A783-F5DADA2B0A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A60D2D-D0F3-6B44-ABEA-4E1B3B169B3B}"/>
              </a:ext>
            </a:extLst>
          </p:cNvPr>
          <p:cNvSpPr/>
          <p:nvPr userDrawn="1"/>
        </p:nvSpPr>
        <p:spPr>
          <a:xfrm>
            <a:off x="0" y="4100729"/>
            <a:ext cx="12192000" cy="275727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 userDrawn="1"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B54F000-970E-614B-9783-C553B3A3B6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815842-2978-994A-AAF8-0E9F1317D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40160" y="711777"/>
            <a:ext cx="3027040" cy="6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F 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Month ## ####, ##:##–##:## AM/PM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9A8B3-F42D-1349-BF79-14767585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60" y="711776"/>
            <a:ext cx="3023616" cy="629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59708-ED06-B341-B81A-185FA4230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  <a:effectLst>
            <a:outerShdw blurRad="203200" sx="104000" sy="104000" algn="ctr" rotWithShape="0">
              <a:prstClr val="black">
                <a:alpha val="76000"/>
              </a:prstClr>
            </a:outerShdw>
          </a:effectLst>
        </p:spPr>
      </p:pic>
      <p:pic>
        <p:nvPicPr>
          <p:cNvPr id="8" name="Picture 7" descr="BIF interior.jpg">
            <a:extLst>
              <a:ext uri="{FF2B5EF4-FFF2-40B4-BE49-F238E27FC236}">
                <a16:creationId xmlns:a16="http://schemas.microsoft.com/office/drawing/2014/main" id="{9095CB4F-07E6-514B-A6BA-E37D007FA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1051C1-3C4A-114A-BEAA-F85C009B68F4}"/>
              </a:ext>
            </a:extLst>
          </p:cNvPr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4D7EB-5F18-7C4D-AED3-FEF1DCAE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60" y="711776"/>
            <a:ext cx="3023616" cy="629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03D9DB-E592-9B47-AF44-597DFFA7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  <a:effectLst>
            <a:outerShdw blurRad="203200" sx="104000" sy="104000" algn="ctr" rotWithShape="0">
              <a:prstClr val="black">
                <a:alpha val="76000"/>
              </a:prstClr>
            </a:outerShdw>
          </a:effectLst>
        </p:spPr>
      </p:pic>
      <p:pic>
        <p:nvPicPr>
          <p:cNvPr id="14" name="Picture 13" descr="BIF interior.jpg">
            <a:extLst>
              <a:ext uri="{FF2B5EF4-FFF2-40B4-BE49-F238E27FC236}">
                <a16:creationId xmlns:a16="http://schemas.microsoft.com/office/drawing/2014/main" id="{EC07C181-72FE-D545-BB07-1BBA17290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DC9D46-0A4D-204F-90BA-37A1D89585B9}"/>
              </a:ext>
            </a:extLst>
          </p:cNvPr>
          <p:cNvSpPr/>
          <p:nvPr userDrawn="1"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37267A-B842-2B40-ABC4-CB938248A7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0160" y="711776"/>
            <a:ext cx="3023616" cy="629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D70DBF-DEF5-DB42-906B-BCCF13435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  <a:effectLst>
            <a:outerShdw blurRad="203200" sx="104000" sy="104000" algn="ctr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5327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ain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448F4C-8663-4CDF-8EAD-3FC5DBD6AA7F}"/>
              </a:ext>
            </a:extLst>
          </p:cNvPr>
          <p:cNvSpPr/>
          <p:nvPr/>
        </p:nvSpPr>
        <p:spPr>
          <a:xfrm>
            <a:off x="9860280" y="0"/>
            <a:ext cx="2331720" cy="1239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67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Block I blue.tif">
            <a:extLst>
              <a:ext uri="{FF2B5EF4-FFF2-40B4-BE49-F238E27FC236}">
                <a16:creationId xmlns:a16="http://schemas.microsoft.com/office/drawing/2014/main" id="{AF3E17EB-41DE-DF4E-A63C-D4098CB3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77" y="275165"/>
            <a:ext cx="422124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B851E3-B648-684E-A084-75A83CCFFDE5}"/>
              </a:ext>
            </a:extLst>
          </p:cNvPr>
          <p:cNvSpPr/>
          <p:nvPr/>
        </p:nvSpPr>
        <p:spPr>
          <a:xfrm>
            <a:off x="9860280" y="0"/>
            <a:ext cx="2331720" cy="1239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67" dirty="0">
              <a:solidFill>
                <a:schemeClr val="tx1"/>
              </a:solidFill>
            </a:endParaRPr>
          </a:p>
        </p:txBody>
      </p:sp>
      <p:pic>
        <p:nvPicPr>
          <p:cNvPr id="9" name="Picture 8" descr="Block I blue.tif">
            <a:extLst>
              <a:ext uri="{FF2B5EF4-FFF2-40B4-BE49-F238E27FC236}">
                <a16:creationId xmlns:a16="http://schemas.microsoft.com/office/drawing/2014/main" id="{6B7D8DEC-DD39-C646-B93E-D9D38813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77" y="275165"/>
            <a:ext cx="422124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ABBF55-3887-7142-BA98-D27ACDEA5886}"/>
              </a:ext>
            </a:extLst>
          </p:cNvPr>
          <p:cNvSpPr/>
          <p:nvPr userDrawn="1"/>
        </p:nvSpPr>
        <p:spPr>
          <a:xfrm>
            <a:off x="9860280" y="0"/>
            <a:ext cx="2331720" cy="1239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67" dirty="0">
              <a:solidFill>
                <a:schemeClr val="tx1"/>
              </a:solidFill>
            </a:endParaRPr>
          </a:p>
        </p:txBody>
      </p:sp>
      <p:pic>
        <p:nvPicPr>
          <p:cNvPr id="11" name="Picture 10" descr="Block I blue.tif">
            <a:extLst>
              <a:ext uri="{FF2B5EF4-FFF2-40B4-BE49-F238E27FC236}">
                <a16:creationId xmlns:a16="http://schemas.microsoft.com/office/drawing/2014/main" id="{98D3460F-E542-AA45-A876-DCC933E83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5077" y="275165"/>
            <a:ext cx="4221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24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81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07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63389"/>
      </p:ext>
    </p:extLst>
  </p:cSld>
  <p:clrMapOvr>
    <a:masterClrMapping/>
  </p:clrMapOvr>
  <p:transition spd="slow">
    <p:push/>
  </p:transition>
  <p:extLst mod="1"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ilding.jpg">
            <a:extLst>
              <a:ext uri="{FF2B5EF4-FFF2-40B4-BE49-F238E27FC236}">
                <a16:creationId xmlns:a16="http://schemas.microsoft.com/office/drawing/2014/main" id="{0F3BCF4F-DFFA-2648-A12A-2384B5FB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4100729"/>
            <a:ext cx="12192000" cy="275727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FE98A6-E314-4044-83C1-F60BBE33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74" y="666252"/>
            <a:ext cx="3132973" cy="726048"/>
          </a:xfrm>
          <a:prstGeom prst="rect">
            <a:avLst/>
          </a:prstGeom>
        </p:spPr>
      </p:pic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8E742-3604-4A40-9CF2-5DB4258C6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6348251"/>
            <a:ext cx="3657600" cy="30554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422326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F inte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12" y="5288209"/>
            <a:ext cx="3132973" cy="726048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Month ## ####, ##:##–##:## AM/PM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361DA-6565-CE4C-8A35-AE39EC743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912" y="6363231"/>
            <a:ext cx="3048000" cy="2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1516"/>
      </p:ext>
    </p:extLst>
  </p:cSld>
  <p:clrMapOvr>
    <a:masterClrMapping/>
  </p:clrMapOvr>
  <p:transition spd="slow">
    <p:push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BEC25-C514-C84E-9419-6E171059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36E14-90F5-164A-BA92-0222F59E9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176F4-D5DE-5C4D-96F7-C791DC79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FAC1F-A4E6-A742-8BAF-7FFFF461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73AC5-86C3-5649-B867-0D28112E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ain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448F4C-8663-4CDF-8EAD-3FC5DBD6AA7F}"/>
              </a:ext>
            </a:extLst>
          </p:cNvPr>
          <p:cNvSpPr/>
          <p:nvPr/>
        </p:nvSpPr>
        <p:spPr>
          <a:xfrm>
            <a:off x="9860280" y="0"/>
            <a:ext cx="2331720" cy="1239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121920" rIns="12192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67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Block I blue.tif">
            <a:extLst>
              <a:ext uri="{FF2B5EF4-FFF2-40B4-BE49-F238E27FC236}">
                <a16:creationId xmlns:a16="http://schemas.microsoft.com/office/drawing/2014/main" id="{AF3E17EB-41DE-DF4E-A63C-D4098CB3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077" y="275165"/>
            <a:ext cx="4221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2191"/>
      </p:ext>
    </p:extLst>
  </p:cSld>
  <p:clrMapOvr>
    <a:masterClrMapping/>
  </p:clrMapOvr>
  <p:transition spd="slow">
    <p:push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667">
                <a:solidFill>
                  <a:schemeClr val="accent3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29746"/>
      </p:ext>
    </p:extLst>
  </p:cSld>
  <p:clrMapOvr>
    <a:masterClrMapping/>
  </p:clrMapOvr>
  <p:transition spd="slow">
    <p:push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0146"/>
            <a:ext cx="10215880" cy="825255"/>
          </a:xfrm>
        </p:spPr>
        <p:txBody>
          <a:bodyPr tIns="0" rIns="0" b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279400"/>
            <a:ext cx="5355167" cy="182880"/>
          </a:xfrm>
        </p:spPr>
        <p:txBody>
          <a:bodyPr/>
          <a:lstStyle>
            <a:lvl1pPr marL="0" indent="0">
              <a:buNone/>
              <a:defRPr sz="1333" b="1" spc="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368490"/>
      </p:ext>
    </p:extLst>
  </p:cSld>
  <p:clrMapOvr>
    <a:masterClrMapping/>
  </p:clrMapOvr>
  <p:transition spd="slow">
    <p:push/>
  </p:transition>
  <p:extLst mod="1">
    <p:ext uri="{DCECCB84-F9BA-43D5-87BE-67443E8EF086}">
      <p15:sldGuideLst xmlns:p15="http://schemas.microsoft.com/office/powerpoint/2012/main">
        <p15:guide id="1" orient="horz" pos="2724">
          <p15:clr>
            <a:srgbClr val="F26B43"/>
          </p15:clr>
        </p15:guide>
        <p15:guide id="2" pos="2808">
          <p15:clr>
            <a:srgbClr val="FDE53C"/>
          </p15:clr>
        </p15:guide>
        <p15:guide id="3" pos="2952">
          <p15:clr>
            <a:srgbClr val="FDE53C"/>
          </p15:clr>
        </p15:guide>
        <p15:guide id="4" orient="horz" pos="612">
          <p15:clr>
            <a:srgbClr val="F26B43"/>
          </p15:clr>
        </p15:guide>
        <p15:guide id="5" orient="horz" pos="636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60FB2-E79F-C24A-8EC5-CB1077F04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F25F3-1B8D-0840-8D52-7D47A6F94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B44AE-9DC9-9647-9A12-DA079E1B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E0DB-DB18-3042-A3C9-3751D3CE4A5E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FFAC9-2950-3340-8499-0D2D4656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5049-2762-2842-B381-B877DEA4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2329E-5302-AF49-8EDB-7E8E7CD6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64D2CADC-93EF-EB4B-8833-4E68F1183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5FC7F4-2A5E-DF49-A868-DC3599060203}"/>
              </a:ext>
            </a:extLst>
          </p:cNvPr>
          <p:cNvSpPr/>
          <p:nvPr/>
        </p:nvSpPr>
        <p:spPr>
          <a:xfrm>
            <a:off x="0" y="4100729"/>
            <a:ext cx="12192000" cy="275727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F373C8-04F4-EC4F-8B9F-401FEF00CE93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0E10FAB1-4502-E541-B6EF-913D09D2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419046"/>
            <a:ext cx="11582400" cy="78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8E742-3604-4A40-9CF2-5DB4258C6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816D66-92AD-0B4F-B32C-40BE751CC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5227859"/>
            <a:ext cx="11582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bg1"/>
                </a:solidFill>
              </a:defRPr>
            </a:lvl2pPr>
            <a:lvl3pPr marL="1219170" indent="0" algn="ctr">
              <a:buNone/>
              <a:defRPr>
                <a:solidFill>
                  <a:schemeClr val="bg1"/>
                </a:solidFill>
              </a:defRPr>
            </a:lvl3pPr>
            <a:lvl4pPr marL="1828754" indent="0" algn="ctr">
              <a:buNone/>
              <a:defRPr>
                <a:solidFill>
                  <a:schemeClr val="bg1"/>
                </a:solidFill>
              </a:defRPr>
            </a:lvl4pPr>
            <a:lvl5pPr marL="243833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94900E-7FF4-4243-A89B-23F21C033E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30506"/>
            <a:ext cx="3027040" cy="630633"/>
          </a:xfrm>
          <a:prstGeom prst="rect">
            <a:avLst/>
          </a:prstGeom>
          <a:effectLst>
            <a:glow rad="558800">
              <a:schemeClr val="accent6">
                <a:lumMod val="10000"/>
                <a:alpha val="16000"/>
              </a:schemeClr>
            </a:glo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737840-DEEC-BB43-A5D6-0059C474BD45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4AA0D-CD2C-A44D-8B8D-5D2AE06EC057}"/>
              </a:ext>
            </a:extLst>
          </p:cNvPr>
          <p:cNvCxnSpPr/>
          <p:nvPr userDrawn="1"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rgbClr val="D237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13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977EF7E2-DEDF-5D49-98AD-496673FDF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9A8B3-F42D-1349-BF79-14767585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7780"/>
            <a:ext cx="3023616" cy="629920"/>
          </a:xfrm>
          <a:prstGeom prst="rect">
            <a:avLst/>
          </a:prstGeom>
          <a:effectLst>
            <a:glow rad="889000">
              <a:schemeClr val="bg1">
                <a:alpha val="44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59708-ED06-B341-B81A-185FA4230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823" y="6292352"/>
            <a:ext cx="4378356" cy="365760"/>
          </a:xfrm>
          <a:prstGeom prst="rect">
            <a:avLst/>
          </a:prstGeom>
          <a:effectLst>
            <a:outerShdw blurRad="114300" algn="ctr" rotWithShape="0">
              <a:prstClr val="black"/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1865801"/>
            <a:ext cx="12192000" cy="3126401"/>
          </a:xfrm>
          <a:prstGeom prst="rect">
            <a:avLst/>
          </a:prstGeom>
          <a:solidFill>
            <a:srgbClr val="D52C0E">
              <a:alpha val="7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4362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11582400" cy="914400"/>
          </a:xfrm>
        </p:spPr>
        <p:txBody>
          <a:bodyPr rIns="0" bIns="9144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11582400" cy="1111251"/>
          </a:xfrm>
        </p:spPr>
        <p:txBody>
          <a:bodyPr tIns="91440"/>
          <a:lstStyle>
            <a:lvl1pPr marL="0" indent="0" algn="ctr"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Month ## ####, ##:##–##:## AM/PM</a:t>
            </a:r>
          </a:p>
          <a:p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24159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ain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spcBef>
                <a:spcPts val="0"/>
              </a:spcBef>
              <a:spcAft>
                <a:spcPts val="533"/>
              </a:spcAft>
              <a:buFont typeface="+mj-lt"/>
              <a:buNone/>
              <a:defRPr sz="2667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11C08-32E6-4BC6-A385-B6887C50F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F5876-C7DC-439A-A1DA-D553700E3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Block I blue.tif">
            <a:extLst>
              <a:ext uri="{FF2B5EF4-FFF2-40B4-BE49-F238E27FC236}">
                <a16:creationId xmlns:a16="http://schemas.microsoft.com/office/drawing/2014/main" id="{AF3E17EB-41DE-DF4E-A63C-D4098CB3E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077" y="275165"/>
            <a:ext cx="4221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54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065867"/>
            <a:ext cx="10363200" cy="1363133"/>
          </a:xfrm>
        </p:spPr>
        <p:txBody>
          <a:bodyPr rIns="0" bIns="91440" anchor="b">
            <a:noAutofit/>
          </a:bodyPr>
          <a:lstStyle>
            <a:lvl1pPr algn="l">
              <a:defRPr sz="4267" b="1" cap="none" spc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29001"/>
            <a:ext cx="10363200" cy="1500716"/>
          </a:xfrm>
        </p:spPr>
        <p:txBody>
          <a:bodyPr tIns="91440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38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969000"/>
            <a:ext cx="11582400" cy="609600"/>
          </a:xfrm>
          <a:ln w="9525">
            <a:solidFill>
              <a:schemeClr val="tx1"/>
            </a:solidFill>
          </a:ln>
        </p:spPr>
        <p:txBody>
          <a:bodyPr lIns="457200" tIns="91440" rIns="457200" bIns="9144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 sz="1867"/>
            </a:lvl2pPr>
            <a:lvl3pPr marL="1219170" indent="0" algn="ctr">
              <a:buNone/>
              <a:defRPr sz="1867"/>
            </a:lvl3pPr>
            <a:lvl4pPr marL="1828754" indent="0" algn="ctr">
              <a:buNone/>
              <a:defRPr sz="1867"/>
            </a:lvl4pPr>
            <a:lvl5pPr marL="2438339" indent="0" algn="ctr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73762-37B0-8943-A127-79042FB9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582400" cy="727285"/>
          </a:xfrm>
        </p:spPr>
        <p:txBody>
          <a:bodyPr tIns="0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46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2" orient="horz" pos="2724">
          <p15:clr>
            <a:srgbClr val="F26B43"/>
          </p15:clr>
        </p15:guide>
        <p15:guide id="13" pos="2808">
          <p15:clr>
            <a:srgbClr val="FDE53C"/>
          </p15:clr>
        </p15:guide>
        <p15:guide id="14" pos="2952">
          <p15:clr>
            <a:srgbClr val="FDE53C"/>
          </p15:clr>
        </p15:guide>
        <p15:guide id="15" orient="horz" pos="612">
          <p15:clr>
            <a:srgbClr val="F26B43"/>
          </p15:clr>
        </p15:guide>
        <p15:guide id="16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7152-2C37-914A-B04D-54C8477B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A46FC-655B-5A41-A76A-88D91F80E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512B9-8BB2-9749-8839-42FEA3C9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4F383-EF13-7F4E-B928-DF3EDC5C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BC3AD-EBDE-C542-AAA2-519A256C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5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2D2A-41B0-3840-9CB8-230FB4CF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39867-9A07-5F40-B727-CA0D2A8B3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AADAE-938B-A948-9E51-B3D5BFDD3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2D9F6-D049-CA44-9516-72CDB429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5117-28B4-ED4A-83FE-94FCDE63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31E23-9DF6-344D-A070-DFF1B99A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8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391F-F849-0A44-A382-5EDA7D90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A1BB4-BA8B-DA40-8D92-32EC871E9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11B56-92D7-E04C-855E-22FE128AA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C4F7B-882C-924F-A706-66CFEAEDA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BAC4B-F356-2B4D-A5C6-A3D1ED9BA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71097-CAD6-484D-9CE3-C26A20CC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BD1A9-B9DF-C644-831B-86A2AB68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3D3CD-BCA0-F74F-82B8-A1423C13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4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1ECA-22A9-DF4B-9F22-2382BC56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155A9-B434-0B40-81B4-D4C122E2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9BA6A-E997-F547-95B0-8B313712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4F0D9-2614-9740-BCB3-92EB2DF0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9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653B5-8CA2-FE45-9408-71C8264C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B46DE-5C10-B643-AE88-DF79316E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738E4-45F2-AB4C-BF1B-5041B504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9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6C32-3F8E-2245-8586-14957720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0ED6A-998D-BE4C-895A-C125348B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84333-7CF1-AB4C-94F5-65CAE236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AB640-11B9-CA44-AF6E-E1605D7E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748B3-A8E9-234C-AFAA-5CD49AB5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D3EDB-4EA0-D94C-9722-621745F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DFA5-F3CE-3543-9D43-C4A19ACF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79084-C598-F54C-BCE3-7492840FD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57764-8D06-294A-8925-4DB7C8F0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D2EBC-0050-5248-ABA2-757D3AD5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BC35D-724E-2F4E-823A-72873F2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AAECD-7B30-4A48-AE66-EA5A0642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7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E9D37-39A5-8F47-A7F1-25E39BE8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A9DFF-923A-8942-BA4C-FDAB1BF3A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5FE5-F525-474E-BA17-254AB30CF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D2681-AA82-6B45-B331-76ACD6560598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4E834-4FCC-B34E-976F-BD9CC8D1B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16CE1-3261-424A-AEDB-6066B5814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9699C-D519-5B40-AD7B-E9E1D96DD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4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llinois-Logo-Full-Color-RGB.png">
            <a:extLst>
              <a:ext uri="{FF2B5EF4-FFF2-40B4-BE49-F238E27FC236}">
                <a16:creationId xmlns:a16="http://schemas.microsoft.com/office/drawing/2014/main" id="{07642225-FFFF-814C-A6CA-D024637DC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885" y="275167"/>
            <a:ext cx="421315" cy="6096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llinois-Logo-Full-Color-RGB.png">
            <a:extLst>
              <a:ext uri="{FF2B5EF4-FFF2-40B4-BE49-F238E27FC236}">
                <a16:creationId xmlns:a16="http://schemas.microsoft.com/office/drawing/2014/main" id="{519786A5-1B43-8345-BCA9-9EED50F11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885" y="275167"/>
            <a:ext cx="421315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 userDrawn="1"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llinois-Logo-Full-Color-RGB.png">
            <a:extLst>
              <a:ext uri="{FF2B5EF4-FFF2-40B4-BE49-F238E27FC236}">
                <a16:creationId xmlns:a16="http://schemas.microsoft.com/office/drawing/2014/main" id="{9C8779D1-72EB-DF44-BE14-9693CEA4D3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65885" y="275167"/>
            <a:ext cx="42131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4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5167"/>
            <a:ext cx="10215325" cy="914400"/>
          </a:xfrm>
          <a:prstGeom prst="rect">
            <a:avLst/>
          </a:prstGeom>
        </p:spPr>
        <p:txBody>
          <a:bodyPr vert="horz" lIns="0" tIns="0" rIns="365760" bIns="18288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llinois-Logo-Full-Color-RGB.png">
            <a:extLst>
              <a:ext uri="{FF2B5EF4-FFF2-40B4-BE49-F238E27FC236}">
                <a16:creationId xmlns:a16="http://schemas.microsoft.com/office/drawing/2014/main" id="{07642225-FFFF-814C-A6CA-D024637DC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885" y="275167"/>
            <a:ext cx="42131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 spd="slow">
    <p:push/>
  </p:transition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1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9399"/>
            <a:ext cx="11582400" cy="910167"/>
          </a:xfrm>
          <a:prstGeom prst="rect">
            <a:avLst/>
          </a:prstGeom>
        </p:spPr>
        <p:txBody>
          <a:bodyPr vert="horz" lIns="0" tIns="0" rIns="109728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98600"/>
            <a:ext cx="11582400" cy="5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4800" y="6578600"/>
            <a:ext cx="4876800" cy="2476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44000" y="6578600"/>
            <a:ext cx="2743200" cy="2438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154EA64-C67A-624C-A147-549F97A9164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llinois-Logo-Full-Color-RGB.png">
            <a:extLst>
              <a:ext uri="{FF2B5EF4-FFF2-40B4-BE49-F238E27FC236}">
                <a16:creationId xmlns:a16="http://schemas.microsoft.com/office/drawing/2014/main" id="{07642225-FFFF-814C-A6CA-D024637DC9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885" y="275167"/>
            <a:ext cx="421315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3967EE-5591-45B0-9CE0-9EC4AB53090C}"/>
              </a:ext>
            </a:extLst>
          </p:cNvPr>
          <p:cNvSpPr/>
          <p:nvPr userDrawn="1"/>
        </p:nvSpPr>
        <p:spPr>
          <a:xfrm>
            <a:off x="10691380" y="281516"/>
            <a:ext cx="603251" cy="6032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67" dirty="0">
                <a:solidFill>
                  <a:schemeClr val="tx1"/>
                </a:solidFill>
              </a:rPr>
              <a:t>Client Logo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A43BC-5394-AD4D-87D7-CFFCA3A4702A}"/>
              </a:ext>
            </a:extLst>
          </p:cNvPr>
          <p:cNvCxnSpPr/>
          <p:nvPr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78324C-0DDC-964A-8E80-A2384E613E16}"/>
              </a:ext>
            </a:extLst>
          </p:cNvPr>
          <p:cNvCxnSpPr/>
          <p:nvPr userDrawn="1"/>
        </p:nvCxnSpPr>
        <p:spPr>
          <a:xfrm>
            <a:off x="0" y="6855883"/>
            <a:ext cx="12192000" cy="2117"/>
          </a:xfrm>
          <a:prstGeom prst="line">
            <a:avLst/>
          </a:prstGeom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1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2"/>
        </a:buClr>
        <a:buSzPct val="90000"/>
        <a:buFont typeface="Courier New" panose="02070309020205020404" pitchFamily="49" charset="0"/>
        <a:buChar char="o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2"/>
        </a:buClr>
        <a:buSzPct val="70000"/>
        <a:buFont typeface="Wingdings" pitchFamily="2" charset="2"/>
        <a:buChar char="q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9" orient="horz" pos="3108">
          <p15:clr>
            <a:srgbClr val="F26B43"/>
          </p15:clr>
        </p15:guide>
        <p15:guide id="10" pos="144">
          <p15:clr>
            <a:srgbClr val="F26B43"/>
          </p15:clr>
        </p15:guide>
        <p15:guide id="11" pos="5616">
          <p15:clr>
            <a:srgbClr val="F26B43"/>
          </p15:clr>
        </p15:guide>
        <p15:guide id="12" orient="horz" pos="1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C6C3FE-E4C6-F149-BD08-B7A896A9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2E13F-3559-AA4D-8954-29E3A34AA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5" y="380896"/>
            <a:ext cx="4162894" cy="992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7841B4-256B-1E40-8CBA-7B8C54B786ED}"/>
              </a:ext>
            </a:extLst>
          </p:cNvPr>
          <p:cNvSpPr/>
          <p:nvPr/>
        </p:nvSpPr>
        <p:spPr>
          <a:xfrm>
            <a:off x="0" y="2608289"/>
            <a:ext cx="12192000" cy="2713219"/>
          </a:xfrm>
          <a:prstGeom prst="rect">
            <a:avLst/>
          </a:prstGeom>
          <a:solidFill>
            <a:srgbClr val="E94A27">
              <a:alpha val="65000"/>
            </a:srgbClr>
          </a:solidFill>
          <a:ln>
            <a:solidFill>
              <a:srgbClr val="E94A27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4352F-A1B1-2F46-9826-118FEA3F5C13}"/>
              </a:ext>
            </a:extLst>
          </p:cNvPr>
          <p:cNvSpPr/>
          <p:nvPr/>
        </p:nvSpPr>
        <p:spPr>
          <a:xfrm>
            <a:off x="2263514" y="2904344"/>
            <a:ext cx="8049719" cy="1049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Electronic Betting System for Poker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47A10-D20D-444B-B2E9-FC1E72F3C926}"/>
              </a:ext>
            </a:extLst>
          </p:cNvPr>
          <p:cNvSpPr/>
          <p:nvPr/>
        </p:nvSpPr>
        <p:spPr>
          <a:xfrm>
            <a:off x="3994878" y="3953655"/>
            <a:ext cx="4586990" cy="1049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ECE 445 – Senior 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Spring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 62</a:t>
            </a:r>
          </a:p>
        </p:txBody>
      </p:sp>
    </p:spTree>
    <p:extLst>
      <p:ext uri="{BB962C8B-B14F-4D97-AF65-F5344CB8AC3E}">
        <p14:creationId xmlns:p14="http://schemas.microsoft.com/office/powerpoint/2010/main" val="360368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Player Device Block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A2567-9183-EA42-8429-6135A5229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player devices are controlled by the user and communicate bids and game decisions to the central hub for data management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235BC-5E20-374E-A234-1F2D6EA81D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61B81-CC18-584E-BDD3-E164D556C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732" y="1004730"/>
            <a:ext cx="9152536" cy="48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1623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C89A0-D751-F54D-8F05-66146A56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4" y="882774"/>
            <a:ext cx="11146450" cy="56406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AB6603D-6076-DA40-99CC-5A1D8B58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 Device Schematic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2A04-5014-254F-B72D-D434EDE65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C6E8-F56C-6D49-83D7-14E78405A6EA}"/>
              </a:ext>
            </a:extLst>
          </p:cNvPr>
          <p:cNvSpPr/>
          <p:nvPr/>
        </p:nvSpPr>
        <p:spPr>
          <a:xfrm>
            <a:off x="2272145" y="1828800"/>
            <a:ext cx="2419928" cy="2078182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96AC8D-B36F-0C4E-9CDD-208BF43C34E7}"/>
              </a:ext>
            </a:extLst>
          </p:cNvPr>
          <p:cNvSpPr/>
          <p:nvPr/>
        </p:nvSpPr>
        <p:spPr>
          <a:xfrm>
            <a:off x="5231480" y="3433729"/>
            <a:ext cx="1862047" cy="124910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C2F4C-40C4-184E-9DA7-23EE526CAA86}"/>
              </a:ext>
            </a:extLst>
          </p:cNvPr>
          <p:cNvSpPr/>
          <p:nvPr/>
        </p:nvSpPr>
        <p:spPr>
          <a:xfrm>
            <a:off x="6568905" y="1115457"/>
            <a:ext cx="3951775" cy="1249107"/>
          </a:xfrm>
          <a:prstGeom prst="rect">
            <a:avLst/>
          </a:prstGeom>
          <a:noFill/>
          <a:ln w="25400">
            <a:solidFill>
              <a:schemeClr val="accent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9870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E085-6B4F-E243-B711-F99B51A0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 Device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08E1E-EF1D-FF4F-A8A5-754A5D6EB3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66E0D-D7F5-FD45-9037-83F6CCC23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r="17500"/>
          <a:stretch/>
        </p:blipFill>
        <p:spPr>
          <a:xfrm rot="5400000">
            <a:off x="4072365" y="-69216"/>
            <a:ext cx="6471699" cy="699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3558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AB6603D-6076-DA40-99CC-5A1D8B58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0146"/>
            <a:ext cx="3352800" cy="825255"/>
          </a:xfrm>
        </p:spPr>
        <p:txBody>
          <a:bodyPr/>
          <a:lstStyle/>
          <a:p>
            <a:r>
              <a:rPr lang="en-US" dirty="0"/>
              <a:t>Software Flow Diagrams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2A04-5014-254F-B72D-D434EDE65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91EF9B-C46B-FD46-A4C9-318344198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875" y="257529"/>
            <a:ext cx="4736250" cy="63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488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2A04-5014-254F-B72D-D434EDE65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4FC2D-8BDA-014D-BF4D-A40F1894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47" y="107430"/>
            <a:ext cx="4890655" cy="6643140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6D5EC6E4-2A04-5F43-BC93-B7FCD9C6B3A3}"/>
              </a:ext>
            </a:extLst>
          </p:cNvPr>
          <p:cNvSpPr txBox="1">
            <a:spLocks/>
          </p:cNvSpPr>
          <p:nvPr/>
        </p:nvSpPr>
        <p:spPr>
          <a:xfrm>
            <a:off x="304800" y="470146"/>
            <a:ext cx="3352800" cy="8252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Software Flow Diagrams (cont.)</a:t>
            </a:r>
          </a:p>
        </p:txBody>
      </p:sp>
    </p:spTree>
    <p:extLst>
      <p:ext uri="{BB962C8B-B14F-4D97-AF65-F5344CB8AC3E}">
        <p14:creationId xmlns:p14="http://schemas.microsoft.com/office/powerpoint/2010/main" val="4226369082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069A-313C-5741-AEEE-BA81335A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&amp; Verifications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CAE6-5DF1-9E49-82A2-81AF7FFB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F1E5-67C0-9D43-81FA-5E9A87FA3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E439C-7EAD-7F4F-8B33-426418F93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8116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517F-4F5F-9A4E-8020-B622FDEB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Regulator 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AF6B-62F9-B447-80F0-B55BDC58D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Testing and validating that the voltage regulators are working properly is important for ensuring the safety of the rest of the circuit components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CD2F2-E7C5-584F-A70C-77633BFDF4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A69233-8DBA-044F-8B1F-709ADF8A0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64991"/>
              </p:ext>
            </p:extLst>
          </p:nvPr>
        </p:nvGraphicFramePr>
        <p:xfrm>
          <a:off x="304800" y="2585719"/>
          <a:ext cx="5404023" cy="313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341">
                  <a:extLst>
                    <a:ext uri="{9D8B030D-6E8A-4147-A177-3AD203B41FA5}">
                      <a16:colId xmlns:a16="http://schemas.microsoft.com/office/drawing/2014/main" val="3140468580"/>
                    </a:ext>
                  </a:extLst>
                </a:gridCol>
                <a:gridCol w="1801341">
                  <a:extLst>
                    <a:ext uri="{9D8B030D-6E8A-4147-A177-3AD203B41FA5}">
                      <a16:colId xmlns:a16="http://schemas.microsoft.com/office/drawing/2014/main" val="3266807372"/>
                    </a:ext>
                  </a:extLst>
                </a:gridCol>
                <a:gridCol w="1801341">
                  <a:extLst>
                    <a:ext uri="{9D8B030D-6E8A-4147-A177-3AD203B41FA5}">
                      <a16:colId xmlns:a16="http://schemas.microsoft.com/office/drawing/2014/main" val="329252003"/>
                    </a:ext>
                  </a:extLst>
                </a:gridCol>
              </a:tblGrid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Expected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023032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350918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476874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682964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056672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5.058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37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9DD8E4-9AE7-B548-8DFC-A82C5BEDC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61113"/>
              </p:ext>
            </p:extLst>
          </p:nvPr>
        </p:nvGraphicFramePr>
        <p:xfrm>
          <a:off x="6483177" y="2585719"/>
          <a:ext cx="5404023" cy="3135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1341">
                  <a:extLst>
                    <a:ext uri="{9D8B030D-6E8A-4147-A177-3AD203B41FA5}">
                      <a16:colId xmlns:a16="http://schemas.microsoft.com/office/drawing/2014/main" val="3140468580"/>
                    </a:ext>
                  </a:extLst>
                </a:gridCol>
                <a:gridCol w="1801341">
                  <a:extLst>
                    <a:ext uri="{9D8B030D-6E8A-4147-A177-3AD203B41FA5}">
                      <a16:colId xmlns:a16="http://schemas.microsoft.com/office/drawing/2014/main" val="3266807372"/>
                    </a:ext>
                  </a:extLst>
                </a:gridCol>
                <a:gridCol w="1801341">
                  <a:extLst>
                    <a:ext uri="{9D8B030D-6E8A-4147-A177-3AD203B41FA5}">
                      <a16:colId xmlns:a16="http://schemas.microsoft.com/office/drawing/2014/main" val="329252003"/>
                    </a:ext>
                  </a:extLst>
                </a:gridCol>
              </a:tblGrid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Expected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Error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023032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0.243%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350918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0.579%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476874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0.0303%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682964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0.182%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056672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0.0606%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376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5781AC5-2376-0F44-8F51-D90FCC4B2C03}"/>
              </a:ext>
            </a:extLst>
          </p:cNvPr>
          <p:cNvSpPr/>
          <p:nvPr/>
        </p:nvSpPr>
        <p:spPr>
          <a:xfrm>
            <a:off x="4740728" y="1085852"/>
            <a:ext cx="2710543" cy="914400"/>
          </a:xfrm>
          <a:prstGeom prst="roundRect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6 V Input from Battery Pack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093595-8F27-AB48-BD60-BD1593D46BB2}"/>
              </a:ext>
            </a:extLst>
          </p:cNvPr>
          <p:cNvCxnSpPr/>
          <p:nvPr/>
        </p:nvCxnSpPr>
        <p:spPr>
          <a:xfrm>
            <a:off x="304800" y="2277838"/>
            <a:ext cx="5404023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2F7B1D-63B9-ED42-9F02-ECA30AF0B64C}"/>
              </a:ext>
            </a:extLst>
          </p:cNvPr>
          <p:cNvCxnSpPr/>
          <p:nvPr/>
        </p:nvCxnSpPr>
        <p:spPr>
          <a:xfrm>
            <a:off x="6483177" y="2277838"/>
            <a:ext cx="5404023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048BABC-6425-A144-BB69-00F3492B0626}"/>
              </a:ext>
            </a:extLst>
          </p:cNvPr>
          <p:cNvSpPr/>
          <p:nvPr/>
        </p:nvSpPr>
        <p:spPr>
          <a:xfrm>
            <a:off x="1979721" y="1994688"/>
            <a:ext cx="2054180" cy="572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5 V Regulator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EB5AC-0D18-6444-89A5-9D2D55D2F1F4}"/>
              </a:ext>
            </a:extLst>
          </p:cNvPr>
          <p:cNvSpPr/>
          <p:nvPr/>
        </p:nvSpPr>
        <p:spPr>
          <a:xfrm>
            <a:off x="8158098" y="1989464"/>
            <a:ext cx="2054180" cy="572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3.3 V Regulator</a:t>
            </a:r>
          </a:p>
        </p:txBody>
      </p:sp>
      <p:sp>
        <p:nvSpPr>
          <p:cNvPr id="18" name="Bent-Up Arrow 17">
            <a:extLst>
              <a:ext uri="{FF2B5EF4-FFF2-40B4-BE49-F238E27FC236}">
                <a16:creationId xmlns:a16="http://schemas.microsoft.com/office/drawing/2014/main" id="{BC69787F-3CA0-A949-B474-2D1C152FB67E}"/>
              </a:ext>
            </a:extLst>
          </p:cNvPr>
          <p:cNvSpPr/>
          <p:nvPr/>
        </p:nvSpPr>
        <p:spPr>
          <a:xfrm flipV="1">
            <a:off x="7804597" y="1377772"/>
            <a:ext cx="1557675" cy="722748"/>
          </a:xfrm>
          <a:prstGeom prst="bentUpArrow">
            <a:avLst>
              <a:gd name="adj1" fmla="val 25000"/>
              <a:gd name="adj2" fmla="val 32128"/>
              <a:gd name="adj3" fmla="val 25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Bent-Up Arrow 18">
            <a:extLst>
              <a:ext uri="{FF2B5EF4-FFF2-40B4-BE49-F238E27FC236}">
                <a16:creationId xmlns:a16="http://schemas.microsoft.com/office/drawing/2014/main" id="{ED7B739B-061A-194B-B8E6-CE68E3E79918}"/>
              </a:ext>
            </a:extLst>
          </p:cNvPr>
          <p:cNvSpPr/>
          <p:nvPr/>
        </p:nvSpPr>
        <p:spPr>
          <a:xfrm flipH="1" flipV="1">
            <a:off x="2829552" y="1401150"/>
            <a:ext cx="1557675" cy="722748"/>
          </a:xfrm>
          <a:prstGeom prst="bentUpArrow">
            <a:avLst>
              <a:gd name="adj1" fmla="val 25000"/>
              <a:gd name="adj2" fmla="val 32128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9812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7AF0B-7F43-2148-861E-6BD4603E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and Integration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0B3D-3679-1146-8821-F0538B85FD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Apart from voltage regulator tests, there were several functional tests that had to be conducted to ensure efficient flow of the game and respective devices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E9D69-063E-8342-9113-CE5F3F0C1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FD8CC-D10C-E54B-A992-95088D566A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E6FC7DC-029C-9F47-8454-69B7E2EC88A5}"/>
              </a:ext>
            </a:extLst>
          </p:cNvPr>
          <p:cNvGrpSpPr/>
          <p:nvPr/>
        </p:nvGrpSpPr>
        <p:grpSpPr>
          <a:xfrm>
            <a:off x="309520" y="1295400"/>
            <a:ext cx="11577681" cy="914400"/>
            <a:chOff x="232139" y="1123950"/>
            <a:chExt cx="8683261" cy="6858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1AF12CB-5094-7241-9627-6BA3FD6B0F1E}"/>
                </a:ext>
              </a:extLst>
            </p:cNvPr>
            <p:cNvSpPr/>
            <p:nvPr/>
          </p:nvSpPr>
          <p:spPr>
            <a:xfrm>
              <a:off x="406502" y="1283970"/>
              <a:ext cx="3685032" cy="365760"/>
            </a:xfrm>
            <a:prstGeom prst="rect">
              <a:avLst/>
            </a:prstGeom>
            <a:solidFill>
              <a:srgbClr val="13284B"/>
            </a:solidFill>
            <a:ln w="9525" cap="flat" cmpd="sng" algn="ctr">
              <a:solidFill>
                <a:srgbClr val="1328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Transceiver Communication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5B1BE8F-54DC-A341-8470-78FE9B812FA3}"/>
                </a:ext>
              </a:extLst>
            </p:cNvPr>
            <p:cNvSpPr/>
            <p:nvPr/>
          </p:nvSpPr>
          <p:spPr>
            <a:xfrm>
              <a:off x="232139" y="1283970"/>
              <a:ext cx="365760" cy="365760"/>
            </a:xfrm>
            <a:prstGeom prst="ellipse">
              <a:avLst/>
            </a:prstGeom>
            <a:solidFill>
              <a:srgbClr val="13284B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3D32E67-8771-5F4A-8B49-C875E75369A2}"/>
                </a:ext>
              </a:extLst>
            </p:cNvPr>
            <p:cNvSpPr/>
            <p:nvPr/>
          </p:nvSpPr>
          <p:spPr>
            <a:xfrm>
              <a:off x="5038344" y="1123950"/>
              <a:ext cx="3877056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1328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43834" marR="0" lvl="0" indent="-243834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400" kern="0" dirty="0">
                  <a:solidFill>
                    <a:srgbClr val="13284B"/>
                  </a:solidFill>
                  <a:latin typeface="Arial" panose="020B0604020202020204"/>
                </a:rPr>
                <a:t>Sent and received “Hello World” numerous time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43834" marR="0" lvl="0" indent="-243834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Sent signals on different channels to different transceivers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1B2063-5B27-8348-9924-BCC9071C328B}"/>
                </a:ext>
              </a:extLst>
            </p:cNvPr>
            <p:cNvCxnSpPr>
              <a:stCxn id="68" idx="3"/>
              <a:endCxn id="70" idx="1"/>
            </p:cNvCxnSpPr>
            <p:nvPr/>
          </p:nvCxnSpPr>
          <p:spPr>
            <a:xfrm>
              <a:off x="4091534" y="1466850"/>
              <a:ext cx="946810" cy="0"/>
            </a:xfrm>
            <a:prstGeom prst="line">
              <a:avLst/>
            </a:prstGeom>
            <a:noFill/>
            <a:ln w="9525" cap="flat" cmpd="sng" algn="ctr">
              <a:solidFill>
                <a:srgbClr val="13284B"/>
              </a:solidFill>
              <a:prstDash val="solid"/>
            </a:ln>
            <a:effectLst/>
          </p:spPr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048777-AAE4-A748-AB85-5A6AC51C288D}"/>
              </a:ext>
            </a:extLst>
          </p:cNvPr>
          <p:cNvGrpSpPr/>
          <p:nvPr/>
        </p:nvGrpSpPr>
        <p:grpSpPr>
          <a:xfrm>
            <a:off x="309520" y="2480733"/>
            <a:ext cx="11577681" cy="914400"/>
            <a:chOff x="232139" y="1936750"/>
            <a:chExt cx="8683261" cy="6858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9E72696-FF7B-074B-AA58-50DD5A3B60A7}"/>
                </a:ext>
              </a:extLst>
            </p:cNvPr>
            <p:cNvSpPr/>
            <p:nvPr/>
          </p:nvSpPr>
          <p:spPr>
            <a:xfrm>
              <a:off x="406502" y="2096770"/>
              <a:ext cx="3685032" cy="365760"/>
            </a:xfrm>
            <a:prstGeom prst="rect">
              <a:avLst/>
            </a:prstGeom>
            <a:solidFill>
              <a:srgbClr val="E84927"/>
            </a:solidFill>
            <a:ln w="9525" cap="flat" cmpd="sng" algn="ctr">
              <a:solidFill>
                <a:srgbClr val="E8492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LCD Displays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B564399-7771-2B46-BF53-019121213EDB}"/>
                </a:ext>
              </a:extLst>
            </p:cNvPr>
            <p:cNvSpPr/>
            <p:nvPr/>
          </p:nvSpPr>
          <p:spPr>
            <a:xfrm>
              <a:off x="232139" y="2096770"/>
              <a:ext cx="365760" cy="365760"/>
            </a:xfrm>
            <a:prstGeom prst="ellipse">
              <a:avLst/>
            </a:prstGeom>
            <a:solidFill>
              <a:srgbClr val="E84927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6C351B9-99F9-604A-8478-52839DC58373}"/>
                </a:ext>
              </a:extLst>
            </p:cNvPr>
            <p:cNvSpPr/>
            <p:nvPr/>
          </p:nvSpPr>
          <p:spPr>
            <a:xfrm>
              <a:off x="5038344" y="1936750"/>
              <a:ext cx="3877056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1328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43834" marR="0" lvl="0" indent="-243834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Display basic text for </a:t>
              </a:r>
              <a:r>
                <a:rPr lang="en-US" sz="1400" kern="0" dirty="0">
                  <a:solidFill>
                    <a:srgbClr val="13284B"/>
                  </a:solidFill>
                  <a:latin typeface="Arial" panose="020B0604020202020204"/>
                </a:rPr>
                <a:t>game state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43834" marR="0" lvl="0" indent="-243834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Display different data on different screens (central hub)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E7ABB24-D956-3848-A471-525879FE83C8}"/>
                </a:ext>
              </a:extLst>
            </p:cNvPr>
            <p:cNvCxnSpPr>
              <a:stCxn id="73" idx="3"/>
              <a:endCxn id="75" idx="1"/>
            </p:cNvCxnSpPr>
            <p:nvPr/>
          </p:nvCxnSpPr>
          <p:spPr>
            <a:xfrm>
              <a:off x="4091534" y="2279650"/>
              <a:ext cx="946810" cy="0"/>
            </a:xfrm>
            <a:prstGeom prst="line">
              <a:avLst/>
            </a:prstGeom>
            <a:noFill/>
            <a:ln w="9525" cap="flat" cmpd="sng" algn="ctr">
              <a:solidFill>
                <a:srgbClr val="13284B"/>
              </a:solidFill>
              <a:prstDash val="solid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7EE35EB-EA19-8548-A36D-EEB0A662AFE1}"/>
              </a:ext>
            </a:extLst>
          </p:cNvPr>
          <p:cNvGrpSpPr/>
          <p:nvPr/>
        </p:nvGrpSpPr>
        <p:grpSpPr>
          <a:xfrm>
            <a:off x="309520" y="3666067"/>
            <a:ext cx="11577681" cy="914400"/>
            <a:chOff x="232139" y="2749550"/>
            <a:chExt cx="8683261" cy="68580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16D69DE-CFDC-5A44-AB49-F3AF713423B0}"/>
                </a:ext>
              </a:extLst>
            </p:cNvPr>
            <p:cNvSpPr/>
            <p:nvPr/>
          </p:nvSpPr>
          <p:spPr>
            <a:xfrm>
              <a:off x="406502" y="2909570"/>
              <a:ext cx="3685032" cy="365760"/>
            </a:xfrm>
            <a:prstGeom prst="rect">
              <a:avLst/>
            </a:prstGeom>
            <a:solidFill>
              <a:srgbClr val="336FCA"/>
            </a:solidFill>
            <a:ln w="9525" cap="flat" cmpd="sng" algn="ctr">
              <a:solidFill>
                <a:srgbClr val="336FC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Button Logic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331CD23-5750-5342-8501-46EA072467FD}"/>
                </a:ext>
              </a:extLst>
            </p:cNvPr>
            <p:cNvSpPr/>
            <p:nvPr/>
          </p:nvSpPr>
          <p:spPr>
            <a:xfrm>
              <a:off x="232139" y="2909570"/>
              <a:ext cx="365760" cy="365760"/>
            </a:xfrm>
            <a:prstGeom prst="ellipse">
              <a:avLst/>
            </a:prstGeom>
            <a:solidFill>
              <a:srgbClr val="336FCA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E46390A-972C-B84F-807C-9752D2724D9F}"/>
                </a:ext>
              </a:extLst>
            </p:cNvPr>
            <p:cNvSpPr/>
            <p:nvPr/>
          </p:nvSpPr>
          <p:spPr>
            <a:xfrm>
              <a:off x="5038344" y="2749550"/>
              <a:ext cx="3877056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1328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43834" marR="0" lvl="0" indent="-243834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Test if button presses change state</a:t>
              </a:r>
            </a:p>
            <a:p>
              <a:pPr marL="243834" marR="0" lvl="0" indent="-243834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Correct values of bids were being altered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2227E34-BD19-0145-B6A9-FA53D9143E49}"/>
                </a:ext>
              </a:extLst>
            </p:cNvPr>
            <p:cNvCxnSpPr>
              <a:stCxn id="78" idx="3"/>
              <a:endCxn id="80" idx="1"/>
            </p:cNvCxnSpPr>
            <p:nvPr/>
          </p:nvCxnSpPr>
          <p:spPr>
            <a:xfrm>
              <a:off x="4091534" y="3092450"/>
              <a:ext cx="946810" cy="0"/>
            </a:xfrm>
            <a:prstGeom prst="line">
              <a:avLst/>
            </a:prstGeom>
            <a:noFill/>
            <a:ln w="9525" cap="flat" cmpd="sng" algn="ctr">
              <a:solidFill>
                <a:srgbClr val="13284B"/>
              </a:solidFill>
              <a:prstDash val="solid"/>
            </a:ln>
            <a:effectLst/>
          </p:spPr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E35445B-360F-614B-B3A6-C2812FB1DA13}"/>
              </a:ext>
            </a:extLst>
          </p:cNvPr>
          <p:cNvGrpSpPr/>
          <p:nvPr/>
        </p:nvGrpSpPr>
        <p:grpSpPr>
          <a:xfrm>
            <a:off x="309520" y="4851400"/>
            <a:ext cx="11577681" cy="914400"/>
            <a:chOff x="232139" y="3562351"/>
            <a:chExt cx="8683261" cy="68580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7267BA4-588F-DA46-8758-12B4B22D4716}"/>
                </a:ext>
              </a:extLst>
            </p:cNvPr>
            <p:cNvSpPr/>
            <p:nvPr/>
          </p:nvSpPr>
          <p:spPr>
            <a:xfrm>
              <a:off x="406502" y="3722371"/>
              <a:ext cx="3685032" cy="365760"/>
            </a:xfrm>
            <a:prstGeom prst="rect">
              <a:avLst/>
            </a:prstGeom>
            <a:solidFill>
              <a:srgbClr val="838383"/>
            </a:solidFill>
            <a:ln w="9525" cap="flat" cmpd="sng" algn="ctr">
              <a:solidFill>
                <a:srgbClr val="83838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Game State Progression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989763E-534D-3243-A2E0-AFEE1680232C}"/>
                </a:ext>
              </a:extLst>
            </p:cNvPr>
            <p:cNvSpPr/>
            <p:nvPr/>
          </p:nvSpPr>
          <p:spPr>
            <a:xfrm>
              <a:off x="232139" y="3722371"/>
              <a:ext cx="365760" cy="365760"/>
            </a:xfrm>
            <a:prstGeom prst="ellipse">
              <a:avLst/>
            </a:prstGeom>
            <a:solidFill>
              <a:srgbClr val="838383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B60E68-A4A7-6B42-B538-42392760E588}"/>
                </a:ext>
              </a:extLst>
            </p:cNvPr>
            <p:cNvSpPr/>
            <p:nvPr/>
          </p:nvSpPr>
          <p:spPr>
            <a:xfrm>
              <a:off x="5038344" y="3562351"/>
              <a:ext cx="3877056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1328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43834" marR="0" lvl="0" indent="-243834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Logical transitions between players accomplished</a:t>
              </a:r>
            </a:p>
            <a:p>
              <a:pPr marL="243834" marR="0" lvl="0" indent="-243834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33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Memor</a:t>
              </a:r>
              <a:r>
                <a:rPr lang="en-US" sz="1400" kern="0" dirty="0">
                  <a:solidFill>
                    <a:srgbClr val="13284B"/>
                  </a:solidFill>
                  <a:latin typeface="Arial" panose="020B0604020202020204"/>
                </a:rPr>
                <a:t>y saves game state on turn off/reset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CFE6DF-F9AC-A648-8570-6EEC526DB2A9}"/>
                </a:ext>
              </a:extLst>
            </p:cNvPr>
            <p:cNvCxnSpPr>
              <a:stCxn id="83" idx="3"/>
              <a:endCxn id="85" idx="1"/>
            </p:cNvCxnSpPr>
            <p:nvPr/>
          </p:nvCxnSpPr>
          <p:spPr>
            <a:xfrm>
              <a:off x="4091534" y="3905251"/>
              <a:ext cx="946810" cy="0"/>
            </a:xfrm>
            <a:prstGeom prst="line">
              <a:avLst/>
            </a:prstGeom>
            <a:noFill/>
            <a:ln w="9525" cap="flat" cmpd="sng" algn="ctr">
              <a:solidFill>
                <a:srgbClr val="13284B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0187121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069A-313C-5741-AEEE-BA81335A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Modules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CAE6-5DF1-9E49-82A2-81AF7FFB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F1E5-67C0-9D43-81FA-5E9A87FA3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E439C-7EAD-7F4F-8B33-426418F93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4027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DDA4-E3C1-6246-9FBD-A79D585D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Unit &amp;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6B89-2F07-1F46-AC2C-A4C76DE03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RF unit is critical for ensuring that the player device and central hub have consistent communication throughout the game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F8A4-1E1B-4A47-8F8B-69F4AB78C3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8B939-3C48-844D-9AAA-5B1B0E620F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20EEB0-7589-284B-A6E3-2A10546B3782}"/>
              </a:ext>
            </a:extLst>
          </p:cNvPr>
          <p:cNvSpPr/>
          <p:nvPr/>
        </p:nvSpPr>
        <p:spPr>
          <a:xfrm>
            <a:off x="304800" y="1080753"/>
            <a:ext cx="4988417" cy="5677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NRF24L01 Transceiver Module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72E2CE-70CA-9F49-AD80-70528D674FB6}"/>
              </a:ext>
            </a:extLst>
          </p:cNvPr>
          <p:cNvSpPr/>
          <p:nvPr/>
        </p:nvSpPr>
        <p:spPr>
          <a:xfrm>
            <a:off x="304798" y="3952444"/>
            <a:ext cx="4988417" cy="1824803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Utilizes 2.4 GHz band with baud rates </a:t>
            </a:r>
            <a:r>
              <a:rPr lang="en-US" sz="1400" dirty="0" err="1">
                <a:solidFill>
                  <a:schemeClr val="tx1"/>
                </a:solidFill>
              </a:rPr>
              <a:t>upto</a:t>
            </a:r>
            <a:r>
              <a:rPr lang="en-US" sz="1400" dirty="0">
                <a:solidFill>
                  <a:schemeClr val="tx1"/>
                </a:solidFill>
              </a:rPr>
              <a:t> 2 </a:t>
            </a:r>
            <a:r>
              <a:rPr lang="en-US" sz="1400" dirty="0" err="1">
                <a:solidFill>
                  <a:schemeClr val="tx1"/>
                </a:solidFill>
              </a:rPr>
              <a:t>Mbps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Range of up to 100 meters, more than enough for the game of poker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Can communicate with 6 other modules at the same time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1.9-3.6 V operating voltage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9B0280-DBD4-F643-A8F2-0D7C0538280A}"/>
              </a:ext>
            </a:extLst>
          </p:cNvPr>
          <p:cNvSpPr/>
          <p:nvPr/>
        </p:nvSpPr>
        <p:spPr>
          <a:xfrm>
            <a:off x="6898783" y="1080753"/>
            <a:ext cx="4988417" cy="56774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RC522 RFID Reader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CCDE67-8762-0244-ACB1-2AEF1E4CC03C}"/>
              </a:ext>
            </a:extLst>
          </p:cNvPr>
          <p:cNvSpPr/>
          <p:nvPr/>
        </p:nvSpPr>
        <p:spPr>
          <a:xfrm>
            <a:off x="6898781" y="3952444"/>
            <a:ext cx="4988417" cy="1824803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Slave select pin allows for manual enabling/disabling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Operating frequency is approximately 13.56 </a:t>
            </a:r>
            <a:r>
              <a:rPr lang="en-US" sz="1400" dirty="0" err="1">
                <a:solidFill>
                  <a:schemeClr val="tx1"/>
                </a:solidFill>
              </a:rPr>
              <a:t>Mhz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Read range for RFID tags is approximately 3cm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Data transfer rate is approximately 10 </a:t>
            </a:r>
            <a:r>
              <a:rPr lang="en-US" sz="1400" dirty="0" err="1">
                <a:solidFill>
                  <a:schemeClr val="tx1"/>
                </a:solidFill>
              </a:rPr>
              <a:t>Mbps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B73F3-E0F9-154B-A280-34795266E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9063"/>
          <a:stretch/>
        </p:blipFill>
        <p:spPr>
          <a:xfrm>
            <a:off x="1238745" y="2012177"/>
            <a:ext cx="2765425" cy="1824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0FD6A1-E223-824A-95E7-39100DEEF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39" b="17344"/>
          <a:stretch/>
        </p:blipFill>
        <p:spPr>
          <a:xfrm>
            <a:off x="8187830" y="1930214"/>
            <a:ext cx="3324717" cy="1988730"/>
          </a:xfrm>
          <a:prstGeom prst="rect">
            <a:avLst/>
          </a:prstGeom>
        </p:spPr>
      </p:pic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4BDE73A7-CE6B-5D46-B410-F1922CB69C82}"/>
              </a:ext>
            </a:extLst>
          </p:cNvPr>
          <p:cNvSpPr/>
          <p:nvPr/>
        </p:nvSpPr>
        <p:spPr>
          <a:xfrm>
            <a:off x="4349750" y="2146207"/>
            <a:ext cx="3492500" cy="1556744"/>
          </a:xfrm>
          <a:prstGeom prst="leftRightArrow">
            <a:avLst/>
          </a:prstGeom>
          <a:solidFill>
            <a:schemeClr val="accent1">
              <a:lumMod val="50000"/>
              <a:lumOff val="50000"/>
            </a:schemeClr>
          </a:solidFill>
          <a:ln w="25400">
            <a:solidFill>
              <a:schemeClr val="accent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Share same SPI bus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(MISO, MOSI, SCK)</a:t>
            </a:r>
          </a:p>
        </p:txBody>
      </p:sp>
    </p:spTree>
    <p:extLst>
      <p:ext uri="{BB962C8B-B14F-4D97-AF65-F5344CB8AC3E}">
        <p14:creationId xmlns:p14="http://schemas.microsoft.com/office/powerpoint/2010/main" val="165738266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9964" y="1223172"/>
            <a:ext cx="3945242" cy="1623936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121920" bIns="121920"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Umang Chavan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all" spc="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Engineering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8F082B-40E0-3148-B8D0-C81D82D5DA3D}"/>
              </a:ext>
            </a:extLst>
          </p:cNvPr>
          <p:cNvSpPr/>
          <p:nvPr/>
        </p:nvSpPr>
        <p:spPr>
          <a:xfrm>
            <a:off x="5159964" y="4728210"/>
            <a:ext cx="3945242" cy="1623936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121920" bIns="121920"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Varun Pitta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all" spc="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Engineering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BB1B14-DE1C-7F46-9BDD-73511F417D8D}"/>
              </a:ext>
            </a:extLst>
          </p:cNvPr>
          <p:cNvSpPr/>
          <p:nvPr/>
        </p:nvSpPr>
        <p:spPr>
          <a:xfrm>
            <a:off x="5159964" y="2975691"/>
            <a:ext cx="3945242" cy="1623936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121920" bIns="121920"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Anand Giridharan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all" spc="6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Electrical Engineering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FF039-DB61-8B41-9264-1FD8184E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808" y="1223172"/>
            <a:ext cx="1388966" cy="1623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A146D-23F9-4B4C-99FA-363ACBBAA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14" y="4728210"/>
            <a:ext cx="1298930" cy="1623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3AA0CE-73A7-E543-A4FD-4BF59A3B4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79" y="2974027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39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Management and </a:t>
            </a:r>
            <a:r>
              <a:rPr lang="en-US" dirty="0" err="1"/>
              <a:t>Atmega</a:t>
            </a:r>
            <a:r>
              <a:rPr lang="en-US" dirty="0"/>
              <a:t> EEPROM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A2567-9183-EA42-8429-6135A5229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EEPROM is essential for our high-level requirement of storing data even if a device accidentally turns off or runs out of battery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235BC-5E20-374E-A234-1F2D6EA81D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0AA1C0-2B3C-C746-BEED-001EA1133486}"/>
              </a:ext>
            </a:extLst>
          </p:cNvPr>
          <p:cNvSpPr/>
          <p:nvPr/>
        </p:nvSpPr>
        <p:spPr>
          <a:xfrm>
            <a:off x="7135318" y="1454046"/>
            <a:ext cx="4721902" cy="428718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ATmega328p comes with 32k bytes Flash memory (0.5k is used for the bootloader, 2k bytes of SRAM, and 1k byte of EEPROM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Flash and EEPROM are non-volatile, therefore they persist even if power is suddenly turned off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9B4335-F1AD-EF4F-9A7E-11ABD69B9AE7}"/>
              </a:ext>
            </a:extLst>
          </p:cNvPr>
          <p:cNvGrpSpPr/>
          <p:nvPr/>
        </p:nvGrpSpPr>
        <p:grpSpPr>
          <a:xfrm>
            <a:off x="304800" y="1805066"/>
            <a:ext cx="6662379" cy="3171669"/>
            <a:chOff x="304800" y="1805066"/>
            <a:chExt cx="6662379" cy="31716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CC0528-FF7F-5542-88B5-270654A6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805066"/>
              <a:ext cx="6662379" cy="31716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CCB44A-CBAC-5D4D-938D-FE3E7F92ED5E}"/>
                </a:ext>
              </a:extLst>
            </p:cNvPr>
            <p:cNvSpPr/>
            <p:nvPr/>
          </p:nvSpPr>
          <p:spPr>
            <a:xfrm>
              <a:off x="839449" y="2818151"/>
              <a:ext cx="5906125" cy="610849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307D45-69AF-C34D-B995-E15D5AD11C6F}"/>
                </a:ext>
              </a:extLst>
            </p:cNvPr>
            <p:cNvSpPr/>
            <p:nvPr/>
          </p:nvSpPr>
          <p:spPr>
            <a:xfrm>
              <a:off x="839450" y="4570335"/>
              <a:ext cx="4187254" cy="406400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05066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DDA4-E3C1-6246-9FBD-A79D585D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Module – LCD Display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6B89-2F07-1F46-AC2C-A4C76DE03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LCD display’s are critical to both the player device and central hub because it displays the game logic and the information necessary for players to see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F8A4-1E1B-4A47-8F8B-69F4AB78C3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8B939-3C48-844D-9AAA-5B1B0E620F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70759-DEC0-B04E-A209-BDB7EEBD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62050"/>
            <a:ext cx="6096000" cy="4533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7EC6AE-699F-7B43-BDEA-608B3431C6C4}"/>
              </a:ext>
            </a:extLst>
          </p:cNvPr>
          <p:cNvSpPr/>
          <p:nvPr/>
        </p:nvSpPr>
        <p:spPr>
          <a:xfrm>
            <a:off x="4149969" y="2989385"/>
            <a:ext cx="158262" cy="14946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F735C8-4CDB-DA49-8C27-8E80187A490C}"/>
              </a:ext>
            </a:extLst>
          </p:cNvPr>
          <p:cNvSpPr/>
          <p:nvPr/>
        </p:nvSpPr>
        <p:spPr>
          <a:xfrm>
            <a:off x="3954999" y="2991694"/>
            <a:ext cx="158262" cy="14946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EC90E-A907-0945-9D3A-54754E6B8615}"/>
              </a:ext>
            </a:extLst>
          </p:cNvPr>
          <p:cNvSpPr/>
          <p:nvPr/>
        </p:nvSpPr>
        <p:spPr>
          <a:xfrm>
            <a:off x="4522029" y="2991694"/>
            <a:ext cx="158262" cy="14946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43E68D-8EA5-4B4B-82C1-0C5619E5EF46}"/>
              </a:ext>
            </a:extLst>
          </p:cNvPr>
          <p:cNvSpPr/>
          <p:nvPr/>
        </p:nvSpPr>
        <p:spPr>
          <a:xfrm>
            <a:off x="5481292" y="2989385"/>
            <a:ext cx="693839" cy="14946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FC31EF-1872-3E41-8751-42F614950348}"/>
              </a:ext>
            </a:extLst>
          </p:cNvPr>
          <p:cNvSpPr/>
          <p:nvPr/>
        </p:nvSpPr>
        <p:spPr>
          <a:xfrm>
            <a:off x="508000" y="1490133"/>
            <a:ext cx="2167467" cy="164872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 V0 pin goes to the potentiometer which controls the contrast of the screen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98BAE4-CFED-EF42-BDF4-DAAB39BD592C}"/>
              </a:ext>
            </a:extLst>
          </p:cNvPr>
          <p:cNvSpPr/>
          <p:nvPr/>
        </p:nvSpPr>
        <p:spPr>
          <a:xfrm>
            <a:off x="508000" y="3795074"/>
            <a:ext cx="2167467" cy="164872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These pins go to the ATmega328p and the signals control what is printed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8ABF89-AB91-B346-BEC5-B8E4139805A9}"/>
              </a:ext>
            </a:extLst>
          </p:cNvPr>
          <p:cNvSpPr/>
          <p:nvPr/>
        </p:nvSpPr>
        <p:spPr>
          <a:xfrm>
            <a:off x="9431866" y="2207763"/>
            <a:ext cx="2167467" cy="164872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There are 8 data pins, but only 4 are necessary for displaying information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AF429D5-22D6-D84C-9E60-75C60F5B6788}"/>
              </a:ext>
            </a:extLst>
          </p:cNvPr>
          <p:cNvCxnSpPr>
            <a:stCxn id="12" idx="3"/>
          </p:cNvCxnSpPr>
          <p:nvPr/>
        </p:nvCxnSpPr>
        <p:spPr>
          <a:xfrm flipV="1">
            <a:off x="6175131" y="2530764"/>
            <a:ext cx="3264433" cy="533356"/>
          </a:xfrm>
          <a:prstGeom prst="bentConnector3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201CEC8-615C-FA43-8AD1-36517F494769}"/>
              </a:ext>
            </a:extLst>
          </p:cNvPr>
          <p:cNvCxnSpPr>
            <a:stCxn id="10" idx="1"/>
            <a:endCxn id="21" idx="3"/>
          </p:cNvCxnSpPr>
          <p:nvPr/>
        </p:nvCxnSpPr>
        <p:spPr>
          <a:xfrm rot="10800000">
            <a:off x="2675467" y="2314495"/>
            <a:ext cx="1279532" cy="751935"/>
          </a:xfrm>
          <a:prstGeom prst="bentConnector3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6B802AE-412C-344D-A56A-398FCF3BF652}"/>
              </a:ext>
            </a:extLst>
          </p:cNvPr>
          <p:cNvCxnSpPr>
            <a:stCxn id="9" idx="2"/>
            <a:endCxn id="22" idx="3"/>
          </p:cNvCxnSpPr>
          <p:nvPr/>
        </p:nvCxnSpPr>
        <p:spPr>
          <a:xfrm rot="5400000">
            <a:off x="2711994" y="3102328"/>
            <a:ext cx="1480581" cy="1553633"/>
          </a:xfrm>
          <a:prstGeom prst="bentConnector2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13AA1909-03D5-5E4B-8648-8593E83DF334}"/>
              </a:ext>
            </a:extLst>
          </p:cNvPr>
          <p:cNvCxnSpPr>
            <a:stCxn id="11" idx="2"/>
          </p:cNvCxnSpPr>
          <p:nvPr/>
        </p:nvCxnSpPr>
        <p:spPr>
          <a:xfrm rot="5400000">
            <a:off x="4281753" y="3088510"/>
            <a:ext cx="266754" cy="372060"/>
          </a:xfrm>
          <a:prstGeom prst="bentConnector2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52851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069A-313C-5741-AEEE-BA81335A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Successes &amp;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CAE6-5DF1-9E49-82A2-81AF7FFB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F1E5-67C0-9D43-81FA-5E9A87FA3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E439C-7EAD-7F4F-8B33-426418F93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37615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0698A0-E41C-6041-9403-6766816A6AED}"/>
              </a:ext>
            </a:extLst>
          </p:cNvPr>
          <p:cNvCxnSpPr>
            <a:endCxn id="22" idx="5"/>
          </p:cNvCxnSpPr>
          <p:nvPr/>
        </p:nvCxnSpPr>
        <p:spPr>
          <a:xfrm flipH="1" flipV="1">
            <a:off x="4194643" y="2535253"/>
            <a:ext cx="267822" cy="40673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6C15EE7-4A6B-F94D-BBD8-BD22C75BC6E8}"/>
              </a:ext>
            </a:extLst>
          </p:cNvPr>
          <p:cNvCxnSpPr>
            <a:stCxn id="7" idx="2"/>
            <a:endCxn id="23" idx="6"/>
          </p:cNvCxnSpPr>
          <p:nvPr/>
        </p:nvCxnSpPr>
        <p:spPr>
          <a:xfrm flipH="1">
            <a:off x="3177647" y="3717477"/>
            <a:ext cx="747562" cy="2721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31EFF-640A-044A-B771-3340E77739FD}"/>
              </a:ext>
            </a:extLst>
          </p:cNvPr>
          <p:cNvCxnSpPr>
            <a:stCxn id="7" idx="3"/>
          </p:cNvCxnSpPr>
          <p:nvPr/>
        </p:nvCxnSpPr>
        <p:spPr>
          <a:xfrm flipH="1">
            <a:off x="4041913" y="4364055"/>
            <a:ext cx="151118" cy="26782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65261F-BC1A-FE4A-A1C4-A0D9279F964C}"/>
              </a:ext>
            </a:extLst>
          </p:cNvPr>
          <p:cNvCxnSpPr/>
          <p:nvPr/>
        </p:nvCxnSpPr>
        <p:spPr>
          <a:xfrm flipV="1">
            <a:off x="7871791" y="2637183"/>
            <a:ext cx="251792" cy="30480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34BD69-FE8D-3C4A-A1F6-40CBF0294FBF}"/>
              </a:ext>
            </a:extLst>
          </p:cNvPr>
          <p:cNvCxnSpPr>
            <a:stCxn id="27" idx="2"/>
            <a:endCxn id="29" idx="6"/>
          </p:cNvCxnSpPr>
          <p:nvPr/>
        </p:nvCxnSpPr>
        <p:spPr>
          <a:xfrm>
            <a:off x="8266791" y="3717477"/>
            <a:ext cx="747562" cy="27211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FA94B9-5C22-384E-B9E5-A7F42A026AD7}"/>
              </a:ext>
            </a:extLst>
          </p:cNvPr>
          <p:cNvCxnSpPr>
            <a:stCxn id="27" idx="3"/>
          </p:cNvCxnSpPr>
          <p:nvPr/>
        </p:nvCxnSpPr>
        <p:spPr>
          <a:xfrm>
            <a:off x="7998969" y="4364055"/>
            <a:ext cx="31848" cy="295033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F9589F-C949-1347-BC00-22FF55EB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Successes and Challenges of the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717CD-7B03-9F4B-AB0A-1AED10432F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0CFF8D-0779-0040-B910-C9AA2E21018B}"/>
              </a:ext>
            </a:extLst>
          </p:cNvPr>
          <p:cNvSpPr/>
          <p:nvPr/>
        </p:nvSpPr>
        <p:spPr>
          <a:xfrm>
            <a:off x="3925209" y="2803077"/>
            <a:ext cx="1828800" cy="18288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Successes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24EB8A-E8DB-4D4B-976F-132B8EF785BC}"/>
              </a:ext>
            </a:extLst>
          </p:cNvPr>
          <p:cNvSpPr/>
          <p:nvPr/>
        </p:nvSpPr>
        <p:spPr>
          <a:xfrm>
            <a:off x="2633665" y="974275"/>
            <a:ext cx="1828800" cy="18288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Displaying various data to </a:t>
            </a:r>
            <a:r>
              <a:rPr lang="en-US" sz="1400" b="1" dirty="0">
                <a:solidFill>
                  <a:schemeClr val="tx1"/>
                </a:solidFill>
              </a:rPr>
              <a:t>different</a:t>
            </a:r>
            <a:r>
              <a:rPr lang="en-US" sz="1400" dirty="0">
                <a:solidFill>
                  <a:schemeClr val="tx1"/>
                </a:solidFill>
              </a:rPr>
              <a:t> LCD screens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40C4D9-5FC8-1E47-BBFF-783988DF060A}"/>
              </a:ext>
            </a:extLst>
          </p:cNvPr>
          <p:cNvSpPr/>
          <p:nvPr/>
        </p:nvSpPr>
        <p:spPr>
          <a:xfrm>
            <a:off x="1348847" y="2830288"/>
            <a:ext cx="1828800" cy="18288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Saving game state to </a:t>
            </a:r>
            <a:r>
              <a:rPr lang="en-US" sz="1400" b="1" dirty="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481FB3-3281-FB4E-874C-56A56F73530A}"/>
              </a:ext>
            </a:extLst>
          </p:cNvPr>
          <p:cNvSpPr/>
          <p:nvPr/>
        </p:nvSpPr>
        <p:spPr>
          <a:xfrm>
            <a:off x="2771247" y="4546600"/>
            <a:ext cx="1828800" cy="18288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Progressing game state </a:t>
            </a:r>
            <a:r>
              <a:rPr lang="en-US" sz="1400" b="1" dirty="0">
                <a:solidFill>
                  <a:schemeClr val="tx1"/>
                </a:solidFill>
              </a:rPr>
              <a:t>between players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88B436C-C9F2-D04B-B9E2-E1221A01741B}"/>
              </a:ext>
            </a:extLst>
          </p:cNvPr>
          <p:cNvSpPr/>
          <p:nvPr/>
        </p:nvSpPr>
        <p:spPr>
          <a:xfrm flipH="1">
            <a:off x="6437991" y="2803077"/>
            <a:ext cx="1828800" cy="18288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7D7FF6-F40D-8A44-B509-77049155F111}"/>
              </a:ext>
            </a:extLst>
          </p:cNvPr>
          <p:cNvSpPr/>
          <p:nvPr/>
        </p:nvSpPr>
        <p:spPr>
          <a:xfrm flipH="1">
            <a:off x="7729535" y="974275"/>
            <a:ext cx="1828800" cy="1828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Ensuring consistent comm. </a:t>
            </a:r>
            <a:r>
              <a:rPr lang="en-US" sz="1400" b="1" dirty="0">
                <a:solidFill>
                  <a:schemeClr val="tx1"/>
                </a:solidFill>
              </a:rPr>
              <a:t>between</a:t>
            </a:r>
            <a:r>
              <a:rPr lang="en-US" sz="1400" dirty="0">
                <a:solidFill>
                  <a:schemeClr val="tx1"/>
                </a:solidFill>
              </a:rPr>
              <a:t> transceivers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19ECE2-E9E2-0448-982D-5D43547AF524}"/>
              </a:ext>
            </a:extLst>
          </p:cNvPr>
          <p:cNvSpPr/>
          <p:nvPr/>
        </p:nvSpPr>
        <p:spPr>
          <a:xfrm flipH="1">
            <a:off x="9014353" y="2830288"/>
            <a:ext cx="1828800" cy="1828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Handling </a:t>
            </a:r>
            <a:r>
              <a:rPr lang="en-US" sz="1400" b="1" dirty="0">
                <a:solidFill>
                  <a:schemeClr val="tx1"/>
                </a:solidFill>
              </a:rPr>
              <a:t>concurrent usage </a:t>
            </a:r>
            <a:r>
              <a:rPr lang="en-US" sz="1400" dirty="0">
                <a:solidFill>
                  <a:schemeClr val="tx1"/>
                </a:solidFill>
              </a:rPr>
              <a:t>of SPI bus between reader and transceiver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F31E97-4F18-B646-B475-E5A7EE88CB8F}"/>
              </a:ext>
            </a:extLst>
          </p:cNvPr>
          <p:cNvSpPr/>
          <p:nvPr/>
        </p:nvSpPr>
        <p:spPr>
          <a:xfrm flipH="1">
            <a:off x="7591953" y="4546600"/>
            <a:ext cx="1828800" cy="1828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Maintaining physical connections due to </a:t>
            </a:r>
            <a:r>
              <a:rPr lang="en-US" sz="1400" b="1" dirty="0">
                <a:solidFill>
                  <a:schemeClr val="tx1"/>
                </a:solidFill>
              </a:rPr>
              <a:t>lack of casing</a:t>
            </a:r>
          </a:p>
        </p:txBody>
      </p:sp>
    </p:spTree>
    <p:extLst>
      <p:ext uri="{BB962C8B-B14F-4D97-AF65-F5344CB8AC3E}">
        <p14:creationId xmlns:p14="http://schemas.microsoft.com/office/powerpoint/2010/main" val="507944128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069A-313C-5741-AEEE-BA81335A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CAE6-5DF1-9E49-82A2-81AF7FFB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F1E5-67C0-9D43-81FA-5E9A87FA3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E439C-7EAD-7F4F-8B33-426418F93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5533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0A6E58-3B4C-4348-9D5B-1BF785D61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After reflecting on semester’s work, these four categories are areas of improvement to consider to ensure an undisturbed game of poker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ED3E0-7A57-4EC0-84A3-CEBFB6D6B5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E3F84-01B3-4A04-A16F-323D3E33A9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BC2C6F-3A62-47F2-A57E-102AC2E8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9400"/>
            <a:ext cx="11887200" cy="727285"/>
          </a:xfrm>
        </p:spPr>
        <p:txBody>
          <a:bodyPr/>
          <a:lstStyle/>
          <a:p>
            <a:r>
              <a:rPr lang="en-US" dirty="0"/>
              <a:t>Potential Future Expansion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99351F-8569-43CE-A428-95D9C6BC1BC1}"/>
              </a:ext>
            </a:extLst>
          </p:cNvPr>
          <p:cNvGrpSpPr/>
          <p:nvPr/>
        </p:nvGrpSpPr>
        <p:grpSpPr>
          <a:xfrm>
            <a:off x="147757" y="1672184"/>
            <a:ext cx="11739443" cy="3439600"/>
            <a:chOff x="-349786" y="1058713"/>
            <a:chExt cx="10285622" cy="2898008"/>
          </a:xfrm>
        </p:grpSpPr>
        <p:sp>
          <p:nvSpPr>
            <p:cNvPr id="12" name="Block Arc 3">
              <a:extLst>
                <a:ext uri="{FF2B5EF4-FFF2-40B4-BE49-F238E27FC236}">
                  <a16:creationId xmlns:a16="http://schemas.microsoft.com/office/drawing/2014/main" id="{B13C5575-211F-4070-AE78-3C370BD4684D}"/>
                </a:ext>
              </a:extLst>
            </p:cNvPr>
            <p:cNvSpPr/>
            <p:nvPr/>
          </p:nvSpPr>
          <p:spPr>
            <a:xfrm>
              <a:off x="1273077" y="1787539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3" name="Block Arc 4">
              <a:extLst>
                <a:ext uri="{FF2B5EF4-FFF2-40B4-BE49-F238E27FC236}">
                  <a16:creationId xmlns:a16="http://schemas.microsoft.com/office/drawing/2014/main" id="{0EADF26E-8EB4-45C9-A353-3A84E2627842}"/>
                </a:ext>
              </a:extLst>
            </p:cNvPr>
            <p:cNvSpPr/>
            <p:nvPr/>
          </p:nvSpPr>
          <p:spPr>
            <a:xfrm rot="10800000">
              <a:off x="2903261" y="1058713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4" name="Block Arc 5">
              <a:extLst>
                <a:ext uri="{FF2B5EF4-FFF2-40B4-BE49-F238E27FC236}">
                  <a16:creationId xmlns:a16="http://schemas.microsoft.com/office/drawing/2014/main" id="{BBAF526F-FD5D-4CF7-B1CC-78C26C0FFF8C}"/>
                </a:ext>
              </a:extLst>
            </p:cNvPr>
            <p:cNvSpPr/>
            <p:nvPr/>
          </p:nvSpPr>
          <p:spPr>
            <a:xfrm>
              <a:off x="4524392" y="1787539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5" name="Block Arc 6">
              <a:extLst>
                <a:ext uri="{FF2B5EF4-FFF2-40B4-BE49-F238E27FC236}">
                  <a16:creationId xmlns:a16="http://schemas.microsoft.com/office/drawing/2014/main" id="{1A970F63-CE29-4B06-8977-032D222C1A1F}"/>
                </a:ext>
              </a:extLst>
            </p:cNvPr>
            <p:cNvSpPr/>
            <p:nvPr/>
          </p:nvSpPr>
          <p:spPr>
            <a:xfrm rot="10800000">
              <a:off x="6145528" y="1058714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6" name="Block Arc 7">
              <a:extLst>
                <a:ext uri="{FF2B5EF4-FFF2-40B4-BE49-F238E27FC236}">
                  <a16:creationId xmlns:a16="http://schemas.microsoft.com/office/drawing/2014/main" id="{F8D05BE9-8226-4ADB-8506-006CC015C061}"/>
                </a:ext>
              </a:extLst>
            </p:cNvPr>
            <p:cNvSpPr/>
            <p:nvPr/>
          </p:nvSpPr>
          <p:spPr>
            <a:xfrm>
              <a:off x="7766654" y="1787539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7" name="Block Arc 4">
              <a:extLst>
                <a:ext uri="{FF2B5EF4-FFF2-40B4-BE49-F238E27FC236}">
                  <a16:creationId xmlns:a16="http://schemas.microsoft.com/office/drawing/2014/main" id="{FBAB32F7-CCC1-4C2A-9D5E-C4B737CB20A7}"/>
                </a:ext>
              </a:extLst>
            </p:cNvPr>
            <p:cNvSpPr/>
            <p:nvPr/>
          </p:nvSpPr>
          <p:spPr>
            <a:xfrm rot="10800000">
              <a:off x="-349786" y="1058714"/>
              <a:ext cx="2169182" cy="2169182"/>
            </a:xfrm>
            <a:prstGeom prst="blockArc">
              <a:avLst>
                <a:gd name="adj1" fmla="val 12399071"/>
                <a:gd name="adj2" fmla="val 20003498"/>
                <a:gd name="adj3" fmla="val 176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+mn-cs"/>
              </a:endParaRPr>
            </a:p>
          </p:txBody>
        </p:sp>
      </p:grpSp>
      <p:grpSp>
        <p:nvGrpSpPr>
          <p:cNvPr id="27" name="그룹 94">
            <a:extLst>
              <a:ext uri="{FF2B5EF4-FFF2-40B4-BE49-F238E27FC236}">
                <a16:creationId xmlns:a16="http://schemas.microsoft.com/office/drawing/2014/main" id="{43C80DBD-B1A3-4F71-AAA1-31E8873C5EDE}"/>
              </a:ext>
            </a:extLst>
          </p:cNvPr>
          <p:cNvGrpSpPr/>
          <p:nvPr/>
        </p:nvGrpSpPr>
        <p:grpSpPr>
          <a:xfrm>
            <a:off x="9436867" y="4308054"/>
            <a:ext cx="2218944" cy="1668915"/>
            <a:chOff x="2829983" y="1627252"/>
            <a:chExt cx="1885694" cy="121542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940743-7A5B-410C-8DD5-BF0C13EE3ACE}"/>
                </a:ext>
              </a:extLst>
            </p:cNvPr>
            <p:cNvSpPr txBox="1"/>
            <p:nvPr/>
          </p:nvSpPr>
          <p:spPr>
            <a:xfrm>
              <a:off x="2840964" y="1938438"/>
              <a:ext cx="1873519" cy="90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Purpose:</a:t>
              </a:r>
              <a:r>
                <a:rPr kumimoji="0" lang="en-US" altLang="ko-KR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 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Ensures game state is consistent and smooth experience for user</a:t>
              </a:r>
              <a:endPara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8DA36C-47DE-4B50-B764-D18D95E557C7}"/>
                </a:ext>
              </a:extLst>
            </p:cNvPr>
            <p:cNvSpPr txBox="1"/>
            <p:nvPr/>
          </p:nvSpPr>
          <p:spPr>
            <a:xfrm>
              <a:off x="2831177" y="1627252"/>
              <a:ext cx="1879089" cy="24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Error Handling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endParaRPr>
            </a:p>
          </p:txBody>
        </p:sp>
        <p:cxnSp>
          <p:nvCxnSpPr>
            <p:cNvPr id="30" name="Straight Connector 21">
              <a:extLst>
                <a:ext uri="{FF2B5EF4-FFF2-40B4-BE49-F238E27FC236}">
                  <a16:creationId xmlns:a16="http://schemas.microsoft.com/office/drawing/2014/main" id="{E136038F-BF6B-43A3-A6BF-3D8A50847F33}"/>
                </a:ext>
              </a:extLst>
            </p:cNvPr>
            <p:cNvCxnSpPr/>
            <p:nvPr/>
          </p:nvCxnSpPr>
          <p:spPr>
            <a:xfrm>
              <a:off x="2829983" y="1918233"/>
              <a:ext cx="1885694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그룹 94">
            <a:extLst>
              <a:ext uri="{FF2B5EF4-FFF2-40B4-BE49-F238E27FC236}">
                <a16:creationId xmlns:a16="http://schemas.microsoft.com/office/drawing/2014/main" id="{F1C816E5-D56B-43DF-9972-ED54947454A9}"/>
              </a:ext>
            </a:extLst>
          </p:cNvPr>
          <p:cNvGrpSpPr/>
          <p:nvPr/>
        </p:nvGrpSpPr>
        <p:grpSpPr>
          <a:xfrm>
            <a:off x="391907" y="1288032"/>
            <a:ext cx="2390301" cy="1251606"/>
            <a:chOff x="2829983" y="1850850"/>
            <a:chExt cx="1896408" cy="78729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73D102-772F-4CF1-AF50-B031EEE65F34}"/>
                </a:ext>
              </a:extLst>
            </p:cNvPr>
            <p:cNvSpPr txBox="1"/>
            <p:nvPr/>
          </p:nvSpPr>
          <p:spPr>
            <a:xfrm>
              <a:off x="2852872" y="2141157"/>
              <a:ext cx="1873519" cy="496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Purpose: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Cleaner look and avoids human contact with electrical connections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20A56E9-5A62-47DB-9840-5952103C5A3D}"/>
                </a:ext>
              </a:extLst>
            </p:cNvPr>
            <p:cNvSpPr txBox="1"/>
            <p:nvPr/>
          </p:nvSpPr>
          <p:spPr>
            <a:xfrm>
              <a:off x="2829983" y="1850850"/>
              <a:ext cx="1879089" cy="212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Encasing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endParaRPr>
            </a:p>
          </p:txBody>
        </p:sp>
        <p:cxnSp>
          <p:nvCxnSpPr>
            <p:cNvPr id="58" name="Straight Connector 21">
              <a:extLst>
                <a:ext uri="{FF2B5EF4-FFF2-40B4-BE49-F238E27FC236}">
                  <a16:creationId xmlns:a16="http://schemas.microsoft.com/office/drawing/2014/main" id="{4215E86B-6F12-4973-87C8-76DCB9C1CDCE}"/>
                </a:ext>
              </a:extLst>
            </p:cNvPr>
            <p:cNvCxnSpPr/>
            <p:nvPr/>
          </p:nvCxnSpPr>
          <p:spPr>
            <a:xfrm>
              <a:off x="2829983" y="2114801"/>
              <a:ext cx="1885694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9" name="그룹 94">
            <a:extLst>
              <a:ext uri="{FF2B5EF4-FFF2-40B4-BE49-F238E27FC236}">
                <a16:creationId xmlns:a16="http://schemas.microsoft.com/office/drawing/2014/main" id="{647FE159-DD7A-4D07-A5C9-51F425FC734F}"/>
              </a:ext>
            </a:extLst>
          </p:cNvPr>
          <p:cNvGrpSpPr/>
          <p:nvPr/>
        </p:nvGrpSpPr>
        <p:grpSpPr>
          <a:xfrm>
            <a:off x="5710878" y="842679"/>
            <a:ext cx="2540213" cy="1616362"/>
            <a:chOff x="2785920" y="1664212"/>
            <a:chExt cx="2025186" cy="9622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01841F4-A138-47FB-9BEE-3FE6CEA5137F}"/>
                </a:ext>
              </a:extLst>
            </p:cNvPr>
            <p:cNvSpPr txBox="1"/>
            <p:nvPr/>
          </p:nvSpPr>
          <p:spPr>
            <a:xfrm>
              <a:off x="2785920" y="2033893"/>
              <a:ext cx="2025186" cy="592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Purpose: 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Exploring different frequencies and/or different methods of communication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C4760E2-5E24-4B42-98E2-4248EECF0CE9}"/>
                </a:ext>
              </a:extLst>
            </p:cNvPr>
            <p:cNvSpPr txBox="1"/>
            <p:nvPr/>
          </p:nvSpPr>
          <p:spPr>
            <a:xfrm>
              <a:off x="2831177" y="1664212"/>
              <a:ext cx="1979929" cy="34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굴림" panose="020B0600000101010101" pitchFamily="34" charset="-127"/>
                  <a:cs typeface="Arial" pitchFamily="34" charset="0"/>
                </a:rPr>
                <a:t>Stronger Communication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endParaRPr>
            </a:p>
          </p:txBody>
        </p:sp>
        <p:cxnSp>
          <p:nvCxnSpPr>
            <p:cNvPr id="62" name="Straight Connector 21">
              <a:extLst>
                <a:ext uri="{FF2B5EF4-FFF2-40B4-BE49-F238E27FC236}">
                  <a16:creationId xmlns:a16="http://schemas.microsoft.com/office/drawing/2014/main" id="{EE60B187-29A1-4D4A-AE1E-3B7BB0ACAECE}"/>
                </a:ext>
              </a:extLst>
            </p:cNvPr>
            <p:cNvCxnSpPr/>
            <p:nvPr/>
          </p:nvCxnSpPr>
          <p:spPr>
            <a:xfrm>
              <a:off x="2829983" y="2032004"/>
              <a:ext cx="1885694" cy="0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89B8016-4FB2-4E61-8308-24C42D3CE908}"/>
              </a:ext>
            </a:extLst>
          </p:cNvPr>
          <p:cNvSpPr txBox="1"/>
          <p:nvPr/>
        </p:nvSpPr>
        <p:spPr>
          <a:xfrm>
            <a:off x="3980987" y="4804153"/>
            <a:ext cx="2309284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67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Purpose: 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Handling short circuits and avoiding moisture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7" b="1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87A9F2-43B7-45CF-9941-5E2A6AB14A32}"/>
              </a:ext>
            </a:extLst>
          </p:cNvPr>
          <p:cNvSpPr txBox="1"/>
          <p:nvPr/>
        </p:nvSpPr>
        <p:spPr>
          <a:xfrm>
            <a:off x="4014319" y="4306208"/>
            <a:ext cx="2211171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Safety Measures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cxnSp>
        <p:nvCxnSpPr>
          <p:cNvPr id="66" name="Straight Connector 21">
            <a:extLst>
              <a:ext uri="{FF2B5EF4-FFF2-40B4-BE49-F238E27FC236}">
                <a16:creationId xmlns:a16="http://schemas.microsoft.com/office/drawing/2014/main" id="{33FAB8E8-64B9-4D98-9613-846ACEBECD25}"/>
              </a:ext>
            </a:extLst>
          </p:cNvPr>
          <p:cNvCxnSpPr/>
          <p:nvPr/>
        </p:nvCxnSpPr>
        <p:spPr>
          <a:xfrm>
            <a:off x="4012914" y="4730296"/>
            <a:ext cx="2218943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4E01-2542-4D3A-B2DC-FF402A6B5600}"/>
              </a:ext>
            </a:extLst>
          </p:cNvPr>
          <p:cNvGrpSpPr/>
          <p:nvPr/>
        </p:nvGrpSpPr>
        <p:grpSpPr>
          <a:xfrm>
            <a:off x="387674" y="3431669"/>
            <a:ext cx="1998701" cy="818683"/>
            <a:chOff x="290755" y="2573752"/>
            <a:chExt cx="1499026" cy="614012"/>
          </a:xfrm>
        </p:grpSpPr>
        <p:pic>
          <p:nvPicPr>
            <p:cNvPr id="71" name="Graphic 70" descr="Footprints">
              <a:extLst>
                <a:ext uri="{FF2B5EF4-FFF2-40B4-BE49-F238E27FC236}">
                  <a16:creationId xmlns:a16="http://schemas.microsoft.com/office/drawing/2014/main" id="{2733AD51-0856-4A83-9AA6-40BFDACD1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825766">
              <a:off x="296475" y="2568032"/>
              <a:ext cx="318425" cy="329866"/>
            </a:xfrm>
            <a:prstGeom prst="rect">
              <a:avLst/>
            </a:prstGeom>
          </p:spPr>
        </p:pic>
        <p:pic>
          <p:nvPicPr>
            <p:cNvPr id="72" name="Graphic 71" descr="Footprints">
              <a:extLst>
                <a:ext uri="{FF2B5EF4-FFF2-40B4-BE49-F238E27FC236}">
                  <a16:creationId xmlns:a16="http://schemas.microsoft.com/office/drawing/2014/main" id="{E0EBD3D4-63C3-4F31-BE90-D8F022DF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45427">
              <a:off x="522519" y="2778356"/>
              <a:ext cx="318425" cy="329866"/>
            </a:xfrm>
            <a:prstGeom prst="rect">
              <a:avLst/>
            </a:prstGeom>
          </p:spPr>
        </p:pic>
        <p:pic>
          <p:nvPicPr>
            <p:cNvPr id="73" name="Graphic 72" descr="Footprints">
              <a:extLst>
                <a:ext uri="{FF2B5EF4-FFF2-40B4-BE49-F238E27FC236}">
                  <a16:creationId xmlns:a16="http://schemas.microsoft.com/office/drawing/2014/main" id="{979E87A9-AB2D-445E-913F-15C230CE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159019">
              <a:off x="867488" y="2863619"/>
              <a:ext cx="318425" cy="329866"/>
            </a:xfrm>
            <a:prstGeom prst="rect">
              <a:avLst/>
            </a:prstGeom>
          </p:spPr>
        </p:pic>
        <p:pic>
          <p:nvPicPr>
            <p:cNvPr id="74" name="Graphic 73" descr="Footprints">
              <a:extLst>
                <a:ext uri="{FF2B5EF4-FFF2-40B4-BE49-F238E27FC236}">
                  <a16:creationId xmlns:a16="http://schemas.microsoft.com/office/drawing/2014/main" id="{631FB1A7-8735-4DC3-AD76-C277B33F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426887">
              <a:off x="1197816" y="2768838"/>
              <a:ext cx="318425" cy="329866"/>
            </a:xfrm>
            <a:prstGeom prst="rect">
              <a:avLst/>
            </a:prstGeom>
          </p:spPr>
        </p:pic>
        <p:pic>
          <p:nvPicPr>
            <p:cNvPr id="75" name="Graphic 74" descr="Footprints">
              <a:extLst>
                <a:ext uri="{FF2B5EF4-FFF2-40B4-BE49-F238E27FC236}">
                  <a16:creationId xmlns:a16="http://schemas.microsoft.com/office/drawing/2014/main" id="{E25ABEE3-1668-46EA-9893-9D8290C54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71265">
              <a:off x="1471356" y="2577213"/>
              <a:ext cx="318425" cy="32986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5515570-5F11-4190-9D7E-0E4FD1AE1CAF}"/>
              </a:ext>
            </a:extLst>
          </p:cNvPr>
          <p:cNvGrpSpPr/>
          <p:nvPr/>
        </p:nvGrpSpPr>
        <p:grpSpPr>
          <a:xfrm>
            <a:off x="4125986" y="3438389"/>
            <a:ext cx="1998701" cy="818683"/>
            <a:chOff x="290755" y="2573752"/>
            <a:chExt cx="1499026" cy="614012"/>
          </a:xfrm>
        </p:grpSpPr>
        <p:pic>
          <p:nvPicPr>
            <p:cNvPr id="78" name="Graphic 77" descr="Footprints">
              <a:extLst>
                <a:ext uri="{FF2B5EF4-FFF2-40B4-BE49-F238E27FC236}">
                  <a16:creationId xmlns:a16="http://schemas.microsoft.com/office/drawing/2014/main" id="{FE44248C-9C1A-436A-A4E4-8912E1C6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825766">
              <a:off x="296475" y="2568032"/>
              <a:ext cx="318425" cy="329866"/>
            </a:xfrm>
            <a:prstGeom prst="rect">
              <a:avLst/>
            </a:prstGeom>
          </p:spPr>
        </p:pic>
        <p:pic>
          <p:nvPicPr>
            <p:cNvPr id="79" name="Graphic 78" descr="Footprints">
              <a:extLst>
                <a:ext uri="{FF2B5EF4-FFF2-40B4-BE49-F238E27FC236}">
                  <a16:creationId xmlns:a16="http://schemas.microsoft.com/office/drawing/2014/main" id="{321A3BBB-89C8-4CF3-AD6B-03226057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45427">
              <a:off x="522519" y="2778356"/>
              <a:ext cx="318425" cy="329866"/>
            </a:xfrm>
            <a:prstGeom prst="rect">
              <a:avLst/>
            </a:prstGeom>
          </p:spPr>
        </p:pic>
        <p:pic>
          <p:nvPicPr>
            <p:cNvPr id="80" name="Graphic 79" descr="Footprints">
              <a:extLst>
                <a:ext uri="{FF2B5EF4-FFF2-40B4-BE49-F238E27FC236}">
                  <a16:creationId xmlns:a16="http://schemas.microsoft.com/office/drawing/2014/main" id="{2ACE5569-C9E5-4BFE-B314-72081225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159019">
              <a:off x="867488" y="2863619"/>
              <a:ext cx="318425" cy="329866"/>
            </a:xfrm>
            <a:prstGeom prst="rect">
              <a:avLst/>
            </a:prstGeom>
          </p:spPr>
        </p:pic>
        <p:pic>
          <p:nvPicPr>
            <p:cNvPr id="81" name="Graphic 80" descr="Footprints">
              <a:extLst>
                <a:ext uri="{FF2B5EF4-FFF2-40B4-BE49-F238E27FC236}">
                  <a16:creationId xmlns:a16="http://schemas.microsoft.com/office/drawing/2014/main" id="{51AFBDD2-6887-4D2E-9B26-4A684511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426887">
              <a:off x="1197816" y="2768838"/>
              <a:ext cx="318425" cy="329866"/>
            </a:xfrm>
            <a:prstGeom prst="rect">
              <a:avLst/>
            </a:prstGeom>
          </p:spPr>
        </p:pic>
        <p:pic>
          <p:nvPicPr>
            <p:cNvPr id="82" name="Graphic 81" descr="Footprints">
              <a:extLst>
                <a:ext uri="{FF2B5EF4-FFF2-40B4-BE49-F238E27FC236}">
                  <a16:creationId xmlns:a16="http://schemas.microsoft.com/office/drawing/2014/main" id="{4C3CE671-66F1-49E9-AE60-1E3CE6B3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71265">
              <a:off x="1471356" y="2577213"/>
              <a:ext cx="318425" cy="32986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BF9009-0A2E-49E1-9541-B34155BED260}"/>
              </a:ext>
            </a:extLst>
          </p:cNvPr>
          <p:cNvGrpSpPr/>
          <p:nvPr/>
        </p:nvGrpSpPr>
        <p:grpSpPr>
          <a:xfrm>
            <a:off x="7799688" y="3441504"/>
            <a:ext cx="1998701" cy="818683"/>
            <a:chOff x="290755" y="2573752"/>
            <a:chExt cx="1499026" cy="614012"/>
          </a:xfrm>
        </p:grpSpPr>
        <p:pic>
          <p:nvPicPr>
            <p:cNvPr id="84" name="Graphic 83" descr="Footprints">
              <a:extLst>
                <a:ext uri="{FF2B5EF4-FFF2-40B4-BE49-F238E27FC236}">
                  <a16:creationId xmlns:a16="http://schemas.microsoft.com/office/drawing/2014/main" id="{0CA7D813-A424-4231-B333-20DD47C93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825766">
              <a:off x="296475" y="2568032"/>
              <a:ext cx="318425" cy="329866"/>
            </a:xfrm>
            <a:prstGeom prst="rect">
              <a:avLst/>
            </a:prstGeom>
          </p:spPr>
        </p:pic>
        <p:pic>
          <p:nvPicPr>
            <p:cNvPr id="85" name="Graphic 84" descr="Footprints">
              <a:extLst>
                <a:ext uri="{FF2B5EF4-FFF2-40B4-BE49-F238E27FC236}">
                  <a16:creationId xmlns:a16="http://schemas.microsoft.com/office/drawing/2014/main" id="{4581B825-5433-4047-9EDC-7CB33692B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145427">
              <a:off x="522519" y="2778356"/>
              <a:ext cx="318425" cy="329866"/>
            </a:xfrm>
            <a:prstGeom prst="rect">
              <a:avLst/>
            </a:prstGeom>
          </p:spPr>
        </p:pic>
        <p:pic>
          <p:nvPicPr>
            <p:cNvPr id="86" name="Graphic 85" descr="Footprints">
              <a:extLst>
                <a:ext uri="{FF2B5EF4-FFF2-40B4-BE49-F238E27FC236}">
                  <a16:creationId xmlns:a16="http://schemas.microsoft.com/office/drawing/2014/main" id="{6FDD7BB4-9380-41BA-8DED-7DFDE1C9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159019">
              <a:off x="867488" y="2863619"/>
              <a:ext cx="318425" cy="329866"/>
            </a:xfrm>
            <a:prstGeom prst="rect">
              <a:avLst/>
            </a:prstGeom>
          </p:spPr>
        </p:pic>
        <p:pic>
          <p:nvPicPr>
            <p:cNvPr id="87" name="Graphic 86" descr="Footprints">
              <a:extLst>
                <a:ext uri="{FF2B5EF4-FFF2-40B4-BE49-F238E27FC236}">
                  <a16:creationId xmlns:a16="http://schemas.microsoft.com/office/drawing/2014/main" id="{D68B50FB-6D95-488C-9A69-31895DB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426887">
              <a:off x="1197816" y="2768838"/>
              <a:ext cx="318425" cy="329866"/>
            </a:xfrm>
            <a:prstGeom prst="rect">
              <a:avLst/>
            </a:prstGeom>
          </p:spPr>
        </p:pic>
        <p:pic>
          <p:nvPicPr>
            <p:cNvPr id="88" name="Graphic 87" descr="Footprints">
              <a:extLst>
                <a:ext uri="{FF2B5EF4-FFF2-40B4-BE49-F238E27FC236}">
                  <a16:creationId xmlns:a16="http://schemas.microsoft.com/office/drawing/2014/main" id="{8F0C151E-70E5-44BE-8160-87024810E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71265">
              <a:off x="1471356" y="2577213"/>
              <a:ext cx="318425" cy="329866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1E18A71-5735-4A5A-A880-B25CA6CA975F}"/>
              </a:ext>
            </a:extLst>
          </p:cNvPr>
          <p:cNvGrpSpPr/>
          <p:nvPr/>
        </p:nvGrpSpPr>
        <p:grpSpPr>
          <a:xfrm>
            <a:off x="2217518" y="2541709"/>
            <a:ext cx="2041361" cy="842532"/>
            <a:chOff x="1663138" y="1906281"/>
            <a:chExt cx="1531021" cy="631899"/>
          </a:xfrm>
        </p:grpSpPr>
        <p:pic>
          <p:nvPicPr>
            <p:cNvPr id="92" name="Graphic 91" descr="Footprints">
              <a:extLst>
                <a:ext uri="{FF2B5EF4-FFF2-40B4-BE49-F238E27FC236}">
                  <a16:creationId xmlns:a16="http://schemas.microsoft.com/office/drawing/2014/main" id="{0BCD53FC-8FC7-4F5B-9E7E-D8731074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225624">
              <a:off x="2603678" y="1977005"/>
              <a:ext cx="318425" cy="329866"/>
            </a:xfrm>
            <a:prstGeom prst="rect">
              <a:avLst/>
            </a:prstGeom>
          </p:spPr>
        </p:pic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93CC8E-B350-474A-ACED-CB8031A49468}"/>
                </a:ext>
              </a:extLst>
            </p:cNvPr>
            <p:cNvGrpSpPr/>
            <p:nvPr/>
          </p:nvGrpSpPr>
          <p:grpSpPr>
            <a:xfrm>
              <a:off x="1663138" y="1906281"/>
              <a:ext cx="1531021" cy="631899"/>
              <a:chOff x="1663138" y="1906281"/>
              <a:chExt cx="1531021" cy="631899"/>
            </a:xfrm>
          </p:grpSpPr>
          <p:pic>
            <p:nvPicPr>
              <p:cNvPr id="89" name="Graphic 88" descr="Footprints">
                <a:extLst>
                  <a:ext uri="{FF2B5EF4-FFF2-40B4-BE49-F238E27FC236}">
                    <a16:creationId xmlns:a16="http://schemas.microsoft.com/office/drawing/2014/main" id="{BCB4E9FC-1B09-493E-ABCB-6A47E4937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224382">
                <a:off x="1663138" y="2208314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90" name="Graphic 89" descr="Footprints">
                <a:extLst>
                  <a:ext uri="{FF2B5EF4-FFF2-40B4-BE49-F238E27FC236}">
                    <a16:creationId xmlns:a16="http://schemas.microsoft.com/office/drawing/2014/main" id="{7116B029-7A1C-4517-A579-2D4F8DE8B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123383">
                <a:off x="1904712" y="1995680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91" name="Graphic 90" descr="Footprints">
                <a:extLst>
                  <a:ext uri="{FF2B5EF4-FFF2-40B4-BE49-F238E27FC236}">
                    <a16:creationId xmlns:a16="http://schemas.microsoft.com/office/drawing/2014/main" id="{CDF49D7F-199E-41C4-8997-7848C3DF1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2267226" y="1900561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93" name="Graphic 92" descr="Footprints">
                <a:extLst>
                  <a:ext uri="{FF2B5EF4-FFF2-40B4-BE49-F238E27FC236}">
                    <a16:creationId xmlns:a16="http://schemas.microsoft.com/office/drawing/2014/main" id="{A077CD0E-8FD9-4922-8FBC-70E36E6AA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8410216">
                <a:off x="2875734" y="2197819"/>
                <a:ext cx="318425" cy="329866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A17D288-2315-4654-AD75-38B59E9D622A}"/>
              </a:ext>
            </a:extLst>
          </p:cNvPr>
          <p:cNvGrpSpPr/>
          <p:nvPr/>
        </p:nvGrpSpPr>
        <p:grpSpPr>
          <a:xfrm>
            <a:off x="5907589" y="2533402"/>
            <a:ext cx="2041361" cy="842532"/>
            <a:chOff x="1663138" y="1906281"/>
            <a:chExt cx="1531021" cy="631899"/>
          </a:xfrm>
        </p:grpSpPr>
        <p:pic>
          <p:nvPicPr>
            <p:cNvPr id="102" name="Graphic 101" descr="Footprints">
              <a:extLst>
                <a:ext uri="{FF2B5EF4-FFF2-40B4-BE49-F238E27FC236}">
                  <a16:creationId xmlns:a16="http://schemas.microsoft.com/office/drawing/2014/main" id="{47603483-B58B-4029-889D-8EC3298C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225624">
              <a:off x="2603678" y="1977005"/>
              <a:ext cx="318425" cy="329866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0FAF4EE-2E30-458C-B028-1D048BCCCEBB}"/>
                </a:ext>
              </a:extLst>
            </p:cNvPr>
            <p:cNvGrpSpPr/>
            <p:nvPr/>
          </p:nvGrpSpPr>
          <p:grpSpPr>
            <a:xfrm>
              <a:off x="1663138" y="1906281"/>
              <a:ext cx="1531021" cy="631899"/>
              <a:chOff x="1663138" y="1906281"/>
              <a:chExt cx="1531021" cy="631899"/>
            </a:xfrm>
          </p:grpSpPr>
          <p:pic>
            <p:nvPicPr>
              <p:cNvPr id="104" name="Graphic 103" descr="Footprints">
                <a:extLst>
                  <a:ext uri="{FF2B5EF4-FFF2-40B4-BE49-F238E27FC236}">
                    <a16:creationId xmlns:a16="http://schemas.microsoft.com/office/drawing/2014/main" id="{0A7E6D94-4F1B-43EC-BDC0-6259C1F57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224382">
                <a:off x="1663138" y="2208314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05" name="Graphic 104" descr="Footprints">
                <a:extLst>
                  <a:ext uri="{FF2B5EF4-FFF2-40B4-BE49-F238E27FC236}">
                    <a16:creationId xmlns:a16="http://schemas.microsoft.com/office/drawing/2014/main" id="{CD71EC75-3536-48E2-BC24-8501AEBBF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123383">
                <a:off x="1904712" y="1995680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06" name="Graphic 105" descr="Footprints">
                <a:extLst>
                  <a:ext uri="{FF2B5EF4-FFF2-40B4-BE49-F238E27FC236}">
                    <a16:creationId xmlns:a16="http://schemas.microsoft.com/office/drawing/2014/main" id="{14F474E1-9B97-4D1D-8AB1-86D9856F7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2267226" y="1900561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07" name="Graphic 106" descr="Footprints">
                <a:extLst>
                  <a:ext uri="{FF2B5EF4-FFF2-40B4-BE49-F238E27FC236}">
                    <a16:creationId xmlns:a16="http://schemas.microsoft.com/office/drawing/2014/main" id="{9A73675C-2983-4FDA-A4FC-644D4DF9C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8410216">
                <a:off x="2875734" y="2197819"/>
                <a:ext cx="318425" cy="329866"/>
              </a:xfrm>
              <a:prstGeom prst="rect">
                <a:avLst/>
              </a:prstGeom>
            </p:spPr>
          </p:pic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787CA96-BCFE-4A40-89D4-0A5BBFB74A8C}"/>
              </a:ext>
            </a:extLst>
          </p:cNvPr>
          <p:cNvGrpSpPr/>
          <p:nvPr/>
        </p:nvGrpSpPr>
        <p:grpSpPr>
          <a:xfrm>
            <a:off x="9649714" y="2542258"/>
            <a:ext cx="2041361" cy="842532"/>
            <a:chOff x="1663138" y="1906281"/>
            <a:chExt cx="1531021" cy="631899"/>
          </a:xfrm>
        </p:grpSpPr>
        <p:pic>
          <p:nvPicPr>
            <p:cNvPr id="109" name="Graphic 108" descr="Footprints">
              <a:extLst>
                <a:ext uri="{FF2B5EF4-FFF2-40B4-BE49-F238E27FC236}">
                  <a16:creationId xmlns:a16="http://schemas.microsoft.com/office/drawing/2014/main" id="{725FE33C-8682-4CCF-A214-6EB79FE53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225624">
              <a:off x="2603678" y="1977005"/>
              <a:ext cx="318425" cy="329866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43E4992-5C7D-4A70-9DEC-D6358851B7A8}"/>
                </a:ext>
              </a:extLst>
            </p:cNvPr>
            <p:cNvGrpSpPr/>
            <p:nvPr/>
          </p:nvGrpSpPr>
          <p:grpSpPr>
            <a:xfrm>
              <a:off x="1663138" y="1906281"/>
              <a:ext cx="1531021" cy="631899"/>
              <a:chOff x="1663138" y="1906281"/>
              <a:chExt cx="1531021" cy="631899"/>
            </a:xfrm>
          </p:grpSpPr>
          <p:pic>
            <p:nvPicPr>
              <p:cNvPr id="111" name="Graphic 110" descr="Footprints">
                <a:extLst>
                  <a:ext uri="{FF2B5EF4-FFF2-40B4-BE49-F238E27FC236}">
                    <a16:creationId xmlns:a16="http://schemas.microsoft.com/office/drawing/2014/main" id="{7CC533A9-9767-4B03-9CFA-D8702D5AB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224382">
                <a:off x="1663138" y="2208314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12" name="Graphic 111" descr="Footprints">
                <a:extLst>
                  <a:ext uri="{FF2B5EF4-FFF2-40B4-BE49-F238E27FC236}">
                    <a16:creationId xmlns:a16="http://schemas.microsoft.com/office/drawing/2014/main" id="{B3B40ABF-0D51-4DA0-BD09-8F1749512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123383">
                <a:off x="1904712" y="1995680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13" name="Graphic 112" descr="Footprints">
                <a:extLst>
                  <a:ext uri="{FF2B5EF4-FFF2-40B4-BE49-F238E27FC236}">
                    <a16:creationId xmlns:a16="http://schemas.microsoft.com/office/drawing/2014/main" id="{8B9D0C14-6E80-4BE3-B8F4-9F518B346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5400000">
                <a:off x="2267226" y="1900561"/>
                <a:ext cx="318425" cy="329866"/>
              </a:xfrm>
              <a:prstGeom prst="rect">
                <a:avLst/>
              </a:prstGeom>
            </p:spPr>
          </p:pic>
          <p:pic>
            <p:nvPicPr>
              <p:cNvPr id="114" name="Graphic 113" descr="Footprints">
                <a:extLst>
                  <a:ext uri="{FF2B5EF4-FFF2-40B4-BE49-F238E27FC236}">
                    <a16:creationId xmlns:a16="http://schemas.microsoft.com/office/drawing/2014/main" id="{898D7354-0AFD-4D46-9EE6-FED0410CA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8410216">
                <a:off x="2875734" y="2197819"/>
                <a:ext cx="318425" cy="329866"/>
              </a:xfrm>
              <a:prstGeom prst="rect">
                <a:avLst/>
              </a:prstGeom>
            </p:spPr>
          </p:pic>
        </p:grpSp>
      </p:grpSp>
      <p:sp>
        <p:nvSpPr>
          <p:cNvPr id="22" name="Oval 11">
            <a:extLst>
              <a:ext uri="{FF2B5EF4-FFF2-40B4-BE49-F238E27FC236}">
                <a16:creationId xmlns:a16="http://schemas.microsoft.com/office/drawing/2014/main" id="{1BF5B855-EB90-431B-B621-7B9A81ADD71C}"/>
              </a:ext>
            </a:extLst>
          </p:cNvPr>
          <p:cNvSpPr/>
          <p:nvPr/>
        </p:nvSpPr>
        <p:spPr>
          <a:xfrm>
            <a:off x="4636223" y="2497192"/>
            <a:ext cx="924552" cy="9245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id="{B1933E51-BAE4-45CE-8F87-269DD9D91B16}"/>
              </a:ext>
            </a:extLst>
          </p:cNvPr>
          <p:cNvSpPr/>
          <p:nvPr/>
        </p:nvSpPr>
        <p:spPr>
          <a:xfrm>
            <a:off x="6486496" y="3362224"/>
            <a:ext cx="924552" cy="9245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9D4607F2-284C-44EC-B1D8-EBFA20C5B42E}"/>
              </a:ext>
            </a:extLst>
          </p:cNvPr>
          <p:cNvSpPr/>
          <p:nvPr/>
        </p:nvSpPr>
        <p:spPr>
          <a:xfrm>
            <a:off x="8336760" y="2497192"/>
            <a:ext cx="924552" cy="9245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+mn-cs"/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ACEE6263-1A10-8F4A-96C3-610FEA62EFB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1931" y="3519700"/>
            <a:ext cx="609600" cy="609600"/>
          </a:xfrm>
          <a:prstGeom prst="rect">
            <a:avLst/>
          </a:prstGeom>
        </p:spPr>
      </p:pic>
      <p:pic>
        <p:nvPicPr>
          <p:cNvPr id="7" name="Graphic 6" descr="List">
            <a:extLst>
              <a:ext uri="{FF2B5EF4-FFF2-40B4-BE49-F238E27FC236}">
                <a16:creationId xmlns:a16="http://schemas.microsoft.com/office/drawing/2014/main" id="{C6EA9375-C86A-9246-86C0-845090235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6477" y="2650639"/>
            <a:ext cx="609600" cy="609600"/>
          </a:xfrm>
          <a:prstGeom prst="rect">
            <a:avLst/>
          </a:prstGeom>
        </p:spPr>
      </p:pic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C90BCACC-BFD9-7B43-8BB0-71F6E25EA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89340" y="2650908"/>
            <a:ext cx="609600" cy="609600"/>
          </a:xfrm>
          <a:prstGeom prst="rect">
            <a:avLst/>
          </a:prstGeom>
        </p:spPr>
      </p:pic>
      <p:sp>
        <p:nvSpPr>
          <p:cNvPr id="95" name="Oval 9">
            <a:extLst>
              <a:ext uri="{FF2B5EF4-FFF2-40B4-BE49-F238E27FC236}">
                <a16:creationId xmlns:a16="http://schemas.microsoft.com/office/drawing/2014/main" id="{4E232AE7-B6E1-1C46-A94A-3BC266DC9001}"/>
              </a:ext>
            </a:extLst>
          </p:cNvPr>
          <p:cNvSpPr/>
          <p:nvPr/>
        </p:nvSpPr>
        <p:spPr>
          <a:xfrm>
            <a:off x="2755596" y="3405744"/>
            <a:ext cx="924552" cy="9245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+mn-cs"/>
            </a:endParaRP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14EE4A27-5DF0-6740-8F54-87E35E3F1FC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2400" y="3569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35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C6C3FE-E4C6-F149-BD08-B7A896A9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2E13F-3559-AA4D-8954-29E3A34AA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5" y="380896"/>
            <a:ext cx="4162894" cy="992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7841B4-256B-1E40-8CBA-7B8C54B786ED}"/>
              </a:ext>
            </a:extLst>
          </p:cNvPr>
          <p:cNvSpPr/>
          <p:nvPr/>
        </p:nvSpPr>
        <p:spPr>
          <a:xfrm>
            <a:off x="0" y="2608289"/>
            <a:ext cx="12192000" cy="2713219"/>
          </a:xfrm>
          <a:prstGeom prst="rect">
            <a:avLst/>
          </a:prstGeom>
          <a:solidFill>
            <a:srgbClr val="E94A27">
              <a:alpha val="65000"/>
            </a:srgbClr>
          </a:solidFill>
          <a:ln>
            <a:solidFill>
              <a:srgbClr val="E94A27">
                <a:alpha val="6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4352F-A1B1-2F46-9826-118FEA3F5C13}"/>
              </a:ext>
            </a:extLst>
          </p:cNvPr>
          <p:cNvSpPr/>
          <p:nvPr/>
        </p:nvSpPr>
        <p:spPr>
          <a:xfrm>
            <a:off x="2263513" y="3395270"/>
            <a:ext cx="8049719" cy="1049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47A10-D20D-444B-B2E9-FC1E72F3C926}"/>
              </a:ext>
            </a:extLst>
          </p:cNvPr>
          <p:cNvSpPr/>
          <p:nvPr/>
        </p:nvSpPr>
        <p:spPr>
          <a:xfrm>
            <a:off x="3994878" y="3953655"/>
            <a:ext cx="4586990" cy="1049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5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6" name="Content Placeholder 3">
            <a:extLst>
              <a:ext uri="{FF2B5EF4-FFF2-40B4-BE49-F238E27FC236}">
                <a16:creationId xmlns:a16="http://schemas.microsoft.com/office/drawing/2014/main" id="{483379E3-9297-4E4F-B8F5-3BCF591FE9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004783"/>
              </p:ext>
            </p:extLst>
          </p:nvPr>
        </p:nvGraphicFramePr>
        <p:xfrm>
          <a:off x="304800" y="1246417"/>
          <a:ext cx="11582400" cy="5115593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Team Introductions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33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</a:t>
                      </a:r>
                    </a:p>
                  </a:txBody>
                  <a:tcPr marL="0" marT="137160" marB="137160" anchor="ctr" horzOverflow="overflow">
                    <a:lnL cap="flat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Objective, Background, and Timeline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278882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Design Overview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Requirements &amp; Verifications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Individual Modules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188556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Successes &amp; Challenges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799">
                <a:tc>
                  <a:txBody>
                    <a:bodyPr/>
                    <a:lstStyle/>
                    <a:p>
                      <a:pPr marL="9144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Future Expansion</a:t>
                      </a:r>
                    </a:p>
                  </a:txBody>
                  <a:tcPr marL="0" marR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3998913" algn="r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T="137160" marB="13716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37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Objective, Background, and Timeline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235BC-5E20-374E-A234-1F2D6EA81D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0660F5-2CB9-3845-996B-5B7D7AFC2C3E}"/>
              </a:ext>
            </a:extLst>
          </p:cNvPr>
          <p:cNvGrpSpPr/>
          <p:nvPr/>
        </p:nvGrpSpPr>
        <p:grpSpPr>
          <a:xfrm>
            <a:off x="508413" y="4751212"/>
            <a:ext cx="11378787" cy="1331431"/>
            <a:chOff x="508413" y="1519204"/>
            <a:chExt cx="11378787" cy="1331431"/>
          </a:xfrm>
        </p:grpSpPr>
        <p:sp>
          <p:nvSpPr>
            <p:cNvPr id="6" name="Text Box 56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508413" y="1519204"/>
              <a:ext cx="1828800" cy="1331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Phase 1</a:t>
              </a:r>
            </a:p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Developed circuit schematics and PCB designs</a:t>
              </a:r>
              <a:endPara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55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15534BF2-67A0-8745-BE31-0705AC8C1E8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24457" y="1519204"/>
              <a:ext cx="2459701" cy="133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Phase 2</a:t>
              </a:r>
            </a:p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Tested individual modules of design (LCD, NRF24, etc.)</a:t>
              </a:r>
            </a:p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 </a:t>
              </a:r>
            </a:p>
          </p:txBody>
        </p:sp>
        <p:sp>
          <p:nvSpPr>
            <p:cNvPr id="56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41A4DB17-2591-6844-88EA-92635A48FF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14811" y="1519204"/>
              <a:ext cx="18288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Phase 3</a:t>
              </a:r>
            </a:p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Completed and tested PCB and modules on PCB</a:t>
              </a:r>
              <a:endPara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57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2C67572D-48D1-C243-98D8-09DDA5D7BF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541425" y="1519204"/>
              <a:ext cx="2345775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Phase 4</a:t>
              </a:r>
            </a:p>
            <a:p>
              <a:pPr marL="0" marR="0" lvl="0" indent="0" algn="l" defTabSz="609585" rtl="0" eaLnBrk="0" fontAlgn="auto" latinLnBrk="0" hangingPunct="0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Integrated player device and central hub and finished software game logic</a:t>
              </a:r>
              <a:endPara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37DCFB-0D05-D54A-86ED-1D0D72F85EF5}"/>
              </a:ext>
            </a:extLst>
          </p:cNvPr>
          <p:cNvGrpSpPr>
            <a:grpSpLocks noChangeAspect="1"/>
          </p:cNvGrpSpPr>
          <p:nvPr/>
        </p:nvGrpSpPr>
        <p:grpSpPr>
          <a:xfrm>
            <a:off x="302612" y="4059542"/>
            <a:ext cx="11584588" cy="530394"/>
            <a:chOff x="505063" y="2780235"/>
            <a:chExt cx="8133662" cy="470297"/>
          </a:xfrm>
        </p:grpSpPr>
        <p:sp>
          <p:nvSpPr>
            <p:cNvPr id="51" name="AutoShape 60" descr="© INSCALE GmbH, 26.05.2010&#10;http://www.presentationload.com/">
              <a:extLst>
                <a:ext uri="{FF2B5EF4-FFF2-40B4-BE49-F238E27FC236}">
                  <a16:creationId xmlns:a16="http://schemas.microsoft.com/office/drawing/2014/main" id="{599BE9AD-1629-2D48-AEF7-0B00946FAA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5063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52" name="AutoShape 61" descr="© INSCALE GmbH, 26.05.2010&#10;http://www.presentationload.com/">
              <a:extLst>
                <a:ext uri="{FF2B5EF4-FFF2-40B4-BE49-F238E27FC236}">
                  <a16:creationId xmlns:a16="http://schemas.microsoft.com/office/drawing/2014/main" id="{E358D2A0-D7AD-7845-8CAC-1EC82E9886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81523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53" name="AutoShape 62" descr="© INSCALE GmbH, 26.05.2010&#10;http://www.presentationload.com/">
              <a:extLst>
                <a:ext uri="{FF2B5EF4-FFF2-40B4-BE49-F238E27FC236}">
                  <a16:creationId xmlns:a16="http://schemas.microsoft.com/office/drawing/2014/main" id="{83035C4D-73D4-DB4E-B16A-396852514F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57984" y="2865502"/>
              <a:ext cx="371750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58" name="AutoShape 63" descr="© INSCALE GmbH, 26.05.2010&#10;http://www.presentationload.com/">
              <a:extLst>
                <a:ext uri="{FF2B5EF4-FFF2-40B4-BE49-F238E27FC236}">
                  <a16:creationId xmlns:a16="http://schemas.microsoft.com/office/drawing/2014/main" id="{807CEE3A-AC4E-C242-A60D-2102AE8A2B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3608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59" name="AutoShape 65" descr="© INSCALE GmbH, 26.05.2010&#10;http://www.presentationload.com/">
              <a:extLst>
                <a:ext uri="{FF2B5EF4-FFF2-40B4-BE49-F238E27FC236}">
                  <a16:creationId xmlns:a16="http://schemas.microsoft.com/office/drawing/2014/main" id="{37DADD0D-3DD1-7144-95F7-95BDAB4ACE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2551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52FC7409-B873-874D-A43A-6AE22886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472" y="2780235"/>
              <a:ext cx="437842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4000" tIns="0" rIns="0" bIns="0" anchor="ctr"/>
            <a:lstStyle/>
            <a:p>
              <a:pPr marL="0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AutoShape 66" descr="© INSCALE GmbH, 26.05.2010&#10;http://www.presentationload.com/">
              <a:extLst>
                <a:ext uri="{FF2B5EF4-FFF2-40B4-BE49-F238E27FC236}">
                  <a16:creationId xmlns:a16="http://schemas.microsoft.com/office/drawing/2014/main" id="{76A8676C-26B5-AD42-8571-A04A1A1E84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124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2" name="AutoShape 67" descr="© INSCALE GmbH, 26.05.2010&#10;http://www.presentationload.com/">
              <a:extLst>
                <a:ext uri="{FF2B5EF4-FFF2-40B4-BE49-F238E27FC236}">
                  <a16:creationId xmlns:a16="http://schemas.microsoft.com/office/drawing/2014/main" id="{F5AE51C1-6D07-EC4A-9206-26B00BD4E9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47385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3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64017A74-D132-0444-9180-53C00088D7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23522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4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1542E37C-697E-0F4C-A06C-284B19BA63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99659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5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DC154D43-B051-DC42-9044-6FE06EC4FD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75796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43202553-0EBE-4547-B287-4E007701F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224" y="2780235"/>
              <a:ext cx="439615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4000" tIns="0" rIns="0" bIns="0" anchor="ctr"/>
            <a:lstStyle/>
            <a:p>
              <a:pPr marL="0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645B4E27-9696-384B-A63F-DE1E9440CF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3566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8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50BBB208-C7B6-324A-BED1-5986283DC5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11394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9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BCEFF0D3-DC44-F149-8E9C-D9EAF1D4A5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7120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0" name="AutoShape 75" descr="© INSCALE GmbH, 26.05.2010&#10;http://www.presentationload.com/">
              <a:extLst>
                <a:ext uri="{FF2B5EF4-FFF2-40B4-BE49-F238E27FC236}">
                  <a16:creationId xmlns:a16="http://schemas.microsoft.com/office/drawing/2014/main" id="{F3C65C7A-9D74-724F-BB1A-62D17D94C5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6284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1" name="AutoShape 77" descr="© INSCALE GmbH, 26.05.2010&#10;http://www.presentationload.com/">
              <a:extLst>
                <a:ext uri="{FF2B5EF4-FFF2-40B4-BE49-F238E27FC236}">
                  <a16:creationId xmlns:a16="http://schemas.microsoft.com/office/drawing/2014/main" id="{620A5C74-6814-BD45-86BA-318ADBEF30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925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06C3FF00-9E77-0840-973F-28E23D1EA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787" y="2780235"/>
              <a:ext cx="437844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4000" tIns="0" rIns="0" bIns="0" anchor="ctr"/>
            <a:lstStyle/>
            <a:p>
              <a:pPr marL="0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AutoShape 78" descr="© INSCALE GmbH, 26.05.2010&#10;http://www.presentationload.com/">
              <a:extLst>
                <a:ext uri="{FF2B5EF4-FFF2-40B4-BE49-F238E27FC236}">
                  <a16:creationId xmlns:a16="http://schemas.microsoft.com/office/drawing/2014/main" id="{5BA6D230-F0E0-F846-B3F3-D843B31C83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97267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4" name="AutoShape 79" descr="© INSCALE GmbH, 26.05.2010&#10;http://www.presentationload.com/">
              <a:extLst>
                <a:ext uri="{FF2B5EF4-FFF2-40B4-BE49-F238E27FC236}">
                  <a16:creationId xmlns:a16="http://schemas.microsoft.com/office/drawing/2014/main" id="{C6F25828-C9AF-2943-AB32-B04E35A696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7293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5" name="AutoShape 80" descr="© INSCALE GmbH, 26.05.2010&#10;http://www.presentationload.com/">
              <a:extLst>
                <a:ext uri="{FF2B5EF4-FFF2-40B4-BE49-F238E27FC236}">
                  <a16:creationId xmlns:a16="http://schemas.microsoft.com/office/drawing/2014/main" id="{6BA6DADB-0C6F-CA43-8681-B386AFD283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048601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6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D8655290-583A-DD4B-B81B-911ACA26C8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32591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7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F27031AF-DEB7-6940-83D0-0F4597488A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601580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BE2D8FFA-6EA9-7D4C-AE2D-23F7B61FF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952" y="2780235"/>
              <a:ext cx="439615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54000" tIns="0" rIns="0" bIns="0" anchor="ctr"/>
            <a:lstStyle/>
            <a:p>
              <a:pPr marL="0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AutoShape 84" descr="© INSCALE GmbH, 26.05.2010&#10;http://www.presentationload.com/">
              <a:extLst>
                <a:ext uri="{FF2B5EF4-FFF2-40B4-BE49-F238E27FC236}">
                  <a16:creationId xmlns:a16="http://schemas.microsoft.com/office/drawing/2014/main" id="{6AC0469E-460A-FB45-B407-292AD5A679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158630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80" name="AutoShape 85" descr="© INSCALE GmbH, 26.05.2010&#10;http://www.presentationload.com/">
              <a:extLst>
                <a:ext uri="{FF2B5EF4-FFF2-40B4-BE49-F238E27FC236}">
                  <a16:creationId xmlns:a16="http://schemas.microsoft.com/office/drawing/2014/main" id="{42AC749A-F69E-F24A-84BC-674FDA0387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36950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81" name="AutoShape 86" descr="© INSCALE GmbH, 26.05.2010&#10;http://www.presentationload.com/">
              <a:extLst>
                <a:ext uri="{FF2B5EF4-FFF2-40B4-BE49-F238E27FC236}">
                  <a16:creationId xmlns:a16="http://schemas.microsoft.com/office/drawing/2014/main" id="{C7741460-47BE-B641-A006-385E90AA89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13625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82" name="AutoShape 89" descr="© INSCALE GmbH, 26.05.2010&#10;http://www.presentationload.com/">
              <a:extLst>
                <a:ext uri="{FF2B5EF4-FFF2-40B4-BE49-F238E27FC236}">
                  <a16:creationId xmlns:a16="http://schemas.microsoft.com/office/drawing/2014/main" id="{C85558E9-1EB8-8944-A3E8-314C5D0C0D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7026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83" name="AutoShape 86" descr="© INSCALE GmbH, 26.05.2010&#10;http://www.presentationload.com/">
              <a:extLst>
                <a:ext uri="{FF2B5EF4-FFF2-40B4-BE49-F238E27FC236}">
                  <a16:creationId xmlns:a16="http://schemas.microsoft.com/office/drawing/2014/main" id="{08E172DE-4288-9D44-B98C-D4386002A8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91944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chemeClr val="accent5"/>
            </a:solidFill>
            <a:ln w="9525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/>
                <a:ea typeface="ＭＳ Ｐゴシック" pitchFamily="34" charset="-128"/>
                <a:cs typeface="Arial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C3DFB56-FB56-1644-B81B-536B622A648B}"/>
              </a:ext>
            </a:extLst>
          </p:cNvPr>
          <p:cNvGrpSpPr/>
          <p:nvPr/>
        </p:nvGrpSpPr>
        <p:grpSpPr>
          <a:xfrm>
            <a:off x="404514" y="1277607"/>
            <a:ext cx="5329005" cy="2505115"/>
            <a:chOff x="302611" y="1540223"/>
            <a:chExt cx="2096702" cy="213115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83F93CE-BB72-8745-B07F-BCCFCC92D7D2}"/>
                </a:ext>
              </a:extLst>
            </p:cNvPr>
            <p:cNvSpPr/>
            <p:nvPr/>
          </p:nvSpPr>
          <p:spPr>
            <a:xfrm>
              <a:off x="302611" y="1540223"/>
              <a:ext cx="2096701" cy="439356"/>
            </a:xfrm>
            <a:prstGeom prst="rect">
              <a:avLst/>
            </a:prstGeom>
            <a:solidFill>
              <a:schemeClr val="tx1"/>
            </a:solidFill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Objective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EFEB9B0-EF6E-474D-9CE2-BBA5209A287A}"/>
                </a:ext>
              </a:extLst>
            </p:cNvPr>
            <p:cNvSpPr/>
            <p:nvPr/>
          </p:nvSpPr>
          <p:spPr>
            <a:xfrm>
              <a:off x="302612" y="1979935"/>
              <a:ext cx="2096701" cy="16914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problem statement that we are addressing is to see if there is a more effective way of playing poker for cheap without worrying about chips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Our proposed solution is an electronic betting system that completely eradicates the need of physical poker chips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E6CE7F-4214-9741-ACFD-7329CACACAE9}"/>
                </a:ext>
              </a:extLst>
            </p:cNvPr>
            <p:cNvSpPr txBox="1"/>
            <p:nvPr/>
          </p:nvSpPr>
          <p:spPr>
            <a:xfrm>
              <a:off x="914400" y="2657139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F87D6F-AB5A-4643-AA9F-CDB9DAF0CED2}"/>
                </a:ext>
              </a:extLst>
            </p:cNvPr>
            <p:cNvSpPr txBox="1"/>
            <p:nvPr/>
          </p:nvSpPr>
          <p:spPr>
            <a:xfrm>
              <a:off x="946673" y="2678654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C432B4-A11B-5E47-ABF4-4992E7E79BFF}"/>
                </a:ext>
              </a:extLst>
            </p:cNvPr>
            <p:cNvSpPr txBox="1"/>
            <p:nvPr/>
          </p:nvSpPr>
          <p:spPr>
            <a:xfrm>
              <a:off x="1344706" y="2700169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D67A712-557E-4343-968D-94D83FAE5EDC}"/>
              </a:ext>
            </a:extLst>
          </p:cNvPr>
          <p:cNvGrpSpPr/>
          <p:nvPr/>
        </p:nvGrpSpPr>
        <p:grpSpPr>
          <a:xfrm>
            <a:off x="6397701" y="1277607"/>
            <a:ext cx="5329005" cy="2505115"/>
            <a:chOff x="302611" y="1540223"/>
            <a:chExt cx="2096702" cy="213115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765B9DD-7155-5C4E-8438-5B4396F360B7}"/>
                </a:ext>
              </a:extLst>
            </p:cNvPr>
            <p:cNvSpPr/>
            <p:nvPr/>
          </p:nvSpPr>
          <p:spPr>
            <a:xfrm>
              <a:off x="302611" y="1540223"/>
              <a:ext cx="2096701" cy="43935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Background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8E0EFD4-272F-E34E-9265-03C7ADFF7D5F}"/>
                </a:ext>
              </a:extLst>
            </p:cNvPr>
            <p:cNvSpPr/>
            <p:nvPr/>
          </p:nvSpPr>
          <p:spPr>
            <a:xfrm>
              <a:off x="302612" y="1979935"/>
              <a:ext cx="2096701" cy="169144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Monopoly Electronic Banking Edition by Hasbro eliminated the need for paper cash that is normally used by creating a debit card system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The purpose of this was to remove the hassle of having so much paper laying around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4FA47F6-C1C5-9B48-897B-6D29320C19BD}"/>
                </a:ext>
              </a:extLst>
            </p:cNvPr>
            <p:cNvSpPr txBox="1"/>
            <p:nvPr/>
          </p:nvSpPr>
          <p:spPr>
            <a:xfrm>
              <a:off x="914400" y="2657139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DF42A14-5041-D645-9022-3F99F7DC14EB}"/>
                </a:ext>
              </a:extLst>
            </p:cNvPr>
            <p:cNvSpPr txBox="1"/>
            <p:nvPr/>
          </p:nvSpPr>
          <p:spPr>
            <a:xfrm>
              <a:off x="946673" y="2678654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214D3C6-C313-964A-A4DC-08F910D4C5C0}"/>
                </a:ext>
              </a:extLst>
            </p:cNvPr>
            <p:cNvSpPr txBox="1"/>
            <p:nvPr/>
          </p:nvSpPr>
          <p:spPr>
            <a:xfrm>
              <a:off x="1344706" y="2700169"/>
              <a:ext cx="0" cy="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tIns="91440" bIns="9144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44082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069A-313C-5741-AEEE-BA81335A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CAE6-5DF1-9E49-82A2-81AF7FFB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F1E5-67C0-9D43-81FA-5E9A87FA36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E439C-7EAD-7F4F-8B33-426418F93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76662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Layout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5FB09-2804-1F41-AB05-27322C285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86" y="923996"/>
            <a:ext cx="6956228" cy="56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4902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Unit Block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A2567-9183-EA42-8429-6135A5229E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central hub is responsible for keeping track of community game logic and also sends signals to player devices regarding the game state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235BC-5E20-374E-A234-1F2D6EA81D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6EC57-4BD0-8148-BB3A-29CA46C0EC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4EA64-C67A-624C-A147-549F97A9164D}" type="slidenum"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D9599-4460-0746-960D-A8C953F7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84" y="1082275"/>
            <a:ext cx="8875432" cy="46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9031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9F31B-F490-B54D-9D71-60E3F93B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4" y="894114"/>
            <a:ext cx="11146451" cy="555745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AB6603D-6076-DA40-99CC-5A1D8B58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Hub Schematic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2A04-5014-254F-B72D-D434EDE65D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881ED-A964-2E4D-926E-4149E2FE5379}"/>
              </a:ext>
            </a:extLst>
          </p:cNvPr>
          <p:cNvSpPr/>
          <p:nvPr/>
        </p:nvSpPr>
        <p:spPr>
          <a:xfrm>
            <a:off x="2164702" y="1772816"/>
            <a:ext cx="1371600" cy="1017037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4F959C-05B3-E240-B0D9-E06D5B763539}"/>
              </a:ext>
            </a:extLst>
          </p:cNvPr>
          <p:cNvSpPr/>
          <p:nvPr/>
        </p:nvSpPr>
        <p:spPr>
          <a:xfrm>
            <a:off x="2164702" y="4267199"/>
            <a:ext cx="1371600" cy="1017037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D3BEB-780E-1140-B560-AB80F1FE9717}"/>
              </a:ext>
            </a:extLst>
          </p:cNvPr>
          <p:cNvSpPr/>
          <p:nvPr/>
        </p:nvSpPr>
        <p:spPr>
          <a:xfrm>
            <a:off x="3601447" y="4946849"/>
            <a:ext cx="2210774" cy="150471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62CA4E-F6A6-3043-B074-AD9FB36FEE61}"/>
              </a:ext>
            </a:extLst>
          </p:cNvPr>
          <p:cNvSpPr/>
          <p:nvPr/>
        </p:nvSpPr>
        <p:spPr>
          <a:xfrm>
            <a:off x="7348385" y="894114"/>
            <a:ext cx="4385985" cy="5069772"/>
          </a:xfrm>
          <a:prstGeom prst="rect">
            <a:avLst/>
          </a:prstGeom>
          <a:noFill/>
          <a:ln w="25400">
            <a:solidFill>
              <a:schemeClr val="accent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6147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E085-6B4F-E243-B711-F99B51A0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Hub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08E1E-EF1D-FF4F-A8A5-754A5D6EB3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154EA64-C67A-624C-A147-549F97A9164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D206C-6AD6-A54D-B501-9273628E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767435" y="257174"/>
            <a:ext cx="8591126" cy="64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9433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llinois Business Consulting (Spring 2018)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BC Template (Fall 2018)" id="{B025E637-6D08-9146-B02F-E3F224C5D4CD}" vid="{A87B1593-3495-3047-BB64-69530E8745BB}"/>
    </a:ext>
  </a:extLst>
</a:theme>
</file>

<file path=ppt/theme/theme3.xml><?xml version="1.0" encoding="utf-8"?>
<a:theme xmlns:a="http://schemas.openxmlformats.org/drawingml/2006/main" name="Theme3">
  <a:themeElements>
    <a:clrScheme name="Illinois Business Consulting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838383"/>
      </a:accent3>
      <a:accent4>
        <a:srgbClr val="ADADAD"/>
      </a:accent4>
      <a:accent5>
        <a:srgbClr val="D6D6D6"/>
      </a:accent5>
      <a:accent6>
        <a:srgbClr val="EFEFEF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3" id="{0FE1F640-729E-461E-B682-CAD63D4B1D28}" vid="{97717CA9-FD5B-4C88-A27E-C66D996A4C30}"/>
    </a:ext>
  </a:extLst>
</a:theme>
</file>

<file path=ppt/theme/theme4.xml><?xml version="1.0" encoding="utf-8"?>
<a:theme xmlns:a="http://schemas.openxmlformats.org/drawingml/2006/main" name="1_Illinois Business Consulting (Spring 2018)">
  <a:themeElements>
    <a:clrScheme name="IBC (Fall 2018)">
      <a:dk1>
        <a:srgbClr val="13284B"/>
      </a:dk1>
      <a:lt1>
        <a:srgbClr val="FFFFFF"/>
      </a:lt1>
      <a:dk2>
        <a:srgbClr val="13284B"/>
      </a:dk2>
      <a:lt2>
        <a:srgbClr val="FFFFFF"/>
      </a:lt2>
      <a:accent1>
        <a:srgbClr val="13284B"/>
      </a:accent1>
      <a:accent2>
        <a:srgbClr val="E84927"/>
      </a:accent2>
      <a:accent3>
        <a:srgbClr val="336FCA"/>
      </a:accent3>
      <a:accent4>
        <a:srgbClr val="838383"/>
      </a:accent4>
      <a:accent5>
        <a:srgbClr val="ADADAD"/>
      </a:accent5>
      <a:accent6>
        <a:srgbClr val="D6D6D6"/>
      </a:accent6>
      <a:hlink>
        <a:srgbClr val="E84927"/>
      </a:hlink>
      <a:folHlink>
        <a:srgbClr val="E849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100" dirty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wrap="square" tIns="91440" bIns="9144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F76C183-E6E9-2243-A2D5-B18C1A201D35}" vid="{5644BCD7-3271-B14E-80F8-27FFD06ABA7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891</Words>
  <Application>Microsoft Macintosh PowerPoint</Application>
  <PresentationFormat>Widescreen</PresentationFormat>
  <Paragraphs>221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Office Theme</vt:lpstr>
      <vt:lpstr>Illinois Business Consulting (Spring 2018)</vt:lpstr>
      <vt:lpstr>Theme3</vt:lpstr>
      <vt:lpstr>1_Illinois Business Consulting (Spring 2018)</vt:lpstr>
      <vt:lpstr>PowerPoint Presentation</vt:lpstr>
      <vt:lpstr>Team introduction</vt:lpstr>
      <vt:lpstr>Agenda</vt:lpstr>
      <vt:lpstr>Objective, Background, and Timeline</vt:lpstr>
      <vt:lpstr>Design Overview</vt:lpstr>
      <vt:lpstr>Physical Layout</vt:lpstr>
      <vt:lpstr>Central Unit Block Diagram</vt:lpstr>
      <vt:lpstr>Central Hub Schematic</vt:lpstr>
      <vt:lpstr>Central Hub</vt:lpstr>
      <vt:lpstr>Remote Player Device Block Diagram</vt:lpstr>
      <vt:lpstr>Player Device Schematic</vt:lpstr>
      <vt:lpstr>Player Device</vt:lpstr>
      <vt:lpstr>Software Flow Diagrams</vt:lpstr>
      <vt:lpstr>PowerPoint Presentation</vt:lpstr>
      <vt:lpstr>Requirements &amp; Verifications</vt:lpstr>
      <vt:lpstr>Voltage Regulator Tables</vt:lpstr>
      <vt:lpstr>Functional and Integration Tests</vt:lpstr>
      <vt:lpstr>Individual Modules</vt:lpstr>
      <vt:lpstr>RF Unit &amp; Communication</vt:lpstr>
      <vt:lpstr>Memory Management and Atmega EEPROM</vt:lpstr>
      <vt:lpstr>I/O Module – LCD Display</vt:lpstr>
      <vt:lpstr>Successes &amp; Challenges</vt:lpstr>
      <vt:lpstr>Successes and Challenges of the Project</vt:lpstr>
      <vt:lpstr>Future Expansion</vt:lpstr>
      <vt:lpstr>Potential Future Expansion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Pitta, Varun Vakpathi</dc:creator>
  <cp:lastModifiedBy>Pitta, Varun Vakpathi</cp:lastModifiedBy>
  <cp:revision>92</cp:revision>
  <dcterms:created xsi:type="dcterms:W3CDTF">2019-04-29T19:51:13Z</dcterms:created>
  <dcterms:modified xsi:type="dcterms:W3CDTF">2019-05-02T04:39:39Z</dcterms:modified>
</cp:coreProperties>
</file>