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52f68f87ee_0_1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52f68f87ee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53b9e95ca2_0_5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53b9e95ca2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53b9e95ca2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Add our URL that we got here to just mention it in presentation </a:t>
            </a:r>
            <a:endParaRPr/>
          </a:p>
        </p:txBody>
      </p:sp>
      <p:sp>
        <p:nvSpPr>
          <p:cNvPr id="273" name="Google Shape;273;g353b9e95ca2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53b9e95ca2_0_6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Add our URL that we got here to just mention it in presentation </a:t>
            </a:r>
            <a:endParaRPr/>
          </a:p>
        </p:txBody>
      </p:sp>
      <p:sp>
        <p:nvSpPr>
          <p:cNvPr id="289" name="Google Shape;289;g353b9e95ca2_0_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53b9e95ca2_0_6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Add our URL that we got here to just mention it in presentation </a:t>
            </a:r>
            <a:endParaRPr/>
          </a:p>
        </p:txBody>
      </p:sp>
      <p:sp>
        <p:nvSpPr>
          <p:cNvPr id="304" name="Google Shape;304;g353b9e95ca2_0_6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53c1a11697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53c1a11697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52f68f87ee_0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352f68f87ee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53b9e95ca2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g353b9e95ca2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53b9e95ca2_0_2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353b9e95ca2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53b9e95ca2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g353b9e95ca2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53b9e95ca2_0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g353b9e95ca2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54b3a7be1b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Talk here about how we </a:t>
            </a:r>
            <a:r>
              <a:rPr lang="en"/>
              <a:t>don't</a:t>
            </a:r>
            <a:r>
              <a:rPr lang="en"/>
              <a:t> have any drone experience lol </a:t>
            </a:r>
            <a:endParaRPr/>
          </a:p>
        </p:txBody>
      </p:sp>
      <p:sp>
        <p:nvSpPr>
          <p:cNvPr id="135" name="Google Shape;135;g354b3a7be1b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53b9e95ca2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g353b9e95ca2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53b9e95ca2_0_7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353b9e95ca2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53b9e95ca2_0_7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Here mention how we actually got rid of this </a:t>
            </a:r>
            <a:endParaRPr/>
          </a:p>
        </p:txBody>
      </p:sp>
      <p:sp>
        <p:nvSpPr>
          <p:cNvPr id="447" name="Google Shape;447;g353b9e95ca2_0_7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53b9e95ca2_0_8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Here mention how we actually got rid of this </a:t>
            </a:r>
            <a:endParaRPr/>
          </a:p>
        </p:txBody>
      </p:sp>
      <p:sp>
        <p:nvSpPr>
          <p:cNvPr id="462" name="Google Shape;462;g353b9e95ca2_0_8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53b9e95ca2_0_8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if we </a:t>
            </a:r>
            <a:r>
              <a:rPr lang="en"/>
              <a:t>should have R and V for this </a:t>
            </a:r>
            <a:endParaRPr/>
          </a:p>
        </p:txBody>
      </p:sp>
      <p:sp>
        <p:nvSpPr>
          <p:cNvPr id="477" name="Google Shape;477;g353b9e95ca2_0_8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53c1a11697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Here mention how we actually got rid of this </a:t>
            </a:r>
            <a:endParaRPr/>
          </a:p>
        </p:txBody>
      </p:sp>
      <p:sp>
        <p:nvSpPr>
          <p:cNvPr id="493" name="Google Shape;493;g353c1a11697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53c1a11697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Here mention how we actually got rid of this </a:t>
            </a:r>
            <a:endParaRPr/>
          </a:p>
        </p:txBody>
      </p:sp>
      <p:sp>
        <p:nvSpPr>
          <p:cNvPr id="508" name="Google Shape;508;g353c1a11697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53b9e95ca2_0_3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53b9e95ca2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53b9e95ca2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Add our URL that we got here to just mention it in presentation </a:t>
            </a:r>
            <a:endParaRPr/>
          </a:p>
        </p:txBody>
      </p:sp>
      <p:sp>
        <p:nvSpPr>
          <p:cNvPr id="538" name="Google Shape;538;g353b9e95ca2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53b9e95ca2_0_9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353b9e95ca2_0_9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54b3a7be1b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Talk here about how we don't have any drone experience lol </a:t>
            </a:r>
            <a:endParaRPr/>
          </a:p>
        </p:txBody>
      </p:sp>
      <p:sp>
        <p:nvSpPr>
          <p:cNvPr id="150" name="Google Shape;150;g354b3a7be1b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53b9e95ca2_0_10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g353b9e95ca2_0_10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53b9e95ca2_0_10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353b9e95ca2_0_10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54bd6f3f81_1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354bd6f3f81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53b9e95ca2_0_1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g353b9e95ca2_0_1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53b9e95ca2_0_11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 streaming at 47 FPS using a 160x240 resolution</a:t>
            </a:r>
            <a:endParaRPr sz="1800">
              <a:solidFill>
                <a:schemeClr val="dk1"/>
              </a:solidFill>
            </a:endParaRPr>
          </a:p>
          <a:p>
            <a:pPr indent="0" lvl="0" marL="0" rtl="0" algn="l">
              <a:spcBef>
                <a:spcPts val="0"/>
              </a:spcBef>
              <a:spcAft>
                <a:spcPts val="0"/>
              </a:spcAft>
              <a:buNone/>
            </a:pPr>
            <a:r>
              <a:t/>
            </a:r>
            <a:endParaRPr/>
          </a:p>
        </p:txBody>
      </p:sp>
      <p:sp>
        <p:nvSpPr>
          <p:cNvPr id="623" name="Google Shape;623;g353b9e95ca2_0_1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53c1a11697_0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353c1a11697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53c1a11697_0_1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In the future, look at simplifying certain processes before finalizing PCB design</a:t>
            </a:r>
            <a:endParaRPr>
              <a:solidFill>
                <a:schemeClr val="dk1"/>
              </a:solidFill>
            </a:endParaRPr>
          </a:p>
        </p:txBody>
      </p:sp>
      <p:sp>
        <p:nvSpPr>
          <p:cNvPr id="651" name="Google Shape;651;g353c1a11697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53c1a11697_0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353c1a11697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53c1a11697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g353c1a11697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53c1a11697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5" name="Google Shape;695;g353c1a11697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52f68f87ee_0_1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352f68f87ee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53c1a11697_0_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353c1a11697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54b3a7be1b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Talk here about how we don't have any drone experience lol </a:t>
            </a:r>
            <a:endParaRPr/>
          </a:p>
        </p:txBody>
      </p:sp>
      <p:sp>
        <p:nvSpPr>
          <p:cNvPr id="181" name="Google Shape;181;g354b3a7be1b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52f68f87ee_0_2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352f68f87ee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52f68f87ee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352f68f87ee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54b3a7be1b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354b3a7be1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52f68f87ee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352f68f87ee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5" name="Google Shape;75;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1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1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8" name="Google Shape;88;p19"/>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 name="Google Shape;89;p1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3.xml"/><Relationship Id="rId10" Type="http://schemas.openxmlformats.org/officeDocument/2006/relationships/slideLayout" Target="../slideLayouts/slideLayout2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6.jpg"/><Relationship Id="rId5" Type="http://schemas.openxmlformats.org/officeDocument/2006/relationships/image" Target="../media/image31.png"/><Relationship Id="rId6" Type="http://schemas.openxmlformats.org/officeDocument/2006/relationships/image" Target="../media/image38.jpg"/><Relationship Id="rId7"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hyperlink" Target="http://drive.google.com/file/d/1EOvbDcr0oftFRCnw2PL8zPLSKQOjqvfb/view" TargetMode="External"/><Relationship Id="rId6"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43.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23.jpg"/><Relationship Id="rId7"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54.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46.jpg"/><Relationship Id="rId5"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55.png"/><Relationship Id="rId5" Type="http://schemas.openxmlformats.org/officeDocument/2006/relationships/hyperlink" Target="http://drive.google.com/file/d/1jKGYSGYziGXnyHqveyayN8Pk6Y-SHCw7/view" TargetMode="External"/><Relationship Id="rId6"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37.png"/><Relationship Id="rId5" Type="http://schemas.openxmlformats.org/officeDocument/2006/relationships/image" Target="../media/image4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50.png"/><Relationship Id="rId5" Type="http://schemas.openxmlformats.org/officeDocument/2006/relationships/image" Target="../media/image5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44.png"/><Relationship Id="rId5" Type="http://schemas.openxmlformats.org/officeDocument/2006/relationships/hyperlink" Target="http://drive.google.com/file/d/1w4KBwc8sOTjtMzrW-RfXUOBzb-aC9kW-/view" TargetMode="External"/><Relationship Id="rId6" Type="http://schemas.openxmlformats.org/officeDocument/2006/relationships/image" Target="../media/image6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57.png"/><Relationship Id="rId5" Type="http://schemas.openxmlformats.org/officeDocument/2006/relationships/hyperlink" Target="http://drive.google.com/file/d/1ysSBouxX_1HOuajiLVGMfagkbw3puQ9O/view" TargetMode="External"/><Relationship Id="rId6"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42.png"/><Relationship Id="rId5" Type="http://schemas.openxmlformats.org/officeDocument/2006/relationships/image" Target="../media/image6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8.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46.jpg"/><Relationship Id="rId5"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8.jp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hyperlink" Target="http://drive.google.com/file/d/1IqX0hF1gOhM3pJxEuV_LMuJjstFzm1MH/view" TargetMode="External"/><Relationship Id="rId6"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25"/>
          <p:cNvSpPr txBox="1"/>
          <p:nvPr/>
        </p:nvSpPr>
        <p:spPr>
          <a:xfrm>
            <a:off x="850526" y="1915473"/>
            <a:ext cx="7443000" cy="2575500"/>
          </a:xfrm>
          <a:prstGeom prst="rect">
            <a:avLst/>
          </a:prstGeom>
          <a:noFill/>
          <a:ln>
            <a:noFill/>
          </a:ln>
        </p:spPr>
        <p:txBody>
          <a:bodyPr anchorCtr="0" anchor="t" bIns="34275" lIns="68575" spcFirstLastPara="1" rIns="68575" wrap="square" tIns="34275">
            <a:spAutoFit/>
          </a:bodyPr>
          <a:lstStyle/>
          <a:p>
            <a:pPr indent="0" lvl="0" marL="0" rtl="0" algn="ctr">
              <a:lnSpc>
                <a:spcPct val="115000"/>
              </a:lnSpc>
              <a:spcBef>
                <a:spcPts val="0"/>
              </a:spcBef>
              <a:spcAft>
                <a:spcPts val="0"/>
              </a:spcAft>
              <a:buClr>
                <a:schemeClr val="dk1"/>
              </a:buClr>
              <a:buSzPts val="1100"/>
              <a:buFont typeface="Arial"/>
              <a:buNone/>
            </a:pPr>
            <a:r>
              <a:rPr lang="en" sz="2600">
                <a:solidFill>
                  <a:schemeClr val="lt1"/>
                </a:solidFill>
              </a:rPr>
              <a:t>Custom Flight Controller for FPV Drone </a:t>
            </a:r>
            <a:endParaRPr sz="26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 sz="2000">
                <a:solidFill>
                  <a:schemeClr val="lt1"/>
                </a:solidFill>
              </a:rPr>
              <a:t>ECE 445 Design Document - Spring 2025 </a:t>
            </a:r>
            <a:endParaRPr sz="5200">
              <a:solidFill>
                <a:schemeClr val="dk1"/>
              </a:solidFill>
            </a:endParaRPr>
          </a:p>
          <a:p>
            <a:pPr indent="0" lvl="0" marL="0" rtl="0" algn="ctr">
              <a:lnSpc>
                <a:spcPct val="115000"/>
              </a:lnSpc>
              <a:spcBef>
                <a:spcPts val="0"/>
              </a:spcBef>
              <a:spcAft>
                <a:spcPts val="0"/>
              </a:spcAft>
              <a:buSzPts val="1100"/>
              <a:buNone/>
            </a:pPr>
            <a:r>
              <a:t/>
            </a:r>
            <a:endParaRPr sz="12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 sz="1300">
                <a:solidFill>
                  <a:schemeClr val="lt1"/>
                </a:solidFill>
              </a:rPr>
              <a:t>Project #42</a:t>
            </a:r>
            <a:endParaRPr sz="13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 sz="1300">
                <a:solidFill>
                  <a:schemeClr val="lt1"/>
                </a:solidFill>
              </a:rPr>
              <a:t>Hulya Goodwin, Muhammad Rabbani, Jaelynn Abdullah </a:t>
            </a:r>
            <a:endParaRPr sz="13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 sz="1300">
                <a:solidFill>
                  <a:schemeClr val="lt1"/>
                </a:solidFill>
              </a:rPr>
              <a:t>Professor: Viktor Gruev </a:t>
            </a:r>
            <a:endParaRPr sz="13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 sz="1300">
                <a:solidFill>
                  <a:schemeClr val="lt1"/>
                </a:solidFill>
              </a:rPr>
              <a:t>TA: Jason Jung </a:t>
            </a:r>
            <a:endParaRPr sz="1300">
              <a:solidFill>
                <a:schemeClr val="lt1"/>
              </a:solidFill>
            </a:endParaRPr>
          </a:p>
          <a:p>
            <a:pPr indent="0" lvl="0" marL="0" marR="0" rtl="0" algn="ctr">
              <a:lnSpc>
                <a:spcPct val="100000"/>
              </a:lnSpc>
              <a:spcBef>
                <a:spcPts val="500"/>
              </a:spcBef>
              <a:spcAft>
                <a:spcPts val="0"/>
              </a:spcAft>
              <a:buNone/>
            </a:pPr>
            <a:r>
              <a:t/>
            </a:r>
            <a:endParaRPr>
              <a:solidFill>
                <a:schemeClr val="lt1"/>
              </a:solidFill>
            </a:endParaRPr>
          </a:p>
          <a:p>
            <a:pPr indent="0" lvl="0" marL="0" marR="0" rtl="0" algn="l">
              <a:lnSpc>
                <a:spcPct val="100000"/>
              </a:lnSpc>
              <a:spcBef>
                <a:spcPts val="500"/>
              </a:spcBef>
              <a:spcAft>
                <a:spcPts val="0"/>
              </a:spcAft>
              <a:buNone/>
            </a:pPr>
            <a:r>
              <a:t/>
            </a:r>
            <a:endParaRPr i="0" sz="1400" u="none" cap="none" strike="noStrike">
              <a:solidFill>
                <a:srgbClr val="000000"/>
              </a:solidFill>
            </a:endParaRPr>
          </a:p>
        </p:txBody>
      </p:sp>
      <p:sp>
        <p:nvSpPr>
          <p:cNvPr id="130" name="Google Shape;130;p25"/>
          <p:cNvSpPr txBox="1"/>
          <p:nvPr/>
        </p:nvSpPr>
        <p:spPr>
          <a:xfrm>
            <a:off x="2941494" y="4275491"/>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Monday </a:t>
            </a:r>
            <a:r>
              <a:rPr lang="en" sz="1400">
                <a:solidFill>
                  <a:schemeClr val="lt1"/>
                </a:solidFill>
              </a:rPr>
              <a:t>May </a:t>
            </a:r>
            <a:r>
              <a:rPr lang="en">
                <a:solidFill>
                  <a:schemeClr val="lt1"/>
                </a:solidFill>
              </a:rPr>
              <a:t>5th</a:t>
            </a:r>
            <a:r>
              <a:rPr lang="en" sz="1400">
                <a:solidFill>
                  <a:schemeClr val="lt1"/>
                </a:solidFill>
              </a:rPr>
              <a:t>, 2025</a:t>
            </a:r>
            <a:endParaRPr i="0" sz="1400" u="none" cap="none" strike="noStrike">
              <a:solidFill>
                <a:schemeClr val="lt1"/>
              </a:solidFill>
            </a:endParaRPr>
          </a:p>
        </p:txBody>
      </p:sp>
      <p:pic>
        <p:nvPicPr>
          <p:cNvPr id="131" name="Google Shape;131;p25"/>
          <p:cNvPicPr preferRelativeResize="0"/>
          <p:nvPr/>
        </p:nvPicPr>
        <p:blipFill rotWithShape="1">
          <a:blip r:embed="rId4">
            <a:alphaModFix/>
          </a:blip>
          <a:srcRect b="0" l="0" r="0" t="0"/>
          <a:stretch/>
        </p:blipFill>
        <p:spPr>
          <a:xfrm>
            <a:off x="3480755" y="753557"/>
            <a:ext cx="2182483" cy="565998"/>
          </a:xfrm>
          <a:prstGeom prst="rect">
            <a:avLst/>
          </a:prstGeom>
          <a:noFill/>
          <a:ln>
            <a:noFill/>
          </a:ln>
        </p:spPr>
      </p:pic>
      <p:sp>
        <p:nvSpPr>
          <p:cNvPr id="132" name="Google Shape;132;p2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4"/>
          <p:cNvSpPr txBox="1"/>
          <p:nvPr/>
        </p:nvSpPr>
        <p:spPr>
          <a:xfrm>
            <a:off x="4572002" y="1000700"/>
            <a:ext cx="42846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800">
                <a:solidFill>
                  <a:srgbClr val="E84B36"/>
                </a:solidFill>
              </a:rPr>
              <a:t>IMU takes acceleration, gyroscope, and magnetometer measurements </a:t>
            </a:r>
            <a:endParaRPr sz="1800">
              <a:solidFill>
                <a:srgbClr val="E84B36"/>
              </a:solidFill>
            </a:endParaRPr>
          </a:p>
          <a:p>
            <a:pPr indent="0" lvl="0" marL="0" marR="0" rtl="0" algn="l">
              <a:lnSpc>
                <a:spcPct val="100000"/>
              </a:lnSpc>
              <a:spcBef>
                <a:spcPts val="0"/>
              </a:spcBef>
              <a:spcAft>
                <a:spcPts val="0"/>
              </a:spcAft>
              <a:buNone/>
            </a:pPr>
            <a:r>
              <a:t/>
            </a:r>
            <a:endParaRPr sz="1800">
              <a:solidFill>
                <a:srgbClr val="E84B36"/>
              </a:solidFill>
            </a:endParaRPr>
          </a:p>
          <a:p>
            <a:pPr indent="0" lvl="0" marL="0" marR="0" rtl="0" algn="l">
              <a:lnSpc>
                <a:spcPct val="100000"/>
              </a:lnSpc>
              <a:spcBef>
                <a:spcPts val="0"/>
              </a:spcBef>
              <a:spcAft>
                <a:spcPts val="0"/>
              </a:spcAft>
              <a:buNone/>
            </a:pPr>
            <a:r>
              <a:t/>
            </a:r>
            <a:endParaRPr sz="1800">
              <a:solidFill>
                <a:srgbClr val="E84B36"/>
              </a:solidFill>
            </a:endParaRPr>
          </a:p>
          <a:p>
            <a:pPr indent="0" lvl="0" marL="0" marR="0" rtl="0" algn="l">
              <a:lnSpc>
                <a:spcPct val="100000"/>
              </a:lnSpc>
              <a:spcBef>
                <a:spcPts val="0"/>
              </a:spcBef>
              <a:spcAft>
                <a:spcPts val="0"/>
              </a:spcAft>
              <a:buNone/>
            </a:pPr>
            <a:r>
              <a:t/>
            </a:r>
            <a:endParaRPr sz="1800">
              <a:solidFill>
                <a:srgbClr val="E84B36"/>
              </a:solidFill>
            </a:endParaRPr>
          </a:p>
          <a:p>
            <a:pPr indent="0" lvl="0" marL="0" marR="0" rtl="0" algn="l">
              <a:lnSpc>
                <a:spcPct val="100000"/>
              </a:lnSpc>
              <a:spcBef>
                <a:spcPts val="0"/>
              </a:spcBef>
              <a:spcAft>
                <a:spcPts val="0"/>
              </a:spcAft>
              <a:buNone/>
            </a:pPr>
            <a:r>
              <a:t/>
            </a:r>
            <a:endParaRPr sz="1800">
              <a:solidFill>
                <a:srgbClr val="E84B36"/>
              </a:solidFill>
            </a:endParaRPr>
          </a:p>
          <a:p>
            <a:pPr indent="0" lvl="0" marL="0" marR="0" rtl="0" algn="l">
              <a:lnSpc>
                <a:spcPct val="100000"/>
              </a:lnSpc>
              <a:spcBef>
                <a:spcPts val="0"/>
              </a:spcBef>
              <a:spcAft>
                <a:spcPts val="0"/>
              </a:spcAft>
              <a:buNone/>
            </a:pPr>
            <a:r>
              <a:rPr lang="en" sz="1800">
                <a:solidFill>
                  <a:srgbClr val="E84B36"/>
                </a:solidFill>
              </a:rPr>
              <a:t>Humidity sensor takes measurements of relative </a:t>
            </a:r>
            <a:r>
              <a:rPr lang="en" sz="1800">
                <a:solidFill>
                  <a:srgbClr val="E84B36"/>
                </a:solidFill>
              </a:rPr>
              <a:t>humidity</a:t>
            </a:r>
            <a:r>
              <a:rPr lang="en" sz="1800">
                <a:solidFill>
                  <a:srgbClr val="E84B36"/>
                </a:solidFill>
              </a:rPr>
              <a:t> </a:t>
            </a:r>
            <a:endParaRPr sz="1800">
              <a:solidFill>
                <a:srgbClr val="E84B36"/>
              </a:solidFill>
            </a:endParaRPr>
          </a:p>
        </p:txBody>
      </p:sp>
      <p:sp>
        <p:nvSpPr>
          <p:cNvPr id="258" name="Google Shape;258;p3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59" name="Google Shape;259;p3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Sensor Subsystem </a:t>
            </a:r>
            <a:endParaRPr b="0" i="0" sz="1800" u="none" cap="none" strike="noStrike">
              <a:solidFill>
                <a:schemeClr val="lt1"/>
              </a:solidFill>
              <a:latin typeface="Arial"/>
              <a:ea typeface="Arial"/>
              <a:cs typeface="Arial"/>
              <a:sym typeface="Arial"/>
            </a:endParaRPr>
          </a:p>
        </p:txBody>
      </p:sp>
      <p:pic>
        <p:nvPicPr>
          <p:cNvPr id="260" name="Google Shape;260;p3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61" name="Google Shape;261;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62" name="Google Shape;262;p3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63" name="Google Shape;263;p34"/>
          <p:cNvGrpSpPr/>
          <p:nvPr/>
        </p:nvGrpSpPr>
        <p:grpSpPr>
          <a:xfrm>
            <a:off x="3046069" y="4951153"/>
            <a:ext cx="3929036" cy="52875"/>
            <a:chOff x="4028175" y="6601537"/>
            <a:chExt cx="5238715" cy="70500"/>
          </a:xfrm>
        </p:grpSpPr>
        <p:cxnSp>
          <p:nvCxnSpPr>
            <p:cNvPr id="264" name="Google Shape;264;p3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65" name="Google Shape;265;p3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66" name="Google Shape;266;p34"/>
          <p:cNvPicPr preferRelativeResize="0"/>
          <p:nvPr/>
        </p:nvPicPr>
        <p:blipFill rotWithShape="1">
          <a:blip r:embed="rId4">
            <a:alphaModFix/>
          </a:blip>
          <a:srcRect b="22582" l="13012" r="16836" t="24457"/>
          <a:stretch/>
        </p:blipFill>
        <p:spPr>
          <a:xfrm>
            <a:off x="282600" y="864725"/>
            <a:ext cx="2172075" cy="1639800"/>
          </a:xfrm>
          <a:prstGeom prst="rect">
            <a:avLst/>
          </a:prstGeom>
          <a:solidFill>
            <a:srgbClr val="D8D8D8"/>
          </a:solidFill>
          <a:ln>
            <a:noFill/>
          </a:ln>
        </p:spPr>
      </p:pic>
      <p:pic>
        <p:nvPicPr>
          <p:cNvPr id="267" name="Google Shape;267;p34"/>
          <p:cNvPicPr preferRelativeResize="0"/>
          <p:nvPr/>
        </p:nvPicPr>
        <p:blipFill rotWithShape="1">
          <a:blip r:embed="rId5">
            <a:alphaModFix/>
          </a:blip>
          <a:srcRect b="3356" l="-2329" r="25706" t="7365"/>
          <a:stretch/>
        </p:blipFill>
        <p:spPr>
          <a:xfrm>
            <a:off x="2437888" y="928975"/>
            <a:ext cx="1683125" cy="1214475"/>
          </a:xfrm>
          <a:prstGeom prst="rect">
            <a:avLst/>
          </a:prstGeom>
          <a:noFill/>
          <a:ln>
            <a:noFill/>
          </a:ln>
        </p:spPr>
      </p:pic>
      <p:pic>
        <p:nvPicPr>
          <p:cNvPr id="268" name="Google Shape;268;p34"/>
          <p:cNvPicPr preferRelativeResize="0"/>
          <p:nvPr/>
        </p:nvPicPr>
        <p:blipFill rotWithShape="1">
          <a:blip r:embed="rId6">
            <a:alphaModFix/>
          </a:blip>
          <a:srcRect b="14427" l="8572" r="20870" t="12226"/>
          <a:stretch/>
        </p:blipFill>
        <p:spPr>
          <a:xfrm>
            <a:off x="243725" y="2569950"/>
            <a:ext cx="2172074" cy="2257889"/>
          </a:xfrm>
          <a:prstGeom prst="rect">
            <a:avLst/>
          </a:prstGeom>
          <a:noFill/>
          <a:ln>
            <a:noFill/>
          </a:ln>
        </p:spPr>
      </p:pic>
      <p:pic>
        <p:nvPicPr>
          <p:cNvPr id="269" name="Google Shape;269;p34"/>
          <p:cNvPicPr preferRelativeResize="0"/>
          <p:nvPr/>
        </p:nvPicPr>
        <p:blipFill rotWithShape="1">
          <a:blip r:embed="rId7">
            <a:alphaModFix/>
          </a:blip>
          <a:srcRect b="0" l="0" r="34857" t="40101"/>
          <a:stretch/>
        </p:blipFill>
        <p:spPr>
          <a:xfrm>
            <a:off x="2437900" y="2718075"/>
            <a:ext cx="1725200" cy="1468401"/>
          </a:xfrm>
          <a:prstGeom prst="rect">
            <a:avLst/>
          </a:prstGeom>
          <a:noFill/>
          <a:ln>
            <a:noFill/>
          </a:ln>
        </p:spPr>
      </p:pic>
      <p:sp>
        <p:nvSpPr>
          <p:cNvPr id="270" name="Google Shape;27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76" name="Google Shape;276;p3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Sensor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277" name="Google Shape;277;p3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78" name="Google Shape;278;p3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79" name="Google Shape;279;p3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80" name="Google Shape;280;p35"/>
          <p:cNvGrpSpPr/>
          <p:nvPr/>
        </p:nvGrpSpPr>
        <p:grpSpPr>
          <a:xfrm>
            <a:off x="3046069" y="4951153"/>
            <a:ext cx="3929036" cy="52875"/>
            <a:chOff x="4028175" y="6601537"/>
            <a:chExt cx="5238715" cy="70500"/>
          </a:xfrm>
        </p:grpSpPr>
        <p:cxnSp>
          <p:nvCxnSpPr>
            <p:cNvPr id="281" name="Google Shape;281;p3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82" name="Google Shape;282;p3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83" name="Google Shape;283;p35"/>
          <p:cNvPicPr preferRelativeResize="0"/>
          <p:nvPr/>
        </p:nvPicPr>
        <p:blipFill rotWithShape="1">
          <a:blip r:embed="rId4">
            <a:alphaModFix/>
          </a:blip>
          <a:srcRect b="0" l="0" r="50453" t="0"/>
          <a:stretch/>
        </p:blipFill>
        <p:spPr>
          <a:xfrm>
            <a:off x="282600" y="803563"/>
            <a:ext cx="3195975" cy="3937325"/>
          </a:xfrm>
          <a:prstGeom prst="rect">
            <a:avLst/>
          </a:prstGeom>
          <a:noFill/>
          <a:ln>
            <a:noFill/>
          </a:ln>
        </p:spPr>
      </p:pic>
      <p:sp>
        <p:nvSpPr>
          <p:cNvPr id="284" name="Google Shape;284;p35"/>
          <p:cNvSpPr txBox="1"/>
          <p:nvPr>
            <p:ph idx="12" type="sldNum"/>
          </p:nvPr>
        </p:nvSpPr>
        <p:spPr>
          <a:xfrm>
            <a:off x="69913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85" name="Google Shape;285;p35"/>
          <p:cNvPicPr preferRelativeResize="0"/>
          <p:nvPr/>
        </p:nvPicPr>
        <p:blipFill>
          <a:blip r:embed="rId5">
            <a:alphaModFix/>
          </a:blip>
          <a:stretch>
            <a:fillRect/>
          </a:stretch>
        </p:blipFill>
        <p:spPr>
          <a:xfrm>
            <a:off x="5104551" y="651413"/>
            <a:ext cx="2427504" cy="4089700"/>
          </a:xfrm>
          <a:prstGeom prst="rect">
            <a:avLst/>
          </a:prstGeom>
          <a:noFill/>
          <a:ln>
            <a:noFill/>
          </a:ln>
        </p:spPr>
      </p:pic>
      <p:pic>
        <p:nvPicPr>
          <p:cNvPr id="286" name="Google Shape;286;p35"/>
          <p:cNvPicPr preferRelativeResize="0"/>
          <p:nvPr/>
        </p:nvPicPr>
        <p:blipFill rotWithShape="1">
          <a:blip r:embed="rId6">
            <a:alphaModFix/>
          </a:blip>
          <a:srcRect b="0" l="1254" r="0" t="0"/>
          <a:stretch/>
        </p:blipFill>
        <p:spPr>
          <a:xfrm>
            <a:off x="4453550" y="846777"/>
            <a:ext cx="3929024" cy="37568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2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92" name="Google Shape;292;p3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Sensor Subsystem</a:t>
            </a:r>
            <a:endParaRPr b="0" i="0" sz="1800" u="none" cap="none" strike="noStrike">
              <a:solidFill>
                <a:schemeClr val="lt1"/>
              </a:solidFill>
              <a:latin typeface="Arial"/>
              <a:ea typeface="Arial"/>
              <a:cs typeface="Arial"/>
              <a:sym typeface="Arial"/>
            </a:endParaRPr>
          </a:p>
        </p:txBody>
      </p:sp>
      <p:pic>
        <p:nvPicPr>
          <p:cNvPr id="293" name="Google Shape;293;p3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94" name="Google Shape;294;p3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95" name="Google Shape;295;p3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96" name="Google Shape;296;p36"/>
          <p:cNvGrpSpPr/>
          <p:nvPr/>
        </p:nvGrpSpPr>
        <p:grpSpPr>
          <a:xfrm>
            <a:off x="3046069" y="4951153"/>
            <a:ext cx="3929036" cy="52875"/>
            <a:chOff x="4028175" y="6601537"/>
            <a:chExt cx="5238715" cy="70500"/>
          </a:xfrm>
        </p:grpSpPr>
        <p:cxnSp>
          <p:nvCxnSpPr>
            <p:cNvPr id="297" name="Google Shape;297;p3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98" name="Google Shape;298;p3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99" name="Google Shape;299;p36"/>
          <p:cNvPicPr preferRelativeResize="0"/>
          <p:nvPr/>
        </p:nvPicPr>
        <p:blipFill rotWithShape="1">
          <a:blip r:embed="rId4">
            <a:alphaModFix/>
          </a:blip>
          <a:srcRect b="0" l="0" r="48559" t="0"/>
          <a:stretch/>
        </p:blipFill>
        <p:spPr>
          <a:xfrm>
            <a:off x="152400" y="1361388"/>
            <a:ext cx="3878975" cy="3055225"/>
          </a:xfrm>
          <a:prstGeom prst="rect">
            <a:avLst/>
          </a:prstGeom>
          <a:noFill/>
          <a:ln>
            <a:noFill/>
          </a:ln>
        </p:spPr>
      </p:pic>
      <p:pic>
        <p:nvPicPr>
          <p:cNvPr id="300" name="Google Shape;300;p36" title="ALERT goes high - Made with Clipchamp_1746399804006.mp4">
            <a:hlinkClick r:id="rId5"/>
          </p:cNvPr>
          <p:cNvPicPr preferRelativeResize="0"/>
          <p:nvPr/>
        </p:nvPicPr>
        <p:blipFill>
          <a:blip r:embed="rId6">
            <a:alphaModFix/>
          </a:blip>
          <a:stretch>
            <a:fillRect/>
          </a:stretch>
        </p:blipFill>
        <p:spPr>
          <a:xfrm>
            <a:off x="4031375" y="1480925"/>
            <a:ext cx="5006477" cy="2816151"/>
          </a:xfrm>
          <a:prstGeom prst="rect">
            <a:avLst/>
          </a:prstGeom>
          <a:noFill/>
          <a:ln>
            <a:noFill/>
          </a:ln>
        </p:spPr>
      </p:pic>
      <p:sp>
        <p:nvSpPr>
          <p:cNvPr id="301" name="Google Shape;301;p36"/>
          <p:cNvSpPr txBox="1"/>
          <p:nvPr>
            <p:ph idx="12" type="sldNum"/>
          </p:nvPr>
        </p:nvSpPr>
        <p:spPr>
          <a:xfrm>
            <a:off x="69151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07" name="Google Shape;307;p3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Sensor Subsystem</a:t>
            </a:r>
            <a:endParaRPr b="0" i="0" sz="1800" u="none" cap="none" strike="noStrike">
              <a:solidFill>
                <a:schemeClr val="lt1"/>
              </a:solidFill>
              <a:latin typeface="Arial"/>
              <a:ea typeface="Arial"/>
              <a:cs typeface="Arial"/>
              <a:sym typeface="Arial"/>
            </a:endParaRPr>
          </a:p>
        </p:txBody>
      </p:sp>
      <p:pic>
        <p:nvPicPr>
          <p:cNvPr id="308" name="Google Shape;308;p3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09" name="Google Shape;309;p3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10" name="Google Shape;310;p3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11" name="Google Shape;311;p37"/>
          <p:cNvGrpSpPr/>
          <p:nvPr/>
        </p:nvGrpSpPr>
        <p:grpSpPr>
          <a:xfrm>
            <a:off x="3046069" y="4951153"/>
            <a:ext cx="3929036" cy="52875"/>
            <a:chOff x="4028175" y="6601537"/>
            <a:chExt cx="5238715" cy="70500"/>
          </a:xfrm>
        </p:grpSpPr>
        <p:cxnSp>
          <p:nvCxnSpPr>
            <p:cNvPr id="312" name="Google Shape;312;p3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13" name="Google Shape;313;p3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14" name="Google Shape;314;p37"/>
          <p:cNvPicPr preferRelativeResize="0"/>
          <p:nvPr/>
        </p:nvPicPr>
        <p:blipFill rotWithShape="1">
          <a:blip r:embed="rId4">
            <a:alphaModFix/>
          </a:blip>
          <a:srcRect b="0" l="0" r="49806" t="0"/>
          <a:stretch/>
        </p:blipFill>
        <p:spPr>
          <a:xfrm>
            <a:off x="282600" y="803575"/>
            <a:ext cx="3500651" cy="3937300"/>
          </a:xfrm>
          <a:prstGeom prst="rect">
            <a:avLst/>
          </a:prstGeom>
          <a:noFill/>
          <a:ln>
            <a:noFill/>
          </a:ln>
        </p:spPr>
      </p:pic>
      <p:sp>
        <p:nvSpPr>
          <p:cNvPr id="315" name="Google Shape;315;p37"/>
          <p:cNvSpPr txBox="1"/>
          <p:nvPr>
            <p:ph idx="12" type="sldNum"/>
          </p:nvPr>
        </p:nvSpPr>
        <p:spPr>
          <a:xfrm>
            <a:off x="69151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16" name="Google Shape;316;p37"/>
          <p:cNvPicPr preferRelativeResize="0"/>
          <p:nvPr/>
        </p:nvPicPr>
        <p:blipFill rotWithShape="1">
          <a:blip r:embed="rId5">
            <a:alphaModFix/>
          </a:blip>
          <a:srcRect b="1540" l="0" r="17688" t="-1540"/>
          <a:stretch/>
        </p:blipFill>
        <p:spPr>
          <a:xfrm>
            <a:off x="4684575" y="806875"/>
            <a:ext cx="3654507" cy="3993950"/>
          </a:xfrm>
          <a:prstGeom prst="rect">
            <a:avLst/>
          </a:prstGeom>
          <a:noFill/>
          <a:ln>
            <a:noFill/>
          </a:ln>
        </p:spPr>
      </p:pic>
      <p:pic>
        <p:nvPicPr>
          <p:cNvPr id="317" name="Google Shape;317;p37"/>
          <p:cNvPicPr preferRelativeResize="0"/>
          <p:nvPr/>
        </p:nvPicPr>
        <p:blipFill rotWithShape="1">
          <a:blip r:embed="rId6">
            <a:alphaModFix/>
          </a:blip>
          <a:srcRect b="0" l="1283" r="0" t="0"/>
          <a:stretch/>
        </p:blipFill>
        <p:spPr>
          <a:xfrm>
            <a:off x="4252925" y="1577663"/>
            <a:ext cx="4517800" cy="2186925"/>
          </a:xfrm>
          <a:prstGeom prst="rect">
            <a:avLst/>
          </a:prstGeom>
          <a:noFill/>
          <a:ln>
            <a:noFill/>
          </a:ln>
        </p:spPr>
      </p:pic>
      <p:pic>
        <p:nvPicPr>
          <p:cNvPr id="318" name="Google Shape;318;p37"/>
          <p:cNvPicPr preferRelativeResize="0"/>
          <p:nvPr/>
        </p:nvPicPr>
        <p:blipFill rotWithShape="1">
          <a:blip r:embed="rId7">
            <a:alphaModFix/>
          </a:blip>
          <a:srcRect b="0" l="2543" r="0" t="63285"/>
          <a:stretch/>
        </p:blipFill>
        <p:spPr>
          <a:xfrm>
            <a:off x="4404650" y="3334450"/>
            <a:ext cx="3500651" cy="1466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3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31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8"/>
          <p:cNvSpPr txBox="1"/>
          <p:nvPr/>
        </p:nvSpPr>
        <p:spPr>
          <a:xfrm>
            <a:off x="4804774" y="1134525"/>
            <a:ext cx="4127400" cy="3615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 sz="1800">
                <a:solidFill>
                  <a:schemeClr val="dk1"/>
                </a:solidFill>
              </a:rPr>
              <a:t>Piezoelectric Passive Buzzer</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5kHz </a:t>
            </a:r>
            <a:r>
              <a:rPr lang="en" sz="1800">
                <a:solidFill>
                  <a:schemeClr val="dk1"/>
                </a:solidFill>
              </a:rPr>
              <a:t>PWM</a:t>
            </a:r>
            <a:r>
              <a:rPr lang="en" sz="1800">
                <a:solidFill>
                  <a:schemeClr val="dk1"/>
                </a:solidFill>
              </a:rPr>
              <a:t> Controlled</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Interfaces with microcontroller to be set to high once the maximum safe for flight humidity is met</a:t>
            </a:r>
            <a:endParaRPr b="1">
              <a:solidFill>
                <a:schemeClr val="dk1"/>
              </a:solidFill>
            </a:endParaRPr>
          </a:p>
        </p:txBody>
      </p:sp>
      <p:sp>
        <p:nvSpPr>
          <p:cNvPr id="324" name="Google Shape;324;p3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25" name="Google Shape;325;p3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Alarm Subsystem</a:t>
            </a:r>
            <a:endParaRPr b="0" i="0" sz="1800" u="none" cap="none" strike="noStrike">
              <a:solidFill>
                <a:schemeClr val="lt1"/>
              </a:solidFill>
              <a:latin typeface="Arial"/>
              <a:ea typeface="Arial"/>
              <a:cs typeface="Arial"/>
              <a:sym typeface="Arial"/>
            </a:endParaRPr>
          </a:p>
        </p:txBody>
      </p:sp>
      <p:pic>
        <p:nvPicPr>
          <p:cNvPr id="326" name="Google Shape;326;p3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27" name="Google Shape;327;p3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28" name="Google Shape;328;p3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29" name="Google Shape;329;p38"/>
          <p:cNvGrpSpPr/>
          <p:nvPr/>
        </p:nvGrpSpPr>
        <p:grpSpPr>
          <a:xfrm>
            <a:off x="3046069" y="4951153"/>
            <a:ext cx="3929036" cy="52875"/>
            <a:chOff x="4028175" y="6601537"/>
            <a:chExt cx="5238715" cy="70500"/>
          </a:xfrm>
        </p:grpSpPr>
        <p:cxnSp>
          <p:nvCxnSpPr>
            <p:cNvPr id="330" name="Google Shape;330;p3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31" name="Google Shape;331;p3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32" name="Google Shape;332;p38"/>
          <p:cNvPicPr preferRelativeResize="0"/>
          <p:nvPr/>
        </p:nvPicPr>
        <p:blipFill rotWithShape="1">
          <a:blip r:embed="rId4">
            <a:alphaModFix/>
          </a:blip>
          <a:srcRect b="12080" l="12575" r="11436" t="10477"/>
          <a:stretch/>
        </p:blipFill>
        <p:spPr>
          <a:xfrm>
            <a:off x="360225" y="854850"/>
            <a:ext cx="3314358" cy="2662826"/>
          </a:xfrm>
          <a:prstGeom prst="rect">
            <a:avLst/>
          </a:prstGeom>
          <a:noFill/>
          <a:ln>
            <a:noFill/>
          </a:ln>
        </p:spPr>
      </p:pic>
      <p:sp>
        <p:nvSpPr>
          <p:cNvPr id="333" name="Google Shape;33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9"/>
          <p:cNvSpPr txBox="1"/>
          <p:nvPr/>
        </p:nvSpPr>
        <p:spPr>
          <a:xfrm>
            <a:off x="3083850" y="1052325"/>
            <a:ext cx="2580000" cy="36159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Clr>
                <a:schemeClr val="dk1"/>
              </a:buClr>
              <a:buSzPts val="1800"/>
              <a:buChar char="●"/>
            </a:pPr>
            <a:r>
              <a:rPr lang="en" sz="1800">
                <a:solidFill>
                  <a:schemeClr val="dk1"/>
                </a:solidFill>
              </a:rPr>
              <a:t>14.8 4S Lipo Battery for ESC</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5V to 3.3V Voltage Regulator</a:t>
            </a:r>
            <a:endParaRPr sz="1800">
              <a:solidFill>
                <a:schemeClr val="dk1"/>
              </a:solidFill>
            </a:endParaRPr>
          </a:p>
          <a:p>
            <a:pPr indent="0" lvl="0" marL="457200" rtl="0" algn="l">
              <a:lnSpc>
                <a:spcPct val="115000"/>
              </a:lnSpc>
              <a:spcBef>
                <a:spcPts val="1200"/>
              </a:spcBef>
              <a:spcAft>
                <a:spcPts val="0"/>
              </a:spcAft>
              <a:buNone/>
            </a:pPr>
            <a:r>
              <a:t/>
            </a:r>
            <a:endParaRPr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 sz="1800">
                <a:solidFill>
                  <a:schemeClr val="dk1"/>
                </a:solidFill>
              </a:rPr>
              <a:t>5V Battery for powering Custom FC</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Transient Voltage Suppression Array for 5V Control Line</a:t>
            </a:r>
            <a:endParaRPr sz="1800">
              <a:solidFill>
                <a:schemeClr val="dk1"/>
              </a:solidFill>
            </a:endParaRPr>
          </a:p>
          <a:p>
            <a:pPr indent="0" lvl="0" marL="0" marR="0" rtl="0" algn="l">
              <a:lnSpc>
                <a:spcPct val="100000"/>
              </a:lnSpc>
              <a:spcBef>
                <a:spcPts val="120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p:txBody>
      </p:sp>
      <p:sp>
        <p:nvSpPr>
          <p:cNvPr id="339" name="Google Shape;339;p3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40" name="Google Shape;340;p3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Subsystem</a:t>
            </a:r>
            <a:endParaRPr b="0" i="0" sz="1800" u="none" cap="none" strike="noStrike">
              <a:solidFill>
                <a:schemeClr val="lt1"/>
              </a:solidFill>
              <a:latin typeface="Arial"/>
              <a:ea typeface="Arial"/>
              <a:cs typeface="Arial"/>
              <a:sym typeface="Arial"/>
            </a:endParaRPr>
          </a:p>
        </p:txBody>
      </p:sp>
      <p:pic>
        <p:nvPicPr>
          <p:cNvPr id="341" name="Google Shape;341;p3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42" name="Google Shape;342;p3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43" name="Google Shape;343;p3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44" name="Google Shape;344;p39"/>
          <p:cNvGrpSpPr/>
          <p:nvPr/>
        </p:nvGrpSpPr>
        <p:grpSpPr>
          <a:xfrm>
            <a:off x="3046069" y="4951153"/>
            <a:ext cx="3929036" cy="52875"/>
            <a:chOff x="4028175" y="6601537"/>
            <a:chExt cx="5238715" cy="70500"/>
          </a:xfrm>
        </p:grpSpPr>
        <p:cxnSp>
          <p:nvCxnSpPr>
            <p:cNvPr id="345" name="Google Shape;345;p3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46" name="Google Shape;346;p3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47" name="Google Shape;347;p39"/>
          <p:cNvPicPr preferRelativeResize="0"/>
          <p:nvPr/>
        </p:nvPicPr>
        <p:blipFill>
          <a:blip r:embed="rId4">
            <a:alphaModFix/>
          </a:blip>
          <a:stretch>
            <a:fillRect/>
          </a:stretch>
        </p:blipFill>
        <p:spPr>
          <a:xfrm>
            <a:off x="469425" y="786172"/>
            <a:ext cx="2361450" cy="1562000"/>
          </a:xfrm>
          <a:prstGeom prst="rect">
            <a:avLst/>
          </a:prstGeom>
          <a:solidFill>
            <a:srgbClr val="D8D8D8"/>
          </a:solidFill>
          <a:ln>
            <a:noFill/>
          </a:ln>
        </p:spPr>
      </p:pic>
      <p:pic>
        <p:nvPicPr>
          <p:cNvPr id="348" name="Google Shape;348;p39"/>
          <p:cNvPicPr preferRelativeResize="0"/>
          <p:nvPr/>
        </p:nvPicPr>
        <p:blipFill>
          <a:blip r:embed="rId5">
            <a:alphaModFix/>
          </a:blip>
          <a:stretch>
            <a:fillRect/>
          </a:stretch>
        </p:blipFill>
        <p:spPr>
          <a:xfrm>
            <a:off x="5555424" y="1405624"/>
            <a:ext cx="3068349" cy="1491275"/>
          </a:xfrm>
          <a:prstGeom prst="rect">
            <a:avLst/>
          </a:prstGeom>
          <a:noFill/>
          <a:ln>
            <a:noFill/>
          </a:ln>
        </p:spPr>
      </p:pic>
      <p:pic>
        <p:nvPicPr>
          <p:cNvPr id="349" name="Google Shape;349;p39"/>
          <p:cNvPicPr preferRelativeResize="0"/>
          <p:nvPr/>
        </p:nvPicPr>
        <p:blipFill rotWithShape="1">
          <a:blip r:embed="rId6">
            <a:alphaModFix/>
          </a:blip>
          <a:srcRect b="36820" l="0" r="80923" t="35790"/>
          <a:stretch/>
        </p:blipFill>
        <p:spPr>
          <a:xfrm rot="5400000">
            <a:off x="1010950" y="2355396"/>
            <a:ext cx="1163401" cy="2246426"/>
          </a:xfrm>
          <a:prstGeom prst="rect">
            <a:avLst/>
          </a:prstGeom>
          <a:noFill/>
          <a:ln>
            <a:noFill/>
          </a:ln>
        </p:spPr>
      </p:pic>
      <p:sp>
        <p:nvSpPr>
          <p:cNvPr id="350" name="Google Shape;350;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51" name="Google Shape;351;p39"/>
          <p:cNvPicPr preferRelativeResize="0"/>
          <p:nvPr/>
        </p:nvPicPr>
        <p:blipFill>
          <a:blip r:embed="rId7">
            <a:alphaModFix/>
          </a:blip>
          <a:stretch>
            <a:fillRect/>
          </a:stretch>
        </p:blipFill>
        <p:spPr>
          <a:xfrm>
            <a:off x="5816250" y="3049299"/>
            <a:ext cx="2427537" cy="16915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57" name="Google Shape;357;p4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Subsystem</a:t>
            </a:r>
            <a:endParaRPr b="0" i="0" sz="1800" u="none" cap="none" strike="noStrike">
              <a:solidFill>
                <a:schemeClr val="lt1"/>
              </a:solidFill>
              <a:latin typeface="Arial"/>
              <a:ea typeface="Arial"/>
              <a:cs typeface="Arial"/>
              <a:sym typeface="Arial"/>
            </a:endParaRPr>
          </a:p>
        </p:txBody>
      </p:sp>
      <p:pic>
        <p:nvPicPr>
          <p:cNvPr id="358" name="Google Shape;358;p4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59" name="Google Shape;359;p4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60" name="Google Shape;360;p4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61" name="Google Shape;361;p40"/>
          <p:cNvGrpSpPr/>
          <p:nvPr/>
        </p:nvGrpSpPr>
        <p:grpSpPr>
          <a:xfrm>
            <a:off x="3046069" y="4951153"/>
            <a:ext cx="3929036" cy="52875"/>
            <a:chOff x="4028175" y="6601537"/>
            <a:chExt cx="5238715" cy="70500"/>
          </a:xfrm>
        </p:grpSpPr>
        <p:cxnSp>
          <p:nvCxnSpPr>
            <p:cNvPr id="362" name="Google Shape;362;p4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63" name="Google Shape;363;p4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64" name="Google Shape;364;p40"/>
          <p:cNvPicPr preferRelativeResize="0"/>
          <p:nvPr/>
        </p:nvPicPr>
        <p:blipFill rotWithShape="1">
          <a:blip r:embed="rId4">
            <a:alphaModFix/>
          </a:blip>
          <a:srcRect b="0" l="0" r="48791" t="0"/>
          <a:stretch/>
        </p:blipFill>
        <p:spPr>
          <a:xfrm>
            <a:off x="2322813" y="651175"/>
            <a:ext cx="4102074" cy="2409825"/>
          </a:xfrm>
          <a:prstGeom prst="rect">
            <a:avLst/>
          </a:prstGeom>
          <a:noFill/>
          <a:ln>
            <a:noFill/>
          </a:ln>
        </p:spPr>
      </p:pic>
      <p:pic>
        <p:nvPicPr>
          <p:cNvPr id="365" name="Google Shape;365;p40"/>
          <p:cNvPicPr preferRelativeResize="0"/>
          <p:nvPr/>
        </p:nvPicPr>
        <p:blipFill>
          <a:blip r:embed="rId5">
            <a:alphaModFix/>
          </a:blip>
          <a:stretch>
            <a:fillRect/>
          </a:stretch>
        </p:blipFill>
        <p:spPr>
          <a:xfrm>
            <a:off x="1415450" y="2884000"/>
            <a:ext cx="6215607" cy="2009275"/>
          </a:xfrm>
          <a:prstGeom prst="rect">
            <a:avLst/>
          </a:prstGeom>
          <a:noFill/>
          <a:ln>
            <a:noFill/>
          </a:ln>
        </p:spPr>
      </p:pic>
      <p:sp>
        <p:nvSpPr>
          <p:cNvPr id="366" name="Google Shape;366;p40"/>
          <p:cNvSpPr txBox="1"/>
          <p:nvPr>
            <p:ph idx="12" type="sldNum"/>
          </p:nvPr>
        </p:nvSpPr>
        <p:spPr>
          <a:xfrm>
            <a:off x="69151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1"/>
          <p:cNvSpPr txBox="1"/>
          <p:nvPr/>
        </p:nvSpPr>
        <p:spPr>
          <a:xfrm>
            <a:off x="5152999" y="991113"/>
            <a:ext cx="3866400" cy="36201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 sz="1800">
                <a:solidFill>
                  <a:srgbClr val="E84B36"/>
                </a:solidFill>
              </a:rPr>
              <a:t>ESP32-S3-WROOM</a:t>
            </a:r>
            <a:endParaRPr sz="1800">
              <a:solidFill>
                <a:srgbClr val="E84B36"/>
              </a:solidFill>
            </a:endParaRPr>
          </a:p>
          <a:p>
            <a:pPr indent="0" lvl="0" marL="0" rtl="0" algn="l">
              <a:lnSpc>
                <a:spcPct val="115000"/>
              </a:lnSpc>
              <a:spcBef>
                <a:spcPts val="1200"/>
              </a:spcBef>
              <a:spcAft>
                <a:spcPts val="0"/>
              </a:spcAft>
              <a:buNone/>
            </a:pPr>
            <a:r>
              <a:t/>
            </a:r>
            <a:endParaRPr sz="1800">
              <a:solidFill>
                <a:schemeClr val="dk2"/>
              </a:solidFill>
            </a:endParaRPr>
          </a:p>
          <a:p>
            <a:pPr indent="0" lvl="0" marL="0" rtl="0" algn="l">
              <a:lnSpc>
                <a:spcPct val="115000"/>
              </a:lnSpc>
              <a:spcBef>
                <a:spcPts val="1200"/>
              </a:spcBef>
              <a:spcAft>
                <a:spcPts val="0"/>
              </a:spcAft>
              <a:buNone/>
            </a:pPr>
            <a:r>
              <a:t/>
            </a:r>
            <a:endParaRPr sz="1800">
              <a:solidFill>
                <a:schemeClr val="dk2"/>
              </a:solidFill>
            </a:endParaRPr>
          </a:p>
          <a:p>
            <a:pPr indent="0" lvl="0" marL="0" rtl="0" algn="l">
              <a:lnSpc>
                <a:spcPct val="115000"/>
              </a:lnSpc>
              <a:spcBef>
                <a:spcPts val="1200"/>
              </a:spcBef>
              <a:spcAft>
                <a:spcPts val="0"/>
              </a:spcAft>
              <a:buNone/>
            </a:pPr>
            <a:r>
              <a:rPr lang="en" sz="1800">
                <a:solidFill>
                  <a:srgbClr val="E84B36"/>
                </a:solidFill>
              </a:rPr>
              <a:t>Multiple UARTs </a:t>
            </a:r>
            <a:endParaRPr sz="1800">
              <a:solidFill>
                <a:srgbClr val="E84B36"/>
              </a:solidFill>
            </a:endParaRPr>
          </a:p>
          <a:p>
            <a:pPr indent="0" lvl="0" marL="0" rtl="0" algn="l">
              <a:lnSpc>
                <a:spcPct val="115000"/>
              </a:lnSpc>
              <a:spcBef>
                <a:spcPts val="1200"/>
              </a:spcBef>
              <a:spcAft>
                <a:spcPts val="0"/>
              </a:spcAft>
              <a:buNone/>
            </a:pPr>
            <a:r>
              <a:t/>
            </a:r>
            <a:endParaRPr sz="1800">
              <a:solidFill>
                <a:srgbClr val="E84B36"/>
              </a:solidFill>
            </a:endParaRPr>
          </a:p>
          <a:p>
            <a:pPr indent="0" lvl="0" marL="0" rtl="0" algn="l">
              <a:lnSpc>
                <a:spcPct val="115000"/>
              </a:lnSpc>
              <a:spcBef>
                <a:spcPts val="1200"/>
              </a:spcBef>
              <a:spcAft>
                <a:spcPts val="0"/>
              </a:spcAft>
              <a:buNone/>
            </a:pPr>
            <a:r>
              <a:rPr lang="en" sz="1800">
                <a:solidFill>
                  <a:srgbClr val="E84B36"/>
                </a:solidFill>
              </a:rPr>
              <a:t>SPI and I2C capabilities</a:t>
            </a:r>
            <a:endParaRPr sz="1800">
              <a:solidFill>
                <a:srgbClr val="E84B36"/>
              </a:solidFill>
            </a:endParaRPr>
          </a:p>
          <a:p>
            <a:pPr indent="0" lvl="0" marL="0" marR="0" rtl="0" algn="l">
              <a:lnSpc>
                <a:spcPct val="100000"/>
              </a:lnSpc>
              <a:spcBef>
                <a:spcPts val="1200"/>
              </a:spcBef>
              <a:spcAft>
                <a:spcPts val="0"/>
              </a:spcAft>
              <a:buNone/>
            </a:pPr>
            <a:r>
              <a:t/>
            </a:r>
            <a:endParaRPr sz="1800">
              <a:solidFill>
                <a:schemeClr val="dk2"/>
              </a:solidFill>
            </a:endParaRPr>
          </a:p>
        </p:txBody>
      </p:sp>
      <p:sp>
        <p:nvSpPr>
          <p:cNvPr id="372" name="Google Shape;372;p4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73" name="Google Shape;373;p4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374" name="Google Shape;374;p4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75" name="Google Shape;375;p4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76" name="Google Shape;376;p4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77" name="Google Shape;377;p41"/>
          <p:cNvGrpSpPr/>
          <p:nvPr/>
        </p:nvGrpSpPr>
        <p:grpSpPr>
          <a:xfrm>
            <a:off x="3046069" y="4951153"/>
            <a:ext cx="3929036" cy="52875"/>
            <a:chOff x="4028175" y="6601537"/>
            <a:chExt cx="5238715" cy="70500"/>
          </a:xfrm>
        </p:grpSpPr>
        <p:cxnSp>
          <p:nvCxnSpPr>
            <p:cNvPr id="378" name="Google Shape;378;p4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79" name="Google Shape;379;p4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80" name="Google Shape;380;p41"/>
          <p:cNvPicPr preferRelativeResize="0"/>
          <p:nvPr/>
        </p:nvPicPr>
        <p:blipFill>
          <a:blip r:embed="rId4">
            <a:alphaModFix/>
          </a:blip>
          <a:stretch>
            <a:fillRect/>
          </a:stretch>
        </p:blipFill>
        <p:spPr>
          <a:xfrm>
            <a:off x="1435625" y="759150"/>
            <a:ext cx="1706367" cy="1593037"/>
          </a:xfrm>
          <a:prstGeom prst="rect">
            <a:avLst/>
          </a:prstGeom>
          <a:solidFill>
            <a:srgbClr val="D8D8D8"/>
          </a:solidFill>
          <a:ln>
            <a:noFill/>
          </a:ln>
        </p:spPr>
      </p:pic>
      <p:pic>
        <p:nvPicPr>
          <p:cNvPr id="381" name="Google Shape;381;p41"/>
          <p:cNvPicPr preferRelativeResize="0"/>
          <p:nvPr/>
        </p:nvPicPr>
        <p:blipFill rotWithShape="1">
          <a:blip r:embed="rId5">
            <a:alphaModFix/>
          </a:blip>
          <a:srcRect b="0" l="754" r="0" t="2028"/>
          <a:stretch/>
        </p:blipFill>
        <p:spPr>
          <a:xfrm>
            <a:off x="391675" y="2508025"/>
            <a:ext cx="4598751" cy="2314024"/>
          </a:xfrm>
          <a:prstGeom prst="rect">
            <a:avLst/>
          </a:prstGeom>
          <a:noFill/>
          <a:ln>
            <a:noFill/>
          </a:ln>
        </p:spPr>
      </p:pic>
      <p:sp>
        <p:nvSpPr>
          <p:cNvPr id="382" name="Google Shape;382;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88" name="Google Shape;388;p4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a:t>
            </a:r>
            <a:r>
              <a:rPr lang="en" sz="1800">
                <a:solidFill>
                  <a:schemeClr val="lt1"/>
                </a:solidFill>
              </a:rPr>
              <a:t> Subsystem</a:t>
            </a:r>
            <a:endParaRPr b="0" i="0" sz="1800" u="none" cap="none" strike="noStrike">
              <a:solidFill>
                <a:schemeClr val="lt1"/>
              </a:solidFill>
              <a:latin typeface="Arial"/>
              <a:ea typeface="Arial"/>
              <a:cs typeface="Arial"/>
              <a:sym typeface="Arial"/>
            </a:endParaRPr>
          </a:p>
        </p:txBody>
      </p:sp>
      <p:pic>
        <p:nvPicPr>
          <p:cNvPr id="389" name="Google Shape;389;p4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90" name="Google Shape;390;p4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91" name="Google Shape;391;p4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92" name="Google Shape;392;p42"/>
          <p:cNvGrpSpPr/>
          <p:nvPr/>
        </p:nvGrpSpPr>
        <p:grpSpPr>
          <a:xfrm>
            <a:off x="3046069" y="4951153"/>
            <a:ext cx="3929036" cy="52875"/>
            <a:chOff x="4028175" y="6601537"/>
            <a:chExt cx="5238715" cy="70500"/>
          </a:xfrm>
        </p:grpSpPr>
        <p:cxnSp>
          <p:nvCxnSpPr>
            <p:cNvPr id="393" name="Google Shape;393;p4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94" name="Google Shape;394;p4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95" name="Google Shape;395;p42"/>
          <p:cNvPicPr preferRelativeResize="0"/>
          <p:nvPr/>
        </p:nvPicPr>
        <p:blipFill rotWithShape="1">
          <a:blip r:embed="rId4">
            <a:alphaModFix/>
          </a:blip>
          <a:srcRect b="9033" l="1246" r="51518" t="4191"/>
          <a:stretch/>
        </p:blipFill>
        <p:spPr>
          <a:xfrm>
            <a:off x="1297550" y="889650"/>
            <a:ext cx="3963775" cy="3364200"/>
          </a:xfrm>
          <a:prstGeom prst="rect">
            <a:avLst/>
          </a:prstGeom>
          <a:noFill/>
          <a:ln>
            <a:noFill/>
          </a:ln>
        </p:spPr>
      </p:pic>
      <p:sp>
        <p:nvSpPr>
          <p:cNvPr id="396" name="Google Shape;396;p42"/>
          <p:cNvSpPr txBox="1"/>
          <p:nvPr>
            <p:ph idx="12" type="sldNum"/>
          </p:nvPr>
        </p:nvSpPr>
        <p:spPr>
          <a:xfrm>
            <a:off x="69151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97" name="Google Shape;397;p42"/>
          <p:cNvPicPr preferRelativeResize="0"/>
          <p:nvPr/>
        </p:nvPicPr>
        <p:blipFill>
          <a:blip r:embed="rId5">
            <a:alphaModFix/>
          </a:blip>
          <a:stretch>
            <a:fillRect/>
          </a:stretch>
        </p:blipFill>
        <p:spPr>
          <a:xfrm>
            <a:off x="5540825" y="803565"/>
            <a:ext cx="2368752" cy="38113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03" name="Google Shape;403;p4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Subsystem</a:t>
            </a:r>
            <a:endParaRPr b="0" i="0" sz="1800" u="none" cap="none" strike="noStrike">
              <a:solidFill>
                <a:schemeClr val="lt1"/>
              </a:solidFill>
              <a:latin typeface="Arial"/>
              <a:ea typeface="Arial"/>
              <a:cs typeface="Arial"/>
              <a:sym typeface="Arial"/>
            </a:endParaRPr>
          </a:p>
        </p:txBody>
      </p:sp>
      <p:pic>
        <p:nvPicPr>
          <p:cNvPr id="404" name="Google Shape;404;p4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05" name="Google Shape;405;p4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06" name="Google Shape;406;p4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07" name="Google Shape;407;p43"/>
          <p:cNvGrpSpPr/>
          <p:nvPr/>
        </p:nvGrpSpPr>
        <p:grpSpPr>
          <a:xfrm>
            <a:off x="3046069" y="4951153"/>
            <a:ext cx="3929036" cy="52875"/>
            <a:chOff x="4028175" y="6601537"/>
            <a:chExt cx="5238715" cy="70500"/>
          </a:xfrm>
        </p:grpSpPr>
        <p:cxnSp>
          <p:nvCxnSpPr>
            <p:cNvPr id="408" name="Google Shape;408;p4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09" name="Google Shape;409;p4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10" name="Google Shape;410;p43"/>
          <p:cNvPicPr preferRelativeResize="0"/>
          <p:nvPr/>
        </p:nvPicPr>
        <p:blipFill rotWithShape="1">
          <a:blip r:embed="rId4">
            <a:alphaModFix/>
          </a:blip>
          <a:srcRect b="6493" l="1996" r="50911" t="3196"/>
          <a:stretch/>
        </p:blipFill>
        <p:spPr>
          <a:xfrm>
            <a:off x="759238" y="1018200"/>
            <a:ext cx="3992175" cy="2855825"/>
          </a:xfrm>
          <a:prstGeom prst="rect">
            <a:avLst/>
          </a:prstGeom>
          <a:noFill/>
          <a:ln>
            <a:noFill/>
          </a:ln>
        </p:spPr>
      </p:pic>
      <p:sp>
        <p:nvSpPr>
          <p:cNvPr id="411" name="Google Shape;411;p43"/>
          <p:cNvSpPr txBox="1"/>
          <p:nvPr>
            <p:ph idx="12" type="sldNum"/>
          </p:nvPr>
        </p:nvSpPr>
        <p:spPr>
          <a:xfrm>
            <a:off x="6762750" y="46148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412" name="Google Shape;412;p43"/>
          <p:cNvPicPr preferRelativeResize="0"/>
          <p:nvPr/>
        </p:nvPicPr>
        <p:blipFill>
          <a:blip r:embed="rId5">
            <a:alphaModFix/>
          </a:blip>
          <a:stretch>
            <a:fillRect/>
          </a:stretch>
        </p:blipFill>
        <p:spPr>
          <a:xfrm>
            <a:off x="5800488" y="727378"/>
            <a:ext cx="2604939" cy="3811297"/>
          </a:xfrm>
          <a:prstGeom prst="rect">
            <a:avLst/>
          </a:prstGeom>
          <a:noFill/>
          <a:ln>
            <a:noFill/>
          </a:ln>
        </p:spPr>
      </p:pic>
      <p:pic>
        <p:nvPicPr>
          <p:cNvPr id="413" name="Google Shape;413;p43"/>
          <p:cNvPicPr preferRelativeResize="0"/>
          <p:nvPr/>
        </p:nvPicPr>
        <p:blipFill rotWithShape="1">
          <a:blip r:embed="rId6">
            <a:alphaModFix/>
          </a:blip>
          <a:srcRect b="0" l="1044" r="1308" t="0"/>
          <a:stretch/>
        </p:blipFill>
        <p:spPr>
          <a:xfrm>
            <a:off x="2238875" y="3075650"/>
            <a:ext cx="6429250" cy="1539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4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6"/>
          <p:cNvSpPr txBox="1"/>
          <p:nvPr/>
        </p:nvSpPr>
        <p:spPr>
          <a:xfrm>
            <a:off x="438010" y="4158973"/>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i="1" lang="en" sz="1200">
                <a:solidFill>
                  <a:srgbClr val="13294B"/>
                </a:solidFill>
              </a:rPr>
              <a:t>Example of FPV Drone </a:t>
            </a:r>
            <a:endParaRPr b="0" i="1" sz="1200" u="none" cap="none" strike="noStrike">
              <a:solidFill>
                <a:srgbClr val="13294B"/>
              </a:solidFill>
              <a:latin typeface="Arial"/>
              <a:ea typeface="Arial"/>
              <a:cs typeface="Arial"/>
              <a:sym typeface="Arial"/>
            </a:endParaRPr>
          </a:p>
        </p:txBody>
      </p:sp>
      <p:sp>
        <p:nvSpPr>
          <p:cNvPr id="138" name="Google Shape;138;p2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39" name="Google Shape;139;p2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What is an FPV Drone?</a:t>
            </a:r>
            <a:endParaRPr b="0" i="0" sz="1800" u="none" cap="none" strike="noStrike">
              <a:solidFill>
                <a:schemeClr val="lt1"/>
              </a:solidFill>
              <a:latin typeface="Arial"/>
              <a:ea typeface="Arial"/>
              <a:cs typeface="Arial"/>
              <a:sym typeface="Arial"/>
            </a:endParaRPr>
          </a:p>
        </p:txBody>
      </p:sp>
      <p:pic>
        <p:nvPicPr>
          <p:cNvPr id="140" name="Google Shape;140;p2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41" name="Google Shape;141;p2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42" name="Google Shape;142;p2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43" name="Google Shape;143;p26"/>
          <p:cNvGrpSpPr/>
          <p:nvPr/>
        </p:nvGrpSpPr>
        <p:grpSpPr>
          <a:xfrm>
            <a:off x="3046069" y="4951153"/>
            <a:ext cx="3929036" cy="52875"/>
            <a:chOff x="4028175" y="6601537"/>
            <a:chExt cx="5238715" cy="70500"/>
          </a:xfrm>
        </p:grpSpPr>
        <p:cxnSp>
          <p:nvCxnSpPr>
            <p:cNvPr id="144" name="Google Shape;144;p2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45" name="Google Shape;145;p2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descr="Review: DJI's New FPV Drone is Effortless, Exhilarating Fun - IEEE Spectrum" id="146" name="Google Shape;146;p26"/>
          <p:cNvPicPr preferRelativeResize="0"/>
          <p:nvPr/>
        </p:nvPicPr>
        <p:blipFill>
          <a:blip r:embed="rId4">
            <a:alphaModFix/>
          </a:blip>
          <a:stretch>
            <a:fillRect/>
          </a:stretch>
        </p:blipFill>
        <p:spPr>
          <a:xfrm>
            <a:off x="2084513" y="779650"/>
            <a:ext cx="4974974" cy="3379325"/>
          </a:xfrm>
          <a:prstGeom prst="rect">
            <a:avLst/>
          </a:prstGeom>
          <a:noFill/>
          <a:ln>
            <a:noFill/>
          </a:ln>
        </p:spPr>
      </p:pic>
      <p:sp>
        <p:nvSpPr>
          <p:cNvPr id="147" name="Google Shape;147;p26"/>
          <p:cNvSpPr txBox="1"/>
          <p:nvPr>
            <p:ph idx="12" type="sldNum"/>
          </p:nvPr>
        </p:nvSpPr>
        <p:spPr>
          <a:xfrm>
            <a:off x="67627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19" name="Google Shape;419;p4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Subsystem</a:t>
            </a:r>
            <a:endParaRPr b="0" i="0" sz="1800" u="none" cap="none" strike="noStrike">
              <a:solidFill>
                <a:schemeClr val="lt1"/>
              </a:solidFill>
              <a:latin typeface="Arial"/>
              <a:ea typeface="Arial"/>
              <a:cs typeface="Arial"/>
              <a:sym typeface="Arial"/>
            </a:endParaRPr>
          </a:p>
        </p:txBody>
      </p:sp>
      <p:pic>
        <p:nvPicPr>
          <p:cNvPr id="420" name="Google Shape;420;p4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21" name="Google Shape;421;p4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22" name="Google Shape;422;p4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23" name="Google Shape;423;p44"/>
          <p:cNvGrpSpPr/>
          <p:nvPr/>
        </p:nvGrpSpPr>
        <p:grpSpPr>
          <a:xfrm>
            <a:off x="3046069" y="4951153"/>
            <a:ext cx="3929036" cy="52875"/>
            <a:chOff x="4028175" y="6601537"/>
            <a:chExt cx="5238715" cy="70500"/>
          </a:xfrm>
        </p:grpSpPr>
        <p:cxnSp>
          <p:nvCxnSpPr>
            <p:cNvPr id="424" name="Google Shape;424;p4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25" name="Google Shape;425;p4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26" name="Google Shape;426;p44"/>
          <p:cNvPicPr preferRelativeResize="0"/>
          <p:nvPr/>
        </p:nvPicPr>
        <p:blipFill rotWithShape="1">
          <a:blip r:embed="rId4">
            <a:alphaModFix/>
          </a:blip>
          <a:srcRect b="4560" l="882" r="50372" t="2182"/>
          <a:stretch/>
        </p:blipFill>
        <p:spPr>
          <a:xfrm>
            <a:off x="998413" y="813075"/>
            <a:ext cx="3969776" cy="3517350"/>
          </a:xfrm>
          <a:prstGeom prst="rect">
            <a:avLst/>
          </a:prstGeom>
          <a:noFill/>
          <a:ln>
            <a:noFill/>
          </a:ln>
        </p:spPr>
      </p:pic>
      <p:sp>
        <p:nvSpPr>
          <p:cNvPr id="427" name="Google Shape;427;p44"/>
          <p:cNvSpPr txBox="1"/>
          <p:nvPr>
            <p:ph idx="12" type="sldNum"/>
          </p:nvPr>
        </p:nvSpPr>
        <p:spPr>
          <a:xfrm>
            <a:off x="68389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428" name="Google Shape;428;p44"/>
          <p:cNvPicPr preferRelativeResize="0"/>
          <p:nvPr/>
        </p:nvPicPr>
        <p:blipFill>
          <a:blip r:embed="rId5">
            <a:alphaModFix/>
          </a:blip>
          <a:stretch>
            <a:fillRect/>
          </a:stretch>
        </p:blipFill>
        <p:spPr>
          <a:xfrm>
            <a:off x="5681288" y="727615"/>
            <a:ext cx="2216832" cy="38112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5"/>
          <p:cNvSpPr txBox="1"/>
          <p:nvPr/>
        </p:nvSpPr>
        <p:spPr>
          <a:xfrm>
            <a:off x="3712461" y="2486109"/>
            <a:ext cx="5014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800">
                <a:solidFill>
                  <a:schemeClr val="dk1"/>
                </a:solidFill>
              </a:rPr>
              <a:t>4 Brushless Motors communicate with ESC (Electronic Speed Controller) to spin </a:t>
            </a:r>
            <a:endParaRPr i="0" sz="1200" u="none" cap="none" strike="noStrike">
              <a:solidFill>
                <a:schemeClr val="dk1"/>
              </a:solidFill>
            </a:endParaRPr>
          </a:p>
        </p:txBody>
      </p:sp>
      <p:sp>
        <p:nvSpPr>
          <p:cNvPr id="434" name="Google Shape;434;p4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35" name="Google Shape;435;p4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Speed/Motor Subsystem </a:t>
            </a:r>
            <a:endParaRPr b="0" i="0" sz="1800" u="none" cap="none" strike="noStrike">
              <a:solidFill>
                <a:schemeClr val="lt1"/>
              </a:solidFill>
              <a:latin typeface="Arial"/>
              <a:ea typeface="Arial"/>
              <a:cs typeface="Arial"/>
              <a:sym typeface="Arial"/>
            </a:endParaRPr>
          </a:p>
        </p:txBody>
      </p:sp>
      <p:pic>
        <p:nvPicPr>
          <p:cNvPr id="436" name="Google Shape;436;p4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37" name="Google Shape;437;p4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38" name="Google Shape;438;p4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39" name="Google Shape;439;p45"/>
          <p:cNvGrpSpPr/>
          <p:nvPr/>
        </p:nvGrpSpPr>
        <p:grpSpPr>
          <a:xfrm>
            <a:off x="3046069" y="4951153"/>
            <a:ext cx="3929036" cy="52875"/>
            <a:chOff x="4028175" y="6601537"/>
            <a:chExt cx="5238715" cy="70500"/>
          </a:xfrm>
        </p:grpSpPr>
        <p:cxnSp>
          <p:nvCxnSpPr>
            <p:cNvPr id="440" name="Google Shape;440;p4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41" name="Google Shape;441;p4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42" name="Google Shape;442;p45"/>
          <p:cNvPicPr preferRelativeResize="0"/>
          <p:nvPr/>
        </p:nvPicPr>
        <p:blipFill rotWithShape="1">
          <a:blip r:embed="rId4">
            <a:alphaModFix/>
          </a:blip>
          <a:srcRect b="20487" l="0" r="0" t="21672"/>
          <a:stretch/>
        </p:blipFill>
        <p:spPr>
          <a:xfrm>
            <a:off x="282600" y="651175"/>
            <a:ext cx="2827826" cy="2179374"/>
          </a:xfrm>
          <a:prstGeom prst="rect">
            <a:avLst/>
          </a:prstGeom>
          <a:noFill/>
          <a:ln>
            <a:noFill/>
          </a:ln>
        </p:spPr>
      </p:pic>
      <p:pic>
        <p:nvPicPr>
          <p:cNvPr id="443" name="Google Shape;443;p45"/>
          <p:cNvPicPr preferRelativeResize="0"/>
          <p:nvPr/>
        </p:nvPicPr>
        <p:blipFill rotWithShape="1">
          <a:blip r:embed="rId5">
            <a:alphaModFix/>
          </a:blip>
          <a:srcRect b="0" l="0" r="0" t="6375"/>
          <a:stretch/>
        </p:blipFill>
        <p:spPr>
          <a:xfrm>
            <a:off x="282600" y="2888975"/>
            <a:ext cx="2918200" cy="1862649"/>
          </a:xfrm>
          <a:prstGeom prst="rect">
            <a:avLst/>
          </a:prstGeom>
          <a:noFill/>
          <a:ln>
            <a:noFill/>
          </a:ln>
        </p:spPr>
      </p:pic>
      <p:sp>
        <p:nvSpPr>
          <p:cNvPr id="444" name="Google Shape;44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50" name="Google Shape;450;p4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Speed/Motor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451" name="Google Shape;451;p4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52" name="Google Shape;452;p4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53" name="Google Shape;453;p4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54" name="Google Shape;454;p46"/>
          <p:cNvGrpSpPr/>
          <p:nvPr/>
        </p:nvGrpSpPr>
        <p:grpSpPr>
          <a:xfrm>
            <a:off x="3046069" y="4951153"/>
            <a:ext cx="3929036" cy="52875"/>
            <a:chOff x="4028175" y="6601537"/>
            <a:chExt cx="5238715" cy="70500"/>
          </a:xfrm>
        </p:grpSpPr>
        <p:cxnSp>
          <p:nvCxnSpPr>
            <p:cNvPr id="455" name="Google Shape;455;p4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56" name="Google Shape;456;p4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57" name="Google Shape;457;p46"/>
          <p:cNvPicPr preferRelativeResize="0"/>
          <p:nvPr/>
        </p:nvPicPr>
        <p:blipFill rotWithShape="1">
          <a:blip r:embed="rId4">
            <a:alphaModFix/>
          </a:blip>
          <a:srcRect b="0" l="0" r="49530" t="0"/>
          <a:stretch/>
        </p:blipFill>
        <p:spPr>
          <a:xfrm>
            <a:off x="1118113" y="803563"/>
            <a:ext cx="3315675" cy="3937325"/>
          </a:xfrm>
          <a:prstGeom prst="rect">
            <a:avLst/>
          </a:prstGeom>
          <a:noFill/>
          <a:ln>
            <a:noFill/>
          </a:ln>
        </p:spPr>
      </p:pic>
      <p:sp>
        <p:nvSpPr>
          <p:cNvPr id="458" name="Google Shape;458;p46"/>
          <p:cNvSpPr txBox="1"/>
          <p:nvPr>
            <p:ph idx="12" type="sldNum"/>
          </p:nvPr>
        </p:nvSpPr>
        <p:spPr>
          <a:xfrm>
            <a:off x="6762750" y="46148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459" name="Google Shape;459;p46" title="shorter motors - Made with Clipchamp_1746470007744.mp4">
            <a:hlinkClick r:id="rId5"/>
          </p:cNvPr>
          <p:cNvPicPr preferRelativeResize="0"/>
          <p:nvPr/>
        </p:nvPicPr>
        <p:blipFill>
          <a:blip r:embed="rId6">
            <a:alphaModFix/>
          </a:blip>
          <a:stretch>
            <a:fillRect/>
          </a:stretch>
        </p:blipFill>
        <p:spPr>
          <a:xfrm>
            <a:off x="4528150" y="905025"/>
            <a:ext cx="4449275" cy="33369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65" name="Google Shape;465;p4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Speed/Motor Subsystem</a:t>
            </a:r>
            <a:endParaRPr b="0" i="0" sz="1800" u="none" cap="none" strike="noStrike">
              <a:solidFill>
                <a:schemeClr val="lt1"/>
              </a:solidFill>
              <a:latin typeface="Arial"/>
              <a:ea typeface="Arial"/>
              <a:cs typeface="Arial"/>
              <a:sym typeface="Arial"/>
            </a:endParaRPr>
          </a:p>
        </p:txBody>
      </p:sp>
      <p:pic>
        <p:nvPicPr>
          <p:cNvPr id="466" name="Google Shape;466;p4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67" name="Google Shape;467;p4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68" name="Google Shape;468;p4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69" name="Google Shape;469;p47"/>
          <p:cNvGrpSpPr/>
          <p:nvPr/>
        </p:nvGrpSpPr>
        <p:grpSpPr>
          <a:xfrm>
            <a:off x="3046069" y="4951153"/>
            <a:ext cx="3929036" cy="52875"/>
            <a:chOff x="4028175" y="6601537"/>
            <a:chExt cx="5238715" cy="70500"/>
          </a:xfrm>
        </p:grpSpPr>
        <p:cxnSp>
          <p:nvCxnSpPr>
            <p:cNvPr id="470" name="Google Shape;470;p4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71" name="Google Shape;471;p4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72" name="Google Shape;472;p47"/>
          <p:cNvPicPr preferRelativeResize="0"/>
          <p:nvPr/>
        </p:nvPicPr>
        <p:blipFill rotWithShape="1">
          <a:blip r:embed="rId4">
            <a:alphaModFix/>
          </a:blip>
          <a:srcRect b="0" l="2384" r="47844" t="0"/>
          <a:stretch/>
        </p:blipFill>
        <p:spPr>
          <a:xfrm>
            <a:off x="282600" y="1477063"/>
            <a:ext cx="4171875" cy="2438400"/>
          </a:xfrm>
          <a:prstGeom prst="rect">
            <a:avLst/>
          </a:prstGeom>
          <a:noFill/>
          <a:ln>
            <a:noFill/>
          </a:ln>
        </p:spPr>
      </p:pic>
      <p:sp>
        <p:nvSpPr>
          <p:cNvPr id="473" name="Google Shape;473;p47"/>
          <p:cNvSpPr txBox="1"/>
          <p:nvPr>
            <p:ph idx="12" type="sldNum"/>
          </p:nvPr>
        </p:nvSpPr>
        <p:spPr>
          <a:xfrm>
            <a:off x="68389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474" name="Google Shape;474;p47"/>
          <p:cNvPicPr preferRelativeResize="0"/>
          <p:nvPr/>
        </p:nvPicPr>
        <p:blipFill rotWithShape="1">
          <a:blip r:embed="rId5">
            <a:alphaModFix/>
          </a:blip>
          <a:srcRect b="18629" l="0" r="0" t="16185"/>
          <a:stretch/>
        </p:blipFill>
        <p:spPr>
          <a:xfrm>
            <a:off x="4647150" y="850850"/>
            <a:ext cx="4249202" cy="3690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8"/>
          <p:cNvSpPr txBox="1"/>
          <p:nvPr/>
        </p:nvSpPr>
        <p:spPr>
          <a:xfrm>
            <a:off x="3450300" y="2411632"/>
            <a:ext cx="5014800" cy="721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800">
                <a:solidFill>
                  <a:schemeClr val="dk1"/>
                </a:solidFill>
              </a:rPr>
              <a:t>User streams video from their phone and controls movement with radio </a:t>
            </a:r>
            <a:r>
              <a:rPr lang="en" sz="1800">
                <a:solidFill>
                  <a:schemeClr val="dk1"/>
                </a:solidFill>
              </a:rPr>
              <a:t>transmitter</a:t>
            </a:r>
            <a:r>
              <a:rPr lang="en" sz="1800">
                <a:solidFill>
                  <a:srgbClr val="E84B36"/>
                </a:solidFill>
              </a:rPr>
              <a:t> </a:t>
            </a:r>
            <a:endParaRPr sz="1800">
              <a:solidFill>
                <a:srgbClr val="E84B36"/>
              </a:solidFill>
            </a:endParaRPr>
          </a:p>
          <a:p>
            <a:pPr indent="0" lvl="0" marL="0" marR="0" rtl="0" algn="l">
              <a:lnSpc>
                <a:spcPct val="100000"/>
              </a:lnSpc>
              <a:spcBef>
                <a:spcPts val="0"/>
              </a:spcBef>
              <a:spcAft>
                <a:spcPts val="0"/>
              </a:spcAft>
              <a:buNone/>
            </a:pPr>
            <a:r>
              <a:t/>
            </a:r>
            <a:endParaRPr sz="1800">
              <a:solidFill>
                <a:srgbClr val="E84B36"/>
              </a:solidFill>
            </a:endParaRPr>
          </a:p>
          <a:p>
            <a:pPr indent="0" lvl="0" marL="0" marR="0" rtl="0" algn="l">
              <a:lnSpc>
                <a:spcPct val="100000"/>
              </a:lnSpc>
              <a:spcBef>
                <a:spcPts val="0"/>
              </a:spcBef>
              <a:spcAft>
                <a:spcPts val="0"/>
              </a:spcAft>
              <a:buNone/>
            </a:pPr>
            <a:r>
              <a:t/>
            </a:r>
            <a:endParaRPr sz="1800">
              <a:solidFill>
                <a:srgbClr val="E84B36"/>
              </a:solidFill>
            </a:endParaRPr>
          </a:p>
          <a:p>
            <a:pPr indent="0" lvl="0" marL="0" marR="0" rtl="0" algn="l">
              <a:lnSpc>
                <a:spcPct val="100000"/>
              </a:lnSpc>
              <a:spcBef>
                <a:spcPts val="0"/>
              </a:spcBef>
              <a:spcAft>
                <a:spcPts val="0"/>
              </a:spcAft>
              <a:buNone/>
            </a:pPr>
            <a:r>
              <a:t/>
            </a:r>
            <a:endParaRPr sz="1800">
              <a:solidFill>
                <a:srgbClr val="E84B36"/>
              </a:solidFill>
            </a:endParaRPr>
          </a:p>
          <a:p>
            <a:pPr indent="0" lvl="0" marL="0" marR="0" rtl="0" algn="l">
              <a:lnSpc>
                <a:spcPct val="100000"/>
              </a:lnSpc>
              <a:spcBef>
                <a:spcPts val="0"/>
              </a:spcBef>
              <a:spcAft>
                <a:spcPts val="0"/>
              </a:spcAft>
              <a:buNone/>
            </a:pPr>
            <a:r>
              <a:t/>
            </a:r>
            <a:endParaRPr sz="1800">
              <a:solidFill>
                <a:srgbClr val="E84B36"/>
              </a:solidFill>
            </a:endParaRPr>
          </a:p>
        </p:txBody>
      </p:sp>
      <p:sp>
        <p:nvSpPr>
          <p:cNvPr id="480" name="Google Shape;480;p4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81" name="Google Shape;481;p4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User Subsystem </a:t>
            </a:r>
            <a:endParaRPr b="0" i="0" sz="1800" u="none" cap="none" strike="noStrike">
              <a:solidFill>
                <a:schemeClr val="lt1"/>
              </a:solidFill>
              <a:latin typeface="Arial"/>
              <a:ea typeface="Arial"/>
              <a:cs typeface="Arial"/>
              <a:sym typeface="Arial"/>
            </a:endParaRPr>
          </a:p>
        </p:txBody>
      </p:sp>
      <p:pic>
        <p:nvPicPr>
          <p:cNvPr id="482" name="Google Shape;482;p4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83" name="Google Shape;483;p4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84" name="Google Shape;484;p4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85" name="Google Shape;485;p48"/>
          <p:cNvGrpSpPr/>
          <p:nvPr/>
        </p:nvGrpSpPr>
        <p:grpSpPr>
          <a:xfrm>
            <a:off x="3046069" y="4951153"/>
            <a:ext cx="3929036" cy="52875"/>
            <a:chOff x="4028175" y="6601537"/>
            <a:chExt cx="5238715" cy="70500"/>
          </a:xfrm>
        </p:grpSpPr>
        <p:cxnSp>
          <p:nvCxnSpPr>
            <p:cNvPr id="486" name="Google Shape;486;p4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87" name="Google Shape;487;p4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88" name="Google Shape;488;p48"/>
          <p:cNvPicPr preferRelativeResize="0"/>
          <p:nvPr/>
        </p:nvPicPr>
        <p:blipFill>
          <a:blip r:embed="rId4">
            <a:alphaModFix/>
          </a:blip>
          <a:stretch>
            <a:fillRect/>
          </a:stretch>
        </p:blipFill>
        <p:spPr>
          <a:xfrm>
            <a:off x="282600" y="803576"/>
            <a:ext cx="2698975" cy="2026974"/>
          </a:xfrm>
          <a:prstGeom prst="rect">
            <a:avLst/>
          </a:prstGeom>
          <a:noFill/>
          <a:ln>
            <a:noFill/>
          </a:ln>
        </p:spPr>
      </p:pic>
      <p:pic>
        <p:nvPicPr>
          <p:cNvPr id="489" name="Google Shape;489;p48"/>
          <p:cNvPicPr preferRelativeResize="0"/>
          <p:nvPr/>
        </p:nvPicPr>
        <p:blipFill>
          <a:blip r:embed="rId5">
            <a:alphaModFix/>
          </a:blip>
          <a:stretch>
            <a:fillRect/>
          </a:stretch>
        </p:blipFill>
        <p:spPr>
          <a:xfrm>
            <a:off x="313638" y="2858675"/>
            <a:ext cx="2636904" cy="1757936"/>
          </a:xfrm>
          <a:prstGeom prst="rect">
            <a:avLst/>
          </a:prstGeom>
          <a:noFill/>
          <a:ln>
            <a:noFill/>
          </a:ln>
        </p:spPr>
      </p:pic>
      <p:sp>
        <p:nvSpPr>
          <p:cNvPr id="490" name="Google Shape;49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96" name="Google Shape;496;p4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User Subsystem</a:t>
            </a:r>
            <a:endParaRPr b="0" i="0" sz="1800" u="none" cap="none" strike="noStrike">
              <a:solidFill>
                <a:schemeClr val="lt1"/>
              </a:solidFill>
              <a:latin typeface="Arial"/>
              <a:ea typeface="Arial"/>
              <a:cs typeface="Arial"/>
              <a:sym typeface="Arial"/>
            </a:endParaRPr>
          </a:p>
        </p:txBody>
      </p:sp>
      <p:pic>
        <p:nvPicPr>
          <p:cNvPr id="497" name="Google Shape;497;p4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98" name="Google Shape;498;p4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99" name="Google Shape;499;p4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00" name="Google Shape;500;p49"/>
          <p:cNvGrpSpPr/>
          <p:nvPr/>
        </p:nvGrpSpPr>
        <p:grpSpPr>
          <a:xfrm>
            <a:off x="3046069" y="4951153"/>
            <a:ext cx="3929036" cy="52875"/>
            <a:chOff x="4028175" y="6601537"/>
            <a:chExt cx="5238715" cy="70500"/>
          </a:xfrm>
        </p:grpSpPr>
        <p:cxnSp>
          <p:nvCxnSpPr>
            <p:cNvPr id="501" name="Google Shape;501;p4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02" name="Google Shape;502;p4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03" name="Google Shape;503;p49"/>
          <p:cNvSpPr txBox="1"/>
          <p:nvPr>
            <p:ph idx="12" type="sldNum"/>
          </p:nvPr>
        </p:nvSpPr>
        <p:spPr>
          <a:xfrm>
            <a:off x="67627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04" name="Google Shape;504;p49"/>
          <p:cNvPicPr preferRelativeResize="0"/>
          <p:nvPr/>
        </p:nvPicPr>
        <p:blipFill>
          <a:blip r:embed="rId4">
            <a:alphaModFix/>
          </a:blip>
          <a:stretch>
            <a:fillRect/>
          </a:stretch>
        </p:blipFill>
        <p:spPr>
          <a:xfrm>
            <a:off x="222825" y="803576"/>
            <a:ext cx="3127225" cy="1563604"/>
          </a:xfrm>
          <a:prstGeom prst="rect">
            <a:avLst/>
          </a:prstGeom>
          <a:noFill/>
          <a:ln>
            <a:noFill/>
          </a:ln>
        </p:spPr>
      </p:pic>
      <p:pic>
        <p:nvPicPr>
          <p:cNvPr id="505" name="Google Shape;505;p49" title="RF data betaflight  - Made with Clipchamp_1746415996992.mp4">
            <a:hlinkClick r:id="rId5"/>
          </p:cNvPr>
          <p:cNvPicPr preferRelativeResize="0"/>
          <p:nvPr/>
        </p:nvPicPr>
        <p:blipFill>
          <a:blip r:embed="rId6">
            <a:alphaModFix/>
          </a:blip>
          <a:stretch>
            <a:fillRect/>
          </a:stretch>
        </p:blipFill>
        <p:spPr>
          <a:xfrm>
            <a:off x="3350050" y="992725"/>
            <a:ext cx="5641550" cy="3173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11" name="Google Shape;511;p5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User Subsystem</a:t>
            </a:r>
            <a:endParaRPr b="0" i="0" sz="1800" u="none" cap="none" strike="noStrike">
              <a:solidFill>
                <a:schemeClr val="lt1"/>
              </a:solidFill>
              <a:latin typeface="Arial"/>
              <a:ea typeface="Arial"/>
              <a:cs typeface="Arial"/>
              <a:sym typeface="Arial"/>
            </a:endParaRPr>
          </a:p>
        </p:txBody>
      </p:sp>
      <p:pic>
        <p:nvPicPr>
          <p:cNvPr id="512" name="Google Shape;512;p5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13" name="Google Shape;513;p5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14" name="Google Shape;514;p5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15" name="Google Shape;515;p50"/>
          <p:cNvGrpSpPr/>
          <p:nvPr/>
        </p:nvGrpSpPr>
        <p:grpSpPr>
          <a:xfrm>
            <a:off x="3046069" y="4951153"/>
            <a:ext cx="3929036" cy="52875"/>
            <a:chOff x="4028175" y="6601537"/>
            <a:chExt cx="5238715" cy="70500"/>
          </a:xfrm>
        </p:grpSpPr>
        <p:cxnSp>
          <p:nvCxnSpPr>
            <p:cNvPr id="516" name="Google Shape;516;p5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17" name="Google Shape;517;p5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18" name="Google Shape;518;p50"/>
          <p:cNvSpPr txBox="1"/>
          <p:nvPr>
            <p:ph idx="12" type="sldNum"/>
          </p:nvPr>
        </p:nvSpPr>
        <p:spPr>
          <a:xfrm>
            <a:off x="68389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19" name="Google Shape;519;p50"/>
          <p:cNvPicPr preferRelativeResize="0"/>
          <p:nvPr/>
        </p:nvPicPr>
        <p:blipFill>
          <a:blip r:embed="rId4">
            <a:alphaModFix/>
          </a:blip>
          <a:stretch>
            <a:fillRect/>
          </a:stretch>
        </p:blipFill>
        <p:spPr>
          <a:xfrm>
            <a:off x="829750" y="803565"/>
            <a:ext cx="3686175" cy="1114425"/>
          </a:xfrm>
          <a:prstGeom prst="rect">
            <a:avLst/>
          </a:prstGeom>
          <a:noFill/>
          <a:ln>
            <a:noFill/>
          </a:ln>
        </p:spPr>
      </p:pic>
      <p:pic>
        <p:nvPicPr>
          <p:cNvPr id="520" name="Google Shape;520;p50" title="IMG_7763.mov">
            <a:hlinkClick r:id="rId5"/>
          </p:cNvPr>
          <p:cNvPicPr preferRelativeResize="0"/>
          <p:nvPr/>
        </p:nvPicPr>
        <p:blipFill>
          <a:blip r:embed="rId6">
            <a:alphaModFix/>
          </a:blip>
          <a:stretch>
            <a:fillRect/>
          </a:stretch>
        </p:blipFill>
        <p:spPr>
          <a:xfrm>
            <a:off x="5451525" y="651175"/>
            <a:ext cx="2698994" cy="4162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1"/>
          <p:cNvSpPr txBox="1"/>
          <p:nvPr/>
        </p:nvSpPr>
        <p:spPr>
          <a:xfrm>
            <a:off x="4057975" y="964275"/>
            <a:ext cx="2280600" cy="3615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 sz="1800">
                <a:solidFill>
                  <a:schemeClr val="dk1"/>
                </a:solidFill>
              </a:rPr>
              <a:t>ESP32 Cam Module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Digital Camera</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WiFi Protocol</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Available Arduino Libraries for testing</a:t>
            </a:r>
            <a:r>
              <a:rPr lang="en" sz="1800">
                <a:solidFill>
                  <a:srgbClr val="E84B36"/>
                </a:solidFill>
              </a:rPr>
              <a:t> </a:t>
            </a:r>
            <a:endParaRPr b="1">
              <a:solidFill>
                <a:srgbClr val="E84B36"/>
              </a:solidFill>
            </a:endParaRPr>
          </a:p>
        </p:txBody>
      </p:sp>
      <p:sp>
        <p:nvSpPr>
          <p:cNvPr id="526" name="Google Shape;526;p5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27" name="Google Shape;527;p5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Camera Subsystem</a:t>
            </a:r>
            <a:endParaRPr b="0" i="0" sz="1800" u="none" cap="none" strike="noStrike">
              <a:solidFill>
                <a:schemeClr val="lt1"/>
              </a:solidFill>
              <a:latin typeface="Arial"/>
              <a:ea typeface="Arial"/>
              <a:cs typeface="Arial"/>
              <a:sym typeface="Arial"/>
            </a:endParaRPr>
          </a:p>
        </p:txBody>
      </p:sp>
      <p:pic>
        <p:nvPicPr>
          <p:cNvPr id="528" name="Google Shape;528;p5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29" name="Google Shape;529;p5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30" name="Google Shape;530;p5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31" name="Google Shape;531;p51"/>
          <p:cNvGrpSpPr/>
          <p:nvPr/>
        </p:nvGrpSpPr>
        <p:grpSpPr>
          <a:xfrm>
            <a:off x="3046069" y="4951153"/>
            <a:ext cx="3929036" cy="52875"/>
            <a:chOff x="4028175" y="6601537"/>
            <a:chExt cx="5238715" cy="70500"/>
          </a:xfrm>
        </p:grpSpPr>
        <p:cxnSp>
          <p:nvCxnSpPr>
            <p:cNvPr id="532" name="Google Shape;532;p5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33" name="Google Shape;533;p5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534" name="Google Shape;534;p51"/>
          <p:cNvPicPr preferRelativeResize="0"/>
          <p:nvPr/>
        </p:nvPicPr>
        <p:blipFill>
          <a:blip r:embed="rId4">
            <a:alphaModFix/>
          </a:blip>
          <a:stretch>
            <a:fillRect/>
          </a:stretch>
        </p:blipFill>
        <p:spPr>
          <a:xfrm>
            <a:off x="526720" y="964279"/>
            <a:ext cx="3104199" cy="2633076"/>
          </a:xfrm>
          <a:prstGeom prst="rect">
            <a:avLst/>
          </a:prstGeom>
          <a:noFill/>
          <a:ln>
            <a:noFill/>
          </a:ln>
        </p:spPr>
      </p:pic>
      <p:sp>
        <p:nvSpPr>
          <p:cNvPr id="535" name="Google Shape;535;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5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41" name="Google Shape;541;p5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Camera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542" name="Google Shape;542;p5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43" name="Google Shape;543;p5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44" name="Google Shape;544;p5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45" name="Google Shape;545;p52"/>
          <p:cNvGrpSpPr/>
          <p:nvPr/>
        </p:nvGrpSpPr>
        <p:grpSpPr>
          <a:xfrm>
            <a:off x="3046069" y="4951153"/>
            <a:ext cx="3929036" cy="52875"/>
            <a:chOff x="4028175" y="6601537"/>
            <a:chExt cx="5238715" cy="70500"/>
          </a:xfrm>
        </p:grpSpPr>
        <p:cxnSp>
          <p:nvCxnSpPr>
            <p:cNvPr id="546" name="Google Shape;546;p5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47" name="Google Shape;547;p5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548" name="Google Shape;548;p52"/>
          <p:cNvPicPr preferRelativeResize="0"/>
          <p:nvPr/>
        </p:nvPicPr>
        <p:blipFill rotWithShape="1">
          <a:blip r:embed="rId4">
            <a:alphaModFix/>
          </a:blip>
          <a:srcRect b="4729" l="1398" r="50371" t="2350"/>
          <a:stretch/>
        </p:blipFill>
        <p:spPr>
          <a:xfrm>
            <a:off x="545325" y="947575"/>
            <a:ext cx="3978376" cy="3248350"/>
          </a:xfrm>
          <a:prstGeom prst="rect">
            <a:avLst/>
          </a:prstGeom>
          <a:noFill/>
          <a:ln>
            <a:noFill/>
          </a:ln>
        </p:spPr>
      </p:pic>
      <p:sp>
        <p:nvSpPr>
          <p:cNvPr id="549" name="Google Shape;549;p52"/>
          <p:cNvSpPr txBox="1"/>
          <p:nvPr>
            <p:ph idx="12" type="sldNum"/>
          </p:nvPr>
        </p:nvSpPr>
        <p:spPr>
          <a:xfrm>
            <a:off x="67627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50" name="Google Shape;550;p52" title="327aeb43-a00d-4707-85d4-50e656964391.jpg"/>
          <p:cNvPicPr preferRelativeResize="0"/>
          <p:nvPr/>
        </p:nvPicPr>
        <p:blipFill>
          <a:blip r:embed="rId5">
            <a:alphaModFix/>
          </a:blip>
          <a:stretch>
            <a:fillRect/>
          </a:stretch>
        </p:blipFill>
        <p:spPr>
          <a:xfrm>
            <a:off x="5529000" y="769725"/>
            <a:ext cx="2800099" cy="37334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4" name="Shape 554"/>
        <p:cNvGrpSpPr/>
        <p:nvPr/>
      </p:nvGrpSpPr>
      <p:grpSpPr>
        <a:xfrm>
          <a:off x="0" y="0"/>
          <a:ext cx="0" cy="0"/>
          <a:chOff x="0" y="0"/>
          <a:chExt cx="0" cy="0"/>
        </a:xfrm>
      </p:grpSpPr>
      <p:sp>
        <p:nvSpPr>
          <p:cNvPr id="555" name="Google Shape;555;p53"/>
          <p:cNvSpPr txBox="1"/>
          <p:nvPr/>
        </p:nvSpPr>
        <p:spPr>
          <a:xfrm>
            <a:off x="971550" y="2211367"/>
            <a:ext cx="7200900" cy="1593000"/>
          </a:xfrm>
          <a:prstGeom prst="rect">
            <a:avLst/>
          </a:prstGeom>
          <a:noFill/>
          <a:ln>
            <a:noFill/>
          </a:ln>
        </p:spPr>
        <p:txBody>
          <a:bodyPr anchorCtr="0" anchor="ctr"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b="1" lang="en" sz="3300">
                <a:solidFill>
                  <a:srgbClr val="13294B"/>
                </a:solidFill>
              </a:rPr>
              <a:t>Successes and Challenges of the Flight Controller</a:t>
            </a:r>
            <a:endParaRPr b="1" sz="3300">
              <a:solidFill>
                <a:srgbClr val="13294B"/>
              </a:solidFill>
            </a:endParaRPr>
          </a:p>
          <a:p>
            <a:pPr indent="0" lvl="0" marL="0" marR="0" rtl="0" algn="ctr">
              <a:lnSpc>
                <a:spcPct val="100000"/>
              </a:lnSpc>
              <a:spcBef>
                <a:spcPts val="0"/>
              </a:spcBef>
              <a:spcAft>
                <a:spcPts val="0"/>
              </a:spcAft>
              <a:buNone/>
            </a:pPr>
            <a:r>
              <a:t/>
            </a:r>
            <a:endParaRPr b="1" sz="3300">
              <a:solidFill>
                <a:srgbClr val="13294B"/>
              </a:solidFill>
            </a:endParaRPr>
          </a:p>
        </p:txBody>
      </p:sp>
      <p:grpSp>
        <p:nvGrpSpPr>
          <p:cNvPr id="556" name="Google Shape;556;p53"/>
          <p:cNvGrpSpPr/>
          <p:nvPr/>
        </p:nvGrpSpPr>
        <p:grpSpPr>
          <a:xfrm>
            <a:off x="2957842" y="2007704"/>
            <a:ext cx="2896227" cy="242134"/>
            <a:chOff x="3943790" y="2676939"/>
            <a:chExt cx="3861636" cy="322845"/>
          </a:xfrm>
        </p:grpSpPr>
        <p:cxnSp>
          <p:nvCxnSpPr>
            <p:cNvPr id="557" name="Google Shape;557;p53"/>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558" name="Google Shape;558;p53"/>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559" name="Google Shape;559;p53"/>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560" name="Google Shape;560;p5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61" name="Google Shape;561;p5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62" name="Google Shape;562;p53"/>
          <p:cNvGrpSpPr/>
          <p:nvPr/>
        </p:nvGrpSpPr>
        <p:grpSpPr>
          <a:xfrm>
            <a:off x="3046069" y="4951153"/>
            <a:ext cx="3929036" cy="52875"/>
            <a:chOff x="4028175" y="6601537"/>
            <a:chExt cx="5238715" cy="70500"/>
          </a:xfrm>
        </p:grpSpPr>
        <p:cxnSp>
          <p:nvCxnSpPr>
            <p:cNvPr id="563" name="Google Shape;563;p5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64" name="Google Shape;564;p5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65" name="Google Shape;565;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nvSpPr>
        <p:spPr>
          <a:xfrm>
            <a:off x="438010" y="4158973"/>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i="1" lang="en" sz="1200">
                <a:solidFill>
                  <a:srgbClr val="13294B"/>
                </a:solidFill>
              </a:rPr>
              <a:t>Screenshot</a:t>
            </a:r>
            <a:r>
              <a:rPr i="1" lang="en" sz="1200">
                <a:solidFill>
                  <a:srgbClr val="13294B"/>
                </a:solidFill>
              </a:rPr>
              <a:t> of a google search with pricing of FPV Drones</a:t>
            </a:r>
            <a:r>
              <a:rPr i="1" lang="en" sz="1200">
                <a:solidFill>
                  <a:srgbClr val="13294B"/>
                </a:solidFill>
              </a:rPr>
              <a:t> </a:t>
            </a:r>
            <a:endParaRPr b="0" i="1" sz="1200" u="none" cap="none" strike="noStrike">
              <a:solidFill>
                <a:srgbClr val="13294B"/>
              </a:solidFill>
              <a:latin typeface="Arial"/>
              <a:ea typeface="Arial"/>
              <a:cs typeface="Arial"/>
              <a:sym typeface="Arial"/>
            </a:endParaRPr>
          </a:p>
        </p:txBody>
      </p:sp>
      <p:sp>
        <p:nvSpPr>
          <p:cNvPr id="153" name="Google Shape;153;p2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54" name="Google Shape;154;p2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Why Make One?</a:t>
            </a:r>
            <a:endParaRPr b="0" i="0" sz="1800" u="none" cap="none" strike="noStrike">
              <a:solidFill>
                <a:schemeClr val="lt1"/>
              </a:solidFill>
              <a:latin typeface="Arial"/>
              <a:ea typeface="Arial"/>
              <a:cs typeface="Arial"/>
              <a:sym typeface="Arial"/>
            </a:endParaRPr>
          </a:p>
        </p:txBody>
      </p:sp>
      <p:pic>
        <p:nvPicPr>
          <p:cNvPr id="155" name="Google Shape;155;p2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56" name="Google Shape;156;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57" name="Google Shape;157;p2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58" name="Google Shape;158;p27"/>
          <p:cNvGrpSpPr/>
          <p:nvPr/>
        </p:nvGrpSpPr>
        <p:grpSpPr>
          <a:xfrm>
            <a:off x="3046069" y="4951153"/>
            <a:ext cx="3929036" cy="52875"/>
            <a:chOff x="4028175" y="6601537"/>
            <a:chExt cx="5238715" cy="70500"/>
          </a:xfrm>
        </p:grpSpPr>
        <p:cxnSp>
          <p:nvCxnSpPr>
            <p:cNvPr id="159" name="Google Shape;159;p2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60" name="Google Shape;160;p2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61" name="Google Shape;161;p27"/>
          <p:cNvPicPr preferRelativeResize="0"/>
          <p:nvPr/>
        </p:nvPicPr>
        <p:blipFill>
          <a:blip r:embed="rId4">
            <a:alphaModFix/>
          </a:blip>
          <a:stretch>
            <a:fillRect/>
          </a:stretch>
        </p:blipFill>
        <p:spPr>
          <a:xfrm>
            <a:off x="152400" y="803565"/>
            <a:ext cx="8839203" cy="3062359"/>
          </a:xfrm>
          <a:prstGeom prst="rect">
            <a:avLst/>
          </a:prstGeom>
          <a:noFill/>
          <a:ln>
            <a:noFill/>
          </a:ln>
        </p:spPr>
      </p:pic>
      <p:sp>
        <p:nvSpPr>
          <p:cNvPr id="162" name="Google Shape;162;p27"/>
          <p:cNvSpPr txBox="1"/>
          <p:nvPr>
            <p:ph idx="12" type="sldNum"/>
          </p:nvPr>
        </p:nvSpPr>
        <p:spPr>
          <a:xfrm>
            <a:off x="67627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4"/>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42900" lvl="0" marL="457200" rtl="0" algn="l">
              <a:lnSpc>
                <a:spcPct val="100000"/>
              </a:lnSpc>
              <a:spcBef>
                <a:spcPts val="0"/>
              </a:spcBef>
              <a:spcAft>
                <a:spcPts val="0"/>
              </a:spcAft>
              <a:buSzPts val="1800"/>
              <a:buChar char="●"/>
            </a:pPr>
            <a:r>
              <a:rPr lang="en">
                <a:solidFill>
                  <a:schemeClr val="dk1"/>
                </a:solidFill>
              </a:rPr>
              <a:t>Flashing PCB</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42900" lvl="0" marL="457200" rtl="0" algn="l">
              <a:lnSpc>
                <a:spcPct val="100000"/>
              </a:lnSpc>
              <a:spcBef>
                <a:spcPts val="0"/>
              </a:spcBef>
              <a:spcAft>
                <a:spcPts val="0"/>
              </a:spcAft>
              <a:buSzPts val="1800"/>
              <a:buChar char="●"/>
            </a:pPr>
            <a:r>
              <a:rPr lang="en">
                <a:solidFill>
                  <a:schemeClr val="dk1"/>
                </a:solidFill>
              </a:rPr>
              <a:t>Betaflight Integration</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42900" lvl="0" marL="457200" rtl="0" algn="l">
              <a:lnSpc>
                <a:spcPct val="100000"/>
              </a:lnSpc>
              <a:spcBef>
                <a:spcPts val="0"/>
              </a:spcBef>
              <a:spcAft>
                <a:spcPts val="0"/>
              </a:spcAft>
              <a:buSzPts val="1800"/>
              <a:buChar char="●"/>
            </a:pPr>
            <a:r>
              <a:rPr lang="en">
                <a:solidFill>
                  <a:schemeClr val="dk1"/>
                </a:solidFill>
              </a:rPr>
              <a:t>Breakout Boards IMU and Humidity Sensor</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42900" lvl="0" marL="457200" rtl="0" algn="l">
              <a:lnSpc>
                <a:spcPct val="100000"/>
              </a:lnSpc>
              <a:spcBef>
                <a:spcPts val="0"/>
              </a:spcBef>
              <a:spcAft>
                <a:spcPts val="0"/>
              </a:spcAft>
              <a:buSzPts val="1800"/>
              <a:buChar char="●"/>
            </a:pPr>
            <a:r>
              <a:rPr lang="en">
                <a:solidFill>
                  <a:schemeClr val="dk1"/>
                </a:solidFill>
              </a:rPr>
              <a:t>Controllable Motors/ESC</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42900" lvl="0" marL="457200" rtl="0" algn="l">
              <a:lnSpc>
                <a:spcPct val="100000"/>
              </a:lnSpc>
              <a:spcBef>
                <a:spcPts val="0"/>
              </a:spcBef>
              <a:spcAft>
                <a:spcPts val="0"/>
              </a:spcAft>
              <a:buSzPts val="1800"/>
              <a:buChar char="●"/>
            </a:pPr>
            <a:r>
              <a:rPr lang="en">
                <a:solidFill>
                  <a:schemeClr val="dk1"/>
                </a:solidFill>
              </a:rPr>
              <a:t>ESP32 and motors receiving commands from Radio Transmitter</a:t>
            </a:r>
            <a:endParaRPr>
              <a:solidFill>
                <a:schemeClr val="dk1"/>
              </a:solidFill>
            </a:endParaRPr>
          </a:p>
          <a:p>
            <a:pPr indent="0" lvl="0" marL="0" rtl="0" algn="l">
              <a:lnSpc>
                <a:spcPct val="100000"/>
              </a:lnSpc>
              <a:spcBef>
                <a:spcPts val="0"/>
              </a:spcBef>
              <a:spcAft>
                <a:spcPts val="0"/>
              </a:spcAft>
              <a:buSzPts val="2300"/>
              <a:buNone/>
            </a:pPr>
            <a:r>
              <a:t/>
            </a:r>
            <a:endParaRPr b="1" sz="1400">
              <a:solidFill>
                <a:schemeClr val="dk1"/>
              </a:solidFill>
            </a:endParaRPr>
          </a:p>
        </p:txBody>
      </p:sp>
      <p:sp>
        <p:nvSpPr>
          <p:cNvPr id="571" name="Google Shape;571;p5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72" name="Google Shape;572;p5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Successes</a:t>
            </a:r>
            <a:endParaRPr b="0" i="0" sz="1800" u="none" cap="none" strike="noStrike">
              <a:solidFill>
                <a:schemeClr val="lt1"/>
              </a:solidFill>
              <a:latin typeface="Arial"/>
              <a:ea typeface="Arial"/>
              <a:cs typeface="Arial"/>
              <a:sym typeface="Arial"/>
            </a:endParaRPr>
          </a:p>
        </p:txBody>
      </p:sp>
      <p:pic>
        <p:nvPicPr>
          <p:cNvPr id="573" name="Google Shape;573;p5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74" name="Google Shape;574;p5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75" name="Google Shape;575;p5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76" name="Google Shape;576;p54"/>
          <p:cNvGrpSpPr/>
          <p:nvPr/>
        </p:nvGrpSpPr>
        <p:grpSpPr>
          <a:xfrm>
            <a:off x="3046069" y="4951153"/>
            <a:ext cx="3929036" cy="52875"/>
            <a:chOff x="4028175" y="6601537"/>
            <a:chExt cx="5238715" cy="70500"/>
          </a:xfrm>
        </p:grpSpPr>
        <p:cxnSp>
          <p:nvCxnSpPr>
            <p:cNvPr id="577" name="Google Shape;577;p5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78" name="Google Shape;578;p5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79" name="Google Shape;579;p54"/>
          <p:cNvSpPr txBox="1"/>
          <p:nvPr>
            <p:ph idx="12" type="sldNum"/>
          </p:nvPr>
        </p:nvSpPr>
        <p:spPr>
          <a:xfrm>
            <a:off x="68389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5"/>
          <p:cNvSpPr txBox="1"/>
          <p:nvPr/>
        </p:nvSpPr>
        <p:spPr>
          <a:xfrm>
            <a:off x="282600" y="3787852"/>
            <a:ext cx="8383200" cy="875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Helvetica Neue Light"/>
              <a:buNone/>
            </a:pPr>
            <a:r>
              <a:rPr lang="en" sz="1600">
                <a:solidFill>
                  <a:schemeClr val="dk1"/>
                </a:solidFill>
              </a:rPr>
              <a:t>Left: 4 motors connected to ESC powered by 14.8V battery  </a:t>
            </a:r>
            <a:endParaRPr sz="1600">
              <a:solidFill>
                <a:schemeClr val="dk1"/>
              </a:solidFill>
            </a:endParaRPr>
          </a:p>
          <a:p>
            <a:pPr indent="0" lvl="0" marL="0" marR="0" rtl="0" algn="l">
              <a:lnSpc>
                <a:spcPct val="100000"/>
              </a:lnSpc>
              <a:spcBef>
                <a:spcPts val="0"/>
              </a:spcBef>
              <a:spcAft>
                <a:spcPts val="0"/>
              </a:spcAft>
              <a:buClr>
                <a:schemeClr val="dk1"/>
              </a:buClr>
              <a:buSzPts val="1500"/>
              <a:buFont typeface="Helvetica Neue Light"/>
              <a:buNone/>
            </a:pPr>
            <a:r>
              <a:rPr lang="en" sz="1600">
                <a:solidFill>
                  <a:schemeClr val="dk1"/>
                </a:solidFill>
              </a:rPr>
              <a:t>Right: PCB of FC, IMU (red board), and </a:t>
            </a:r>
            <a:r>
              <a:rPr lang="en" sz="1600">
                <a:solidFill>
                  <a:schemeClr val="dk1"/>
                </a:solidFill>
              </a:rPr>
              <a:t>humidity</a:t>
            </a:r>
            <a:r>
              <a:rPr lang="en" sz="1600">
                <a:solidFill>
                  <a:schemeClr val="dk1"/>
                </a:solidFill>
              </a:rPr>
              <a:t> sensor (blue board) both connected to dev board</a:t>
            </a:r>
            <a:endParaRPr b="0" i="0" sz="1600" u="none" cap="none" strike="noStrike">
              <a:solidFill>
                <a:schemeClr val="dk1"/>
              </a:solidFill>
              <a:latin typeface="Arial"/>
              <a:ea typeface="Arial"/>
              <a:cs typeface="Arial"/>
              <a:sym typeface="Arial"/>
            </a:endParaRPr>
          </a:p>
        </p:txBody>
      </p:sp>
      <p:pic>
        <p:nvPicPr>
          <p:cNvPr id="585" name="Google Shape;585;p5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86" name="Google Shape;586;p5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87" name="Google Shape;587;p5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88" name="Google Shape;588;p55"/>
          <p:cNvGrpSpPr/>
          <p:nvPr/>
        </p:nvGrpSpPr>
        <p:grpSpPr>
          <a:xfrm>
            <a:off x="3046069" y="4951153"/>
            <a:ext cx="3929036" cy="52875"/>
            <a:chOff x="4028175" y="6601537"/>
            <a:chExt cx="5238715" cy="70500"/>
          </a:xfrm>
        </p:grpSpPr>
        <p:cxnSp>
          <p:nvCxnSpPr>
            <p:cNvPr id="589" name="Google Shape;589;p5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90" name="Google Shape;590;p5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591" name="Google Shape;591;p55"/>
          <p:cNvPicPr preferRelativeResize="0"/>
          <p:nvPr/>
        </p:nvPicPr>
        <p:blipFill rotWithShape="1">
          <a:blip r:embed="rId4">
            <a:alphaModFix/>
          </a:blip>
          <a:srcRect b="18629" l="0" r="0" t="16185"/>
          <a:stretch/>
        </p:blipFill>
        <p:spPr>
          <a:xfrm>
            <a:off x="161300" y="0"/>
            <a:ext cx="4249202" cy="3690824"/>
          </a:xfrm>
          <a:prstGeom prst="rect">
            <a:avLst/>
          </a:prstGeom>
          <a:noFill/>
          <a:ln>
            <a:noFill/>
          </a:ln>
        </p:spPr>
      </p:pic>
      <p:pic>
        <p:nvPicPr>
          <p:cNvPr id="592" name="Google Shape;592;p55"/>
          <p:cNvPicPr preferRelativeResize="0"/>
          <p:nvPr/>
        </p:nvPicPr>
        <p:blipFill rotWithShape="1">
          <a:blip r:embed="rId5">
            <a:alphaModFix/>
          </a:blip>
          <a:srcRect b="3964" l="0" r="0" t="23561"/>
          <a:stretch/>
        </p:blipFill>
        <p:spPr>
          <a:xfrm>
            <a:off x="4804775" y="0"/>
            <a:ext cx="3786626" cy="3690824"/>
          </a:xfrm>
          <a:prstGeom prst="rect">
            <a:avLst/>
          </a:prstGeom>
          <a:noFill/>
          <a:ln>
            <a:noFill/>
          </a:ln>
        </p:spPr>
      </p:pic>
      <p:sp>
        <p:nvSpPr>
          <p:cNvPr id="593" name="Google Shape;593;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6"/>
          <p:cNvSpPr txBox="1"/>
          <p:nvPr/>
        </p:nvSpPr>
        <p:spPr>
          <a:xfrm>
            <a:off x="282600" y="4026326"/>
            <a:ext cx="8383200" cy="636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i="1" lang="en" sz="1600">
                <a:solidFill>
                  <a:srgbClr val="13294B"/>
                </a:solidFill>
              </a:rPr>
              <a:t>Flashable ESP32 on PCB </a:t>
            </a:r>
            <a:endParaRPr b="0" i="1" sz="1600" u="none" cap="none" strike="noStrike">
              <a:solidFill>
                <a:srgbClr val="13294B"/>
              </a:solidFill>
              <a:latin typeface="Arial"/>
              <a:ea typeface="Arial"/>
              <a:cs typeface="Arial"/>
              <a:sym typeface="Arial"/>
            </a:endParaRPr>
          </a:p>
        </p:txBody>
      </p:sp>
      <p:pic>
        <p:nvPicPr>
          <p:cNvPr id="599" name="Google Shape;599;p5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00" name="Google Shape;600;p5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601" name="Google Shape;601;p5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02" name="Google Shape;602;p56"/>
          <p:cNvGrpSpPr/>
          <p:nvPr/>
        </p:nvGrpSpPr>
        <p:grpSpPr>
          <a:xfrm>
            <a:off x="3046069" y="4951153"/>
            <a:ext cx="3929036" cy="52875"/>
            <a:chOff x="4028175" y="6601537"/>
            <a:chExt cx="5238715" cy="70500"/>
          </a:xfrm>
        </p:grpSpPr>
        <p:cxnSp>
          <p:nvCxnSpPr>
            <p:cNvPr id="603" name="Google Shape;603;p5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604" name="Google Shape;604;p5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05" name="Google Shape;605;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06" name="Google Shape;606;p56"/>
          <p:cNvPicPr preferRelativeResize="0"/>
          <p:nvPr/>
        </p:nvPicPr>
        <p:blipFill rotWithShape="1">
          <a:blip r:embed="rId4">
            <a:alphaModFix/>
          </a:blip>
          <a:srcRect b="0" l="2171" r="0" t="0"/>
          <a:stretch/>
        </p:blipFill>
        <p:spPr>
          <a:xfrm>
            <a:off x="3046075" y="175375"/>
            <a:ext cx="3579850" cy="38509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7"/>
          <p:cNvSpPr txBox="1"/>
          <p:nvPr>
            <p:ph idx="1" type="body"/>
          </p:nvPr>
        </p:nvSpPr>
        <p:spPr>
          <a:xfrm>
            <a:off x="282604" y="1000700"/>
            <a:ext cx="3434700" cy="3615900"/>
          </a:xfrm>
          <a:prstGeom prst="rect">
            <a:avLst/>
          </a:prstGeom>
          <a:noFill/>
          <a:ln>
            <a:noFill/>
          </a:ln>
        </p:spPr>
        <p:txBody>
          <a:bodyPr anchorCtr="0" anchor="t" bIns="34275" lIns="68575" spcFirstLastPara="1" rIns="68575" wrap="square" tIns="34275">
            <a:noAutofit/>
          </a:bodyPr>
          <a:lstStyle/>
          <a:p>
            <a:pPr indent="-342900" lvl="0" marL="457200" rtl="0" algn="l">
              <a:lnSpc>
                <a:spcPct val="100000"/>
              </a:lnSpc>
              <a:spcBef>
                <a:spcPts val="0"/>
              </a:spcBef>
              <a:spcAft>
                <a:spcPts val="0"/>
              </a:spcAft>
              <a:buSzPts val="1800"/>
              <a:buChar char="●"/>
            </a:pPr>
            <a:r>
              <a:rPr lang="en">
                <a:solidFill>
                  <a:schemeClr val="dk1"/>
                </a:solidFill>
              </a:rPr>
              <a:t>Camera Subsystem</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42900" lvl="0" marL="457200" rtl="0" algn="l">
              <a:lnSpc>
                <a:spcPct val="100000"/>
              </a:lnSpc>
              <a:spcBef>
                <a:spcPts val="0"/>
              </a:spcBef>
              <a:spcAft>
                <a:spcPts val="0"/>
              </a:spcAft>
              <a:buSzPts val="1800"/>
              <a:buChar char="●"/>
            </a:pPr>
            <a:r>
              <a:rPr lang="en">
                <a:solidFill>
                  <a:schemeClr val="dk1"/>
                </a:solidFill>
              </a:rPr>
              <a:t>IMU/Humidity Sensor integration to BetaFlight </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17500" lvl="0" marL="457200" rtl="0" algn="l">
              <a:lnSpc>
                <a:spcPct val="100000"/>
              </a:lnSpc>
              <a:spcBef>
                <a:spcPts val="0"/>
              </a:spcBef>
              <a:spcAft>
                <a:spcPts val="0"/>
              </a:spcAft>
              <a:buSzPts val="1400"/>
              <a:buChar char="●"/>
            </a:pPr>
            <a:r>
              <a:rPr lang="en">
                <a:solidFill>
                  <a:schemeClr val="dk1"/>
                </a:solidFill>
              </a:rPr>
              <a:t>Full PCB Integration</a:t>
            </a:r>
            <a:endParaRPr>
              <a:solidFill>
                <a:schemeClr val="dk1"/>
              </a:solidFill>
            </a:endParaRPr>
          </a:p>
          <a:p>
            <a:pPr indent="0" lvl="0" marL="457200" rtl="0" algn="l">
              <a:lnSpc>
                <a:spcPct val="100000"/>
              </a:lnSpc>
              <a:spcBef>
                <a:spcPts val="0"/>
              </a:spcBef>
              <a:spcAft>
                <a:spcPts val="0"/>
              </a:spcAft>
              <a:buNone/>
            </a:pPr>
            <a:r>
              <a:t/>
            </a:r>
            <a:endParaRPr>
              <a:solidFill>
                <a:srgbClr val="E84B36"/>
              </a:solidFill>
            </a:endParaRPr>
          </a:p>
          <a:p>
            <a:pPr indent="0" lvl="0" marL="0" rtl="0" algn="l">
              <a:lnSpc>
                <a:spcPct val="100000"/>
              </a:lnSpc>
              <a:spcBef>
                <a:spcPts val="0"/>
              </a:spcBef>
              <a:spcAft>
                <a:spcPts val="0"/>
              </a:spcAft>
              <a:buNone/>
            </a:pPr>
            <a:r>
              <a:t/>
            </a:r>
            <a:endParaRPr>
              <a:solidFill>
                <a:srgbClr val="E84B36"/>
              </a:solidFill>
            </a:endParaRPr>
          </a:p>
          <a:p>
            <a:pPr indent="0" lvl="0" marL="0" rtl="0" algn="l">
              <a:lnSpc>
                <a:spcPct val="100000"/>
              </a:lnSpc>
              <a:spcBef>
                <a:spcPts val="0"/>
              </a:spcBef>
              <a:spcAft>
                <a:spcPts val="0"/>
              </a:spcAft>
              <a:buNone/>
            </a:pPr>
            <a:r>
              <a:t/>
            </a:r>
            <a:endParaRPr>
              <a:solidFill>
                <a:srgbClr val="E84B36"/>
              </a:solidFill>
            </a:endParaRPr>
          </a:p>
        </p:txBody>
      </p:sp>
      <p:sp>
        <p:nvSpPr>
          <p:cNvPr id="612" name="Google Shape;612;p5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13" name="Google Shape;613;p5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Challenges </a:t>
            </a:r>
            <a:endParaRPr b="0" i="0" sz="1800" u="none" cap="none" strike="noStrike">
              <a:solidFill>
                <a:schemeClr val="lt1"/>
              </a:solidFill>
              <a:latin typeface="Arial"/>
              <a:ea typeface="Arial"/>
              <a:cs typeface="Arial"/>
              <a:sym typeface="Arial"/>
            </a:endParaRPr>
          </a:p>
        </p:txBody>
      </p:sp>
      <p:pic>
        <p:nvPicPr>
          <p:cNvPr id="614" name="Google Shape;614;p5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15" name="Google Shape;615;p5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616" name="Google Shape;616;p5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17" name="Google Shape;617;p57"/>
          <p:cNvGrpSpPr/>
          <p:nvPr/>
        </p:nvGrpSpPr>
        <p:grpSpPr>
          <a:xfrm>
            <a:off x="3046069" y="4951153"/>
            <a:ext cx="3929036" cy="52875"/>
            <a:chOff x="4028175" y="6601537"/>
            <a:chExt cx="5238715" cy="70500"/>
          </a:xfrm>
        </p:grpSpPr>
        <p:cxnSp>
          <p:nvCxnSpPr>
            <p:cNvPr id="618" name="Google Shape;618;p5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619" name="Google Shape;619;p5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20" name="Google Shape;620;p57"/>
          <p:cNvSpPr txBox="1"/>
          <p:nvPr>
            <p:ph idx="12" type="sldNum"/>
          </p:nvPr>
        </p:nvSpPr>
        <p:spPr>
          <a:xfrm>
            <a:off x="68389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8"/>
          <p:cNvSpPr/>
          <p:nvPr/>
        </p:nvSpPr>
        <p:spPr>
          <a:xfrm>
            <a:off x="0" y="0"/>
            <a:ext cx="9858600" cy="5143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26" name="Google Shape;626;p58"/>
          <p:cNvSpPr txBox="1"/>
          <p:nvPr/>
        </p:nvSpPr>
        <p:spPr>
          <a:xfrm>
            <a:off x="614550" y="1844400"/>
            <a:ext cx="7914900" cy="1454700"/>
          </a:xfrm>
          <a:prstGeom prst="rect">
            <a:avLst/>
          </a:prstGeom>
          <a:noFill/>
          <a:ln>
            <a:noFill/>
          </a:ln>
        </p:spPr>
        <p:txBody>
          <a:bodyPr anchorCtr="0" anchor="t" bIns="34275" lIns="68575" spcFirstLastPara="1" rIns="68575" wrap="square" tIns="34275">
            <a:spAutoFit/>
          </a:bodyPr>
          <a:lstStyle/>
          <a:p>
            <a:pPr indent="-342900" lvl="0" marL="457200" rtl="0" algn="l">
              <a:spcBef>
                <a:spcPts val="0"/>
              </a:spcBef>
              <a:spcAft>
                <a:spcPts val="0"/>
              </a:spcAft>
              <a:buClr>
                <a:schemeClr val="lt1"/>
              </a:buClr>
              <a:buSzPts val="1800"/>
              <a:buChar char="●"/>
            </a:pPr>
            <a:r>
              <a:rPr lang="en" sz="1800">
                <a:solidFill>
                  <a:schemeClr val="lt1"/>
                </a:solidFill>
              </a:rPr>
              <a:t>Camera was functional before demo</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Upon soldering to PCB, 5V trace and ground pin were reversed, causing a short</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Could have added a ribbon head connector to the PCB directly instead of relying on a module</a:t>
            </a:r>
            <a:endParaRPr>
              <a:solidFill>
                <a:schemeClr val="lt1"/>
              </a:solidFill>
            </a:endParaRPr>
          </a:p>
        </p:txBody>
      </p:sp>
      <p:pic>
        <p:nvPicPr>
          <p:cNvPr id="627" name="Google Shape;627;p5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28" name="Google Shape;628;p5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629" name="Google Shape;629;p5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630" name="Google Shape;630;p58"/>
          <p:cNvGrpSpPr/>
          <p:nvPr/>
        </p:nvGrpSpPr>
        <p:grpSpPr>
          <a:xfrm>
            <a:off x="3046069" y="4951153"/>
            <a:ext cx="3929036" cy="52875"/>
            <a:chOff x="4028175" y="6601537"/>
            <a:chExt cx="5238715" cy="70500"/>
          </a:xfrm>
        </p:grpSpPr>
        <p:cxnSp>
          <p:nvCxnSpPr>
            <p:cNvPr id="631" name="Google Shape;631;p58"/>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632" name="Google Shape;632;p58"/>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33" name="Google Shape;633;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9"/>
          <p:cNvSpPr/>
          <p:nvPr/>
        </p:nvSpPr>
        <p:spPr>
          <a:xfrm>
            <a:off x="0" y="0"/>
            <a:ext cx="9858600" cy="5143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39" name="Google Shape;639;p59"/>
          <p:cNvSpPr txBox="1"/>
          <p:nvPr/>
        </p:nvSpPr>
        <p:spPr>
          <a:xfrm>
            <a:off x="153124" y="3947575"/>
            <a:ext cx="4272600" cy="808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i="1" lang="en" sz="1500">
                <a:solidFill>
                  <a:schemeClr val="lt1"/>
                </a:solidFill>
              </a:rPr>
              <a:t>The 6 compatible IMUs in the BetaFlight source code</a:t>
            </a:r>
            <a:r>
              <a:rPr lang="en" sz="1500">
                <a:solidFill>
                  <a:schemeClr val="lt1"/>
                </a:solidFill>
              </a:rPr>
              <a:t> </a:t>
            </a:r>
            <a:endParaRPr sz="15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lt1"/>
              </a:solidFill>
            </a:endParaRPr>
          </a:p>
        </p:txBody>
      </p:sp>
      <p:sp>
        <p:nvSpPr>
          <p:cNvPr id="640" name="Google Shape;640;p59"/>
          <p:cNvSpPr txBox="1"/>
          <p:nvPr/>
        </p:nvSpPr>
        <p:spPr>
          <a:xfrm>
            <a:off x="201725" y="1983000"/>
            <a:ext cx="4175400" cy="1177500"/>
          </a:xfrm>
          <a:prstGeom prst="rect">
            <a:avLst/>
          </a:prstGeom>
          <a:noFill/>
          <a:ln>
            <a:noFill/>
          </a:ln>
        </p:spPr>
        <p:txBody>
          <a:bodyPr anchorCtr="0" anchor="t" bIns="34275" lIns="68575" spcFirstLastPara="1" rIns="68575" wrap="square" tIns="34275">
            <a:spAutoFit/>
          </a:bodyPr>
          <a:lstStyle/>
          <a:p>
            <a:pPr indent="-342900" lvl="0" marL="457200" rtl="0" algn="l">
              <a:spcBef>
                <a:spcPts val="0"/>
              </a:spcBef>
              <a:spcAft>
                <a:spcPts val="0"/>
              </a:spcAft>
              <a:buClr>
                <a:schemeClr val="lt1"/>
              </a:buClr>
              <a:buSzPts val="1800"/>
              <a:buChar char="●"/>
            </a:pPr>
            <a:r>
              <a:rPr lang="en" sz="1800">
                <a:solidFill>
                  <a:schemeClr val="lt1"/>
                </a:solidFill>
              </a:rPr>
              <a:t>Betaflight was only </a:t>
            </a:r>
            <a:r>
              <a:rPr lang="en" sz="1800">
                <a:solidFill>
                  <a:schemeClr val="lt1"/>
                </a:solidFill>
              </a:rPr>
              <a:t>compatible</a:t>
            </a:r>
            <a:r>
              <a:rPr lang="en" sz="1800">
                <a:solidFill>
                  <a:schemeClr val="lt1"/>
                </a:solidFill>
              </a:rPr>
              <a:t> with certain IMUs and sensors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Look into non-QFN ICs to help the debugging process</a:t>
            </a:r>
            <a:endParaRPr sz="1800">
              <a:solidFill>
                <a:schemeClr val="lt1"/>
              </a:solidFill>
            </a:endParaRPr>
          </a:p>
        </p:txBody>
      </p:sp>
      <p:pic>
        <p:nvPicPr>
          <p:cNvPr id="641" name="Google Shape;641;p5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42" name="Google Shape;642;p5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643" name="Google Shape;643;p5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644" name="Google Shape;644;p59"/>
          <p:cNvGrpSpPr/>
          <p:nvPr/>
        </p:nvGrpSpPr>
        <p:grpSpPr>
          <a:xfrm>
            <a:off x="3046069" y="4951153"/>
            <a:ext cx="3929036" cy="52875"/>
            <a:chOff x="4028175" y="6601537"/>
            <a:chExt cx="5238715" cy="70500"/>
          </a:xfrm>
        </p:grpSpPr>
        <p:cxnSp>
          <p:nvCxnSpPr>
            <p:cNvPr id="645" name="Google Shape;645;p59"/>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646" name="Google Shape;646;p59"/>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47" name="Google Shape;647;p59"/>
          <p:cNvSpPr txBox="1"/>
          <p:nvPr>
            <p:ph idx="12" type="sldNum"/>
          </p:nvPr>
        </p:nvSpPr>
        <p:spPr>
          <a:xfrm>
            <a:off x="8853458" y="45870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48" name="Google Shape;648;p59"/>
          <p:cNvPicPr preferRelativeResize="0"/>
          <p:nvPr/>
        </p:nvPicPr>
        <p:blipFill>
          <a:blip r:embed="rId4">
            <a:alphaModFix/>
          </a:blip>
          <a:stretch>
            <a:fillRect/>
          </a:stretch>
        </p:blipFill>
        <p:spPr>
          <a:xfrm>
            <a:off x="4425725" y="509037"/>
            <a:ext cx="5515501" cy="4342926"/>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60"/>
          <p:cNvSpPr/>
          <p:nvPr/>
        </p:nvSpPr>
        <p:spPr>
          <a:xfrm>
            <a:off x="0" y="0"/>
            <a:ext cx="9858600" cy="5143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4" name="Google Shape;654;p60"/>
          <p:cNvSpPr txBox="1"/>
          <p:nvPr/>
        </p:nvSpPr>
        <p:spPr>
          <a:xfrm>
            <a:off x="460499" y="3991800"/>
            <a:ext cx="4272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i="1" lang="en" sz="1800">
                <a:solidFill>
                  <a:schemeClr val="lt1"/>
                </a:solidFill>
              </a:rPr>
              <a:t>Final PCB</a:t>
            </a:r>
            <a:endParaRPr i="1" sz="1800" u="none" cap="none" strike="noStrike">
              <a:solidFill>
                <a:schemeClr val="lt1"/>
              </a:solidFill>
            </a:endParaRPr>
          </a:p>
        </p:txBody>
      </p:sp>
      <p:sp>
        <p:nvSpPr>
          <p:cNvPr id="655" name="Google Shape;655;p60"/>
          <p:cNvSpPr txBox="1"/>
          <p:nvPr/>
        </p:nvSpPr>
        <p:spPr>
          <a:xfrm>
            <a:off x="509100" y="1412200"/>
            <a:ext cx="4175400" cy="1731600"/>
          </a:xfrm>
          <a:prstGeom prst="rect">
            <a:avLst/>
          </a:prstGeom>
          <a:noFill/>
          <a:ln>
            <a:noFill/>
          </a:ln>
        </p:spPr>
        <p:txBody>
          <a:bodyPr anchorCtr="0" anchor="t" bIns="34275" lIns="68575" spcFirstLastPara="1" rIns="68575" wrap="square" tIns="34275">
            <a:spAutoFit/>
          </a:bodyPr>
          <a:lstStyle/>
          <a:p>
            <a:pPr indent="-342900" lvl="0" marL="457200" rtl="0" algn="l">
              <a:spcBef>
                <a:spcPts val="0"/>
              </a:spcBef>
              <a:spcAft>
                <a:spcPts val="0"/>
              </a:spcAft>
              <a:buClr>
                <a:schemeClr val="lt1"/>
              </a:buClr>
              <a:buSzPts val="1800"/>
              <a:buChar char="●"/>
            </a:pPr>
            <a:r>
              <a:rPr lang="en" sz="1800">
                <a:solidFill>
                  <a:schemeClr val="lt1"/>
                </a:solidFill>
              </a:rPr>
              <a:t>Flash was working, but not with IMU and humidity sensor </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IC layouts were very small</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Shorts in between pins </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Needed more time to debug with breadboard to allow full integration</a:t>
            </a:r>
            <a:endParaRPr sz="1800">
              <a:solidFill>
                <a:schemeClr val="lt1"/>
              </a:solidFill>
            </a:endParaRPr>
          </a:p>
        </p:txBody>
      </p:sp>
      <p:pic>
        <p:nvPicPr>
          <p:cNvPr id="656" name="Google Shape;656;p6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57" name="Google Shape;657;p6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658" name="Google Shape;658;p6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659" name="Google Shape;659;p60"/>
          <p:cNvGrpSpPr/>
          <p:nvPr/>
        </p:nvGrpSpPr>
        <p:grpSpPr>
          <a:xfrm>
            <a:off x="3046069" y="4951153"/>
            <a:ext cx="3929036" cy="52875"/>
            <a:chOff x="4028175" y="6601537"/>
            <a:chExt cx="5238715" cy="70500"/>
          </a:xfrm>
        </p:grpSpPr>
        <p:cxnSp>
          <p:nvCxnSpPr>
            <p:cNvPr id="660" name="Google Shape;660;p60"/>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661" name="Google Shape;661;p60"/>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662" name="Google Shape;662;p60"/>
          <p:cNvPicPr preferRelativeResize="0"/>
          <p:nvPr/>
        </p:nvPicPr>
        <p:blipFill>
          <a:blip r:embed="rId4">
            <a:alphaModFix/>
          </a:blip>
          <a:stretch>
            <a:fillRect/>
          </a:stretch>
        </p:blipFill>
        <p:spPr>
          <a:xfrm>
            <a:off x="5159824" y="682050"/>
            <a:ext cx="3356175" cy="3715226"/>
          </a:xfrm>
          <a:prstGeom prst="rect">
            <a:avLst/>
          </a:prstGeom>
          <a:noFill/>
          <a:ln>
            <a:noFill/>
          </a:ln>
        </p:spPr>
      </p:pic>
      <p:sp>
        <p:nvSpPr>
          <p:cNvPr id="663" name="Google Shape;663;p60"/>
          <p:cNvSpPr txBox="1"/>
          <p:nvPr>
            <p:ph idx="12" type="sldNum"/>
          </p:nvPr>
        </p:nvSpPr>
        <p:spPr>
          <a:xfrm>
            <a:off x="8853458" y="45870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7" name="Shape 667"/>
        <p:cNvGrpSpPr/>
        <p:nvPr/>
      </p:nvGrpSpPr>
      <p:grpSpPr>
        <a:xfrm>
          <a:off x="0" y="0"/>
          <a:ext cx="0" cy="0"/>
          <a:chOff x="0" y="0"/>
          <a:chExt cx="0" cy="0"/>
        </a:xfrm>
      </p:grpSpPr>
      <p:sp>
        <p:nvSpPr>
          <p:cNvPr id="668" name="Google Shape;668;p61"/>
          <p:cNvSpPr txBox="1"/>
          <p:nvPr/>
        </p:nvSpPr>
        <p:spPr>
          <a:xfrm>
            <a:off x="971550" y="2211368"/>
            <a:ext cx="7200900" cy="808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Conclusion and Future Works</a:t>
            </a:r>
            <a:endParaRPr sz="1100"/>
          </a:p>
          <a:p>
            <a:pPr indent="0" lvl="0" marL="0" marR="0" rtl="0" algn="l">
              <a:lnSpc>
                <a:spcPct val="100000"/>
              </a:lnSpc>
              <a:spcBef>
                <a:spcPts val="0"/>
              </a:spcBef>
              <a:spcAft>
                <a:spcPts val="0"/>
              </a:spcAft>
              <a:buNone/>
            </a:pPr>
            <a:r>
              <a:t/>
            </a:r>
            <a:endParaRPr b="0" i="0" sz="1400" u="none" cap="none" strike="noStrike">
              <a:solidFill>
                <a:srgbClr val="15264B"/>
              </a:solidFill>
              <a:latin typeface="Arial"/>
              <a:ea typeface="Arial"/>
              <a:cs typeface="Arial"/>
              <a:sym typeface="Arial"/>
            </a:endParaRPr>
          </a:p>
        </p:txBody>
      </p:sp>
      <p:grpSp>
        <p:nvGrpSpPr>
          <p:cNvPr id="669" name="Google Shape;669;p61"/>
          <p:cNvGrpSpPr/>
          <p:nvPr/>
        </p:nvGrpSpPr>
        <p:grpSpPr>
          <a:xfrm>
            <a:off x="2957842" y="2007704"/>
            <a:ext cx="2896227" cy="242134"/>
            <a:chOff x="3943790" y="2676939"/>
            <a:chExt cx="3861636" cy="322845"/>
          </a:xfrm>
        </p:grpSpPr>
        <p:cxnSp>
          <p:nvCxnSpPr>
            <p:cNvPr id="670" name="Google Shape;670;p61"/>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671" name="Google Shape;671;p61"/>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672" name="Google Shape;672;p61"/>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673" name="Google Shape;673;p6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674" name="Google Shape;674;p6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75" name="Google Shape;675;p61"/>
          <p:cNvGrpSpPr/>
          <p:nvPr/>
        </p:nvGrpSpPr>
        <p:grpSpPr>
          <a:xfrm>
            <a:off x="3046069" y="4951153"/>
            <a:ext cx="3929036" cy="52875"/>
            <a:chOff x="4028175" y="6601537"/>
            <a:chExt cx="5238715" cy="70500"/>
          </a:xfrm>
        </p:grpSpPr>
        <p:cxnSp>
          <p:nvCxnSpPr>
            <p:cNvPr id="676" name="Google Shape;676;p6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677" name="Google Shape;677;p6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78" name="Google Shape;678;p61"/>
          <p:cNvSpPr txBox="1"/>
          <p:nvPr>
            <p:ph idx="12" type="sldNum"/>
          </p:nvPr>
        </p:nvSpPr>
        <p:spPr>
          <a:xfrm>
            <a:off x="8472458" y="45870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62"/>
          <p:cNvSpPr txBox="1"/>
          <p:nvPr>
            <p:ph idx="1" type="body"/>
          </p:nvPr>
        </p:nvSpPr>
        <p:spPr>
          <a:xfrm>
            <a:off x="282607" y="87255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1500">
                <a:solidFill>
                  <a:srgbClr val="15264B"/>
                </a:solidFill>
              </a:rPr>
              <a:t>Level Shifting</a:t>
            </a:r>
            <a:endParaRPr b="1" sz="1500">
              <a:solidFill>
                <a:srgbClr val="15264B"/>
              </a:solidFill>
            </a:endParaRPr>
          </a:p>
          <a:p>
            <a:pPr indent="-317500" lvl="0" marL="457200" rtl="0" algn="l">
              <a:lnSpc>
                <a:spcPct val="100000"/>
              </a:lnSpc>
              <a:spcBef>
                <a:spcPts val="0"/>
              </a:spcBef>
              <a:spcAft>
                <a:spcPts val="0"/>
              </a:spcAft>
              <a:buClr>
                <a:srgbClr val="15264B"/>
              </a:buClr>
              <a:buSzPts val="1400"/>
              <a:buChar char="•"/>
            </a:pPr>
            <a:r>
              <a:rPr lang="en" sz="1400"/>
              <a:t>Different operating voltages of parts become an issue, especially when working with the ESC</a:t>
            </a:r>
            <a:endParaRPr b="1" sz="1400">
              <a:solidFill>
                <a:srgbClr val="15264B"/>
              </a:solidFill>
            </a:endParaRPr>
          </a:p>
          <a:p>
            <a:pPr indent="0" lvl="0" marL="0" rtl="0" algn="l">
              <a:lnSpc>
                <a:spcPct val="100000"/>
              </a:lnSpc>
              <a:spcBef>
                <a:spcPts val="0"/>
              </a:spcBef>
              <a:spcAft>
                <a:spcPts val="0"/>
              </a:spcAft>
              <a:buSzPts val="2300"/>
              <a:buNone/>
            </a:pPr>
            <a:r>
              <a:t/>
            </a:r>
            <a:endParaRPr b="1" sz="1500">
              <a:solidFill>
                <a:srgbClr val="15264B"/>
              </a:solidFill>
            </a:endParaRPr>
          </a:p>
          <a:p>
            <a:pPr indent="0" lvl="0" marL="0" rtl="0" algn="l">
              <a:lnSpc>
                <a:spcPct val="100000"/>
              </a:lnSpc>
              <a:spcBef>
                <a:spcPts val="0"/>
              </a:spcBef>
              <a:spcAft>
                <a:spcPts val="0"/>
              </a:spcAft>
              <a:buSzPts val="2300"/>
              <a:buNone/>
            </a:pPr>
            <a:r>
              <a:rPr b="1" lang="en" sz="1500">
                <a:solidFill>
                  <a:srgbClr val="15264B"/>
                </a:solidFill>
              </a:rPr>
              <a:t>Overvoltage Protection</a:t>
            </a:r>
            <a:endParaRPr b="1" sz="1500">
              <a:solidFill>
                <a:srgbClr val="15264B"/>
              </a:solidFill>
            </a:endParaRPr>
          </a:p>
          <a:p>
            <a:pPr indent="-317500" lvl="0" marL="457200" rtl="0" algn="l">
              <a:lnSpc>
                <a:spcPct val="100000"/>
              </a:lnSpc>
              <a:spcBef>
                <a:spcPts val="0"/>
              </a:spcBef>
              <a:spcAft>
                <a:spcPts val="0"/>
              </a:spcAft>
              <a:buSzPts val="1400"/>
              <a:buChar char="•"/>
            </a:pPr>
            <a:r>
              <a:rPr lang="en" sz="1400"/>
              <a:t>There were times where parts were saved using TVS or capacitors, if known early, we could have prevented destroyed parts</a:t>
            </a:r>
            <a:endParaRPr b="1" sz="1500">
              <a:solidFill>
                <a:srgbClr val="15264B"/>
              </a:solidFill>
            </a:endParaRPr>
          </a:p>
          <a:p>
            <a:pPr indent="0" lvl="0" marL="0" rtl="0" algn="l">
              <a:lnSpc>
                <a:spcPct val="100000"/>
              </a:lnSpc>
              <a:spcBef>
                <a:spcPts val="0"/>
              </a:spcBef>
              <a:spcAft>
                <a:spcPts val="0"/>
              </a:spcAft>
              <a:buSzPts val="2300"/>
              <a:buNone/>
            </a:pPr>
            <a:r>
              <a:t/>
            </a:r>
            <a:endParaRPr b="1" sz="1500">
              <a:solidFill>
                <a:srgbClr val="15264B"/>
              </a:solidFill>
            </a:endParaRPr>
          </a:p>
          <a:p>
            <a:pPr indent="0" lvl="0" marL="0" rtl="0" algn="l">
              <a:lnSpc>
                <a:spcPct val="100000"/>
              </a:lnSpc>
              <a:spcBef>
                <a:spcPts val="0"/>
              </a:spcBef>
              <a:spcAft>
                <a:spcPts val="0"/>
              </a:spcAft>
              <a:buSzPts val="2300"/>
              <a:buNone/>
            </a:pPr>
            <a:r>
              <a:rPr b="1" lang="en" sz="1500">
                <a:solidFill>
                  <a:srgbClr val="15264B"/>
                </a:solidFill>
              </a:rPr>
              <a:t>Importance of ESC Communication </a:t>
            </a:r>
            <a:r>
              <a:rPr b="1" lang="en" sz="1500">
                <a:solidFill>
                  <a:srgbClr val="15264B"/>
                </a:solidFill>
              </a:rPr>
              <a:t>Protocols</a:t>
            </a:r>
            <a:endParaRPr b="1" sz="1500">
              <a:solidFill>
                <a:srgbClr val="15264B"/>
              </a:solidFill>
            </a:endParaRPr>
          </a:p>
          <a:p>
            <a:pPr indent="-317500" lvl="0" marL="457200" rtl="0" algn="l">
              <a:lnSpc>
                <a:spcPct val="100000"/>
              </a:lnSpc>
              <a:spcBef>
                <a:spcPts val="0"/>
              </a:spcBef>
              <a:spcAft>
                <a:spcPts val="0"/>
              </a:spcAft>
              <a:buSzPts val="1400"/>
              <a:buChar char="•"/>
            </a:pPr>
            <a:r>
              <a:rPr lang="en" sz="1400"/>
              <a:t>While we used DSHOT, a big barrier we ran into was when we wanted to use PWM for our motors </a:t>
            </a:r>
            <a:r>
              <a:rPr lang="en" sz="1400"/>
              <a:t>with Arduino</a:t>
            </a:r>
            <a:r>
              <a:rPr lang="en" sz="1400"/>
              <a:t> libraries</a:t>
            </a:r>
            <a:endParaRPr sz="1400"/>
          </a:p>
          <a:p>
            <a:pPr indent="0" lvl="0" marL="457200" rtl="0" algn="l">
              <a:lnSpc>
                <a:spcPct val="100000"/>
              </a:lnSpc>
              <a:spcBef>
                <a:spcPts val="0"/>
              </a:spcBef>
              <a:spcAft>
                <a:spcPts val="0"/>
              </a:spcAft>
              <a:buNone/>
            </a:pPr>
            <a:r>
              <a:t/>
            </a:r>
            <a:endParaRPr sz="1400"/>
          </a:p>
          <a:p>
            <a:pPr indent="0" lvl="0" marL="0" rtl="0" algn="l">
              <a:lnSpc>
                <a:spcPct val="100000"/>
              </a:lnSpc>
              <a:spcBef>
                <a:spcPts val="0"/>
              </a:spcBef>
              <a:spcAft>
                <a:spcPts val="0"/>
              </a:spcAft>
              <a:buSzPts val="2300"/>
              <a:buNone/>
            </a:pPr>
            <a:r>
              <a:rPr b="1" lang="en" sz="1500">
                <a:solidFill>
                  <a:srgbClr val="15264B"/>
                </a:solidFill>
              </a:rPr>
              <a:t>Part C</a:t>
            </a:r>
            <a:r>
              <a:rPr b="1" lang="en" sz="1500">
                <a:solidFill>
                  <a:srgbClr val="15264B"/>
                </a:solidFill>
              </a:rPr>
              <a:t>ompatibility</a:t>
            </a:r>
            <a:endParaRPr b="1" sz="1500">
              <a:solidFill>
                <a:srgbClr val="15264B"/>
              </a:solidFill>
            </a:endParaRPr>
          </a:p>
          <a:p>
            <a:pPr indent="-317500" lvl="0" marL="457200" rtl="0" algn="l">
              <a:lnSpc>
                <a:spcPct val="100000"/>
              </a:lnSpc>
              <a:spcBef>
                <a:spcPts val="0"/>
              </a:spcBef>
              <a:spcAft>
                <a:spcPts val="0"/>
              </a:spcAft>
              <a:buSzPts val="1400"/>
              <a:buChar char="•"/>
            </a:pPr>
            <a:r>
              <a:rPr lang="en" sz="1400"/>
              <a:t>Prior to buying parts, little research was done on the compatibility of all hardware and software. This caused major problems in integration, especially with our sensor subsystem with the rest of our project.</a:t>
            </a:r>
            <a:endParaRPr b="1" sz="1500">
              <a:solidFill>
                <a:srgbClr val="15264B"/>
              </a:solidFil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p:txBody>
      </p:sp>
      <p:sp>
        <p:nvSpPr>
          <p:cNvPr id="684" name="Google Shape;684;p6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85" name="Google Shape;685;p6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Concluding Lessons</a:t>
            </a:r>
            <a:endParaRPr b="0" i="0" sz="1800" u="none" cap="none" strike="noStrike">
              <a:solidFill>
                <a:schemeClr val="lt1"/>
              </a:solidFill>
              <a:latin typeface="Arial"/>
              <a:ea typeface="Arial"/>
              <a:cs typeface="Arial"/>
              <a:sym typeface="Arial"/>
            </a:endParaRPr>
          </a:p>
        </p:txBody>
      </p:sp>
      <p:pic>
        <p:nvPicPr>
          <p:cNvPr id="686" name="Google Shape;686;p6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87" name="Google Shape;687;p6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688" name="Google Shape;688;p6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89" name="Google Shape;689;p62"/>
          <p:cNvGrpSpPr/>
          <p:nvPr/>
        </p:nvGrpSpPr>
        <p:grpSpPr>
          <a:xfrm>
            <a:off x="3046069" y="4951153"/>
            <a:ext cx="3929036" cy="52875"/>
            <a:chOff x="4028175" y="6601537"/>
            <a:chExt cx="5238715" cy="70500"/>
          </a:xfrm>
        </p:grpSpPr>
        <p:cxnSp>
          <p:nvCxnSpPr>
            <p:cNvPr id="690" name="Google Shape;690;p6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691" name="Google Shape;691;p6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92" name="Google Shape;692;p62"/>
          <p:cNvSpPr txBox="1"/>
          <p:nvPr>
            <p:ph idx="12" type="sldNum"/>
          </p:nvPr>
        </p:nvSpPr>
        <p:spPr>
          <a:xfrm>
            <a:off x="68389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63"/>
          <p:cNvSpPr txBox="1"/>
          <p:nvPr>
            <p:ph idx="1" type="body"/>
          </p:nvPr>
        </p:nvSpPr>
        <p:spPr>
          <a:xfrm>
            <a:off x="284932" y="964284"/>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1500">
                <a:solidFill>
                  <a:srgbClr val="15264B"/>
                </a:solidFill>
              </a:rPr>
              <a:t>Software Options/Sensor Integration</a:t>
            </a:r>
            <a:endParaRPr b="1"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SzPts val="1400"/>
              <a:buChar char="•"/>
            </a:pPr>
            <a:r>
              <a:rPr lang="en" sz="1400"/>
              <a:t>While Betaflight was very useful to debugging, it was difficult to integrate with IMUs and our humidity sensor. Flix and Madlight are other open </a:t>
            </a:r>
            <a:r>
              <a:rPr lang="en" sz="1400"/>
              <a:t>source</a:t>
            </a:r>
            <a:r>
              <a:rPr lang="en" sz="1400"/>
              <a:t> software options that could work</a:t>
            </a:r>
            <a:endParaRPr sz="1400"/>
          </a:p>
          <a:p>
            <a:pPr indent="0" lvl="0" marL="0" rtl="0" algn="l">
              <a:lnSpc>
                <a:spcPct val="100000"/>
              </a:lnSpc>
              <a:spcBef>
                <a:spcPts val="0"/>
              </a:spcBef>
              <a:spcAft>
                <a:spcPts val="0"/>
              </a:spcAft>
              <a:buSzPts val="2300"/>
              <a:buNone/>
            </a:pPr>
            <a:r>
              <a:t/>
            </a:r>
            <a:endParaRPr sz="1400"/>
          </a:p>
          <a:p>
            <a:pPr indent="0" lvl="0" marL="0" rtl="0" algn="l">
              <a:lnSpc>
                <a:spcPct val="100000"/>
              </a:lnSpc>
              <a:spcBef>
                <a:spcPts val="0"/>
              </a:spcBef>
              <a:spcAft>
                <a:spcPts val="0"/>
              </a:spcAft>
              <a:buSzPts val="2300"/>
              <a:buNone/>
            </a:pPr>
            <a:r>
              <a:rPr b="1" lang="en" sz="1500">
                <a:solidFill>
                  <a:srgbClr val="15264B"/>
                </a:solidFill>
              </a:rPr>
              <a:t>Remove JTAG from FC</a:t>
            </a:r>
            <a:endParaRPr b="1" sz="1500">
              <a:solidFill>
                <a:srgbClr val="15264B"/>
              </a:solidFill>
            </a:endParaRPr>
          </a:p>
          <a:p>
            <a:pPr indent="-317500" lvl="0" marL="457200" rtl="0" algn="l">
              <a:lnSpc>
                <a:spcPct val="100000"/>
              </a:lnSpc>
              <a:spcBef>
                <a:spcPts val="0"/>
              </a:spcBef>
              <a:spcAft>
                <a:spcPts val="0"/>
              </a:spcAft>
              <a:buSzPts val="1400"/>
              <a:buChar char="•"/>
            </a:pPr>
            <a:r>
              <a:rPr lang="en" sz="1400"/>
              <a:t>We had additional methods to flash the PCB, by removing the JTAG, it opens up more RX and TX pins.</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SzPts val="2300"/>
              <a:buNone/>
            </a:pPr>
            <a:r>
              <a:rPr b="1" lang="en" sz="1500">
                <a:solidFill>
                  <a:srgbClr val="15264B"/>
                </a:solidFill>
              </a:rPr>
              <a:t>Use camera ribbon directly versus a module</a:t>
            </a:r>
            <a:endParaRPr b="1" sz="1500">
              <a:solidFill>
                <a:srgbClr val="15264B"/>
              </a:solidFill>
            </a:endParaRPr>
          </a:p>
          <a:p>
            <a:pPr indent="-317500" lvl="0" marL="457200" rtl="0" algn="l">
              <a:lnSpc>
                <a:spcPct val="100000"/>
              </a:lnSpc>
              <a:spcBef>
                <a:spcPts val="0"/>
              </a:spcBef>
              <a:spcAft>
                <a:spcPts val="0"/>
              </a:spcAft>
              <a:buSzPts val="1400"/>
              <a:buChar char="•"/>
            </a:pPr>
            <a:r>
              <a:rPr lang="en" sz="1400"/>
              <a:t>More versatile and we will have an open RX/TX pins for full integration</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Clr>
                <a:schemeClr val="dk1"/>
              </a:buClr>
              <a:buSzPts val="2300"/>
              <a:buFont typeface="Arial"/>
              <a:buNone/>
            </a:pPr>
            <a:r>
              <a:rPr b="1" lang="en" sz="1500">
                <a:solidFill>
                  <a:srgbClr val="15264B"/>
                </a:solidFill>
              </a:rPr>
              <a:t>Debugging with Breadboard</a:t>
            </a:r>
            <a:endParaRPr b="1" sz="1500">
              <a:solidFill>
                <a:srgbClr val="15264B"/>
              </a:solidFill>
            </a:endParaRPr>
          </a:p>
          <a:p>
            <a:pPr indent="-317500" lvl="0" marL="457200" rtl="0" algn="l">
              <a:lnSpc>
                <a:spcPct val="100000"/>
              </a:lnSpc>
              <a:spcBef>
                <a:spcPts val="0"/>
              </a:spcBef>
              <a:spcAft>
                <a:spcPts val="0"/>
              </a:spcAft>
              <a:buSzPts val="1400"/>
              <a:buChar char="•"/>
            </a:pPr>
            <a:r>
              <a:rPr lang="en" sz="1400"/>
              <a:t>A lot of time was spent on debugging PCB issues. Breadboard makes it easier to isolate variables to better and more quickly debug.</a:t>
            </a:r>
            <a:endParaRPr b="1" sz="1500">
              <a:solidFill>
                <a:srgbClr val="15264B"/>
              </a:solidFill>
            </a:endParaRPr>
          </a:p>
          <a:p>
            <a:pPr indent="0" lvl="0" marL="0" rtl="0" algn="l">
              <a:lnSpc>
                <a:spcPct val="100000"/>
              </a:lnSpc>
              <a:spcBef>
                <a:spcPts val="0"/>
              </a:spcBef>
              <a:spcAft>
                <a:spcPts val="0"/>
              </a:spcAft>
              <a:buNone/>
            </a:pPr>
            <a:r>
              <a:t/>
            </a:r>
            <a:endParaRPr sz="1400"/>
          </a:p>
        </p:txBody>
      </p:sp>
      <p:sp>
        <p:nvSpPr>
          <p:cNvPr id="698" name="Google Shape;698;p6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99" name="Google Shape;699;p6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Future Works</a:t>
            </a:r>
            <a:endParaRPr b="0" i="0" sz="1800" u="none" cap="none" strike="noStrike">
              <a:solidFill>
                <a:schemeClr val="lt1"/>
              </a:solidFill>
              <a:latin typeface="Arial"/>
              <a:ea typeface="Arial"/>
              <a:cs typeface="Arial"/>
              <a:sym typeface="Arial"/>
            </a:endParaRPr>
          </a:p>
        </p:txBody>
      </p:sp>
      <p:pic>
        <p:nvPicPr>
          <p:cNvPr id="700" name="Google Shape;700;p6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701" name="Google Shape;701;p6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702" name="Google Shape;702;p6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703" name="Google Shape;703;p63"/>
          <p:cNvGrpSpPr/>
          <p:nvPr/>
        </p:nvGrpSpPr>
        <p:grpSpPr>
          <a:xfrm>
            <a:off x="3046069" y="4951153"/>
            <a:ext cx="3929036" cy="52875"/>
            <a:chOff x="4028175" y="6601537"/>
            <a:chExt cx="5238715" cy="70500"/>
          </a:xfrm>
        </p:grpSpPr>
        <p:cxnSp>
          <p:nvCxnSpPr>
            <p:cNvPr id="704" name="Google Shape;704;p6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705" name="Google Shape;705;p6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06" name="Google Shape;706;p63"/>
          <p:cNvSpPr txBox="1"/>
          <p:nvPr>
            <p:ph idx="12" type="sldNum"/>
          </p:nvPr>
        </p:nvSpPr>
        <p:spPr>
          <a:xfrm>
            <a:off x="67627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p28"/>
          <p:cNvSpPr txBox="1"/>
          <p:nvPr/>
        </p:nvSpPr>
        <p:spPr>
          <a:xfrm>
            <a:off x="1762704" y="1125380"/>
            <a:ext cx="5833500" cy="12546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lang="en" sz="3200">
                <a:solidFill>
                  <a:schemeClr val="lt1"/>
                </a:solidFill>
              </a:rPr>
              <a:t>Objectives</a:t>
            </a:r>
            <a:endParaRPr sz="3200">
              <a:solidFill>
                <a:schemeClr val="lt1"/>
              </a:solidFill>
            </a:endParaRPr>
          </a:p>
          <a:p>
            <a:pPr indent="0" lvl="0" marL="0" marR="0" rtl="0" algn="ctr">
              <a:lnSpc>
                <a:spcPct val="100000"/>
              </a:lnSpc>
              <a:spcBef>
                <a:spcPts val="0"/>
              </a:spcBef>
              <a:spcAft>
                <a:spcPts val="0"/>
              </a:spcAft>
              <a:buClr>
                <a:srgbClr val="000000"/>
              </a:buClr>
              <a:buSzPts val="4500"/>
              <a:buFont typeface="Arial"/>
              <a:buNone/>
            </a:pPr>
            <a:r>
              <a:t/>
            </a:r>
            <a:endParaRPr b="1" sz="4500">
              <a:solidFill>
                <a:schemeClr val="lt1"/>
              </a:solidFill>
            </a:endParaRPr>
          </a:p>
        </p:txBody>
      </p:sp>
      <p:sp>
        <p:nvSpPr>
          <p:cNvPr id="168" name="Google Shape;168;p28"/>
          <p:cNvSpPr txBox="1"/>
          <p:nvPr/>
        </p:nvSpPr>
        <p:spPr>
          <a:xfrm>
            <a:off x="1143871" y="2295948"/>
            <a:ext cx="6981900" cy="2609100"/>
          </a:xfrm>
          <a:prstGeom prst="rect">
            <a:avLst/>
          </a:prstGeom>
          <a:noFill/>
          <a:ln>
            <a:noFill/>
          </a:ln>
        </p:spPr>
        <p:txBody>
          <a:bodyPr anchorCtr="0" anchor="t" bIns="34275" lIns="68575" spcFirstLastPara="1" rIns="68575" wrap="square" tIns="34275">
            <a:spAutoFit/>
          </a:bodyPr>
          <a:lstStyle/>
          <a:p>
            <a:pPr indent="-342900" lvl="0" marL="457200" rtl="0" algn="l">
              <a:spcBef>
                <a:spcPts val="0"/>
              </a:spcBef>
              <a:spcAft>
                <a:spcPts val="0"/>
              </a:spcAft>
              <a:buClr>
                <a:schemeClr val="lt1"/>
              </a:buClr>
              <a:buSzPts val="1800"/>
              <a:buChar char="●"/>
            </a:pPr>
            <a:r>
              <a:rPr lang="en" sz="1800">
                <a:solidFill>
                  <a:schemeClr val="lt1"/>
                </a:solidFill>
              </a:rPr>
              <a:t>Custom-made Flight Controller for Beginner Friendly, Lightweight FPV Drone</a:t>
            </a:r>
            <a:endParaRPr sz="1800">
              <a:solidFill>
                <a:schemeClr val="lt1"/>
              </a:solidFill>
            </a:endParaRPr>
          </a:p>
          <a:p>
            <a:pPr indent="0" lvl="0" marL="457200" rtl="0" algn="l">
              <a:spcBef>
                <a:spcPts val="0"/>
              </a:spcBef>
              <a:spcAft>
                <a:spcPts val="0"/>
              </a:spcAft>
              <a:buClr>
                <a:schemeClr val="dk1"/>
              </a:buClr>
              <a:buSzPts val="1100"/>
              <a:buFont typeface="Arial"/>
              <a:buNone/>
            </a:pPr>
            <a:r>
              <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Additional sensors to add robustness to the drone</a:t>
            </a:r>
            <a:endParaRPr sz="1800">
              <a:solidFill>
                <a:schemeClr val="lt1"/>
              </a:solidFill>
            </a:endParaRPr>
          </a:p>
          <a:p>
            <a:pPr indent="0" lvl="0" marL="457200" rtl="0" algn="l">
              <a:spcBef>
                <a:spcPts val="0"/>
              </a:spcBef>
              <a:spcAft>
                <a:spcPts val="0"/>
              </a:spcAft>
              <a:buClr>
                <a:schemeClr val="dk1"/>
              </a:buClr>
              <a:buSzPts val="1100"/>
              <a:buFont typeface="Arial"/>
              <a:buNone/>
            </a:pPr>
            <a:r>
              <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Cheaper alternative to current day FPV Flight Controllers</a:t>
            </a:r>
            <a:endParaRPr sz="1800">
              <a:solidFill>
                <a:schemeClr val="lt1"/>
              </a:solidFill>
            </a:endParaRPr>
          </a:p>
          <a:p>
            <a:pPr indent="0" lvl="0" marL="457200" rtl="0" algn="l">
              <a:spcBef>
                <a:spcPts val="0"/>
              </a:spcBef>
              <a:spcAft>
                <a:spcPts val="0"/>
              </a:spcAft>
              <a:buClr>
                <a:schemeClr val="dk1"/>
              </a:buClr>
              <a:buSzPts val="1100"/>
              <a:buFont typeface="Arial"/>
              <a:buNone/>
            </a:pPr>
            <a:r>
              <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Full Betaflight Integration</a:t>
            </a:r>
            <a:endParaRPr sz="2800">
              <a:solidFill>
                <a:schemeClr val="lt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Arial"/>
              <a:buNone/>
            </a:pPr>
            <a:r>
              <a:t/>
            </a:r>
            <a:endParaRPr sz="2100">
              <a:solidFill>
                <a:schemeClr val="lt1"/>
              </a:solidFill>
            </a:endParaRPr>
          </a:p>
        </p:txBody>
      </p:sp>
      <p:grpSp>
        <p:nvGrpSpPr>
          <p:cNvPr id="169" name="Google Shape;169;p28"/>
          <p:cNvGrpSpPr/>
          <p:nvPr/>
        </p:nvGrpSpPr>
        <p:grpSpPr>
          <a:xfrm>
            <a:off x="2957842" y="2007704"/>
            <a:ext cx="2896227" cy="242134"/>
            <a:chOff x="3943790" y="2676939"/>
            <a:chExt cx="3861636" cy="322845"/>
          </a:xfrm>
        </p:grpSpPr>
        <p:cxnSp>
          <p:nvCxnSpPr>
            <p:cNvPr id="170" name="Google Shape;170;p28"/>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171" name="Google Shape;171;p28"/>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172" name="Google Shape;172;p28"/>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173" name="Google Shape;173;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74" name="Google Shape;174;p2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175" name="Google Shape;175;p28"/>
          <p:cNvGrpSpPr/>
          <p:nvPr/>
        </p:nvGrpSpPr>
        <p:grpSpPr>
          <a:xfrm>
            <a:off x="3046069" y="4951153"/>
            <a:ext cx="3929036" cy="52875"/>
            <a:chOff x="4028175" y="6601537"/>
            <a:chExt cx="5238715" cy="70500"/>
          </a:xfrm>
        </p:grpSpPr>
        <p:cxnSp>
          <p:nvCxnSpPr>
            <p:cNvPr id="176" name="Google Shape;176;p28"/>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77" name="Google Shape;177;p28"/>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178" name="Google Shape;178;p28"/>
          <p:cNvSpPr txBox="1"/>
          <p:nvPr>
            <p:ph idx="12" type="sldNum"/>
          </p:nvPr>
        </p:nvSpPr>
        <p:spPr>
          <a:xfrm>
            <a:off x="66865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0" name="Shape 710"/>
        <p:cNvGrpSpPr/>
        <p:nvPr/>
      </p:nvGrpSpPr>
      <p:grpSpPr>
        <a:xfrm>
          <a:off x="0" y="0"/>
          <a:ext cx="0" cy="0"/>
          <a:chOff x="0" y="0"/>
          <a:chExt cx="0" cy="0"/>
        </a:xfrm>
      </p:grpSpPr>
      <p:sp>
        <p:nvSpPr>
          <p:cNvPr id="711" name="Google Shape;711;p64"/>
          <p:cNvSpPr txBox="1"/>
          <p:nvPr/>
        </p:nvSpPr>
        <p:spPr>
          <a:xfrm>
            <a:off x="971550" y="2211368"/>
            <a:ext cx="7200900" cy="808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Thank you! Questions?</a:t>
            </a:r>
            <a:endParaRPr sz="1100"/>
          </a:p>
          <a:p>
            <a:pPr indent="0" lvl="0" marL="0" marR="0" rtl="0" algn="l">
              <a:lnSpc>
                <a:spcPct val="100000"/>
              </a:lnSpc>
              <a:spcBef>
                <a:spcPts val="0"/>
              </a:spcBef>
              <a:spcAft>
                <a:spcPts val="0"/>
              </a:spcAft>
              <a:buNone/>
            </a:pPr>
            <a:r>
              <a:t/>
            </a:r>
            <a:endParaRPr b="0" i="0" sz="1400" u="none" cap="none" strike="noStrike">
              <a:solidFill>
                <a:srgbClr val="15264B"/>
              </a:solidFill>
              <a:latin typeface="Arial"/>
              <a:ea typeface="Arial"/>
              <a:cs typeface="Arial"/>
              <a:sym typeface="Arial"/>
            </a:endParaRPr>
          </a:p>
        </p:txBody>
      </p:sp>
      <p:grpSp>
        <p:nvGrpSpPr>
          <p:cNvPr id="712" name="Google Shape;712;p64"/>
          <p:cNvGrpSpPr/>
          <p:nvPr/>
        </p:nvGrpSpPr>
        <p:grpSpPr>
          <a:xfrm>
            <a:off x="2957842" y="2007704"/>
            <a:ext cx="2896227" cy="242134"/>
            <a:chOff x="3943790" y="2676939"/>
            <a:chExt cx="3861636" cy="322845"/>
          </a:xfrm>
        </p:grpSpPr>
        <p:cxnSp>
          <p:nvCxnSpPr>
            <p:cNvPr id="713" name="Google Shape;713;p64"/>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714" name="Google Shape;714;p64"/>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715" name="Google Shape;715;p64"/>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716" name="Google Shape;716;p6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717" name="Google Shape;717;p6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718" name="Google Shape;718;p64"/>
          <p:cNvGrpSpPr/>
          <p:nvPr/>
        </p:nvGrpSpPr>
        <p:grpSpPr>
          <a:xfrm>
            <a:off x="3046069" y="4951153"/>
            <a:ext cx="3929036" cy="52875"/>
            <a:chOff x="4028175" y="6601537"/>
            <a:chExt cx="5238715" cy="70500"/>
          </a:xfrm>
        </p:grpSpPr>
        <p:cxnSp>
          <p:nvCxnSpPr>
            <p:cNvPr id="719" name="Google Shape;719;p6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720" name="Google Shape;720;p6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21" name="Google Shape;721;p64"/>
          <p:cNvSpPr txBox="1"/>
          <p:nvPr>
            <p:ph idx="12" type="sldNum"/>
          </p:nvPr>
        </p:nvSpPr>
        <p:spPr>
          <a:xfrm>
            <a:off x="8396258" y="45870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txBox="1"/>
          <p:nvPr/>
        </p:nvSpPr>
        <p:spPr>
          <a:xfrm>
            <a:off x="438010" y="4428223"/>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i="1" lang="en" sz="1200">
                <a:solidFill>
                  <a:srgbClr val="13294B"/>
                </a:solidFill>
              </a:rPr>
              <a:t>Example of a </a:t>
            </a:r>
            <a:r>
              <a:rPr i="1" lang="en" sz="1200">
                <a:solidFill>
                  <a:srgbClr val="13294B"/>
                </a:solidFill>
              </a:rPr>
              <a:t>Commercial</a:t>
            </a:r>
            <a:r>
              <a:rPr i="1" lang="en" sz="1200">
                <a:solidFill>
                  <a:srgbClr val="13294B"/>
                </a:solidFill>
              </a:rPr>
              <a:t> Flight Controller </a:t>
            </a:r>
            <a:endParaRPr b="0" i="1" sz="1200" u="none" cap="none" strike="noStrike">
              <a:solidFill>
                <a:srgbClr val="13294B"/>
              </a:solidFill>
              <a:latin typeface="Arial"/>
              <a:ea typeface="Arial"/>
              <a:cs typeface="Arial"/>
              <a:sym typeface="Arial"/>
            </a:endParaRPr>
          </a:p>
        </p:txBody>
      </p:sp>
      <p:sp>
        <p:nvSpPr>
          <p:cNvPr id="184" name="Google Shape;184;p2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85" name="Google Shape;185;p2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Commercial</a:t>
            </a:r>
            <a:r>
              <a:rPr lang="en" sz="1800">
                <a:solidFill>
                  <a:schemeClr val="lt1"/>
                </a:solidFill>
              </a:rPr>
              <a:t> FC </a:t>
            </a:r>
            <a:endParaRPr b="0" i="0" sz="1800" u="none" cap="none" strike="noStrike">
              <a:solidFill>
                <a:schemeClr val="lt1"/>
              </a:solidFill>
              <a:latin typeface="Arial"/>
              <a:ea typeface="Arial"/>
              <a:cs typeface="Arial"/>
              <a:sym typeface="Arial"/>
            </a:endParaRPr>
          </a:p>
        </p:txBody>
      </p:sp>
      <p:pic>
        <p:nvPicPr>
          <p:cNvPr id="186" name="Google Shape;186;p2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87" name="Google Shape;187;p2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88" name="Google Shape;188;p2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89" name="Google Shape;189;p29"/>
          <p:cNvGrpSpPr/>
          <p:nvPr/>
        </p:nvGrpSpPr>
        <p:grpSpPr>
          <a:xfrm>
            <a:off x="3046069" y="4951153"/>
            <a:ext cx="3929036" cy="52875"/>
            <a:chOff x="4028175" y="6601537"/>
            <a:chExt cx="5238715" cy="70500"/>
          </a:xfrm>
        </p:grpSpPr>
        <p:cxnSp>
          <p:nvCxnSpPr>
            <p:cNvPr id="190" name="Google Shape;190;p2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91" name="Google Shape;191;p2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descr="Flight Controller Explained: How to Choose the Best FC for FPV Drone -  Oscar Liang" id="192" name="Google Shape;192;p29"/>
          <p:cNvPicPr preferRelativeResize="0"/>
          <p:nvPr/>
        </p:nvPicPr>
        <p:blipFill>
          <a:blip r:embed="rId4">
            <a:alphaModFix/>
          </a:blip>
          <a:stretch>
            <a:fillRect/>
          </a:stretch>
        </p:blipFill>
        <p:spPr>
          <a:xfrm>
            <a:off x="1839300" y="747713"/>
            <a:ext cx="5465398" cy="3648075"/>
          </a:xfrm>
          <a:prstGeom prst="rect">
            <a:avLst/>
          </a:prstGeom>
          <a:noFill/>
          <a:ln>
            <a:noFill/>
          </a:ln>
        </p:spPr>
      </p:pic>
      <p:sp>
        <p:nvSpPr>
          <p:cNvPr id="193" name="Google Shape;193;p29"/>
          <p:cNvSpPr txBox="1"/>
          <p:nvPr>
            <p:ph idx="12" type="sldNum"/>
          </p:nvPr>
        </p:nvSpPr>
        <p:spPr>
          <a:xfrm>
            <a:off x="67627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30"/>
          <p:cNvSpPr txBox="1"/>
          <p:nvPr/>
        </p:nvSpPr>
        <p:spPr>
          <a:xfrm>
            <a:off x="971550" y="2211367"/>
            <a:ext cx="7200900" cy="13314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Design and Functional Requirements</a:t>
            </a:r>
            <a:endParaRPr sz="1100"/>
          </a:p>
          <a:p>
            <a:pPr indent="0" lvl="0" marL="0" marR="0" rtl="0" algn="l">
              <a:lnSpc>
                <a:spcPct val="100000"/>
              </a:lnSpc>
              <a:spcBef>
                <a:spcPts val="0"/>
              </a:spcBef>
              <a:spcAft>
                <a:spcPts val="0"/>
              </a:spcAft>
              <a:buNone/>
            </a:pPr>
            <a:r>
              <a:t/>
            </a:r>
            <a:endParaRPr b="0" i="0" sz="1400" u="none" cap="none" strike="noStrike">
              <a:solidFill>
                <a:srgbClr val="15264B"/>
              </a:solidFill>
              <a:latin typeface="Arial"/>
              <a:ea typeface="Arial"/>
              <a:cs typeface="Arial"/>
              <a:sym typeface="Arial"/>
            </a:endParaRPr>
          </a:p>
        </p:txBody>
      </p:sp>
      <p:grpSp>
        <p:nvGrpSpPr>
          <p:cNvPr id="199" name="Google Shape;199;p30"/>
          <p:cNvGrpSpPr/>
          <p:nvPr/>
        </p:nvGrpSpPr>
        <p:grpSpPr>
          <a:xfrm>
            <a:off x="2957842" y="2007704"/>
            <a:ext cx="2896227" cy="242134"/>
            <a:chOff x="3943790" y="2676939"/>
            <a:chExt cx="3861636" cy="322845"/>
          </a:xfrm>
        </p:grpSpPr>
        <p:cxnSp>
          <p:nvCxnSpPr>
            <p:cNvPr id="200" name="Google Shape;200;p30"/>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201" name="Google Shape;201;p30"/>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202" name="Google Shape;202;p30"/>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203" name="Google Shape;203;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04" name="Google Shape;204;p3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05" name="Google Shape;205;p30"/>
          <p:cNvGrpSpPr/>
          <p:nvPr/>
        </p:nvGrpSpPr>
        <p:grpSpPr>
          <a:xfrm>
            <a:off x="3046069" y="4951153"/>
            <a:ext cx="3929036" cy="52875"/>
            <a:chOff x="4028175" y="6601537"/>
            <a:chExt cx="5238715" cy="70500"/>
          </a:xfrm>
        </p:grpSpPr>
        <p:cxnSp>
          <p:nvCxnSpPr>
            <p:cNvPr id="206" name="Google Shape;206;p3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07" name="Google Shape;207;p3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208" name="Google Shape;20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14" name="Google Shape;214;p3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Original Design </a:t>
            </a:r>
            <a:endParaRPr b="0" i="0" sz="1800" u="none" cap="none" strike="noStrike">
              <a:solidFill>
                <a:schemeClr val="lt1"/>
              </a:solidFill>
              <a:latin typeface="Arial"/>
              <a:ea typeface="Arial"/>
              <a:cs typeface="Arial"/>
              <a:sym typeface="Arial"/>
            </a:endParaRPr>
          </a:p>
        </p:txBody>
      </p:sp>
      <p:pic>
        <p:nvPicPr>
          <p:cNvPr id="215" name="Google Shape;215;p3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16" name="Google Shape;216;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17" name="Google Shape;217;p3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18" name="Google Shape;218;p31"/>
          <p:cNvGrpSpPr/>
          <p:nvPr/>
        </p:nvGrpSpPr>
        <p:grpSpPr>
          <a:xfrm>
            <a:off x="3046069" y="4951153"/>
            <a:ext cx="3929036" cy="52875"/>
            <a:chOff x="4028175" y="6601537"/>
            <a:chExt cx="5238715" cy="70500"/>
          </a:xfrm>
        </p:grpSpPr>
        <p:cxnSp>
          <p:nvCxnSpPr>
            <p:cNvPr id="219" name="Google Shape;219;p3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20" name="Google Shape;220;p3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21" name="Google Shape;221;p31"/>
          <p:cNvPicPr preferRelativeResize="0"/>
          <p:nvPr/>
        </p:nvPicPr>
        <p:blipFill>
          <a:blip r:embed="rId4">
            <a:alphaModFix/>
          </a:blip>
          <a:stretch>
            <a:fillRect/>
          </a:stretch>
        </p:blipFill>
        <p:spPr>
          <a:xfrm>
            <a:off x="1227950" y="810825"/>
            <a:ext cx="6738363" cy="3771787"/>
          </a:xfrm>
          <a:prstGeom prst="rect">
            <a:avLst/>
          </a:prstGeom>
          <a:noFill/>
          <a:ln>
            <a:noFill/>
          </a:ln>
        </p:spPr>
      </p:pic>
      <p:sp>
        <p:nvSpPr>
          <p:cNvPr id="222" name="Google Shape;222;p31"/>
          <p:cNvSpPr txBox="1"/>
          <p:nvPr>
            <p:ph idx="12" type="sldNum"/>
          </p:nvPr>
        </p:nvSpPr>
        <p:spPr>
          <a:xfrm>
            <a:off x="67627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28" name="Google Shape;228;p3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Reasons to Change Design </a:t>
            </a:r>
            <a:endParaRPr b="0" i="0" sz="1800" u="none" cap="none" strike="noStrike">
              <a:solidFill>
                <a:schemeClr val="lt1"/>
              </a:solidFill>
              <a:latin typeface="Arial"/>
              <a:ea typeface="Arial"/>
              <a:cs typeface="Arial"/>
              <a:sym typeface="Arial"/>
            </a:endParaRPr>
          </a:p>
        </p:txBody>
      </p:sp>
      <p:pic>
        <p:nvPicPr>
          <p:cNvPr id="229" name="Google Shape;229;p3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30" name="Google Shape;230;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31" name="Google Shape;231;p3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32" name="Google Shape;232;p32"/>
          <p:cNvGrpSpPr/>
          <p:nvPr/>
        </p:nvGrpSpPr>
        <p:grpSpPr>
          <a:xfrm>
            <a:off x="3046069" y="4951153"/>
            <a:ext cx="3929036" cy="52875"/>
            <a:chOff x="4028175" y="6601537"/>
            <a:chExt cx="5238715" cy="70500"/>
          </a:xfrm>
        </p:grpSpPr>
        <p:cxnSp>
          <p:nvCxnSpPr>
            <p:cNvPr id="233" name="Google Shape;233;p3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34" name="Google Shape;234;p3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35" name="Google Shape;235;p32"/>
          <p:cNvPicPr preferRelativeResize="0"/>
          <p:nvPr/>
        </p:nvPicPr>
        <p:blipFill rotWithShape="1">
          <a:blip r:embed="rId4">
            <a:alphaModFix/>
          </a:blip>
          <a:srcRect b="0" l="0" r="12967" t="0"/>
          <a:stretch/>
        </p:blipFill>
        <p:spPr>
          <a:xfrm>
            <a:off x="282600" y="827288"/>
            <a:ext cx="3093199" cy="3947750"/>
          </a:xfrm>
          <a:prstGeom prst="rect">
            <a:avLst/>
          </a:prstGeom>
          <a:noFill/>
          <a:ln>
            <a:noFill/>
          </a:ln>
        </p:spPr>
      </p:pic>
      <p:pic>
        <p:nvPicPr>
          <p:cNvPr id="236" name="Google Shape;236;p32" title="IMG_7970.MOV">
            <a:hlinkClick r:id="rId5"/>
          </p:cNvPr>
          <p:cNvPicPr preferRelativeResize="0"/>
          <p:nvPr/>
        </p:nvPicPr>
        <p:blipFill>
          <a:blip r:embed="rId6">
            <a:alphaModFix/>
          </a:blip>
          <a:stretch>
            <a:fillRect/>
          </a:stretch>
        </p:blipFill>
        <p:spPr>
          <a:xfrm>
            <a:off x="6553950" y="756525"/>
            <a:ext cx="2302949" cy="4094126"/>
          </a:xfrm>
          <a:prstGeom prst="rect">
            <a:avLst/>
          </a:prstGeom>
          <a:noFill/>
          <a:ln>
            <a:noFill/>
          </a:ln>
        </p:spPr>
      </p:pic>
      <p:sp>
        <p:nvSpPr>
          <p:cNvPr id="237" name="Google Shape;237;p32"/>
          <p:cNvSpPr txBox="1"/>
          <p:nvPr/>
        </p:nvSpPr>
        <p:spPr>
          <a:xfrm>
            <a:off x="3460650" y="854850"/>
            <a:ext cx="3093300" cy="39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294B"/>
                </a:solidFill>
              </a:rPr>
              <a:t>On the left, our PCB setup to flash with UART to USB TTL</a:t>
            </a:r>
            <a:endParaRPr sz="1800">
              <a:solidFill>
                <a:srgbClr val="13294B"/>
              </a:solidFill>
            </a:endParaRPr>
          </a:p>
          <a:p>
            <a:pPr indent="0" lvl="0" marL="0" rtl="0" algn="l">
              <a:spcBef>
                <a:spcPts val="0"/>
              </a:spcBef>
              <a:spcAft>
                <a:spcPts val="0"/>
              </a:spcAft>
              <a:buNone/>
            </a:pPr>
            <a:r>
              <a:t/>
            </a:r>
            <a:endParaRPr sz="1800">
              <a:solidFill>
                <a:srgbClr val="13294B"/>
              </a:solidFill>
            </a:endParaRPr>
          </a:p>
          <a:p>
            <a:pPr indent="0" lvl="0" marL="0" rtl="0" algn="l">
              <a:spcBef>
                <a:spcPts val="0"/>
              </a:spcBef>
              <a:spcAft>
                <a:spcPts val="0"/>
              </a:spcAft>
              <a:buNone/>
            </a:pPr>
            <a:r>
              <a:t/>
            </a:r>
            <a:endParaRPr sz="1800">
              <a:solidFill>
                <a:srgbClr val="13294B"/>
              </a:solidFill>
            </a:endParaRPr>
          </a:p>
          <a:p>
            <a:pPr indent="0" lvl="0" marL="0" rtl="0" algn="l">
              <a:spcBef>
                <a:spcPts val="0"/>
              </a:spcBef>
              <a:spcAft>
                <a:spcPts val="0"/>
              </a:spcAft>
              <a:buNone/>
            </a:pPr>
            <a:r>
              <a:t/>
            </a:r>
            <a:endParaRPr sz="1800">
              <a:solidFill>
                <a:srgbClr val="13294B"/>
              </a:solidFill>
            </a:endParaRPr>
          </a:p>
          <a:p>
            <a:pPr indent="0" lvl="0" marL="0" rtl="0" algn="l">
              <a:spcBef>
                <a:spcPts val="0"/>
              </a:spcBef>
              <a:spcAft>
                <a:spcPts val="0"/>
              </a:spcAft>
              <a:buNone/>
            </a:pPr>
            <a:r>
              <a:t/>
            </a:r>
            <a:endParaRPr sz="1800">
              <a:solidFill>
                <a:srgbClr val="13294B"/>
              </a:solidFill>
            </a:endParaRPr>
          </a:p>
          <a:p>
            <a:pPr indent="0" lvl="0" marL="0" rtl="0" algn="l">
              <a:spcBef>
                <a:spcPts val="0"/>
              </a:spcBef>
              <a:spcAft>
                <a:spcPts val="0"/>
              </a:spcAft>
              <a:buNone/>
            </a:pPr>
            <a:r>
              <a:rPr lang="en" sz="1800">
                <a:solidFill>
                  <a:srgbClr val="13294B"/>
                </a:solidFill>
              </a:rPr>
              <a:t>On the right, video of an LED that lights when PCB is powered </a:t>
            </a:r>
            <a:endParaRPr sz="1800">
              <a:solidFill>
                <a:srgbClr val="13294B"/>
              </a:solidFill>
            </a:endParaRPr>
          </a:p>
        </p:txBody>
      </p:sp>
      <p:sp>
        <p:nvSpPr>
          <p:cNvPr id="238" name="Google Shape;23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44" name="Google Shape;244;p3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New </a:t>
            </a:r>
            <a:r>
              <a:rPr lang="en" sz="1800">
                <a:solidFill>
                  <a:schemeClr val="lt1"/>
                </a:solidFill>
              </a:rPr>
              <a:t>Design </a:t>
            </a:r>
            <a:endParaRPr b="0" i="0" sz="1800" u="none" cap="none" strike="noStrike">
              <a:solidFill>
                <a:schemeClr val="lt1"/>
              </a:solidFill>
              <a:latin typeface="Arial"/>
              <a:ea typeface="Arial"/>
              <a:cs typeface="Arial"/>
              <a:sym typeface="Arial"/>
            </a:endParaRPr>
          </a:p>
        </p:txBody>
      </p:sp>
      <p:pic>
        <p:nvPicPr>
          <p:cNvPr id="245" name="Google Shape;245;p3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46" name="Google Shape;246;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47" name="Google Shape;247;p3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48" name="Google Shape;248;p33"/>
          <p:cNvGrpSpPr/>
          <p:nvPr/>
        </p:nvGrpSpPr>
        <p:grpSpPr>
          <a:xfrm>
            <a:off x="3046069" y="4951153"/>
            <a:ext cx="3929036" cy="52875"/>
            <a:chOff x="4028175" y="6601537"/>
            <a:chExt cx="5238715" cy="70500"/>
          </a:xfrm>
        </p:grpSpPr>
        <p:cxnSp>
          <p:nvCxnSpPr>
            <p:cNvPr id="249" name="Google Shape;249;p3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50" name="Google Shape;250;p3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251" name="Google Shape;251;p33"/>
          <p:cNvSpPr txBox="1"/>
          <p:nvPr>
            <p:ph idx="12" type="sldNum"/>
          </p:nvPr>
        </p:nvSpPr>
        <p:spPr>
          <a:xfrm>
            <a:off x="6762750" y="46910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52" name="Google Shape;252;p33" title="BlockDiagram(SPECS).drawio.png"/>
          <p:cNvPicPr preferRelativeResize="0"/>
          <p:nvPr/>
        </p:nvPicPr>
        <p:blipFill>
          <a:blip r:embed="rId4">
            <a:alphaModFix/>
          </a:blip>
          <a:stretch>
            <a:fillRect/>
          </a:stretch>
        </p:blipFill>
        <p:spPr>
          <a:xfrm>
            <a:off x="1351850" y="681363"/>
            <a:ext cx="6869626" cy="4239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