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39_3C1173E4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2"/>
  </p:notesMasterIdLst>
  <p:sldIdLst>
    <p:sldId id="283" r:id="rId2"/>
    <p:sldId id="304" r:id="rId3"/>
    <p:sldId id="320" r:id="rId4"/>
    <p:sldId id="309" r:id="rId5"/>
    <p:sldId id="326" r:id="rId6"/>
    <p:sldId id="307" r:id="rId7"/>
    <p:sldId id="308" r:id="rId8"/>
    <p:sldId id="310" r:id="rId9"/>
    <p:sldId id="311" r:id="rId10"/>
    <p:sldId id="321" r:id="rId11"/>
    <p:sldId id="323" r:id="rId12"/>
    <p:sldId id="325" r:id="rId13"/>
    <p:sldId id="313" r:id="rId14"/>
    <p:sldId id="314" r:id="rId15"/>
    <p:sldId id="315" r:id="rId16"/>
    <p:sldId id="306" r:id="rId17"/>
    <p:sldId id="327" r:id="rId18"/>
    <p:sldId id="316" r:id="rId19"/>
    <p:sldId id="317" r:id="rId20"/>
    <p:sldId id="301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5" roundtripDataSignature="AMtx7mhSaRiTD9uDhGJ3nUfwohnl+c0Rs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0EDD42-3636-0F2F-9E38-0847BD8D1E55}" name="Mugg, Patrick Edward" initials="MP" userId="S::pmugg2@illinois.edu::2a120044-7bfe-45ed-a5ba-01167433bd16" providerId="AD"/>
  <p188:author id="{1F9CBBD1-DD52-EEE8-CCFB-2B62D9CE0FC1}" name="Tipping, Jack Edmund" initials="TJ" userId="S::jacket2@illinois.edu::fa00600a-3612-465f-8aa7-6f74802955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74A"/>
    <a:srgbClr val="FA5738"/>
    <a:srgbClr val="E84B36"/>
    <a:srgbClr val="13294B"/>
    <a:srgbClr val="15264B"/>
    <a:srgbClr val="1B4284"/>
    <a:srgbClr val="FF552E"/>
    <a:srgbClr val="0E2248"/>
    <a:srgbClr val="0E2E5A"/>
    <a:srgbClr val="0B1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3FBF7-2DFE-231F-CBEE-BA59AEAE93A9}" v="1" dt="2025-12-11T15:42:58.160"/>
    <p1510:client id="{7E651067-7687-D524-308A-2309A0332911}" v="15" dt="2025-12-10T16:29:10.050"/>
    <p1510:client id="{8C6C6197-EF65-06F2-D5AC-00C248EB0FC5}" v="18" dt="2025-12-10T18:19:36.336"/>
    <p1510:client id="{D72E9272-0E0A-20D8-E902-6FE05E09FBED}" v="304" dt="2025-12-10T21:05:49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41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comments/modernComment_139_3C1173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9ABFF6-AE45-45A2-8619-1A265247930A}" authorId="{1F9CBBD1-DD52-EEE8-CCFB-2B62D9CE0FC1}" created="2025-12-08T20:18:11.157">
    <pc:sldMkLst xmlns:pc="http://schemas.microsoft.com/office/powerpoint/2013/main/command">
      <pc:docMk/>
      <pc:sldMk cId="1007776740" sldId="313"/>
    </pc:sldMkLst>
    <p188:replyLst>
      <p188:reply id="{9F5CB439-AD12-4118-9AB5-5F1A41071619}" authorId="{BD0EDD42-3636-0F2F-9E38-0847BD8D1E55}" created="2025-12-09T04:08:22.509">
        <p188:txBody>
          <a:bodyPr/>
          <a:lstStyle/>
          <a:p>
            <a:r>
              <a:rPr lang="en-US"/>
              <a:t>Yeah that's probably more interesting</a:t>
            </a:r>
          </a:p>
        </p188:txBody>
      </p188:reply>
    </p188:replyLst>
    <p188:txBody>
      <a:bodyPr/>
      <a:lstStyle/>
      <a:p>
        <a:r>
          <a:rPr lang="en-US"/>
          <a:t>Should we just say how we went back and forth on implementations between adruino c code and interfacing with python binding to networking ports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C36BA32A-034C-BE1E-296A-2B6D46E0C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DACB6041-015F-A645-C931-E47822C0AC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0"/>
            <a:r>
              <a:rPr lang="en-US">
                <a:solidFill>
                  <a:srgbClr val="333333"/>
                </a:solidFill>
              </a:rPr>
              <a:t>Introduction to your team and your project.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solidFill>
                  <a:srgbClr val="333333"/>
                </a:solidFill>
              </a:rPr>
              <a:t>Objective. What problem are you solving?</a:t>
            </a:r>
            <a:endParaRPr lang="en-US"/>
          </a:p>
          <a:p>
            <a:pPr marL="0" indent="0"/>
            <a:br>
              <a:rPr lang="en-US"/>
            </a:br>
            <a:endParaRPr lang="en-US"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6544D833-643B-D0E5-0AD0-8546382736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661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72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095EA6D7-88F0-C554-FC73-17FA2D596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>
            <a:extLst>
              <a:ext uri="{FF2B5EF4-FFF2-40B4-BE49-F238E27FC236}">
                <a16:creationId xmlns:a16="http://schemas.microsoft.com/office/drawing/2014/main" id="{90DAEA90-1FB6-F5B7-985E-436B199C3E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>
            <a:extLst>
              <a:ext uri="{FF2B5EF4-FFF2-40B4-BE49-F238E27FC236}">
                <a16:creationId xmlns:a16="http://schemas.microsoft.com/office/drawing/2014/main" id="{C8AC2D8D-DBCA-20CA-904B-B9F387E737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04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475276E4-C465-075E-C9EA-04B6B4D69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>
            <a:extLst>
              <a:ext uri="{FF2B5EF4-FFF2-40B4-BE49-F238E27FC236}">
                <a16:creationId xmlns:a16="http://schemas.microsoft.com/office/drawing/2014/main" id="{3443108F-8FD4-C573-46C8-E3491A6DD1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>
            <a:extLst>
              <a:ext uri="{FF2B5EF4-FFF2-40B4-BE49-F238E27FC236}">
                <a16:creationId xmlns:a16="http://schemas.microsoft.com/office/drawing/2014/main" id="{02EA8772-9D73-ADAF-28A1-E00F2E1849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60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D0F88708-6CFF-16C9-94EB-E62140B52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998C8F20-B8EB-5D6D-4582-CA10DCD734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9383115C-DE21-F391-3BE6-F954B0DC2A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2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8B9E438E-08AA-7240-FEBB-17AC7BF58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80DEF60E-5E99-3EAC-EC73-A5064D840E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ACB2C316-F5A9-A87D-E5EE-237C0996F4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54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2AFF58DA-9B6D-6DB0-DF2D-E2BD68A2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0C4E9C60-FECA-D1D9-9105-F4992DD6D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E4CDAA0F-56F3-DC62-776B-CE0DF57D0C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9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22B32087-B345-FD36-9E38-3CD098817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DCFCEF35-21B7-1791-112D-F688E0F76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AC716C1D-5E1A-6B95-518D-67DF6807DC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28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>
          <a:extLst>
            <a:ext uri="{FF2B5EF4-FFF2-40B4-BE49-F238E27FC236}">
              <a16:creationId xmlns:a16="http://schemas.microsoft.com/office/drawing/2014/main" id="{B639A829-989E-C193-7B6B-9A1353436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>
            <a:extLst>
              <a:ext uri="{FF2B5EF4-FFF2-40B4-BE49-F238E27FC236}">
                <a16:creationId xmlns:a16="http://schemas.microsoft.com/office/drawing/2014/main" id="{427FCC22-5BA9-0E3D-4434-4CD7D20BF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>
            <a:extLst>
              <a:ext uri="{FF2B5EF4-FFF2-40B4-BE49-F238E27FC236}">
                <a16:creationId xmlns:a16="http://schemas.microsoft.com/office/drawing/2014/main" id="{C3C41B3C-887E-644C-A808-7BE3E5850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B360E479-A948-46A3-86CD-B74C179F6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>
            <a:extLst>
              <a:ext uri="{FF2B5EF4-FFF2-40B4-BE49-F238E27FC236}">
                <a16:creationId xmlns:a16="http://schemas.microsoft.com/office/drawing/2014/main" id="{CD6A076A-120F-2D93-913F-EBF803B02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>
            <a:extLst>
              <a:ext uri="{FF2B5EF4-FFF2-40B4-BE49-F238E27FC236}">
                <a16:creationId xmlns:a16="http://schemas.microsoft.com/office/drawing/2014/main" id="{A586D795-3B99-678F-1E8E-115BC3BC9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4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9_3C1173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zoMnak3wYw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EE6B1E5-9B9E-FD48-9F48-627803FDB7F5}"/>
              </a:ext>
            </a:extLst>
          </p:cNvPr>
          <p:cNvSpPr txBox="1"/>
          <p:nvPr/>
        </p:nvSpPr>
        <p:spPr>
          <a:xfrm>
            <a:off x="1134035" y="2553964"/>
            <a:ext cx="9923929" cy="238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500" b="1">
                <a:solidFill>
                  <a:schemeClr val="lt1"/>
                </a:solidFill>
                <a:latin typeface="+mn-lt"/>
                <a:sym typeface="Helvetica Neue"/>
              </a:rPr>
              <a:t>Blade </a:t>
            </a:r>
            <a:r>
              <a:rPr lang="en-US" sz="4500" b="1" err="1">
                <a:solidFill>
                  <a:schemeClr val="lt1"/>
                </a:solidFill>
                <a:latin typeface="+mn-lt"/>
                <a:sym typeface="Helvetica Neue"/>
              </a:rPr>
              <a:t>Blade</a:t>
            </a:r>
            <a:endParaRPr lang="en-US" err="1">
              <a:solidFill>
                <a:schemeClr val="lt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500">
                <a:solidFill>
                  <a:schemeClr val="lt1"/>
                </a:solidFill>
                <a:latin typeface="+mn-lt"/>
                <a:sym typeface="Helvetica Neue"/>
              </a:rPr>
              <a:t>Ant-Weight </a:t>
            </a:r>
            <a:r>
              <a:rPr lang="en-US" sz="2500" err="1">
                <a:solidFill>
                  <a:schemeClr val="lt1"/>
                </a:solidFill>
                <a:latin typeface="+mn-lt"/>
                <a:sym typeface="Helvetica Neue"/>
              </a:rPr>
              <a:t>BattleBot</a:t>
            </a:r>
            <a:endParaRPr lang="en-US" err="1">
              <a:solidFill>
                <a:schemeClr val="lt1"/>
              </a:solidFill>
            </a:endParaRPr>
          </a:p>
          <a:p>
            <a:pPr lvl="0" algn="ctr">
              <a:spcBef>
                <a:spcPts val="600"/>
              </a:spcBef>
            </a:pPr>
            <a:endParaRPr lang="en-US" sz="1800">
              <a:solidFill>
                <a:schemeClr val="lt1"/>
              </a:solidFill>
              <a:latin typeface="+mn-lt"/>
              <a:ea typeface="Helvetica Neue"/>
              <a:cs typeface="Helvetica Neue"/>
              <a:sym typeface="Helvetica Neue"/>
            </a:endParaRPr>
          </a:p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</a:rPr>
              <a:t>Group 16</a:t>
            </a:r>
          </a:p>
          <a:p>
            <a:pPr algn="ctr">
              <a:spcBef>
                <a:spcPts val="600"/>
              </a:spcBef>
            </a:pPr>
            <a:r>
              <a:rPr lang="en-US" sz="1800">
                <a:solidFill>
                  <a:schemeClr val="lt1"/>
                </a:solidFill>
                <a:latin typeface="+mn-lt"/>
              </a:rPr>
              <a:t>Sam Paone, Jack Tipping, and Patrick Mugg</a:t>
            </a: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C6D8374-322F-A84C-B20A-504C6528FDDA}"/>
              </a:ext>
            </a:extLst>
          </p:cNvPr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800" spc="300">
                <a:solidFill>
                  <a:schemeClr val="bg1"/>
                </a:solidFill>
                <a:latin typeface="+mn-lt"/>
                <a:sym typeface="Helvetica Neue Light"/>
              </a:rPr>
              <a:t>December 5th, 2025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B6560-0D29-8109-3DBD-CA9E7189A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7" y="1004743"/>
            <a:ext cx="2909982" cy="7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0CE96-D841-96E7-C37D-C7CB98FF6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18C92AD5-8922-155A-74CB-35E8EEEA369C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F2CFE41E-A9E7-121E-FDDC-5E7790A31045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</a:rPr>
              <a:t>Overall System / Chassis Subsystem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7CE68-2081-6EEC-B01D-B0E268C8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8" name="Google Shape;100;p1">
            <a:extLst>
              <a:ext uri="{FF2B5EF4-FFF2-40B4-BE49-F238E27FC236}">
                <a16:creationId xmlns:a16="http://schemas.microsoft.com/office/drawing/2014/main" id="{8DC65E11-D8F2-6067-55D1-A61158A71EAA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7E1451CE-2FF6-6901-7374-5FA78445D403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E507F9-4DDE-B0DE-F809-229458B6BD97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99097D-A2C5-A19E-FA6A-A5CC2B31C1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DE4356-E04A-BBC9-8C48-E790AADD1F62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788BF2C-DE1C-4B2C-BFF3-4DA16E604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27643"/>
              </p:ext>
            </p:extLst>
          </p:nvPr>
        </p:nvGraphicFramePr>
        <p:xfrm>
          <a:off x="375781" y="1242164"/>
          <a:ext cx="5632356" cy="405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178">
                  <a:extLst>
                    <a:ext uri="{9D8B030D-6E8A-4147-A177-3AD203B41FA5}">
                      <a16:colId xmlns:a16="http://schemas.microsoft.com/office/drawing/2014/main" val="2186298796"/>
                    </a:ext>
                  </a:extLst>
                </a:gridCol>
                <a:gridCol w="2816178">
                  <a:extLst>
                    <a:ext uri="{9D8B030D-6E8A-4147-A177-3AD203B41FA5}">
                      <a16:colId xmlns:a16="http://schemas.microsoft.com/office/drawing/2014/main" val="2800387347"/>
                    </a:ext>
                  </a:extLst>
                </a:gridCol>
              </a:tblGrid>
              <a:tr h="47098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Requirements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Verification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51380"/>
                  </a:ext>
                </a:extLst>
              </a:tr>
              <a:tr h="1968707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</a:rPr>
                        <a:t>Ensure Robot Chassis can withstand a force of 2lbs at a speed of 1 m/s. Additionally ensure the chassis remains at maximum .5cm off the ground to assist in defending against flipping. 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</a:rPr>
                        <a:t>Practice results of 2lb force listed above crashing into bot while moving - Practice moving the saw and trying to damage something. Try hitting the saw with 2lb of force (exact newtons listed above) to see if stays operational after words.</a:t>
                      </a:r>
                      <a:endParaRPr lang="en-US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36570"/>
                  </a:ext>
                </a:extLst>
              </a:tr>
              <a:tr h="1356436">
                <a:tc>
                  <a:txBody>
                    <a:bodyPr/>
                    <a:lstStyle/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Once chassis assembled ensure subsystem requirements remain valid.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Reference verification of other subsystems.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07337"/>
                  </a:ext>
                </a:extLst>
              </a:tr>
            </a:tbl>
          </a:graphicData>
        </a:graphic>
      </p:graphicFrame>
      <p:pic>
        <p:nvPicPr>
          <p:cNvPr id="6" name="Picture 5" descr="A white cube with a metal rod">
            <a:extLst>
              <a:ext uri="{FF2B5EF4-FFF2-40B4-BE49-F238E27FC236}">
                <a16:creationId xmlns:a16="http://schemas.microsoft.com/office/drawing/2014/main" id="{415EDA87-76F1-F3B3-3B70-3EFFDA2F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299" y="1420867"/>
            <a:ext cx="4686300" cy="2435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37D8D-7791-5618-EA17-82B133A14314}"/>
              </a:ext>
            </a:extLst>
          </p:cNvPr>
          <p:cNvSpPr txBox="1"/>
          <p:nvPr/>
        </p:nvSpPr>
        <p:spPr>
          <a:xfrm>
            <a:off x="7866508" y="3973235"/>
            <a:ext cx="30958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Basic Model of Idea Behind Chassis, following slides have more depth</a:t>
            </a:r>
          </a:p>
        </p:txBody>
      </p:sp>
    </p:spTree>
    <p:extLst>
      <p:ext uri="{BB962C8B-B14F-4D97-AF65-F5344CB8AC3E}">
        <p14:creationId xmlns:p14="http://schemas.microsoft.com/office/powerpoint/2010/main" val="111113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A3764-0D8B-E65E-D79B-9B75A4FCE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0D35291B-D35F-5E6F-05DB-11AA8288829C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3BF2694A-C40F-0C20-8661-C5E3494CEE7F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</a:rPr>
              <a:t>Iterations on Chassis Subsystem, Initial Attempt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20B6C-C063-5BE8-207B-C33E7B6B9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8" name="Google Shape;100;p1">
            <a:extLst>
              <a:ext uri="{FF2B5EF4-FFF2-40B4-BE49-F238E27FC236}">
                <a16:creationId xmlns:a16="http://schemas.microsoft.com/office/drawing/2014/main" id="{BDC95FF8-B13B-F24F-6983-FF7A7037D7D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CA309A72-546D-27A9-1080-D22F0987F8C1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04896C-6C98-C59B-F1E0-29BD6A37C9C5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AB9B774-461A-A929-E357-4F33471CB2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F6828D-FADC-22ED-045A-F6DD8C30F778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white square with a black circle in the middle&#10;&#10;AI-generated content may be incorrect.">
            <a:extLst>
              <a:ext uri="{FF2B5EF4-FFF2-40B4-BE49-F238E27FC236}">
                <a16:creationId xmlns:a16="http://schemas.microsoft.com/office/drawing/2014/main" id="{6C331027-DEE3-82A8-641A-B21FB3C13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1" y="866329"/>
            <a:ext cx="4704289" cy="2826728"/>
          </a:xfrm>
          <a:prstGeom prst="rect">
            <a:avLst/>
          </a:prstGeom>
        </p:spPr>
      </p:pic>
      <p:pic>
        <p:nvPicPr>
          <p:cNvPr id="3" name="Picture 2" descr="A white square with two circles&#10;&#10;AI-generated content may be incorrect.">
            <a:extLst>
              <a:ext uri="{FF2B5EF4-FFF2-40B4-BE49-F238E27FC236}">
                <a16:creationId xmlns:a16="http://schemas.microsoft.com/office/drawing/2014/main" id="{8E47FAE9-12EE-82FD-2613-4AAA15B37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003" y="3707027"/>
            <a:ext cx="4703311" cy="2837062"/>
          </a:xfrm>
          <a:prstGeom prst="rect">
            <a:avLst/>
          </a:prstGeom>
        </p:spPr>
      </p:pic>
      <p:pic>
        <p:nvPicPr>
          <p:cNvPr id="4" name="Picture 3" descr="A white cylinder with holes&#10;&#10;AI-generated content may be incorrect.">
            <a:extLst>
              <a:ext uri="{FF2B5EF4-FFF2-40B4-BE49-F238E27FC236}">
                <a16:creationId xmlns:a16="http://schemas.microsoft.com/office/drawing/2014/main" id="{EB383309-9A49-DB98-B0FF-005470644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82" y="3702126"/>
            <a:ext cx="4702756" cy="2823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6AA42-CF73-9750-7183-2FBB8E029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0000">
            <a:off x="6853597" y="871537"/>
            <a:ext cx="4700871" cy="282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15FFC-3645-75F1-2656-A9C16E58D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4C22E5A9-41EF-2566-643C-13569A50A810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5646F979-F892-2743-B25F-18DDB5663F1D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</a:rPr>
              <a:t>Iterations on Chassis Subsystem, Final Iterations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8D9D45-D80D-35A7-368B-DBF5FC928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8" name="Google Shape;100;p1">
            <a:extLst>
              <a:ext uri="{FF2B5EF4-FFF2-40B4-BE49-F238E27FC236}">
                <a16:creationId xmlns:a16="http://schemas.microsoft.com/office/drawing/2014/main" id="{E3184B8C-CABE-7A5C-679A-DE64AF3DBFDA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764F929D-0E35-3CF2-5F75-959C87E70D62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BCAA7C-7CBC-1989-3A1B-EA4AD6C382C6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40C27F-DEE6-C55D-F109-1193566DBE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1B317DF-C2BF-2F74-7ED3-FBE828AC5249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6A9CBF-E257-AD05-CA7F-4804BE736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024" y="871930"/>
            <a:ext cx="4699605" cy="2815545"/>
          </a:xfrm>
          <a:prstGeom prst="rect">
            <a:avLst/>
          </a:prstGeom>
        </p:spPr>
      </p:pic>
      <p:pic>
        <p:nvPicPr>
          <p:cNvPr id="6" name="Picture 5" descr="A white square with black text&#10;&#10;AI-generated content may be incorrect.">
            <a:extLst>
              <a:ext uri="{FF2B5EF4-FFF2-40B4-BE49-F238E27FC236}">
                <a16:creationId xmlns:a16="http://schemas.microsoft.com/office/drawing/2014/main" id="{D4CCE980-9A92-D9F5-59D8-7C89A5CB8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586" y="3702509"/>
            <a:ext cx="4704484" cy="2822155"/>
          </a:xfrm>
          <a:prstGeom prst="rect">
            <a:avLst/>
          </a:prstGeom>
        </p:spPr>
      </p:pic>
      <p:pic>
        <p:nvPicPr>
          <p:cNvPr id="14" name="Picture 13" descr="A white object with a hole in the middle&#10;&#10;AI-generated content may be incorrect.">
            <a:extLst>
              <a:ext uri="{FF2B5EF4-FFF2-40B4-BE49-F238E27FC236}">
                <a16:creationId xmlns:a16="http://schemas.microsoft.com/office/drawing/2014/main" id="{F578867D-6AD4-A535-C6AF-50C6FAA20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37" y="875354"/>
            <a:ext cx="4707221" cy="2814991"/>
          </a:xfrm>
          <a:prstGeom prst="rect">
            <a:avLst/>
          </a:prstGeom>
        </p:spPr>
      </p:pic>
      <p:pic>
        <p:nvPicPr>
          <p:cNvPr id="16" name="Picture 15" descr="A hexagon with a circle and a red line&#10;&#10;AI-generated content may be incorrect.">
            <a:extLst>
              <a:ext uri="{FF2B5EF4-FFF2-40B4-BE49-F238E27FC236}">
                <a16:creationId xmlns:a16="http://schemas.microsoft.com/office/drawing/2014/main" id="{0C7E9A5E-CEE0-7641-C2DC-B60921113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77" y="3705893"/>
            <a:ext cx="4705743" cy="28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2A9B8EB4-8099-88C0-1384-5EDB7738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>
            <a:extLst>
              <a:ext uri="{FF2B5EF4-FFF2-40B4-BE49-F238E27FC236}">
                <a16:creationId xmlns:a16="http://schemas.microsoft.com/office/drawing/2014/main" id="{9234E0CF-A8E2-1D96-232E-729B9A891C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600" b="1">
                <a:solidFill>
                  <a:srgbClr val="E84B36"/>
                </a:solidFill>
                <a:latin typeface="Arial"/>
                <a:cs typeface="Arial"/>
                <a:sym typeface="Helvetica Neue Light"/>
              </a:rPr>
              <a:t>Summary of Code (Python Approach vs Arduino C Approach?)</a:t>
            </a:r>
            <a:endParaRPr lang="en-US" sz="2600" b="1">
              <a:solidFill>
                <a:srgbClr val="E8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ea typeface="Helvetica Neue Light"/>
                <a:cs typeface="Arial"/>
              </a:rPr>
              <a:t>Setup: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ea typeface="Helvetica Neue Light"/>
                <a:cs typeface="Arial"/>
              </a:rPr>
              <a:t> Initiate Bluetooth serial port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 Assign output pins: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  Right wheel forward pin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  Right wheel backward pin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  Left wheel forward pin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  Left wheel backward pin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  Saw motor pin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  Servo PWM pin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180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Loop: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 Read Bluetooth serial data: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  'w' moves forward, 'a' turns left, 's' reverses, 'd' turns right, ' ' stops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  'j' starts saw blade spin, 'k' stops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1800">
                <a:solidFill>
                  <a:schemeClr val="tx1"/>
                </a:solidFill>
                <a:latin typeface="Arial"/>
                <a:cs typeface="Arial"/>
              </a:rPr>
              <a:t>  'u' lowers saw to ground, 'p' raises saw to maximum height</a:t>
            </a:r>
          </a:p>
        </p:txBody>
      </p:sp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59F05B28-62FC-1EFF-8E33-8EE9CAF53C94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E26744D2-BB1C-96BE-24D8-6948142CB6D6}"/>
              </a:ext>
            </a:extLst>
          </p:cNvPr>
          <p:cNvSpPr txBox="1"/>
          <p:nvPr/>
        </p:nvSpPr>
        <p:spPr>
          <a:xfrm>
            <a:off x="376810" y="204051"/>
            <a:ext cx="109100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ea typeface="Helvetica Neue Light"/>
                <a:sym typeface="Helvetica Neue Light"/>
              </a:rPr>
              <a:t>User Interface</a:t>
            </a:r>
            <a:endParaRPr lang="en-US" sz="2400">
              <a:latin typeface="+mn-lt"/>
              <a:ea typeface="Helvetica Neue Light"/>
              <a:sym typeface="Helvetica Neue Light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solidFill>
                <a:schemeClr val="lt1"/>
              </a:solidFill>
              <a:latin typeface="+mn-lt"/>
              <a:ea typeface="Helvetica Neue Light"/>
              <a:cs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96342-2B98-0883-2CFB-62678D957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479BD5DF-3C01-0D54-7818-5A1B820B8E03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A02FEBED-8634-B73D-E24E-FE425EBF835F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BFCCBF-6471-EEC6-4C37-3840602AA86B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18496F-5C75-1982-6E6F-A136BC3BFA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9777D43-389E-0E1E-18CF-1E73D0750FCB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7767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567975AF-2A88-F8C3-DB90-BCD1C6962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E3E35F7D-C103-D172-C9DE-6AE40858AC50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2F912A8D-3C64-6DAE-ED0D-EB366237D2B0}"/>
              </a:ext>
            </a:extLst>
          </p:cNvPr>
          <p:cNvSpPr txBox="1"/>
          <p:nvPr/>
        </p:nvSpPr>
        <p:spPr>
          <a:xfrm>
            <a:off x="376810" y="204051"/>
            <a:ext cx="109100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</a:rPr>
              <a:t>Tolerance Analysis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solidFill>
                <a:schemeClr val="lt1"/>
              </a:solidFill>
              <a:latin typeface="+mn-lt"/>
              <a:ea typeface="Helvetica Neue Light"/>
              <a:cs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ED6977-E889-7CA2-C5BD-3604F86DB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5F219FFC-9E26-0108-5317-7DE1B8EE732C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DDD13838-7BEF-6C59-3125-C3C7E3E90EF7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9AB615-418F-8845-967C-9DC6D2DBF294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324A75-CC02-508E-478F-4DBC89FBE3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FA81FB2-3BF7-73AC-1D8C-4D089F666EE8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Google Shape;147;p7">
            <a:extLst>
              <a:ext uri="{FF2B5EF4-FFF2-40B4-BE49-F238E27FC236}">
                <a16:creationId xmlns:a16="http://schemas.microsoft.com/office/drawing/2014/main" id="{65F19A4E-769D-289E-7536-024708296ADB}"/>
              </a:ext>
            </a:extLst>
          </p:cNvPr>
          <p:cNvSpPr txBox="1">
            <a:spLocks/>
          </p:cNvSpPr>
          <p:nvPr/>
        </p:nvSpPr>
        <p:spPr>
          <a:xfrm>
            <a:off x="376810" y="1207279"/>
            <a:ext cx="5071716" cy="367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000"/>
            </a:pPr>
            <a:r>
              <a:rPr lang="en-US" sz="2800" b="1">
                <a:solidFill>
                  <a:srgbClr val="E84B36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Component Weights</a:t>
            </a:r>
            <a:endParaRPr lang="en-US" sz="2800" b="1">
              <a:solidFill>
                <a:srgbClr val="E84B36"/>
              </a:solidFill>
              <a:latin typeface="Helvetica Neue Light"/>
              <a:ea typeface="Helvetica Neue Light"/>
              <a:cs typeface="Arial" panose="020B0604020202020204" pitchFamily="34" charset="0"/>
            </a:endParaRPr>
          </a:p>
          <a:p>
            <a:pPr>
              <a:buSzPts val="2000"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en-US" sz="2000">
                <a:solidFill>
                  <a:srgbClr val="1A274A"/>
                </a:solidFill>
              </a:rPr>
              <a:t>Wheel motors (2): 276 g</a:t>
            </a:r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en-US" sz="2000">
                <a:solidFill>
                  <a:srgbClr val="1A274A"/>
                </a:solidFill>
              </a:rPr>
              <a:t>Saw motor: 25 g</a:t>
            </a:r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en-US" sz="2000">
                <a:solidFill>
                  <a:srgbClr val="1A274A"/>
                </a:solidFill>
              </a:rPr>
              <a:t>Servo motor: 55 g</a:t>
            </a:r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en-US" sz="2000">
                <a:solidFill>
                  <a:srgbClr val="1A274A"/>
                </a:solidFill>
              </a:rPr>
              <a:t>Current sensor: 5 g</a:t>
            </a:r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en-US" sz="2000">
                <a:solidFill>
                  <a:srgbClr val="1A274A"/>
                </a:solidFill>
              </a:rPr>
              <a:t>Battery (500 </a:t>
            </a:r>
            <a:r>
              <a:rPr lang="en-US" sz="2000" err="1">
                <a:solidFill>
                  <a:srgbClr val="1A274A"/>
                </a:solidFill>
              </a:rPr>
              <a:t>mAh</a:t>
            </a:r>
            <a:r>
              <a:rPr lang="en-US" sz="2000">
                <a:solidFill>
                  <a:srgbClr val="1A274A"/>
                </a:solidFill>
              </a:rPr>
              <a:t>): 44 g</a:t>
            </a:r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en-US" sz="2000">
                <a:solidFill>
                  <a:srgbClr val="1A274A"/>
                </a:solidFill>
              </a:rPr>
              <a:t>Subtotal: ~410 g</a:t>
            </a:r>
          </a:p>
        </p:txBody>
      </p:sp>
      <p:sp>
        <p:nvSpPr>
          <p:cNvPr id="21" name="Google Shape;147;p7">
            <a:extLst>
              <a:ext uri="{FF2B5EF4-FFF2-40B4-BE49-F238E27FC236}">
                <a16:creationId xmlns:a16="http://schemas.microsoft.com/office/drawing/2014/main" id="{302BB9D2-27EA-5BA0-BAE6-C7F316A73B44}"/>
              </a:ext>
            </a:extLst>
          </p:cNvPr>
          <p:cNvSpPr txBox="1">
            <a:spLocks/>
          </p:cNvSpPr>
          <p:nvPr/>
        </p:nvSpPr>
        <p:spPr>
          <a:xfrm>
            <a:off x="6102330" y="1207279"/>
            <a:ext cx="5456211" cy="356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rgbClr val="15264B"/>
                </a:solidFill>
                <a:sym typeface="Helvetica Neue Light"/>
              </a:rPr>
              <a:t>Chassis &amp; PCB Allowance</a:t>
            </a:r>
            <a:endParaRPr lang="en-US" sz="2800" b="1">
              <a:solidFill>
                <a:srgbClr val="15264B"/>
              </a:solidFill>
            </a:endParaRPr>
          </a:p>
          <a:p>
            <a:endParaRPr lang="en-US" sz="2000" b="1">
              <a:solidFill>
                <a:srgbClr val="15264B"/>
              </a:solidFill>
            </a:endParaRP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Remaining weight available: ~500g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Plastic density used: 1.2 g/cm^3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Estimated chassis size: 18x18x6 cm, .5 cm wall thickness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Estimated chassis weight: ~470 g</a:t>
            </a:r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15264B"/>
              </a:solidFill>
            </a:endParaRPr>
          </a:p>
        </p:txBody>
      </p:sp>
      <p:sp>
        <p:nvSpPr>
          <p:cNvPr id="23" name="Google Shape;147;p7">
            <a:extLst>
              <a:ext uri="{FF2B5EF4-FFF2-40B4-BE49-F238E27FC236}">
                <a16:creationId xmlns:a16="http://schemas.microsoft.com/office/drawing/2014/main" id="{E1EADFC5-0770-FFE6-59C9-2E7CDDE1D0A4}"/>
              </a:ext>
            </a:extLst>
          </p:cNvPr>
          <p:cNvSpPr txBox="1">
            <a:spLocks/>
          </p:cNvSpPr>
          <p:nvPr/>
        </p:nvSpPr>
        <p:spPr>
          <a:xfrm>
            <a:off x="2499303" y="4694536"/>
            <a:ext cx="6669766" cy="1519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E84B36"/>
                </a:solidFill>
              </a:rPr>
              <a:t>Result: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1A274A"/>
                </a:solidFill>
              </a:rPr>
              <a:t>Total estimated weight ~ 800 g, within the 2 </a:t>
            </a:r>
            <a:r>
              <a:rPr lang="en-US" sz="2000" err="1">
                <a:solidFill>
                  <a:srgbClr val="1A274A"/>
                </a:solidFill>
              </a:rPr>
              <a:t>lb</a:t>
            </a:r>
            <a:r>
              <a:rPr lang="en-US" sz="2000">
                <a:solidFill>
                  <a:srgbClr val="1A274A"/>
                </a:solidFill>
              </a:rPr>
              <a:t> limit.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1A274A"/>
                </a:solidFill>
              </a:rPr>
              <a:t>Actual weight was much less as plastic sparsely filled</a:t>
            </a:r>
          </a:p>
        </p:txBody>
      </p:sp>
    </p:spTree>
    <p:extLst>
      <p:ext uri="{BB962C8B-B14F-4D97-AF65-F5344CB8AC3E}">
        <p14:creationId xmlns:p14="http://schemas.microsoft.com/office/powerpoint/2010/main" val="307181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60D6359A-DDC7-CE78-4771-948B3A97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F6B87D56-BDF9-C149-D6B0-BF05324AD8FD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330043D6-750A-B2AB-D341-9EBD2783B5FD}"/>
              </a:ext>
            </a:extLst>
          </p:cNvPr>
          <p:cNvSpPr txBox="1"/>
          <p:nvPr/>
        </p:nvSpPr>
        <p:spPr>
          <a:xfrm>
            <a:off x="376810" y="204051"/>
            <a:ext cx="109100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</a:rPr>
              <a:t>Power Analysis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solidFill>
                <a:schemeClr val="lt1"/>
              </a:solidFill>
              <a:latin typeface="+mn-lt"/>
              <a:ea typeface="Helvetica Neue Light"/>
              <a:cs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217821-1CB7-58F0-8104-760F2092C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1866A0A8-2AAE-0014-8775-6B25A2D97F79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4DE72F70-0BEA-DEE2-3ABF-0D56216521F2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C90389-BA37-12FA-8412-38D94F11B669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C4A21D1-6B51-449F-46B9-9DDB041B5D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DB8C556-49B1-07F5-D159-EA277E372997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oogle Shape;147;p7">
            <a:extLst>
              <a:ext uri="{FF2B5EF4-FFF2-40B4-BE49-F238E27FC236}">
                <a16:creationId xmlns:a16="http://schemas.microsoft.com/office/drawing/2014/main" id="{942F705F-53D7-C5D9-F957-4D2952E73052}"/>
              </a:ext>
            </a:extLst>
          </p:cNvPr>
          <p:cNvSpPr txBox="1">
            <a:spLocks/>
          </p:cNvSpPr>
          <p:nvPr/>
        </p:nvSpPr>
        <p:spPr>
          <a:xfrm>
            <a:off x="6242113" y="1037947"/>
            <a:ext cx="5456211" cy="517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rgbClr val="E84B36"/>
                </a:solidFill>
              </a:rPr>
              <a:t>Total Power Consumption</a:t>
            </a:r>
            <a:endParaRPr lang="en-US"/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A274A"/>
                </a:solidFill>
              </a:rPr>
              <a:t>~193 W</a:t>
            </a:r>
            <a:endParaRPr lang="en-US" sz="2000"/>
          </a:p>
          <a:p>
            <a:pPr>
              <a:lnSpc>
                <a:spcPct val="150000"/>
              </a:lnSpc>
            </a:pPr>
            <a:endParaRPr lang="en-US" sz="2000">
              <a:solidFill>
                <a:srgbClr val="1A274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E84B36"/>
                </a:solidFill>
              </a:rPr>
              <a:t>Estimated Runtime</a:t>
            </a:r>
            <a:endParaRPr lang="en-US" sz="2000"/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A274A"/>
                </a:solidFill>
              </a:rPr>
              <a:t>9.435</a:t>
            </a:r>
            <a:r>
              <a:rPr lang="en-US" sz="2000" b="1">
                <a:solidFill>
                  <a:srgbClr val="1A274A"/>
                </a:solidFill>
              </a:rPr>
              <a:t> </a:t>
            </a:r>
            <a:r>
              <a:rPr lang="en-US" sz="2000" err="1">
                <a:solidFill>
                  <a:srgbClr val="1A274A"/>
                </a:solidFill>
              </a:rPr>
              <a:t>Wh</a:t>
            </a:r>
            <a:r>
              <a:rPr lang="en-US" sz="2000">
                <a:solidFill>
                  <a:srgbClr val="1A274A"/>
                </a:solidFill>
              </a:rPr>
              <a:t> / 193 W = 0.049 hours = 2.9 minutes</a:t>
            </a:r>
            <a:endParaRPr lang="en-US" sz="2000"/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endParaRPr lang="en-US" sz="2000">
              <a:solidFill>
                <a:srgbClr val="1A274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A5738"/>
                </a:solidFill>
              </a:rPr>
              <a:t>Reality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A274A"/>
                </a:solidFill>
              </a:rPr>
              <a:t>The estimated battery size was more than enough as the current draw estimations were worst case for each component</a:t>
            </a:r>
          </a:p>
          <a:p>
            <a:pPr>
              <a:lnSpc>
                <a:spcPct val="150000"/>
              </a:lnSpc>
            </a:pPr>
            <a:endParaRPr lang="en-US" sz="2000">
              <a:solidFill>
                <a:srgbClr val="1A274A"/>
              </a:solidFill>
            </a:endParaRPr>
          </a:p>
          <a:p>
            <a:pPr>
              <a:lnSpc>
                <a:spcPct val="150000"/>
              </a:lnSpc>
            </a:pPr>
            <a:endParaRPr lang="en-US" sz="2800" b="1">
              <a:solidFill>
                <a:srgbClr val="E84B36"/>
              </a:solidFill>
            </a:endParaRP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endParaRPr lang="en-US" sz="2000">
              <a:solidFill>
                <a:srgbClr val="1A274A"/>
              </a:solidFill>
            </a:endParaRPr>
          </a:p>
        </p:txBody>
      </p:sp>
      <p:sp>
        <p:nvSpPr>
          <p:cNvPr id="13" name="Google Shape;147;p7">
            <a:extLst>
              <a:ext uri="{FF2B5EF4-FFF2-40B4-BE49-F238E27FC236}">
                <a16:creationId xmlns:a16="http://schemas.microsoft.com/office/drawing/2014/main" id="{E07E5751-A381-FBC3-E2CE-1AB5CD67462C}"/>
              </a:ext>
            </a:extLst>
          </p:cNvPr>
          <p:cNvSpPr txBox="1">
            <a:spLocks/>
          </p:cNvSpPr>
          <p:nvPr/>
        </p:nvSpPr>
        <p:spPr>
          <a:xfrm>
            <a:off x="642495" y="1037946"/>
            <a:ext cx="5456211" cy="356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rgbClr val="15264B"/>
                </a:solidFill>
                <a:sym typeface="Helvetica Neue Light"/>
              </a:rPr>
              <a:t>Subsystem Power Draw</a:t>
            </a:r>
            <a:endParaRPr lang="en-US"/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ESP32 microcontroller: 1.65 W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Current sensor: 0.0066 W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Wheel motors (2): 44.4 W total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H-bridge (4 MOSFETs active): ~80 W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Saw motor: 16 W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Servo motor: 16.8 W</a:t>
            </a:r>
          </a:p>
          <a:p>
            <a:pPr marL="342900" indent="-342900">
              <a:lnSpc>
                <a:spcPct val="150000"/>
              </a:lnSpc>
              <a:buFont typeface="Calibri"/>
              <a:buChar char="-"/>
            </a:pPr>
            <a:r>
              <a:rPr lang="en-US" sz="2000">
                <a:solidFill>
                  <a:srgbClr val="15264B"/>
                </a:solidFill>
              </a:rPr>
              <a:t>Buck converters: 34.2 W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1A274A"/>
                </a:solidFill>
              </a:rPr>
              <a:t>Power Source</a:t>
            </a:r>
            <a:endParaRPr lang="en-US" sz="2800">
              <a:solidFill>
                <a:srgbClr val="1A274A"/>
              </a:solidFill>
            </a:endParaRPr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en-US" sz="2000">
                <a:solidFill>
                  <a:srgbClr val="1A274A"/>
                </a:solidFill>
              </a:rPr>
              <a:t>11.1V LiPo Battery, 850 </a:t>
            </a:r>
            <a:r>
              <a:rPr lang="en-US" sz="2000" err="1">
                <a:solidFill>
                  <a:srgbClr val="1A274A"/>
                </a:solidFill>
              </a:rPr>
              <a:t>mAh</a:t>
            </a:r>
            <a:endParaRPr lang="en-US" sz="2000" err="1"/>
          </a:p>
          <a:p>
            <a:pPr marL="285750" indent="-285750">
              <a:lnSpc>
                <a:spcPct val="150000"/>
              </a:lnSpc>
              <a:buFont typeface="Calibri,Sans-Serif"/>
              <a:buChar char="-"/>
            </a:pPr>
            <a:r>
              <a:rPr lang="en-US" sz="2000">
                <a:solidFill>
                  <a:srgbClr val="1A274A"/>
                </a:solidFill>
              </a:rPr>
              <a:t>Total energy: 9.435 </a:t>
            </a:r>
            <a:r>
              <a:rPr lang="en-US" sz="2000" err="1">
                <a:solidFill>
                  <a:srgbClr val="1A274A"/>
                </a:solidFill>
              </a:rPr>
              <a:t>Wh</a:t>
            </a:r>
            <a:endParaRPr lang="en-US" err="1"/>
          </a:p>
          <a:p>
            <a:pPr>
              <a:lnSpc>
                <a:spcPct val="150000"/>
              </a:lnSpc>
            </a:pPr>
            <a:endParaRPr lang="en-US" sz="2000" b="1">
              <a:solidFill>
                <a:srgbClr val="1526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8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>
          <a:extLst>
            <a:ext uri="{FF2B5EF4-FFF2-40B4-BE49-F238E27FC236}">
              <a16:creationId xmlns:a16="http://schemas.microsoft.com/office/drawing/2014/main" id="{188E9228-957A-13D9-900D-987F04119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5;p7">
            <a:extLst>
              <a:ext uri="{FF2B5EF4-FFF2-40B4-BE49-F238E27FC236}">
                <a16:creationId xmlns:a16="http://schemas.microsoft.com/office/drawing/2014/main" id="{79CC133A-46A8-070E-7BAC-91307E15D4CC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B1921747-1370-4D80-2AB6-64FBB612A9E8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sym typeface="Helvetica Neue Light"/>
              </a:rPr>
              <a:t>Video of Project </a:t>
            </a:r>
            <a:endParaRPr lang="en-US" sz="240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491B1-C2DC-E3D7-62F8-5DB81DC51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F3F64795-CFFD-F12D-9DDB-0857D256FFD8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BEA39DE3-3042-DAB7-B681-73A7484CD6CF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1E6D83-E1D5-9623-C38C-2F19C5AEBCF9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EEF943-8B73-4FB4-EC8E-2F35329C55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3F76E3F-2E35-2CD6-5519-6741327975BB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Online Media 8" title="My Movie 2 1">
            <a:hlinkClick r:id="" action="ppaction://noaction"/>
            <a:extLst>
              <a:ext uri="{FF2B5EF4-FFF2-40B4-BE49-F238E27FC236}">
                <a16:creationId xmlns:a16="http://schemas.microsoft.com/office/drawing/2014/main" id="{3F3590A0-6BFB-4000-FD6A-BB42EDC946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1425" y="1023667"/>
            <a:ext cx="9710738" cy="51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1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24AB4BA3-E00D-90F4-EAE4-4DAFE1972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CB3C19C2-E542-79B3-A437-8133D355C260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6E184CEA-B866-2A81-4768-C217857183E4}"/>
              </a:ext>
            </a:extLst>
          </p:cNvPr>
          <p:cNvSpPr txBox="1"/>
          <p:nvPr/>
        </p:nvSpPr>
        <p:spPr>
          <a:xfrm>
            <a:off x="376810" y="204051"/>
            <a:ext cx="1091002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</a:rPr>
              <a:t>Where We Fell Short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solidFill>
                <a:schemeClr val="lt1"/>
              </a:solidFill>
              <a:latin typeface="+mn-lt"/>
              <a:ea typeface="Helvetica Neue Light"/>
              <a:cs typeface="Helvetica Neue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4875A-8C12-E188-A5FE-24E8229D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2621A9A6-397B-8DBA-98E3-3739C692B2A2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AC50EBDE-F51B-4855-1ECF-52517BD6FD2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A2F6C0-6E92-482E-9B3A-9CF20D48AB73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BCFA07-4154-5D23-FBC4-E81017B121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F53D98-B4C4-CCDC-46EA-3075BEFC5258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38B657-FA13-40B4-FF18-84BE08234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85043"/>
              </p:ext>
            </p:extLst>
          </p:nvPr>
        </p:nvGraphicFramePr>
        <p:xfrm>
          <a:off x="516834" y="1239078"/>
          <a:ext cx="11104722" cy="49044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52361">
                  <a:extLst>
                    <a:ext uri="{9D8B030D-6E8A-4147-A177-3AD203B41FA5}">
                      <a16:colId xmlns:a16="http://schemas.microsoft.com/office/drawing/2014/main" val="1417066853"/>
                    </a:ext>
                  </a:extLst>
                </a:gridCol>
                <a:gridCol w="5552361">
                  <a:extLst>
                    <a:ext uri="{9D8B030D-6E8A-4147-A177-3AD203B41FA5}">
                      <a16:colId xmlns:a16="http://schemas.microsoft.com/office/drawing/2014/main" val="1535644275"/>
                    </a:ext>
                  </a:extLst>
                </a:gridCol>
              </a:tblGrid>
              <a:tr h="556927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625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System</a:t>
                      </a:r>
                    </a:p>
                  </a:txBody>
                  <a:tcPr marL="83058" marR="83058" marT="41529" marB="41529">
                    <a:lnL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625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Summary Fault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3058" marR="83058" marT="41529" marB="41529">
                    <a:lnL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206701"/>
                  </a:ext>
                </a:extLst>
              </a:tr>
              <a:tr h="870357">
                <a:tc>
                  <a:txBody>
                    <a:bodyPr/>
                    <a:lstStyle/>
                    <a:p>
                      <a:pPr marL="0" lvl="0" indent="0"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/>
                        </a:rPr>
                        <a:t>PCB 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83058" marR="83058" marT="41529" marB="41529">
                    <a:lnL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0" fontAlgn="base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Many of the components were not soldered properly or lost</a:t>
                      </a:r>
                    </a:p>
                    <a:p>
                      <a:pPr marL="285750" lvl="0" indent="-285750" rtl="0" fontAlgn="base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H-bridge wasn’t outputting any voltage to motors</a:t>
                      </a:r>
                    </a:p>
                    <a:p>
                      <a:pPr marL="285750" lvl="0" indent="-285750" rtl="0" fontAlgn="base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Microcontroller programming circuitry didn’t function, and USB port was lost</a:t>
                      </a:r>
                    </a:p>
                    <a:p>
                      <a:pPr marL="285750" lvl="0" indent="-285750" rtl="0" fontAlgn="base">
                        <a:lnSpc>
                          <a:spcPts val="1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Microcontroller outputs were shorted</a:t>
                      </a:r>
                    </a:p>
                  </a:txBody>
                  <a:tcPr marL="83058" marR="83058" marT="41529" marB="41529">
                    <a:lnL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52267"/>
                  </a:ext>
                </a:extLst>
              </a:tr>
              <a:tr h="817926">
                <a:tc>
                  <a:txBody>
                    <a:bodyPr/>
                    <a:lstStyle/>
                    <a:p>
                      <a:pPr marL="0" lvl="0" indent="0" algn="ctr" rtl="0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/>
                        </a:rPr>
                        <a:t>Chassis</a:t>
                      </a:r>
                    </a:p>
                  </a:txBody>
                  <a:tcPr marL="83058" marR="83058" marT="41529" marB="41529">
                    <a:lnL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0" fontAlgn="base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Requirement on distance from floor should have been tighter</a:t>
                      </a:r>
                    </a:p>
                    <a:p>
                      <a:pPr marL="285750" lvl="0" indent="-285750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Although never flipped, if flipped our chassis lacked the capabilities to return to functionality</a:t>
                      </a:r>
                    </a:p>
                    <a:p>
                      <a:pPr marL="285750" lvl="0" indent="-285750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Spacing for components was tight on the inside, could've benefited from removable parts vs a chassis which was a singular print. (Partition the chassis design more) </a:t>
                      </a:r>
                    </a:p>
                  </a:txBody>
                  <a:tcPr marL="83058" marR="83058" marT="41529" marB="41529">
                    <a:lnL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07779"/>
                  </a:ext>
                </a:extLst>
              </a:tr>
              <a:tr h="8598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/>
                        </a:rPr>
                        <a:t>Software </a:t>
                      </a:r>
                    </a:p>
                  </a:txBody>
                  <a:tcPr marL="83058" marR="83058" marT="41528" marB="41528">
                    <a:lnL w="11534">
                      <a:solidFill>
                        <a:srgbClr val="000000"/>
                      </a:solidFill>
                    </a:lnL>
                    <a:lnR w="11534">
                      <a:solidFill>
                        <a:srgbClr val="000000"/>
                      </a:solidFill>
                    </a:lnR>
                    <a:lnT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Overall, the interfacing software was great, but lacked very modular control</a:t>
                      </a:r>
                    </a:p>
                    <a:p>
                      <a:pPr marL="285750" lvl="0" indent="-285750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For the most part had on and off modes, would have been interesting to have the ability to scale speed etc</a:t>
                      </a:r>
                    </a:p>
                    <a:p>
                      <a:pPr marL="285750" lvl="0" indent="-285750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Also having a control panel UI which displayed battery percentage and current draw would've been a plus</a:t>
                      </a:r>
                    </a:p>
                  </a:txBody>
                  <a:tcPr marL="83058" marR="83058" marT="41528" marB="41528">
                    <a:lnL w="11534">
                      <a:solidFill>
                        <a:srgbClr val="000000"/>
                      </a:solidFill>
                    </a:lnL>
                    <a:lnR w="11534">
                      <a:solidFill>
                        <a:srgbClr val="000000"/>
                      </a:solidFill>
                    </a:lnR>
                    <a:lnT w="115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94101"/>
                  </a:ext>
                </a:extLst>
              </a:tr>
              <a:tr h="8598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00"/>
                        </a:lnSpc>
                        <a:buNone/>
                      </a:pPr>
                      <a:r>
                        <a:rPr lang="en-US" sz="1400">
                          <a:effectLst/>
                          <a:latin typeface="Arial"/>
                        </a:rPr>
                        <a:t>Drive Subsystem</a:t>
                      </a:r>
                    </a:p>
                  </a:txBody>
                  <a:tcPr marL="83058" marR="83058" marT="41527" marB="41527">
                    <a:lnL w="11533">
                      <a:solidFill>
                        <a:srgbClr val="000000"/>
                      </a:solidFill>
                    </a:lnL>
                    <a:lnR w="11533">
                      <a:solidFill>
                        <a:srgbClr val="000000"/>
                      </a:solidFill>
                    </a:lnR>
                    <a:lnT w="115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3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ts val="1500"/>
                        </a:lnSpc>
                        <a:buFont typeface="Arial"/>
                        <a:buChar char="•"/>
                      </a:pPr>
                      <a:r>
                        <a:rPr lang="en-US" sz="1400">
                          <a:effectLst/>
                          <a:latin typeface="Arial"/>
                        </a:rPr>
                        <a:t>Lacked the ability to turn aggressively, partially due to tires not being pumped and therefore not able to generate the amount friction necessary to do a turn</a:t>
                      </a:r>
                    </a:p>
                    <a:p>
                      <a:pPr marL="285750" lvl="0" indent="-285750">
                        <a:lnSpc>
                          <a:spcPts val="1500"/>
                        </a:lnSpc>
                        <a:buFont typeface="Arial"/>
                        <a:buChar char="•"/>
                      </a:pPr>
                      <a:endParaRPr lang="en-US" sz="1400">
                        <a:effectLst/>
                        <a:latin typeface="Arial"/>
                      </a:endParaRPr>
                    </a:p>
                  </a:txBody>
                  <a:tcPr marL="83058" marR="83058" marT="41527" marB="41527">
                    <a:lnL w="11533">
                      <a:solidFill>
                        <a:srgbClr val="000000"/>
                      </a:solidFill>
                    </a:lnL>
                    <a:lnR w="11533">
                      <a:solidFill>
                        <a:srgbClr val="000000"/>
                      </a:solidFill>
                    </a:lnR>
                    <a:lnT w="1153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33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2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05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CDA50F-7A23-5E58-E0DE-38869D8E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0EB8C57B-3DAB-04A8-7485-10286F3F6914}"/>
              </a:ext>
            </a:extLst>
          </p:cNvPr>
          <p:cNvSpPr txBox="1"/>
          <p:nvPr/>
        </p:nvSpPr>
        <p:spPr>
          <a:xfrm>
            <a:off x="1295400" y="3086989"/>
            <a:ext cx="96012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en-US" sz="4500" b="1">
                <a:solidFill>
                  <a:srgbClr val="15264B"/>
                </a:solidFill>
                <a:latin typeface="+mn-lt"/>
                <a:ea typeface="Helvetica Neue"/>
                <a:cs typeface="Helvetica Neue"/>
                <a:sym typeface="Helvetica Neue"/>
              </a:rPr>
              <a:t>Conclusion</a:t>
            </a:r>
            <a:endParaRPr lang="en-US" sz="4500" b="1">
              <a:solidFill>
                <a:srgbClr val="15264B"/>
              </a:solidFill>
              <a:latin typeface="+mn-lt"/>
              <a:ea typeface="Helvetica Neue"/>
              <a:cs typeface="Helvetica Neue"/>
            </a:endParaRPr>
          </a:p>
          <a:p>
            <a:pPr lvl="0" algn="ctr"/>
            <a:endParaRPr lang="en-US" sz="1800">
              <a:solidFill>
                <a:srgbClr val="15264B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CECB86-3269-884A-4683-C1442569738B}"/>
              </a:ext>
            </a:extLst>
          </p:cNvPr>
          <p:cNvGrpSpPr/>
          <p:nvPr/>
        </p:nvGrpSpPr>
        <p:grpSpPr>
          <a:xfrm>
            <a:off x="3943790" y="2676939"/>
            <a:ext cx="3861740" cy="322845"/>
            <a:chOff x="3943790" y="2676939"/>
            <a:chExt cx="3861740" cy="3228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7BB14F4-4816-E873-C202-953B2C859606}"/>
                </a:ext>
              </a:extLst>
            </p:cNvPr>
            <p:cNvCxnSpPr>
              <a:cxnSpLocks/>
            </p:cNvCxnSpPr>
            <p:nvPr/>
          </p:nvCxnSpPr>
          <p:spPr>
            <a:xfrm>
              <a:off x="4426226" y="2676939"/>
              <a:ext cx="33793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689A274-F6C8-C247-50EE-524DD0398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3790" y="2676939"/>
              <a:ext cx="482436" cy="3228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E704E41-BEF5-5793-D00E-5A1AD11C4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1"/>
          </a:xfrm>
          <a:prstGeom prst="rect">
            <a:avLst/>
          </a:prstGeom>
        </p:spPr>
      </p:pic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03DB7A70-7090-7091-0EFC-377820264F06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7" name="Google Shape;100;p1">
            <a:extLst>
              <a:ext uri="{FF2B5EF4-FFF2-40B4-BE49-F238E27FC236}">
                <a16:creationId xmlns:a16="http://schemas.microsoft.com/office/drawing/2014/main" id="{5CF6C210-ADDC-953F-341F-688E1992100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93BF49-7B43-1C9A-DCB9-97C4FE51079B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24F9D0-6532-04EB-F842-D1A224E1A2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662777-91DA-6E98-CACB-133E83F9F6F5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948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83EA1-BDE9-A68A-CC66-0E833C8D1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45;p7">
            <a:extLst>
              <a:ext uri="{FF2B5EF4-FFF2-40B4-BE49-F238E27FC236}">
                <a16:creationId xmlns:a16="http://schemas.microsoft.com/office/drawing/2014/main" id="{FF5F5738-5AB8-B21F-BCD9-AF56EF51CEFC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;p7">
            <a:extLst>
              <a:ext uri="{FF2B5EF4-FFF2-40B4-BE49-F238E27FC236}">
                <a16:creationId xmlns:a16="http://schemas.microsoft.com/office/drawing/2014/main" id="{92140C31-4D40-4DD9-8BB7-13D2D04E4A9E}"/>
              </a:ext>
            </a:extLst>
          </p:cNvPr>
          <p:cNvSpPr txBox="1">
            <a:spLocks/>
          </p:cNvSpPr>
          <p:nvPr/>
        </p:nvSpPr>
        <p:spPr>
          <a:xfrm>
            <a:off x="278032" y="1084984"/>
            <a:ext cx="7586459" cy="542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SzPts val="3000"/>
              <a:buFont typeface="Calibri"/>
              <a:buChar char="-"/>
            </a:pPr>
            <a:r>
              <a:rPr lang="en-US" sz="2000">
                <a:solidFill>
                  <a:schemeClr val="tx1"/>
                </a:solidFill>
              </a:rPr>
              <a:t>The design process is highly iterative—requiring constant prototyping, testing, revising, and repeating until a functional solution emerges.</a:t>
            </a:r>
          </a:p>
          <a:p>
            <a:pPr>
              <a:buSzPts val="3000"/>
            </a:pPr>
            <a:endParaRPr lang="en-US" sz="2000">
              <a:solidFill>
                <a:schemeClr val="tx1"/>
              </a:solidFill>
            </a:endParaRPr>
          </a:p>
          <a:p>
            <a:pPr marL="285750" indent="-285750">
              <a:buSzPts val="3000"/>
              <a:buFont typeface="Calibri"/>
              <a:buChar char="-"/>
            </a:pPr>
            <a:r>
              <a:rPr lang="en-US" sz="2000">
                <a:solidFill>
                  <a:schemeClr val="tx1"/>
                </a:solidFill>
              </a:rPr>
              <a:t>Collaboration across mechanical, electrical, and software parts teaches the importance of clear communication and aligning designs early.</a:t>
            </a:r>
          </a:p>
          <a:p>
            <a:pPr marL="285750" indent="-285750">
              <a:buSzPts val="3000"/>
              <a:buFont typeface="Calibri"/>
              <a:buChar char="-"/>
            </a:pPr>
            <a:endParaRPr lang="en-US" sz="2000">
              <a:solidFill>
                <a:schemeClr val="tx1"/>
              </a:solidFill>
            </a:endParaRPr>
          </a:p>
          <a:p>
            <a:pPr marL="285750" indent="-285750">
              <a:buSzPts val="3000"/>
              <a:buFont typeface="Calibri"/>
              <a:buChar char="-"/>
            </a:pPr>
            <a:r>
              <a:rPr lang="en-US" sz="2000" dirty="0">
                <a:solidFill>
                  <a:schemeClr val="tx1"/>
                </a:solidFill>
              </a:rPr>
              <a:t>We burnt out and lost multiple parts, so it would be useful to be more careful and purchase more materials than needed</a:t>
            </a:r>
          </a:p>
          <a:p>
            <a:pPr marL="285750" indent="-285750">
              <a:buSzPts val="3000"/>
              <a:buFont typeface="Calibri"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SzPts val="3000"/>
              <a:buFont typeface="Calibri"/>
              <a:buChar char="-"/>
            </a:pPr>
            <a:r>
              <a:rPr lang="en-US" sz="2000" dirty="0">
                <a:solidFill>
                  <a:schemeClr val="tx1"/>
                </a:solidFill>
              </a:rPr>
              <a:t>There are many unseen errors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and we should have ensured </a:t>
            </a:r>
            <a:r>
              <a:rPr lang="en-US" sz="2000">
                <a:solidFill>
                  <a:schemeClr val="tx1"/>
                </a:solidFill>
              </a:rPr>
              <a:t>we</a:t>
            </a:r>
            <a:r>
              <a:rPr lang="en-US" sz="2000" dirty="0">
                <a:solidFill>
                  <a:schemeClr val="tx1"/>
                </a:solidFill>
              </a:rPr>
              <a:t> were prepared for our deadlines a few days to a week before</a:t>
            </a:r>
          </a:p>
          <a:p>
            <a:pPr marL="285750" indent="-285750">
              <a:buSzPts val="3000"/>
              <a:buFont typeface="Calibri"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SzPts val="3000"/>
              <a:buFont typeface="Calibri"/>
              <a:buChar char="-"/>
            </a:pPr>
            <a:r>
              <a:rPr lang="en-US" sz="2000" dirty="0">
                <a:solidFill>
                  <a:schemeClr val="tx1"/>
                </a:solidFill>
              </a:rPr>
              <a:t>We</a:t>
            </a:r>
            <a:r>
              <a:rPr lang="en-US" sz="2000">
                <a:solidFill>
                  <a:schemeClr val="tx1"/>
                </a:solidFill>
              </a:rPr>
              <a:t> all gained experience in 3D-printing + design, programming microcontrollers, and designing PCBs</a:t>
            </a:r>
          </a:p>
        </p:txBody>
      </p:sp>
      <p:sp>
        <p:nvSpPr>
          <p:cNvPr id="16" name="Google Shape;100;p1">
            <a:extLst>
              <a:ext uri="{FF2B5EF4-FFF2-40B4-BE49-F238E27FC236}">
                <a16:creationId xmlns:a16="http://schemas.microsoft.com/office/drawing/2014/main" id="{5EE4E094-3284-8C40-4DC7-6AE0034B5B18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sym typeface="Helvetica Neue Light"/>
              </a:rPr>
              <a:t>What we learned</a:t>
            </a:r>
            <a:r>
              <a:rPr lang="en-US" sz="2400" dirty="0">
                <a:solidFill>
                  <a:schemeClr val="lt1"/>
                </a:solidFill>
                <a:latin typeface="+mn-lt"/>
                <a:sym typeface="Helvetica Neue Light"/>
              </a:rPr>
              <a:t> and would do differently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AE583B-8B20-2A9D-A1E3-92C52CECA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B249712C-F828-33C1-D7D0-65E1F56202AF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55BFFFA2-76AF-23F2-0D0B-66B477BBFA22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8B0CE-B2C9-0C59-B9AC-331D6DE40C06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85E94A-0691-4617-F58C-FAF2DC427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B5AC45-C071-FE68-07A7-001D215BE903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Engineering Design Cycle for Elementary Students — Imagineer STEAM">
            <a:extLst>
              <a:ext uri="{FF2B5EF4-FFF2-40B4-BE49-F238E27FC236}">
                <a16:creationId xmlns:a16="http://schemas.microsoft.com/office/drawing/2014/main" id="{A4F54F1E-D021-1EA7-6516-CF21B4B27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290" y="1087967"/>
            <a:ext cx="6397976" cy="49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6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56E6874B-B76F-D2CB-25BD-F57473E6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>
            <a:extLst>
              <a:ext uri="{FF2B5EF4-FFF2-40B4-BE49-F238E27FC236}">
                <a16:creationId xmlns:a16="http://schemas.microsoft.com/office/drawing/2014/main" id="{4C492D54-882E-AA2C-CD85-4DCDA65096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600" b="1">
                <a:solidFill>
                  <a:srgbClr val="E84B36"/>
                </a:solidFill>
                <a:latin typeface="Arial"/>
                <a:cs typeface="Arial"/>
                <a:sym typeface="Helvetica Neue Light"/>
              </a:rPr>
              <a:t>High-Level Overview</a:t>
            </a:r>
            <a:endParaRPr lang="en-US" sz="2600" b="1">
              <a:solidFill>
                <a:srgbClr val="E84B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BattleBots are remote-controlled combat robots that fight in an arena, and our project is an ant-weight version built to compete at the end of the semester. Because it must weigh under 2 pounds, use 3D-printed parts, include a custom PCB, and be controlled wirelessly, our design needs to balance durability, offensive power, and lightweight construction to survive the 2-minute match.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000"/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r>
              <a:rPr lang="en-US" sz="2000" b="1">
                <a:solidFill>
                  <a:srgbClr val="15264B"/>
                </a:solidFill>
                <a:latin typeface="Arial"/>
                <a:ea typeface="Helvetica Neue Light"/>
                <a:cs typeface="Arial"/>
                <a:sym typeface="Helvetica Neue Light"/>
              </a:rPr>
              <a:t>Team Goals</a:t>
            </a:r>
            <a:endParaRPr lang="en-US" sz="2000" b="1">
              <a:solidFill>
                <a:srgbClr val="15264B"/>
              </a:solidFill>
              <a:latin typeface="+mn-lt"/>
              <a:ea typeface="Helvetica Neue Light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3000"/>
              <a:buNone/>
            </a:pPr>
            <a:endParaRPr lang="en-US" sz="1800" b="1">
              <a:solidFill>
                <a:schemeClr val="tx1"/>
              </a:solidFill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  <a:p>
            <a:pPr>
              <a:buFont typeface="Calibri"/>
              <a:buChar char="-"/>
            </a:pPr>
            <a:r>
              <a:rPr lang="en-US" sz="1800"/>
              <a:t>Build a fully functional and competition-ready ant-weight </a:t>
            </a:r>
            <a:r>
              <a:rPr lang="en-US" sz="1800" err="1"/>
              <a:t>BattleBot</a:t>
            </a:r>
            <a:r>
              <a:rPr lang="en-US" sz="1800"/>
              <a:t>.</a:t>
            </a:r>
            <a:endParaRPr lang="en-US"/>
          </a:p>
          <a:p>
            <a:pPr>
              <a:buFont typeface="Calibri"/>
              <a:buChar char="-"/>
            </a:pPr>
            <a:r>
              <a:rPr lang="en-US" sz="1800"/>
              <a:t>Balance durability, offensive power, and lightweight design within the 2-lb limit.</a:t>
            </a:r>
            <a:endParaRPr lang="en-US"/>
          </a:p>
          <a:p>
            <a:pPr>
              <a:buFont typeface="Calibri"/>
              <a:buChar char="-"/>
            </a:pPr>
            <a:r>
              <a:rPr lang="en-US" sz="1800"/>
              <a:t>Successfully integrate a custom PCB, wireless control, and all motorized systems.</a:t>
            </a:r>
            <a:endParaRPr lang="en-US"/>
          </a:p>
          <a:p>
            <a:pPr>
              <a:buFont typeface="Calibri"/>
              <a:buChar char="-"/>
            </a:pPr>
            <a:r>
              <a:rPr lang="en-US" sz="1800"/>
              <a:t>Ensure stable driving, reliable weapon performance, and safe operation. </a:t>
            </a:r>
            <a:endParaRPr lang="en-US"/>
          </a:p>
          <a:p>
            <a:pPr>
              <a:buFont typeface="Calibri"/>
              <a:buChar char="-"/>
            </a:pPr>
            <a:r>
              <a:rPr lang="en-US" sz="1800"/>
              <a:t>Demonstrate strong performance in the final </a:t>
            </a:r>
            <a:r>
              <a:rPr lang="en-US" sz="1800" err="1"/>
              <a:t>BattleBot</a:t>
            </a:r>
            <a:r>
              <a:rPr lang="en-US" sz="1800"/>
              <a:t> competition.</a:t>
            </a:r>
            <a:endParaRPr lang="en-US"/>
          </a:p>
        </p:txBody>
      </p:sp>
      <p:sp>
        <p:nvSpPr>
          <p:cNvPr id="24" name="Google Shape;145;p7">
            <a:extLst>
              <a:ext uri="{FF2B5EF4-FFF2-40B4-BE49-F238E27FC236}">
                <a16:creationId xmlns:a16="http://schemas.microsoft.com/office/drawing/2014/main" id="{C8E1A346-F5C0-28E6-E05B-49373C838F45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00;p1">
            <a:extLst>
              <a:ext uri="{FF2B5EF4-FFF2-40B4-BE49-F238E27FC236}">
                <a16:creationId xmlns:a16="http://schemas.microsoft.com/office/drawing/2014/main" id="{106E0E43-5BC0-D2C5-0068-1BAB931EF5BC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sym typeface="Helvetica Neue Light"/>
              </a:rPr>
              <a:t>Introduction and Objective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70F92-D76B-DBA7-295E-1D4F2BEF8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6887BF17-676A-24B7-5BDE-69C80C01C0F7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A9CDBE64-8E74-7DCE-AD67-9280160D089C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8087B3-17C8-E0C6-9824-0D9E128CB020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FCE79C2-BC47-2F9B-DCF2-F28432570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66E5B4-0692-111F-B580-769A489D1B35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9138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15447-9827-F3D5-EE45-8A63AA7F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60F50-CBB5-AEA9-E9EE-4ECD2BD4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350" y="2791508"/>
            <a:ext cx="5414193" cy="12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1B7BD-ABAC-7496-904F-93DE83B90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3;p4">
            <a:extLst>
              <a:ext uri="{FF2B5EF4-FFF2-40B4-BE49-F238E27FC236}">
                <a16:creationId xmlns:a16="http://schemas.microsoft.com/office/drawing/2014/main" id="{42A79A03-C5DD-946E-CD59-35CBABB1C3D4}"/>
              </a:ext>
            </a:extLst>
          </p:cNvPr>
          <p:cNvSpPr txBox="1"/>
          <p:nvPr/>
        </p:nvSpPr>
        <p:spPr>
          <a:xfrm>
            <a:off x="1295400" y="3086989"/>
            <a:ext cx="96012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en-US" sz="4500" b="1">
                <a:solidFill>
                  <a:srgbClr val="15264B"/>
                </a:solidFill>
                <a:latin typeface="+mn-lt"/>
                <a:sym typeface="Helvetica Neue"/>
              </a:rPr>
              <a:t>Overview of original design</a:t>
            </a:r>
            <a:endParaRPr lang="en-US"/>
          </a:p>
          <a:p>
            <a:pPr lvl="0" algn="ctr"/>
            <a:endParaRPr lang="en-US" sz="1800">
              <a:solidFill>
                <a:srgbClr val="15264B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8CE59D-66B1-A1C3-EA20-9971A0BBBF00}"/>
              </a:ext>
            </a:extLst>
          </p:cNvPr>
          <p:cNvGrpSpPr/>
          <p:nvPr/>
        </p:nvGrpSpPr>
        <p:grpSpPr>
          <a:xfrm>
            <a:off x="3943790" y="2676939"/>
            <a:ext cx="3861740" cy="322845"/>
            <a:chOff x="3943790" y="2676939"/>
            <a:chExt cx="3861740" cy="3228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44B091F-D620-AAFC-95E1-E62FCE27A63D}"/>
                </a:ext>
              </a:extLst>
            </p:cNvPr>
            <p:cNvCxnSpPr>
              <a:cxnSpLocks/>
            </p:cNvCxnSpPr>
            <p:nvPr/>
          </p:nvCxnSpPr>
          <p:spPr>
            <a:xfrm>
              <a:off x="4426226" y="2676939"/>
              <a:ext cx="33793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B04C860-A53F-24CC-C23F-E2F106F47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3790" y="2676939"/>
              <a:ext cx="482436" cy="3228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6B8C58C-B3B1-A94B-72BF-9DD70E21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1"/>
          </a:xfrm>
          <a:prstGeom prst="rect">
            <a:avLst/>
          </a:prstGeom>
        </p:spPr>
      </p:pic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240010AD-E074-63BB-CE87-F87B89F8CA35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7" name="Google Shape;100;p1">
            <a:extLst>
              <a:ext uri="{FF2B5EF4-FFF2-40B4-BE49-F238E27FC236}">
                <a16:creationId xmlns:a16="http://schemas.microsoft.com/office/drawing/2014/main" id="{F110B64A-70A9-C5C4-C086-27BAE2F8D306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94083B-AB52-E5B7-7DDB-B819753CF199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A838D0-CFA7-BFBF-F496-67505364A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EBE050-8BE5-143B-D90B-6ED741DA1528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16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>
          <a:extLst>
            <a:ext uri="{FF2B5EF4-FFF2-40B4-BE49-F238E27FC236}">
              <a16:creationId xmlns:a16="http://schemas.microsoft.com/office/drawing/2014/main" id="{8F08FC75-67C8-E5BE-33BD-0BFFDD6BA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5;p7">
            <a:extLst>
              <a:ext uri="{FF2B5EF4-FFF2-40B4-BE49-F238E27FC236}">
                <a16:creationId xmlns:a16="http://schemas.microsoft.com/office/drawing/2014/main" id="{6FC57105-B655-620C-21C7-595B1B8142A1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280C6E0F-ED93-0D3C-4639-AEA0F2F332F1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sym typeface="Helvetica Neue Light"/>
              </a:rPr>
              <a:t>Initial Block Diagram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A8B68-DC58-4F01-07A4-697F188A3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44DB5BCE-E762-D74E-6AEB-3EFE8725A530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01EEA67E-0752-E1D4-4EE9-EA8DB518CF01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FE9783-D26D-1366-A650-633A6326E03E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8BC9D9-7C19-59B8-BE54-A02B0F83A9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7F3FEF-7E2D-4BA1-6535-8734BAE3596B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81BB7530-D9AB-B681-EEE5-BF2DFFF1E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093" y="1007301"/>
            <a:ext cx="7069894" cy="53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0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>
          <a:extLst>
            <a:ext uri="{FF2B5EF4-FFF2-40B4-BE49-F238E27FC236}">
              <a16:creationId xmlns:a16="http://schemas.microsoft.com/office/drawing/2014/main" id="{5158FC71-9912-96E0-AB12-17F55A7BE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5;p7">
            <a:extLst>
              <a:ext uri="{FF2B5EF4-FFF2-40B4-BE49-F238E27FC236}">
                <a16:creationId xmlns:a16="http://schemas.microsoft.com/office/drawing/2014/main" id="{4476F654-00DE-06BA-6001-3BDB4B89F28C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0;p1">
            <a:extLst>
              <a:ext uri="{FF2B5EF4-FFF2-40B4-BE49-F238E27FC236}">
                <a16:creationId xmlns:a16="http://schemas.microsoft.com/office/drawing/2014/main" id="{F7E1E1D2-5BBD-EBF0-B5D0-584A42783E77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sym typeface="Helvetica Neue Light"/>
              </a:rPr>
              <a:t>Final Block Diagram</a:t>
            </a:r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E92CFE-FBA4-88A2-F43D-30EFC67B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2D4D305A-91E6-8E0E-29D5-A789C3E24BB1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B74BD386-51CF-66C6-69D2-F76068369280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BA731D-770E-7397-BFC1-A80DC31741F4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77568B-2765-7A30-F239-95C8108EE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C8E2F8-EF0E-ADDE-5EBD-7E26BFE5BE4A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531521C9-C6AB-773F-347D-FDC13A7A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1007301"/>
            <a:ext cx="7098083" cy="53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9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AE35-6E82-5F9B-0270-EEEE71494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1263ABDF-E9A0-2F0C-0BC9-9E112B117EC0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335724EC-9274-F8D2-363A-1B31C65B8E19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ea typeface="Helvetica Neue Light"/>
                <a:cs typeface="Helvetica Neue Light"/>
              </a:rPr>
              <a:t>Power Subsystem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2988C-69EF-F071-B3ED-AB6FCB7E7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8" name="Google Shape;100;p1">
            <a:extLst>
              <a:ext uri="{FF2B5EF4-FFF2-40B4-BE49-F238E27FC236}">
                <a16:creationId xmlns:a16="http://schemas.microsoft.com/office/drawing/2014/main" id="{591E6D40-AB79-058D-3766-94F12A331C72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AF32C16F-4255-5C27-4E2E-E63C5D1C6C7A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095D2E-B887-412C-8DB9-B4A64CBB32C4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770993-329D-A8AA-B15C-58C95CE2F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E59AFB-9280-F616-21E5-9773FD41301C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 diagram of a circuit&#10;&#10;AI-generated content may be incorrect.">
            <a:extLst>
              <a:ext uri="{FF2B5EF4-FFF2-40B4-BE49-F238E27FC236}">
                <a16:creationId xmlns:a16="http://schemas.microsoft.com/office/drawing/2014/main" id="{8F5759A3-5576-2E9F-533C-F1974351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08" y="2260166"/>
            <a:ext cx="3423522" cy="267691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8C65A5A-0CD0-1B4F-57CD-5C8264F9D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914481"/>
              </p:ext>
            </p:extLst>
          </p:nvPr>
        </p:nvGraphicFramePr>
        <p:xfrm>
          <a:off x="7353821" y="1069931"/>
          <a:ext cx="4478510" cy="5058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255">
                  <a:extLst>
                    <a:ext uri="{9D8B030D-6E8A-4147-A177-3AD203B41FA5}">
                      <a16:colId xmlns:a16="http://schemas.microsoft.com/office/drawing/2014/main" val="2186298796"/>
                    </a:ext>
                  </a:extLst>
                </a:gridCol>
                <a:gridCol w="2239255">
                  <a:extLst>
                    <a:ext uri="{9D8B030D-6E8A-4147-A177-3AD203B41FA5}">
                      <a16:colId xmlns:a16="http://schemas.microsoft.com/office/drawing/2014/main" val="2800387347"/>
                    </a:ext>
                  </a:extLst>
                </a:gridCol>
              </a:tblGrid>
              <a:tr h="5285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Requirements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Verification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51380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Buck converters must output 3.3V, 5V, and 8.4V within ±5% tolerance.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Measure each rail with a digital multimeter under load and confirm voltages stay within tolerance.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36570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Power system must provide at least 2 minutes of continuous operation under full load.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Run the bot with both motors and saw active; confirm runtime ≥ 120 seconds before battery cutoff.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70183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No voltage rail may exceed component max ratings under any condition.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Scope each rail during startup, sudden load change, and stall conditions to confirm no spikes occur.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455"/>
                  </a:ext>
                </a:extLst>
              </a:tr>
            </a:tbl>
          </a:graphicData>
        </a:graphic>
      </p:graphicFrame>
      <p:pic>
        <p:nvPicPr>
          <p:cNvPr id="2" name="Picture 1" descr="A diagram of a circuit board&#10;&#10;AI-generated content may be incorrect.">
            <a:extLst>
              <a:ext uri="{FF2B5EF4-FFF2-40B4-BE49-F238E27FC236}">
                <a16:creationId xmlns:a16="http://schemas.microsoft.com/office/drawing/2014/main" id="{BEA44455-F021-AB64-3777-E4FAE5A93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51" y="1283918"/>
            <a:ext cx="3431054" cy="4290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50AC54-FDE1-C83C-7511-F687C410B19A}"/>
              </a:ext>
            </a:extLst>
          </p:cNvPr>
          <p:cNvSpPr txBox="1"/>
          <p:nvPr/>
        </p:nvSpPr>
        <p:spPr>
          <a:xfrm>
            <a:off x="1016920" y="5573112"/>
            <a:ext cx="19290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Original Power Circuit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E2113-BEC5-A27C-DC3F-54A153F074E4}"/>
              </a:ext>
            </a:extLst>
          </p:cNvPr>
          <p:cNvSpPr txBox="1"/>
          <p:nvPr/>
        </p:nvSpPr>
        <p:spPr>
          <a:xfrm>
            <a:off x="4706877" y="4936371"/>
            <a:ext cx="16784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Final Power Circuit</a:t>
            </a:r>
          </a:p>
        </p:txBody>
      </p:sp>
    </p:spTree>
    <p:extLst>
      <p:ext uri="{BB962C8B-B14F-4D97-AF65-F5344CB8AC3E}">
        <p14:creationId xmlns:p14="http://schemas.microsoft.com/office/powerpoint/2010/main" val="76302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>
          <a:extLst>
            <a:ext uri="{FF2B5EF4-FFF2-40B4-BE49-F238E27FC236}">
              <a16:creationId xmlns:a16="http://schemas.microsoft.com/office/drawing/2014/main" id="{79D591CC-9FF3-0C39-0C3B-6CA6CF414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48A98736-11BB-3095-13C4-4DF7963A14FC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787F3EF5-03D2-AD9B-E381-9858884D2ADE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ea typeface="Helvetica Neue Light"/>
                <a:cs typeface="Helvetica Neue Light"/>
                <a:sym typeface="Helvetica Neue Light"/>
              </a:rPr>
              <a:t>Microcontroller Subsystem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7A87F-78D8-368B-8AC5-14E45C519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3" name="Google Shape;100;p1">
            <a:extLst>
              <a:ext uri="{FF2B5EF4-FFF2-40B4-BE49-F238E27FC236}">
                <a16:creationId xmlns:a16="http://schemas.microsoft.com/office/drawing/2014/main" id="{B104B93E-6781-0B6A-1671-3819CF947903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7473D46-9D97-D938-E9E1-DF5A0A1CB4A5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D65659-D9BB-EF9F-D0AE-B0D7CE52497F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B5DD73-CDE0-4996-B76C-459396CBF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EE4FE0-7C4B-C76E-0D83-88724D4CED57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computer circuit board with many lines and symbols&#10;&#10;AI-generated content may be incorrect.">
            <a:extLst>
              <a:ext uri="{FF2B5EF4-FFF2-40B4-BE49-F238E27FC236}">
                <a16:creationId xmlns:a16="http://schemas.microsoft.com/office/drawing/2014/main" id="{9D5F92D0-B1B5-3930-2A7A-B8B1B6C8E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292" y="1315234"/>
            <a:ext cx="5886361" cy="4535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1F9537-6D98-1E1C-1FE3-090EAD238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72" y="1247384"/>
            <a:ext cx="4064841" cy="4671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327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10198-B630-8D4A-EB7E-A2F4BD60F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D5C96D9C-1D60-E256-4596-031547F1D422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CFDCA297-9038-1A0E-612C-1639B49C433B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ea typeface="Helvetica Neue Light"/>
                <a:cs typeface="Helvetica Neue Light"/>
              </a:rPr>
              <a:t>Attack Subsystem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62E76-5AF0-04CD-C775-725ABE4C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8" name="Google Shape;100;p1">
            <a:extLst>
              <a:ext uri="{FF2B5EF4-FFF2-40B4-BE49-F238E27FC236}">
                <a16:creationId xmlns:a16="http://schemas.microsoft.com/office/drawing/2014/main" id="{CCB121B8-A4FB-B240-24F6-9C249A89E5F2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5FF83A00-66F3-2202-9E9A-ED8D97CB0AED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418D8-25C8-01A3-93DF-5CDFEDE9103A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7AEABA-7D7F-D867-15B9-4E65244472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F75FF5-DACD-2845-0EA4-DA60940A7B0A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D8E9698-2F53-A38F-A18B-FBD7E7D8D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07168"/>
              </p:ext>
            </p:extLst>
          </p:nvPr>
        </p:nvGraphicFramePr>
        <p:xfrm>
          <a:off x="5668027" y="1059493"/>
          <a:ext cx="6160206" cy="510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103">
                  <a:extLst>
                    <a:ext uri="{9D8B030D-6E8A-4147-A177-3AD203B41FA5}">
                      <a16:colId xmlns:a16="http://schemas.microsoft.com/office/drawing/2014/main" val="2186298796"/>
                    </a:ext>
                  </a:extLst>
                </a:gridCol>
                <a:gridCol w="3080103">
                  <a:extLst>
                    <a:ext uri="{9D8B030D-6E8A-4147-A177-3AD203B41FA5}">
                      <a16:colId xmlns:a16="http://schemas.microsoft.com/office/drawing/2014/main" val="2800387347"/>
                    </a:ext>
                  </a:extLst>
                </a:gridCol>
              </a:tblGrid>
              <a:tr h="5285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Requirements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Verification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51380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Servo must lift the saw assembly to at least 45° reliably under load.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Attach the full blade + motor assembly, command servo to lift, and measure angle with a protractor or digital angle gauge.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36570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Servo must provide enough torque to lift ~2 </a:t>
                      </a:r>
                      <a:r>
                        <a:rPr lang="en-US" sz="1600" b="0" i="0" u="none" strike="noStrike" noProof="0" err="1">
                          <a:solidFill>
                            <a:schemeClr val="tx1"/>
                          </a:solidFill>
                          <a:latin typeface="Arial"/>
                        </a:rPr>
                        <a:t>lbs</a:t>
                      </a: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 at ~10 inches, matching design expectation.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Apply a weighted force equivalent to the expected opponent lift and verify the servo can raise and hold position without overheating or stalling.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70183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The 3D-printed mount must support the motor and blade without cracking under vibration or torque.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latin typeface="Arial"/>
                        </a:rPr>
                        <a:t>Run the saw at full power for 60 seconds and inspect the mount for deformation or cracks; repeat after minor impacts.</a:t>
                      </a:r>
                      <a:endParaRPr lang="en-US" sz="160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455"/>
                  </a:ext>
                </a:extLst>
              </a:tr>
            </a:tbl>
          </a:graphicData>
        </a:graphic>
      </p:graphicFrame>
      <p:pic>
        <p:nvPicPr>
          <p:cNvPr id="2" name="Picture 1" descr="A diagram of a circuit&#10;&#10;AI-generated content may be incorrect.">
            <a:extLst>
              <a:ext uri="{FF2B5EF4-FFF2-40B4-BE49-F238E27FC236}">
                <a16:creationId xmlns:a16="http://schemas.microsoft.com/office/drawing/2014/main" id="{601E93A7-BC42-F44C-3A3B-A406ACD8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7" y="1503581"/>
            <a:ext cx="4946345" cy="3845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090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F1786-2F0C-0539-84FB-F661F15C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5;p7">
            <a:extLst>
              <a:ext uri="{FF2B5EF4-FFF2-40B4-BE49-F238E27FC236}">
                <a16:creationId xmlns:a16="http://schemas.microsoft.com/office/drawing/2014/main" id="{81F26C14-92B8-D425-72EB-85C302A97A9B}"/>
              </a:ext>
            </a:extLst>
          </p:cNvPr>
          <p:cNvSpPr/>
          <p:nvPr/>
        </p:nvSpPr>
        <p:spPr>
          <a:xfrm rot="10800000" flipH="1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B097E000-5C8A-718F-FC5E-EB772A6E45E1}"/>
              </a:ext>
            </a:extLst>
          </p:cNvPr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lt1"/>
                </a:solidFill>
                <a:latin typeface="+mn-lt"/>
                <a:ea typeface="Helvetica Neue Light"/>
                <a:cs typeface="Helvetica Neue Light"/>
              </a:rPr>
              <a:t>Drive Subsystem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6DF87-1A68-7BC7-E6F8-AD33DC59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09" y="233819"/>
            <a:ext cx="271308" cy="389810"/>
          </a:xfrm>
          <a:prstGeom prst="rect">
            <a:avLst/>
          </a:prstGeom>
        </p:spPr>
      </p:pic>
      <p:sp>
        <p:nvSpPr>
          <p:cNvPr id="8" name="Google Shape;100;p1">
            <a:extLst>
              <a:ext uri="{FF2B5EF4-FFF2-40B4-BE49-F238E27FC236}">
                <a16:creationId xmlns:a16="http://schemas.microsoft.com/office/drawing/2014/main" id="{7AB10648-1BD1-0EA2-E2B9-5DAF2B25AD6E}"/>
              </a:ext>
            </a:extLst>
          </p:cNvPr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GRAINGER ENGINEERING</a:t>
            </a:r>
          </a:p>
        </p:txBody>
      </p:sp>
      <p:sp>
        <p:nvSpPr>
          <p:cNvPr id="9" name="Google Shape;100;p1">
            <a:extLst>
              <a:ext uri="{FF2B5EF4-FFF2-40B4-BE49-F238E27FC236}">
                <a16:creationId xmlns:a16="http://schemas.microsoft.com/office/drawing/2014/main" id="{F8B4C0F7-BA88-DBB9-8CC8-E7D13B567ED3}"/>
              </a:ext>
            </a:extLst>
          </p:cNvPr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900" spc="200">
                <a:solidFill>
                  <a:srgbClr val="13294B"/>
                </a:solidFill>
                <a:ea typeface="Helvetica Neue Light"/>
                <a:cs typeface="Helvetica Neue Light"/>
                <a:sym typeface="Helvetica Neue Light"/>
              </a:rPr>
              <a:t>ELECTRICAL &amp; COMPUTER ENGINEERING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3EF438-1185-3511-878D-21B73A44FC18}"/>
              </a:ext>
            </a:extLst>
          </p:cNvPr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  <a:solidFill>
            <a:srgbClr val="13294B"/>
          </a:solidFill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A56505-D858-023B-AE5B-2E131520CE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8111" y="6639606"/>
              <a:ext cx="5169964" cy="0"/>
            </a:xfrm>
            <a:prstGeom prst="line">
              <a:avLst/>
            </a:prstGeom>
            <a:grpFill/>
            <a:ln w="9525">
              <a:solidFill>
                <a:srgbClr val="1329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F5D5AD-6DEA-2E77-D4AA-2E8120051C8E}"/>
                </a:ext>
              </a:extLst>
            </p:cNvPr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0826AC3-6A8D-DAC1-C227-7624AE98F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18249"/>
              </p:ext>
            </p:extLst>
          </p:nvPr>
        </p:nvGraphicFramePr>
        <p:xfrm>
          <a:off x="375781" y="1242164"/>
          <a:ext cx="4525228" cy="513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614">
                  <a:extLst>
                    <a:ext uri="{9D8B030D-6E8A-4147-A177-3AD203B41FA5}">
                      <a16:colId xmlns:a16="http://schemas.microsoft.com/office/drawing/2014/main" val="2186298796"/>
                    </a:ext>
                  </a:extLst>
                </a:gridCol>
                <a:gridCol w="2262614">
                  <a:extLst>
                    <a:ext uri="{9D8B030D-6E8A-4147-A177-3AD203B41FA5}">
                      <a16:colId xmlns:a16="http://schemas.microsoft.com/office/drawing/2014/main" val="2800387347"/>
                    </a:ext>
                  </a:extLst>
                </a:gridCol>
              </a:tblGrid>
              <a:tr h="528511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Requirements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Verification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51380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Wheel motors must drive the bot forward and backward with stable control at full battery voltage.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Power each motor through the H-bridge and verify smooth forward/backward motion on a test platform at various throttle levels.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436570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Bot must be able to turn left and right by independently controlling wheel motors.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Command each wheel independently (one on, one off or opposite directions) and confirm the bot can achieve controlled turning on the floor.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70183"/>
                  </a:ext>
                </a:extLst>
              </a:tr>
              <a:tr h="15100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Drive subsystem must deliver enough torque to move the fully assembled bot (~2 </a:t>
                      </a:r>
                      <a:r>
                        <a:rPr lang="en-US" sz="1400" b="0" i="0" u="none" strike="noStrike" noProof="0" err="1">
                          <a:solidFill>
                            <a:schemeClr val="tx1"/>
                          </a:solidFill>
                          <a:latin typeface="Arial"/>
                        </a:rPr>
                        <a:t>lb</a:t>
                      </a:r>
                      <a:r>
                        <a:rPr lang="en-US" sz="1400" b="0" i="0" u="none" strike="noStrike" noProof="0">
                          <a:solidFill>
                            <a:schemeClr val="tx1"/>
                          </a:solidFill>
                          <a:latin typeface="Arial"/>
                        </a:rPr>
                        <a:t>) reliably.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Place full-weight bot on test surface and verify it can start, stop, and accelerate without stalling or slipping.</a:t>
                      </a: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455"/>
                  </a:ext>
                </a:extLst>
              </a:tr>
            </a:tbl>
          </a:graphicData>
        </a:graphic>
      </p:graphicFrame>
      <p:pic>
        <p:nvPicPr>
          <p:cNvPr id="3" name="Picture 2" descr="A computer screen shot of a circuit board&#10;&#10;AI-generated content may be incorrect.">
            <a:extLst>
              <a:ext uri="{FF2B5EF4-FFF2-40B4-BE49-F238E27FC236}">
                <a16:creationId xmlns:a16="http://schemas.microsoft.com/office/drawing/2014/main" id="{2416D922-CD22-42A9-7767-72A0BFD38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373" y="3326248"/>
            <a:ext cx="3129159" cy="2893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diagram of a circuit&#10;&#10;AI-generated content may be incorrect.">
            <a:extLst>
              <a:ext uri="{FF2B5EF4-FFF2-40B4-BE49-F238E27FC236}">
                <a16:creationId xmlns:a16="http://schemas.microsoft.com/office/drawing/2014/main" id="{4E493EAB-EC08-BCDB-EDEC-06E64573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008" y="997254"/>
            <a:ext cx="5771890" cy="2019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F4CD8-D21E-2F82-1B70-475833A46E3A}"/>
              </a:ext>
            </a:extLst>
          </p:cNvPr>
          <p:cNvSpPr txBox="1"/>
          <p:nvPr/>
        </p:nvSpPr>
        <p:spPr>
          <a:xfrm>
            <a:off x="7248619" y="3015714"/>
            <a:ext cx="22369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Original Drivetrain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10712-D7E0-B7C3-89D0-57ECE12C9BA0}"/>
              </a:ext>
            </a:extLst>
          </p:cNvPr>
          <p:cNvSpPr txBox="1"/>
          <p:nvPr/>
        </p:nvSpPr>
        <p:spPr>
          <a:xfrm>
            <a:off x="7363441" y="6220288"/>
            <a:ext cx="20072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Final Drivetrain Circuit</a:t>
            </a:r>
          </a:p>
        </p:txBody>
      </p:sp>
    </p:spTree>
    <p:extLst>
      <p:ext uri="{BB962C8B-B14F-4D97-AF65-F5344CB8AC3E}">
        <p14:creationId xmlns:p14="http://schemas.microsoft.com/office/powerpoint/2010/main" val="230644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Microsoft Office PowerPoint</Application>
  <PresentationFormat>Widescreen</PresentationFormat>
  <Paragraphs>189</Paragraphs>
  <Slides>20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template. Please copy this document before making any edits</dc:title>
  <dc:creator>Nielsen, Joshua</dc:creator>
  <cp:lastModifiedBy>Mugg, Patrick Edward</cp:lastModifiedBy>
  <cp:revision>3</cp:revision>
  <dcterms:created xsi:type="dcterms:W3CDTF">2019-01-14T22:06:33Z</dcterms:created>
  <dcterms:modified xsi:type="dcterms:W3CDTF">2025-12-11T21:49:23Z</dcterms:modified>
</cp:coreProperties>
</file>