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43"/>
  </p:notesMasterIdLst>
  <p:sldIdLst>
    <p:sldId id="283" r:id="rId2"/>
    <p:sldId id="290" r:id="rId3"/>
    <p:sldId id="301" r:id="rId4"/>
    <p:sldId id="277" r:id="rId5"/>
    <p:sldId id="302" r:id="rId6"/>
    <p:sldId id="280" r:id="rId7"/>
    <p:sldId id="324" r:id="rId8"/>
    <p:sldId id="303" r:id="rId9"/>
    <p:sldId id="305" r:id="rId10"/>
    <p:sldId id="306" r:id="rId11"/>
    <p:sldId id="304" r:id="rId12"/>
    <p:sldId id="307" r:id="rId13"/>
    <p:sldId id="308" r:id="rId14"/>
    <p:sldId id="325" r:id="rId15"/>
    <p:sldId id="327" r:id="rId16"/>
    <p:sldId id="328" r:id="rId17"/>
    <p:sldId id="329" r:id="rId18"/>
    <p:sldId id="330" r:id="rId19"/>
    <p:sldId id="331" r:id="rId20"/>
    <p:sldId id="332" r:id="rId21"/>
    <p:sldId id="333" r:id="rId22"/>
    <p:sldId id="335" r:id="rId23"/>
    <p:sldId id="334" r:id="rId24"/>
    <p:sldId id="336" r:id="rId25"/>
    <p:sldId id="318" r:id="rId26"/>
    <p:sldId id="317" r:id="rId27"/>
    <p:sldId id="319" r:id="rId28"/>
    <p:sldId id="320" r:id="rId29"/>
    <p:sldId id="313" r:id="rId30"/>
    <p:sldId id="337" r:id="rId31"/>
    <p:sldId id="316" r:id="rId32"/>
    <p:sldId id="315" r:id="rId33"/>
    <p:sldId id="321" r:id="rId34"/>
    <p:sldId id="322" r:id="rId35"/>
    <p:sldId id="311" r:id="rId36"/>
    <p:sldId id="279" r:id="rId37"/>
    <p:sldId id="296" r:id="rId38"/>
    <p:sldId id="263" r:id="rId39"/>
    <p:sldId id="338" r:id="rId40"/>
    <p:sldId id="298" r:id="rId41"/>
    <p:sldId id="285" r:id="rId4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SaRiTD9uDhGJ3nUfwohnl+c0Rs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6FF00"/>
    <a:srgbClr val="57FF3D"/>
    <a:srgbClr val="13294B"/>
    <a:srgbClr val="15264B"/>
    <a:srgbClr val="E84B36"/>
    <a:srgbClr val="1B4284"/>
    <a:srgbClr val="FA5738"/>
    <a:srgbClr val="FF552E"/>
    <a:srgbClr val="0E22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38733-AB11-3D08-DB31-1BBD961A1ED8}" v="7" dt="2025-05-06T17:30:37.420"/>
    <p1510:client id="{04FE94F4-C5FC-2A17-FDE1-83E0C1F7019E}" v="5" dt="2025-05-06T17:20:21.843"/>
    <p1510:client id="{85504D65-A8FD-6869-FC2A-808720133F03}" v="243" dt="2025-05-06T03:29:47.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5DCBBB0D-437F-C768-D2A8-2FF8137CD096}"/>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7855B1A5-C994-B075-171E-4E9F93F63E2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Abel</a:t>
            </a:r>
            <a:endParaRPr/>
          </a:p>
        </p:txBody>
      </p:sp>
      <p:sp>
        <p:nvSpPr>
          <p:cNvPr id="143" name="Google Shape;143;p7:notes">
            <a:extLst>
              <a:ext uri="{FF2B5EF4-FFF2-40B4-BE49-F238E27FC236}">
                <a16:creationId xmlns:a16="http://schemas.microsoft.com/office/drawing/2014/main" id="{6126618A-C8E3-58D3-415B-302AB2A99D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366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7A397E0-4FE9-A088-5A55-1BA2BBAD31E5}"/>
            </a:ext>
          </a:extLst>
        </p:cNvPr>
        <p:cNvGrpSpPr/>
        <p:nvPr/>
      </p:nvGrpSpPr>
      <p:grpSpPr>
        <a:xfrm>
          <a:off x="0" y="0"/>
          <a:ext cx="0" cy="0"/>
          <a:chOff x="0" y="0"/>
          <a:chExt cx="0" cy="0"/>
        </a:xfrm>
      </p:grpSpPr>
      <p:sp>
        <p:nvSpPr>
          <p:cNvPr id="154" name="Google Shape;154;p8:notes">
            <a:extLst>
              <a:ext uri="{FF2B5EF4-FFF2-40B4-BE49-F238E27FC236}">
                <a16:creationId xmlns:a16="http://schemas.microsoft.com/office/drawing/2014/main" id="{F1BCD6B1-43D1-0757-B81B-0F8348618E1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a:spcBef>
                <a:spcPts val="0"/>
              </a:spcBef>
              <a:spcAft>
                <a:spcPts val="0"/>
              </a:spcAft>
              <a:buNone/>
            </a:pPr>
            <a:r>
              <a:rPr lang="en-US"/>
              <a:t>Abel</a:t>
            </a:r>
          </a:p>
        </p:txBody>
      </p:sp>
      <p:sp>
        <p:nvSpPr>
          <p:cNvPr id="155" name="Google Shape;155;p8:notes">
            <a:extLst>
              <a:ext uri="{FF2B5EF4-FFF2-40B4-BE49-F238E27FC236}">
                <a16:creationId xmlns:a16="http://schemas.microsoft.com/office/drawing/2014/main" id="{E55463EF-60D6-CC05-24E2-9CB4408EAC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76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D85EBF78-212D-90F7-A792-28F2854B02AA}"/>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EBCEC7FC-E27A-3692-EDE8-5EAE86B47B1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Jainam</a:t>
            </a:r>
            <a:endParaRPr/>
          </a:p>
        </p:txBody>
      </p:sp>
      <p:sp>
        <p:nvSpPr>
          <p:cNvPr id="143" name="Google Shape;143;p7:notes">
            <a:extLst>
              <a:ext uri="{FF2B5EF4-FFF2-40B4-BE49-F238E27FC236}">
                <a16:creationId xmlns:a16="http://schemas.microsoft.com/office/drawing/2014/main" id="{8D98227B-4409-6CBD-618B-79211FFC19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9719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Jainam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0408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BE81F5A-A0C5-54B5-21F4-49C6ED908CBD}"/>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95394A91-9765-1596-A09B-E9E531D9320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
        <p:nvSpPr>
          <p:cNvPr id="143" name="Google Shape;143;p7:notes">
            <a:extLst>
              <a:ext uri="{FF2B5EF4-FFF2-40B4-BE49-F238E27FC236}">
                <a16:creationId xmlns:a16="http://schemas.microsoft.com/office/drawing/2014/main" id="{BDD98DE0-CA40-F984-7616-A294A2C9C20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135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7326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C0A30508-9CF5-52EF-AD67-ADBD66228118}"/>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1A1B196C-99A0-D229-0CB8-8065EE0E90A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
        <p:nvSpPr>
          <p:cNvPr id="143" name="Google Shape;143;p7:notes">
            <a:extLst>
              <a:ext uri="{FF2B5EF4-FFF2-40B4-BE49-F238E27FC236}">
                <a16:creationId xmlns:a16="http://schemas.microsoft.com/office/drawing/2014/main" id="{96788345-DE62-49D9-A4C4-19A1B7254BE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4425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862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91DFEEAF-78A0-F969-A690-93411A14AA8E}"/>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D814FCCF-158A-1121-1311-D15DCB55EB3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
        <p:nvSpPr>
          <p:cNvPr id="143" name="Google Shape;143;p7:notes">
            <a:extLst>
              <a:ext uri="{FF2B5EF4-FFF2-40B4-BE49-F238E27FC236}">
                <a16:creationId xmlns:a16="http://schemas.microsoft.com/office/drawing/2014/main" id="{0C7E5541-53A6-B973-4356-DDCBB27F5E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564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4267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Alex</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571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Abel</a:t>
            </a:r>
          </a:p>
          <a:p>
            <a:pPr marL="0" indent="0"/>
            <a:endParaRPr lang="en-US"/>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369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9AC5E148-FB58-C2F0-E1F9-C95DF16FA90D}"/>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78ACFBAD-230E-2928-F6F8-972E781070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Jainam</a:t>
            </a:r>
            <a:endParaRPr/>
          </a:p>
        </p:txBody>
      </p:sp>
      <p:sp>
        <p:nvSpPr>
          <p:cNvPr id="143" name="Google Shape;143;p7:notes">
            <a:extLst>
              <a:ext uri="{FF2B5EF4-FFF2-40B4-BE49-F238E27FC236}">
                <a16:creationId xmlns:a16="http://schemas.microsoft.com/office/drawing/2014/main" id="{92C1B9EC-5B76-DCC9-6E74-FAB5AB77F1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8033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Jainam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1964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Jainam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0837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Jainam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078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Jainam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3349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Jainam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1185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64827204-EB5E-FE57-DFE3-B1CDA73A30CA}"/>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AF887F89-C458-E9EF-8489-34DDAB9BD45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Abel</a:t>
            </a:r>
            <a:endParaRPr/>
          </a:p>
        </p:txBody>
      </p:sp>
      <p:sp>
        <p:nvSpPr>
          <p:cNvPr id="143" name="Google Shape;143;p7:notes">
            <a:extLst>
              <a:ext uri="{FF2B5EF4-FFF2-40B4-BE49-F238E27FC236}">
                <a16:creationId xmlns:a16="http://schemas.microsoft.com/office/drawing/2014/main" id="{DF07DC68-2538-3E81-262F-A46F3B3999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8390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5F7C8B46-95A2-C822-6C8B-40F7C06E484E}"/>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95EA2A83-7CE5-1636-0B0F-8E3A809AF90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a:t>Abel, Introduce problems</a:t>
            </a:r>
          </a:p>
        </p:txBody>
      </p:sp>
      <p:sp>
        <p:nvSpPr>
          <p:cNvPr id="143" name="Google Shape;143;p7:notes">
            <a:extLst>
              <a:ext uri="{FF2B5EF4-FFF2-40B4-BE49-F238E27FC236}">
                <a16:creationId xmlns:a16="http://schemas.microsoft.com/office/drawing/2014/main" id="{1392CF35-925F-7507-02D5-7ED296F2AD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243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Abel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510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Abel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0288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187D9341-80EC-280B-E8F8-D585F45F5F15}"/>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A14E3E60-FC17-67CB-4D7D-3C3F898A0AB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Jainam</a:t>
            </a:r>
            <a:endParaRPr/>
          </a:p>
        </p:txBody>
      </p:sp>
      <p:sp>
        <p:nvSpPr>
          <p:cNvPr id="143" name="Google Shape;143;p7:notes">
            <a:extLst>
              <a:ext uri="{FF2B5EF4-FFF2-40B4-BE49-F238E27FC236}">
                <a16:creationId xmlns:a16="http://schemas.microsoft.com/office/drawing/2014/main" id="{B601F157-4289-EE2B-E16F-5150E1457E5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1358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Abel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5241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Abel</a:t>
            </a:r>
            <a:endParaRPr/>
          </a:p>
        </p:txBody>
      </p:sp>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D7DB175E-92B0-6F13-BB48-F06E413C6959}"/>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7E9733E2-C318-2F63-8CED-A327BF78169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a:t>Abel, Introduce problems</a:t>
            </a:r>
          </a:p>
        </p:txBody>
      </p:sp>
      <p:sp>
        <p:nvSpPr>
          <p:cNvPr id="143" name="Google Shape;143;p7:notes">
            <a:extLst>
              <a:ext uri="{FF2B5EF4-FFF2-40B4-BE49-F238E27FC236}">
                <a16:creationId xmlns:a16="http://schemas.microsoft.com/office/drawing/2014/main" id="{496D77EA-75CA-2102-292F-6BBDDEABE30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1257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Jainam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98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Abel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181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005C3E4D-0554-4CA6-58B9-2CF8BED335B9}"/>
            </a:ext>
          </a:extLst>
        </p:cNvPr>
        <p:cNvGrpSpPr/>
        <p:nvPr/>
      </p:nvGrpSpPr>
      <p:grpSpPr>
        <a:xfrm>
          <a:off x="0" y="0"/>
          <a:ext cx="0" cy="0"/>
          <a:chOff x="0" y="0"/>
          <a:chExt cx="0" cy="0"/>
        </a:xfrm>
      </p:grpSpPr>
      <p:sp>
        <p:nvSpPr>
          <p:cNvPr id="142" name="Google Shape;142;p7:notes">
            <a:extLst>
              <a:ext uri="{FF2B5EF4-FFF2-40B4-BE49-F238E27FC236}">
                <a16:creationId xmlns:a16="http://schemas.microsoft.com/office/drawing/2014/main" id="{11818BC7-B431-6161-0E78-B92AAAFEEF9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
        <p:nvSpPr>
          <p:cNvPr id="143" name="Google Shape;143;p7:notes">
            <a:extLst>
              <a:ext uri="{FF2B5EF4-FFF2-40B4-BE49-F238E27FC236}">
                <a16:creationId xmlns:a16="http://schemas.microsoft.com/office/drawing/2014/main" id="{BC5049E2-FA66-5AAF-3456-889748AB6AD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7141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E79378C-ECC6-CBFA-DDEB-A34F7422E7C8}"/>
            </a:ext>
          </a:extLst>
        </p:cNvPr>
        <p:cNvGrpSpPr/>
        <p:nvPr/>
      </p:nvGrpSpPr>
      <p:grpSpPr>
        <a:xfrm>
          <a:off x="0" y="0"/>
          <a:ext cx="0" cy="0"/>
          <a:chOff x="0" y="0"/>
          <a:chExt cx="0" cy="0"/>
        </a:xfrm>
      </p:grpSpPr>
      <p:sp>
        <p:nvSpPr>
          <p:cNvPr id="154" name="Google Shape;154;p8:notes">
            <a:extLst>
              <a:ext uri="{FF2B5EF4-FFF2-40B4-BE49-F238E27FC236}">
                <a16:creationId xmlns:a16="http://schemas.microsoft.com/office/drawing/2014/main" id="{1C5317AA-EEF9-2296-6FEC-A3CB9604734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
        <p:nvSpPr>
          <p:cNvPr id="155" name="Google Shape;155;p8:notes">
            <a:extLst>
              <a:ext uri="{FF2B5EF4-FFF2-40B4-BE49-F238E27FC236}">
                <a16:creationId xmlns:a16="http://schemas.microsoft.com/office/drawing/2014/main" id="{79A966C4-18F4-4C08-E537-2F77BE1952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0708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673A6F1-B64F-84DE-ACC6-F024971A99FE}"/>
            </a:ext>
          </a:extLst>
        </p:cNvPr>
        <p:cNvGrpSpPr/>
        <p:nvPr/>
      </p:nvGrpSpPr>
      <p:grpSpPr>
        <a:xfrm>
          <a:off x="0" y="0"/>
          <a:ext cx="0" cy="0"/>
          <a:chOff x="0" y="0"/>
          <a:chExt cx="0" cy="0"/>
        </a:xfrm>
      </p:grpSpPr>
      <p:sp>
        <p:nvSpPr>
          <p:cNvPr id="154" name="Google Shape;154;p8:notes">
            <a:extLst>
              <a:ext uri="{FF2B5EF4-FFF2-40B4-BE49-F238E27FC236}">
                <a16:creationId xmlns:a16="http://schemas.microsoft.com/office/drawing/2014/main" id="{B12ED8E7-A1FF-6234-6B36-7EB9C4008BE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Alex</a:t>
            </a:r>
            <a:endParaRPr/>
          </a:p>
        </p:txBody>
      </p:sp>
      <p:sp>
        <p:nvSpPr>
          <p:cNvPr id="155" name="Google Shape;155;p8:notes">
            <a:extLst>
              <a:ext uri="{FF2B5EF4-FFF2-40B4-BE49-F238E27FC236}">
                <a16:creationId xmlns:a16="http://schemas.microsoft.com/office/drawing/2014/main" id="{1FACBDE8-E883-7EB0-0006-E975D852E8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908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Abel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889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0C3BCEC-37B0-9137-9B47-F8227AAEB97F}"/>
            </a:ext>
          </a:extLst>
        </p:cNvPr>
        <p:cNvGrpSpPr/>
        <p:nvPr/>
      </p:nvGrpSpPr>
      <p:grpSpPr>
        <a:xfrm>
          <a:off x="0" y="0"/>
          <a:ext cx="0" cy="0"/>
          <a:chOff x="0" y="0"/>
          <a:chExt cx="0" cy="0"/>
        </a:xfrm>
      </p:grpSpPr>
      <p:sp>
        <p:nvSpPr>
          <p:cNvPr id="154" name="Google Shape;154;p8:notes">
            <a:extLst>
              <a:ext uri="{FF2B5EF4-FFF2-40B4-BE49-F238E27FC236}">
                <a16:creationId xmlns:a16="http://schemas.microsoft.com/office/drawing/2014/main" id="{388B8371-D2FD-4DC2-009E-363B4FE7ACE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Abel</a:t>
            </a:r>
            <a:endParaRPr/>
          </a:p>
        </p:txBody>
      </p:sp>
      <p:sp>
        <p:nvSpPr>
          <p:cNvPr id="155" name="Google Shape;155;p8:notes">
            <a:extLst>
              <a:ext uri="{FF2B5EF4-FFF2-40B4-BE49-F238E27FC236}">
                <a16:creationId xmlns:a16="http://schemas.microsoft.com/office/drawing/2014/main" id="{0EE50302-9A1C-3E4F-7D84-F62578555F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309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97;p1">
            <a:extLst>
              <a:ext uri="{FF2B5EF4-FFF2-40B4-BE49-F238E27FC236}">
                <a16:creationId xmlns:a16="http://schemas.microsoft.com/office/drawing/2014/main" id="{6EE6B1E5-9B9E-FD48-9F48-627803FDB7F5}"/>
              </a:ext>
            </a:extLst>
          </p:cNvPr>
          <p:cNvSpPr txBox="1"/>
          <p:nvPr/>
        </p:nvSpPr>
        <p:spPr>
          <a:xfrm>
            <a:off x="1134035" y="2553964"/>
            <a:ext cx="9923929" cy="3185447"/>
          </a:xfrm>
          <a:prstGeom prst="rect">
            <a:avLst/>
          </a:prstGeom>
          <a:noFill/>
          <a:ln>
            <a:noFill/>
          </a:ln>
        </p:spPr>
        <p:txBody>
          <a:bodyPr spcFirstLastPara="1" wrap="square" lIns="91425" tIns="45700" rIns="91425" bIns="45700" anchor="t" anchorCtr="0">
            <a:spAutoFit/>
          </a:bodyPr>
          <a:lstStyle/>
          <a:p>
            <a:pPr marL="0" marR="0" lvl="0" indent="0" algn="ctr" rtl="0">
              <a:spcBef>
                <a:spcPts val="600"/>
              </a:spcBef>
              <a:spcAft>
                <a:spcPts val="0"/>
              </a:spcAft>
              <a:buNone/>
            </a:pPr>
            <a:r>
              <a:rPr lang="en-US" sz="4500" b="1">
                <a:solidFill>
                  <a:schemeClr val="lt1"/>
                </a:solidFill>
                <a:latin typeface="+mn-lt"/>
                <a:ea typeface="Helvetica Neue"/>
                <a:cs typeface="Helvetica Neue"/>
                <a:sym typeface="Helvetica Neue"/>
              </a:rPr>
              <a:t>Fire and Gas Detection System with Real Time LED Navigation</a:t>
            </a:r>
            <a:endParaRPr lang="en-US" sz="4500">
              <a:solidFill>
                <a:schemeClr val="lt1"/>
              </a:solidFill>
              <a:latin typeface="+mn-lt"/>
            </a:endParaRPr>
          </a:p>
          <a:p>
            <a:pPr algn="ctr">
              <a:spcBef>
                <a:spcPts val="600"/>
              </a:spcBef>
            </a:pPr>
            <a:r>
              <a:rPr lang="en-US" sz="2500">
                <a:solidFill>
                  <a:schemeClr val="lt1"/>
                </a:solidFill>
                <a:latin typeface="+mn-lt"/>
                <a:ea typeface="Helvetica Neue"/>
                <a:cs typeface="Helvetica Neue"/>
              </a:rPr>
              <a:t>Abel Garcia, Alex Parafinczuk, Jainam Shah</a:t>
            </a:r>
            <a:endParaRPr lang="en-US" sz="2500">
              <a:solidFill>
                <a:schemeClr val="lt1"/>
              </a:solidFill>
              <a:latin typeface="+mn-lt"/>
              <a:ea typeface="Helvetica Neue"/>
              <a:cs typeface="Helvetica Neue"/>
              <a:sym typeface="Helvetica Neue"/>
            </a:endParaRPr>
          </a:p>
          <a:p>
            <a:pPr lvl="0" algn="ctr">
              <a:spcBef>
                <a:spcPts val="600"/>
              </a:spcBef>
            </a:pPr>
            <a:r>
              <a:rPr lang="en-US" sz="2500">
                <a:solidFill>
                  <a:schemeClr val="lt1"/>
                </a:solidFill>
                <a:latin typeface="+mn-lt"/>
                <a:ea typeface="Helvetica Neue"/>
                <a:cs typeface="Helvetica Neue"/>
                <a:sym typeface="Helvetica Neue"/>
              </a:rPr>
              <a:t>Electrical &amp; Computer Engineering</a:t>
            </a:r>
            <a:endParaRPr lang="en-US">
              <a:solidFill>
                <a:schemeClr val="lt1"/>
              </a:solidFill>
            </a:endParaRPr>
          </a:p>
          <a:p>
            <a:pPr lvl="0" algn="ctr">
              <a:spcBef>
                <a:spcPts val="600"/>
              </a:spcBef>
            </a:pPr>
            <a:endParaRPr lang="en-US" sz="1800">
              <a:solidFill>
                <a:schemeClr val="lt1"/>
              </a:solidFill>
              <a:latin typeface="+mn-lt"/>
              <a:ea typeface="Helvetica Neue"/>
              <a:cs typeface="Helvetica Neue"/>
              <a:sym typeface="Helvetica Neue"/>
            </a:endParaRPr>
          </a:p>
          <a:p>
            <a:pPr lvl="0" algn="ctr">
              <a:spcBef>
                <a:spcPts val="600"/>
              </a:spcBef>
            </a:pPr>
            <a:endParaRPr sz="1800">
              <a:latin typeface="+mn-lt"/>
            </a:endParaRPr>
          </a:p>
        </p:txBody>
      </p:sp>
      <p:sp>
        <p:nvSpPr>
          <p:cNvPr id="6" name="Google Shape;98;p1">
            <a:extLst>
              <a:ext uri="{FF2B5EF4-FFF2-40B4-BE49-F238E27FC236}">
                <a16:creationId xmlns:a16="http://schemas.microsoft.com/office/drawing/2014/main" id="{5C6D8374-322F-A84C-B20A-504C6528FDDA}"/>
              </a:ext>
            </a:extLst>
          </p:cNvPr>
          <p:cNvSpPr txBox="1"/>
          <p:nvPr/>
        </p:nvSpPr>
        <p:spPr>
          <a:xfrm>
            <a:off x="3922059" y="5413888"/>
            <a:ext cx="4347882"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spc="300">
                <a:solidFill>
                  <a:schemeClr val="bg1"/>
                </a:solidFill>
                <a:latin typeface="+mn-lt"/>
                <a:ea typeface="Helvetica Neue Light"/>
                <a:sym typeface="Helvetica Neue Light"/>
              </a:rPr>
              <a:t>5 May 2025</a:t>
            </a:r>
            <a:endParaRPr sz="1800" spc="300">
              <a:solidFill>
                <a:schemeClr val="bg1"/>
              </a:solidFill>
              <a:latin typeface="+mn-lt"/>
            </a:endParaRPr>
          </a:p>
        </p:txBody>
      </p:sp>
      <p:pic>
        <p:nvPicPr>
          <p:cNvPr id="3" name="Picture 2">
            <a:extLst>
              <a:ext uri="{FF2B5EF4-FFF2-40B4-BE49-F238E27FC236}">
                <a16:creationId xmlns:a16="http://schemas.microsoft.com/office/drawing/2014/main" id="{1CFB6560-0D29-8109-3DBD-CA9E7189A132}"/>
              </a:ext>
            </a:extLst>
          </p:cNvPr>
          <p:cNvPicPr>
            <a:picLocks noChangeAspect="1"/>
          </p:cNvPicPr>
          <p:nvPr/>
        </p:nvPicPr>
        <p:blipFill>
          <a:blip r:embed="rId3"/>
          <a:stretch>
            <a:fillRect/>
          </a:stretch>
        </p:blipFill>
        <p:spPr>
          <a:xfrm>
            <a:off x="4641007" y="1004743"/>
            <a:ext cx="2909982" cy="754664"/>
          </a:xfrm>
          <a:prstGeom prst="rect">
            <a:avLst/>
          </a:prstGeom>
        </p:spPr>
      </p:pic>
    </p:spTree>
    <p:extLst>
      <p:ext uri="{BB962C8B-B14F-4D97-AF65-F5344CB8AC3E}">
        <p14:creationId xmlns:p14="http://schemas.microsoft.com/office/powerpoint/2010/main" val="29816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8782EA4-1791-E53F-8740-A1BA641D15BF}"/>
            </a:ext>
          </a:extLst>
        </p:cNvPr>
        <p:cNvGrpSpPr/>
        <p:nvPr/>
      </p:nvGrpSpPr>
      <p:grpSpPr>
        <a:xfrm>
          <a:off x="0" y="0"/>
          <a:ext cx="0" cy="0"/>
          <a:chOff x="0" y="0"/>
          <a:chExt cx="0" cy="0"/>
        </a:xfrm>
      </p:grpSpPr>
      <p:sp>
        <p:nvSpPr>
          <p:cNvPr id="161" name="Google Shape;161;p8">
            <a:extLst>
              <a:ext uri="{FF2B5EF4-FFF2-40B4-BE49-F238E27FC236}">
                <a16:creationId xmlns:a16="http://schemas.microsoft.com/office/drawing/2014/main" id="{78AC7FB7-422A-C3F5-8747-B8CA9BC4DA45}"/>
              </a:ext>
            </a:extLst>
          </p:cNvPr>
          <p:cNvSpPr txBox="1"/>
          <p:nvPr/>
        </p:nvSpPr>
        <p:spPr>
          <a:xfrm>
            <a:off x="583914" y="5464730"/>
            <a:ext cx="11024170" cy="654113"/>
          </a:xfrm>
          <a:prstGeom prst="rect">
            <a:avLst/>
          </a:prstGeom>
          <a:noFill/>
          <a:ln>
            <a:noFill/>
          </a:ln>
        </p:spPr>
        <p:txBody>
          <a:bodyPr spcFirstLastPara="1" wrap="square" lIns="91425" tIns="45700" rIns="91425" bIns="45700" anchor="t" anchorCtr="0">
            <a:noAutofit/>
          </a:bodyPr>
          <a:lstStyle/>
          <a:p>
            <a:pPr algn="ctr"/>
            <a:r>
              <a:rPr lang="en-US" sz="2000">
                <a:solidFill>
                  <a:schemeClr val="dk1"/>
                </a:solidFill>
                <a:latin typeface="+mn-lt"/>
                <a:sym typeface="Helvetica Neue Light"/>
              </a:rPr>
              <a:t>Final Designs for the Main Control Board </a:t>
            </a:r>
            <a:endParaRPr lang="en-US" sz="1800">
              <a:solidFill>
                <a:schemeClr val="dk1"/>
              </a:solidFill>
              <a:latin typeface="+mn-lt"/>
            </a:endParaRPr>
          </a:p>
          <a:p>
            <a:pPr algn="ctr"/>
            <a:r>
              <a:rPr lang="en-US" sz="2000">
                <a:solidFill>
                  <a:schemeClr val="dk1"/>
                </a:solidFill>
                <a:latin typeface="+mn-lt"/>
                <a:sym typeface="Helvetica Neue Light"/>
              </a:rPr>
              <a:t>and the Temperature Boards</a:t>
            </a:r>
            <a:endParaRPr lang="en-US">
              <a:solidFill>
                <a:schemeClr val="dk1"/>
              </a:solidFill>
            </a:endParaRPr>
          </a:p>
        </p:txBody>
      </p:sp>
      <p:sp>
        <p:nvSpPr>
          <p:cNvPr id="11" name="Google Shape;145;p7">
            <a:extLst>
              <a:ext uri="{FF2B5EF4-FFF2-40B4-BE49-F238E27FC236}">
                <a16:creationId xmlns:a16="http://schemas.microsoft.com/office/drawing/2014/main" id="{6DB82F4F-832F-53B0-6743-FB800986DA7A}"/>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3349EEA5-BF0C-931C-C22C-C5FC166D30B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spcBef>
                <a:spcPts val="0"/>
              </a:spcBef>
              <a:spcAft>
                <a:spcPts val="0"/>
              </a:spcAft>
              <a:buNone/>
            </a:pPr>
            <a:r>
              <a:rPr lang="en-US" sz="2400">
                <a:solidFill>
                  <a:schemeClr val="lt1"/>
                </a:solidFill>
              </a:rPr>
              <a:t>Design</a:t>
            </a:r>
          </a:p>
        </p:txBody>
      </p:sp>
      <p:pic>
        <p:nvPicPr>
          <p:cNvPr id="2" name="Picture 1">
            <a:extLst>
              <a:ext uri="{FF2B5EF4-FFF2-40B4-BE49-F238E27FC236}">
                <a16:creationId xmlns:a16="http://schemas.microsoft.com/office/drawing/2014/main" id="{27E1B438-C9C8-4DF2-176F-3140935CFCCB}"/>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7193C80F-2189-5B7F-8657-BAF2933286A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CE296A05-C2BB-F2F7-D4D4-B99F31BD8E2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133ABD46-F575-AB79-CE90-F76D6BEFCAD6}"/>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0939BCFA-990F-B445-4C79-803DE882BB82}"/>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77D59DE-6E9A-0A63-21C1-7767D308B8B9}"/>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green circuit board with many small chips&#10;&#10;AI-generated content may be incorrect.">
            <a:extLst>
              <a:ext uri="{FF2B5EF4-FFF2-40B4-BE49-F238E27FC236}">
                <a16:creationId xmlns:a16="http://schemas.microsoft.com/office/drawing/2014/main" id="{0DAFEA39-02CC-337D-5CF6-CEC24363DD22}"/>
              </a:ext>
            </a:extLst>
          </p:cNvPr>
          <p:cNvPicPr>
            <a:picLocks noChangeAspect="1"/>
          </p:cNvPicPr>
          <p:nvPr/>
        </p:nvPicPr>
        <p:blipFill>
          <a:blip r:embed="rId4"/>
          <a:stretch>
            <a:fillRect/>
          </a:stretch>
        </p:blipFill>
        <p:spPr>
          <a:xfrm>
            <a:off x="586511" y="865427"/>
            <a:ext cx="4918188" cy="4595184"/>
          </a:xfrm>
          <a:prstGeom prst="rect">
            <a:avLst/>
          </a:prstGeom>
        </p:spPr>
      </p:pic>
      <p:pic>
        <p:nvPicPr>
          <p:cNvPr id="8" name="Picture 7">
            <a:extLst>
              <a:ext uri="{FF2B5EF4-FFF2-40B4-BE49-F238E27FC236}">
                <a16:creationId xmlns:a16="http://schemas.microsoft.com/office/drawing/2014/main" id="{D4CF4299-493B-A7BB-E9CD-BA660EA3CC91}"/>
              </a:ext>
            </a:extLst>
          </p:cNvPr>
          <p:cNvPicPr>
            <a:picLocks noChangeAspect="1"/>
          </p:cNvPicPr>
          <p:nvPr/>
        </p:nvPicPr>
        <p:blipFill>
          <a:blip r:embed="rId5"/>
          <a:stretch>
            <a:fillRect/>
          </a:stretch>
        </p:blipFill>
        <p:spPr>
          <a:xfrm>
            <a:off x="7172585" y="862095"/>
            <a:ext cx="3511029" cy="4572335"/>
          </a:xfrm>
          <a:prstGeom prst="rect">
            <a:avLst/>
          </a:prstGeom>
        </p:spPr>
      </p:pic>
    </p:spTree>
    <p:extLst>
      <p:ext uri="{BB962C8B-B14F-4D97-AF65-F5344CB8AC3E}">
        <p14:creationId xmlns:p14="http://schemas.microsoft.com/office/powerpoint/2010/main" val="206270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9702D-9514-831F-5A8E-0D9F97972643}"/>
            </a:ext>
          </a:extLst>
        </p:cNvPr>
        <p:cNvGrpSpPr/>
        <p:nvPr/>
      </p:nvGrpSpPr>
      <p:grpSpPr>
        <a:xfrm>
          <a:off x="0" y="0"/>
          <a:ext cx="0" cy="0"/>
          <a:chOff x="0" y="0"/>
          <a:chExt cx="0" cy="0"/>
        </a:xfrm>
      </p:grpSpPr>
      <p:sp>
        <p:nvSpPr>
          <p:cNvPr id="4" name="Google Shape;161;p8">
            <a:extLst>
              <a:ext uri="{FF2B5EF4-FFF2-40B4-BE49-F238E27FC236}">
                <a16:creationId xmlns:a16="http://schemas.microsoft.com/office/drawing/2014/main" id="{2D20C493-16DB-C877-F057-CD95BCD22017}"/>
              </a:ext>
            </a:extLst>
          </p:cNvPr>
          <p:cNvSpPr txBox="1"/>
          <p:nvPr/>
        </p:nvSpPr>
        <p:spPr>
          <a:xfrm>
            <a:off x="376810" y="5360897"/>
            <a:ext cx="11177400" cy="953497"/>
          </a:xfrm>
          <a:prstGeom prst="rect">
            <a:avLst/>
          </a:prstGeom>
          <a:noFill/>
          <a:ln>
            <a:noFill/>
          </a:ln>
        </p:spPr>
        <p:txBody>
          <a:bodyPr spcFirstLastPara="1" wrap="square" lIns="91425" tIns="45700" rIns="91425" bIns="45700" anchor="t" anchorCtr="0">
            <a:noAutofit/>
          </a:bodyPr>
          <a:lstStyle/>
          <a:p>
            <a:pPr algn="ctr">
              <a:buClr>
                <a:schemeClr val="dk1"/>
              </a:buClr>
              <a:buSzPts val="2000"/>
            </a:pPr>
            <a:r>
              <a:rPr lang="en-US" sz="2200">
                <a:solidFill>
                  <a:schemeClr val="dk1"/>
                </a:solidFill>
              </a:rPr>
              <a:t>These two schematics show two subsystems which originally were</a:t>
            </a:r>
          </a:p>
          <a:p>
            <a:pPr algn="ctr">
              <a:buSzPts val="2000"/>
            </a:pPr>
            <a:r>
              <a:rPr lang="en-US" sz="2200">
                <a:solidFill>
                  <a:schemeClr val="dk1"/>
                </a:solidFill>
              </a:rPr>
              <a:t>Designed this way, but were changed later</a:t>
            </a:r>
          </a:p>
        </p:txBody>
      </p:sp>
      <p:pic>
        <p:nvPicPr>
          <p:cNvPr id="5" name="Picture 4">
            <a:extLst>
              <a:ext uri="{FF2B5EF4-FFF2-40B4-BE49-F238E27FC236}">
                <a16:creationId xmlns:a16="http://schemas.microsoft.com/office/drawing/2014/main" id="{65BCF61F-5E6D-D872-5F2D-64E13CB6D852}"/>
              </a:ext>
            </a:extLst>
          </p:cNvPr>
          <p:cNvPicPr>
            <a:picLocks noChangeAspect="1"/>
          </p:cNvPicPr>
          <p:nvPr/>
        </p:nvPicPr>
        <p:blipFill>
          <a:blip r:embed="rId3"/>
          <a:stretch>
            <a:fillRect/>
          </a:stretch>
        </p:blipFill>
        <p:spPr>
          <a:xfrm>
            <a:off x="11557509" y="233819"/>
            <a:ext cx="271308" cy="389810"/>
          </a:xfrm>
          <a:prstGeom prst="rect">
            <a:avLst/>
          </a:prstGeom>
        </p:spPr>
      </p:pic>
      <p:sp>
        <p:nvSpPr>
          <p:cNvPr id="6" name="Google Shape;100;p1">
            <a:extLst>
              <a:ext uri="{FF2B5EF4-FFF2-40B4-BE49-F238E27FC236}">
                <a16:creationId xmlns:a16="http://schemas.microsoft.com/office/drawing/2014/main" id="{56BBDFEA-A2F6-6953-62A7-E97BB3E0B144}"/>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7" name="Google Shape;100;p1">
            <a:extLst>
              <a:ext uri="{FF2B5EF4-FFF2-40B4-BE49-F238E27FC236}">
                <a16:creationId xmlns:a16="http://schemas.microsoft.com/office/drawing/2014/main" id="{745D71FA-8D9C-A31C-722E-C83216D7151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8" name="Group 7">
            <a:extLst>
              <a:ext uri="{FF2B5EF4-FFF2-40B4-BE49-F238E27FC236}">
                <a16:creationId xmlns:a16="http://schemas.microsoft.com/office/drawing/2014/main" id="{52E1B021-A7F8-31AB-7A73-A0F407681245}"/>
              </a:ext>
            </a:extLst>
          </p:cNvPr>
          <p:cNvGrpSpPr/>
          <p:nvPr/>
        </p:nvGrpSpPr>
        <p:grpSpPr>
          <a:xfrm>
            <a:off x="4061361" y="6601537"/>
            <a:ext cx="5238725" cy="70446"/>
            <a:chOff x="4028111" y="6601537"/>
            <a:chExt cx="5238725" cy="70446"/>
          </a:xfrm>
          <a:solidFill>
            <a:srgbClr val="13294B"/>
          </a:solidFill>
        </p:grpSpPr>
        <p:cxnSp>
          <p:nvCxnSpPr>
            <p:cNvPr id="9" name="Straight Connector 8">
              <a:extLst>
                <a:ext uri="{FF2B5EF4-FFF2-40B4-BE49-F238E27FC236}">
                  <a16:creationId xmlns:a16="http://schemas.microsoft.com/office/drawing/2014/main" id="{2E20652C-4250-2071-114F-9D6BA5B8B817}"/>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726AACE-7F2F-00B9-F656-B3E75D5C0D21}"/>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diagram of a temperature sensor&#10;&#10;AI-generated content may be incorrect.">
            <a:extLst>
              <a:ext uri="{FF2B5EF4-FFF2-40B4-BE49-F238E27FC236}">
                <a16:creationId xmlns:a16="http://schemas.microsoft.com/office/drawing/2014/main" id="{83C1B6EF-6256-9499-77F3-7196F8AD4982}"/>
              </a:ext>
            </a:extLst>
          </p:cNvPr>
          <p:cNvPicPr>
            <a:picLocks noChangeAspect="1"/>
          </p:cNvPicPr>
          <p:nvPr/>
        </p:nvPicPr>
        <p:blipFill>
          <a:blip r:embed="rId4"/>
          <a:stretch>
            <a:fillRect/>
          </a:stretch>
        </p:blipFill>
        <p:spPr>
          <a:xfrm>
            <a:off x="26418" y="1053817"/>
            <a:ext cx="5843916" cy="3414889"/>
          </a:xfrm>
          <a:prstGeom prst="rect">
            <a:avLst/>
          </a:prstGeom>
          <a:ln w="28575">
            <a:solidFill>
              <a:schemeClr val="accent2"/>
            </a:solidFill>
          </a:ln>
        </p:spPr>
      </p:pic>
      <p:pic>
        <p:nvPicPr>
          <p:cNvPr id="11" name="Picture 10" descr="A diagram of a circuit&#10;&#10;AI-generated content may be incorrect.">
            <a:extLst>
              <a:ext uri="{FF2B5EF4-FFF2-40B4-BE49-F238E27FC236}">
                <a16:creationId xmlns:a16="http://schemas.microsoft.com/office/drawing/2014/main" id="{9B22828E-0022-9ECF-7595-5B31744ED545}"/>
              </a:ext>
            </a:extLst>
          </p:cNvPr>
          <p:cNvPicPr>
            <a:picLocks noChangeAspect="1"/>
          </p:cNvPicPr>
          <p:nvPr/>
        </p:nvPicPr>
        <p:blipFill>
          <a:blip r:embed="rId5"/>
          <a:stretch>
            <a:fillRect/>
          </a:stretch>
        </p:blipFill>
        <p:spPr>
          <a:xfrm>
            <a:off x="6058782" y="1059638"/>
            <a:ext cx="6167614" cy="3403246"/>
          </a:xfrm>
          <a:prstGeom prst="rect">
            <a:avLst/>
          </a:prstGeom>
          <a:ln w="28575">
            <a:solidFill>
              <a:schemeClr val="accent1"/>
            </a:solidFill>
          </a:ln>
        </p:spPr>
      </p:pic>
    </p:spTree>
    <p:extLst>
      <p:ext uri="{BB962C8B-B14F-4D97-AF65-F5344CB8AC3E}">
        <p14:creationId xmlns:p14="http://schemas.microsoft.com/office/powerpoint/2010/main" val="259231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7AF0492-5FFF-B384-31D3-3D2561091B45}"/>
            </a:ext>
          </a:extLst>
        </p:cNvPr>
        <p:cNvGrpSpPr/>
        <p:nvPr/>
      </p:nvGrpSpPr>
      <p:grpSpPr>
        <a:xfrm>
          <a:off x="0" y="0"/>
          <a:ext cx="0" cy="0"/>
          <a:chOff x="0" y="0"/>
          <a:chExt cx="0" cy="0"/>
        </a:xfrm>
      </p:grpSpPr>
      <p:sp>
        <p:nvSpPr>
          <p:cNvPr id="160" name="Google Shape;160;p8">
            <a:extLst>
              <a:ext uri="{FF2B5EF4-FFF2-40B4-BE49-F238E27FC236}">
                <a16:creationId xmlns:a16="http://schemas.microsoft.com/office/drawing/2014/main" id="{2F80FFB8-B948-ADD5-9B8B-8AA2B261462C}"/>
              </a:ext>
            </a:extLst>
          </p:cNvPr>
          <p:cNvSpPr txBox="1"/>
          <p:nvPr/>
        </p:nvSpPr>
        <p:spPr>
          <a:xfrm>
            <a:off x="4548417" y="3123892"/>
            <a:ext cx="309516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CHART / GRAPH</a:t>
            </a:r>
            <a:endParaRPr>
              <a:latin typeface="+mn-lt"/>
            </a:endParaRPr>
          </a:p>
        </p:txBody>
      </p:sp>
      <p:sp>
        <p:nvSpPr>
          <p:cNvPr id="161" name="Google Shape;161;p8">
            <a:extLst>
              <a:ext uri="{FF2B5EF4-FFF2-40B4-BE49-F238E27FC236}">
                <a16:creationId xmlns:a16="http://schemas.microsoft.com/office/drawing/2014/main" id="{88C8AA90-AF6A-246F-ED2F-4416A92437FE}"/>
              </a:ext>
            </a:extLst>
          </p:cNvPr>
          <p:cNvSpPr txBox="1"/>
          <p:nvPr/>
        </p:nvSpPr>
        <p:spPr>
          <a:xfrm>
            <a:off x="583914" y="5464730"/>
            <a:ext cx="11024170" cy="654113"/>
          </a:xfrm>
          <a:prstGeom prst="rect">
            <a:avLst/>
          </a:prstGeom>
          <a:noFill/>
          <a:ln>
            <a:noFill/>
          </a:ln>
        </p:spPr>
        <p:txBody>
          <a:bodyPr spcFirstLastPara="1" wrap="square" lIns="91425" tIns="45700" rIns="91425" bIns="45700" anchor="t" anchorCtr="0">
            <a:noAutofit/>
          </a:bodyPr>
          <a:lstStyle/>
          <a:p>
            <a:pPr algn="ctr"/>
            <a:r>
              <a:rPr lang="en-US" sz="2000">
                <a:solidFill>
                  <a:schemeClr val="dk1"/>
                </a:solidFill>
                <a:latin typeface="+mn-lt"/>
                <a:sym typeface="Helvetica Neue Light"/>
              </a:rPr>
              <a:t>Changes Made in the Power Subsystem </a:t>
            </a:r>
            <a:endParaRPr lang="en-US" sz="2000">
              <a:solidFill>
                <a:schemeClr val="dk1"/>
              </a:solidFill>
            </a:endParaRPr>
          </a:p>
        </p:txBody>
      </p:sp>
      <p:sp>
        <p:nvSpPr>
          <p:cNvPr id="11" name="Google Shape;145;p7">
            <a:extLst>
              <a:ext uri="{FF2B5EF4-FFF2-40B4-BE49-F238E27FC236}">
                <a16:creationId xmlns:a16="http://schemas.microsoft.com/office/drawing/2014/main" id="{4B7836EF-8C47-1274-22A1-FC908FD98F8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D514A19E-ADEF-75B7-5311-6F6CFBBDA655}"/>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rPr>
              <a:t>Main Changes</a:t>
            </a:r>
            <a:endParaRPr lang="en-US"/>
          </a:p>
        </p:txBody>
      </p:sp>
      <p:pic>
        <p:nvPicPr>
          <p:cNvPr id="2" name="Picture 1">
            <a:extLst>
              <a:ext uri="{FF2B5EF4-FFF2-40B4-BE49-F238E27FC236}">
                <a16:creationId xmlns:a16="http://schemas.microsoft.com/office/drawing/2014/main" id="{CB91E35E-63AF-1C07-5946-BE022812E46F}"/>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4780517B-9EB0-B913-35DF-C00FB5C51D2C}"/>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E62E6838-90A0-4EB0-FC9C-DD723A6F614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E760D43C-05B6-CD0C-E5D0-BDDAAABCCE06}"/>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556FB2BD-2E34-4116-5F5A-EE0A119FDEF3}"/>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27053D7-ADAF-7409-F953-4D19DA7BE93B}"/>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circuit board with green lines and red dots&#10;&#10;AI-generated content may be incorrect.">
            <a:extLst>
              <a:ext uri="{FF2B5EF4-FFF2-40B4-BE49-F238E27FC236}">
                <a16:creationId xmlns:a16="http://schemas.microsoft.com/office/drawing/2014/main" id="{EE2DE4D2-454F-067D-52B2-5226BDBF52E2}"/>
              </a:ext>
            </a:extLst>
          </p:cNvPr>
          <p:cNvPicPr>
            <a:picLocks noChangeAspect="1"/>
          </p:cNvPicPr>
          <p:nvPr/>
        </p:nvPicPr>
        <p:blipFill>
          <a:blip r:embed="rId4"/>
          <a:stretch>
            <a:fillRect/>
          </a:stretch>
        </p:blipFill>
        <p:spPr>
          <a:xfrm>
            <a:off x="1365849" y="863740"/>
            <a:ext cx="9474679" cy="4598560"/>
          </a:xfrm>
          <a:prstGeom prst="rect">
            <a:avLst/>
          </a:prstGeom>
        </p:spPr>
      </p:pic>
    </p:spTree>
    <p:extLst>
      <p:ext uri="{BB962C8B-B14F-4D97-AF65-F5344CB8AC3E}">
        <p14:creationId xmlns:p14="http://schemas.microsoft.com/office/powerpoint/2010/main" val="427910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CE21BF6-4F0C-109B-1756-5D75E4C539D2}"/>
            </a:ext>
          </a:extLst>
        </p:cNvPr>
        <p:cNvGrpSpPr/>
        <p:nvPr/>
      </p:nvGrpSpPr>
      <p:grpSpPr>
        <a:xfrm>
          <a:off x="0" y="0"/>
          <a:ext cx="0" cy="0"/>
          <a:chOff x="0" y="0"/>
          <a:chExt cx="0" cy="0"/>
        </a:xfrm>
      </p:grpSpPr>
      <p:sp>
        <p:nvSpPr>
          <p:cNvPr id="160" name="Google Shape;160;p8">
            <a:extLst>
              <a:ext uri="{FF2B5EF4-FFF2-40B4-BE49-F238E27FC236}">
                <a16:creationId xmlns:a16="http://schemas.microsoft.com/office/drawing/2014/main" id="{059F34C5-2E21-6328-E62A-0915302A5540}"/>
              </a:ext>
            </a:extLst>
          </p:cNvPr>
          <p:cNvSpPr txBox="1"/>
          <p:nvPr/>
        </p:nvSpPr>
        <p:spPr>
          <a:xfrm>
            <a:off x="4548417" y="3123892"/>
            <a:ext cx="309516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CHART / GRAPH</a:t>
            </a:r>
            <a:endParaRPr>
              <a:latin typeface="+mn-lt"/>
            </a:endParaRPr>
          </a:p>
        </p:txBody>
      </p:sp>
      <p:sp>
        <p:nvSpPr>
          <p:cNvPr id="161" name="Google Shape;161;p8">
            <a:extLst>
              <a:ext uri="{FF2B5EF4-FFF2-40B4-BE49-F238E27FC236}">
                <a16:creationId xmlns:a16="http://schemas.microsoft.com/office/drawing/2014/main" id="{F5D41A63-9C95-3FF4-1427-32662BDD58C5}"/>
              </a:ext>
            </a:extLst>
          </p:cNvPr>
          <p:cNvSpPr txBox="1"/>
          <p:nvPr/>
        </p:nvSpPr>
        <p:spPr>
          <a:xfrm>
            <a:off x="583914" y="5464730"/>
            <a:ext cx="11024170" cy="654113"/>
          </a:xfrm>
          <a:prstGeom prst="rect">
            <a:avLst/>
          </a:prstGeom>
          <a:noFill/>
          <a:ln>
            <a:noFill/>
          </a:ln>
        </p:spPr>
        <p:txBody>
          <a:bodyPr spcFirstLastPara="1" wrap="square" lIns="91425" tIns="45700" rIns="91425" bIns="45700" anchor="t" anchorCtr="0">
            <a:noAutofit/>
          </a:bodyPr>
          <a:lstStyle/>
          <a:p>
            <a:pPr algn="ctr"/>
            <a:r>
              <a:rPr lang="en-US" sz="2000">
                <a:solidFill>
                  <a:schemeClr val="dk1"/>
                </a:solidFill>
                <a:latin typeface="+mn-lt"/>
                <a:sym typeface="Helvetica Neue Light"/>
              </a:rPr>
              <a:t>Changes Made in the Sensor Subsystem</a:t>
            </a:r>
            <a:endParaRPr lang="en-US" sz="2000">
              <a:solidFill>
                <a:schemeClr val="dk1"/>
              </a:solidFill>
            </a:endParaRPr>
          </a:p>
        </p:txBody>
      </p:sp>
      <p:sp>
        <p:nvSpPr>
          <p:cNvPr id="11" name="Google Shape;145;p7">
            <a:extLst>
              <a:ext uri="{FF2B5EF4-FFF2-40B4-BE49-F238E27FC236}">
                <a16:creationId xmlns:a16="http://schemas.microsoft.com/office/drawing/2014/main" id="{49B27825-7E8E-5853-A1B8-73F1254E92DC}"/>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E6AF7B41-EB05-76B3-DD09-076BF4082B3B}"/>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rPr>
              <a:t>Main Changes</a:t>
            </a:r>
            <a:endParaRPr lang="en-US"/>
          </a:p>
        </p:txBody>
      </p:sp>
      <p:pic>
        <p:nvPicPr>
          <p:cNvPr id="2" name="Picture 1">
            <a:extLst>
              <a:ext uri="{FF2B5EF4-FFF2-40B4-BE49-F238E27FC236}">
                <a16:creationId xmlns:a16="http://schemas.microsoft.com/office/drawing/2014/main" id="{486C411D-41F1-FD9A-8027-D550F19EB74C}"/>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BE409E3B-F71B-BEE1-094C-6250C76AEA9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7101E34D-5262-C447-2A29-8FC5E2626383}"/>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0F167E9D-E11D-733B-2DE9-DBBEAA8AB982}"/>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26E7A568-1273-60BA-6385-1729C9C242DD}"/>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F4E3605-D4C5-1FED-B7BD-2EFE3D223C61}"/>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diagram of a sensor system&#10;&#10;AI-generated content may be incorrect.">
            <a:extLst>
              <a:ext uri="{FF2B5EF4-FFF2-40B4-BE49-F238E27FC236}">
                <a16:creationId xmlns:a16="http://schemas.microsoft.com/office/drawing/2014/main" id="{70922317-E9EB-F727-0032-63925986AA8E}"/>
              </a:ext>
            </a:extLst>
          </p:cNvPr>
          <p:cNvPicPr>
            <a:picLocks noChangeAspect="1"/>
          </p:cNvPicPr>
          <p:nvPr/>
        </p:nvPicPr>
        <p:blipFill>
          <a:blip r:embed="rId4"/>
          <a:stretch>
            <a:fillRect/>
          </a:stretch>
        </p:blipFill>
        <p:spPr>
          <a:xfrm>
            <a:off x="2451071" y="859586"/>
            <a:ext cx="7275482" cy="4606865"/>
          </a:xfrm>
          <a:prstGeom prst="rect">
            <a:avLst/>
          </a:prstGeom>
        </p:spPr>
      </p:pic>
    </p:spTree>
    <p:extLst>
      <p:ext uri="{BB962C8B-B14F-4D97-AF65-F5344CB8AC3E}">
        <p14:creationId xmlns:p14="http://schemas.microsoft.com/office/powerpoint/2010/main" val="2770770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5EED14B7-DB95-2E8C-650C-37AD22B7766E}"/>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D8B4486C-A47A-B34A-438A-6C7B346F3279}"/>
              </a:ext>
            </a:extLst>
          </p:cNvPr>
          <p:cNvSpPr txBox="1">
            <a:spLocks noGrp="1"/>
          </p:cNvSpPr>
          <p:nvPr>
            <p:ph type="body" idx="1"/>
          </p:nvPr>
        </p:nvSpPr>
        <p:spPr>
          <a:xfrm>
            <a:off x="376809" y="1126461"/>
            <a:ext cx="11177401"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None/>
            </a:pPr>
            <a:r>
              <a:rPr lang="en-US" sz="2600" b="1">
                <a:solidFill>
                  <a:srgbClr val="E84B36"/>
                </a:solidFill>
                <a:latin typeface="Arial"/>
                <a:cs typeface="Arial"/>
                <a:sym typeface="Helvetica Neue Light"/>
              </a:rPr>
              <a:t>Control Subsystem Responsibilities</a:t>
            </a:r>
            <a:endParaRPr lang="en-US"/>
          </a:p>
          <a:p>
            <a:pPr marL="0" indent="0">
              <a:lnSpc>
                <a:spcPct val="100000"/>
              </a:lnSpc>
              <a:spcBef>
                <a:spcPts val="0"/>
              </a:spcBef>
              <a:buSzPts val="3000"/>
              <a:buNone/>
            </a:pPr>
            <a:endParaRPr lang="en-US" sz="2600" b="1">
              <a:solidFill>
                <a:schemeClr val="tx1"/>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ea typeface="Helvetica Neue Light"/>
                <a:cs typeface="Arial"/>
              </a:rPr>
              <a:t>The microcontroller (ESP32) will manage all subsystems (except power) via GPIO. </a:t>
            </a:r>
            <a:endParaRPr lang="en-US" sz="2400" b="1">
              <a:solidFill>
                <a:schemeClr val="bg2"/>
              </a:solidFill>
              <a:latin typeface="Arial" panose="020B0604020202020204" pitchFamily="34" charset="0"/>
              <a:ea typeface="Helvetica Neue Light"/>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ea typeface="Helvetica Neue Light"/>
                <a:cs typeface="Arial"/>
              </a:rPr>
              <a:t>Reads temperature and gas sensor data</a:t>
            </a:r>
            <a:endParaRPr lang="en-US" sz="2400" b="1">
              <a:solidFill>
                <a:schemeClr val="bg2"/>
              </a:solidFill>
              <a:latin typeface="Arial" panose="020B0604020202020204" pitchFamily="34" charset="0"/>
              <a:ea typeface="Helvetica Neue Light"/>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cs typeface="Arial"/>
            </a:endParaRPr>
          </a:p>
          <a:p>
            <a:pPr marL="342900">
              <a:lnSpc>
                <a:spcPct val="100000"/>
              </a:lnSpc>
              <a:spcBef>
                <a:spcPts val="0"/>
              </a:spcBef>
              <a:buSzPts val="3000"/>
            </a:pPr>
            <a:r>
              <a:rPr lang="en-US" sz="2400" b="1">
                <a:solidFill>
                  <a:schemeClr val="bg2"/>
                </a:solidFill>
                <a:latin typeface="Arial"/>
                <a:cs typeface="Arial"/>
              </a:rPr>
              <a:t>Controls alarm, LED colors, digital servo motor, ICs, and gate drivers</a:t>
            </a:r>
          </a:p>
          <a:p>
            <a:pPr marL="0" indent="0">
              <a:lnSpc>
                <a:spcPct val="100000"/>
              </a:lnSpc>
              <a:spcBef>
                <a:spcPts val="0"/>
              </a:spcBef>
              <a:buSzPts val="3000"/>
              <a:buNone/>
            </a:pPr>
            <a:endParaRPr lang="en-US" sz="2400" b="1">
              <a:solidFill>
                <a:schemeClr val="bg2"/>
              </a:solidFill>
              <a:latin typeface="Arial" panose="020B0604020202020204" pitchFamily="34" charset="0"/>
              <a:cs typeface="Arial" panose="020B0604020202020204" pitchFamily="34" charset="0"/>
            </a:endParaRPr>
          </a:p>
          <a:p>
            <a:pPr marL="342900">
              <a:lnSpc>
                <a:spcPct val="100000"/>
              </a:lnSpc>
              <a:spcBef>
                <a:spcPts val="0"/>
              </a:spcBef>
              <a:buSzPts val="3000"/>
            </a:pPr>
            <a:r>
              <a:rPr lang="en-US" sz="2400" b="1">
                <a:solidFill>
                  <a:schemeClr val="bg2"/>
                </a:solidFill>
                <a:latin typeface="Arial"/>
                <a:cs typeface="Arial"/>
              </a:rPr>
              <a:t>Sends sensor data to web app and stores it in Firebase via Wi-Fi</a:t>
            </a:r>
            <a:endParaRPr lang="en-US" sz="2400" b="1" i="0" u="none" strike="noStrike">
              <a:solidFill>
                <a:schemeClr val="bg2"/>
              </a:solidFill>
              <a:effectLst/>
              <a:latin typeface="Arial" panose="020B0604020202020204" pitchFamily="34" charset="0"/>
              <a:cs typeface="Arial" panose="020B0604020202020204" pitchFamily="34" charset="0"/>
            </a:endParaRPr>
          </a:p>
          <a:p>
            <a:pPr marL="342900">
              <a:lnSpc>
                <a:spcPct val="100000"/>
              </a:lnSpc>
              <a:spcBef>
                <a:spcPts val="0"/>
              </a:spcBef>
              <a:buSzPts val="3000"/>
            </a:pPr>
            <a:endParaRPr lang="en-US" sz="2400" b="1">
              <a:solidFill>
                <a:schemeClr val="bg2"/>
              </a:solidFill>
              <a:latin typeface="Arial" panose="020B0604020202020204" pitchFamily="34" charset="0"/>
              <a:cs typeface="Arial" panose="020B0604020202020204" pitchFamily="34" charset="0"/>
            </a:endParaRPr>
          </a:p>
          <a:p>
            <a:pPr marL="342900">
              <a:lnSpc>
                <a:spcPct val="100000"/>
              </a:lnSpc>
              <a:spcBef>
                <a:spcPts val="0"/>
              </a:spcBef>
              <a:buSzPts val="3000"/>
            </a:pPr>
            <a:r>
              <a:rPr lang="en-US" sz="2400" b="1">
                <a:solidFill>
                  <a:schemeClr val="bg2"/>
                </a:solidFill>
                <a:latin typeface="Arial"/>
                <a:cs typeface="Arial"/>
              </a:rPr>
              <a:t>Coordinates real-time system response based on sensor input</a:t>
            </a:r>
            <a:endParaRPr lang="en-US" sz="2400" b="1">
              <a:solidFill>
                <a:schemeClr val="bg2"/>
              </a:solidFill>
              <a:latin typeface="Arial" panose="020B0604020202020204" pitchFamily="34" charset="0"/>
              <a:cs typeface="Arial" panose="020B0604020202020204" pitchFamily="34" charset="0"/>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endParaRPr>
          </a:p>
          <a:p>
            <a:pPr marL="285750" indent="-285750">
              <a:lnSpc>
                <a:spcPct val="100000"/>
              </a:lnSpc>
              <a:spcBef>
                <a:spcPts val="0"/>
              </a:spcBef>
              <a:buSzPts val="2000"/>
            </a:pPr>
            <a:endParaRPr lang="en-US" sz="1800">
              <a:solidFill>
                <a:srgbClr val="000000"/>
              </a:solidFill>
              <a:latin typeface="-webkit-standard"/>
            </a:endParaRPr>
          </a:p>
        </p:txBody>
      </p:sp>
      <p:sp>
        <p:nvSpPr>
          <p:cNvPr id="24" name="Google Shape;145;p7">
            <a:extLst>
              <a:ext uri="{FF2B5EF4-FFF2-40B4-BE49-F238E27FC236}">
                <a16:creationId xmlns:a16="http://schemas.microsoft.com/office/drawing/2014/main" id="{5199743E-34D8-126A-9703-3D1EAFBAFC58}"/>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8834EDEB-C047-0C72-D4B7-9156E709843C}"/>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Control Subsystem </a:t>
            </a:r>
            <a:endParaRPr lang="en-US"/>
          </a:p>
        </p:txBody>
      </p:sp>
      <p:pic>
        <p:nvPicPr>
          <p:cNvPr id="2" name="Picture 1">
            <a:extLst>
              <a:ext uri="{FF2B5EF4-FFF2-40B4-BE49-F238E27FC236}">
                <a16:creationId xmlns:a16="http://schemas.microsoft.com/office/drawing/2014/main" id="{2078AC4E-C83E-1EF9-DFFA-13CE8FF02E4A}"/>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5BA6F421-24F4-5F42-5D5C-A08E1258EA9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B213937B-C414-F673-3028-73D31F86D3D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FA727850-A7F8-B640-129E-47BC0A3D1512}"/>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293CE427-73CD-A633-A0C5-73F9F0E7E472}"/>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7284607-AEF2-B84B-762D-5ED6C9A32CD7}"/>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7034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6C7EA-85D3-837C-1DC0-426C8DCC6FF0}"/>
            </a:ext>
          </a:extLst>
        </p:cNvPr>
        <p:cNvGrpSpPr/>
        <p:nvPr/>
      </p:nvGrpSpPr>
      <p:grpSpPr>
        <a:xfrm>
          <a:off x="0" y="0"/>
          <a:ext cx="0" cy="0"/>
          <a:chOff x="0" y="0"/>
          <a:chExt cx="0" cy="0"/>
        </a:xfrm>
      </p:grpSpPr>
      <p:sp>
        <p:nvSpPr>
          <p:cNvPr id="2" name="Google Shape;148;p7">
            <a:extLst>
              <a:ext uri="{FF2B5EF4-FFF2-40B4-BE49-F238E27FC236}">
                <a16:creationId xmlns:a16="http://schemas.microsoft.com/office/drawing/2014/main" id="{A8F2B55D-A11F-EC6F-40B2-4E8C92BE8081}"/>
              </a:ext>
            </a:extLst>
          </p:cNvPr>
          <p:cNvSpPr/>
          <p:nvPr/>
        </p:nvSpPr>
        <p:spPr>
          <a:xfrm>
            <a:off x="376807" y="1078179"/>
            <a:ext cx="43566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149;p7">
            <a:extLst>
              <a:ext uri="{FF2B5EF4-FFF2-40B4-BE49-F238E27FC236}">
                <a16:creationId xmlns:a16="http://schemas.microsoft.com/office/drawing/2014/main" id="{17E70BC2-6AB7-4E8C-A869-AAE7BB2B2BB7}"/>
              </a:ext>
            </a:extLst>
          </p:cNvPr>
          <p:cNvSpPr txBox="1"/>
          <p:nvPr/>
        </p:nvSpPr>
        <p:spPr>
          <a:xfrm>
            <a:off x="1494115" y="2239572"/>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5" name="Google Shape;151;p7">
            <a:extLst>
              <a:ext uri="{FF2B5EF4-FFF2-40B4-BE49-F238E27FC236}">
                <a16:creationId xmlns:a16="http://schemas.microsoft.com/office/drawing/2014/main" id="{40D6D84C-8B5A-345D-08E3-6B5B706588CF}"/>
              </a:ext>
            </a:extLst>
          </p:cNvPr>
          <p:cNvSpPr txBox="1"/>
          <p:nvPr/>
        </p:nvSpPr>
        <p:spPr>
          <a:xfrm>
            <a:off x="1494115" y="4747225"/>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6" name="Google Shape;147;p7">
            <a:extLst>
              <a:ext uri="{FF2B5EF4-FFF2-40B4-BE49-F238E27FC236}">
                <a16:creationId xmlns:a16="http://schemas.microsoft.com/office/drawing/2014/main" id="{8591BF09-648A-0550-7819-FDD8D8798841}"/>
              </a:ext>
            </a:extLst>
          </p:cNvPr>
          <p:cNvSpPr txBox="1">
            <a:spLocks/>
          </p:cNvSpPr>
          <p:nvPr/>
        </p:nvSpPr>
        <p:spPr>
          <a:xfrm>
            <a:off x="5029970" y="983275"/>
            <a:ext cx="6686464"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ea typeface="Helvetica Neue Light"/>
                <a:sym typeface="Helvetica Neue Light"/>
              </a:rPr>
              <a:t>Control Subsystem Requirements</a:t>
            </a:r>
            <a:endParaRPr lang="en-US" sz="2600" b="1">
              <a:solidFill>
                <a:srgbClr val="E84B36"/>
              </a:solidFill>
              <a:latin typeface="Arial" panose="020B0604020202020204" pitchFamily="34" charset="0"/>
              <a:ea typeface="Helvetica Neue Light"/>
              <a:cs typeface="Arial" panose="020B0604020202020204" pitchFamily="34" charset="0"/>
              <a:sym typeface="Helvetica Neue Light"/>
            </a:endParaRPr>
          </a:p>
          <a:p>
            <a:pPr marL="285750" indent="-285750">
              <a:buSzPts val="2000"/>
              <a:buChar char="•"/>
            </a:pPr>
            <a:r>
              <a:rPr lang="en-US" sz="2200" b="1">
                <a:solidFill>
                  <a:schemeClr val="bg2"/>
                </a:solidFill>
                <a:ea typeface="Helvetica Neue Light"/>
              </a:rPr>
              <a:t>ESP32 cycles through the 8:1 multiplexer to read temperature data within milliseconds.</a:t>
            </a:r>
            <a:endParaRPr lang="en-US" sz="2200" b="1">
              <a:solidFill>
                <a:schemeClr val="bg2"/>
              </a:solidFill>
              <a:ea typeface="Helvetica Neue Light"/>
              <a:cs typeface="Arial" panose="020B0604020202020204" pitchFamily="34" charset="0"/>
            </a:endParaRPr>
          </a:p>
          <a:p>
            <a:pPr marL="285750" indent="-285750">
              <a:buSzPts val="2000"/>
              <a:buChar char="•"/>
            </a:pPr>
            <a:endParaRPr lang="en-US" sz="2200" b="1">
              <a:solidFill>
                <a:schemeClr val="bg2"/>
              </a:solidFill>
              <a:ea typeface="Helvetica Neue Light"/>
            </a:endParaRPr>
          </a:p>
          <a:p>
            <a:pPr marL="285750" indent="-285750">
              <a:buSzPts val="2000"/>
              <a:buChar char="•"/>
            </a:pPr>
            <a:r>
              <a:rPr lang="en-US" sz="2200" b="1">
                <a:solidFill>
                  <a:schemeClr val="bg2"/>
                </a:solidFill>
                <a:ea typeface="Helvetica Neue Light"/>
              </a:rPr>
              <a:t>Triggers alarm if:</a:t>
            </a:r>
            <a:endParaRPr lang="en-US" sz="22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r>
              <a:rPr lang="en-US" sz="2200" b="1">
                <a:solidFill>
                  <a:schemeClr val="bg2"/>
                </a:solidFill>
                <a:ea typeface="Helvetica Neue Light"/>
              </a:rPr>
              <a:t>Temperature &gt; 90°C or</a:t>
            </a:r>
            <a:endParaRPr lang="en-US" sz="22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r>
              <a:rPr lang="en-US" sz="2200" b="1">
                <a:solidFill>
                  <a:schemeClr val="bg2"/>
                </a:solidFill>
                <a:ea typeface="Helvetica Neue Light"/>
              </a:rPr>
              <a:t>CO &gt; 100 ppm or CH₄ &gt; 5000 ppm </a:t>
            </a:r>
            <a:endParaRPr lang="en-US" sz="22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endParaRPr lang="en-US" sz="2200" b="1">
              <a:solidFill>
                <a:schemeClr val="bg2"/>
              </a:solidFill>
              <a:ea typeface="Helvetica Neue Light"/>
            </a:endParaRPr>
          </a:p>
          <a:p>
            <a:pPr marL="285750" indent="-285750">
              <a:buSzPts val="2000"/>
              <a:buFont typeface="Arial"/>
              <a:buChar char="•"/>
            </a:pPr>
            <a:r>
              <a:rPr lang="en-US" sz="2200" b="1">
                <a:solidFill>
                  <a:schemeClr val="bg2"/>
                </a:solidFill>
                <a:ea typeface="Helvetica Neue Light"/>
              </a:rPr>
              <a:t>Uses Wi-Fi to:</a:t>
            </a:r>
            <a:endParaRPr lang="en-US" sz="22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r>
              <a:rPr lang="en-US" sz="2200" b="1">
                <a:solidFill>
                  <a:schemeClr val="bg2"/>
                </a:solidFill>
                <a:ea typeface="Helvetica Neue Light"/>
              </a:rPr>
              <a:t>Upload sensor data to Firebase </a:t>
            </a:r>
            <a:endParaRPr lang="en-US" sz="22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r>
              <a:rPr lang="en-US" sz="2200" b="1">
                <a:solidFill>
                  <a:schemeClr val="bg2"/>
                </a:solidFill>
                <a:ea typeface="Helvetica Neue Light"/>
              </a:rPr>
              <a:t>Receive app commands and control LEDs, buzzer, and servo with high precision. </a:t>
            </a:r>
            <a:endParaRPr lang="en-US" sz="22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endParaRPr lang="en-US" sz="2200" b="1">
              <a:solidFill>
                <a:schemeClr val="bg2"/>
              </a:solidFill>
              <a:ea typeface="Helvetica Neue Light"/>
            </a:endParaRPr>
          </a:p>
          <a:p>
            <a:pPr marL="285750" indent="-285750">
              <a:buSzPts val="2000"/>
              <a:buFont typeface="Arial"/>
              <a:buChar char="•"/>
            </a:pPr>
            <a:r>
              <a:rPr lang="en-US" sz="2200" b="1">
                <a:solidFill>
                  <a:schemeClr val="bg2"/>
                </a:solidFill>
                <a:ea typeface="Helvetica Neue Light"/>
              </a:rPr>
              <a:t>Buzzer emits 80dB alarm when hazard is detected </a:t>
            </a:r>
            <a:endParaRPr lang="en-US" sz="2200">
              <a:solidFill>
                <a:schemeClr val="bg2"/>
              </a:solidFill>
              <a:latin typeface="Arial" panose="020B0604020202020204" pitchFamily="34" charset="0"/>
              <a:ea typeface="Helvetica Neue Light"/>
              <a:cs typeface="Arial" panose="020B0604020202020204" pitchFamily="34" charset="0"/>
            </a:endParaRPr>
          </a:p>
          <a:p>
            <a:pPr>
              <a:buSzPts val="3000"/>
            </a:pPr>
            <a:endParaRPr lang="en-US" sz="1800" b="1">
              <a:solidFill>
                <a:schemeClr val="tx1"/>
              </a:solidFill>
              <a:latin typeface="Arial" panose="020B0604020202020204" pitchFamily="34" charset="0"/>
              <a:ea typeface="Helvetica Neue Light"/>
              <a:cs typeface="Arial" panose="020B0604020202020204" pitchFamily="34" charset="0"/>
            </a:endParaRPr>
          </a:p>
        </p:txBody>
      </p:sp>
      <p:sp>
        <p:nvSpPr>
          <p:cNvPr id="13" name="Google Shape;145;p7">
            <a:extLst>
              <a:ext uri="{FF2B5EF4-FFF2-40B4-BE49-F238E27FC236}">
                <a16:creationId xmlns:a16="http://schemas.microsoft.com/office/drawing/2014/main" id="{AEC30F82-2032-7242-32DA-0474620E8357}"/>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42BE9B62-DA1D-953C-8ACE-0ABDE331068D}"/>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Control Subsystem </a:t>
            </a:r>
            <a:endParaRPr lang="en-US">
              <a:solidFill>
                <a:schemeClr val="lt1"/>
              </a:solidFill>
            </a:endParaRPr>
          </a:p>
        </p:txBody>
      </p:sp>
      <p:pic>
        <p:nvPicPr>
          <p:cNvPr id="7" name="Picture 6">
            <a:extLst>
              <a:ext uri="{FF2B5EF4-FFF2-40B4-BE49-F238E27FC236}">
                <a16:creationId xmlns:a16="http://schemas.microsoft.com/office/drawing/2014/main" id="{00963089-8BFF-83D9-C71A-E73C9E3933CC}"/>
              </a:ext>
            </a:extLst>
          </p:cNvPr>
          <p:cNvPicPr>
            <a:picLocks noChangeAspect="1"/>
          </p:cNvPicPr>
          <p:nvPr/>
        </p:nvPicPr>
        <p:blipFill>
          <a:blip r:embed="rId3"/>
          <a:stretch>
            <a:fillRect/>
          </a:stretch>
        </p:blipFill>
        <p:spPr>
          <a:xfrm>
            <a:off x="11557509" y="233819"/>
            <a:ext cx="271308" cy="389810"/>
          </a:xfrm>
          <a:prstGeom prst="rect">
            <a:avLst/>
          </a:prstGeom>
        </p:spPr>
      </p:pic>
      <p:sp>
        <p:nvSpPr>
          <p:cNvPr id="8" name="Google Shape;100;p1">
            <a:extLst>
              <a:ext uri="{FF2B5EF4-FFF2-40B4-BE49-F238E27FC236}">
                <a16:creationId xmlns:a16="http://schemas.microsoft.com/office/drawing/2014/main" id="{1AB5C878-C56D-56FB-8FB5-28140072B0F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9" name="Google Shape;100;p1">
            <a:extLst>
              <a:ext uri="{FF2B5EF4-FFF2-40B4-BE49-F238E27FC236}">
                <a16:creationId xmlns:a16="http://schemas.microsoft.com/office/drawing/2014/main" id="{100057E2-A55C-CEF9-28AD-08F12585F19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10" name="Group 9">
            <a:extLst>
              <a:ext uri="{FF2B5EF4-FFF2-40B4-BE49-F238E27FC236}">
                <a16:creationId xmlns:a16="http://schemas.microsoft.com/office/drawing/2014/main" id="{D3BCCDA2-188A-29F6-F8A9-153189D80477}"/>
              </a:ext>
            </a:extLst>
          </p:cNvPr>
          <p:cNvGrpSpPr/>
          <p:nvPr/>
        </p:nvGrpSpPr>
        <p:grpSpPr>
          <a:xfrm>
            <a:off x="4061361" y="6601537"/>
            <a:ext cx="5238725" cy="70446"/>
            <a:chOff x="4028111" y="6601537"/>
            <a:chExt cx="5238725" cy="70446"/>
          </a:xfrm>
          <a:solidFill>
            <a:srgbClr val="13294B"/>
          </a:solidFill>
        </p:grpSpPr>
        <p:cxnSp>
          <p:nvCxnSpPr>
            <p:cNvPr id="11" name="Straight Connector 10">
              <a:extLst>
                <a:ext uri="{FF2B5EF4-FFF2-40B4-BE49-F238E27FC236}">
                  <a16:creationId xmlns:a16="http://schemas.microsoft.com/office/drawing/2014/main" id="{3F90E9CE-C418-595A-73E4-947B8484A0D3}"/>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30F32C4-E700-BBCA-34B8-436A7613B396}"/>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close-up of a green circuit board&#10;&#10;AI-generated content may be incorrect.">
            <a:extLst>
              <a:ext uri="{FF2B5EF4-FFF2-40B4-BE49-F238E27FC236}">
                <a16:creationId xmlns:a16="http://schemas.microsoft.com/office/drawing/2014/main" id="{BE6266A8-9BAD-2A0C-4D4A-E7EEC649552A}"/>
              </a:ext>
            </a:extLst>
          </p:cNvPr>
          <p:cNvPicPr>
            <a:picLocks noChangeAspect="1"/>
          </p:cNvPicPr>
          <p:nvPr/>
        </p:nvPicPr>
        <p:blipFill>
          <a:blip r:embed="rId4"/>
          <a:stretch>
            <a:fillRect/>
          </a:stretch>
        </p:blipFill>
        <p:spPr>
          <a:xfrm>
            <a:off x="247650" y="858837"/>
            <a:ext cx="4483100" cy="2219325"/>
          </a:xfrm>
          <a:prstGeom prst="rect">
            <a:avLst/>
          </a:prstGeom>
        </p:spPr>
      </p:pic>
      <p:pic>
        <p:nvPicPr>
          <p:cNvPr id="17" name="Picture 16" descr="A diagram of a circuit&#10;&#10;AI-generated content may be incorrect.">
            <a:extLst>
              <a:ext uri="{FF2B5EF4-FFF2-40B4-BE49-F238E27FC236}">
                <a16:creationId xmlns:a16="http://schemas.microsoft.com/office/drawing/2014/main" id="{AEAD83E8-9462-990A-2273-20B0FEC22010}"/>
              </a:ext>
            </a:extLst>
          </p:cNvPr>
          <p:cNvPicPr>
            <a:picLocks noChangeAspect="1"/>
          </p:cNvPicPr>
          <p:nvPr/>
        </p:nvPicPr>
        <p:blipFill>
          <a:blip r:embed="rId5"/>
          <a:stretch>
            <a:fillRect/>
          </a:stretch>
        </p:blipFill>
        <p:spPr>
          <a:xfrm>
            <a:off x="252413" y="3063875"/>
            <a:ext cx="4486275" cy="3028950"/>
          </a:xfrm>
          <a:prstGeom prst="rect">
            <a:avLst/>
          </a:prstGeom>
        </p:spPr>
      </p:pic>
    </p:spTree>
    <p:extLst>
      <p:ext uri="{BB962C8B-B14F-4D97-AF65-F5344CB8AC3E}">
        <p14:creationId xmlns:p14="http://schemas.microsoft.com/office/powerpoint/2010/main" val="3662387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BCF104A0-59D7-1FC2-996A-E4C45E127EED}"/>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E6726FB9-D88D-D031-DF24-F2960C346CDA}"/>
              </a:ext>
            </a:extLst>
          </p:cNvPr>
          <p:cNvSpPr txBox="1">
            <a:spLocks noGrp="1"/>
          </p:cNvSpPr>
          <p:nvPr>
            <p:ph type="body" idx="1"/>
          </p:nvPr>
        </p:nvSpPr>
        <p:spPr>
          <a:xfrm>
            <a:off x="376809" y="1126461"/>
            <a:ext cx="11177401"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None/>
            </a:pPr>
            <a:r>
              <a:rPr lang="en-US" sz="2600" b="1">
                <a:solidFill>
                  <a:srgbClr val="E84B36"/>
                </a:solidFill>
                <a:latin typeface="Arial"/>
                <a:cs typeface="Arial"/>
                <a:sym typeface="Helvetica Neue Light"/>
              </a:rPr>
              <a:t>Power Subsystem Responsibilities</a:t>
            </a:r>
            <a:endParaRPr lang="en-US"/>
          </a:p>
          <a:p>
            <a:pPr marL="0" indent="0">
              <a:lnSpc>
                <a:spcPct val="100000"/>
              </a:lnSpc>
              <a:spcBef>
                <a:spcPts val="0"/>
              </a:spcBef>
              <a:buSzPts val="3000"/>
              <a:buNone/>
            </a:pPr>
            <a:endParaRPr lang="en-US" b="1">
              <a:solidFill>
                <a:schemeClr val="tx1"/>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ea typeface="Helvetica Neue Light"/>
                <a:cs typeface="Arial"/>
              </a:rPr>
              <a:t>Powers the other four subsystems </a:t>
            </a:r>
            <a:endParaRPr lang="en-US" sz="2400" b="1">
              <a:solidFill>
                <a:schemeClr val="bg2"/>
              </a:solidFill>
              <a:latin typeface="Arial" panose="020B0604020202020204" pitchFamily="34" charset="0"/>
              <a:ea typeface="Helvetica Neue Light"/>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ea typeface="Helvetica Neue Light"/>
                <a:cs typeface="Arial"/>
              </a:rPr>
              <a:t>Uses three 9V 1500mAh lithium-ion batteries </a:t>
            </a:r>
            <a:endParaRPr lang="en-US" sz="2400" b="1">
              <a:solidFill>
                <a:schemeClr val="bg2"/>
              </a:solidFill>
              <a:latin typeface="Arial" panose="020B0604020202020204" pitchFamily="34" charset="0"/>
              <a:ea typeface="Helvetica Neue Light"/>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cs typeface="Arial"/>
            </a:endParaRPr>
          </a:p>
          <a:p>
            <a:pPr marL="342900">
              <a:lnSpc>
                <a:spcPct val="100000"/>
              </a:lnSpc>
              <a:spcBef>
                <a:spcPts val="0"/>
              </a:spcBef>
              <a:buSzPts val="3000"/>
            </a:pPr>
            <a:r>
              <a:rPr lang="en-US" sz="2400" b="1">
                <a:solidFill>
                  <a:schemeClr val="bg2"/>
                </a:solidFill>
                <a:latin typeface="Arial"/>
                <a:cs typeface="Arial"/>
              </a:rPr>
              <a:t>Supports four voltage levels: 7V, 5V, 3.3V, and 1.5V </a:t>
            </a:r>
          </a:p>
          <a:p>
            <a:pPr marL="0" indent="0">
              <a:lnSpc>
                <a:spcPct val="100000"/>
              </a:lnSpc>
              <a:spcBef>
                <a:spcPts val="0"/>
              </a:spcBef>
              <a:buSzPts val="3000"/>
              <a:buNone/>
            </a:pPr>
            <a:endParaRPr lang="en-US" sz="2400" b="1">
              <a:solidFill>
                <a:schemeClr val="bg2"/>
              </a:solidFill>
              <a:latin typeface="Arial" panose="020B0604020202020204" pitchFamily="34" charset="0"/>
              <a:cs typeface="Arial" panose="020B0604020202020204" pitchFamily="34" charset="0"/>
            </a:endParaRPr>
          </a:p>
          <a:p>
            <a:pPr marL="342900">
              <a:lnSpc>
                <a:spcPct val="100000"/>
              </a:lnSpc>
              <a:spcBef>
                <a:spcPts val="0"/>
              </a:spcBef>
              <a:buSzPts val="3000"/>
            </a:pPr>
            <a:r>
              <a:rPr lang="en-US" sz="2400" b="1">
                <a:solidFill>
                  <a:schemeClr val="bg2"/>
                </a:solidFill>
                <a:latin typeface="Arial"/>
                <a:cs typeface="Arial"/>
              </a:rPr>
              <a:t>Designed for low current draw; max expected current ~500mA</a:t>
            </a:r>
            <a:endParaRPr lang="en-US" sz="2400" b="1" i="0" u="none" strike="noStrike">
              <a:solidFill>
                <a:schemeClr val="bg2"/>
              </a:solidFill>
              <a:effectLst/>
              <a:latin typeface="Arial" panose="020B0604020202020204" pitchFamily="34" charset="0"/>
              <a:cs typeface="Arial" panose="020B0604020202020204" pitchFamily="34" charset="0"/>
            </a:endParaRPr>
          </a:p>
          <a:p>
            <a:pPr marL="342900">
              <a:lnSpc>
                <a:spcPct val="100000"/>
              </a:lnSpc>
              <a:spcBef>
                <a:spcPts val="0"/>
              </a:spcBef>
              <a:buSzPts val="3000"/>
            </a:pPr>
            <a:endParaRPr lang="en-US" sz="2400" b="1">
              <a:solidFill>
                <a:schemeClr val="bg2"/>
              </a:solidFill>
              <a:latin typeface="Arial" panose="020B0604020202020204" pitchFamily="34" charset="0"/>
              <a:cs typeface="Arial" panose="020B0604020202020204" pitchFamily="34" charset="0"/>
            </a:endParaRPr>
          </a:p>
          <a:p>
            <a:pPr marL="342900">
              <a:lnSpc>
                <a:spcPct val="100000"/>
              </a:lnSpc>
              <a:spcBef>
                <a:spcPts val="0"/>
              </a:spcBef>
              <a:buSzPts val="3000"/>
            </a:pPr>
            <a:r>
              <a:rPr lang="en-US" sz="2400" b="1">
                <a:solidFill>
                  <a:schemeClr val="bg2"/>
                </a:solidFill>
                <a:latin typeface="Arial"/>
                <a:cs typeface="Arial"/>
              </a:rPr>
              <a:t>Three separate voltage rails to ensure each regulator has its own current draw </a:t>
            </a:r>
            <a:endParaRPr lang="en-US" sz="2400" b="1">
              <a:solidFill>
                <a:schemeClr val="bg2"/>
              </a:solidFill>
              <a:latin typeface="Arial" panose="020B0604020202020204" pitchFamily="34" charset="0"/>
              <a:cs typeface="Arial" panose="020B0604020202020204" pitchFamily="34" charset="0"/>
            </a:endParaRPr>
          </a:p>
          <a:p>
            <a:pPr marL="285750" indent="-285750">
              <a:lnSpc>
                <a:spcPct val="100000"/>
              </a:lnSpc>
              <a:spcBef>
                <a:spcPts val="0"/>
              </a:spcBef>
              <a:buSzPts val="2000"/>
            </a:pPr>
            <a:endParaRPr lang="en-US" sz="1800">
              <a:solidFill>
                <a:srgbClr val="000000"/>
              </a:solidFill>
              <a:latin typeface="-webkit-standard"/>
            </a:endParaRPr>
          </a:p>
        </p:txBody>
      </p:sp>
      <p:sp>
        <p:nvSpPr>
          <p:cNvPr id="24" name="Google Shape;145;p7">
            <a:extLst>
              <a:ext uri="{FF2B5EF4-FFF2-40B4-BE49-F238E27FC236}">
                <a16:creationId xmlns:a16="http://schemas.microsoft.com/office/drawing/2014/main" id="{EA51AF1F-F759-693E-27C5-93155FCC2D5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364D3C73-8A83-DA26-AB5F-F04BAEE9851C}"/>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Power Subsystem </a:t>
            </a:r>
            <a:endParaRPr lang="en-US">
              <a:solidFill>
                <a:schemeClr val="lt1"/>
              </a:solidFill>
            </a:endParaRPr>
          </a:p>
        </p:txBody>
      </p:sp>
      <p:pic>
        <p:nvPicPr>
          <p:cNvPr id="2" name="Picture 1">
            <a:extLst>
              <a:ext uri="{FF2B5EF4-FFF2-40B4-BE49-F238E27FC236}">
                <a16:creationId xmlns:a16="http://schemas.microsoft.com/office/drawing/2014/main" id="{01973E7E-2EA2-FBA6-151F-0F0495A68F44}"/>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AFC0308B-3FFA-A563-D6BB-32BAD5BC15D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34602BE6-2D9C-8C44-1AD2-EB3F55328709}"/>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4CE025AC-1C35-AF00-EEC1-E9CDD68293B3}"/>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D219F77D-9F5A-A913-B66F-B581718FA4B1}"/>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4B1E790D-99FD-867E-CE80-8992A98ADE4B}"/>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1734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E7033-3CD5-D61E-3259-1E76A0AE9630}"/>
            </a:ext>
          </a:extLst>
        </p:cNvPr>
        <p:cNvGrpSpPr/>
        <p:nvPr/>
      </p:nvGrpSpPr>
      <p:grpSpPr>
        <a:xfrm>
          <a:off x="0" y="0"/>
          <a:ext cx="0" cy="0"/>
          <a:chOff x="0" y="0"/>
          <a:chExt cx="0" cy="0"/>
        </a:xfrm>
      </p:grpSpPr>
      <p:sp>
        <p:nvSpPr>
          <p:cNvPr id="2" name="Google Shape;148;p7">
            <a:extLst>
              <a:ext uri="{FF2B5EF4-FFF2-40B4-BE49-F238E27FC236}">
                <a16:creationId xmlns:a16="http://schemas.microsoft.com/office/drawing/2014/main" id="{EBD634D4-607F-7AC1-6558-0C142EB66CC2}"/>
              </a:ext>
            </a:extLst>
          </p:cNvPr>
          <p:cNvSpPr/>
          <p:nvPr/>
        </p:nvSpPr>
        <p:spPr>
          <a:xfrm>
            <a:off x="376807" y="1078179"/>
            <a:ext cx="43566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149;p7">
            <a:extLst>
              <a:ext uri="{FF2B5EF4-FFF2-40B4-BE49-F238E27FC236}">
                <a16:creationId xmlns:a16="http://schemas.microsoft.com/office/drawing/2014/main" id="{FA367E86-C8AA-0E9D-ADDB-46D80E929E2C}"/>
              </a:ext>
            </a:extLst>
          </p:cNvPr>
          <p:cNvSpPr txBox="1"/>
          <p:nvPr/>
        </p:nvSpPr>
        <p:spPr>
          <a:xfrm>
            <a:off x="1494115" y="2239572"/>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5" name="Google Shape;151;p7">
            <a:extLst>
              <a:ext uri="{FF2B5EF4-FFF2-40B4-BE49-F238E27FC236}">
                <a16:creationId xmlns:a16="http://schemas.microsoft.com/office/drawing/2014/main" id="{3E3DC103-E4C8-B9C5-1D10-AFD954453CB8}"/>
              </a:ext>
            </a:extLst>
          </p:cNvPr>
          <p:cNvSpPr txBox="1"/>
          <p:nvPr/>
        </p:nvSpPr>
        <p:spPr>
          <a:xfrm>
            <a:off x="1494115" y="4747225"/>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6" name="Google Shape;147;p7">
            <a:extLst>
              <a:ext uri="{FF2B5EF4-FFF2-40B4-BE49-F238E27FC236}">
                <a16:creationId xmlns:a16="http://schemas.microsoft.com/office/drawing/2014/main" id="{3CFCACD8-6FB7-6D24-23B2-9F6E1124D88A}"/>
              </a:ext>
            </a:extLst>
          </p:cNvPr>
          <p:cNvSpPr txBox="1">
            <a:spLocks/>
          </p:cNvSpPr>
          <p:nvPr/>
        </p:nvSpPr>
        <p:spPr>
          <a:xfrm>
            <a:off x="5029970" y="983275"/>
            <a:ext cx="6686464"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ea typeface="Helvetica Neue Light"/>
                <a:sym typeface="Helvetica Neue Light"/>
              </a:rPr>
              <a:t>Power Subsystem Requirements</a:t>
            </a:r>
            <a:endParaRPr lang="en-US" sz="2600" b="1">
              <a:solidFill>
                <a:srgbClr val="E84B36"/>
              </a:solidFill>
              <a:latin typeface="Arial" panose="020B0604020202020204" pitchFamily="34" charset="0"/>
              <a:ea typeface="Helvetica Neue Light"/>
              <a:cs typeface="Arial" panose="020B0604020202020204" pitchFamily="34" charset="0"/>
            </a:endParaRPr>
          </a:p>
          <a:p>
            <a:pPr marL="285750" indent="-285750">
              <a:buSzPts val="2000"/>
              <a:buChar char="•"/>
            </a:pPr>
            <a:r>
              <a:rPr lang="en-US" sz="2400" b="1">
                <a:solidFill>
                  <a:schemeClr val="bg2"/>
                </a:solidFill>
                <a:ea typeface="Helvetica Neue Light"/>
              </a:rPr>
              <a:t>Provide 3.3V ± 0.3V for ESP32 </a:t>
            </a:r>
            <a:endParaRPr lang="en-US" sz="2400" b="1">
              <a:solidFill>
                <a:schemeClr val="bg2"/>
              </a:solidFill>
              <a:latin typeface="Arial" panose="020B0604020202020204" pitchFamily="34" charset="0"/>
              <a:ea typeface="Helvetica Neue Light"/>
              <a:cs typeface="Arial" panose="020B0604020202020204" pitchFamily="34" charset="0"/>
            </a:endParaRPr>
          </a:p>
          <a:p>
            <a:pPr>
              <a:buSzPts val="2000"/>
            </a:pPr>
            <a:endParaRPr lang="en-US" sz="2400" b="1">
              <a:solidFill>
                <a:schemeClr val="bg2"/>
              </a:solidFill>
              <a:ea typeface="Helvetica Neue Light"/>
            </a:endParaRPr>
          </a:p>
          <a:p>
            <a:pPr marL="285750" indent="-285750">
              <a:buSzPts val="2000"/>
              <a:buChar char="•"/>
            </a:pPr>
            <a:r>
              <a:rPr lang="en-US" sz="2400" b="1">
                <a:solidFill>
                  <a:schemeClr val="bg2"/>
                </a:solidFill>
                <a:ea typeface="Helvetica Neue Light"/>
              </a:rPr>
              <a:t>Supply 5V and 1.5V ± 0.2V for gas sensor heater pins</a:t>
            </a:r>
            <a:endParaRPr lang="en-US" sz="24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endParaRPr lang="en-US" sz="2400" b="1">
              <a:solidFill>
                <a:schemeClr val="bg2"/>
              </a:solidFill>
              <a:ea typeface="Helvetica Neue Light"/>
            </a:endParaRPr>
          </a:p>
          <a:p>
            <a:pPr marL="285750" indent="-285750">
              <a:buSzPts val="2000"/>
              <a:buFont typeface="Arial"/>
              <a:buChar char="•"/>
            </a:pPr>
            <a:r>
              <a:rPr lang="en-US" sz="2400" b="1">
                <a:solidFill>
                  <a:schemeClr val="bg2"/>
                </a:solidFill>
                <a:ea typeface="Helvetica Neue Light"/>
              </a:rPr>
              <a:t>Deliver 5V ± 0.5V to temperature sensor, buzzer alarm, and 8:1 multiplexer and other relevant ICs. </a:t>
            </a:r>
            <a:endParaRPr lang="en-US" sz="24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endParaRPr lang="en-US" sz="2400" b="1">
              <a:solidFill>
                <a:schemeClr val="bg2"/>
              </a:solidFill>
              <a:ea typeface="Helvetica Neue Light"/>
            </a:endParaRPr>
          </a:p>
          <a:p>
            <a:pPr marL="285750" indent="-285750">
              <a:buSzPts val="2000"/>
              <a:buFont typeface="Arial"/>
              <a:buChar char="•"/>
            </a:pPr>
            <a:r>
              <a:rPr lang="en-US" sz="2400" b="1">
                <a:solidFill>
                  <a:schemeClr val="bg2"/>
                </a:solidFill>
                <a:ea typeface="Helvetica Neue Light"/>
              </a:rPr>
              <a:t>Provide 7V to motor and support ~300-500 mA current draw during vent operation </a:t>
            </a:r>
            <a:endParaRPr lang="en-US" sz="2400" b="1">
              <a:solidFill>
                <a:schemeClr val="bg2"/>
              </a:solidFill>
              <a:latin typeface="Arial" panose="020B0604020202020204" pitchFamily="34" charset="0"/>
              <a:ea typeface="Helvetica Neue Light"/>
              <a:cs typeface="Arial" panose="020B0604020202020204" pitchFamily="34" charset="0"/>
            </a:endParaRPr>
          </a:p>
          <a:p>
            <a:pPr>
              <a:buSzPts val="3000"/>
            </a:pPr>
            <a:endParaRPr lang="en-US" sz="1800" b="1">
              <a:solidFill>
                <a:schemeClr val="tx1"/>
              </a:solidFill>
              <a:latin typeface="Arial" panose="020B0604020202020204" pitchFamily="34" charset="0"/>
              <a:ea typeface="Helvetica Neue Light"/>
              <a:cs typeface="Arial" panose="020B0604020202020204" pitchFamily="34" charset="0"/>
            </a:endParaRPr>
          </a:p>
        </p:txBody>
      </p:sp>
      <p:sp>
        <p:nvSpPr>
          <p:cNvPr id="13" name="Google Shape;145;p7">
            <a:extLst>
              <a:ext uri="{FF2B5EF4-FFF2-40B4-BE49-F238E27FC236}">
                <a16:creationId xmlns:a16="http://schemas.microsoft.com/office/drawing/2014/main" id="{1F43EB80-9EA0-5A18-C787-A57B061B601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03D587B5-0A64-BDCC-F0B5-494ABED852A3}"/>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Power Subsystem </a:t>
            </a:r>
            <a:endParaRPr lang="en-US">
              <a:solidFill>
                <a:schemeClr val="lt1"/>
              </a:solidFill>
            </a:endParaRPr>
          </a:p>
        </p:txBody>
      </p:sp>
      <p:pic>
        <p:nvPicPr>
          <p:cNvPr id="7" name="Picture 6">
            <a:extLst>
              <a:ext uri="{FF2B5EF4-FFF2-40B4-BE49-F238E27FC236}">
                <a16:creationId xmlns:a16="http://schemas.microsoft.com/office/drawing/2014/main" id="{1EB6A5DB-E4D9-9CB7-CD16-5C7B837BC1B6}"/>
              </a:ext>
            </a:extLst>
          </p:cNvPr>
          <p:cNvPicPr>
            <a:picLocks noChangeAspect="1"/>
          </p:cNvPicPr>
          <p:nvPr/>
        </p:nvPicPr>
        <p:blipFill>
          <a:blip r:embed="rId3"/>
          <a:stretch>
            <a:fillRect/>
          </a:stretch>
        </p:blipFill>
        <p:spPr>
          <a:xfrm>
            <a:off x="11557509" y="233819"/>
            <a:ext cx="271308" cy="389810"/>
          </a:xfrm>
          <a:prstGeom prst="rect">
            <a:avLst/>
          </a:prstGeom>
        </p:spPr>
      </p:pic>
      <p:sp>
        <p:nvSpPr>
          <p:cNvPr id="8" name="Google Shape;100;p1">
            <a:extLst>
              <a:ext uri="{FF2B5EF4-FFF2-40B4-BE49-F238E27FC236}">
                <a16:creationId xmlns:a16="http://schemas.microsoft.com/office/drawing/2014/main" id="{C2A9407D-C386-475E-87FE-C8C9CE7DF2EB}"/>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9" name="Google Shape;100;p1">
            <a:extLst>
              <a:ext uri="{FF2B5EF4-FFF2-40B4-BE49-F238E27FC236}">
                <a16:creationId xmlns:a16="http://schemas.microsoft.com/office/drawing/2014/main" id="{B7910B6B-C47E-7953-533F-60842A90E4AB}"/>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10" name="Group 9">
            <a:extLst>
              <a:ext uri="{FF2B5EF4-FFF2-40B4-BE49-F238E27FC236}">
                <a16:creationId xmlns:a16="http://schemas.microsoft.com/office/drawing/2014/main" id="{26D51A03-3CF0-5529-CC0F-5726BD88531F}"/>
              </a:ext>
            </a:extLst>
          </p:cNvPr>
          <p:cNvGrpSpPr/>
          <p:nvPr/>
        </p:nvGrpSpPr>
        <p:grpSpPr>
          <a:xfrm>
            <a:off x="4061361" y="6601537"/>
            <a:ext cx="5238725" cy="70446"/>
            <a:chOff x="4028111" y="6601537"/>
            <a:chExt cx="5238725" cy="70446"/>
          </a:xfrm>
          <a:solidFill>
            <a:srgbClr val="13294B"/>
          </a:solidFill>
        </p:grpSpPr>
        <p:cxnSp>
          <p:nvCxnSpPr>
            <p:cNvPr id="11" name="Straight Connector 10">
              <a:extLst>
                <a:ext uri="{FF2B5EF4-FFF2-40B4-BE49-F238E27FC236}">
                  <a16:creationId xmlns:a16="http://schemas.microsoft.com/office/drawing/2014/main" id="{981C36CC-8E14-01D7-246D-F23964DC8D9D}"/>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9658205B-0C6B-6B8E-443C-9C83B3ABC451}"/>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green circuit board with many small objects&#10;&#10;AI-generated content may be incorrect.">
            <a:extLst>
              <a:ext uri="{FF2B5EF4-FFF2-40B4-BE49-F238E27FC236}">
                <a16:creationId xmlns:a16="http://schemas.microsoft.com/office/drawing/2014/main" id="{3F45175F-A7D9-8431-5732-03A9E8908094}"/>
              </a:ext>
            </a:extLst>
          </p:cNvPr>
          <p:cNvPicPr>
            <a:picLocks noChangeAspect="1"/>
          </p:cNvPicPr>
          <p:nvPr/>
        </p:nvPicPr>
        <p:blipFill>
          <a:blip r:embed="rId4"/>
          <a:stretch>
            <a:fillRect/>
          </a:stretch>
        </p:blipFill>
        <p:spPr>
          <a:xfrm>
            <a:off x="255588" y="1077913"/>
            <a:ext cx="4479925" cy="2276475"/>
          </a:xfrm>
          <a:prstGeom prst="rect">
            <a:avLst/>
          </a:prstGeom>
        </p:spPr>
      </p:pic>
      <p:pic>
        <p:nvPicPr>
          <p:cNvPr id="19" name="Picture 18" descr="A circuit diagram of a computer&#10;&#10;AI-generated content may be incorrect.">
            <a:extLst>
              <a:ext uri="{FF2B5EF4-FFF2-40B4-BE49-F238E27FC236}">
                <a16:creationId xmlns:a16="http://schemas.microsoft.com/office/drawing/2014/main" id="{857C997A-E28D-0097-8EA1-DA4FEE88676A}"/>
              </a:ext>
            </a:extLst>
          </p:cNvPr>
          <p:cNvPicPr>
            <a:picLocks noChangeAspect="1"/>
          </p:cNvPicPr>
          <p:nvPr/>
        </p:nvPicPr>
        <p:blipFill>
          <a:blip r:embed="rId5"/>
          <a:stretch>
            <a:fillRect/>
          </a:stretch>
        </p:blipFill>
        <p:spPr>
          <a:xfrm>
            <a:off x="255588" y="3468688"/>
            <a:ext cx="4479925" cy="2562225"/>
          </a:xfrm>
          <a:prstGeom prst="rect">
            <a:avLst/>
          </a:prstGeom>
        </p:spPr>
      </p:pic>
    </p:spTree>
    <p:extLst>
      <p:ext uri="{BB962C8B-B14F-4D97-AF65-F5344CB8AC3E}">
        <p14:creationId xmlns:p14="http://schemas.microsoft.com/office/powerpoint/2010/main" val="2763648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4F0933B7-05B6-43AF-7DCE-BEE99B02CBC6}"/>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B1788063-34FD-1240-D065-2573940C1F53}"/>
              </a:ext>
            </a:extLst>
          </p:cNvPr>
          <p:cNvSpPr txBox="1">
            <a:spLocks noGrp="1"/>
          </p:cNvSpPr>
          <p:nvPr>
            <p:ph type="body" idx="1"/>
          </p:nvPr>
        </p:nvSpPr>
        <p:spPr>
          <a:xfrm>
            <a:off x="376809" y="1126461"/>
            <a:ext cx="11177401"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None/>
            </a:pPr>
            <a:r>
              <a:rPr lang="en-US" sz="2600" b="1">
                <a:solidFill>
                  <a:srgbClr val="E84B36"/>
                </a:solidFill>
                <a:latin typeface="Arial"/>
                <a:cs typeface="Arial"/>
                <a:sym typeface="Helvetica Neue Light"/>
              </a:rPr>
              <a:t>Sensor Subsystem Responsibilities</a:t>
            </a:r>
            <a:endParaRPr lang="en-US"/>
          </a:p>
          <a:p>
            <a:pPr marL="0" indent="0">
              <a:lnSpc>
                <a:spcPct val="100000"/>
              </a:lnSpc>
              <a:spcBef>
                <a:spcPts val="0"/>
              </a:spcBef>
              <a:buSzPts val="3000"/>
              <a:buNone/>
            </a:pPr>
            <a:endParaRPr lang="en-US" sz="2600" b="1">
              <a:solidFill>
                <a:schemeClr val="tx1"/>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ea typeface="Helvetica Neue Light"/>
                <a:cs typeface="Arial"/>
              </a:rPr>
              <a:t>Collects environmental data for processing by ESP32 </a:t>
            </a:r>
            <a:endParaRPr lang="en-US" sz="2400" b="1">
              <a:solidFill>
                <a:schemeClr val="bg2"/>
              </a:solidFill>
              <a:latin typeface="Arial" panose="020B0604020202020204" pitchFamily="34" charset="0"/>
              <a:ea typeface="Helvetica Neue Light"/>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ea typeface="Helvetica Neue Light"/>
                <a:cs typeface="Arial"/>
              </a:rPr>
              <a:t>Includes:</a:t>
            </a:r>
            <a:endParaRPr lang="en-US" sz="2400" b="1">
              <a:solidFill>
                <a:schemeClr val="bg2"/>
              </a:solidFill>
              <a:latin typeface="Arial" panose="020B0604020202020204" pitchFamily="34" charset="0"/>
              <a:ea typeface="Helvetica Neue Light"/>
              <a:cs typeface="Arial" panose="020B0604020202020204" pitchFamily="34" charset="0"/>
            </a:endParaRPr>
          </a:p>
          <a:p>
            <a:pPr marL="800100" lvl="1">
              <a:lnSpc>
                <a:spcPct val="100000"/>
              </a:lnSpc>
              <a:spcBef>
                <a:spcPts val="0"/>
              </a:spcBef>
              <a:buSzPts val="3000"/>
              <a:buFont typeface="Courier New"/>
              <a:buChar char="o"/>
            </a:pPr>
            <a:r>
              <a:rPr lang="en-US" sz="2000" b="1">
                <a:solidFill>
                  <a:schemeClr val="bg2"/>
                </a:solidFill>
                <a:latin typeface="Arial"/>
                <a:cs typeface="Arial"/>
              </a:rPr>
              <a:t>Gas Sensor(MQ-9B) to measure CO and </a:t>
            </a:r>
            <a:r>
              <a:rPr lang="en-US" sz="2000" b="1">
                <a:solidFill>
                  <a:schemeClr val="bg2"/>
                </a:solidFill>
                <a:latin typeface="Arial"/>
              </a:rPr>
              <a:t>CH₄ concentrations </a:t>
            </a:r>
            <a:endParaRPr lang="en-US" sz="2000" b="1">
              <a:solidFill>
                <a:schemeClr val="bg2"/>
              </a:solidFill>
              <a:latin typeface="Arial"/>
              <a:cs typeface="Arial"/>
            </a:endParaRPr>
          </a:p>
          <a:p>
            <a:pPr marL="800100" lvl="1">
              <a:lnSpc>
                <a:spcPct val="100000"/>
              </a:lnSpc>
              <a:spcBef>
                <a:spcPts val="0"/>
              </a:spcBef>
              <a:buSzPts val="3000"/>
              <a:buFont typeface="Courier New"/>
              <a:buChar char="o"/>
            </a:pPr>
            <a:r>
              <a:rPr lang="en-US" sz="2000" b="1">
                <a:solidFill>
                  <a:schemeClr val="bg2"/>
                </a:solidFill>
                <a:latin typeface="Arial"/>
              </a:rPr>
              <a:t>Temperature sensor (LMT84DCKR) with inverse voltage-temperature relationship </a:t>
            </a:r>
          </a:p>
          <a:p>
            <a:pPr marL="0" indent="0">
              <a:lnSpc>
                <a:spcPct val="100000"/>
              </a:lnSpc>
              <a:spcBef>
                <a:spcPts val="0"/>
              </a:spcBef>
              <a:buSzPts val="3000"/>
              <a:buNone/>
            </a:pPr>
            <a:endParaRPr lang="en-US" sz="2400" b="1">
              <a:solidFill>
                <a:schemeClr val="bg2"/>
              </a:solidFill>
              <a:latin typeface="Arial"/>
              <a:cs typeface="Arial"/>
            </a:endParaRPr>
          </a:p>
          <a:p>
            <a:pPr marL="342900">
              <a:lnSpc>
                <a:spcPct val="100000"/>
              </a:lnSpc>
              <a:spcBef>
                <a:spcPts val="0"/>
              </a:spcBef>
              <a:buSzPts val="3000"/>
            </a:pPr>
            <a:r>
              <a:rPr lang="en-US" sz="2400" b="1">
                <a:solidFill>
                  <a:schemeClr val="bg2"/>
                </a:solidFill>
                <a:latin typeface="Arial"/>
                <a:cs typeface="Arial"/>
              </a:rPr>
              <a:t>The temperature sensor was chosen to prevent ESP32 damage </a:t>
            </a:r>
          </a:p>
          <a:p>
            <a:pPr marL="0" indent="0">
              <a:lnSpc>
                <a:spcPct val="100000"/>
              </a:lnSpc>
              <a:spcBef>
                <a:spcPts val="0"/>
              </a:spcBef>
              <a:buSzPts val="3000"/>
              <a:buNone/>
            </a:pPr>
            <a:endParaRPr lang="en-US" sz="2400" b="1">
              <a:solidFill>
                <a:schemeClr val="bg2"/>
              </a:solidFill>
              <a:latin typeface="Arial" panose="020B0604020202020204" pitchFamily="34" charset="0"/>
              <a:cs typeface="Arial" panose="020B0604020202020204" pitchFamily="34" charset="0"/>
            </a:endParaRPr>
          </a:p>
          <a:p>
            <a:pPr marL="342900">
              <a:lnSpc>
                <a:spcPct val="100000"/>
              </a:lnSpc>
              <a:spcBef>
                <a:spcPts val="0"/>
              </a:spcBef>
              <a:buSzPts val="3000"/>
            </a:pPr>
            <a:r>
              <a:rPr lang="en-US" sz="2400" b="1">
                <a:solidFill>
                  <a:schemeClr val="bg2"/>
                </a:solidFill>
                <a:latin typeface="Arial"/>
                <a:cs typeface="Arial"/>
              </a:rPr>
              <a:t>Includes LEDs to visually indicated hazard detection in real time </a:t>
            </a:r>
            <a:endParaRPr lang="en-US" b="1">
              <a:solidFill>
                <a:schemeClr val="bg2"/>
              </a:solidFill>
              <a:latin typeface="Arial" panose="020B0604020202020204" pitchFamily="34" charset="0"/>
              <a:cs typeface="Arial" panose="020B0604020202020204" pitchFamily="34" charset="0"/>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endParaRPr>
          </a:p>
          <a:p>
            <a:pPr marL="285750" indent="-285750">
              <a:lnSpc>
                <a:spcPct val="100000"/>
              </a:lnSpc>
              <a:spcBef>
                <a:spcPts val="0"/>
              </a:spcBef>
              <a:buSzPts val="2000"/>
            </a:pPr>
            <a:endParaRPr lang="en-US" sz="1800">
              <a:solidFill>
                <a:srgbClr val="000000"/>
              </a:solidFill>
              <a:latin typeface="-webkit-standard"/>
            </a:endParaRPr>
          </a:p>
        </p:txBody>
      </p:sp>
      <p:sp>
        <p:nvSpPr>
          <p:cNvPr id="24" name="Google Shape;145;p7">
            <a:extLst>
              <a:ext uri="{FF2B5EF4-FFF2-40B4-BE49-F238E27FC236}">
                <a16:creationId xmlns:a16="http://schemas.microsoft.com/office/drawing/2014/main" id="{0B5468E1-FC67-40C0-D931-995ECAEB6BC0}"/>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31425773-9105-329E-C3A7-3E2E5F5B2099}"/>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Sensor Subsystem </a:t>
            </a:r>
            <a:endParaRPr lang="en-US">
              <a:solidFill>
                <a:schemeClr val="lt1"/>
              </a:solidFill>
            </a:endParaRPr>
          </a:p>
        </p:txBody>
      </p:sp>
      <p:pic>
        <p:nvPicPr>
          <p:cNvPr id="2" name="Picture 1">
            <a:extLst>
              <a:ext uri="{FF2B5EF4-FFF2-40B4-BE49-F238E27FC236}">
                <a16:creationId xmlns:a16="http://schemas.microsoft.com/office/drawing/2014/main" id="{CE863F01-FEC0-82A8-FD4D-DBE4FDBA551B}"/>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2B65AA4E-4A45-9C9A-FB78-89725764E52B}"/>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039F7BE4-CA39-2260-F05B-36A05BA980C8}"/>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BDA3A167-BCA5-7B93-6063-3FF77D20BC13}"/>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9C652BF4-8A4D-CD78-73E6-BF34C9D3102E}"/>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C9264BC4-A5AA-0227-1BCA-70FB58DFE078}"/>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0812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02588-51F1-C915-3E27-2BA3C5250773}"/>
            </a:ext>
          </a:extLst>
        </p:cNvPr>
        <p:cNvGrpSpPr/>
        <p:nvPr/>
      </p:nvGrpSpPr>
      <p:grpSpPr>
        <a:xfrm>
          <a:off x="0" y="0"/>
          <a:ext cx="0" cy="0"/>
          <a:chOff x="0" y="0"/>
          <a:chExt cx="0" cy="0"/>
        </a:xfrm>
      </p:grpSpPr>
      <p:sp>
        <p:nvSpPr>
          <p:cNvPr id="3" name="Google Shape;149;p7">
            <a:extLst>
              <a:ext uri="{FF2B5EF4-FFF2-40B4-BE49-F238E27FC236}">
                <a16:creationId xmlns:a16="http://schemas.microsoft.com/office/drawing/2014/main" id="{4BE8B436-8722-9FE6-6EFA-A43EDC201DE4}"/>
              </a:ext>
            </a:extLst>
          </p:cNvPr>
          <p:cNvSpPr txBox="1"/>
          <p:nvPr/>
        </p:nvSpPr>
        <p:spPr>
          <a:xfrm>
            <a:off x="1494115" y="2239572"/>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6" name="Google Shape;147;p7">
            <a:extLst>
              <a:ext uri="{FF2B5EF4-FFF2-40B4-BE49-F238E27FC236}">
                <a16:creationId xmlns:a16="http://schemas.microsoft.com/office/drawing/2014/main" id="{04FBD006-4D96-6576-770A-20DF99F655DB}"/>
              </a:ext>
            </a:extLst>
          </p:cNvPr>
          <p:cNvSpPr txBox="1">
            <a:spLocks/>
          </p:cNvSpPr>
          <p:nvPr/>
        </p:nvSpPr>
        <p:spPr>
          <a:xfrm>
            <a:off x="5029970" y="983275"/>
            <a:ext cx="6686464"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ea typeface="Helvetica Neue Light"/>
                <a:sym typeface="Helvetica Neue Light"/>
              </a:rPr>
              <a:t>Sensor Subsystem Requirements</a:t>
            </a:r>
            <a:endParaRPr lang="en-US" sz="2600" b="1">
              <a:solidFill>
                <a:srgbClr val="E84B36"/>
              </a:solidFill>
              <a:latin typeface="Arial" panose="020B0604020202020204" pitchFamily="34" charset="0"/>
              <a:ea typeface="Helvetica Neue Light"/>
              <a:cs typeface="Arial" panose="020B0604020202020204" pitchFamily="34" charset="0"/>
              <a:sym typeface="Helvetica Neue Light"/>
            </a:endParaRPr>
          </a:p>
          <a:p>
            <a:pPr marL="285750" indent="-285750">
              <a:buSzPts val="2000"/>
              <a:buChar char="•"/>
            </a:pPr>
            <a:r>
              <a:rPr lang="en-US" sz="2400" b="1">
                <a:solidFill>
                  <a:schemeClr val="bg2"/>
                </a:solidFill>
                <a:ea typeface="Helvetica Neue Light"/>
              </a:rPr>
              <a:t>Temperature Sensor</a:t>
            </a:r>
            <a:endParaRPr lang="en-US" sz="24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r>
              <a:rPr lang="en-US" sz="2400" b="1">
                <a:solidFill>
                  <a:schemeClr val="bg2"/>
                </a:solidFill>
                <a:ea typeface="Helvetica Neue Light"/>
              </a:rPr>
              <a:t>Range: -50°C to 150°C </a:t>
            </a:r>
          </a:p>
          <a:p>
            <a:pPr marL="742950" lvl="1" indent="-285750">
              <a:buSzPts val="2000"/>
              <a:buFont typeface="Courier New"/>
              <a:buChar char="o"/>
            </a:pPr>
            <a:r>
              <a:rPr lang="en-US" sz="2400" b="1">
                <a:solidFill>
                  <a:schemeClr val="bg2"/>
                </a:solidFill>
                <a:ea typeface="Helvetica Neue Light"/>
              </a:rPr>
              <a:t>Typical accuracy: ±0.4°C</a:t>
            </a:r>
          </a:p>
          <a:p>
            <a:pPr>
              <a:buSzPts val="2000"/>
            </a:pPr>
            <a:endParaRPr lang="en-US" sz="2400" b="1">
              <a:solidFill>
                <a:schemeClr val="bg2"/>
              </a:solidFill>
              <a:ea typeface="Helvetica Neue Light"/>
            </a:endParaRPr>
          </a:p>
          <a:p>
            <a:pPr marL="285750" indent="-285750">
              <a:buSzPts val="2000"/>
              <a:buChar char="•"/>
            </a:pPr>
            <a:r>
              <a:rPr lang="en-US" sz="2400" b="1">
                <a:solidFill>
                  <a:schemeClr val="bg2"/>
                </a:solidFill>
                <a:ea typeface="Helvetica Neue Light"/>
              </a:rPr>
              <a:t>Gas Sensor </a:t>
            </a:r>
            <a:endParaRPr lang="en-US" sz="24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r>
              <a:rPr lang="en-US" sz="2400" b="1">
                <a:solidFill>
                  <a:schemeClr val="bg2"/>
                </a:solidFill>
                <a:ea typeface="Helvetica Neue Light"/>
              </a:rPr>
              <a:t>CO detection: 10-500 ppm </a:t>
            </a:r>
          </a:p>
          <a:p>
            <a:pPr marL="742950" lvl="1" indent="-285750">
              <a:buSzPts val="2000"/>
              <a:buFont typeface="Courier New"/>
              <a:buChar char="o"/>
            </a:pPr>
            <a:r>
              <a:rPr lang="en-US" sz="2400" b="1">
                <a:solidFill>
                  <a:schemeClr val="bg2"/>
                </a:solidFill>
                <a:ea typeface="Helvetica Neue Light"/>
              </a:rPr>
              <a:t>CH₄ detection: 300-1000 ppm </a:t>
            </a:r>
          </a:p>
          <a:p>
            <a:pPr marL="742950" lvl="1" indent="-285750">
              <a:buSzPts val="2000"/>
              <a:buFont typeface="Courier New"/>
              <a:buChar char="o"/>
            </a:pPr>
            <a:endParaRPr lang="en-US" sz="2400" b="1">
              <a:solidFill>
                <a:schemeClr val="bg2"/>
              </a:solidFill>
              <a:ea typeface="Helvetica Neue Light"/>
            </a:endParaRPr>
          </a:p>
          <a:p>
            <a:pPr marL="285750" indent="-285750">
              <a:buSzPts val="2000"/>
              <a:buFont typeface="Arial"/>
              <a:buChar char="•"/>
            </a:pPr>
            <a:r>
              <a:rPr lang="en-US" sz="2400" b="1">
                <a:solidFill>
                  <a:schemeClr val="bg2"/>
                </a:solidFill>
                <a:ea typeface="Helvetica Neue Light"/>
              </a:rPr>
              <a:t>LED Indicators (upon fire detection):</a:t>
            </a:r>
            <a:endParaRPr lang="en-US" sz="24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r>
              <a:rPr lang="en-US" sz="2400" b="1">
                <a:solidFill>
                  <a:schemeClr val="bg2"/>
                </a:solidFill>
                <a:ea typeface="Helvetica Neue Light"/>
              </a:rPr>
              <a:t>Red LED: 300 mcd</a:t>
            </a:r>
            <a:endParaRPr lang="en-US" sz="24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r>
              <a:rPr lang="en-US" sz="2400" b="1">
                <a:solidFill>
                  <a:schemeClr val="bg2"/>
                </a:solidFill>
                <a:ea typeface="Helvetica Neue Light"/>
              </a:rPr>
              <a:t>Yellow LED: 600 mcd</a:t>
            </a:r>
            <a:endParaRPr lang="en-US" sz="24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r>
              <a:rPr lang="en-US" sz="2400" b="1">
                <a:solidFill>
                  <a:schemeClr val="bg2"/>
                </a:solidFill>
                <a:ea typeface="Helvetica Neue Light"/>
              </a:rPr>
              <a:t>Green LED: 700 mcd</a:t>
            </a:r>
            <a:endParaRPr lang="en-US" sz="2000">
              <a:solidFill>
                <a:schemeClr val="bg2"/>
              </a:solidFill>
              <a:latin typeface="Arial" panose="020B0604020202020204" pitchFamily="34" charset="0"/>
              <a:ea typeface="Helvetica Neue Light"/>
              <a:cs typeface="Arial" panose="020B0604020202020204" pitchFamily="34" charset="0"/>
            </a:endParaRPr>
          </a:p>
          <a:p>
            <a:pPr>
              <a:buSzPts val="3000"/>
            </a:pPr>
            <a:endParaRPr lang="en-US" sz="1800" b="1">
              <a:solidFill>
                <a:schemeClr val="tx1"/>
              </a:solidFill>
              <a:latin typeface="Arial" panose="020B0604020202020204" pitchFamily="34" charset="0"/>
              <a:ea typeface="Helvetica Neue Light"/>
              <a:cs typeface="Arial" panose="020B0604020202020204" pitchFamily="34" charset="0"/>
            </a:endParaRPr>
          </a:p>
        </p:txBody>
      </p:sp>
      <p:sp>
        <p:nvSpPr>
          <p:cNvPr id="13" name="Google Shape;145;p7">
            <a:extLst>
              <a:ext uri="{FF2B5EF4-FFF2-40B4-BE49-F238E27FC236}">
                <a16:creationId xmlns:a16="http://schemas.microsoft.com/office/drawing/2014/main" id="{2BBE7BAA-D98A-EA26-4AAF-0F52D80213E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786E8A10-3F32-EA3B-C119-83C89660C414}"/>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Sensor Subsystem </a:t>
            </a:r>
            <a:endParaRPr lang="en-US">
              <a:solidFill>
                <a:schemeClr val="lt1"/>
              </a:solidFill>
            </a:endParaRPr>
          </a:p>
        </p:txBody>
      </p:sp>
      <p:pic>
        <p:nvPicPr>
          <p:cNvPr id="7" name="Picture 6">
            <a:extLst>
              <a:ext uri="{FF2B5EF4-FFF2-40B4-BE49-F238E27FC236}">
                <a16:creationId xmlns:a16="http://schemas.microsoft.com/office/drawing/2014/main" id="{1247EC66-1E60-15F1-DD9D-2F89CDC93B5C}"/>
              </a:ext>
            </a:extLst>
          </p:cNvPr>
          <p:cNvPicPr>
            <a:picLocks noChangeAspect="1"/>
          </p:cNvPicPr>
          <p:nvPr/>
        </p:nvPicPr>
        <p:blipFill>
          <a:blip r:embed="rId3"/>
          <a:stretch>
            <a:fillRect/>
          </a:stretch>
        </p:blipFill>
        <p:spPr>
          <a:xfrm>
            <a:off x="11557509" y="233819"/>
            <a:ext cx="271308" cy="389810"/>
          </a:xfrm>
          <a:prstGeom prst="rect">
            <a:avLst/>
          </a:prstGeom>
        </p:spPr>
      </p:pic>
      <p:sp>
        <p:nvSpPr>
          <p:cNvPr id="8" name="Google Shape;100;p1">
            <a:extLst>
              <a:ext uri="{FF2B5EF4-FFF2-40B4-BE49-F238E27FC236}">
                <a16:creationId xmlns:a16="http://schemas.microsoft.com/office/drawing/2014/main" id="{557DC20E-B801-9DB9-2F8A-A1B7DF1C0C9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9" name="Google Shape;100;p1">
            <a:extLst>
              <a:ext uri="{FF2B5EF4-FFF2-40B4-BE49-F238E27FC236}">
                <a16:creationId xmlns:a16="http://schemas.microsoft.com/office/drawing/2014/main" id="{52153C00-384F-C6A6-E6A5-DEE8A7CA89D9}"/>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10" name="Group 9">
            <a:extLst>
              <a:ext uri="{FF2B5EF4-FFF2-40B4-BE49-F238E27FC236}">
                <a16:creationId xmlns:a16="http://schemas.microsoft.com/office/drawing/2014/main" id="{A7FE7883-92D4-B62A-C758-7607C8142739}"/>
              </a:ext>
            </a:extLst>
          </p:cNvPr>
          <p:cNvGrpSpPr/>
          <p:nvPr/>
        </p:nvGrpSpPr>
        <p:grpSpPr>
          <a:xfrm>
            <a:off x="4061361" y="6601537"/>
            <a:ext cx="5238725" cy="70446"/>
            <a:chOff x="4028111" y="6601537"/>
            <a:chExt cx="5238725" cy="70446"/>
          </a:xfrm>
          <a:solidFill>
            <a:srgbClr val="13294B"/>
          </a:solidFill>
        </p:grpSpPr>
        <p:cxnSp>
          <p:nvCxnSpPr>
            <p:cNvPr id="11" name="Straight Connector 10">
              <a:extLst>
                <a:ext uri="{FF2B5EF4-FFF2-40B4-BE49-F238E27FC236}">
                  <a16:creationId xmlns:a16="http://schemas.microsoft.com/office/drawing/2014/main" id="{A84E9969-1DCE-692C-6F44-B1AF8A7F87E8}"/>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C02D696-08C7-0D53-72C6-44109C1FE3DB}"/>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green circuit board with white and yellow circles&#10;&#10;AI-generated content may be incorrect.">
            <a:extLst>
              <a:ext uri="{FF2B5EF4-FFF2-40B4-BE49-F238E27FC236}">
                <a16:creationId xmlns:a16="http://schemas.microsoft.com/office/drawing/2014/main" id="{689DAB45-3506-3942-6502-B9A30C3B5EA2}"/>
              </a:ext>
            </a:extLst>
          </p:cNvPr>
          <p:cNvPicPr>
            <a:picLocks noChangeAspect="1"/>
          </p:cNvPicPr>
          <p:nvPr/>
        </p:nvPicPr>
        <p:blipFill>
          <a:blip r:embed="rId4"/>
          <a:stretch>
            <a:fillRect/>
          </a:stretch>
        </p:blipFill>
        <p:spPr>
          <a:xfrm>
            <a:off x="966788" y="1081088"/>
            <a:ext cx="3044825" cy="2308225"/>
          </a:xfrm>
          <a:prstGeom prst="rect">
            <a:avLst/>
          </a:prstGeom>
        </p:spPr>
      </p:pic>
      <p:pic>
        <p:nvPicPr>
          <p:cNvPr id="16" name="Picture 15" descr="A green circuit board with yellow circles and black dots&#10;&#10;AI-generated content may be incorrect.">
            <a:extLst>
              <a:ext uri="{FF2B5EF4-FFF2-40B4-BE49-F238E27FC236}">
                <a16:creationId xmlns:a16="http://schemas.microsoft.com/office/drawing/2014/main" id="{C721E0C0-4E41-976D-2F7C-AB5F644723EF}"/>
              </a:ext>
            </a:extLst>
          </p:cNvPr>
          <p:cNvPicPr>
            <a:picLocks noChangeAspect="1"/>
          </p:cNvPicPr>
          <p:nvPr/>
        </p:nvPicPr>
        <p:blipFill>
          <a:blip r:embed="rId5"/>
          <a:stretch>
            <a:fillRect/>
          </a:stretch>
        </p:blipFill>
        <p:spPr>
          <a:xfrm>
            <a:off x="963613" y="3424238"/>
            <a:ext cx="3051175" cy="2397125"/>
          </a:xfrm>
          <a:prstGeom prst="rect">
            <a:avLst/>
          </a:prstGeom>
        </p:spPr>
      </p:pic>
    </p:spTree>
    <p:extLst>
      <p:ext uri="{BB962C8B-B14F-4D97-AF65-F5344CB8AC3E}">
        <p14:creationId xmlns:p14="http://schemas.microsoft.com/office/powerpoint/2010/main" val="2070776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123;p4">
            <a:extLst>
              <a:ext uri="{FF2B5EF4-FFF2-40B4-BE49-F238E27FC236}">
                <a16:creationId xmlns:a16="http://schemas.microsoft.com/office/drawing/2014/main" id="{D8097DB8-312A-AD4F-B4DA-A893E01E8421}"/>
              </a:ext>
            </a:extLst>
          </p:cNvPr>
          <p:cNvSpPr txBox="1"/>
          <p:nvPr/>
        </p:nvSpPr>
        <p:spPr>
          <a:xfrm>
            <a:off x="1295400" y="3086989"/>
            <a:ext cx="9601200" cy="106178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b="1">
                <a:solidFill>
                  <a:srgbClr val="15264B"/>
                </a:solidFill>
                <a:latin typeface="+mn-lt"/>
                <a:ea typeface="Helvetica Neue"/>
                <a:cs typeface="Helvetica Neue"/>
                <a:sym typeface="Helvetica Neue"/>
              </a:rPr>
              <a:t>Introduction</a:t>
            </a:r>
          </a:p>
          <a:p>
            <a:pPr marL="0" marR="0" lvl="0" indent="0" algn="ctr" rtl="0">
              <a:spcBef>
                <a:spcPts val="0"/>
              </a:spcBef>
              <a:spcAft>
                <a:spcPts val="0"/>
              </a:spcAft>
              <a:buNone/>
            </a:pPr>
            <a:endParaRPr lang="en-US" sz="1800" b="1">
              <a:solidFill>
                <a:srgbClr val="15264B"/>
              </a:solidFill>
              <a:latin typeface="+mn-lt"/>
              <a:ea typeface="Helvetica Neue"/>
              <a:cs typeface="Helvetica Neue"/>
              <a:sym typeface="Helvetica Neue"/>
            </a:endParaRPr>
          </a:p>
        </p:txBody>
      </p:sp>
      <p:grpSp>
        <p:nvGrpSpPr>
          <p:cNvPr id="2" name="Group 1">
            <a:extLst>
              <a:ext uri="{FF2B5EF4-FFF2-40B4-BE49-F238E27FC236}">
                <a16:creationId xmlns:a16="http://schemas.microsoft.com/office/drawing/2014/main" id="{F7214606-76C9-6208-69B0-AD51E9C7B592}"/>
              </a:ext>
            </a:extLst>
          </p:cNvPr>
          <p:cNvGrpSpPr/>
          <p:nvPr/>
        </p:nvGrpSpPr>
        <p:grpSpPr>
          <a:xfrm>
            <a:off x="3943790" y="2676939"/>
            <a:ext cx="3861740" cy="322845"/>
            <a:chOff x="3943790" y="2676939"/>
            <a:chExt cx="3861740" cy="322845"/>
          </a:xfrm>
        </p:grpSpPr>
        <p:cxnSp>
          <p:nvCxnSpPr>
            <p:cNvPr id="3" name="Straight Connector 2">
              <a:extLst>
                <a:ext uri="{FF2B5EF4-FFF2-40B4-BE49-F238E27FC236}">
                  <a16:creationId xmlns:a16="http://schemas.microsoft.com/office/drawing/2014/main" id="{293F2277-402D-781F-52D4-E4A84DAFDB54}"/>
                </a:ext>
              </a:extLst>
            </p:cNvPr>
            <p:cNvCxnSpPr>
              <a:cxnSpLocks/>
            </p:cNvCxnSpPr>
            <p:nvPr/>
          </p:nvCxnSpPr>
          <p:spPr>
            <a:xfrm>
              <a:off x="4426226" y="2676939"/>
              <a:ext cx="3379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82B4DD8-794A-4D0F-41DC-CFB9006720CA}"/>
                </a:ext>
              </a:extLst>
            </p:cNvPr>
            <p:cNvCxnSpPr>
              <a:cxnSpLocks/>
            </p:cNvCxnSpPr>
            <p:nvPr/>
          </p:nvCxnSpPr>
          <p:spPr>
            <a:xfrm flipV="1">
              <a:off x="3943790" y="2676939"/>
              <a:ext cx="482436" cy="3228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C64657B5-8ED7-F5F1-4EC9-4AC1DB3136FE}"/>
              </a:ext>
            </a:extLst>
          </p:cNvPr>
          <p:cNvPicPr>
            <a:picLocks noChangeAspect="1"/>
          </p:cNvPicPr>
          <p:nvPr/>
        </p:nvPicPr>
        <p:blipFill>
          <a:blip r:embed="rId3"/>
          <a:stretch>
            <a:fillRect/>
          </a:stretch>
        </p:blipFill>
        <p:spPr>
          <a:xfrm>
            <a:off x="11557509" y="233819"/>
            <a:ext cx="271308" cy="389811"/>
          </a:xfrm>
          <a:prstGeom prst="rect">
            <a:avLst/>
          </a:prstGeom>
        </p:spPr>
      </p:pic>
      <p:sp>
        <p:nvSpPr>
          <p:cNvPr id="5" name="Google Shape;100;p1">
            <a:extLst>
              <a:ext uri="{FF2B5EF4-FFF2-40B4-BE49-F238E27FC236}">
                <a16:creationId xmlns:a16="http://schemas.microsoft.com/office/drawing/2014/main" id="{175BBE93-6EFF-7D00-409D-1F46FBD1D41B}"/>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7" name="Google Shape;100;p1">
            <a:extLst>
              <a:ext uri="{FF2B5EF4-FFF2-40B4-BE49-F238E27FC236}">
                <a16:creationId xmlns:a16="http://schemas.microsoft.com/office/drawing/2014/main" id="{53C8E030-C54F-07A2-20CC-6EDF2C2E18A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8" name="Group 7">
            <a:extLst>
              <a:ext uri="{FF2B5EF4-FFF2-40B4-BE49-F238E27FC236}">
                <a16:creationId xmlns:a16="http://schemas.microsoft.com/office/drawing/2014/main" id="{833F7BDA-DA84-1B6D-8A8B-2B1D17F2F5EE}"/>
              </a:ext>
            </a:extLst>
          </p:cNvPr>
          <p:cNvGrpSpPr/>
          <p:nvPr/>
        </p:nvGrpSpPr>
        <p:grpSpPr>
          <a:xfrm>
            <a:off x="4061361" y="6601537"/>
            <a:ext cx="5238725" cy="70446"/>
            <a:chOff x="4028111" y="6601537"/>
            <a:chExt cx="5238725" cy="70446"/>
          </a:xfrm>
          <a:solidFill>
            <a:srgbClr val="13294B"/>
          </a:solidFill>
        </p:grpSpPr>
        <p:cxnSp>
          <p:nvCxnSpPr>
            <p:cNvPr id="9" name="Straight Connector 8">
              <a:extLst>
                <a:ext uri="{FF2B5EF4-FFF2-40B4-BE49-F238E27FC236}">
                  <a16:creationId xmlns:a16="http://schemas.microsoft.com/office/drawing/2014/main" id="{2642E1BE-3EDA-22B9-63B0-1AD734831F24}"/>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0AAC706A-F5D5-D2A6-52D1-9B687AC63EA0}"/>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5619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F287F97E-B704-1A73-2778-2A6356096BBD}"/>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4EF82AF9-A336-2D2E-2AF3-F51C51B62569}"/>
              </a:ext>
            </a:extLst>
          </p:cNvPr>
          <p:cNvSpPr txBox="1">
            <a:spLocks noGrp="1"/>
          </p:cNvSpPr>
          <p:nvPr>
            <p:ph type="body" idx="1"/>
          </p:nvPr>
        </p:nvSpPr>
        <p:spPr>
          <a:xfrm>
            <a:off x="376809" y="1126461"/>
            <a:ext cx="11177401"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None/>
            </a:pPr>
            <a:r>
              <a:rPr lang="en-US" sz="2600" b="1">
                <a:solidFill>
                  <a:srgbClr val="E84B36"/>
                </a:solidFill>
                <a:latin typeface="Arial"/>
                <a:cs typeface="Arial"/>
                <a:sym typeface="Helvetica Neue Light"/>
              </a:rPr>
              <a:t>Vent Subsystem Responsibilities</a:t>
            </a:r>
            <a:endParaRPr lang="en-US"/>
          </a:p>
          <a:p>
            <a:pPr marL="0" indent="0">
              <a:lnSpc>
                <a:spcPct val="100000"/>
              </a:lnSpc>
              <a:spcBef>
                <a:spcPts val="0"/>
              </a:spcBef>
              <a:buSzPts val="3000"/>
              <a:buNone/>
            </a:pPr>
            <a:endParaRPr lang="en-US" sz="2600" b="1">
              <a:solidFill>
                <a:schemeClr val="tx1"/>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ea typeface="Helvetica Neue Light"/>
                <a:cs typeface="Arial"/>
              </a:rPr>
              <a:t>Automatically Closes Vents and shuts off HVAC during Fire Detection</a:t>
            </a:r>
            <a:endParaRPr lang="en-US" sz="2400" b="1">
              <a:solidFill>
                <a:schemeClr val="bg2"/>
              </a:solidFill>
              <a:latin typeface="Arial" panose="020B0604020202020204" pitchFamily="34" charset="0"/>
              <a:ea typeface="Helvetica Neue Light"/>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cs typeface="Arial"/>
              </a:rPr>
              <a:t>Prevents fire spread by stopping the flow of oxygen</a:t>
            </a:r>
            <a:endParaRPr lang="en-US" sz="2400" b="1">
              <a:solidFill>
                <a:schemeClr val="bg2"/>
              </a:solidFill>
              <a:latin typeface="Arial" panose="020B0604020202020204" pitchFamily="34" charset="0"/>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cs typeface="Arial"/>
            </a:endParaRPr>
          </a:p>
          <a:p>
            <a:pPr marL="342900">
              <a:lnSpc>
                <a:spcPct val="100000"/>
              </a:lnSpc>
              <a:spcBef>
                <a:spcPts val="0"/>
              </a:spcBef>
              <a:buSzPts val="3000"/>
            </a:pPr>
            <a:r>
              <a:rPr lang="en-US" sz="2400" b="1">
                <a:solidFill>
                  <a:schemeClr val="bg2"/>
                </a:solidFill>
                <a:latin typeface="Arial"/>
                <a:cs typeface="Arial"/>
              </a:rPr>
              <a:t>Vent Controlled by 7V digital servo motor (25kg*cm torque, 180° rotation)</a:t>
            </a:r>
          </a:p>
          <a:p>
            <a:pPr marL="0" indent="0">
              <a:lnSpc>
                <a:spcPct val="100000"/>
              </a:lnSpc>
              <a:spcBef>
                <a:spcPts val="0"/>
              </a:spcBef>
              <a:buSzPts val="3000"/>
              <a:buNone/>
            </a:pPr>
            <a:endParaRPr lang="en-US" sz="2400" b="1">
              <a:solidFill>
                <a:schemeClr val="bg2"/>
              </a:solidFill>
              <a:latin typeface="Arial" panose="020B0604020202020204" pitchFamily="34" charset="0"/>
              <a:cs typeface="Arial" panose="020B0604020202020204" pitchFamily="34" charset="0"/>
            </a:endParaRPr>
          </a:p>
          <a:p>
            <a:pPr marL="342900">
              <a:lnSpc>
                <a:spcPct val="100000"/>
              </a:lnSpc>
              <a:spcBef>
                <a:spcPts val="0"/>
              </a:spcBef>
              <a:buSzPts val="3000"/>
            </a:pPr>
            <a:r>
              <a:rPr lang="en-US" sz="2400" b="1">
                <a:solidFill>
                  <a:schemeClr val="bg2"/>
                </a:solidFill>
                <a:latin typeface="Arial"/>
                <a:cs typeface="Arial"/>
              </a:rPr>
              <a:t>Servo integrated into vent cover via ECE Machine Shop </a:t>
            </a:r>
            <a:endParaRPr lang="en-US" sz="2400" b="1">
              <a:solidFill>
                <a:schemeClr val="bg2"/>
              </a:solidFill>
              <a:latin typeface="Arial" panose="020B0604020202020204" pitchFamily="34" charset="0"/>
              <a:cs typeface="Arial" panose="020B0604020202020204" pitchFamily="34" charset="0"/>
            </a:endParaRPr>
          </a:p>
          <a:p>
            <a:pPr marL="342900">
              <a:lnSpc>
                <a:spcPct val="100000"/>
              </a:lnSpc>
              <a:spcBef>
                <a:spcPts val="0"/>
              </a:spcBef>
              <a:buSzPts val="3000"/>
            </a:pPr>
            <a:endParaRPr lang="en-US" sz="2400" b="1">
              <a:solidFill>
                <a:schemeClr val="bg2"/>
              </a:solidFill>
              <a:latin typeface="Arial" panose="020B0604020202020204" pitchFamily="34" charset="0"/>
              <a:cs typeface="Arial" panose="020B0604020202020204" pitchFamily="34" charset="0"/>
            </a:endParaRPr>
          </a:p>
          <a:p>
            <a:pPr marL="342900">
              <a:lnSpc>
                <a:spcPct val="100000"/>
              </a:lnSpc>
              <a:spcBef>
                <a:spcPts val="0"/>
              </a:spcBef>
              <a:buSzPts val="3000"/>
            </a:pPr>
            <a:r>
              <a:rPr lang="en-US" sz="2400" b="1">
                <a:solidFill>
                  <a:schemeClr val="bg2"/>
                </a:solidFill>
                <a:latin typeface="Arial"/>
                <a:cs typeface="Arial"/>
              </a:rPr>
              <a:t>Controlled by PWM signals from ESP32 for precise, incremental movement </a:t>
            </a:r>
            <a:endParaRPr lang="en-US" sz="2400" b="1">
              <a:solidFill>
                <a:schemeClr val="bg2"/>
              </a:solidFill>
              <a:latin typeface="Arial" panose="020B0604020202020204" pitchFamily="34" charset="0"/>
              <a:cs typeface="Arial" panose="020B0604020202020204" pitchFamily="34" charset="0"/>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endParaRPr>
          </a:p>
          <a:p>
            <a:pPr marL="285750" indent="-285750">
              <a:lnSpc>
                <a:spcPct val="100000"/>
              </a:lnSpc>
              <a:spcBef>
                <a:spcPts val="0"/>
              </a:spcBef>
              <a:buSzPts val="2000"/>
            </a:pPr>
            <a:endParaRPr lang="en-US" sz="1800">
              <a:solidFill>
                <a:srgbClr val="000000"/>
              </a:solidFill>
              <a:latin typeface="-webkit-standard"/>
            </a:endParaRPr>
          </a:p>
        </p:txBody>
      </p:sp>
      <p:sp>
        <p:nvSpPr>
          <p:cNvPr id="24" name="Google Shape;145;p7">
            <a:extLst>
              <a:ext uri="{FF2B5EF4-FFF2-40B4-BE49-F238E27FC236}">
                <a16:creationId xmlns:a16="http://schemas.microsoft.com/office/drawing/2014/main" id="{547568CF-E396-37DD-231E-8E29AB2E3730}"/>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E92EF170-F377-67AF-0697-5E741A76A3F6}"/>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Vent Subsystem </a:t>
            </a:r>
            <a:endParaRPr lang="en-US">
              <a:solidFill>
                <a:schemeClr val="lt1"/>
              </a:solidFill>
            </a:endParaRPr>
          </a:p>
        </p:txBody>
      </p:sp>
      <p:pic>
        <p:nvPicPr>
          <p:cNvPr id="2" name="Picture 1">
            <a:extLst>
              <a:ext uri="{FF2B5EF4-FFF2-40B4-BE49-F238E27FC236}">
                <a16:creationId xmlns:a16="http://schemas.microsoft.com/office/drawing/2014/main" id="{189DF808-883B-28F2-C827-82321F6D9D5C}"/>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30C3B555-8CE7-695D-0A8F-5A895C5EC317}"/>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F01F769E-68F6-2A79-0B33-FC51D737DF1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98FCBDD6-4A0C-0436-D272-879A7D7D32CF}"/>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35AE4BC0-8B9F-4F74-0417-A3A502F0201C}"/>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F5D0F2B-A956-920C-1C16-EA9D91752977}"/>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8389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88574-5E9B-F2CB-A8B8-6BB3BC0DF5E1}"/>
            </a:ext>
          </a:extLst>
        </p:cNvPr>
        <p:cNvGrpSpPr/>
        <p:nvPr/>
      </p:nvGrpSpPr>
      <p:grpSpPr>
        <a:xfrm>
          <a:off x="0" y="0"/>
          <a:ext cx="0" cy="0"/>
          <a:chOff x="0" y="0"/>
          <a:chExt cx="0" cy="0"/>
        </a:xfrm>
      </p:grpSpPr>
      <p:sp>
        <p:nvSpPr>
          <p:cNvPr id="3" name="Google Shape;149;p7">
            <a:extLst>
              <a:ext uri="{FF2B5EF4-FFF2-40B4-BE49-F238E27FC236}">
                <a16:creationId xmlns:a16="http://schemas.microsoft.com/office/drawing/2014/main" id="{E960C888-B059-A856-799C-7795BB8FE633}"/>
              </a:ext>
            </a:extLst>
          </p:cNvPr>
          <p:cNvSpPr txBox="1"/>
          <p:nvPr/>
        </p:nvSpPr>
        <p:spPr>
          <a:xfrm>
            <a:off x="1494115" y="2239572"/>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6" name="Google Shape;147;p7">
            <a:extLst>
              <a:ext uri="{FF2B5EF4-FFF2-40B4-BE49-F238E27FC236}">
                <a16:creationId xmlns:a16="http://schemas.microsoft.com/office/drawing/2014/main" id="{A9397885-23DC-1C22-3A1D-F076E5F654D2}"/>
              </a:ext>
            </a:extLst>
          </p:cNvPr>
          <p:cNvSpPr txBox="1">
            <a:spLocks/>
          </p:cNvSpPr>
          <p:nvPr/>
        </p:nvSpPr>
        <p:spPr>
          <a:xfrm>
            <a:off x="5029970" y="983275"/>
            <a:ext cx="6686464"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ea typeface="Helvetica Neue Light"/>
                <a:sym typeface="Helvetica Neue Light"/>
              </a:rPr>
              <a:t>Vent Subsystem Requirements</a:t>
            </a:r>
            <a:endParaRPr lang="en-US" sz="2600" b="1">
              <a:solidFill>
                <a:srgbClr val="E84B36"/>
              </a:solidFill>
              <a:latin typeface="Arial" panose="020B0604020202020204" pitchFamily="34" charset="0"/>
              <a:ea typeface="Helvetica Neue Light"/>
              <a:cs typeface="Arial" panose="020B0604020202020204" pitchFamily="34" charset="0"/>
              <a:sym typeface="Helvetica Neue Light"/>
            </a:endParaRPr>
          </a:p>
          <a:p>
            <a:pPr>
              <a:buSzPts val="3000"/>
            </a:pPr>
            <a:endParaRPr lang="en-US" sz="2600" b="1">
              <a:solidFill>
                <a:srgbClr val="E84B36"/>
              </a:solidFill>
              <a:latin typeface="Arial" panose="020B0604020202020204" pitchFamily="34" charset="0"/>
              <a:ea typeface="Helvetica Neue Light"/>
              <a:cs typeface="Arial" panose="020B0604020202020204" pitchFamily="34" charset="0"/>
            </a:endParaRPr>
          </a:p>
          <a:p>
            <a:pPr marL="285750" indent="-285750">
              <a:buSzPts val="2000"/>
              <a:buChar char="•"/>
            </a:pPr>
            <a:r>
              <a:rPr lang="en-US" sz="2400" b="1">
                <a:solidFill>
                  <a:schemeClr val="bg2"/>
                </a:solidFill>
                <a:ea typeface="Helvetica Neue Light"/>
              </a:rPr>
              <a:t>Motor must close vents after HVAC turns off during fire detection in two seconds. </a:t>
            </a:r>
          </a:p>
          <a:p>
            <a:pPr>
              <a:buSzPts val="2000"/>
            </a:pPr>
            <a:endParaRPr lang="en-US" sz="2400" b="1">
              <a:solidFill>
                <a:schemeClr val="bg2"/>
              </a:solidFill>
              <a:ea typeface="Helvetica Neue Light"/>
            </a:endParaRPr>
          </a:p>
          <a:p>
            <a:pPr marL="285750" indent="-285750">
              <a:buSzPts val="2000"/>
              <a:buChar char="•"/>
            </a:pPr>
            <a:r>
              <a:rPr lang="en-US" sz="2400" b="1">
                <a:solidFill>
                  <a:schemeClr val="bg2"/>
                </a:solidFill>
                <a:ea typeface="Helvetica Neue Light"/>
              </a:rPr>
              <a:t>Vents reopen only after fire is cleared </a:t>
            </a:r>
            <a:endParaRPr lang="en-US" sz="24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endParaRPr lang="en-US" sz="2400" b="1">
              <a:solidFill>
                <a:schemeClr val="bg2"/>
              </a:solidFill>
              <a:ea typeface="Helvetica Neue Light"/>
            </a:endParaRPr>
          </a:p>
          <a:p>
            <a:pPr marL="285750" indent="-285750">
              <a:buSzPts val="2000"/>
              <a:buFont typeface="Arial"/>
              <a:buChar char="•"/>
            </a:pPr>
            <a:r>
              <a:rPr lang="en-US" sz="2400" b="1">
                <a:solidFill>
                  <a:schemeClr val="bg2"/>
                </a:solidFill>
                <a:ea typeface="Helvetica Neue Light"/>
              </a:rPr>
              <a:t>HVAC must shut off immediately upon fire signal to limit airflow</a:t>
            </a:r>
            <a:endParaRPr lang="en-US" sz="2400" b="1">
              <a:solidFill>
                <a:schemeClr val="bg2"/>
              </a:solidFill>
              <a:latin typeface="Arial" panose="020B0604020202020204" pitchFamily="34" charset="0"/>
              <a:ea typeface="Helvetica Neue Light"/>
              <a:cs typeface="Arial" panose="020B0604020202020204" pitchFamily="34" charset="0"/>
            </a:endParaRPr>
          </a:p>
          <a:p>
            <a:pPr marL="285750" indent="-285750">
              <a:buSzPts val="2000"/>
              <a:buChar char="•"/>
            </a:pPr>
            <a:endParaRPr lang="en-US" sz="2400" b="1">
              <a:solidFill>
                <a:schemeClr val="bg2"/>
              </a:solidFill>
              <a:ea typeface="Helvetica Neue Light"/>
            </a:endParaRPr>
          </a:p>
          <a:p>
            <a:pPr marL="285750" indent="-285750">
              <a:buSzPts val="2000"/>
              <a:buChar char="•"/>
            </a:pPr>
            <a:r>
              <a:rPr lang="en-US" sz="2400" b="1">
                <a:solidFill>
                  <a:schemeClr val="bg2"/>
                </a:solidFill>
                <a:ea typeface="Helvetica Neue Light"/>
              </a:rPr>
              <a:t>HVAC must return to normal operation once no hazard is detected</a:t>
            </a:r>
            <a:endParaRPr lang="en-US" sz="2400" b="1">
              <a:solidFill>
                <a:schemeClr val="bg2"/>
              </a:solidFill>
              <a:latin typeface="Arial" panose="020B0604020202020204" pitchFamily="34" charset="0"/>
              <a:ea typeface="Helvetica Neue Light"/>
              <a:cs typeface="Arial" panose="020B0604020202020204" pitchFamily="34" charset="0"/>
            </a:endParaRPr>
          </a:p>
          <a:p>
            <a:pPr>
              <a:buSzPts val="3000"/>
            </a:pPr>
            <a:endParaRPr lang="en-US" sz="1800" b="1">
              <a:solidFill>
                <a:schemeClr val="tx1"/>
              </a:solidFill>
              <a:latin typeface="Arial" panose="020B0604020202020204" pitchFamily="34" charset="0"/>
              <a:ea typeface="Helvetica Neue Light"/>
              <a:cs typeface="Arial" panose="020B0604020202020204" pitchFamily="34" charset="0"/>
            </a:endParaRPr>
          </a:p>
        </p:txBody>
      </p:sp>
      <p:sp>
        <p:nvSpPr>
          <p:cNvPr id="13" name="Google Shape;145;p7">
            <a:extLst>
              <a:ext uri="{FF2B5EF4-FFF2-40B4-BE49-F238E27FC236}">
                <a16:creationId xmlns:a16="http://schemas.microsoft.com/office/drawing/2014/main" id="{5DDD013C-0D70-BD6F-8E8F-B71C40FA915F}"/>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FB2B26E1-3F42-D624-A1D8-7DBE3ACD6C71}"/>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Vent Subsystem  </a:t>
            </a:r>
            <a:endParaRPr lang="en-US">
              <a:solidFill>
                <a:schemeClr val="lt1"/>
              </a:solidFill>
            </a:endParaRPr>
          </a:p>
        </p:txBody>
      </p:sp>
      <p:pic>
        <p:nvPicPr>
          <p:cNvPr id="7" name="Picture 6">
            <a:extLst>
              <a:ext uri="{FF2B5EF4-FFF2-40B4-BE49-F238E27FC236}">
                <a16:creationId xmlns:a16="http://schemas.microsoft.com/office/drawing/2014/main" id="{08D3E73E-711E-F817-96CE-D3CD479F64FC}"/>
              </a:ext>
            </a:extLst>
          </p:cNvPr>
          <p:cNvPicPr>
            <a:picLocks noChangeAspect="1"/>
          </p:cNvPicPr>
          <p:nvPr/>
        </p:nvPicPr>
        <p:blipFill>
          <a:blip r:embed="rId3"/>
          <a:stretch>
            <a:fillRect/>
          </a:stretch>
        </p:blipFill>
        <p:spPr>
          <a:xfrm>
            <a:off x="11557509" y="233819"/>
            <a:ext cx="271308" cy="389810"/>
          </a:xfrm>
          <a:prstGeom prst="rect">
            <a:avLst/>
          </a:prstGeom>
        </p:spPr>
      </p:pic>
      <p:sp>
        <p:nvSpPr>
          <p:cNvPr id="8" name="Google Shape;100;p1">
            <a:extLst>
              <a:ext uri="{FF2B5EF4-FFF2-40B4-BE49-F238E27FC236}">
                <a16:creationId xmlns:a16="http://schemas.microsoft.com/office/drawing/2014/main" id="{3D4BD197-7DF8-1AF3-F27D-80CE0966B0E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9" name="Google Shape;100;p1">
            <a:extLst>
              <a:ext uri="{FF2B5EF4-FFF2-40B4-BE49-F238E27FC236}">
                <a16:creationId xmlns:a16="http://schemas.microsoft.com/office/drawing/2014/main" id="{8E37714B-A418-702D-F022-D6DB6BC28AC5}"/>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10" name="Group 9">
            <a:extLst>
              <a:ext uri="{FF2B5EF4-FFF2-40B4-BE49-F238E27FC236}">
                <a16:creationId xmlns:a16="http://schemas.microsoft.com/office/drawing/2014/main" id="{452F0A82-A082-308A-83E2-25D8CD1136B0}"/>
              </a:ext>
            </a:extLst>
          </p:cNvPr>
          <p:cNvGrpSpPr/>
          <p:nvPr/>
        </p:nvGrpSpPr>
        <p:grpSpPr>
          <a:xfrm>
            <a:off x="4061361" y="6601537"/>
            <a:ext cx="5238725" cy="70446"/>
            <a:chOff x="4028111" y="6601537"/>
            <a:chExt cx="5238725" cy="70446"/>
          </a:xfrm>
          <a:solidFill>
            <a:srgbClr val="13294B"/>
          </a:solidFill>
        </p:grpSpPr>
        <p:cxnSp>
          <p:nvCxnSpPr>
            <p:cNvPr id="11" name="Straight Connector 10">
              <a:extLst>
                <a:ext uri="{FF2B5EF4-FFF2-40B4-BE49-F238E27FC236}">
                  <a16:creationId xmlns:a16="http://schemas.microsoft.com/office/drawing/2014/main" id="{DAA82D7B-1F43-1DE2-16A2-C297E622E243}"/>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3327E88-EFEA-E712-7001-0FEA7C24E3AC}"/>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green circuit board with many small objects&#10;&#10;AI-generated content may be incorrect.">
            <a:extLst>
              <a:ext uri="{FF2B5EF4-FFF2-40B4-BE49-F238E27FC236}">
                <a16:creationId xmlns:a16="http://schemas.microsoft.com/office/drawing/2014/main" id="{4FC36AB2-8017-8933-ECF3-587A8941FD68}"/>
              </a:ext>
            </a:extLst>
          </p:cNvPr>
          <p:cNvPicPr>
            <a:picLocks noChangeAspect="1"/>
          </p:cNvPicPr>
          <p:nvPr/>
        </p:nvPicPr>
        <p:blipFill>
          <a:blip r:embed="rId4"/>
          <a:stretch>
            <a:fillRect/>
          </a:stretch>
        </p:blipFill>
        <p:spPr>
          <a:xfrm>
            <a:off x="1077072" y="1202214"/>
            <a:ext cx="2825689" cy="2078067"/>
          </a:xfrm>
          <a:prstGeom prst="rect">
            <a:avLst/>
          </a:prstGeom>
        </p:spPr>
      </p:pic>
      <p:pic>
        <p:nvPicPr>
          <p:cNvPr id="4" name="Picture 3" descr="A diagram of a circuit&#10;&#10;AI-generated content may be incorrect.">
            <a:extLst>
              <a:ext uri="{FF2B5EF4-FFF2-40B4-BE49-F238E27FC236}">
                <a16:creationId xmlns:a16="http://schemas.microsoft.com/office/drawing/2014/main" id="{59AFC78A-4545-53F5-0D4C-7400431AD852}"/>
              </a:ext>
            </a:extLst>
          </p:cNvPr>
          <p:cNvPicPr>
            <a:picLocks noChangeAspect="1"/>
          </p:cNvPicPr>
          <p:nvPr/>
        </p:nvPicPr>
        <p:blipFill>
          <a:blip r:embed="rId5"/>
          <a:stretch>
            <a:fillRect/>
          </a:stretch>
        </p:blipFill>
        <p:spPr>
          <a:xfrm>
            <a:off x="586123" y="3390699"/>
            <a:ext cx="3829050" cy="2867025"/>
          </a:xfrm>
          <a:prstGeom prst="rect">
            <a:avLst/>
          </a:prstGeom>
        </p:spPr>
      </p:pic>
    </p:spTree>
    <p:extLst>
      <p:ext uri="{BB962C8B-B14F-4D97-AF65-F5344CB8AC3E}">
        <p14:creationId xmlns:p14="http://schemas.microsoft.com/office/powerpoint/2010/main" val="229200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6C7B9E-B53E-0177-B610-D252FDFC48FC}"/>
              </a:ext>
            </a:extLst>
          </p:cNvPr>
          <p:cNvPicPr>
            <a:picLocks noChangeAspect="1"/>
          </p:cNvPicPr>
          <p:nvPr/>
        </p:nvPicPr>
        <p:blipFill>
          <a:blip r:embed="rId3"/>
          <a:stretch>
            <a:fillRect/>
          </a:stretch>
        </p:blipFill>
        <p:spPr>
          <a:xfrm>
            <a:off x="286949" y="315683"/>
            <a:ext cx="11690348" cy="6266186"/>
          </a:xfrm>
          <a:prstGeom prst="rect">
            <a:avLst/>
          </a:prstGeom>
        </p:spPr>
      </p:pic>
    </p:spTree>
    <p:extLst>
      <p:ext uri="{BB962C8B-B14F-4D97-AF65-F5344CB8AC3E}">
        <p14:creationId xmlns:p14="http://schemas.microsoft.com/office/powerpoint/2010/main" val="2696484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FF5BC43A-1784-4F22-BB1D-40574DE3C1AE}"/>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E045C172-395F-A2CB-5CE8-576B0EA9BED2}"/>
              </a:ext>
            </a:extLst>
          </p:cNvPr>
          <p:cNvSpPr txBox="1">
            <a:spLocks noGrp="1"/>
          </p:cNvSpPr>
          <p:nvPr>
            <p:ph type="body" idx="1"/>
          </p:nvPr>
        </p:nvSpPr>
        <p:spPr>
          <a:xfrm>
            <a:off x="376809" y="1126461"/>
            <a:ext cx="11177401"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None/>
            </a:pPr>
            <a:r>
              <a:rPr lang="en-US" sz="2600" b="1">
                <a:solidFill>
                  <a:srgbClr val="E84B36"/>
                </a:solidFill>
                <a:latin typeface="Arial"/>
                <a:cs typeface="Arial"/>
                <a:sym typeface="Helvetica Neue Light"/>
              </a:rPr>
              <a:t>App Subsystem Responsibilities</a:t>
            </a:r>
            <a:endParaRPr lang="en-US"/>
          </a:p>
          <a:p>
            <a:pPr marL="342900">
              <a:lnSpc>
                <a:spcPct val="100000"/>
              </a:lnSpc>
              <a:spcBef>
                <a:spcPts val="0"/>
              </a:spcBef>
              <a:buSzPts val="3000"/>
            </a:pPr>
            <a:r>
              <a:rPr lang="en-US" sz="2400" b="1">
                <a:solidFill>
                  <a:schemeClr val="bg2"/>
                </a:solidFill>
                <a:latin typeface="Arial"/>
                <a:ea typeface="Helvetica Neue Light"/>
                <a:cs typeface="Arial"/>
              </a:rPr>
              <a:t>React frontend with Firebase backend for floorplan creation </a:t>
            </a:r>
            <a:endParaRPr lang="en-US" sz="2400" b="1">
              <a:solidFill>
                <a:schemeClr val="bg2"/>
              </a:solidFill>
              <a:latin typeface="Arial" panose="020B0604020202020204" pitchFamily="34" charset="0"/>
              <a:ea typeface="Helvetica Neue Light"/>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cs typeface="Arial"/>
              </a:rPr>
              <a:t>Floorplan converted into a graph structure and stored in Firebase</a:t>
            </a:r>
            <a:endParaRPr lang="en-US" sz="2400" b="1">
              <a:solidFill>
                <a:schemeClr val="bg2"/>
              </a:solidFill>
              <a:latin typeface="Arial" panose="020B0604020202020204" pitchFamily="34" charset="0"/>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cs typeface="Arial"/>
            </a:endParaRPr>
          </a:p>
          <a:p>
            <a:pPr marL="342900">
              <a:lnSpc>
                <a:spcPct val="100000"/>
              </a:lnSpc>
              <a:spcBef>
                <a:spcPts val="0"/>
              </a:spcBef>
              <a:buSzPts val="3000"/>
            </a:pPr>
            <a:r>
              <a:rPr lang="en-US" sz="2400" b="1">
                <a:solidFill>
                  <a:schemeClr val="bg2"/>
                </a:solidFill>
                <a:latin typeface="Arial"/>
                <a:cs typeface="Arial"/>
              </a:rPr>
              <a:t>ESP32 reads/writes sensor data and LED commands via Wi-Fi in real time</a:t>
            </a:r>
          </a:p>
          <a:p>
            <a:pPr marL="0" indent="0">
              <a:lnSpc>
                <a:spcPct val="100000"/>
              </a:lnSpc>
              <a:spcBef>
                <a:spcPts val="0"/>
              </a:spcBef>
              <a:buSzPts val="3000"/>
              <a:buNone/>
            </a:pPr>
            <a:endParaRPr lang="en-US" sz="2400" b="1">
              <a:solidFill>
                <a:schemeClr val="bg2"/>
              </a:solidFill>
              <a:latin typeface="Arial" panose="020B0604020202020204" pitchFamily="34" charset="0"/>
              <a:cs typeface="Arial" panose="020B0604020202020204" pitchFamily="34" charset="0"/>
            </a:endParaRPr>
          </a:p>
          <a:p>
            <a:pPr marL="342900">
              <a:lnSpc>
                <a:spcPct val="100000"/>
              </a:lnSpc>
              <a:spcBef>
                <a:spcPts val="0"/>
              </a:spcBef>
              <a:buSzPts val="3000"/>
            </a:pPr>
            <a:r>
              <a:rPr lang="en-US" sz="2400" b="1">
                <a:solidFill>
                  <a:schemeClr val="bg2"/>
                </a:solidFill>
                <a:latin typeface="Arial"/>
                <a:cs typeface="Arial"/>
              </a:rPr>
              <a:t>Optimal route is updated continuously until the hazard clears </a:t>
            </a:r>
            <a:endParaRPr lang="en-US" sz="2400" b="1">
              <a:solidFill>
                <a:schemeClr val="bg2"/>
              </a:solidFill>
              <a:latin typeface="Arial" panose="020B0604020202020204" pitchFamily="34" charset="0"/>
              <a:cs typeface="Arial" panose="020B0604020202020204" pitchFamily="34" charset="0"/>
            </a:endParaRPr>
          </a:p>
          <a:p>
            <a:pPr marL="342900">
              <a:lnSpc>
                <a:spcPct val="100000"/>
              </a:lnSpc>
              <a:spcBef>
                <a:spcPts val="0"/>
              </a:spcBef>
              <a:buSzPts val="3000"/>
            </a:pPr>
            <a:endParaRPr lang="en-US" sz="2400" b="1">
              <a:solidFill>
                <a:schemeClr val="bg2"/>
              </a:solidFill>
              <a:latin typeface="Arial"/>
              <a:cs typeface="Arial"/>
            </a:endParaRPr>
          </a:p>
          <a:p>
            <a:pPr marL="342900">
              <a:lnSpc>
                <a:spcPct val="100000"/>
              </a:lnSpc>
              <a:spcBef>
                <a:spcPts val="0"/>
              </a:spcBef>
              <a:buSzPts val="3000"/>
            </a:pPr>
            <a:r>
              <a:rPr lang="en-US" sz="2400" b="1">
                <a:solidFill>
                  <a:schemeClr val="bg2"/>
                </a:solidFill>
                <a:latin typeface="Arial"/>
                <a:cs typeface="Arial"/>
              </a:rPr>
              <a:t>Upon fire detection: </a:t>
            </a:r>
          </a:p>
          <a:p>
            <a:pPr marL="800100" lvl="1">
              <a:lnSpc>
                <a:spcPct val="100000"/>
              </a:lnSpc>
              <a:spcBef>
                <a:spcPts val="0"/>
              </a:spcBef>
              <a:buSzPts val="3000"/>
              <a:buFont typeface="Courier New"/>
              <a:buChar char="o"/>
            </a:pPr>
            <a:r>
              <a:rPr lang="en-US" sz="2000" b="1">
                <a:solidFill>
                  <a:schemeClr val="bg2"/>
                </a:solidFill>
                <a:latin typeface="Arial"/>
                <a:cs typeface="Arial"/>
              </a:rPr>
              <a:t>App uses sensor data to assign hazard cost to each room</a:t>
            </a:r>
            <a:endParaRPr lang="en-US" sz="2000" b="1">
              <a:solidFill>
                <a:schemeClr val="bg2"/>
              </a:solidFill>
              <a:latin typeface="Arial" panose="020B0604020202020204" pitchFamily="34" charset="0"/>
              <a:cs typeface="Arial" panose="020B0604020202020204" pitchFamily="34" charset="0"/>
            </a:endParaRPr>
          </a:p>
          <a:p>
            <a:pPr marL="800100" lvl="1">
              <a:lnSpc>
                <a:spcPct val="100000"/>
              </a:lnSpc>
              <a:spcBef>
                <a:spcPts val="0"/>
              </a:spcBef>
              <a:buSzPts val="3000"/>
              <a:buFont typeface="Courier New"/>
              <a:buChar char="o"/>
            </a:pPr>
            <a:r>
              <a:rPr lang="en-US" sz="2000" b="1">
                <a:solidFill>
                  <a:schemeClr val="bg2"/>
                </a:solidFill>
                <a:latin typeface="Arial"/>
                <a:cs typeface="Arial"/>
              </a:rPr>
              <a:t>Pathfinding algorithm identifies optimal exit route</a:t>
            </a:r>
            <a:endParaRPr lang="en-US" sz="2000" b="1">
              <a:solidFill>
                <a:schemeClr val="bg2"/>
              </a:solidFill>
              <a:latin typeface="Arial" panose="020B0604020202020204" pitchFamily="34" charset="0"/>
              <a:cs typeface="Arial" panose="020B0604020202020204" pitchFamily="34" charset="0"/>
            </a:endParaRPr>
          </a:p>
          <a:p>
            <a:pPr marL="800100" lvl="1">
              <a:lnSpc>
                <a:spcPct val="100000"/>
              </a:lnSpc>
              <a:spcBef>
                <a:spcPts val="0"/>
              </a:spcBef>
              <a:buSzPts val="3000"/>
              <a:buFont typeface="Courier New"/>
              <a:buChar char="o"/>
            </a:pPr>
            <a:r>
              <a:rPr lang="en-US" sz="2000" b="1">
                <a:solidFill>
                  <a:schemeClr val="bg2"/>
                </a:solidFill>
                <a:latin typeface="Arial"/>
                <a:cs typeface="Arial"/>
              </a:rPr>
              <a:t>LED configuration for the route is stored in Firebase for ESP32 to display </a:t>
            </a:r>
            <a:endParaRPr lang="en-US" sz="2000" b="1">
              <a:solidFill>
                <a:schemeClr val="bg2"/>
              </a:solidFill>
              <a:latin typeface="Arial" panose="020B0604020202020204" pitchFamily="34" charset="0"/>
              <a:cs typeface="Arial" panose="020B0604020202020204" pitchFamily="34" charset="0"/>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endParaRPr>
          </a:p>
          <a:p>
            <a:pPr marL="285750" indent="-285750">
              <a:lnSpc>
                <a:spcPct val="100000"/>
              </a:lnSpc>
              <a:spcBef>
                <a:spcPts val="0"/>
              </a:spcBef>
              <a:buSzPts val="2000"/>
            </a:pPr>
            <a:endParaRPr lang="en-US" sz="1800">
              <a:solidFill>
                <a:srgbClr val="000000"/>
              </a:solidFill>
              <a:latin typeface="-webkit-standard"/>
            </a:endParaRPr>
          </a:p>
        </p:txBody>
      </p:sp>
      <p:sp>
        <p:nvSpPr>
          <p:cNvPr id="24" name="Google Shape;145;p7">
            <a:extLst>
              <a:ext uri="{FF2B5EF4-FFF2-40B4-BE49-F238E27FC236}">
                <a16:creationId xmlns:a16="http://schemas.microsoft.com/office/drawing/2014/main" id="{EC167E73-E56B-3A01-42D0-62AC8D495A04}"/>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C57AB6B3-A6FE-7E07-F767-A9E861E6E1E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App Subsystem </a:t>
            </a:r>
            <a:endParaRPr lang="en-US">
              <a:solidFill>
                <a:schemeClr val="lt1"/>
              </a:solidFill>
            </a:endParaRPr>
          </a:p>
        </p:txBody>
      </p:sp>
      <p:pic>
        <p:nvPicPr>
          <p:cNvPr id="2" name="Picture 1">
            <a:extLst>
              <a:ext uri="{FF2B5EF4-FFF2-40B4-BE49-F238E27FC236}">
                <a16:creationId xmlns:a16="http://schemas.microsoft.com/office/drawing/2014/main" id="{04821826-4B81-EB21-BB41-5DB4C18C331A}"/>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567500F4-EE66-67AE-E197-DA3E86305680}"/>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B3A7B55E-D467-DB48-6B4A-FF1E163829F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76630B89-6000-6301-231E-22B210E4CEC1}"/>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018B1CDD-4289-1C38-442F-A0216328ED77}"/>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D946F6A-733D-1895-170A-863D75482D2F}"/>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7993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3B2F0-7B9E-62FA-AEF1-1E8DC3040164}"/>
            </a:ext>
          </a:extLst>
        </p:cNvPr>
        <p:cNvGrpSpPr/>
        <p:nvPr/>
      </p:nvGrpSpPr>
      <p:grpSpPr>
        <a:xfrm>
          <a:off x="0" y="0"/>
          <a:ext cx="0" cy="0"/>
          <a:chOff x="0" y="0"/>
          <a:chExt cx="0" cy="0"/>
        </a:xfrm>
      </p:grpSpPr>
      <p:sp>
        <p:nvSpPr>
          <p:cNvPr id="6" name="Google Shape;147;p7">
            <a:extLst>
              <a:ext uri="{FF2B5EF4-FFF2-40B4-BE49-F238E27FC236}">
                <a16:creationId xmlns:a16="http://schemas.microsoft.com/office/drawing/2014/main" id="{6CB612AF-3193-B78D-45DE-1CF86B63B647}"/>
              </a:ext>
            </a:extLst>
          </p:cNvPr>
          <p:cNvSpPr txBox="1">
            <a:spLocks/>
          </p:cNvSpPr>
          <p:nvPr/>
        </p:nvSpPr>
        <p:spPr>
          <a:xfrm>
            <a:off x="5029970" y="983275"/>
            <a:ext cx="6686464"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ea typeface="Helvetica Neue Light"/>
                <a:sym typeface="Helvetica Neue Light"/>
              </a:rPr>
              <a:t>App Subsystem Requirements</a:t>
            </a:r>
            <a:endParaRPr lang="en-US" sz="2600" b="1">
              <a:solidFill>
                <a:srgbClr val="E84B36"/>
              </a:solidFill>
              <a:latin typeface="Arial" panose="020B0604020202020204" pitchFamily="34" charset="0"/>
              <a:ea typeface="Helvetica Neue Light"/>
              <a:cs typeface="Arial" panose="020B0604020202020204" pitchFamily="34" charset="0"/>
              <a:sym typeface="Helvetica Neue Light"/>
            </a:endParaRPr>
          </a:p>
          <a:p>
            <a:pPr>
              <a:buSzPts val="3000"/>
            </a:pPr>
            <a:endParaRPr lang="en-US" sz="2600" b="1">
              <a:solidFill>
                <a:srgbClr val="E84B36"/>
              </a:solidFill>
              <a:ea typeface="Helvetica Neue Light"/>
            </a:endParaRPr>
          </a:p>
          <a:p>
            <a:pPr marL="285750" indent="-285750">
              <a:buSzPts val="2000"/>
              <a:buChar char="•"/>
            </a:pPr>
            <a:r>
              <a:rPr lang="en-US" sz="2400" b="1">
                <a:solidFill>
                  <a:schemeClr val="bg2"/>
                </a:solidFill>
                <a:ea typeface="Helvetica Neue Light"/>
              </a:rPr>
              <a:t>Must display and store user-defined floor plan accurately </a:t>
            </a:r>
          </a:p>
          <a:p>
            <a:pPr>
              <a:buSzPts val="2000"/>
            </a:pPr>
            <a:endParaRPr lang="en-US" sz="2400" b="1">
              <a:solidFill>
                <a:schemeClr val="bg2"/>
              </a:solidFill>
              <a:ea typeface="Helvetica Neue Light"/>
            </a:endParaRPr>
          </a:p>
          <a:p>
            <a:pPr marL="285750" indent="-285750">
              <a:buSzPts val="2000"/>
              <a:buChar char="•"/>
            </a:pPr>
            <a:r>
              <a:rPr lang="en-US" sz="2400" b="1">
                <a:solidFill>
                  <a:schemeClr val="bg2"/>
                </a:solidFill>
                <a:ea typeface="Helvetica Neue Light"/>
              </a:rPr>
              <a:t>Must receive real-time sensor data via    Wi-Fi without interruption </a:t>
            </a:r>
            <a:endParaRPr lang="en-US" sz="24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endParaRPr lang="en-US" sz="2400" b="1">
              <a:solidFill>
                <a:schemeClr val="bg2"/>
              </a:solidFill>
              <a:ea typeface="Helvetica Neue Light"/>
            </a:endParaRPr>
          </a:p>
          <a:p>
            <a:pPr marL="285750" indent="-285750">
              <a:buSzPts val="2000"/>
              <a:buFont typeface="Arial"/>
              <a:buChar char="•"/>
            </a:pPr>
            <a:r>
              <a:rPr lang="en-US" sz="2400" b="1">
                <a:solidFill>
                  <a:schemeClr val="bg2"/>
                </a:solidFill>
                <a:ea typeface="Helvetica Neue Light"/>
              </a:rPr>
              <a:t>Must compute and communicate optimal escape route within five seconds of hazard detection </a:t>
            </a:r>
            <a:endParaRPr lang="en-US" sz="2400" b="1">
              <a:solidFill>
                <a:schemeClr val="bg2"/>
              </a:solidFill>
              <a:latin typeface="Arial" panose="020B0604020202020204" pitchFamily="34" charset="0"/>
              <a:ea typeface="Helvetica Neue Light"/>
              <a:cs typeface="Arial" panose="020B0604020202020204" pitchFamily="34" charset="0"/>
            </a:endParaRPr>
          </a:p>
          <a:p>
            <a:pPr marL="285750" indent="-285750">
              <a:buSzPts val="2000"/>
              <a:buChar char="•"/>
            </a:pPr>
            <a:endParaRPr lang="en-US" sz="2000">
              <a:solidFill>
                <a:schemeClr val="tx1"/>
              </a:solidFill>
              <a:ea typeface="Helvetica Neue Light"/>
            </a:endParaRPr>
          </a:p>
          <a:p>
            <a:pPr>
              <a:buSzPts val="3000"/>
            </a:pPr>
            <a:endParaRPr lang="en-US" sz="1800" b="1">
              <a:solidFill>
                <a:schemeClr val="tx1"/>
              </a:solidFill>
              <a:latin typeface="Arial" panose="020B0604020202020204" pitchFamily="34" charset="0"/>
              <a:ea typeface="Helvetica Neue Light"/>
              <a:cs typeface="Arial" panose="020B0604020202020204" pitchFamily="34" charset="0"/>
            </a:endParaRPr>
          </a:p>
        </p:txBody>
      </p:sp>
      <p:sp>
        <p:nvSpPr>
          <p:cNvPr id="13" name="Google Shape;145;p7">
            <a:extLst>
              <a:ext uri="{FF2B5EF4-FFF2-40B4-BE49-F238E27FC236}">
                <a16:creationId xmlns:a16="http://schemas.microsoft.com/office/drawing/2014/main" id="{6565E072-2EFE-D2DB-6C84-C8025BBDE95F}"/>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A6C05A4C-F5DC-FD65-DAAF-7DC44620537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App Subsystem  </a:t>
            </a:r>
            <a:endParaRPr lang="en-US">
              <a:solidFill>
                <a:schemeClr val="lt1"/>
              </a:solidFill>
            </a:endParaRPr>
          </a:p>
        </p:txBody>
      </p:sp>
      <p:pic>
        <p:nvPicPr>
          <p:cNvPr id="7" name="Picture 6">
            <a:extLst>
              <a:ext uri="{FF2B5EF4-FFF2-40B4-BE49-F238E27FC236}">
                <a16:creationId xmlns:a16="http://schemas.microsoft.com/office/drawing/2014/main" id="{9568DA1F-D57C-041C-DF30-A7C7EF9A8D1E}"/>
              </a:ext>
            </a:extLst>
          </p:cNvPr>
          <p:cNvPicPr>
            <a:picLocks noChangeAspect="1"/>
          </p:cNvPicPr>
          <p:nvPr/>
        </p:nvPicPr>
        <p:blipFill>
          <a:blip r:embed="rId3"/>
          <a:stretch>
            <a:fillRect/>
          </a:stretch>
        </p:blipFill>
        <p:spPr>
          <a:xfrm>
            <a:off x="11557509" y="233819"/>
            <a:ext cx="271308" cy="389810"/>
          </a:xfrm>
          <a:prstGeom prst="rect">
            <a:avLst/>
          </a:prstGeom>
        </p:spPr>
      </p:pic>
      <p:sp>
        <p:nvSpPr>
          <p:cNvPr id="8" name="Google Shape;100;p1">
            <a:extLst>
              <a:ext uri="{FF2B5EF4-FFF2-40B4-BE49-F238E27FC236}">
                <a16:creationId xmlns:a16="http://schemas.microsoft.com/office/drawing/2014/main" id="{83DC0209-2AC4-7D0C-B4CF-D3C9F795CAA9}"/>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9" name="Google Shape;100;p1">
            <a:extLst>
              <a:ext uri="{FF2B5EF4-FFF2-40B4-BE49-F238E27FC236}">
                <a16:creationId xmlns:a16="http://schemas.microsoft.com/office/drawing/2014/main" id="{C762D28D-3F88-DCD8-EBEA-3C1E387628B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10" name="Group 9">
            <a:extLst>
              <a:ext uri="{FF2B5EF4-FFF2-40B4-BE49-F238E27FC236}">
                <a16:creationId xmlns:a16="http://schemas.microsoft.com/office/drawing/2014/main" id="{CE3D16EC-83E2-3312-38CE-DE2BCB98F4CA}"/>
              </a:ext>
            </a:extLst>
          </p:cNvPr>
          <p:cNvGrpSpPr/>
          <p:nvPr/>
        </p:nvGrpSpPr>
        <p:grpSpPr>
          <a:xfrm>
            <a:off x="4061361" y="6601537"/>
            <a:ext cx="5238725" cy="70446"/>
            <a:chOff x="4028111" y="6601537"/>
            <a:chExt cx="5238725" cy="70446"/>
          </a:xfrm>
          <a:solidFill>
            <a:srgbClr val="13294B"/>
          </a:solidFill>
        </p:grpSpPr>
        <p:cxnSp>
          <p:nvCxnSpPr>
            <p:cNvPr id="11" name="Straight Connector 10">
              <a:extLst>
                <a:ext uri="{FF2B5EF4-FFF2-40B4-BE49-F238E27FC236}">
                  <a16:creationId xmlns:a16="http://schemas.microsoft.com/office/drawing/2014/main" id="{CE642013-447B-C793-6745-9A497226ECD4}"/>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D1951FC-2922-0024-1E0E-E55DBE1033E7}"/>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4C5C98E9-7418-3BF8-3C86-1F496DF6547F}"/>
              </a:ext>
            </a:extLst>
          </p:cNvPr>
          <p:cNvPicPr>
            <a:picLocks noChangeAspect="1"/>
          </p:cNvPicPr>
          <p:nvPr/>
        </p:nvPicPr>
        <p:blipFill>
          <a:blip r:embed="rId4"/>
          <a:srcRect l="378" r="13043" b="6181"/>
          <a:stretch/>
        </p:blipFill>
        <p:spPr>
          <a:xfrm>
            <a:off x="762000" y="983435"/>
            <a:ext cx="3877308" cy="3602042"/>
          </a:xfrm>
          <a:prstGeom prst="rect">
            <a:avLst/>
          </a:prstGeom>
          <a:ln w="28575">
            <a:solidFill>
              <a:schemeClr val="bg2"/>
            </a:solidFill>
          </a:ln>
        </p:spPr>
      </p:pic>
      <p:pic>
        <p:nvPicPr>
          <p:cNvPr id="14" name="Picture 13" descr="A screenshot of a computer&#10;&#10;AI-generated content may be incorrect.">
            <a:extLst>
              <a:ext uri="{FF2B5EF4-FFF2-40B4-BE49-F238E27FC236}">
                <a16:creationId xmlns:a16="http://schemas.microsoft.com/office/drawing/2014/main" id="{F0AAB990-6AB4-EA25-BF8F-42520836F46B}"/>
              </a:ext>
            </a:extLst>
          </p:cNvPr>
          <p:cNvPicPr>
            <a:picLocks noChangeAspect="1"/>
          </p:cNvPicPr>
          <p:nvPr/>
        </p:nvPicPr>
        <p:blipFill>
          <a:blip r:embed="rId5"/>
          <a:stretch>
            <a:fillRect/>
          </a:stretch>
        </p:blipFill>
        <p:spPr>
          <a:xfrm>
            <a:off x="1457854" y="4698999"/>
            <a:ext cx="3180292" cy="1397001"/>
          </a:xfrm>
          <a:prstGeom prst="rect">
            <a:avLst/>
          </a:prstGeom>
        </p:spPr>
      </p:pic>
    </p:spTree>
    <p:extLst>
      <p:ext uri="{BB962C8B-B14F-4D97-AF65-F5344CB8AC3E}">
        <p14:creationId xmlns:p14="http://schemas.microsoft.com/office/powerpoint/2010/main" val="24855331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10935-D7BE-DAA4-E707-99217716C3D7}"/>
            </a:ext>
          </a:extLst>
        </p:cNvPr>
        <p:cNvGrpSpPr/>
        <p:nvPr/>
      </p:nvGrpSpPr>
      <p:grpSpPr>
        <a:xfrm>
          <a:off x="0" y="0"/>
          <a:ext cx="0" cy="0"/>
          <a:chOff x="0" y="0"/>
          <a:chExt cx="0" cy="0"/>
        </a:xfrm>
      </p:grpSpPr>
      <p:sp>
        <p:nvSpPr>
          <p:cNvPr id="5" name="Google Shape;151;p7">
            <a:extLst>
              <a:ext uri="{FF2B5EF4-FFF2-40B4-BE49-F238E27FC236}">
                <a16:creationId xmlns:a16="http://schemas.microsoft.com/office/drawing/2014/main" id="{5969419F-5967-0E3A-12E3-DDCFF830EA29}"/>
              </a:ext>
            </a:extLst>
          </p:cNvPr>
          <p:cNvSpPr txBox="1"/>
          <p:nvPr/>
        </p:nvSpPr>
        <p:spPr>
          <a:xfrm>
            <a:off x="1469276" y="3493224"/>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16" name="Google Shape;147;p7">
            <a:extLst>
              <a:ext uri="{FF2B5EF4-FFF2-40B4-BE49-F238E27FC236}">
                <a16:creationId xmlns:a16="http://schemas.microsoft.com/office/drawing/2014/main" id="{3D121D40-4DE5-F94C-6E10-AA0075BE06B3}"/>
              </a:ext>
            </a:extLst>
          </p:cNvPr>
          <p:cNvSpPr txBox="1">
            <a:spLocks/>
          </p:cNvSpPr>
          <p:nvPr/>
        </p:nvSpPr>
        <p:spPr>
          <a:xfrm>
            <a:off x="7727947" y="2812750"/>
            <a:ext cx="4101428" cy="17385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Floor Plan Application</a:t>
            </a:r>
            <a:endParaRPr lang="en-US" sz="2600" b="1">
              <a:solidFill>
                <a:srgbClr val="E84B36"/>
              </a:solidFill>
              <a:latin typeface="Arial" panose="020B0604020202020204" pitchFamily="34" charset="0"/>
              <a:cs typeface="Arial" panose="020B0604020202020204" pitchFamily="34" charset="0"/>
            </a:endParaRPr>
          </a:p>
          <a:p>
            <a:pPr>
              <a:buSzPts val="3000"/>
            </a:pPr>
            <a:endParaRPr lang="en-US" sz="1100" b="1">
              <a:solidFill>
                <a:srgbClr val="E84B36"/>
              </a:solidFill>
            </a:endParaRPr>
          </a:p>
          <a:p>
            <a:pPr marL="285750" indent="-285750">
              <a:buSzPts val="3000"/>
              <a:buChar char="•"/>
            </a:pPr>
            <a:r>
              <a:rPr lang="en-US" sz="1800" b="1">
                <a:solidFill>
                  <a:schemeClr val="bg2"/>
                </a:solidFill>
              </a:rPr>
              <a:t>Drag and drop components</a:t>
            </a:r>
          </a:p>
          <a:p>
            <a:pPr marL="285750" indent="-285750">
              <a:buSzPts val="3000"/>
              <a:buChar char="•"/>
            </a:pPr>
            <a:r>
              <a:rPr lang="en-US" sz="1800" b="1">
                <a:solidFill>
                  <a:schemeClr val="bg2"/>
                </a:solidFill>
              </a:rPr>
              <a:t>Room creation modal</a:t>
            </a:r>
          </a:p>
          <a:p>
            <a:pPr marL="285750" indent="-285750">
              <a:buSzPts val="3000"/>
              <a:buChar char="•"/>
            </a:pPr>
            <a:r>
              <a:rPr lang="en-US" sz="1800" b="1">
                <a:solidFill>
                  <a:schemeClr val="bg2"/>
                </a:solidFill>
              </a:rPr>
              <a:t>Assign sensors and LEDs to rooms</a:t>
            </a:r>
          </a:p>
          <a:p>
            <a:pPr marL="285750" indent="-285750">
              <a:buSzPts val="3000"/>
              <a:buChar char="•"/>
            </a:pPr>
            <a:r>
              <a:rPr lang="en-US" sz="1800" b="1">
                <a:solidFill>
                  <a:schemeClr val="bg2"/>
                </a:solidFill>
              </a:rPr>
              <a:t>Save floorplan to Firebase</a:t>
            </a:r>
          </a:p>
        </p:txBody>
      </p:sp>
      <p:sp>
        <p:nvSpPr>
          <p:cNvPr id="11" name="Google Shape;145;p7">
            <a:extLst>
              <a:ext uri="{FF2B5EF4-FFF2-40B4-BE49-F238E27FC236}">
                <a16:creationId xmlns:a16="http://schemas.microsoft.com/office/drawing/2014/main" id="{7648B594-38DA-95E3-AD99-1C5430FE37EC}"/>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1B4872EB-2477-0C37-30E5-4CBCC01D28B4}"/>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React Application</a:t>
            </a:r>
            <a:endParaRPr lang="en-US"/>
          </a:p>
        </p:txBody>
      </p:sp>
      <p:pic>
        <p:nvPicPr>
          <p:cNvPr id="2" name="Picture 1">
            <a:extLst>
              <a:ext uri="{FF2B5EF4-FFF2-40B4-BE49-F238E27FC236}">
                <a16:creationId xmlns:a16="http://schemas.microsoft.com/office/drawing/2014/main" id="{811D883E-FB6C-F959-8BAC-61B0A404C9D0}"/>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B864B0E0-67A1-B0C6-29B3-B3C58B4D671A}"/>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6" name="Google Shape;100;p1">
            <a:extLst>
              <a:ext uri="{FF2B5EF4-FFF2-40B4-BE49-F238E27FC236}">
                <a16:creationId xmlns:a16="http://schemas.microsoft.com/office/drawing/2014/main" id="{F5505DA2-13E7-91D4-2E59-10F6327E96D6}"/>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7" name="Group 6">
            <a:extLst>
              <a:ext uri="{FF2B5EF4-FFF2-40B4-BE49-F238E27FC236}">
                <a16:creationId xmlns:a16="http://schemas.microsoft.com/office/drawing/2014/main" id="{C9AEA9C1-CC8B-0F6D-7E4E-6EF7028F45AC}"/>
              </a:ext>
            </a:extLst>
          </p:cNvPr>
          <p:cNvGrpSpPr/>
          <p:nvPr/>
        </p:nvGrpSpPr>
        <p:grpSpPr>
          <a:xfrm>
            <a:off x="4061361" y="6601537"/>
            <a:ext cx="5238725" cy="70446"/>
            <a:chOff x="4028111" y="6601537"/>
            <a:chExt cx="5238725" cy="70446"/>
          </a:xfrm>
          <a:solidFill>
            <a:srgbClr val="13294B"/>
          </a:solidFill>
        </p:grpSpPr>
        <p:cxnSp>
          <p:nvCxnSpPr>
            <p:cNvPr id="8" name="Straight Connector 7">
              <a:extLst>
                <a:ext uri="{FF2B5EF4-FFF2-40B4-BE49-F238E27FC236}">
                  <a16:creationId xmlns:a16="http://schemas.microsoft.com/office/drawing/2014/main" id="{23E799DE-C42A-217C-7A89-AB86D6269F44}"/>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72B22C0-3D8E-B30C-3FCB-E1DB4A1C46BB}"/>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screenshot of a computer&#10;&#10;AI-generated content may be incorrect.">
            <a:extLst>
              <a:ext uri="{FF2B5EF4-FFF2-40B4-BE49-F238E27FC236}">
                <a16:creationId xmlns:a16="http://schemas.microsoft.com/office/drawing/2014/main" id="{01C2EA43-4510-2891-0E5F-001EFAF6C3BD}"/>
              </a:ext>
            </a:extLst>
          </p:cNvPr>
          <p:cNvPicPr>
            <a:picLocks noChangeAspect="1"/>
          </p:cNvPicPr>
          <p:nvPr/>
        </p:nvPicPr>
        <p:blipFill>
          <a:blip r:embed="rId4"/>
          <a:stretch>
            <a:fillRect/>
          </a:stretch>
        </p:blipFill>
        <p:spPr>
          <a:xfrm>
            <a:off x="34561" y="1164566"/>
            <a:ext cx="6055635" cy="5046454"/>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3E461C36-80E8-F0EC-3861-6A825F7AB356}"/>
              </a:ext>
            </a:extLst>
          </p:cNvPr>
          <p:cNvPicPr>
            <a:picLocks noChangeAspect="1"/>
          </p:cNvPicPr>
          <p:nvPr/>
        </p:nvPicPr>
        <p:blipFill>
          <a:blip r:embed="rId5"/>
          <a:stretch>
            <a:fillRect/>
          </a:stretch>
        </p:blipFill>
        <p:spPr>
          <a:xfrm>
            <a:off x="5424937" y="2880774"/>
            <a:ext cx="1974731" cy="1599661"/>
          </a:xfrm>
          <a:prstGeom prst="rect">
            <a:avLst/>
          </a:prstGeom>
        </p:spPr>
      </p:pic>
    </p:spTree>
    <p:extLst>
      <p:ext uri="{BB962C8B-B14F-4D97-AF65-F5344CB8AC3E}">
        <p14:creationId xmlns:p14="http://schemas.microsoft.com/office/powerpoint/2010/main" val="214499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61958-4E58-585D-E815-86A855747BD2}"/>
            </a:ext>
          </a:extLst>
        </p:cNvPr>
        <p:cNvGrpSpPr/>
        <p:nvPr/>
      </p:nvGrpSpPr>
      <p:grpSpPr>
        <a:xfrm>
          <a:off x="0" y="0"/>
          <a:ext cx="0" cy="0"/>
          <a:chOff x="0" y="0"/>
          <a:chExt cx="0" cy="0"/>
        </a:xfrm>
      </p:grpSpPr>
      <p:sp>
        <p:nvSpPr>
          <p:cNvPr id="16" name="Google Shape;147;p7">
            <a:extLst>
              <a:ext uri="{FF2B5EF4-FFF2-40B4-BE49-F238E27FC236}">
                <a16:creationId xmlns:a16="http://schemas.microsoft.com/office/drawing/2014/main" id="{05E44F37-C729-9B2F-E547-5AA9FC72CED8}"/>
              </a:ext>
            </a:extLst>
          </p:cNvPr>
          <p:cNvSpPr txBox="1">
            <a:spLocks/>
          </p:cNvSpPr>
          <p:nvPr/>
        </p:nvSpPr>
        <p:spPr>
          <a:xfrm>
            <a:off x="5830338" y="2551363"/>
            <a:ext cx="6136623" cy="17307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ESP32 Data</a:t>
            </a:r>
            <a:endParaRPr lang="en-US" sz="2600" b="1">
              <a:solidFill>
                <a:srgbClr val="E84B36"/>
              </a:solidFill>
              <a:latin typeface="Arial" panose="020B0604020202020204" pitchFamily="34" charset="0"/>
              <a:cs typeface="Arial" panose="020B0604020202020204" pitchFamily="34" charset="0"/>
            </a:endParaRPr>
          </a:p>
          <a:p>
            <a:pPr>
              <a:buSzPts val="3000"/>
            </a:pPr>
            <a:endParaRPr lang="en-US" sz="1100" b="1">
              <a:solidFill>
                <a:srgbClr val="E84B36"/>
              </a:solidFill>
            </a:endParaRPr>
          </a:p>
          <a:p>
            <a:pPr marL="285750" indent="-285750">
              <a:buSzPts val="3000"/>
              <a:buChar char="•"/>
            </a:pPr>
            <a:r>
              <a:rPr lang="en-US" sz="1800" b="1">
                <a:solidFill>
                  <a:schemeClr val="bg2"/>
                </a:solidFill>
              </a:rPr>
              <a:t>Store data from ESP, LED configuration, and floor plan</a:t>
            </a:r>
          </a:p>
          <a:p>
            <a:pPr marL="285750" indent="-285750">
              <a:buSzPts val="3000"/>
              <a:buChar char="•"/>
            </a:pPr>
            <a:r>
              <a:rPr lang="en-US" sz="1800" b="1">
                <a:solidFill>
                  <a:schemeClr val="bg2"/>
                </a:solidFill>
              </a:rPr>
              <a:t>Upload sensor data in real-time</a:t>
            </a:r>
          </a:p>
          <a:p>
            <a:pPr marL="285750" indent="-285750">
              <a:buSzPts val="3000"/>
              <a:buChar char="•"/>
            </a:pPr>
            <a:r>
              <a:rPr lang="en-US" sz="1800" b="1">
                <a:solidFill>
                  <a:schemeClr val="bg2"/>
                </a:solidFill>
              </a:rPr>
              <a:t>Update flag '</a:t>
            </a:r>
            <a:r>
              <a:rPr lang="en-US" sz="1800" b="1" err="1">
                <a:solidFill>
                  <a:schemeClr val="bg2"/>
                </a:solidFill>
              </a:rPr>
              <a:t>alarmTriggered</a:t>
            </a:r>
            <a:r>
              <a:rPr lang="en-US" sz="1800" b="1">
                <a:solidFill>
                  <a:schemeClr val="bg2"/>
                </a:solidFill>
              </a:rPr>
              <a:t>' when threshold reached</a:t>
            </a:r>
            <a:endParaRPr lang="en-US" sz="1800" b="1">
              <a:solidFill>
                <a:schemeClr val="bg2"/>
              </a:solidFill>
              <a:latin typeface="Arial" panose="020B0604020202020204" pitchFamily="34" charset="0"/>
              <a:cs typeface="Arial" panose="020B0604020202020204" pitchFamily="34" charset="0"/>
            </a:endParaRPr>
          </a:p>
          <a:p>
            <a:pPr marL="742950" lvl="1" indent="-285750">
              <a:buSzPts val="3000"/>
              <a:buFont typeface="Courier New"/>
              <a:buChar char="o"/>
            </a:pPr>
            <a:r>
              <a:rPr lang="en-US" sz="1800" b="1">
                <a:solidFill>
                  <a:schemeClr val="bg2"/>
                </a:solidFill>
              </a:rPr>
              <a:t>Runs pathfinding algorithm</a:t>
            </a:r>
          </a:p>
          <a:p>
            <a:pPr>
              <a:buSzPts val="3000"/>
            </a:pPr>
            <a:endParaRPr lang="en-US" sz="1800">
              <a:latin typeface="Arial" panose="020B0604020202020204" pitchFamily="34" charset="0"/>
              <a:cs typeface="Arial" panose="020B0604020202020204" pitchFamily="34" charset="0"/>
            </a:endParaRPr>
          </a:p>
        </p:txBody>
      </p:sp>
      <p:sp>
        <p:nvSpPr>
          <p:cNvPr id="11" name="Google Shape;145;p7">
            <a:extLst>
              <a:ext uri="{FF2B5EF4-FFF2-40B4-BE49-F238E27FC236}">
                <a16:creationId xmlns:a16="http://schemas.microsoft.com/office/drawing/2014/main" id="{B1EFD542-D2BF-1B4C-2DF6-DD6B61538DE2}"/>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77E84FBF-B22C-57C4-A84C-840271F0117F}"/>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Firebase – ESP32 Side</a:t>
            </a:r>
            <a:endParaRPr lang="en-US">
              <a:solidFill>
                <a:schemeClr val="lt1"/>
              </a:solidFill>
            </a:endParaRPr>
          </a:p>
        </p:txBody>
      </p:sp>
      <p:pic>
        <p:nvPicPr>
          <p:cNvPr id="2" name="Picture 1">
            <a:extLst>
              <a:ext uri="{FF2B5EF4-FFF2-40B4-BE49-F238E27FC236}">
                <a16:creationId xmlns:a16="http://schemas.microsoft.com/office/drawing/2014/main" id="{C777E871-DD31-302E-E3E1-E100A6E3390F}"/>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52A5640B-8141-EB91-18CD-F57FBDFB8B1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6" name="Google Shape;100;p1">
            <a:extLst>
              <a:ext uri="{FF2B5EF4-FFF2-40B4-BE49-F238E27FC236}">
                <a16:creationId xmlns:a16="http://schemas.microsoft.com/office/drawing/2014/main" id="{0F767E1F-28CB-5360-E147-72BC8D2DD74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7" name="Group 6">
            <a:extLst>
              <a:ext uri="{FF2B5EF4-FFF2-40B4-BE49-F238E27FC236}">
                <a16:creationId xmlns:a16="http://schemas.microsoft.com/office/drawing/2014/main" id="{86BE1E52-02B3-8C46-1266-F65716839B12}"/>
              </a:ext>
            </a:extLst>
          </p:cNvPr>
          <p:cNvGrpSpPr/>
          <p:nvPr/>
        </p:nvGrpSpPr>
        <p:grpSpPr>
          <a:xfrm>
            <a:off x="4061361" y="6601537"/>
            <a:ext cx="5238725" cy="70446"/>
            <a:chOff x="4028111" y="6601537"/>
            <a:chExt cx="5238725" cy="70446"/>
          </a:xfrm>
          <a:solidFill>
            <a:srgbClr val="13294B"/>
          </a:solidFill>
        </p:grpSpPr>
        <p:cxnSp>
          <p:nvCxnSpPr>
            <p:cNvPr id="8" name="Straight Connector 7">
              <a:extLst>
                <a:ext uri="{FF2B5EF4-FFF2-40B4-BE49-F238E27FC236}">
                  <a16:creationId xmlns:a16="http://schemas.microsoft.com/office/drawing/2014/main" id="{C44E71BA-3742-22F6-1451-E2A742AAAC2D}"/>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E8E7C93E-64A1-3A1A-54D6-ED09A062DDDB}"/>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screenshot of a computer&#10;&#10;AI-generated content may be incorrect.">
            <a:extLst>
              <a:ext uri="{FF2B5EF4-FFF2-40B4-BE49-F238E27FC236}">
                <a16:creationId xmlns:a16="http://schemas.microsoft.com/office/drawing/2014/main" id="{53379315-AF7E-6D90-2A85-F013D560C5C4}"/>
              </a:ext>
            </a:extLst>
          </p:cNvPr>
          <p:cNvPicPr>
            <a:picLocks noChangeAspect="1"/>
          </p:cNvPicPr>
          <p:nvPr/>
        </p:nvPicPr>
        <p:blipFill>
          <a:blip r:embed="rId4"/>
          <a:stretch>
            <a:fillRect/>
          </a:stretch>
        </p:blipFill>
        <p:spPr>
          <a:xfrm>
            <a:off x="859896" y="1710266"/>
            <a:ext cx="4005791" cy="3956050"/>
          </a:xfrm>
          <a:prstGeom prst="rect">
            <a:avLst/>
          </a:prstGeom>
        </p:spPr>
      </p:pic>
    </p:spTree>
    <p:extLst>
      <p:ext uri="{BB962C8B-B14F-4D97-AF65-F5344CB8AC3E}">
        <p14:creationId xmlns:p14="http://schemas.microsoft.com/office/powerpoint/2010/main" val="3726645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57C2B-DA51-1C76-8991-1F9C4DD5A2FA}"/>
            </a:ext>
          </a:extLst>
        </p:cNvPr>
        <p:cNvGrpSpPr/>
        <p:nvPr/>
      </p:nvGrpSpPr>
      <p:grpSpPr>
        <a:xfrm>
          <a:off x="0" y="0"/>
          <a:ext cx="0" cy="0"/>
          <a:chOff x="0" y="0"/>
          <a:chExt cx="0" cy="0"/>
        </a:xfrm>
      </p:grpSpPr>
      <p:sp>
        <p:nvSpPr>
          <p:cNvPr id="16" name="Google Shape;147;p7">
            <a:extLst>
              <a:ext uri="{FF2B5EF4-FFF2-40B4-BE49-F238E27FC236}">
                <a16:creationId xmlns:a16="http://schemas.microsoft.com/office/drawing/2014/main" id="{3DE731B5-F208-8F2B-9DB5-05345CD6872A}"/>
              </a:ext>
            </a:extLst>
          </p:cNvPr>
          <p:cNvSpPr txBox="1">
            <a:spLocks/>
          </p:cNvSpPr>
          <p:nvPr/>
        </p:nvSpPr>
        <p:spPr>
          <a:xfrm>
            <a:off x="7691375" y="1992075"/>
            <a:ext cx="4006931" cy="28737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Application Data</a:t>
            </a:r>
            <a:endParaRPr lang="en-US" sz="2600" b="1">
              <a:solidFill>
                <a:srgbClr val="E84B36"/>
              </a:solidFill>
              <a:latin typeface="Arial" panose="020B0604020202020204" pitchFamily="34" charset="0"/>
              <a:cs typeface="Arial" panose="020B0604020202020204" pitchFamily="34" charset="0"/>
            </a:endParaRPr>
          </a:p>
          <a:p>
            <a:pPr>
              <a:buSzPts val="3000"/>
            </a:pPr>
            <a:endParaRPr lang="en-US" sz="1100" b="1">
              <a:solidFill>
                <a:srgbClr val="E84B36"/>
              </a:solidFill>
            </a:endParaRPr>
          </a:p>
          <a:p>
            <a:pPr marL="285750" indent="-285750">
              <a:buSzPts val="3000"/>
              <a:buChar char="•"/>
            </a:pPr>
            <a:r>
              <a:rPr lang="en-US" sz="1800" b="1">
                <a:solidFill>
                  <a:schemeClr val="bg2"/>
                </a:solidFill>
              </a:rPr>
              <a:t>Store floorplan as graph for pathfinding</a:t>
            </a:r>
          </a:p>
          <a:p>
            <a:pPr marL="285750" indent="-285750">
              <a:buSzPts val="3000"/>
              <a:buChar char="•"/>
            </a:pPr>
            <a:r>
              <a:rPr lang="en-US" sz="1800" b="1">
                <a:solidFill>
                  <a:schemeClr val="bg2"/>
                </a:solidFill>
              </a:rPr>
              <a:t>Rooms and exits as nodes; doors and stairs as edges</a:t>
            </a:r>
          </a:p>
          <a:p>
            <a:pPr marL="285750" indent="-285750">
              <a:buSzPts val="3000"/>
              <a:buChar char="•"/>
            </a:pPr>
            <a:r>
              <a:rPr lang="en-US" sz="1800" b="1">
                <a:solidFill>
                  <a:schemeClr val="bg2"/>
                </a:solidFill>
              </a:rPr>
              <a:t>Room nodes updated with sensor data</a:t>
            </a:r>
            <a:endParaRPr lang="en-US" sz="1800" b="1">
              <a:solidFill>
                <a:schemeClr val="bg2"/>
              </a:solidFill>
              <a:latin typeface="Arial" panose="020B0604020202020204" pitchFamily="34" charset="0"/>
              <a:cs typeface="Arial" panose="020B0604020202020204" pitchFamily="34" charset="0"/>
            </a:endParaRPr>
          </a:p>
          <a:p>
            <a:pPr marL="285750" indent="-285750">
              <a:buSzPts val="3000"/>
              <a:buChar char="•"/>
            </a:pPr>
            <a:r>
              <a:rPr lang="en-US" sz="1800" b="1">
                <a:solidFill>
                  <a:schemeClr val="bg2"/>
                </a:solidFill>
              </a:rPr>
              <a:t>Pathfinding stores LED configuration </a:t>
            </a:r>
            <a:endParaRPr lang="en-US" sz="1800">
              <a:solidFill>
                <a:schemeClr val="bg2"/>
              </a:solidFill>
              <a:latin typeface="Arial" panose="020B0604020202020204" pitchFamily="34" charset="0"/>
              <a:cs typeface="Arial" panose="020B0604020202020204" pitchFamily="34" charset="0"/>
            </a:endParaRPr>
          </a:p>
          <a:p>
            <a:pPr marL="285750" indent="-285750">
              <a:buSzPts val="3000"/>
              <a:buChar char="•"/>
            </a:pPr>
            <a:endParaRPr lang="en-US" sz="1800">
              <a:latin typeface="Arial" panose="020B0604020202020204" pitchFamily="34" charset="0"/>
              <a:cs typeface="Arial" panose="020B0604020202020204" pitchFamily="34" charset="0"/>
            </a:endParaRPr>
          </a:p>
        </p:txBody>
      </p:sp>
      <p:sp>
        <p:nvSpPr>
          <p:cNvPr id="11" name="Google Shape;145;p7">
            <a:extLst>
              <a:ext uri="{FF2B5EF4-FFF2-40B4-BE49-F238E27FC236}">
                <a16:creationId xmlns:a16="http://schemas.microsoft.com/office/drawing/2014/main" id="{2A0933DA-DEC3-D6B0-F642-0BD78B333AD2}"/>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4EAEE49B-9728-8BCC-51CB-B9824F194505}"/>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Firebase – Application Side</a:t>
            </a:r>
            <a:endParaRPr lang="en-US">
              <a:solidFill>
                <a:schemeClr val="lt1"/>
              </a:solidFill>
            </a:endParaRPr>
          </a:p>
        </p:txBody>
      </p:sp>
      <p:pic>
        <p:nvPicPr>
          <p:cNvPr id="2" name="Picture 1">
            <a:extLst>
              <a:ext uri="{FF2B5EF4-FFF2-40B4-BE49-F238E27FC236}">
                <a16:creationId xmlns:a16="http://schemas.microsoft.com/office/drawing/2014/main" id="{37358843-0276-060B-B507-40688184BD8D}"/>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4E9092B7-82DE-A95A-3221-D33A1ACADF5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6" name="Google Shape;100;p1">
            <a:extLst>
              <a:ext uri="{FF2B5EF4-FFF2-40B4-BE49-F238E27FC236}">
                <a16:creationId xmlns:a16="http://schemas.microsoft.com/office/drawing/2014/main" id="{9EFE6147-77FC-B97D-4CCE-3EC810A82DC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7" name="Group 6">
            <a:extLst>
              <a:ext uri="{FF2B5EF4-FFF2-40B4-BE49-F238E27FC236}">
                <a16:creationId xmlns:a16="http://schemas.microsoft.com/office/drawing/2014/main" id="{08DE206A-8CFA-B688-5B3E-B9138C47165B}"/>
              </a:ext>
            </a:extLst>
          </p:cNvPr>
          <p:cNvGrpSpPr/>
          <p:nvPr/>
        </p:nvGrpSpPr>
        <p:grpSpPr>
          <a:xfrm>
            <a:off x="4061361" y="6601537"/>
            <a:ext cx="5238725" cy="70446"/>
            <a:chOff x="4028111" y="6601537"/>
            <a:chExt cx="5238725" cy="70446"/>
          </a:xfrm>
          <a:solidFill>
            <a:srgbClr val="13294B"/>
          </a:solidFill>
        </p:grpSpPr>
        <p:cxnSp>
          <p:nvCxnSpPr>
            <p:cNvPr id="8" name="Straight Connector 7">
              <a:extLst>
                <a:ext uri="{FF2B5EF4-FFF2-40B4-BE49-F238E27FC236}">
                  <a16:creationId xmlns:a16="http://schemas.microsoft.com/office/drawing/2014/main" id="{C8A2CB3E-19B8-2D0D-6990-A19C0408B7DC}"/>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7156F39-9F6D-312D-5EC8-30A7D6AD265A}"/>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screenshot of a computer&#10;&#10;AI-generated content may be incorrect.">
            <a:extLst>
              <a:ext uri="{FF2B5EF4-FFF2-40B4-BE49-F238E27FC236}">
                <a16:creationId xmlns:a16="http://schemas.microsoft.com/office/drawing/2014/main" id="{463EC1CE-6B14-78E0-E562-14FE150D5686}"/>
              </a:ext>
            </a:extLst>
          </p:cNvPr>
          <p:cNvPicPr>
            <a:picLocks noChangeAspect="1"/>
          </p:cNvPicPr>
          <p:nvPr/>
        </p:nvPicPr>
        <p:blipFill>
          <a:blip r:embed="rId4"/>
          <a:stretch>
            <a:fillRect/>
          </a:stretch>
        </p:blipFill>
        <p:spPr>
          <a:xfrm>
            <a:off x="223227" y="1333500"/>
            <a:ext cx="4457700" cy="4191000"/>
          </a:xfrm>
          <a:prstGeom prst="rect">
            <a:avLst/>
          </a:prstGeom>
        </p:spPr>
      </p:pic>
      <p:pic>
        <p:nvPicPr>
          <p:cNvPr id="12" name="Picture 11" descr="A black screen with white text&#10;&#10;AI-generated content may be incorrect.">
            <a:extLst>
              <a:ext uri="{FF2B5EF4-FFF2-40B4-BE49-F238E27FC236}">
                <a16:creationId xmlns:a16="http://schemas.microsoft.com/office/drawing/2014/main" id="{6B69C8C8-4BEC-4329-78C1-FFC1AD0F2741}"/>
              </a:ext>
            </a:extLst>
          </p:cNvPr>
          <p:cNvPicPr>
            <a:picLocks noChangeAspect="1"/>
          </p:cNvPicPr>
          <p:nvPr/>
        </p:nvPicPr>
        <p:blipFill>
          <a:blip r:embed="rId5"/>
          <a:stretch>
            <a:fillRect/>
          </a:stretch>
        </p:blipFill>
        <p:spPr>
          <a:xfrm>
            <a:off x="4891088" y="4665418"/>
            <a:ext cx="2409825" cy="1571625"/>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60096956-7D0A-5935-BEC1-218AAAE1F26A}"/>
              </a:ext>
            </a:extLst>
          </p:cNvPr>
          <p:cNvPicPr>
            <a:picLocks noChangeAspect="1"/>
          </p:cNvPicPr>
          <p:nvPr/>
        </p:nvPicPr>
        <p:blipFill>
          <a:blip r:embed="rId6"/>
          <a:stretch>
            <a:fillRect/>
          </a:stretch>
        </p:blipFill>
        <p:spPr>
          <a:xfrm>
            <a:off x="4895485" y="1063137"/>
            <a:ext cx="2401033" cy="3305419"/>
          </a:xfrm>
          <a:prstGeom prst="rect">
            <a:avLst/>
          </a:prstGeom>
        </p:spPr>
      </p:pic>
    </p:spTree>
    <p:extLst>
      <p:ext uri="{BB962C8B-B14F-4D97-AF65-F5344CB8AC3E}">
        <p14:creationId xmlns:p14="http://schemas.microsoft.com/office/powerpoint/2010/main" val="944752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13648-FC6E-C7E6-5362-5B4B6C01581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24F865F-1A20-9384-F3DD-856D119E471B}"/>
              </a:ext>
            </a:extLst>
          </p:cNvPr>
          <p:cNvPicPr>
            <a:picLocks noChangeAspect="1"/>
          </p:cNvPicPr>
          <p:nvPr/>
        </p:nvPicPr>
        <p:blipFill>
          <a:blip r:embed="rId3"/>
          <a:stretch>
            <a:fillRect/>
          </a:stretch>
        </p:blipFill>
        <p:spPr>
          <a:xfrm>
            <a:off x="6445617" y="1132010"/>
            <a:ext cx="4781305" cy="4408365"/>
          </a:xfrm>
          <a:prstGeom prst="rect">
            <a:avLst/>
          </a:prstGeom>
        </p:spPr>
      </p:pic>
      <p:sp>
        <p:nvSpPr>
          <p:cNvPr id="16" name="Google Shape;147;p7">
            <a:extLst>
              <a:ext uri="{FF2B5EF4-FFF2-40B4-BE49-F238E27FC236}">
                <a16:creationId xmlns:a16="http://schemas.microsoft.com/office/drawing/2014/main" id="{5E06265F-A993-3001-9A6E-D3BDBD9B2F04}"/>
              </a:ext>
            </a:extLst>
          </p:cNvPr>
          <p:cNvSpPr txBox="1">
            <a:spLocks/>
          </p:cNvSpPr>
          <p:nvPr/>
        </p:nvSpPr>
        <p:spPr>
          <a:xfrm>
            <a:off x="380857" y="1237693"/>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rPr>
              <a:t>LED Configuration Algorithm</a:t>
            </a:r>
            <a:endParaRPr lang="en-US" sz="2600" b="1">
              <a:solidFill>
                <a:srgbClr val="E84B36"/>
              </a:solidFill>
              <a:latin typeface="Arial" panose="020B0604020202020204" pitchFamily="34" charset="0"/>
              <a:cs typeface="Arial" panose="020B0604020202020204" pitchFamily="34" charset="0"/>
            </a:endParaRPr>
          </a:p>
          <a:p>
            <a:pPr>
              <a:buSzPts val="3000"/>
            </a:pPr>
            <a:endParaRPr lang="en-US" sz="1100" b="1">
              <a:solidFill>
                <a:schemeClr val="bg2"/>
              </a:solidFill>
            </a:endParaRPr>
          </a:p>
          <a:p>
            <a:pPr marL="285750" indent="-285750">
              <a:buSzPts val="3000"/>
              <a:buChar char="•"/>
            </a:pPr>
            <a:r>
              <a:rPr lang="en-US" sz="1800" b="1">
                <a:solidFill>
                  <a:schemeClr val="bg2"/>
                </a:solidFill>
              </a:rPr>
              <a:t>Uses A-star to find optimal path to each exit</a:t>
            </a:r>
          </a:p>
          <a:p>
            <a:pPr marL="285750" indent="-285750">
              <a:buSzPts val="3000"/>
              <a:buChar char="•"/>
            </a:pPr>
            <a:r>
              <a:rPr lang="en-US" sz="1800" b="1">
                <a:solidFill>
                  <a:schemeClr val="bg2"/>
                </a:solidFill>
              </a:rPr>
              <a:t>Sensor data is updated before finding path</a:t>
            </a:r>
          </a:p>
          <a:p>
            <a:pPr marL="285750" indent="-285750">
              <a:buSzPts val="3000"/>
              <a:buFont typeface="Arial"/>
              <a:buChar char="•"/>
            </a:pPr>
            <a:r>
              <a:rPr lang="en-US" sz="1800" b="1">
                <a:solidFill>
                  <a:schemeClr val="bg2"/>
                </a:solidFill>
              </a:rPr>
              <a:t>Uploads LED configuration to Firebase:</a:t>
            </a:r>
          </a:p>
          <a:p>
            <a:pPr marL="742950" lvl="1" indent="-285750">
              <a:buSzPts val="3000"/>
              <a:buFont typeface="Courier New"/>
              <a:buChar char="o"/>
            </a:pPr>
            <a:r>
              <a:rPr lang="en-US" sz="1800" b="1">
                <a:solidFill>
                  <a:schemeClr val="bg2"/>
                </a:solidFill>
              </a:rPr>
              <a:t>Optimal path is in green LEDs</a:t>
            </a:r>
          </a:p>
          <a:p>
            <a:pPr marL="742950" lvl="1" indent="-285750">
              <a:buSzPts val="3000"/>
              <a:buFont typeface="Courier New"/>
              <a:buChar char="o"/>
            </a:pPr>
            <a:r>
              <a:rPr lang="en-US" sz="1800" b="1">
                <a:solidFill>
                  <a:schemeClr val="bg2"/>
                </a:solidFill>
              </a:rPr>
              <a:t>Immediate danger is in red LEDs</a:t>
            </a:r>
          </a:p>
          <a:p>
            <a:pPr marL="742950" lvl="1" indent="-285750">
              <a:buSzPts val="3000"/>
              <a:buFont typeface="Courier New"/>
              <a:buChar char="o"/>
            </a:pPr>
            <a:r>
              <a:rPr lang="en-US" sz="1800" b="1">
                <a:solidFill>
                  <a:schemeClr val="bg2"/>
                </a:solidFill>
              </a:rPr>
              <a:t>Sub-optimal areas are in yellow LEDs</a:t>
            </a:r>
          </a:p>
          <a:p>
            <a:pPr marL="742950" lvl="1" indent="-285750">
              <a:buSzPts val="3000"/>
              <a:buFont typeface="Courier New"/>
              <a:buChar char="o"/>
            </a:pPr>
            <a:r>
              <a:rPr lang="en-US" sz="1800" b="1">
                <a:solidFill>
                  <a:schemeClr val="bg2"/>
                </a:solidFill>
              </a:rPr>
              <a:t>No possible path results in all yellow LEDs</a:t>
            </a:r>
          </a:p>
          <a:p>
            <a:pPr marL="285750" indent="-285750">
              <a:buSzPts val="3000"/>
              <a:buFont typeface="Arial,Sans-Serif"/>
              <a:buChar char="•"/>
            </a:pPr>
            <a:r>
              <a:rPr lang="en-US" sz="1800" b="1">
                <a:solidFill>
                  <a:schemeClr val="bg2"/>
                </a:solidFill>
              </a:rPr>
              <a:t>Runs every 2 seconds while hazard detected</a:t>
            </a:r>
          </a:p>
          <a:p>
            <a:pPr marL="285750" indent="-285750">
              <a:buSzPts val="3000"/>
              <a:buFont typeface="Arial,Sans-Serif"/>
              <a:buChar char="•"/>
            </a:pPr>
            <a:r>
              <a:rPr lang="en-US" sz="1800" b="1">
                <a:solidFill>
                  <a:schemeClr val="bg2"/>
                </a:solidFill>
              </a:rPr>
              <a:t>Starting room defined in code</a:t>
            </a:r>
            <a:endParaRPr lang="en-US" sz="1800" b="1">
              <a:solidFill>
                <a:schemeClr val="bg2"/>
              </a:solidFill>
              <a:latin typeface="Arial" panose="020B0604020202020204" pitchFamily="34" charset="0"/>
              <a:cs typeface="Arial" panose="020B0604020202020204" pitchFamily="34" charset="0"/>
            </a:endParaRPr>
          </a:p>
          <a:p>
            <a:pPr marL="742950" lvl="1" indent="-285750">
              <a:buSzPts val="3000"/>
              <a:buFont typeface="Courier New"/>
              <a:buChar char="o"/>
            </a:pPr>
            <a:r>
              <a:rPr lang="en-US" sz="1800" b="1">
                <a:solidFill>
                  <a:schemeClr val="bg2"/>
                </a:solidFill>
              </a:rPr>
              <a:t>a</a:t>
            </a:r>
          </a:p>
          <a:p>
            <a:pPr marL="285750" indent="-285750">
              <a:buSzPts val="3000"/>
              <a:buChar char="•"/>
            </a:pPr>
            <a:endParaRPr lang="en-US" sz="1800">
              <a:latin typeface="Arial" panose="020B0604020202020204" pitchFamily="34" charset="0"/>
              <a:cs typeface="Arial" panose="020B0604020202020204" pitchFamily="34" charset="0"/>
            </a:endParaRPr>
          </a:p>
        </p:txBody>
      </p:sp>
      <p:sp>
        <p:nvSpPr>
          <p:cNvPr id="11" name="Google Shape;145;p7">
            <a:extLst>
              <a:ext uri="{FF2B5EF4-FFF2-40B4-BE49-F238E27FC236}">
                <a16:creationId xmlns:a16="http://schemas.microsoft.com/office/drawing/2014/main" id="{69F89B12-D7D0-A951-55D2-14B429622152}"/>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873FAD36-42E8-1960-2823-4124820DAC59}"/>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rPr>
              <a:t>Pathfinding Algorithm</a:t>
            </a:r>
          </a:p>
        </p:txBody>
      </p:sp>
      <p:pic>
        <p:nvPicPr>
          <p:cNvPr id="2" name="Picture 1">
            <a:extLst>
              <a:ext uri="{FF2B5EF4-FFF2-40B4-BE49-F238E27FC236}">
                <a16:creationId xmlns:a16="http://schemas.microsoft.com/office/drawing/2014/main" id="{FC4F69CA-16EE-60EA-013B-FA4F3FB19321}"/>
              </a:ext>
            </a:extLst>
          </p:cNvPr>
          <p:cNvPicPr>
            <a:picLocks noChangeAspect="1"/>
          </p:cNvPicPr>
          <p:nvPr/>
        </p:nvPicPr>
        <p:blipFill>
          <a:blip r:embed="rId4"/>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FB3E9E43-099F-237C-EE3E-2A7F4C88161D}"/>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6" name="Google Shape;100;p1">
            <a:extLst>
              <a:ext uri="{FF2B5EF4-FFF2-40B4-BE49-F238E27FC236}">
                <a16:creationId xmlns:a16="http://schemas.microsoft.com/office/drawing/2014/main" id="{447A1864-5A45-172C-2E5E-0EEECA2D0361}"/>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7" name="Group 6">
            <a:extLst>
              <a:ext uri="{FF2B5EF4-FFF2-40B4-BE49-F238E27FC236}">
                <a16:creationId xmlns:a16="http://schemas.microsoft.com/office/drawing/2014/main" id="{2DD23149-F273-0AC3-8E56-2620BF751738}"/>
              </a:ext>
            </a:extLst>
          </p:cNvPr>
          <p:cNvGrpSpPr/>
          <p:nvPr/>
        </p:nvGrpSpPr>
        <p:grpSpPr>
          <a:xfrm>
            <a:off x="4061361" y="6601537"/>
            <a:ext cx="5238725" cy="70446"/>
            <a:chOff x="4028111" y="6601537"/>
            <a:chExt cx="5238725" cy="70446"/>
          </a:xfrm>
          <a:solidFill>
            <a:srgbClr val="13294B"/>
          </a:solidFill>
        </p:grpSpPr>
        <p:cxnSp>
          <p:nvCxnSpPr>
            <p:cNvPr id="8" name="Straight Connector 7">
              <a:extLst>
                <a:ext uri="{FF2B5EF4-FFF2-40B4-BE49-F238E27FC236}">
                  <a16:creationId xmlns:a16="http://schemas.microsoft.com/office/drawing/2014/main" id="{87041124-25CE-B202-C3B2-892E3A9768BC}"/>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E599385-E264-6172-C2A5-D586B30CE4B8}"/>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220D5D40-FE01-0EAE-9F16-C499DDEF2EFD}"/>
              </a:ext>
            </a:extLst>
          </p:cNvPr>
          <p:cNvSpPr/>
          <p:nvPr/>
        </p:nvSpPr>
        <p:spPr>
          <a:xfrm>
            <a:off x="6668314" y="1318846"/>
            <a:ext cx="1105551" cy="1092526"/>
          </a:xfrm>
          <a:prstGeom prst="rect">
            <a:avLst/>
          </a:prstGeom>
          <a:solidFill>
            <a:srgbClr val="57FF3D">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2953C0-6301-ABAE-6FE5-FA99F7306BEC}"/>
              </a:ext>
            </a:extLst>
          </p:cNvPr>
          <p:cNvSpPr/>
          <p:nvPr/>
        </p:nvSpPr>
        <p:spPr>
          <a:xfrm>
            <a:off x="6668314" y="2412999"/>
            <a:ext cx="1105551" cy="1092526"/>
          </a:xfrm>
          <a:prstGeom prst="rect">
            <a:avLst/>
          </a:prstGeom>
          <a:solidFill>
            <a:srgbClr val="57FF3D">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400ED5-284E-DBA6-7A1B-750A33D24E48}"/>
              </a:ext>
            </a:extLst>
          </p:cNvPr>
          <p:cNvSpPr/>
          <p:nvPr/>
        </p:nvSpPr>
        <p:spPr>
          <a:xfrm>
            <a:off x="7029775" y="3507153"/>
            <a:ext cx="2150858" cy="1854525"/>
          </a:xfrm>
          <a:prstGeom prst="rect">
            <a:avLst/>
          </a:prstGeom>
          <a:solidFill>
            <a:srgbClr val="57FF3D">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7ACA6E-A790-7948-430C-C96F6B8707CD}"/>
              </a:ext>
            </a:extLst>
          </p:cNvPr>
          <p:cNvSpPr/>
          <p:nvPr/>
        </p:nvSpPr>
        <p:spPr>
          <a:xfrm>
            <a:off x="7772237" y="1318846"/>
            <a:ext cx="3264551" cy="2186679"/>
          </a:xfrm>
          <a:prstGeom prst="rect">
            <a:avLst/>
          </a:prstGeom>
          <a:solidFill>
            <a:srgbClr val="FF00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6B8EEE-A631-2E8F-759B-A429CA03E97E}"/>
              </a:ext>
            </a:extLst>
          </p:cNvPr>
          <p:cNvSpPr/>
          <p:nvPr/>
        </p:nvSpPr>
        <p:spPr>
          <a:xfrm>
            <a:off x="9179005" y="3507153"/>
            <a:ext cx="1848012" cy="1092526"/>
          </a:xfrm>
          <a:prstGeom prst="rect">
            <a:avLst/>
          </a:prstGeom>
          <a:solidFill>
            <a:srgbClr val="F6FF00">
              <a:alpha val="3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D74042F-72DE-179E-0388-5E48791F752A}"/>
              </a:ext>
            </a:extLst>
          </p:cNvPr>
          <p:cNvSpPr txBox="1"/>
          <p:nvPr/>
        </p:nvSpPr>
        <p:spPr>
          <a:xfrm>
            <a:off x="7094903" y="5739422"/>
            <a:ext cx="34758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Example: Start in Room 1, Fire in Room 3</a:t>
            </a:r>
          </a:p>
        </p:txBody>
      </p:sp>
      <p:pic>
        <p:nvPicPr>
          <p:cNvPr id="21" name="Picture 20" descr="A black background with white text&#10;&#10;AI-generated content may be incorrect.">
            <a:extLst>
              <a:ext uri="{FF2B5EF4-FFF2-40B4-BE49-F238E27FC236}">
                <a16:creationId xmlns:a16="http://schemas.microsoft.com/office/drawing/2014/main" id="{0CF27F23-EAE6-DEBB-62DF-AD6B540C5A22}"/>
              </a:ext>
            </a:extLst>
          </p:cNvPr>
          <p:cNvPicPr>
            <a:picLocks noChangeAspect="1"/>
          </p:cNvPicPr>
          <p:nvPr/>
        </p:nvPicPr>
        <p:blipFill>
          <a:blip r:embed="rId5"/>
          <a:stretch>
            <a:fillRect/>
          </a:stretch>
        </p:blipFill>
        <p:spPr>
          <a:xfrm>
            <a:off x="1152769" y="4324839"/>
            <a:ext cx="2246924" cy="279400"/>
          </a:xfrm>
          <a:prstGeom prst="rect">
            <a:avLst/>
          </a:prstGeom>
        </p:spPr>
      </p:pic>
    </p:spTree>
    <p:extLst>
      <p:ext uri="{BB962C8B-B14F-4D97-AF65-F5344CB8AC3E}">
        <p14:creationId xmlns:p14="http://schemas.microsoft.com/office/powerpoint/2010/main" val="300467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E25889-60B3-3BA6-9D1E-01E59E733F12}"/>
            </a:ext>
          </a:extLst>
        </p:cNvPr>
        <p:cNvGrpSpPr/>
        <p:nvPr/>
      </p:nvGrpSpPr>
      <p:grpSpPr>
        <a:xfrm>
          <a:off x="0" y="0"/>
          <a:ext cx="0" cy="0"/>
          <a:chOff x="0" y="0"/>
          <a:chExt cx="0" cy="0"/>
        </a:xfrm>
      </p:grpSpPr>
      <p:sp>
        <p:nvSpPr>
          <p:cNvPr id="11" name="Google Shape;123;p4">
            <a:extLst>
              <a:ext uri="{FF2B5EF4-FFF2-40B4-BE49-F238E27FC236}">
                <a16:creationId xmlns:a16="http://schemas.microsoft.com/office/drawing/2014/main" id="{A7BD222A-1104-E99A-8F81-331C253D31A4}"/>
              </a:ext>
            </a:extLst>
          </p:cNvPr>
          <p:cNvSpPr txBox="1"/>
          <p:nvPr/>
        </p:nvSpPr>
        <p:spPr>
          <a:xfrm>
            <a:off x="1295400" y="3086989"/>
            <a:ext cx="9601200" cy="1061789"/>
          </a:xfrm>
          <a:prstGeom prst="rect">
            <a:avLst/>
          </a:prstGeom>
          <a:noFill/>
          <a:ln>
            <a:noFill/>
          </a:ln>
        </p:spPr>
        <p:txBody>
          <a:bodyPr spcFirstLastPara="1" wrap="square" lIns="91425" tIns="45700" rIns="91425" bIns="45700" anchor="ctr" anchorCtr="0">
            <a:spAutoFit/>
          </a:bodyPr>
          <a:lstStyle/>
          <a:p>
            <a:pPr algn="ctr"/>
            <a:r>
              <a:rPr lang="en-US" sz="4500" b="1">
                <a:solidFill>
                  <a:srgbClr val="15264B"/>
                </a:solidFill>
                <a:latin typeface="+mn-lt"/>
                <a:sym typeface="Helvetica Neue"/>
              </a:rPr>
              <a:t>Test Results</a:t>
            </a:r>
            <a:endParaRPr lang="en-US"/>
          </a:p>
          <a:p>
            <a:pPr marL="0" marR="0" lvl="0" indent="0" algn="ctr" rtl="0">
              <a:spcBef>
                <a:spcPts val="0"/>
              </a:spcBef>
              <a:spcAft>
                <a:spcPts val="0"/>
              </a:spcAft>
              <a:buNone/>
            </a:pPr>
            <a:endParaRPr lang="en-US" sz="1800" b="1">
              <a:solidFill>
                <a:srgbClr val="15264B"/>
              </a:solidFill>
              <a:latin typeface="+mn-lt"/>
              <a:ea typeface="Helvetica Neue"/>
              <a:cs typeface="Helvetica Neue"/>
              <a:sym typeface="Helvetica Neue"/>
            </a:endParaRPr>
          </a:p>
        </p:txBody>
      </p:sp>
      <p:grpSp>
        <p:nvGrpSpPr>
          <p:cNvPr id="2" name="Group 1">
            <a:extLst>
              <a:ext uri="{FF2B5EF4-FFF2-40B4-BE49-F238E27FC236}">
                <a16:creationId xmlns:a16="http://schemas.microsoft.com/office/drawing/2014/main" id="{954950B5-8D6F-5F51-A7A9-9EB7EC44FEC0}"/>
              </a:ext>
            </a:extLst>
          </p:cNvPr>
          <p:cNvGrpSpPr/>
          <p:nvPr/>
        </p:nvGrpSpPr>
        <p:grpSpPr>
          <a:xfrm>
            <a:off x="3943790" y="2676939"/>
            <a:ext cx="3861740" cy="322845"/>
            <a:chOff x="3943790" y="2676939"/>
            <a:chExt cx="3861740" cy="322845"/>
          </a:xfrm>
        </p:grpSpPr>
        <p:cxnSp>
          <p:nvCxnSpPr>
            <p:cNvPr id="3" name="Straight Connector 2">
              <a:extLst>
                <a:ext uri="{FF2B5EF4-FFF2-40B4-BE49-F238E27FC236}">
                  <a16:creationId xmlns:a16="http://schemas.microsoft.com/office/drawing/2014/main" id="{27A05850-D196-249C-631F-6EAF41984BEC}"/>
                </a:ext>
              </a:extLst>
            </p:cNvPr>
            <p:cNvCxnSpPr>
              <a:cxnSpLocks/>
            </p:cNvCxnSpPr>
            <p:nvPr/>
          </p:nvCxnSpPr>
          <p:spPr>
            <a:xfrm>
              <a:off x="4426226" y="2676939"/>
              <a:ext cx="3379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D114D64-8FDB-246C-65F3-CF39ED0477F5}"/>
                </a:ext>
              </a:extLst>
            </p:cNvPr>
            <p:cNvCxnSpPr>
              <a:cxnSpLocks/>
            </p:cNvCxnSpPr>
            <p:nvPr/>
          </p:nvCxnSpPr>
          <p:spPr>
            <a:xfrm flipV="1">
              <a:off x="3943790" y="2676939"/>
              <a:ext cx="482436" cy="3228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1795DCDB-8971-BD30-C634-2D99A172717D}"/>
              </a:ext>
            </a:extLst>
          </p:cNvPr>
          <p:cNvPicPr>
            <a:picLocks noChangeAspect="1"/>
          </p:cNvPicPr>
          <p:nvPr/>
        </p:nvPicPr>
        <p:blipFill>
          <a:blip r:embed="rId3"/>
          <a:stretch>
            <a:fillRect/>
          </a:stretch>
        </p:blipFill>
        <p:spPr>
          <a:xfrm>
            <a:off x="11557509" y="233819"/>
            <a:ext cx="271308" cy="389811"/>
          </a:xfrm>
          <a:prstGeom prst="rect">
            <a:avLst/>
          </a:prstGeom>
        </p:spPr>
      </p:pic>
      <p:sp>
        <p:nvSpPr>
          <p:cNvPr id="5" name="Google Shape;100;p1">
            <a:extLst>
              <a:ext uri="{FF2B5EF4-FFF2-40B4-BE49-F238E27FC236}">
                <a16:creationId xmlns:a16="http://schemas.microsoft.com/office/drawing/2014/main" id="{27A30FDE-4F10-FF91-EA88-547A9BD369BD}"/>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7" name="Google Shape;100;p1">
            <a:extLst>
              <a:ext uri="{FF2B5EF4-FFF2-40B4-BE49-F238E27FC236}">
                <a16:creationId xmlns:a16="http://schemas.microsoft.com/office/drawing/2014/main" id="{D28A7DB1-C6A6-2284-B64D-B88836AAA049}"/>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8" name="Group 7">
            <a:extLst>
              <a:ext uri="{FF2B5EF4-FFF2-40B4-BE49-F238E27FC236}">
                <a16:creationId xmlns:a16="http://schemas.microsoft.com/office/drawing/2014/main" id="{D81278B8-9011-8F82-F39C-AF325AE5C23B}"/>
              </a:ext>
            </a:extLst>
          </p:cNvPr>
          <p:cNvGrpSpPr/>
          <p:nvPr/>
        </p:nvGrpSpPr>
        <p:grpSpPr>
          <a:xfrm>
            <a:off x="4061361" y="6601537"/>
            <a:ext cx="5238725" cy="70446"/>
            <a:chOff x="4028111" y="6601537"/>
            <a:chExt cx="5238725" cy="70446"/>
          </a:xfrm>
          <a:solidFill>
            <a:srgbClr val="13294B"/>
          </a:solidFill>
        </p:grpSpPr>
        <p:cxnSp>
          <p:nvCxnSpPr>
            <p:cNvPr id="9" name="Straight Connector 8">
              <a:extLst>
                <a:ext uri="{FF2B5EF4-FFF2-40B4-BE49-F238E27FC236}">
                  <a16:creationId xmlns:a16="http://schemas.microsoft.com/office/drawing/2014/main" id="{2C05E534-C2C1-AD12-CBAA-28FBB11ABD19}"/>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6A957B4-CE05-3C4B-A35E-7155D43FB1C7}"/>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86034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3715D317-01A7-9EFE-DB6E-45512B81CF49}"/>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FBBEAE82-FAC5-8421-FEE9-B5764FA03D24}"/>
              </a:ext>
            </a:extLst>
          </p:cNvPr>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a:solidFill>
                  <a:srgbClr val="E84B36"/>
                </a:solidFill>
                <a:latin typeface="Arial"/>
                <a:ea typeface="Helvetica Neue Light"/>
                <a:cs typeface="Arial"/>
                <a:sym typeface="Helvetica Neue Light"/>
              </a:rPr>
              <a:t>Problem Statement</a:t>
            </a:r>
            <a:endParaRPr lang="en-US" sz="2600" b="1">
              <a:solidFill>
                <a:srgbClr val="E84B36"/>
              </a:solidFill>
              <a:latin typeface="Arial"/>
              <a:cs typeface="Arial"/>
            </a:endParaRPr>
          </a:p>
          <a:p>
            <a:pPr marL="0" indent="0">
              <a:lnSpc>
                <a:spcPct val="100000"/>
              </a:lnSpc>
              <a:spcBef>
                <a:spcPts val="0"/>
              </a:spcBef>
              <a:buSzPts val="2000"/>
              <a:buNone/>
            </a:pPr>
            <a:endParaRPr lang="en-US" sz="2200" b="1">
              <a:solidFill>
                <a:schemeClr val="tx1"/>
              </a:solidFill>
              <a:latin typeface="Arial" panose="020B0604020202020204" pitchFamily="34" charset="0"/>
              <a:ea typeface="Helvetica Neue Light"/>
              <a:cs typeface="Arial" panose="020B0604020202020204" pitchFamily="34" charset="0"/>
            </a:endParaRPr>
          </a:p>
          <a:p>
            <a:pPr marL="285750" indent="-285750">
              <a:lnSpc>
                <a:spcPct val="100000"/>
              </a:lnSpc>
              <a:spcBef>
                <a:spcPts val="0"/>
              </a:spcBef>
              <a:buSzPts val="2000"/>
            </a:pPr>
            <a:r>
              <a:rPr lang="en-US" sz="2200" b="1">
                <a:solidFill>
                  <a:schemeClr val="bg2"/>
                </a:solidFill>
                <a:latin typeface="-webkit-standard"/>
                <a:ea typeface="Helvetica Neue Light"/>
                <a:cs typeface="Arial"/>
              </a:rPr>
              <a:t>Fires, whether accident or natural, can cause severe damages to homes and inhabitants </a:t>
            </a:r>
          </a:p>
          <a:p>
            <a:pPr marL="0" indent="0">
              <a:lnSpc>
                <a:spcPct val="100000"/>
              </a:lnSpc>
              <a:spcBef>
                <a:spcPts val="0"/>
              </a:spcBef>
              <a:buSzPts val="2000"/>
              <a:buNone/>
            </a:pPr>
            <a:endParaRPr lang="en-US" sz="2200" b="1">
              <a:solidFill>
                <a:schemeClr val="bg2"/>
              </a:solidFill>
              <a:latin typeface="-webkit-standard"/>
              <a:ea typeface="Helvetica Neue Light"/>
              <a:cs typeface="Arial"/>
            </a:endParaRPr>
          </a:p>
          <a:p>
            <a:pPr marL="285750" indent="-285750">
              <a:lnSpc>
                <a:spcPct val="100000"/>
              </a:lnSpc>
              <a:spcBef>
                <a:spcPts val="0"/>
              </a:spcBef>
              <a:buSzPts val="2000"/>
            </a:pPr>
            <a:r>
              <a:rPr lang="en-US" sz="2200" b="1">
                <a:solidFill>
                  <a:schemeClr val="bg2"/>
                </a:solidFill>
                <a:latin typeface="-webkit-standard"/>
                <a:ea typeface="Helvetica Neue Light"/>
                <a:cs typeface="Arial"/>
              </a:rPr>
              <a:t>Modern Fire and Gas systems only trigger alarms and notify emergency services</a:t>
            </a:r>
          </a:p>
          <a:p>
            <a:pPr marL="0" indent="0">
              <a:lnSpc>
                <a:spcPct val="100000"/>
              </a:lnSpc>
              <a:spcBef>
                <a:spcPts val="0"/>
              </a:spcBef>
              <a:buSzPts val="2000"/>
              <a:buNone/>
            </a:pPr>
            <a:endParaRPr lang="en-US" sz="2200" b="1">
              <a:solidFill>
                <a:schemeClr val="bg2"/>
              </a:solidFill>
              <a:latin typeface="-webkit-standard"/>
              <a:ea typeface="Helvetica Neue Light"/>
              <a:cs typeface="Arial"/>
            </a:endParaRPr>
          </a:p>
          <a:p>
            <a:pPr marL="285750" indent="-285750">
              <a:lnSpc>
                <a:spcPct val="100000"/>
              </a:lnSpc>
              <a:spcBef>
                <a:spcPts val="0"/>
              </a:spcBef>
              <a:buSzPts val="2000"/>
            </a:pPr>
            <a:r>
              <a:rPr lang="en-US" sz="2200" b="1">
                <a:solidFill>
                  <a:schemeClr val="bg2"/>
                </a:solidFill>
                <a:latin typeface="-webkit-standard"/>
                <a:ea typeface="Helvetica Neue Light"/>
                <a:cs typeface="Arial"/>
              </a:rPr>
              <a:t>Emergency response time isn't immediate </a:t>
            </a:r>
          </a:p>
          <a:p>
            <a:pPr marL="0" indent="0">
              <a:lnSpc>
                <a:spcPct val="100000"/>
              </a:lnSpc>
              <a:spcBef>
                <a:spcPts val="0"/>
              </a:spcBef>
              <a:buSzPts val="2000"/>
              <a:buNone/>
            </a:pPr>
            <a:endParaRPr lang="en-US" sz="2200" b="1">
              <a:solidFill>
                <a:schemeClr val="bg2"/>
              </a:solidFill>
              <a:latin typeface="-webkit-standard"/>
              <a:ea typeface="Helvetica Neue Light"/>
              <a:cs typeface="Arial"/>
            </a:endParaRPr>
          </a:p>
          <a:p>
            <a:pPr marL="285750" indent="-285750">
              <a:lnSpc>
                <a:spcPct val="100000"/>
              </a:lnSpc>
              <a:spcBef>
                <a:spcPts val="0"/>
              </a:spcBef>
              <a:buSzPts val="2000"/>
            </a:pPr>
            <a:r>
              <a:rPr lang="en-US" sz="2200" b="1">
                <a:solidFill>
                  <a:schemeClr val="bg2"/>
                </a:solidFill>
                <a:latin typeface="-webkit-standard"/>
                <a:ea typeface="Helvetica Neue Light"/>
                <a:cs typeface="Arial"/>
              </a:rPr>
              <a:t>Residents may panic or become disoriented during these emergencies</a:t>
            </a:r>
          </a:p>
          <a:p>
            <a:pPr marL="0" indent="0">
              <a:lnSpc>
                <a:spcPct val="100000"/>
              </a:lnSpc>
              <a:spcBef>
                <a:spcPts val="0"/>
              </a:spcBef>
              <a:buSzPts val="2000"/>
              <a:buNone/>
            </a:pPr>
            <a:endParaRPr lang="en-US" sz="2200" b="1">
              <a:solidFill>
                <a:schemeClr val="bg2"/>
              </a:solidFill>
              <a:latin typeface="-webkit-standard"/>
              <a:ea typeface="Helvetica Neue Light"/>
              <a:cs typeface="Arial"/>
            </a:endParaRPr>
          </a:p>
          <a:p>
            <a:pPr marL="285750" indent="-285750">
              <a:lnSpc>
                <a:spcPct val="100000"/>
              </a:lnSpc>
              <a:spcBef>
                <a:spcPts val="0"/>
              </a:spcBef>
              <a:buSzPts val="2000"/>
            </a:pPr>
            <a:r>
              <a:rPr lang="en-US" sz="2200" b="1">
                <a:solidFill>
                  <a:schemeClr val="bg2"/>
                </a:solidFill>
                <a:latin typeface="-webkit-standard"/>
                <a:ea typeface="Helvetica Neue Light"/>
                <a:cs typeface="Arial"/>
              </a:rPr>
              <a:t>A need exists for systems that both mitigate damage and a guide safe evacuation </a:t>
            </a:r>
          </a:p>
          <a:p>
            <a:pPr marL="285750" indent="-285750">
              <a:lnSpc>
                <a:spcPct val="100000"/>
              </a:lnSpc>
              <a:spcBef>
                <a:spcPts val="0"/>
              </a:spcBef>
              <a:buSzPts val="2000"/>
            </a:pPr>
            <a:endParaRPr lang="en-US" sz="1800">
              <a:solidFill>
                <a:srgbClr val="000000"/>
              </a:solidFill>
              <a:latin typeface="-webkit-standard"/>
              <a:ea typeface="Helvetica Neue Light"/>
              <a:cs typeface="Arial"/>
            </a:endParaRPr>
          </a:p>
        </p:txBody>
      </p:sp>
      <p:sp>
        <p:nvSpPr>
          <p:cNvPr id="24" name="Google Shape;145;p7">
            <a:extLst>
              <a:ext uri="{FF2B5EF4-FFF2-40B4-BE49-F238E27FC236}">
                <a16:creationId xmlns:a16="http://schemas.microsoft.com/office/drawing/2014/main" id="{C1398287-1FE1-D908-FEEC-054985FF021D}"/>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B679B1F8-B34A-F14F-9213-0232520D3A9C}"/>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Introduction</a:t>
            </a:r>
          </a:p>
        </p:txBody>
      </p:sp>
      <p:pic>
        <p:nvPicPr>
          <p:cNvPr id="2" name="Picture 1">
            <a:extLst>
              <a:ext uri="{FF2B5EF4-FFF2-40B4-BE49-F238E27FC236}">
                <a16:creationId xmlns:a16="http://schemas.microsoft.com/office/drawing/2014/main" id="{A6D87BA7-B87B-5B23-F67D-B653D47690DE}"/>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96186CF4-5DD4-461B-E736-B79A7A61CEB5}"/>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13222B3E-9E3A-940D-4C7E-33304BFF391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87A21809-7087-A53C-BFA2-779E7FD44045}"/>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EA84653C-1BD7-54F9-DF70-467E7E669466}"/>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3B72DC4F-1A77-5D54-167B-7ACCE44E161F}"/>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9455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uit board with wires&#10;&#10;AI-generated content may be incorrect.">
            <a:extLst>
              <a:ext uri="{FF2B5EF4-FFF2-40B4-BE49-F238E27FC236}">
                <a16:creationId xmlns:a16="http://schemas.microsoft.com/office/drawing/2014/main" id="{9B076FDA-E312-0EE1-D289-BBBB167753F4}"/>
              </a:ext>
            </a:extLst>
          </p:cNvPr>
          <p:cNvPicPr>
            <a:picLocks noChangeAspect="1"/>
          </p:cNvPicPr>
          <p:nvPr/>
        </p:nvPicPr>
        <p:blipFill>
          <a:blip r:embed="rId2"/>
          <a:stretch>
            <a:fillRect/>
          </a:stretch>
        </p:blipFill>
        <p:spPr>
          <a:xfrm>
            <a:off x="3207887" y="1179468"/>
            <a:ext cx="5776226" cy="4504617"/>
          </a:xfrm>
          <a:prstGeom prst="rect">
            <a:avLst/>
          </a:prstGeom>
        </p:spPr>
      </p:pic>
    </p:spTree>
    <p:extLst>
      <p:ext uri="{BB962C8B-B14F-4D97-AF65-F5344CB8AC3E}">
        <p14:creationId xmlns:p14="http://schemas.microsoft.com/office/powerpoint/2010/main" val="2797656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 Demo Video">
            <a:hlinkClick r:id="" action="ppaction://media"/>
            <a:extLst>
              <a:ext uri="{FF2B5EF4-FFF2-40B4-BE49-F238E27FC236}">
                <a16:creationId xmlns:a16="http://schemas.microsoft.com/office/drawing/2014/main" id="{4B0DEDC6-4580-EF71-69A5-69AAD5D48D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19634" y="-1249"/>
            <a:ext cx="6163637" cy="6860497"/>
          </a:xfrm>
          <a:prstGeom prst="rect">
            <a:avLst/>
          </a:prstGeom>
        </p:spPr>
      </p:pic>
    </p:spTree>
    <p:extLst>
      <p:ext uri="{BB962C8B-B14F-4D97-AF65-F5344CB8AC3E}">
        <p14:creationId xmlns:p14="http://schemas.microsoft.com/office/powerpoint/2010/main" val="385337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C8C0B71-ED29-9216-B8AD-33269D8CF92C}"/>
            </a:ext>
          </a:extLst>
        </p:cNvPr>
        <p:cNvGrpSpPr/>
        <p:nvPr/>
      </p:nvGrpSpPr>
      <p:grpSpPr>
        <a:xfrm>
          <a:off x="0" y="0"/>
          <a:ext cx="0" cy="0"/>
          <a:chOff x="0" y="0"/>
          <a:chExt cx="0" cy="0"/>
        </a:xfrm>
      </p:grpSpPr>
      <p:sp>
        <p:nvSpPr>
          <p:cNvPr id="11" name="Google Shape;123;p4">
            <a:extLst>
              <a:ext uri="{FF2B5EF4-FFF2-40B4-BE49-F238E27FC236}">
                <a16:creationId xmlns:a16="http://schemas.microsoft.com/office/drawing/2014/main" id="{2BD193B5-2BF0-F888-87F4-EF981260E376}"/>
              </a:ext>
            </a:extLst>
          </p:cNvPr>
          <p:cNvSpPr txBox="1"/>
          <p:nvPr/>
        </p:nvSpPr>
        <p:spPr>
          <a:xfrm>
            <a:off x="1295400" y="3086989"/>
            <a:ext cx="9601200" cy="1061789"/>
          </a:xfrm>
          <a:prstGeom prst="rect">
            <a:avLst/>
          </a:prstGeom>
          <a:noFill/>
          <a:ln>
            <a:noFill/>
          </a:ln>
        </p:spPr>
        <p:txBody>
          <a:bodyPr spcFirstLastPara="1" wrap="square" lIns="91425" tIns="45700" rIns="91425" bIns="45700" anchor="ctr" anchorCtr="0">
            <a:spAutoFit/>
          </a:bodyPr>
          <a:lstStyle/>
          <a:p>
            <a:pPr algn="ctr"/>
            <a:r>
              <a:rPr lang="en-US" sz="4500" b="1">
                <a:solidFill>
                  <a:srgbClr val="15264B"/>
                </a:solidFill>
                <a:latin typeface="+mn-lt"/>
                <a:sym typeface="Helvetica Neue"/>
              </a:rPr>
              <a:t>Successes and Challenges </a:t>
            </a:r>
            <a:endParaRPr lang="en-US"/>
          </a:p>
          <a:p>
            <a:pPr marL="0" marR="0" lvl="0" indent="0" algn="ctr" rtl="0">
              <a:spcBef>
                <a:spcPts val="0"/>
              </a:spcBef>
              <a:spcAft>
                <a:spcPts val="0"/>
              </a:spcAft>
              <a:buNone/>
            </a:pPr>
            <a:endParaRPr lang="en-US" sz="1800" b="1">
              <a:solidFill>
                <a:srgbClr val="15264B"/>
              </a:solidFill>
              <a:latin typeface="+mn-lt"/>
              <a:ea typeface="Helvetica Neue"/>
              <a:cs typeface="Helvetica Neue"/>
              <a:sym typeface="Helvetica Neue"/>
            </a:endParaRPr>
          </a:p>
        </p:txBody>
      </p:sp>
      <p:grpSp>
        <p:nvGrpSpPr>
          <p:cNvPr id="2" name="Group 1">
            <a:extLst>
              <a:ext uri="{FF2B5EF4-FFF2-40B4-BE49-F238E27FC236}">
                <a16:creationId xmlns:a16="http://schemas.microsoft.com/office/drawing/2014/main" id="{B227F02F-6B59-F4EA-F613-BAEE28AB19EC}"/>
              </a:ext>
            </a:extLst>
          </p:cNvPr>
          <p:cNvGrpSpPr/>
          <p:nvPr/>
        </p:nvGrpSpPr>
        <p:grpSpPr>
          <a:xfrm>
            <a:off x="3943790" y="2676939"/>
            <a:ext cx="3861740" cy="322845"/>
            <a:chOff x="3943790" y="2676939"/>
            <a:chExt cx="3861740" cy="322845"/>
          </a:xfrm>
        </p:grpSpPr>
        <p:cxnSp>
          <p:nvCxnSpPr>
            <p:cNvPr id="3" name="Straight Connector 2">
              <a:extLst>
                <a:ext uri="{FF2B5EF4-FFF2-40B4-BE49-F238E27FC236}">
                  <a16:creationId xmlns:a16="http://schemas.microsoft.com/office/drawing/2014/main" id="{7FA537C9-9CBB-4DED-B3F4-22E2CB036771}"/>
                </a:ext>
              </a:extLst>
            </p:cNvPr>
            <p:cNvCxnSpPr>
              <a:cxnSpLocks/>
            </p:cNvCxnSpPr>
            <p:nvPr/>
          </p:nvCxnSpPr>
          <p:spPr>
            <a:xfrm>
              <a:off x="4426226" y="2676939"/>
              <a:ext cx="3379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DAB97C0-BD49-85B3-1E12-97681DEC0580}"/>
                </a:ext>
              </a:extLst>
            </p:cNvPr>
            <p:cNvCxnSpPr>
              <a:cxnSpLocks/>
            </p:cNvCxnSpPr>
            <p:nvPr/>
          </p:nvCxnSpPr>
          <p:spPr>
            <a:xfrm flipV="1">
              <a:off x="3943790" y="2676939"/>
              <a:ext cx="482436" cy="3228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57C352F5-D1D6-8C79-D513-8C675AA6C318}"/>
              </a:ext>
            </a:extLst>
          </p:cNvPr>
          <p:cNvPicPr>
            <a:picLocks noChangeAspect="1"/>
          </p:cNvPicPr>
          <p:nvPr/>
        </p:nvPicPr>
        <p:blipFill>
          <a:blip r:embed="rId3"/>
          <a:stretch>
            <a:fillRect/>
          </a:stretch>
        </p:blipFill>
        <p:spPr>
          <a:xfrm>
            <a:off x="11557509" y="233819"/>
            <a:ext cx="271308" cy="389811"/>
          </a:xfrm>
          <a:prstGeom prst="rect">
            <a:avLst/>
          </a:prstGeom>
        </p:spPr>
      </p:pic>
      <p:sp>
        <p:nvSpPr>
          <p:cNvPr id="5" name="Google Shape;100;p1">
            <a:extLst>
              <a:ext uri="{FF2B5EF4-FFF2-40B4-BE49-F238E27FC236}">
                <a16:creationId xmlns:a16="http://schemas.microsoft.com/office/drawing/2014/main" id="{354E9046-E5A8-8ED3-B622-31C617CEEBC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7" name="Google Shape;100;p1">
            <a:extLst>
              <a:ext uri="{FF2B5EF4-FFF2-40B4-BE49-F238E27FC236}">
                <a16:creationId xmlns:a16="http://schemas.microsoft.com/office/drawing/2014/main" id="{2055BE8F-3941-451E-A1BF-94A68A7105B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8" name="Group 7">
            <a:extLst>
              <a:ext uri="{FF2B5EF4-FFF2-40B4-BE49-F238E27FC236}">
                <a16:creationId xmlns:a16="http://schemas.microsoft.com/office/drawing/2014/main" id="{A9C5FF07-3431-AF9C-3C2F-E432867BECCE}"/>
              </a:ext>
            </a:extLst>
          </p:cNvPr>
          <p:cNvGrpSpPr/>
          <p:nvPr/>
        </p:nvGrpSpPr>
        <p:grpSpPr>
          <a:xfrm>
            <a:off x="4061361" y="6601537"/>
            <a:ext cx="5238725" cy="70446"/>
            <a:chOff x="4028111" y="6601537"/>
            <a:chExt cx="5238725" cy="70446"/>
          </a:xfrm>
          <a:solidFill>
            <a:srgbClr val="13294B"/>
          </a:solidFill>
        </p:grpSpPr>
        <p:cxnSp>
          <p:nvCxnSpPr>
            <p:cNvPr id="9" name="Straight Connector 8">
              <a:extLst>
                <a:ext uri="{FF2B5EF4-FFF2-40B4-BE49-F238E27FC236}">
                  <a16:creationId xmlns:a16="http://schemas.microsoft.com/office/drawing/2014/main" id="{055A53CF-08D2-FC43-4A9B-1B4521342A22}"/>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725C994-D1EC-5D5F-75B2-85CD95982164}"/>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3200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07D20264-509B-0855-B773-86DE342374CE}"/>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6904ADA9-A50D-41C4-107F-1351EBDE9806}"/>
              </a:ext>
            </a:extLst>
          </p:cNvPr>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a:solidFill>
                  <a:srgbClr val="E84B36"/>
                </a:solidFill>
                <a:latin typeface="Arial"/>
                <a:ea typeface="Helvetica Neue Light"/>
                <a:cs typeface="Arial"/>
                <a:sym typeface="Helvetica Neue Light"/>
              </a:rPr>
              <a:t>What Went Right</a:t>
            </a:r>
            <a:endParaRPr lang="en-US" sz="2600" b="1">
              <a:solidFill>
                <a:srgbClr val="E84B36"/>
              </a:solidFill>
              <a:latin typeface="Arial"/>
              <a:cs typeface="Arial"/>
            </a:endParaRPr>
          </a:p>
          <a:p>
            <a:pPr marL="0" indent="0">
              <a:lnSpc>
                <a:spcPct val="100000"/>
              </a:lnSpc>
              <a:spcBef>
                <a:spcPts val="0"/>
              </a:spcBef>
              <a:buSzPts val="2000"/>
              <a:buNone/>
            </a:pPr>
            <a:endParaRPr lang="en-US" sz="2400">
              <a:solidFill>
                <a:schemeClr val="tx1"/>
              </a:solidFill>
              <a:latin typeface="Arial" panose="020B0604020202020204" pitchFamily="34" charset="0"/>
              <a:ea typeface="Helvetica Neue Light"/>
              <a:cs typeface="Arial" panose="020B0604020202020204" pitchFamily="34" charset="0"/>
            </a:endParaRPr>
          </a:p>
          <a:p>
            <a:pPr marL="285750" indent="-285750">
              <a:lnSpc>
                <a:spcPct val="100000"/>
              </a:lnSpc>
              <a:spcBef>
                <a:spcPts val="0"/>
              </a:spcBef>
              <a:buSzPts val="2000"/>
            </a:pPr>
            <a:r>
              <a:rPr lang="en-US" sz="2400" b="1">
                <a:solidFill>
                  <a:schemeClr val="bg2"/>
                </a:solidFill>
                <a:latin typeface="Arial"/>
                <a:cs typeface="Arial"/>
              </a:rPr>
              <a:t>Overall, we were able to complete most of the High-Level Requirements which we had aimed to accomplish for this project </a:t>
            </a:r>
          </a:p>
          <a:p>
            <a:pPr marL="285750" indent="-285750">
              <a:lnSpc>
                <a:spcPct val="100000"/>
              </a:lnSpc>
              <a:spcBef>
                <a:spcPts val="0"/>
              </a:spcBef>
              <a:buSzPts val="2000"/>
            </a:pPr>
            <a:endParaRPr lang="en-US" sz="2400" b="1">
              <a:solidFill>
                <a:schemeClr val="bg2"/>
              </a:solidFill>
              <a:latin typeface="Arial"/>
              <a:cs typeface="Arial"/>
            </a:endParaRPr>
          </a:p>
          <a:p>
            <a:pPr marL="285750" indent="-285750">
              <a:lnSpc>
                <a:spcPct val="100000"/>
              </a:lnSpc>
              <a:spcBef>
                <a:spcPts val="0"/>
              </a:spcBef>
              <a:buSzPts val="2000"/>
            </a:pPr>
            <a:r>
              <a:rPr lang="en-US" sz="2400" b="1">
                <a:solidFill>
                  <a:schemeClr val="bg2"/>
                </a:solidFill>
                <a:latin typeface="Arial"/>
                <a:cs typeface="Arial"/>
              </a:rPr>
              <a:t>Our schedule that we had planned helped in guiding us to complete the project</a:t>
            </a:r>
          </a:p>
          <a:p>
            <a:pPr marL="285750" indent="-285750">
              <a:lnSpc>
                <a:spcPct val="100000"/>
              </a:lnSpc>
              <a:spcBef>
                <a:spcPts val="0"/>
              </a:spcBef>
              <a:buSzPts val="2000"/>
            </a:pPr>
            <a:endParaRPr lang="en-US" sz="2400" b="1">
              <a:solidFill>
                <a:schemeClr val="bg2"/>
              </a:solidFill>
              <a:latin typeface="Arial"/>
              <a:cs typeface="Arial"/>
            </a:endParaRPr>
          </a:p>
          <a:p>
            <a:pPr marL="285750" indent="-285750">
              <a:lnSpc>
                <a:spcPct val="100000"/>
              </a:lnSpc>
              <a:spcBef>
                <a:spcPts val="0"/>
              </a:spcBef>
              <a:buSzPts val="2000"/>
            </a:pPr>
            <a:r>
              <a:rPr lang="en-US" sz="2400" b="1">
                <a:solidFill>
                  <a:schemeClr val="bg2"/>
                </a:solidFill>
                <a:latin typeface="Arial"/>
                <a:cs typeface="Arial"/>
              </a:rPr>
              <a:t>We were all excited and passionate to get the project to work </a:t>
            </a:r>
          </a:p>
          <a:p>
            <a:pPr marL="285750" indent="-285750">
              <a:lnSpc>
                <a:spcPct val="100000"/>
              </a:lnSpc>
              <a:spcBef>
                <a:spcPts val="0"/>
              </a:spcBef>
              <a:buSzPts val="2000"/>
            </a:pPr>
            <a:endParaRPr lang="en-US" sz="1800">
              <a:solidFill>
                <a:schemeClr val="tx1"/>
              </a:solidFill>
              <a:latin typeface="Arial"/>
              <a:cs typeface="Arial"/>
            </a:endParaRPr>
          </a:p>
        </p:txBody>
      </p:sp>
      <p:sp>
        <p:nvSpPr>
          <p:cNvPr id="24" name="Google Shape;145;p7">
            <a:extLst>
              <a:ext uri="{FF2B5EF4-FFF2-40B4-BE49-F238E27FC236}">
                <a16:creationId xmlns:a16="http://schemas.microsoft.com/office/drawing/2014/main" id="{99DAE99E-92B0-4B89-C384-90551BA716D1}"/>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261D5918-4A6D-D67F-1D9B-8946EA45995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Successes </a:t>
            </a:r>
          </a:p>
        </p:txBody>
      </p:sp>
      <p:pic>
        <p:nvPicPr>
          <p:cNvPr id="2" name="Picture 1">
            <a:extLst>
              <a:ext uri="{FF2B5EF4-FFF2-40B4-BE49-F238E27FC236}">
                <a16:creationId xmlns:a16="http://schemas.microsoft.com/office/drawing/2014/main" id="{5041852C-ABAB-50D5-B7C5-EEA4302D2CB2}"/>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1A31123A-19D2-8001-6F6A-70919DF11EC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323D35A8-C21A-E782-BDE1-03CB0B0656D7}"/>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18A13CE8-6827-5C38-47DE-ED01076856D5}"/>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DCCB20B7-C849-34E5-8DD3-52EBD5E8D481}"/>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9CEC9E5-D01A-A73A-D4CA-2DD763D66096}"/>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1653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9BCA5E2D-432E-0970-1DDB-816D31743369}"/>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FE1B565E-4311-E5E6-A522-331624364513}"/>
              </a:ext>
            </a:extLst>
          </p:cNvPr>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a:solidFill>
                  <a:srgbClr val="E84B36"/>
                </a:solidFill>
                <a:latin typeface="Arial"/>
                <a:ea typeface="Helvetica Neue Light"/>
                <a:cs typeface="Arial"/>
                <a:sym typeface="Helvetica Neue Light"/>
              </a:rPr>
              <a:t>What Went Wrong</a:t>
            </a:r>
            <a:endParaRPr lang="en-US" sz="2600" b="1">
              <a:solidFill>
                <a:srgbClr val="E84B36"/>
              </a:solidFill>
              <a:latin typeface="Arial"/>
              <a:cs typeface="Arial"/>
            </a:endParaRPr>
          </a:p>
          <a:p>
            <a:pPr marL="0" indent="0">
              <a:lnSpc>
                <a:spcPct val="100000"/>
              </a:lnSpc>
              <a:spcBef>
                <a:spcPts val="0"/>
              </a:spcBef>
              <a:buSzPts val="2000"/>
              <a:buNone/>
            </a:pPr>
            <a:endParaRPr lang="en-US" sz="1800" b="1">
              <a:solidFill>
                <a:schemeClr val="bg2"/>
              </a:solidFill>
              <a:latin typeface="Arial" panose="020B0604020202020204" pitchFamily="34" charset="0"/>
              <a:ea typeface="Helvetica Neue Light"/>
              <a:cs typeface="Arial" panose="020B0604020202020204" pitchFamily="34" charset="0"/>
            </a:endParaRPr>
          </a:p>
          <a:p>
            <a:pPr marL="285750" indent="-285750">
              <a:lnSpc>
                <a:spcPct val="100000"/>
              </a:lnSpc>
              <a:spcBef>
                <a:spcPts val="0"/>
              </a:spcBef>
              <a:buSzPts val="2000"/>
            </a:pPr>
            <a:r>
              <a:rPr lang="en-US" sz="2400" b="1">
                <a:solidFill>
                  <a:schemeClr val="bg2"/>
                </a:solidFill>
                <a:latin typeface="Arial"/>
                <a:cs typeface="Arial"/>
              </a:rPr>
              <a:t>The Gas Sensor was the main challenge of the project</a:t>
            </a:r>
          </a:p>
          <a:p>
            <a:pPr marL="285750" indent="-285750">
              <a:lnSpc>
                <a:spcPct val="100000"/>
              </a:lnSpc>
              <a:spcBef>
                <a:spcPts val="0"/>
              </a:spcBef>
              <a:buSzPts val="2000"/>
            </a:pPr>
            <a:endParaRPr lang="en-US" sz="2400" b="1">
              <a:solidFill>
                <a:schemeClr val="bg2"/>
              </a:solidFill>
              <a:latin typeface="Arial"/>
              <a:cs typeface="Arial"/>
            </a:endParaRPr>
          </a:p>
          <a:p>
            <a:pPr marL="285750" indent="-285750">
              <a:lnSpc>
                <a:spcPct val="100000"/>
              </a:lnSpc>
              <a:spcBef>
                <a:spcPts val="0"/>
              </a:spcBef>
              <a:buSzPts val="2000"/>
            </a:pPr>
            <a:endParaRPr lang="en-US" sz="2400" b="1">
              <a:solidFill>
                <a:schemeClr val="bg2"/>
              </a:solidFill>
              <a:latin typeface="Arial"/>
              <a:cs typeface="Arial"/>
            </a:endParaRPr>
          </a:p>
          <a:p>
            <a:pPr marL="285750" indent="-285750">
              <a:lnSpc>
                <a:spcPct val="100000"/>
              </a:lnSpc>
              <a:spcBef>
                <a:spcPts val="0"/>
              </a:spcBef>
              <a:buSzPts val="2000"/>
            </a:pPr>
            <a:r>
              <a:rPr lang="en-US" sz="2400" b="1">
                <a:solidFill>
                  <a:schemeClr val="bg2"/>
                </a:solidFill>
                <a:latin typeface="Arial"/>
                <a:cs typeface="Arial"/>
              </a:rPr>
              <a:t>The Power Supply also gave issues that we forgot to account for </a:t>
            </a:r>
          </a:p>
          <a:p>
            <a:pPr marL="285750" indent="-285750">
              <a:lnSpc>
                <a:spcPct val="100000"/>
              </a:lnSpc>
              <a:spcBef>
                <a:spcPts val="0"/>
              </a:spcBef>
              <a:buSzPts val="2000"/>
            </a:pPr>
            <a:endParaRPr lang="en-US" sz="1800">
              <a:solidFill>
                <a:schemeClr val="tx1"/>
              </a:solidFill>
              <a:latin typeface="Arial"/>
              <a:cs typeface="Arial"/>
            </a:endParaRPr>
          </a:p>
        </p:txBody>
      </p:sp>
      <p:sp>
        <p:nvSpPr>
          <p:cNvPr id="24" name="Google Shape;145;p7">
            <a:extLst>
              <a:ext uri="{FF2B5EF4-FFF2-40B4-BE49-F238E27FC236}">
                <a16:creationId xmlns:a16="http://schemas.microsoft.com/office/drawing/2014/main" id="{A2EBFE29-0DCE-97F4-F32D-864D0FB4E75D}"/>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6C0A0350-0BF5-7A1D-6C98-6ACEB3156E46}"/>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Challenges </a:t>
            </a:r>
          </a:p>
        </p:txBody>
      </p:sp>
      <p:pic>
        <p:nvPicPr>
          <p:cNvPr id="2" name="Picture 1">
            <a:extLst>
              <a:ext uri="{FF2B5EF4-FFF2-40B4-BE49-F238E27FC236}">
                <a16:creationId xmlns:a16="http://schemas.microsoft.com/office/drawing/2014/main" id="{7FDE4446-2264-139B-BFFA-1F948629CF52}"/>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867D6523-3AEE-FA47-1E11-02F6A586AB13}"/>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48087B8F-9FA7-BDF7-D164-9BF0F3150E7C}"/>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940A900F-7815-E05E-F084-32CBA17BEC5B}"/>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D32D889A-2F72-DFC6-94C3-155772EF913B}"/>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6CAC9BE-0BEB-CA00-A18B-02C285BD5EA2}"/>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0773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28AD8-FC06-616D-BD92-6EBB8F5E9F12}"/>
            </a:ext>
          </a:extLst>
        </p:cNvPr>
        <p:cNvGrpSpPr/>
        <p:nvPr/>
      </p:nvGrpSpPr>
      <p:grpSpPr>
        <a:xfrm>
          <a:off x="0" y="0"/>
          <a:ext cx="0" cy="0"/>
          <a:chOff x="0" y="0"/>
          <a:chExt cx="0" cy="0"/>
        </a:xfrm>
      </p:grpSpPr>
      <p:sp>
        <p:nvSpPr>
          <p:cNvPr id="2" name="Google Shape;148;p7">
            <a:extLst>
              <a:ext uri="{FF2B5EF4-FFF2-40B4-BE49-F238E27FC236}">
                <a16:creationId xmlns:a16="http://schemas.microsoft.com/office/drawing/2014/main" id="{CEDD80A5-75F6-43E6-F21D-6428E9224E25}"/>
              </a:ext>
            </a:extLst>
          </p:cNvPr>
          <p:cNvSpPr/>
          <p:nvPr/>
        </p:nvSpPr>
        <p:spPr>
          <a:xfrm>
            <a:off x="376807" y="1078179"/>
            <a:ext cx="36835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149;p7">
            <a:extLst>
              <a:ext uri="{FF2B5EF4-FFF2-40B4-BE49-F238E27FC236}">
                <a16:creationId xmlns:a16="http://schemas.microsoft.com/office/drawing/2014/main" id="{3930199A-D103-469E-8DBC-E44B29CAD9B8}"/>
              </a:ext>
            </a:extLst>
          </p:cNvPr>
          <p:cNvSpPr txBox="1"/>
          <p:nvPr/>
        </p:nvSpPr>
        <p:spPr>
          <a:xfrm>
            <a:off x="1494115" y="2239572"/>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4" name="Google Shape;150;p7">
            <a:extLst>
              <a:ext uri="{FF2B5EF4-FFF2-40B4-BE49-F238E27FC236}">
                <a16:creationId xmlns:a16="http://schemas.microsoft.com/office/drawing/2014/main" id="{B1346256-422E-14C5-1855-EA9AFF4A3A95}"/>
              </a:ext>
            </a:extLst>
          </p:cNvPr>
          <p:cNvSpPr/>
          <p:nvPr/>
        </p:nvSpPr>
        <p:spPr>
          <a:xfrm>
            <a:off x="475566" y="3774068"/>
            <a:ext cx="35819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151;p7">
            <a:extLst>
              <a:ext uri="{FF2B5EF4-FFF2-40B4-BE49-F238E27FC236}">
                <a16:creationId xmlns:a16="http://schemas.microsoft.com/office/drawing/2014/main" id="{04B93C2D-E016-8DCE-DE8C-016E4EF96CE3}"/>
              </a:ext>
            </a:extLst>
          </p:cNvPr>
          <p:cNvSpPr txBox="1"/>
          <p:nvPr/>
        </p:nvSpPr>
        <p:spPr>
          <a:xfrm>
            <a:off x="1494115" y="4747225"/>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6" name="Google Shape;147;p7">
            <a:extLst>
              <a:ext uri="{FF2B5EF4-FFF2-40B4-BE49-F238E27FC236}">
                <a16:creationId xmlns:a16="http://schemas.microsoft.com/office/drawing/2014/main" id="{96D51D24-B426-6199-B987-681FFEB67E6C}"/>
              </a:ext>
            </a:extLst>
          </p:cNvPr>
          <p:cNvSpPr txBox="1">
            <a:spLocks/>
          </p:cNvSpPr>
          <p:nvPr/>
        </p:nvSpPr>
        <p:spPr>
          <a:xfrm>
            <a:off x="4756127" y="983275"/>
            <a:ext cx="7055557" cy="54164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ea typeface="Helvetica Neue Light"/>
              </a:rPr>
              <a:t>How it Works</a:t>
            </a:r>
            <a:endParaRPr lang="en-US" sz="2600" b="1">
              <a:solidFill>
                <a:srgbClr val="E84B36"/>
              </a:solidFill>
              <a:latin typeface="Arial" panose="020B0604020202020204" pitchFamily="34" charset="0"/>
              <a:ea typeface="Helvetica Neue Light"/>
              <a:cs typeface="Arial" panose="020B0604020202020204" pitchFamily="34" charset="0"/>
            </a:endParaRPr>
          </a:p>
          <a:p>
            <a:pPr marL="342900" indent="-342900">
              <a:buSzPts val="3000"/>
              <a:buChar char="•"/>
            </a:pPr>
            <a:r>
              <a:rPr lang="en-US" sz="2200" b="1">
                <a:solidFill>
                  <a:srgbClr val="15264B"/>
                </a:solidFill>
                <a:ea typeface="Helvetica Neue Light"/>
              </a:rPr>
              <a:t>Sensing layer: tin dioxide changes resistance in presence of gas</a:t>
            </a:r>
            <a:endParaRPr lang="en-US" sz="2200" b="1">
              <a:solidFill>
                <a:srgbClr val="15264B"/>
              </a:solidFill>
              <a:ea typeface="Helvetica Neue Light"/>
              <a:cs typeface="Arial" panose="020B0604020202020204" pitchFamily="34" charset="0"/>
            </a:endParaRPr>
          </a:p>
          <a:p>
            <a:pPr marL="342900" indent="-342900">
              <a:buSzPts val="3000"/>
              <a:buChar char="•"/>
            </a:pPr>
            <a:r>
              <a:rPr lang="en-US" sz="2200" b="1">
                <a:solidFill>
                  <a:srgbClr val="15264B"/>
                </a:solidFill>
                <a:ea typeface="Helvetica Neue Light"/>
              </a:rPr>
              <a:t>Voltage increases when gas is detected.</a:t>
            </a:r>
            <a:endParaRPr lang="en-US" sz="2200" b="1">
              <a:solidFill>
                <a:srgbClr val="15264B"/>
              </a:solidFill>
              <a:ea typeface="Helvetica Neue Light"/>
              <a:cs typeface="Arial" panose="020B0604020202020204" pitchFamily="34" charset="0"/>
            </a:endParaRPr>
          </a:p>
          <a:p>
            <a:pPr marL="342900" indent="-342900">
              <a:buSzPts val="3000"/>
              <a:buChar char="•"/>
            </a:pPr>
            <a:r>
              <a:rPr lang="en-US" sz="2200" b="1">
                <a:solidFill>
                  <a:srgbClr val="15264B"/>
                </a:solidFill>
                <a:ea typeface="Helvetica Neue Light"/>
              </a:rPr>
              <a:t>Two Power inputs:</a:t>
            </a:r>
            <a:endParaRPr lang="en-US" sz="2200" b="1">
              <a:solidFill>
                <a:srgbClr val="15264B"/>
              </a:solidFill>
              <a:ea typeface="Helvetica Neue Light"/>
              <a:cs typeface="Arial" panose="020B0604020202020204" pitchFamily="34" charset="0"/>
            </a:endParaRPr>
          </a:p>
          <a:p>
            <a:pPr marL="800100" lvl="1" indent="-342900">
              <a:buSzPts val="3000"/>
              <a:buFont typeface="Courier New"/>
              <a:buChar char="o"/>
            </a:pPr>
            <a:r>
              <a:rPr lang="en-US" sz="2200" b="1">
                <a:solidFill>
                  <a:srgbClr val="15264B"/>
                </a:solidFill>
                <a:ea typeface="Helvetica Neue Light"/>
              </a:rPr>
              <a:t>5V for sensor operation</a:t>
            </a:r>
            <a:endParaRPr lang="en-US" sz="2200" b="1">
              <a:solidFill>
                <a:srgbClr val="15264B"/>
              </a:solidFill>
              <a:ea typeface="Helvetica Neue Light"/>
              <a:cs typeface="Arial" panose="020B0604020202020204" pitchFamily="34" charset="0"/>
            </a:endParaRPr>
          </a:p>
          <a:p>
            <a:pPr marL="800100" lvl="1" indent="-342900">
              <a:buSzPts val="3000"/>
              <a:buFont typeface="Courier New"/>
              <a:buChar char="o"/>
            </a:pPr>
            <a:r>
              <a:rPr lang="en-US" sz="2200" b="1">
                <a:solidFill>
                  <a:srgbClr val="15264B"/>
                </a:solidFill>
                <a:ea typeface="Helvetica Neue Light"/>
              </a:rPr>
              <a:t>Heater element across pins 2 &amp; 5 to enable gas detection </a:t>
            </a:r>
            <a:endParaRPr lang="en-US" sz="2200" b="1">
              <a:solidFill>
                <a:srgbClr val="15264B"/>
              </a:solidFill>
              <a:ea typeface="Helvetica Neue Light"/>
              <a:cs typeface="Arial" panose="020B0604020202020204" pitchFamily="34" charset="0"/>
            </a:endParaRPr>
          </a:p>
          <a:p>
            <a:pPr marL="342900" indent="-342900">
              <a:buSzPts val="3000"/>
              <a:buFont typeface="Arial"/>
              <a:buChar char="•"/>
            </a:pPr>
            <a:r>
              <a:rPr lang="en-US" sz="2200" b="1">
                <a:solidFill>
                  <a:srgbClr val="15264B"/>
                </a:solidFill>
                <a:ea typeface="Helvetica Neue Light"/>
              </a:rPr>
              <a:t>Heater cycling required:</a:t>
            </a:r>
            <a:endParaRPr lang="en-US" sz="2200" b="1">
              <a:solidFill>
                <a:srgbClr val="15264B"/>
              </a:solidFill>
              <a:ea typeface="Helvetica Neue Light"/>
              <a:cs typeface="Arial" panose="020B0604020202020204" pitchFamily="34" charset="0"/>
            </a:endParaRPr>
          </a:p>
          <a:p>
            <a:pPr marL="800100" lvl="1" indent="-342900">
              <a:buSzPts val="3000"/>
              <a:buFont typeface="Courier New"/>
              <a:buChar char="o"/>
            </a:pPr>
            <a:r>
              <a:rPr lang="en-US" sz="2200" b="1">
                <a:solidFill>
                  <a:srgbClr val="15264B"/>
                </a:solidFill>
                <a:ea typeface="Helvetica Neue Light"/>
              </a:rPr>
              <a:t>5V for 60s, then 1.5V for 90s to complete detection cycle</a:t>
            </a:r>
          </a:p>
          <a:p>
            <a:pPr marL="342900" indent="-342900">
              <a:buSzPts val="3000"/>
              <a:buFont typeface="Arial"/>
              <a:buChar char="•"/>
            </a:pPr>
            <a:r>
              <a:rPr lang="en-US" sz="2200" b="1">
                <a:solidFill>
                  <a:srgbClr val="15264B"/>
                </a:solidFill>
              </a:rPr>
              <a:t>Initial Design Issue:</a:t>
            </a:r>
          </a:p>
          <a:p>
            <a:pPr marL="800100" lvl="1" indent="-342900">
              <a:buSzPts val="3000"/>
              <a:buFont typeface="Courier New"/>
              <a:buChar char="o"/>
            </a:pPr>
            <a:r>
              <a:rPr lang="en-US" sz="2200" b="1">
                <a:solidFill>
                  <a:srgbClr val="15264B"/>
                </a:solidFill>
              </a:rPr>
              <a:t>Used a 2:1 Mux, but it could not handle 200 mA current draw (limited to 50 mA).</a:t>
            </a:r>
          </a:p>
          <a:p>
            <a:pPr marL="800100" lvl="1" indent="-342900">
              <a:buSzPts val="3000"/>
              <a:buFont typeface="Courier New"/>
              <a:buChar char="o"/>
            </a:pPr>
            <a:r>
              <a:rPr lang="en-US" sz="2200" b="1">
                <a:solidFill>
                  <a:srgbClr val="15264B"/>
                </a:solidFill>
                <a:ea typeface="Helvetica Neue Light"/>
              </a:rPr>
              <a:t>Solution required direct switching or higher-current routing method </a:t>
            </a:r>
            <a:endParaRPr lang="en-US" sz="2200" b="1">
              <a:solidFill>
                <a:srgbClr val="15264B"/>
              </a:solidFill>
              <a:ea typeface="Helvetica Neue Light"/>
              <a:cs typeface="Arial" panose="020B0604020202020204" pitchFamily="34" charset="0"/>
            </a:endParaRPr>
          </a:p>
          <a:p>
            <a:pPr marL="457200" lvl="1">
              <a:buSzPts val="3000"/>
            </a:pPr>
            <a:endParaRPr lang="en-US" sz="2000" b="1">
              <a:solidFill>
                <a:srgbClr val="15264B"/>
              </a:solidFill>
              <a:ea typeface="Helvetica Neue Light"/>
              <a:cs typeface="Arial" panose="020B0604020202020204" pitchFamily="34" charset="0"/>
            </a:endParaRPr>
          </a:p>
        </p:txBody>
      </p:sp>
      <p:sp>
        <p:nvSpPr>
          <p:cNvPr id="13" name="Google Shape;145;p7">
            <a:extLst>
              <a:ext uri="{FF2B5EF4-FFF2-40B4-BE49-F238E27FC236}">
                <a16:creationId xmlns:a16="http://schemas.microsoft.com/office/drawing/2014/main" id="{7574E5BF-3D3C-5A8B-FDD3-1A9D0FEDB8D7}"/>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3EDB7911-3E66-8890-2693-AFCFCE9A44DA}"/>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Challenges: Gas Sensor Problem</a:t>
            </a:r>
            <a:endParaRPr lang="en-US">
              <a:solidFill>
                <a:schemeClr val="lt1"/>
              </a:solidFill>
            </a:endParaRPr>
          </a:p>
        </p:txBody>
      </p:sp>
      <p:pic>
        <p:nvPicPr>
          <p:cNvPr id="7" name="Picture 6">
            <a:extLst>
              <a:ext uri="{FF2B5EF4-FFF2-40B4-BE49-F238E27FC236}">
                <a16:creationId xmlns:a16="http://schemas.microsoft.com/office/drawing/2014/main" id="{FB39C5E8-931C-20D8-DBB4-B8418F6D8F1E}"/>
              </a:ext>
            </a:extLst>
          </p:cNvPr>
          <p:cNvPicPr>
            <a:picLocks noChangeAspect="1"/>
          </p:cNvPicPr>
          <p:nvPr/>
        </p:nvPicPr>
        <p:blipFill>
          <a:blip r:embed="rId3"/>
          <a:stretch>
            <a:fillRect/>
          </a:stretch>
        </p:blipFill>
        <p:spPr>
          <a:xfrm>
            <a:off x="11557509" y="233819"/>
            <a:ext cx="271308" cy="389810"/>
          </a:xfrm>
          <a:prstGeom prst="rect">
            <a:avLst/>
          </a:prstGeom>
        </p:spPr>
      </p:pic>
      <p:sp>
        <p:nvSpPr>
          <p:cNvPr id="8" name="Google Shape;100;p1">
            <a:extLst>
              <a:ext uri="{FF2B5EF4-FFF2-40B4-BE49-F238E27FC236}">
                <a16:creationId xmlns:a16="http://schemas.microsoft.com/office/drawing/2014/main" id="{6301B699-5253-9EA9-E9DB-55C225D9C832}"/>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9" name="Google Shape;100;p1">
            <a:extLst>
              <a:ext uri="{FF2B5EF4-FFF2-40B4-BE49-F238E27FC236}">
                <a16:creationId xmlns:a16="http://schemas.microsoft.com/office/drawing/2014/main" id="{F3259127-3932-479A-DAD7-BA23BE3E03C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10" name="Group 9">
            <a:extLst>
              <a:ext uri="{FF2B5EF4-FFF2-40B4-BE49-F238E27FC236}">
                <a16:creationId xmlns:a16="http://schemas.microsoft.com/office/drawing/2014/main" id="{7F4A0D6F-7007-393B-489B-82B5A9692355}"/>
              </a:ext>
            </a:extLst>
          </p:cNvPr>
          <p:cNvGrpSpPr/>
          <p:nvPr/>
        </p:nvGrpSpPr>
        <p:grpSpPr>
          <a:xfrm>
            <a:off x="4061361" y="6601537"/>
            <a:ext cx="5238725" cy="70446"/>
            <a:chOff x="4028111" y="6601537"/>
            <a:chExt cx="5238725" cy="70446"/>
          </a:xfrm>
          <a:solidFill>
            <a:srgbClr val="13294B"/>
          </a:solidFill>
        </p:grpSpPr>
        <p:cxnSp>
          <p:nvCxnSpPr>
            <p:cNvPr id="11" name="Straight Connector 10">
              <a:extLst>
                <a:ext uri="{FF2B5EF4-FFF2-40B4-BE49-F238E27FC236}">
                  <a16:creationId xmlns:a16="http://schemas.microsoft.com/office/drawing/2014/main" id="{E6FCBF40-2BF0-1871-9598-3F6AA330C056}"/>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3C72AD9-188A-1C10-10F5-6C5D6F9EA9E6}"/>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n orange round object with metal pins&#10;&#10;AI-generated content may be incorrect.">
            <a:extLst>
              <a:ext uri="{FF2B5EF4-FFF2-40B4-BE49-F238E27FC236}">
                <a16:creationId xmlns:a16="http://schemas.microsoft.com/office/drawing/2014/main" id="{4B8528C5-BFFF-A749-1896-F2762100DA7C}"/>
              </a:ext>
            </a:extLst>
          </p:cNvPr>
          <p:cNvPicPr>
            <a:picLocks noChangeAspect="1"/>
          </p:cNvPicPr>
          <p:nvPr/>
        </p:nvPicPr>
        <p:blipFill>
          <a:blip r:embed="rId4"/>
          <a:stretch>
            <a:fillRect/>
          </a:stretch>
        </p:blipFill>
        <p:spPr>
          <a:xfrm>
            <a:off x="377825" y="1081088"/>
            <a:ext cx="3689350" cy="2308225"/>
          </a:xfrm>
          <a:prstGeom prst="rect">
            <a:avLst/>
          </a:prstGeom>
        </p:spPr>
      </p:pic>
      <p:pic>
        <p:nvPicPr>
          <p:cNvPr id="17" name="Picture 16" descr="A diagram of a circuit&#10;&#10;AI-generated content may be incorrect.">
            <a:extLst>
              <a:ext uri="{FF2B5EF4-FFF2-40B4-BE49-F238E27FC236}">
                <a16:creationId xmlns:a16="http://schemas.microsoft.com/office/drawing/2014/main" id="{3DCF6055-5487-9530-DD81-0B71B8A9BD11}"/>
              </a:ext>
            </a:extLst>
          </p:cNvPr>
          <p:cNvPicPr>
            <a:picLocks noChangeAspect="1"/>
          </p:cNvPicPr>
          <p:nvPr/>
        </p:nvPicPr>
        <p:blipFill>
          <a:blip r:embed="rId5"/>
          <a:stretch>
            <a:fillRect/>
          </a:stretch>
        </p:blipFill>
        <p:spPr>
          <a:xfrm>
            <a:off x="379413" y="3402013"/>
            <a:ext cx="3686175" cy="2847975"/>
          </a:xfrm>
          <a:prstGeom prst="rect">
            <a:avLst/>
          </a:prstGeom>
        </p:spPr>
      </p:pic>
    </p:spTree>
    <p:extLst>
      <p:ext uri="{BB962C8B-B14F-4D97-AF65-F5344CB8AC3E}">
        <p14:creationId xmlns:p14="http://schemas.microsoft.com/office/powerpoint/2010/main" val="1743208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1;p7">
            <a:extLst>
              <a:ext uri="{FF2B5EF4-FFF2-40B4-BE49-F238E27FC236}">
                <a16:creationId xmlns:a16="http://schemas.microsoft.com/office/drawing/2014/main" id="{C8D3D975-D243-4045-9EF4-81265490CC1D}"/>
              </a:ext>
            </a:extLst>
          </p:cNvPr>
          <p:cNvSpPr txBox="1"/>
          <p:nvPr/>
        </p:nvSpPr>
        <p:spPr>
          <a:xfrm>
            <a:off x="1469276" y="3493224"/>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16" name="Google Shape;147;p7">
            <a:extLst>
              <a:ext uri="{FF2B5EF4-FFF2-40B4-BE49-F238E27FC236}">
                <a16:creationId xmlns:a16="http://schemas.microsoft.com/office/drawing/2014/main" id="{DE8BCD66-DFCA-D540-95EA-EBDD783907CB}"/>
              </a:ext>
            </a:extLst>
          </p:cNvPr>
          <p:cNvSpPr txBox="1">
            <a:spLocks/>
          </p:cNvSpPr>
          <p:nvPr/>
        </p:nvSpPr>
        <p:spPr>
          <a:xfrm>
            <a:off x="5131837" y="1334279"/>
            <a:ext cx="6422373"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3000"/>
            </a:pPr>
            <a:r>
              <a:rPr lang="en-US" sz="2600" b="1">
                <a:solidFill>
                  <a:srgbClr val="E84B36"/>
                </a:solidFill>
                <a:sym typeface="Helvetica Neue Light"/>
              </a:rPr>
              <a:t>Going Back to Basics</a:t>
            </a:r>
            <a:endParaRPr lang="en-US" sz="2600" b="1">
              <a:solidFill>
                <a:srgbClr val="E84B36"/>
              </a:solidFill>
              <a:latin typeface="Arial" panose="020B0604020202020204" pitchFamily="34" charset="0"/>
              <a:cs typeface="Arial" panose="020B0604020202020204" pitchFamily="34" charset="0"/>
              <a:sym typeface="Helvetica Neue Light"/>
            </a:endParaRPr>
          </a:p>
          <a:p>
            <a:pPr marL="342900" indent="-342900">
              <a:buSzPts val="3000"/>
              <a:buChar char="•"/>
            </a:pPr>
            <a:r>
              <a:rPr lang="en-US" sz="2200" b="1">
                <a:solidFill>
                  <a:schemeClr val="bg2"/>
                </a:solidFill>
              </a:rPr>
              <a:t>Mux solution failed due to current limit</a:t>
            </a:r>
            <a:endParaRPr lang="en-US" sz="2200" b="1">
              <a:solidFill>
                <a:schemeClr val="bg2"/>
              </a:solidFill>
              <a:latin typeface="Arial" panose="020B0604020202020204" pitchFamily="34" charset="0"/>
              <a:cs typeface="Arial" panose="020B0604020202020204" pitchFamily="34" charset="0"/>
            </a:endParaRPr>
          </a:p>
          <a:p>
            <a:pPr marL="342900" indent="-342900">
              <a:buSzPts val="3000"/>
              <a:buChar char="•"/>
            </a:pPr>
            <a:endParaRPr lang="en-US" sz="2200" b="1">
              <a:solidFill>
                <a:schemeClr val="bg2"/>
              </a:solidFill>
            </a:endParaRPr>
          </a:p>
          <a:p>
            <a:pPr marL="342900" indent="-342900">
              <a:buSzPts val="3000"/>
              <a:buChar char="•"/>
            </a:pPr>
            <a:r>
              <a:rPr lang="en-US" sz="2200" b="1">
                <a:solidFill>
                  <a:schemeClr val="bg2"/>
                </a:solidFill>
              </a:rPr>
              <a:t>Switched to classic PMOS-based switching technique</a:t>
            </a:r>
            <a:endParaRPr lang="en-US" sz="2200">
              <a:solidFill>
                <a:schemeClr val="bg2"/>
              </a:solidFill>
            </a:endParaRPr>
          </a:p>
          <a:p>
            <a:pPr marL="342900" indent="-342900">
              <a:buSzPts val="3000"/>
              <a:buChar char="•"/>
            </a:pPr>
            <a:endParaRPr lang="en-US" sz="2200" b="1">
              <a:solidFill>
                <a:schemeClr val="bg2"/>
              </a:solidFill>
            </a:endParaRPr>
          </a:p>
          <a:p>
            <a:pPr marL="342900" indent="-342900">
              <a:buSzPts val="3000"/>
              <a:buChar char="•"/>
            </a:pPr>
            <a:r>
              <a:rPr lang="en-US" sz="2200" b="1">
                <a:solidFill>
                  <a:schemeClr val="bg2"/>
                </a:solidFill>
              </a:rPr>
              <a:t>Two PMOS transistors control by ESP32 GPIOs:</a:t>
            </a:r>
            <a:endParaRPr lang="en-US" sz="2200">
              <a:solidFill>
                <a:schemeClr val="bg2"/>
              </a:solidFill>
            </a:endParaRPr>
          </a:p>
          <a:p>
            <a:pPr marL="800100" lvl="1" indent="-342900">
              <a:buSzPts val="3000"/>
              <a:buFont typeface="Courier New"/>
              <a:buChar char="o"/>
            </a:pPr>
            <a:r>
              <a:rPr lang="en-US" sz="2200" b="1">
                <a:solidFill>
                  <a:schemeClr val="bg2"/>
                </a:solidFill>
              </a:rPr>
              <a:t>5V PMOS active for 60s</a:t>
            </a:r>
            <a:endParaRPr lang="en-US" sz="2200">
              <a:solidFill>
                <a:schemeClr val="bg2"/>
              </a:solidFill>
            </a:endParaRPr>
          </a:p>
          <a:p>
            <a:pPr marL="457200" lvl="1">
              <a:buSzPts val="3000"/>
            </a:pPr>
            <a:endParaRPr lang="en-US" sz="2200" b="1">
              <a:solidFill>
                <a:schemeClr val="bg2"/>
              </a:solidFill>
            </a:endParaRPr>
          </a:p>
          <a:p>
            <a:pPr marL="800100" lvl="1" indent="-342900">
              <a:buSzPts val="3000"/>
              <a:buFont typeface="Courier New"/>
              <a:buChar char="o"/>
            </a:pPr>
            <a:r>
              <a:rPr lang="en-US" sz="2200" b="1">
                <a:solidFill>
                  <a:schemeClr val="bg2"/>
                </a:solidFill>
              </a:rPr>
              <a:t>1.5V PMOS active for 90s</a:t>
            </a:r>
          </a:p>
          <a:p>
            <a:pPr marL="457200" lvl="1">
              <a:buSzPts val="3000"/>
            </a:pPr>
            <a:endParaRPr lang="en-US" sz="2200" b="1">
              <a:solidFill>
                <a:schemeClr val="bg2"/>
              </a:solidFill>
            </a:endParaRPr>
          </a:p>
          <a:p>
            <a:pPr marL="342900" indent="-342900">
              <a:buSzPts val="3000"/>
              <a:buChar char="•"/>
            </a:pPr>
            <a:r>
              <a:rPr lang="en-US" sz="2200" b="1">
                <a:solidFill>
                  <a:schemeClr val="bg2"/>
                </a:solidFill>
              </a:rPr>
              <a:t>Includes dead time to prevent both PMOS from turning on simultaneously</a:t>
            </a:r>
            <a:endParaRPr lang="en-US" sz="2200" b="1">
              <a:solidFill>
                <a:schemeClr val="bg2"/>
              </a:solidFill>
              <a:latin typeface="Arial" panose="020B0604020202020204" pitchFamily="34" charset="0"/>
              <a:cs typeface="Arial" panose="020B0604020202020204" pitchFamily="34" charset="0"/>
            </a:endParaRPr>
          </a:p>
          <a:p>
            <a:pPr>
              <a:buSzPts val="3000"/>
            </a:pPr>
            <a:endParaRPr lang="en-US" sz="1800">
              <a:latin typeface="Arial" panose="020B0604020202020204" pitchFamily="34" charset="0"/>
              <a:cs typeface="Arial" panose="020B0604020202020204" pitchFamily="34" charset="0"/>
            </a:endParaRPr>
          </a:p>
        </p:txBody>
      </p:sp>
      <p:sp>
        <p:nvSpPr>
          <p:cNvPr id="11" name="Google Shape;145;p7">
            <a:extLst>
              <a:ext uri="{FF2B5EF4-FFF2-40B4-BE49-F238E27FC236}">
                <a16:creationId xmlns:a16="http://schemas.microsoft.com/office/drawing/2014/main" id="{C421A7FF-FDFC-3F47-9E0B-052B223EC86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246D99E1-E99D-4E40-9E2A-287A7BDD463E}"/>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Challenges: Gas Sensor Solution</a:t>
            </a:r>
            <a:endParaRPr lang="en-US">
              <a:solidFill>
                <a:schemeClr val="lt1"/>
              </a:solidFill>
            </a:endParaRPr>
          </a:p>
        </p:txBody>
      </p:sp>
      <p:pic>
        <p:nvPicPr>
          <p:cNvPr id="2" name="Picture 1">
            <a:extLst>
              <a:ext uri="{FF2B5EF4-FFF2-40B4-BE49-F238E27FC236}">
                <a16:creationId xmlns:a16="http://schemas.microsoft.com/office/drawing/2014/main" id="{509D3E92-3609-B0BD-000F-0E496EE9D4D7}"/>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ADC408AA-09F2-73ED-5736-599D0F26D6AE}"/>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6" name="Google Shape;100;p1">
            <a:extLst>
              <a:ext uri="{FF2B5EF4-FFF2-40B4-BE49-F238E27FC236}">
                <a16:creationId xmlns:a16="http://schemas.microsoft.com/office/drawing/2014/main" id="{5DAE8FFB-A883-8AD8-CB66-DFF7F4B0677A}"/>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7" name="Group 6">
            <a:extLst>
              <a:ext uri="{FF2B5EF4-FFF2-40B4-BE49-F238E27FC236}">
                <a16:creationId xmlns:a16="http://schemas.microsoft.com/office/drawing/2014/main" id="{36EB0F93-5E4E-0849-5B82-3B6ACB887795}"/>
              </a:ext>
            </a:extLst>
          </p:cNvPr>
          <p:cNvGrpSpPr/>
          <p:nvPr/>
        </p:nvGrpSpPr>
        <p:grpSpPr>
          <a:xfrm>
            <a:off x="4061361" y="6601537"/>
            <a:ext cx="5238725" cy="70446"/>
            <a:chOff x="4028111" y="6601537"/>
            <a:chExt cx="5238725" cy="70446"/>
          </a:xfrm>
          <a:solidFill>
            <a:srgbClr val="13294B"/>
          </a:solidFill>
        </p:grpSpPr>
        <p:cxnSp>
          <p:nvCxnSpPr>
            <p:cNvPr id="8" name="Straight Connector 7">
              <a:extLst>
                <a:ext uri="{FF2B5EF4-FFF2-40B4-BE49-F238E27FC236}">
                  <a16:creationId xmlns:a16="http://schemas.microsoft.com/office/drawing/2014/main" id="{3A957837-463E-612C-50EC-66937A034A7F}"/>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E6D5CD1-9EA9-263D-6FDE-127B82BBAD66}"/>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diagram of a circuit&#10;&#10;AI-generated content may be incorrect.">
            <a:extLst>
              <a:ext uri="{FF2B5EF4-FFF2-40B4-BE49-F238E27FC236}">
                <a16:creationId xmlns:a16="http://schemas.microsoft.com/office/drawing/2014/main" id="{DB7DF47E-1585-2F57-4E7D-547B5BCF11BF}"/>
              </a:ext>
            </a:extLst>
          </p:cNvPr>
          <p:cNvPicPr>
            <a:picLocks noChangeAspect="1"/>
          </p:cNvPicPr>
          <p:nvPr/>
        </p:nvPicPr>
        <p:blipFill>
          <a:blip r:embed="rId4"/>
          <a:stretch>
            <a:fillRect/>
          </a:stretch>
        </p:blipFill>
        <p:spPr>
          <a:xfrm>
            <a:off x="436563" y="2017713"/>
            <a:ext cx="4346575" cy="2593975"/>
          </a:xfrm>
          <a:prstGeom prst="rect">
            <a:avLst/>
          </a:prstGeom>
        </p:spPr>
      </p:pic>
    </p:spTree>
    <p:extLst>
      <p:ext uri="{BB962C8B-B14F-4D97-AF65-F5344CB8AC3E}">
        <p14:creationId xmlns:p14="http://schemas.microsoft.com/office/powerpoint/2010/main" val="3108187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8;p7">
            <a:extLst>
              <a:ext uri="{FF2B5EF4-FFF2-40B4-BE49-F238E27FC236}">
                <a16:creationId xmlns:a16="http://schemas.microsoft.com/office/drawing/2014/main" id="{CB58E561-E0C5-A94B-B3E5-86F44D0451C8}"/>
              </a:ext>
            </a:extLst>
          </p:cNvPr>
          <p:cNvSpPr/>
          <p:nvPr/>
        </p:nvSpPr>
        <p:spPr>
          <a:xfrm>
            <a:off x="376807" y="1078179"/>
            <a:ext cx="43566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149;p7">
            <a:extLst>
              <a:ext uri="{FF2B5EF4-FFF2-40B4-BE49-F238E27FC236}">
                <a16:creationId xmlns:a16="http://schemas.microsoft.com/office/drawing/2014/main" id="{01741CE7-6F04-DC47-9558-285DF0B47201}"/>
              </a:ext>
            </a:extLst>
          </p:cNvPr>
          <p:cNvSpPr txBox="1"/>
          <p:nvPr/>
        </p:nvSpPr>
        <p:spPr>
          <a:xfrm>
            <a:off x="1494115" y="2239572"/>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4" name="Google Shape;150;p7">
            <a:extLst>
              <a:ext uri="{FF2B5EF4-FFF2-40B4-BE49-F238E27FC236}">
                <a16:creationId xmlns:a16="http://schemas.microsoft.com/office/drawing/2014/main" id="{ED15FFAB-CB3E-DB4F-A235-79EAD3C49663}"/>
              </a:ext>
            </a:extLst>
          </p:cNvPr>
          <p:cNvSpPr/>
          <p:nvPr/>
        </p:nvSpPr>
        <p:spPr>
          <a:xfrm>
            <a:off x="475566" y="3774068"/>
            <a:ext cx="43566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151;p7">
            <a:extLst>
              <a:ext uri="{FF2B5EF4-FFF2-40B4-BE49-F238E27FC236}">
                <a16:creationId xmlns:a16="http://schemas.microsoft.com/office/drawing/2014/main" id="{767E5E1A-F673-9F4D-8D50-4137024C4DCC}"/>
              </a:ext>
            </a:extLst>
          </p:cNvPr>
          <p:cNvSpPr txBox="1"/>
          <p:nvPr/>
        </p:nvSpPr>
        <p:spPr>
          <a:xfrm>
            <a:off x="1494115" y="4747225"/>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6" name="Google Shape;147;p7">
            <a:extLst>
              <a:ext uri="{FF2B5EF4-FFF2-40B4-BE49-F238E27FC236}">
                <a16:creationId xmlns:a16="http://schemas.microsoft.com/office/drawing/2014/main" id="{437A156D-2491-BC45-8821-E6E91300B5E7}"/>
              </a:ext>
            </a:extLst>
          </p:cNvPr>
          <p:cNvSpPr txBox="1">
            <a:spLocks/>
          </p:cNvSpPr>
          <p:nvPr/>
        </p:nvSpPr>
        <p:spPr>
          <a:xfrm>
            <a:off x="5029970" y="983275"/>
            <a:ext cx="6686464" cy="48211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buSzPts val="3000"/>
            </a:pPr>
            <a:r>
              <a:rPr lang="en-US" sz="2600" b="1">
                <a:solidFill>
                  <a:srgbClr val="E84B36"/>
                </a:solidFill>
                <a:ea typeface="Helvetica Neue Light"/>
                <a:sym typeface="Helvetica Neue Light"/>
              </a:rPr>
              <a:t>Dropout Voltage</a:t>
            </a:r>
            <a:endParaRPr lang="en-US" sz="1800">
              <a:solidFill>
                <a:schemeClr val="tx1"/>
              </a:solidFill>
              <a:ea typeface="Helvetica Neue Light"/>
              <a:sym typeface="Helvetica Neue Light"/>
            </a:endParaRPr>
          </a:p>
          <a:p>
            <a:pPr marL="285750" indent="-285750">
              <a:buSzPts val="2000"/>
              <a:buChar char="•"/>
            </a:pPr>
            <a:r>
              <a:rPr lang="en-US" sz="2200" b="1">
                <a:solidFill>
                  <a:schemeClr val="bg2"/>
                </a:solidFill>
                <a:ea typeface="Helvetica Neue Light"/>
              </a:rPr>
              <a:t>LM317 dropout voltage (1.5V-2.5V) was too high for stable 1.5V regulation</a:t>
            </a:r>
            <a:endParaRPr lang="en-US" sz="2200" b="1">
              <a:solidFill>
                <a:schemeClr val="bg2"/>
              </a:solidFill>
              <a:ea typeface="Helvetica Neue Light"/>
              <a:cs typeface="Arial" panose="020B0604020202020204" pitchFamily="34" charset="0"/>
            </a:endParaRPr>
          </a:p>
          <a:p>
            <a:pPr>
              <a:buSzPts val="2000"/>
            </a:pPr>
            <a:endParaRPr lang="en-US" sz="2200" b="1">
              <a:solidFill>
                <a:schemeClr val="bg2"/>
              </a:solidFill>
              <a:ea typeface="Helvetica Neue Light"/>
            </a:endParaRPr>
          </a:p>
          <a:p>
            <a:pPr marL="285750" indent="-285750">
              <a:buSzPts val="2000"/>
              <a:buChar char="•"/>
            </a:pPr>
            <a:r>
              <a:rPr lang="en-US" sz="2200" b="1">
                <a:solidFill>
                  <a:schemeClr val="bg2"/>
                </a:solidFill>
                <a:ea typeface="Helvetica Neue Light"/>
              </a:rPr>
              <a:t>Daisy-chained setup: 9V -&gt; 5V -&gt; 3.3V -&gt; 1.5V </a:t>
            </a:r>
          </a:p>
          <a:p>
            <a:pPr marL="742950" lvl="1" indent="-285750">
              <a:buSzPts val="2000"/>
              <a:buFont typeface="Courier New"/>
              <a:buChar char="o"/>
            </a:pPr>
            <a:r>
              <a:rPr lang="en-US" sz="2200" b="1">
                <a:solidFill>
                  <a:schemeClr val="bg2"/>
                </a:solidFill>
                <a:ea typeface="Helvetica Neue Light"/>
              </a:rPr>
              <a:t>LM317 used from 3.3V -&gt; 1.5V</a:t>
            </a:r>
            <a:endParaRPr lang="en-US" sz="2200" b="1">
              <a:solidFill>
                <a:schemeClr val="bg2"/>
              </a:solidFill>
              <a:latin typeface="Arial" panose="020B0604020202020204" pitchFamily="34" charset="0"/>
              <a:ea typeface="Helvetica Neue Light"/>
              <a:cs typeface="Arial" panose="020B0604020202020204" pitchFamily="34" charset="0"/>
            </a:endParaRPr>
          </a:p>
          <a:p>
            <a:pPr marL="457200" lvl="1">
              <a:buSzPts val="2000"/>
            </a:pPr>
            <a:endParaRPr lang="en-US" sz="2200" b="1">
              <a:solidFill>
                <a:schemeClr val="bg2"/>
              </a:solidFill>
              <a:ea typeface="Helvetica Neue Light"/>
            </a:endParaRPr>
          </a:p>
          <a:p>
            <a:pPr marL="742950" lvl="1" indent="-285750">
              <a:buSzPts val="2000"/>
              <a:buFont typeface="Courier New"/>
              <a:buChar char="o"/>
            </a:pPr>
            <a:r>
              <a:rPr lang="en-US" sz="2200" b="1">
                <a:solidFill>
                  <a:schemeClr val="bg2"/>
                </a:solidFill>
                <a:ea typeface="Helvetica Neue Light"/>
              </a:rPr>
              <a:t>At ~100 mA load, dropout exceeded safe margin -&gt; output dropped below 1.5V (regulation fails)</a:t>
            </a:r>
            <a:endParaRPr lang="en-US" sz="2200" b="1">
              <a:solidFill>
                <a:schemeClr val="bg2"/>
              </a:solidFill>
              <a:latin typeface="Arial" panose="020B0604020202020204" pitchFamily="34" charset="0"/>
              <a:ea typeface="Helvetica Neue Light"/>
              <a:cs typeface="Arial" panose="020B0604020202020204" pitchFamily="34" charset="0"/>
            </a:endParaRPr>
          </a:p>
          <a:p>
            <a:pPr marL="457200" lvl="1">
              <a:buSzPts val="2000"/>
            </a:pPr>
            <a:endParaRPr lang="en-US" sz="2200" b="1">
              <a:solidFill>
                <a:schemeClr val="bg2"/>
              </a:solidFill>
              <a:ea typeface="Helvetica Neue Light"/>
            </a:endParaRPr>
          </a:p>
          <a:p>
            <a:pPr marL="285750" indent="-285750">
              <a:buSzPts val="2000"/>
              <a:buFont typeface="Arial"/>
              <a:buChar char="•"/>
            </a:pPr>
            <a:r>
              <a:rPr lang="en-US" sz="2200" b="1">
                <a:solidFill>
                  <a:schemeClr val="bg2"/>
                </a:solidFill>
                <a:ea typeface="Helvetica Neue Light"/>
              </a:rPr>
              <a:t>Key Issues:</a:t>
            </a:r>
            <a:endParaRPr lang="en-US" sz="2200" b="1">
              <a:solidFill>
                <a:schemeClr val="bg2"/>
              </a:solidFill>
              <a:latin typeface="Arial" panose="020B0604020202020204" pitchFamily="34" charset="0"/>
              <a:ea typeface="Helvetica Neue Light"/>
              <a:cs typeface="Arial" panose="020B0604020202020204" pitchFamily="34" charset="0"/>
            </a:endParaRPr>
          </a:p>
          <a:p>
            <a:pPr marL="742950" lvl="1" indent="-285750">
              <a:buSzPts val="2000"/>
              <a:buFont typeface="Courier New"/>
              <a:buChar char="o"/>
            </a:pPr>
            <a:r>
              <a:rPr lang="en-US" sz="2200" b="1">
                <a:solidFill>
                  <a:schemeClr val="bg2"/>
                </a:solidFill>
                <a:ea typeface="Helvetica Neue Light"/>
              </a:rPr>
              <a:t>LDO dropout increased with load</a:t>
            </a:r>
            <a:endParaRPr lang="en-US" sz="2200" b="1">
              <a:solidFill>
                <a:schemeClr val="bg2"/>
              </a:solidFill>
              <a:latin typeface="Arial" panose="020B0604020202020204" pitchFamily="34" charset="0"/>
              <a:ea typeface="Helvetica Neue Light"/>
              <a:cs typeface="Arial" panose="020B0604020202020204" pitchFamily="34" charset="0"/>
            </a:endParaRPr>
          </a:p>
          <a:p>
            <a:pPr marL="457200" lvl="1">
              <a:buSzPts val="2000"/>
            </a:pPr>
            <a:endParaRPr lang="en-US" sz="2200" b="1">
              <a:solidFill>
                <a:schemeClr val="bg2"/>
              </a:solidFill>
              <a:ea typeface="Helvetica Neue Light"/>
            </a:endParaRPr>
          </a:p>
          <a:p>
            <a:pPr marL="742950" lvl="1" indent="-285750">
              <a:buSzPts val="2000"/>
              <a:buFont typeface="Courier New"/>
              <a:buChar char="o"/>
            </a:pPr>
            <a:r>
              <a:rPr lang="en-US" sz="2200" b="1">
                <a:solidFill>
                  <a:schemeClr val="bg2"/>
                </a:solidFill>
                <a:ea typeface="Helvetica Neue Light"/>
              </a:rPr>
              <a:t>Inconsistent regulation for 1.5V rail</a:t>
            </a:r>
            <a:endParaRPr lang="en-US" sz="2200" b="1">
              <a:solidFill>
                <a:schemeClr val="bg2"/>
              </a:solidFill>
              <a:latin typeface="Arial" panose="020B0604020202020204" pitchFamily="34" charset="0"/>
              <a:ea typeface="Helvetica Neue Light"/>
              <a:cs typeface="Arial" panose="020B0604020202020204" pitchFamily="34" charset="0"/>
            </a:endParaRPr>
          </a:p>
          <a:p>
            <a:pPr>
              <a:buSzPts val="3000"/>
            </a:pPr>
            <a:endParaRPr lang="en-US" sz="1800" b="1">
              <a:solidFill>
                <a:schemeClr val="tx1"/>
              </a:solidFill>
              <a:latin typeface="Arial" panose="020B0604020202020204" pitchFamily="34" charset="0"/>
              <a:ea typeface="Helvetica Neue Light"/>
              <a:cs typeface="Arial" panose="020B0604020202020204" pitchFamily="34" charset="0"/>
            </a:endParaRPr>
          </a:p>
        </p:txBody>
      </p:sp>
      <p:sp>
        <p:nvSpPr>
          <p:cNvPr id="13" name="Google Shape;145;p7">
            <a:extLst>
              <a:ext uri="{FF2B5EF4-FFF2-40B4-BE49-F238E27FC236}">
                <a16:creationId xmlns:a16="http://schemas.microsoft.com/office/drawing/2014/main" id="{52179DB0-DC47-6547-B775-839F60C4632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CB30275B-0B04-FA42-84EA-9EABB4C8C5D2}"/>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ea typeface="Helvetica Neue Light"/>
                <a:cs typeface="Helvetica Neue Light"/>
                <a:sym typeface="Helvetica Neue Light"/>
              </a:rPr>
              <a:t>Challenges: Power Subsystem Problem</a:t>
            </a:r>
          </a:p>
        </p:txBody>
      </p:sp>
      <p:pic>
        <p:nvPicPr>
          <p:cNvPr id="7" name="Picture 6">
            <a:extLst>
              <a:ext uri="{FF2B5EF4-FFF2-40B4-BE49-F238E27FC236}">
                <a16:creationId xmlns:a16="http://schemas.microsoft.com/office/drawing/2014/main" id="{1E870C57-E013-168F-2126-45D47F96285A}"/>
              </a:ext>
            </a:extLst>
          </p:cNvPr>
          <p:cNvPicPr>
            <a:picLocks noChangeAspect="1"/>
          </p:cNvPicPr>
          <p:nvPr/>
        </p:nvPicPr>
        <p:blipFill>
          <a:blip r:embed="rId3"/>
          <a:stretch>
            <a:fillRect/>
          </a:stretch>
        </p:blipFill>
        <p:spPr>
          <a:xfrm>
            <a:off x="11557509" y="233819"/>
            <a:ext cx="271308" cy="389810"/>
          </a:xfrm>
          <a:prstGeom prst="rect">
            <a:avLst/>
          </a:prstGeom>
        </p:spPr>
      </p:pic>
      <p:sp>
        <p:nvSpPr>
          <p:cNvPr id="8" name="Google Shape;100;p1">
            <a:extLst>
              <a:ext uri="{FF2B5EF4-FFF2-40B4-BE49-F238E27FC236}">
                <a16:creationId xmlns:a16="http://schemas.microsoft.com/office/drawing/2014/main" id="{38201B7D-2C2F-D628-CD4E-8F615B6D0BAF}"/>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9" name="Google Shape;100;p1">
            <a:extLst>
              <a:ext uri="{FF2B5EF4-FFF2-40B4-BE49-F238E27FC236}">
                <a16:creationId xmlns:a16="http://schemas.microsoft.com/office/drawing/2014/main" id="{F218C126-2188-8DA5-224D-13628753877D}"/>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10" name="Group 9">
            <a:extLst>
              <a:ext uri="{FF2B5EF4-FFF2-40B4-BE49-F238E27FC236}">
                <a16:creationId xmlns:a16="http://schemas.microsoft.com/office/drawing/2014/main" id="{7971C64B-0AA9-236B-CB99-C9EE7396FEB3}"/>
              </a:ext>
            </a:extLst>
          </p:cNvPr>
          <p:cNvGrpSpPr/>
          <p:nvPr/>
        </p:nvGrpSpPr>
        <p:grpSpPr>
          <a:xfrm>
            <a:off x="4061361" y="6601537"/>
            <a:ext cx="5238725" cy="70446"/>
            <a:chOff x="4028111" y="6601537"/>
            <a:chExt cx="5238725" cy="70446"/>
          </a:xfrm>
          <a:solidFill>
            <a:srgbClr val="13294B"/>
          </a:solidFill>
        </p:grpSpPr>
        <p:cxnSp>
          <p:nvCxnSpPr>
            <p:cNvPr id="11" name="Straight Connector 10">
              <a:extLst>
                <a:ext uri="{FF2B5EF4-FFF2-40B4-BE49-F238E27FC236}">
                  <a16:creationId xmlns:a16="http://schemas.microsoft.com/office/drawing/2014/main" id="{B5238B91-5638-C238-A315-E064C2FC4680}"/>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E2DAC00-38C7-BD32-983B-D00EFD37C92D}"/>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FD58FF11-C1EA-4E1D-50F1-F4C9F612F13F}"/>
              </a:ext>
            </a:extLst>
          </p:cNvPr>
          <p:cNvPicPr>
            <a:picLocks noChangeAspect="1"/>
          </p:cNvPicPr>
          <p:nvPr/>
        </p:nvPicPr>
        <p:blipFill>
          <a:blip r:embed="rId4"/>
          <a:stretch>
            <a:fillRect/>
          </a:stretch>
        </p:blipFill>
        <p:spPr>
          <a:xfrm>
            <a:off x="376806" y="1064008"/>
            <a:ext cx="4356659" cy="2507513"/>
          </a:xfrm>
          <a:prstGeom prst="rect">
            <a:avLst/>
          </a:prstGeom>
        </p:spPr>
      </p:pic>
      <p:pic>
        <p:nvPicPr>
          <p:cNvPr id="18" name="Picture 17">
            <a:extLst>
              <a:ext uri="{FF2B5EF4-FFF2-40B4-BE49-F238E27FC236}">
                <a16:creationId xmlns:a16="http://schemas.microsoft.com/office/drawing/2014/main" id="{78AB12B0-8592-C69A-7B2C-EACE59913519}"/>
              </a:ext>
            </a:extLst>
          </p:cNvPr>
          <p:cNvPicPr>
            <a:picLocks noChangeAspect="1"/>
          </p:cNvPicPr>
          <p:nvPr/>
        </p:nvPicPr>
        <p:blipFill>
          <a:blip r:embed="rId5"/>
          <a:stretch>
            <a:fillRect/>
          </a:stretch>
        </p:blipFill>
        <p:spPr>
          <a:xfrm>
            <a:off x="475566" y="3744829"/>
            <a:ext cx="4356658" cy="2410551"/>
          </a:xfrm>
          <a:prstGeom prst="rect">
            <a:avLst/>
          </a:prstGeom>
        </p:spPr>
      </p:pic>
    </p:spTree>
    <p:extLst>
      <p:ext uri="{BB962C8B-B14F-4D97-AF65-F5344CB8AC3E}">
        <p14:creationId xmlns:p14="http://schemas.microsoft.com/office/powerpoint/2010/main" val="1957060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7"/>
          <p:cNvSpPr/>
          <p:nvPr/>
        </p:nvSpPr>
        <p:spPr>
          <a:xfrm>
            <a:off x="7475456" y="1263717"/>
            <a:ext cx="43566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7"/>
          <p:cNvSpPr txBox="1"/>
          <p:nvPr/>
        </p:nvSpPr>
        <p:spPr>
          <a:xfrm>
            <a:off x="8494005" y="2239572"/>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150" name="Google Shape;150;p7"/>
          <p:cNvSpPr/>
          <p:nvPr/>
        </p:nvSpPr>
        <p:spPr>
          <a:xfrm>
            <a:off x="7475456" y="3774068"/>
            <a:ext cx="4356660" cy="2315647"/>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7"/>
          <p:cNvSpPr txBox="1"/>
          <p:nvPr/>
        </p:nvSpPr>
        <p:spPr>
          <a:xfrm>
            <a:off x="8494005" y="4747225"/>
            <a:ext cx="228049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IMAGE / GRAPHIC</a:t>
            </a:r>
            <a:endParaRPr>
              <a:latin typeface="+mn-lt"/>
            </a:endParaRPr>
          </a:p>
        </p:txBody>
      </p:sp>
      <p:sp>
        <p:nvSpPr>
          <p:cNvPr id="22" name="Google Shape;147;p7">
            <a:extLst>
              <a:ext uri="{FF2B5EF4-FFF2-40B4-BE49-F238E27FC236}">
                <a16:creationId xmlns:a16="http://schemas.microsoft.com/office/drawing/2014/main" id="{BC43AD2D-5D81-7F48-BDB1-FF7D6C2C26C9}"/>
              </a:ext>
            </a:extLst>
          </p:cNvPr>
          <p:cNvSpPr txBox="1">
            <a:spLocks noGrp="1"/>
          </p:cNvSpPr>
          <p:nvPr>
            <p:ph type="body" idx="1"/>
          </p:nvPr>
        </p:nvSpPr>
        <p:spPr>
          <a:xfrm>
            <a:off x="376810" y="1021984"/>
            <a:ext cx="6686464"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2600" b="1">
                <a:solidFill>
                  <a:srgbClr val="E84B36"/>
                </a:solidFill>
                <a:latin typeface="Arial"/>
                <a:cs typeface="Arial"/>
              </a:rPr>
              <a:t>New Design </a:t>
            </a:r>
          </a:p>
          <a:p>
            <a:pPr marL="342900">
              <a:lnSpc>
                <a:spcPct val="100000"/>
              </a:lnSpc>
              <a:spcBef>
                <a:spcPts val="0"/>
              </a:spcBef>
              <a:buSzPts val="3000"/>
            </a:pPr>
            <a:r>
              <a:rPr lang="en-US" sz="2200" b="1">
                <a:solidFill>
                  <a:schemeClr val="bg2"/>
                </a:solidFill>
                <a:latin typeface="Arial"/>
                <a:cs typeface="Arial"/>
              </a:rPr>
              <a:t>LDO Regulator Upgrade:</a:t>
            </a:r>
          </a:p>
          <a:p>
            <a:pPr marL="800100" lvl="1">
              <a:lnSpc>
                <a:spcPct val="100000"/>
              </a:lnSpc>
              <a:spcBef>
                <a:spcPts val="0"/>
              </a:spcBef>
              <a:buSzPts val="3000"/>
              <a:buFont typeface="Courier New"/>
              <a:buChar char="o"/>
            </a:pPr>
            <a:r>
              <a:rPr lang="en-US" sz="2200" b="1">
                <a:solidFill>
                  <a:schemeClr val="bg2"/>
                </a:solidFill>
                <a:latin typeface="Arial"/>
                <a:cs typeface="Arial"/>
              </a:rPr>
              <a:t>Replaced LM317 with LD1085V (same footprint, 1.5V dropout @ 3A)</a:t>
            </a:r>
          </a:p>
          <a:p>
            <a:pPr marL="800100" lvl="1">
              <a:lnSpc>
                <a:spcPct val="100000"/>
              </a:lnSpc>
              <a:spcBef>
                <a:spcPts val="0"/>
              </a:spcBef>
              <a:buSzPts val="3000"/>
              <a:buFont typeface="Courier New"/>
              <a:buChar char="o"/>
            </a:pPr>
            <a:r>
              <a:rPr lang="en-US" sz="2200" b="1">
                <a:solidFill>
                  <a:schemeClr val="bg2"/>
                </a:solidFill>
                <a:latin typeface="Arial"/>
                <a:cs typeface="Arial"/>
              </a:rPr>
              <a:t>Ensures stable 1.5V output</a:t>
            </a:r>
          </a:p>
          <a:p>
            <a:pPr marL="800100" lvl="1">
              <a:lnSpc>
                <a:spcPct val="100000"/>
              </a:lnSpc>
              <a:spcBef>
                <a:spcPts val="0"/>
              </a:spcBef>
              <a:buSzPts val="3000"/>
              <a:buFont typeface="Courier New"/>
              <a:buChar char="o"/>
            </a:pPr>
            <a:endParaRPr lang="en-US" sz="2200" b="1">
              <a:solidFill>
                <a:schemeClr val="bg2"/>
              </a:solidFill>
              <a:latin typeface="Arial"/>
              <a:cs typeface="Arial"/>
            </a:endParaRPr>
          </a:p>
          <a:p>
            <a:pPr marL="342900">
              <a:lnSpc>
                <a:spcPct val="100000"/>
              </a:lnSpc>
              <a:spcBef>
                <a:spcPts val="0"/>
              </a:spcBef>
              <a:buSzPts val="3000"/>
            </a:pPr>
            <a:r>
              <a:rPr lang="en-US" sz="2200" b="1">
                <a:solidFill>
                  <a:schemeClr val="bg2"/>
                </a:solidFill>
                <a:latin typeface="Arial"/>
                <a:cs typeface="Arial"/>
              </a:rPr>
              <a:t>Voltage Regulation Strategy:</a:t>
            </a:r>
          </a:p>
          <a:p>
            <a:pPr marL="800100" lvl="1">
              <a:lnSpc>
                <a:spcPct val="100000"/>
              </a:lnSpc>
              <a:spcBef>
                <a:spcPts val="0"/>
              </a:spcBef>
              <a:buSzPts val="3000"/>
              <a:buFont typeface="Courier New"/>
              <a:buChar char="o"/>
            </a:pPr>
            <a:r>
              <a:rPr lang="en-US" sz="2200" b="1">
                <a:solidFill>
                  <a:schemeClr val="bg2"/>
                </a:solidFill>
                <a:latin typeface="Arial"/>
                <a:cs typeface="Arial"/>
              </a:rPr>
              <a:t>Separated Rails:</a:t>
            </a:r>
          </a:p>
          <a:p>
            <a:pPr marL="1257300" lvl="2">
              <a:lnSpc>
                <a:spcPct val="100000"/>
              </a:lnSpc>
              <a:spcBef>
                <a:spcPts val="0"/>
              </a:spcBef>
              <a:buSzPts val="3000"/>
              <a:buFont typeface="Wingdings"/>
              <a:buChar char="§"/>
            </a:pPr>
            <a:r>
              <a:rPr lang="en-US" sz="2200" b="1">
                <a:solidFill>
                  <a:schemeClr val="bg2"/>
                </a:solidFill>
                <a:latin typeface="Arial"/>
                <a:cs typeface="Arial"/>
              </a:rPr>
              <a:t>9V -&gt; 5V (LDO)</a:t>
            </a:r>
          </a:p>
          <a:p>
            <a:pPr marL="1257300" lvl="2">
              <a:lnSpc>
                <a:spcPct val="100000"/>
              </a:lnSpc>
              <a:spcBef>
                <a:spcPts val="0"/>
              </a:spcBef>
              <a:buSzPts val="3000"/>
              <a:buFont typeface="Wingdings"/>
              <a:buChar char="§"/>
            </a:pPr>
            <a:r>
              <a:rPr lang="en-US" sz="2200" b="1">
                <a:solidFill>
                  <a:schemeClr val="bg2"/>
                </a:solidFill>
                <a:latin typeface="Arial"/>
                <a:cs typeface="Arial"/>
              </a:rPr>
              <a:t>9V -&gt; 3.3V -&gt; 1.5V</a:t>
            </a:r>
          </a:p>
          <a:p>
            <a:pPr marL="800100" lvl="1">
              <a:lnSpc>
                <a:spcPct val="100000"/>
              </a:lnSpc>
              <a:spcBef>
                <a:spcPts val="0"/>
              </a:spcBef>
              <a:buSzPts val="3000"/>
              <a:buFont typeface="Courier New"/>
              <a:buChar char="o"/>
            </a:pPr>
            <a:r>
              <a:rPr lang="en-US" sz="2200" b="1">
                <a:solidFill>
                  <a:schemeClr val="bg2"/>
                </a:solidFill>
                <a:latin typeface="Arial"/>
                <a:cs typeface="Arial"/>
              </a:rPr>
              <a:t>ESP32 gets dedicated power path for reliability </a:t>
            </a:r>
          </a:p>
          <a:p>
            <a:pPr marL="800100" lvl="1">
              <a:lnSpc>
                <a:spcPct val="100000"/>
              </a:lnSpc>
              <a:spcBef>
                <a:spcPts val="0"/>
              </a:spcBef>
              <a:buSzPts val="3000"/>
              <a:buFont typeface="Courier New"/>
              <a:buChar char="o"/>
            </a:pPr>
            <a:r>
              <a:rPr lang="en-US" sz="2200" b="1">
                <a:solidFill>
                  <a:schemeClr val="bg2"/>
                </a:solidFill>
                <a:latin typeface="Arial"/>
                <a:cs typeface="Arial"/>
              </a:rPr>
              <a:t>Replaced 9V -&gt; 3.3V LDO with buck converter to reduce heat and improve efficiency</a:t>
            </a:r>
          </a:p>
        </p:txBody>
      </p:sp>
      <p:sp>
        <p:nvSpPr>
          <p:cNvPr id="13" name="Google Shape;145;p7">
            <a:extLst>
              <a:ext uri="{FF2B5EF4-FFF2-40B4-BE49-F238E27FC236}">
                <a16:creationId xmlns:a16="http://schemas.microsoft.com/office/drawing/2014/main" id="{325747AD-A692-C24D-B2E9-4AAA81B9858C}"/>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5" name="Google Shape;100;p1">
            <a:extLst>
              <a:ext uri="{FF2B5EF4-FFF2-40B4-BE49-F238E27FC236}">
                <a16:creationId xmlns:a16="http://schemas.microsoft.com/office/drawing/2014/main" id="{C5013B02-0990-D847-B65E-CD8B40D09C33}"/>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ea typeface="Helvetica Neue Light"/>
                <a:cs typeface="Helvetica Neue Light"/>
                <a:sym typeface="Helvetica Neue Light"/>
              </a:rPr>
              <a:t>Challenges: Power Subsystem Solution</a:t>
            </a:r>
          </a:p>
        </p:txBody>
      </p:sp>
      <p:pic>
        <p:nvPicPr>
          <p:cNvPr id="2" name="Picture 1">
            <a:extLst>
              <a:ext uri="{FF2B5EF4-FFF2-40B4-BE49-F238E27FC236}">
                <a16:creationId xmlns:a16="http://schemas.microsoft.com/office/drawing/2014/main" id="{C8A1A45F-A094-ADF1-4C45-5B496318BD23}"/>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DCE71768-C353-9AC9-7167-2A803924ADB2}"/>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A6DE8C58-7570-B9AE-314A-F2B64BA632DE}"/>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D5CB2B5B-5402-2ABD-341B-CDEB7D75610A}"/>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36096C9E-2E9A-6B6E-1813-4DC739A2F00E}"/>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1885EAA-CFA1-2CB5-B4EE-0B2288709B61}"/>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circuit diagram of a computer&#10;&#10;AI-generated content may be incorrect.">
            <a:extLst>
              <a:ext uri="{FF2B5EF4-FFF2-40B4-BE49-F238E27FC236}">
                <a16:creationId xmlns:a16="http://schemas.microsoft.com/office/drawing/2014/main" id="{B92151C1-9984-396A-9B11-D1B79109C40C}"/>
              </a:ext>
            </a:extLst>
          </p:cNvPr>
          <p:cNvPicPr>
            <a:picLocks noChangeAspect="1"/>
          </p:cNvPicPr>
          <p:nvPr/>
        </p:nvPicPr>
        <p:blipFill>
          <a:blip r:embed="rId4"/>
          <a:stretch>
            <a:fillRect/>
          </a:stretch>
        </p:blipFill>
        <p:spPr>
          <a:xfrm>
            <a:off x="7469188" y="1258888"/>
            <a:ext cx="4352925" cy="2486025"/>
          </a:xfrm>
          <a:prstGeom prst="rect">
            <a:avLst/>
          </a:prstGeom>
        </p:spPr>
      </p:pic>
      <p:pic>
        <p:nvPicPr>
          <p:cNvPr id="9" name="Picture 8" descr="A graph of a power supply voltage&#10;&#10;AI-generated content may be incorrect.">
            <a:extLst>
              <a:ext uri="{FF2B5EF4-FFF2-40B4-BE49-F238E27FC236}">
                <a16:creationId xmlns:a16="http://schemas.microsoft.com/office/drawing/2014/main" id="{45957D4F-3FEA-B257-69E7-1BCDB0927386}"/>
              </a:ext>
            </a:extLst>
          </p:cNvPr>
          <p:cNvPicPr>
            <a:picLocks noChangeAspect="1"/>
          </p:cNvPicPr>
          <p:nvPr/>
        </p:nvPicPr>
        <p:blipFill>
          <a:blip r:embed="rId5"/>
          <a:stretch>
            <a:fillRect/>
          </a:stretch>
        </p:blipFill>
        <p:spPr>
          <a:xfrm>
            <a:off x="7480300" y="3743325"/>
            <a:ext cx="4343400" cy="24955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D1131AD8-9B17-ED53-B0E3-35BC401BD989}"/>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238BA663-AFD3-5CF8-7D28-D91A1C0615FE}"/>
              </a:ext>
            </a:extLst>
          </p:cNvPr>
          <p:cNvSpPr txBox="1">
            <a:spLocks noGrp="1"/>
          </p:cNvSpPr>
          <p:nvPr>
            <p:ph type="body" idx="1"/>
          </p:nvPr>
        </p:nvSpPr>
        <p:spPr>
          <a:xfrm>
            <a:off x="376809" y="986701"/>
            <a:ext cx="11177401" cy="5369206"/>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2600" b="1">
                <a:solidFill>
                  <a:srgbClr val="E84B36"/>
                </a:solidFill>
                <a:latin typeface="Arial"/>
                <a:cs typeface="Arial"/>
              </a:rPr>
              <a:t>Improvements</a:t>
            </a:r>
          </a:p>
          <a:p>
            <a:pPr marL="342900">
              <a:lnSpc>
                <a:spcPct val="100000"/>
              </a:lnSpc>
              <a:spcBef>
                <a:spcPts val="0"/>
              </a:spcBef>
              <a:buSzPts val="3000"/>
            </a:pPr>
            <a:r>
              <a:rPr lang="en-US" sz="2400" b="1">
                <a:solidFill>
                  <a:schemeClr val="bg2"/>
                </a:solidFill>
                <a:latin typeface="Arial"/>
                <a:cs typeface="Arial"/>
              </a:rPr>
              <a:t>The 8:1 Mux could be improved upon; our mux has a voltage drop of 0.1V across all temperature sensor inputs. </a:t>
            </a:r>
          </a:p>
          <a:p>
            <a:pPr marL="285750" indent="-285750">
              <a:lnSpc>
                <a:spcPct val="100000"/>
              </a:lnSpc>
              <a:spcBef>
                <a:spcPts val="0"/>
              </a:spcBef>
              <a:buSzPts val="2000"/>
            </a:pPr>
            <a:endParaRPr lang="en-US" sz="2400" b="1">
              <a:solidFill>
                <a:srgbClr val="44546A"/>
              </a:solidFill>
              <a:latin typeface="Arial"/>
              <a:cs typeface="Arial"/>
            </a:endParaRPr>
          </a:p>
          <a:p>
            <a:pPr marL="285750" indent="-285750">
              <a:lnSpc>
                <a:spcPct val="100000"/>
              </a:lnSpc>
              <a:spcBef>
                <a:spcPts val="0"/>
              </a:spcBef>
              <a:buSzPts val="2000"/>
            </a:pPr>
            <a:r>
              <a:rPr lang="en-US" sz="2400" b="1">
                <a:solidFill>
                  <a:srgbClr val="44546A"/>
                </a:solidFill>
                <a:latin typeface="Arial"/>
                <a:cs typeface="Arial"/>
              </a:rPr>
              <a:t>More time with the Gas Sensor would allow us to fix it</a:t>
            </a:r>
          </a:p>
          <a:p>
            <a:pPr marL="285750" indent="-285750">
              <a:lnSpc>
                <a:spcPct val="100000"/>
              </a:lnSpc>
              <a:spcBef>
                <a:spcPts val="0"/>
              </a:spcBef>
              <a:buSzPts val="2000"/>
            </a:pPr>
            <a:endParaRPr lang="en-US" sz="2400" b="1">
              <a:solidFill>
                <a:srgbClr val="44546A"/>
              </a:solidFill>
              <a:latin typeface="Arial"/>
              <a:cs typeface="Arial"/>
            </a:endParaRPr>
          </a:p>
          <a:p>
            <a:pPr marL="285750" indent="-285750">
              <a:lnSpc>
                <a:spcPct val="100000"/>
              </a:lnSpc>
              <a:spcBef>
                <a:spcPts val="0"/>
              </a:spcBef>
              <a:buSzPts val="2000"/>
            </a:pPr>
            <a:r>
              <a:rPr lang="en-US" sz="2400" b="1">
                <a:solidFill>
                  <a:srgbClr val="44546A"/>
                </a:solidFill>
                <a:latin typeface="Arial"/>
                <a:cs typeface="Arial"/>
              </a:rPr>
              <a:t>Not all houses are single story; a need exists to improve our model for any house layout. </a:t>
            </a:r>
          </a:p>
          <a:p>
            <a:pPr marL="285750" indent="-285750">
              <a:lnSpc>
                <a:spcPct val="100000"/>
              </a:lnSpc>
              <a:spcBef>
                <a:spcPts val="0"/>
              </a:spcBef>
              <a:buSzPts val="2000"/>
            </a:pPr>
            <a:endParaRPr lang="en-US" sz="2400" b="1">
              <a:solidFill>
                <a:srgbClr val="44546A"/>
              </a:solidFill>
              <a:latin typeface="Arial"/>
              <a:cs typeface="Arial"/>
            </a:endParaRPr>
          </a:p>
          <a:p>
            <a:pPr marL="285750" indent="-285750">
              <a:lnSpc>
                <a:spcPct val="100000"/>
              </a:lnSpc>
              <a:spcBef>
                <a:spcPts val="0"/>
              </a:spcBef>
              <a:buSzPts val="2000"/>
            </a:pPr>
            <a:r>
              <a:rPr lang="en-US" sz="2400" b="1">
                <a:solidFill>
                  <a:srgbClr val="44546A"/>
                </a:solidFill>
                <a:latin typeface="Arial"/>
                <a:cs typeface="Arial"/>
              </a:rPr>
              <a:t>Adding motion detectors to have real time assistance for each individual at any time. </a:t>
            </a:r>
          </a:p>
          <a:p>
            <a:pPr marL="285750" indent="-285750">
              <a:lnSpc>
                <a:spcPct val="100000"/>
              </a:lnSpc>
              <a:spcBef>
                <a:spcPts val="0"/>
              </a:spcBef>
              <a:buSzPts val="2000"/>
            </a:pPr>
            <a:endParaRPr lang="en-US" sz="2400" b="1">
              <a:solidFill>
                <a:srgbClr val="44546A"/>
              </a:solidFill>
              <a:latin typeface="Arial"/>
              <a:cs typeface="Arial"/>
            </a:endParaRPr>
          </a:p>
          <a:p>
            <a:pPr marL="285750" indent="-285750">
              <a:lnSpc>
                <a:spcPct val="100000"/>
              </a:lnSpc>
              <a:spcBef>
                <a:spcPts val="0"/>
              </a:spcBef>
              <a:buSzPts val="2000"/>
            </a:pPr>
            <a:r>
              <a:rPr lang="en-US" sz="2400" b="1">
                <a:solidFill>
                  <a:srgbClr val="44546A"/>
                </a:solidFill>
                <a:latin typeface="Arial"/>
                <a:cs typeface="Arial"/>
              </a:rPr>
              <a:t>Adding different methods for guiding residents to safety </a:t>
            </a:r>
          </a:p>
          <a:p>
            <a:pPr marL="285750" indent="-285750">
              <a:lnSpc>
                <a:spcPct val="100000"/>
              </a:lnSpc>
              <a:spcBef>
                <a:spcPts val="0"/>
              </a:spcBef>
              <a:buSzPts val="2000"/>
            </a:pPr>
            <a:endParaRPr lang="en-US" sz="1800">
              <a:solidFill>
                <a:schemeClr val="tx1"/>
              </a:solidFill>
              <a:latin typeface="Arial"/>
              <a:cs typeface="Arial"/>
            </a:endParaRPr>
          </a:p>
        </p:txBody>
      </p:sp>
      <p:sp>
        <p:nvSpPr>
          <p:cNvPr id="24" name="Google Shape;145;p7">
            <a:extLst>
              <a:ext uri="{FF2B5EF4-FFF2-40B4-BE49-F238E27FC236}">
                <a16:creationId xmlns:a16="http://schemas.microsoft.com/office/drawing/2014/main" id="{F52A48EE-440F-AEE6-3D23-64BA7884507E}"/>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35001684-280D-5F10-E5D7-AF0FAA86A1F8}"/>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spcBef>
                <a:spcPts val="0"/>
              </a:spcBef>
              <a:spcAft>
                <a:spcPts val="0"/>
              </a:spcAft>
              <a:buNone/>
            </a:pPr>
            <a:r>
              <a:rPr lang="en-US" sz="2400">
                <a:solidFill>
                  <a:schemeClr val="lt1"/>
                </a:solidFill>
                <a:latin typeface="+mn-lt"/>
                <a:ea typeface="Helvetica Neue Light"/>
                <a:cs typeface="Helvetica Neue Light"/>
                <a:sym typeface="Helvetica Neue Light"/>
              </a:rPr>
              <a:t>The Future</a:t>
            </a:r>
            <a:endParaRPr lang="en-US">
              <a:solidFill>
                <a:schemeClr val="lt1"/>
              </a:solidFill>
            </a:endParaRPr>
          </a:p>
        </p:txBody>
      </p:sp>
      <p:pic>
        <p:nvPicPr>
          <p:cNvPr id="2" name="Picture 1">
            <a:extLst>
              <a:ext uri="{FF2B5EF4-FFF2-40B4-BE49-F238E27FC236}">
                <a16:creationId xmlns:a16="http://schemas.microsoft.com/office/drawing/2014/main" id="{84AE66B2-8E32-220D-D697-E21B941CFA41}"/>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6BD7C724-5AB8-362B-3D3D-28D59D52595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0D8ADA5B-C6E6-238A-448B-405DBAFB39EE}"/>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951154D8-9BAA-7A95-F7B1-A9E4CBB24A6B}"/>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27847A8F-642D-6DDA-4B01-8785622E9792}"/>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FC4B91D7-F857-8701-ECC9-90908D1ACBFF}"/>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3745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7"/>
          <p:cNvSpPr txBox="1">
            <a:spLocks noGrp="1"/>
          </p:cNvSpPr>
          <p:nvPr>
            <p:ph type="body" idx="1"/>
          </p:nvPr>
        </p:nvSpPr>
        <p:spPr>
          <a:xfrm>
            <a:off x="376809" y="1126461"/>
            <a:ext cx="11177401"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a:solidFill>
                  <a:srgbClr val="E84B36"/>
                </a:solidFill>
                <a:latin typeface="Arial"/>
                <a:ea typeface="Helvetica Neue Light"/>
                <a:cs typeface="Arial"/>
                <a:sym typeface="Helvetica Neue Light"/>
              </a:rPr>
              <a:t>Our Projects Goals</a:t>
            </a:r>
            <a:endParaRPr lang="en-US" sz="2600" b="1">
              <a:solidFill>
                <a:srgbClr val="E84B36"/>
              </a:solidFill>
              <a:latin typeface="Arial" panose="020B0604020202020204" pitchFamily="34" charset="0"/>
              <a:cs typeface="Arial" panose="020B0604020202020204" pitchFamily="34" charset="0"/>
            </a:endParaRPr>
          </a:p>
          <a:p>
            <a:pPr marL="0" indent="0">
              <a:lnSpc>
                <a:spcPct val="100000"/>
              </a:lnSpc>
              <a:spcBef>
                <a:spcPts val="0"/>
              </a:spcBef>
              <a:buSzPts val="3000"/>
              <a:buNone/>
            </a:pPr>
            <a:endParaRPr lang="en-US" b="1">
              <a:solidFill>
                <a:schemeClr val="tx1"/>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ea typeface="Helvetica Neue Light"/>
                <a:cs typeface="Arial"/>
              </a:rPr>
              <a:t>Detects fires using temperature sensors and a microcontroller</a:t>
            </a:r>
            <a:endParaRPr lang="en-US" sz="2400" b="1">
              <a:solidFill>
                <a:schemeClr val="bg2"/>
              </a:solidFill>
              <a:latin typeface="Arial" panose="020B0604020202020204" pitchFamily="34" charset="0"/>
              <a:ea typeface="Helvetica Neue Light"/>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ea typeface="Helvetica Neue Light"/>
                <a:cs typeface="Arial"/>
              </a:rPr>
              <a:t>Guides users to nearest exit with LED navigation</a:t>
            </a:r>
            <a:endParaRPr lang="en-US" sz="2400" b="1">
              <a:solidFill>
                <a:schemeClr val="bg2"/>
              </a:solidFill>
              <a:latin typeface="Arial" panose="020B0604020202020204" pitchFamily="34" charset="0"/>
              <a:ea typeface="Helvetica Neue Light"/>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ea typeface="Helvetica Neue Light"/>
              <a:cs typeface="Arial"/>
            </a:endParaRPr>
          </a:p>
          <a:p>
            <a:pPr marL="342900">
              <a:lnSpc>
                <a:spcPct val="100000"/>
              </a:lnSpc>
              <a:spcBef>
                <a:spcPts val="0"/>
              </a:spcBef>
              <a:buSzPts val="3000"/>
            </a:pPr>
            <a:r>
              <a:rPr lang="en-US" sz="2400" b="1">
                <a:solidFill>
                  <a:schemeClr val="bg2"/>
                </a:solidFill>
                <a:latin typeface="Arial"/>
                <a:ea typeface="Helvetica Neue Light"/>
                <a:cs typeface="Arial"/>
              </a:rPr>
              <a:t>Closes vent automatically to suffocate the fire source.</a:t>
            </a:r>
            <a:endParaRPr lang="en-US" sz="2400" b="1">
              <a:solidFill>
                <a:schemeClr val="bg2"/>
              </a:solidFill>
              <a:latin typeface="Arial" panose="020B0604020202020204" pitchFamily="34" charset="0"/>
              <a:ea typeface="Helvetica Neue Light"/>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cs typeface="Arial"/>
            </a:endParaRPr>
          </a:p>
          <a:p>
            <a:pPr marL="342900">
              <a:lnSpc>
                <a:spcPct val="100000"/>
              </a:lnSpc>
              <a:spcBef>
                <a:spcPts val="0"/>
              </a:spcBef>
              <a:buSzPts val="3000"/>
            </a:pPr>
            <a:r>
              <a:rPr lang="en-US" sz="2400" b="1">
                <a:solidFill>
                  <a:schemeClr val="bg2"/>
                </a:solidFill>
                <a:latin typeface="Arial"/>
                <a:cs typeface="Arial"/>
              </a:rPr>
              <a:t>Use Firebase-based web application as the main communication method with ESP-32</a:t>
            </a:r>
            <a:endParaRPr lang="en-US" sz="2400" b="1">
              <a:solidFill>
                <a:schemeClr val="bg2"/>
              </a:solidFill>
              <a:latin typeface="Arial" panose="020B0604020202020204" pitchFamily="34" charset="0"/>
              <a:cs typeface="Arial" panose="020B0604020202020204" pitchFamily="34" charset="0"/>
            </a:endParaRPr>
          </a:p>
          <a:p>
            <a:pPr marL="0" indent="0">
              <a:lnSpc>
                <a:spcPct val="100000"/>
              </a:lnSpc>
              <a:spcBef>
                <a:spcPts val="0"/>
              </a:spcBef>
              <a:buSzPts val="3000"/>
              <a:buNone/>
            </a:pPr>
            <a:endParaRPr lang="en-US" sz="2400" b="1">
              <a:solidFill>
                <a:schemeClr val="bg2"/>
              </a:solidFill>
              <a:latin typeface="Arial"/>
              <a:cs typeface="Arial"/>
            </a:endParaRPr>
          </a:p>
          <a:p>
            <a:pPr marL="342900">
              <a:lnSpc>
                <a:spcPct val="100000"/>
              </a:lnSpc>
              <a:spcBef>
                <a:spcPts val="0"/>
              </a:spcBef>
              <a:buSzPts val="3000"/>
            </a:pPr>
            <a:r>
              <a:rPr lang="en-US" sz="2400" b="1">
                <a:solidFill>
                  <a:schemeClr val="bg2"/>
                </a:solidFill>
                <a:latin typeface="Arial"/>
                <a:cs typeface="Arial"/>
              </a:rPr>
              <a:t>Designed for low power, quick response, and ease of use </a:t>
            </a:r>
            <a:endParaRPr lang="en-US" sz="2400" b="1" i="0" u="none" strike="noStrike">
              <a:solidFill>
                <a:schemeClr val="bg2"/>
              </a:solidFill>
              <a:effectLst/>
              <a:latin typeface="Arial" panose="020B0604020202020204" pitchFamily="34" charset="0"/>
              <a:cs typeface="Arial" panose="020B0604020202020204" pitchFamily="34" charset="0"/>
            </a:endParaRPr>
          </a:p>
          <a:p>
            <a:pPr marL="0" indent="0">
              <a:lnSpc>
                <a:spcPct val="100000"/>
              </a:lnSpc>
              <a:spcBef>
                <a:spcPts val="0"/>
              </a:spcBef>
              <a:buSzPts val="2000"/>
              <a:buNone/>
            </a:pPr>
            <a:endParaRPr lang="en-US" sz="1800">
              <a:solidFill>
                <a:srgbClr val="000000"/>
              </a:solidFill>
              <a:latin typeface="Arial" panose="020B0604020202020204" pitchFamily="34" charset="0"/>
              <a:cs typeface="Arial" panose="020B0604020202020204" pitchFamily="34" charset="0"/>
            </a:endParaRPr>
          </a:p>
          <a:p>
            <a:pPr marL="285750" indent="-285750">
              <a:lnSpc>
                <a:spcPct val="100000"/>
              </a:lnSpc>
              <a:spcBef>
                <a:spcPts val="0"/>
              </a:spcBef>
              <a:buSzPts val="2000"/>
            </a:pPr>
            <a:endParaRPr lang="en-US" sz="1800">
              <a:solidFill>
                <a:srgbClr val="000000"/>
              </a:solidFill>
              <a:latin typeface="-webkit-standard"/>
            </a:endParaRPr>
          </a:p>
        </p:txBody>
      </p:sp>
      <p:sp>
        <p:nvSpPr>
          <p:cNvPr id="24" name="Google Shape;145;p7">
            <a:extLst>
              <a:ext uri="{FF2B5EF4-FFF2-40B4-BE49-F238E27FC236}">
                <a16:creationId xmlns:a16="http://schemas.microsoft.com/office/drawing/2014/main" id="{D5C485F8-53F2-BD48-9D7B-D5B2FD5D6C0B}"/>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8BD31E2B-72C7-9D4E-A895-6763E2548FC1}"/>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u="none" strike="noStrike" cap="none">
                <a:solidFill>
                  <a:schemeClr val="lt1"/>
                </a:solidFill>
                <a:latin typeface="+mn-lt"/>
                <a:ea typeface="Helvetica Neue Light"/>
                <a:cs typeface="Helvetica Neue Light"/>
                <a:sym typeface="Helvetica Neue Light"/>
              </a:rPr>
              <a:t>Introduction</a:t>
            </a:r>
            <a:endParaRPr lang="en-US" sz="2400">
              <a:solidFill>
                <a:schemeClr val="lt1"/>
              </a:solidFill>
              <a:latin typeface="+mn-l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7BB6E5C0-FA20-C9FE-19F9-E7B3D150FAB7}"/>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06636C56-6AB9-008D-3477-3E02A32D543D}"/>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A45A6282-D2DB-1136-F466-6962143D78A2}"/>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A41AB203-2CD5-F4CA-5C70-BA5B71133E22}"/>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99DA6485-7B21-EEC4-99BA-ADD6CAE12CC6}"/>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06DDC3A1-8DDB-1397-B4BC-A55E0AD5926F}"/>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2365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147;p7">
            <a:extLst>
              <a:ext uri="{FF2B5EF4-FFF2-40B4-BE49-F238E27FC236}">
                <a16:creationId xmlns:a16="http://schemas.microsoft.com/office/drawing/2014/main" id="{E0413B06-A2E6-C746-8C3D-87E15D354737}"/>
              </a:ext>
            </a:extLst>
          </p:cNvPr>
          <p:cNvSpPr txBox="1">
            <a:spLocks/>
          </p:cNvSpPr>
          <p:nvPr/>
        </p:nvSpPr>
        <p:spPr>
          <a:xfrm>
            <a:off x="2275515" y="1261947"/>
            <a:ext cx="7640969" cy="433420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000"/>
            </a:pPr>
            <a:endParaRPr lang="en-US" sz="2600" b="1">
              <a:solidFill>
                <a:schemeClr val="bg1"/>
              </a:solidFill>
              <a:latin typeface="Arial" panose="020B0604020202020204" pitchFamily="34" charset="0"/>
              <a:ea typeface="Helvetica Neue Light"/>
              <a:cs typeface="Arial" panose="020B0604020202020204" pitchFamily="34" charset="0"/>
            </a:endParaRPr>
          </a:p>
          <a:p>
            <a:pPr algn="ctr">
              <a:buSzPts val="3000"/>
            </a:pPr>
            <a:r>
              <a:rPr lang="en-US" sz="4000" b="1">
                <a:solidFill>
                  <a:schemeClr val="bg1"/>
                </a:solidFill>
                <a:ea typeface="Helvetica Neue Light"/>
                <a:sym typeface="Helvetica Neue Light"/>
              </a:rPr>
              <a:t>Thank You</a:t>
            </a:r>
            <a:endParaRPr lang="en-US" sz="4000" b="1">
              <a:solidFill>
                <a:schemeClr val="bg1"/>
              </a:solidFill>
              <a:ea typeface="Helvetica Neue Light"/>
            </a:endParaRPr>
          </a:p>
          <a:p>
            <a:pPr algn="ctr">
              <a:buSzPts val="3000"/>
            </a:pPr>
            <a:endParaRPr lang="en-US" sz="4000" b="1">
              <a:solidFill>
                <a:schemeClr val="bg1"/>
              </a:solidFill>
              <a:ea typeface="Helvetica Neue Light"/>
            </a:endParaRPr>
          </a:p>
          <a:p>
            <a:pPr algn="ctr">
              <a:buSzPts val="3000"/>
            </a:pPr>
            <a:endParaRPr lang="en-US" sz="4000" b="1">
              <a:solidFill>
                <a:schemeClr val="bg1"/>
              </a:solidFill>
              <a:ea typeface="Helvetica Neue Light"/>
              <a:sym typeface="Helvetica Neue Light"/>
            </a:endParaRPr>
          </a:p>
          <a:p>
            <a:pPr algn="ctr">
              <a:buSzPts val="3000"/>
            </a:pPr>
            <a:r>
              <a:rPr lang="en-US" sz="4000" b="1">
                <a:solidFill>
                  <a:schemeClr val="bg1"/>
                </a:solidFill>
                <a:ea typeface="Helvetica Neue Light"/>
                <a:sym typeface="Helvetica Neue Light"/>
              </a:rPr>
              <a:t>Questions</a:t>
            </a:r>
            <a:endParaRPr lang="en-US" sz="4000" b="1">
              <a:solidFill>
                <a:schemeClr val="bg1"/>
              </a:solidFill>
              <a:ea typeface="Helvetica Neue Light"/>
            </a:endParaRPr>
          </a:p>
          <a:p>
            <a:pPr>
              <a:buSzPts val="3000"/>
            </a:pPr>
            <a:endParaRPr lang="en-US" sz="2600" b="1">
              <a:solidFill>
                <a:schemeClr val="bg1"/>
              </a:solidFill>
              <a:ea typeface="Helvetica Neue Light"/>
              <a:sym typeface="Helvetica Neue Light"/>
            </a:endParaRPr>
          </a:p>
          <a:p>
            <a:pPr>
              <a:buSzPts val="3000"/>
            </a:pPr>
            <a:endParaRPr lang="en-US" sz="1800" b="1">
              <a:solidFill>
                <a:schemeClr val="bg1"/>
              </a:solidFill>
              <a:latin typeface="Arial" panose="020B0604020202020204" pitchFamily="34" charset="0"/>
              <a:ea typeface="Helvetica Neue Light"/>
              <a:cs typeface="Arial" panose="020B0604020202020204" pitchFamily="34" charset="0"/>
            </a:endParaRPr>
          </a:p>
          <a:p>
            <a:pPr>
              <a:buSzPts val="3000"/>
            </a:pPr>
            <a:endParaRPr lang="en-US" sz="1800" b="1">
              <a:solidFill>
                <a:schemeClr val="bg1"/>
              </a:solidFill>
              <a:latin typeface="Arial" panose="020B0604020202020204" pitchFamily="34" charset="0"/>
              <a:ea typeface="Helvetica Neue Light"/>
              <a:cs typeface="Arial" panose="020B0604020202020204" pitchFamily="34" charset="0"/>
              <a:sym typeface="Helvetica Neue Light"/>
            </a:endParaRPr>
          </a:p>
        </p:txBody>
      </p:sp>
      <p:pic>
        <p:nvPicPr>
          <p:cNvPr id="2" name="Picture 1">
            <a:extLst>
              <a:ext uri="{FF2B5EF4-FFF2-40B4-BE49-F238E27FC236}">
                <a16:creationId xmlns:a16="http://schemas.microsoft.com/office/drawing/2014/main" id="{34A22F80-7598-2AFF-324B-ADBB7BEAD44E}"/>
              </a:ext>
            </a:extLst>
          </p:cNvPr>
          <p:cNvPicPr>
            <a:picLocks noChangeAspect="1"/>
          </p:cNvPicPr>
          <p:nvPr/>
        </p:nvPicPr>
        <p:blipFill>
          <a:blip r:embed="rId4"/>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221A8056-ADCD-C8E9-1EA1-3EDFC80906A6}"/>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chemeClr val="bg1"/>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9E4F8546-BD63-3842-E3E4-E8E4F062A47C}"/>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chemeClr val="bg1"/>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B6DE04BC-446B-0409-8106-68A5A5D485C5}"/>
              </a:ext>
            </a:extLst>
          </p:cNvPr>
          <p:cNvGrpSpPr/>
          <p:nvPr/>
        </p:nvGrpSpPr>
        <p:grpSpPr>
          <a:xfrm>
            <a:off x="4061361" y="6601537"/>
            <a:ext cx="5238725" cy="70446"/>
            <a:chOff x="4028111" y="6601537"/>
            <a:chExt cx="5238725" cy="70446"/>
          </a:xfrm>
          <a:solidFill>
            <a:schemeClr val="bg1"/>
          </a:solidFill>
        </p:grpSpPr>
        <p:cxnSp>
          <p:nvCxnSpPr>
            <p:cNvPr id="6" name="Straight Connector 5">
              <a:extLst>
                <a:ext uri="{FF2B5EF4-FFF2-40B4-BE49-F238E27FC236}">
                  <a16:creationId xmlns:a16="http://schemas.microsoft.com/office/drawing/2014/main" id="{CE0D6B3D-28A0-E43D-2BC4-497F26084860}"/>
                </a:ext>
              </a:extLst>
            </p:cNvPr>
            <p:cNvCxnSpPr>
              <a:cxnSpLocks/>
            </p:cNvCxnSpPr>
            <p:nvPr/>
          </p:nvCxnSpPr>
          <p:spPr>
            <a:xfrm flipH="1">
              <a:off x="4028111" y="6639606"/>
              <a:ext cx="5169964" cy="0"/>
            </a:xfrm>
            <a:prstGeom prst="line">
              <a:avLst/>
            </a:prstGeom>
            <a:grpFill/>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AC12681-EFF2-A3CF-E1A0-9AB12D52A204}"/>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90935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07957-570E-40A8-C806-A33147FA7A09}"/>
              </a:ext>
            </a:extLst>
          </p:cNvPr>
          <p:cNvPicPr>
            <a:picLocks noChangeAspect="1"/>
          </p:cNvPicPr>
          <p:nvPr/>
        </p:nvPicPr>
        <p:blipFill>
          <a:blip r:embed="rId3"/>
          <a:stretch>
            <a:fillRect/>
          </a:stretch>
        </p:blipFill>
        <p:spPr>
          <a:xfrm>
            <a:off x="2259350" y="2791508"/>
            <a:ext cx="5414193" cy="1274984"/>
          </a:xfrm>
          <a:prstGeom prst="rect">
            <a:avLst/>
          </a:prstGeom>
        </p:spPr>
      </p:pic>
    </p:spTree>
    <p:extLst>
      <p:ext uri="{BB962C8B-B14F-4D97-AF65-F5344CB8AC3E}">
        <p14:creationId xmlns:p14="http://schemas.microsoft.com/office/powerpoint/2010/main" val="2780405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6972189D-0A6A-D4E3-0FD2-064AB29FF0CC}"/>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610C487B-7B97-8704-A6BE-D151BA667B67}"/>
              </a:ext>
            </a:extLst>
          </p:cNvPr>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0" lvl="0" indent="0">
              <a:lnSpc>
                <a:spcPct val="100000"/>
              </a:lnSpc>
              <a:spcBef>
                <a:spcPts val="0"/>
              </a:spcBef>
              <a:buSzPts val="3000"/>
              <a:buNone/>
            </a:pPr>
            <a:r>
              <a:rPr lang="en-US" sz="2600" b="1">
                <a:solidFill>
                  <a:srgbClr val="E84B36"/>
                </a:solidFill>
                <a:latin typeface="Arial"/>
                <a:ea typeface="Helvetica Neue Light"/>
                <a:cs typeface="Arial"/>
                <a:sym typeface="Helvetica Neue Light"/>
              </a:rPr>
              <a:t>High Level Requirements </a:t>
            </a:r>
            <a:endParaRPr lang="en-US" sz="2600" b="1">
              <a:solidFill>
                <a:srgbClr val="E84B36"/>
              </a:solidFill>
              <a:latin typeface="Arial"/>
              <a:cs typeface="Arial"/>
            </a:endParaRPr>
          </a:p>
          <a:p>
            <a:pPr marL="0" indent="0">
              <a:lnSpc>
                <a:spcPct val="100000"/>
              </a:lnSpc>
              <a:spcBef>
                <a:spcPts val="0"/>
              </a:spcBef>
              <a:buSzPts val="2000"/>
              <a:buNone/>
            </a:pPr>
            <a:endParaRPr lang="en-US" sz="1800">
              <a:solidFill>
                <a:schemeClr val="tx1"/>
              </a:solidFill>
              <a:latin typeface="Arial" panose="020B0604020202020204" pitchFamily="34" charset="0"/>
              <a:ea typeface="Helvetica Neue Light"/>
              <a:cs typeface="Arial" panose="020B0604020202020204" pitchFamily="34" charset="0"/>
              <a:sym typeface="Helvetica Neue Light"/>
            </a:endParaRPr>
          </a:p>
          <a:p>
            <a:pPr marL="342900">
              <a:lnSpc>
                <a:spcPct val="100000"/>
              </a:lnSpc>
              <a:spcBef>
                <a:spcPts val="0"/>
              </a:spcBef>
              <a:buSzPts val="2000"/>
              <a:buAutoNum type="arabicParenR"/>
            </a:pPr>
            <a:r>
              <a:rPr lang="en-US" sz="2400" b="1">
                <a:solidFill>
                  <a:schemeClr val="bg2"/>
                </a:solidFill>
                <a:latin typeface="Arial"/>
              </a:rPr>
              <a:t>Web app for designing floor plan with rooms, doors, sensors, and exits. Algorithm identifies fire-affected zones and selects safest exit route. LED indicators display escape path with perfect accuracy. </a:t>
            </a:r>
            <a:endParaRPr lang="en-US" sz="2400" b="1">
              <a:solidFill>
                <a:schemeClr val="bg2"/>
              </a:solidFill>
              <a:latin typeface="Arial"/>
              <a:cs typeface="Arial"/>
            </a:endParaRPr>
          </a:p>
          <a:p>
            <a:pPr marL="342900">
              <a:lnSpc>
                <a:spcPct val="100000"/>
              </a:lnSpc>
              <a:spcBef>
                <a:spcPts val="0"/>
              </a:spcBef>
              <a:buSzPts val="2000"/>
              <a:buAutoNum type="arabicParenR"/>
            </a:pPr>
            <a:endParaRPr lang="en-US" sz="2400" b="1" i="0" u="none" strike="noStrike">
              <a:solidFill>
                <a:schemeClr val="bg2"/>
              </a:solidFill>
              <a:effectLst/>
              <a:latin typeface="Arial"/>
            </a:endParaRPr>
          </a:p>
          <a:p>
            <a:pPr marL="342900">
              <a:lnSpc>
                <a:spcPct val="100000"/>
              </a:lnSpc>
              <a:spcBef>
                <a:spcPts val="0"/>
              </a:spcBef>
              <a:buSzPts val="2000"/>
              <a:buAutoNum type="arabicParenR"/>
            </a:pPr>
            <a:r>
              <a:rPr lang="en-US" sz="2400" b="1">
                <a:solidFill>
                  <a:schemeClr val="bg2"/>
                </a:solidFill>
                <a:latin typeface="Arial"/>
              </a:rPr>
              <a:t>Fire alarm triggers at ≥ 90℃; CO alarm at &gt; 20 ppm</a:t>
            </a:r>
          </a:p>
          <a:p>
            <a:pPr marL="342900">
              <a:lnSpc>
                <a:spcPct val="100000"/>
              </a:lnSpc>
              <a:spcBef>
                <a:spcPts val="0"/>
              </a:spcBef>
              <a:buSzPts val="2000"/>
              <a:buAutoNum type="arabicParenR"/>
            </a:pPr>
            <a:endParaRPr lang="en-US" sz="2400" b="1">
              <a:solidFill>
                <a:schemeClr val="bg2"/>
              </a:solidFill>
              <a:latin typeface="Arial"/>
            </a:endParaRPr>
          </a:p>
          <a:p>
            <a:pPr marL="342900">
              <a:lnSpc>
                <a:spcPct val="100000"/>
              </a:lnSpc>
              <a:spcBef>
                <a:spcPts val="0"/>
              </a:spcBef>
              <a:buSzPts val="2000"/>
              <a:buAutoNum type="arabicParenR"/>
            </a:pPr>
            <a:r>
              <a:rPr lang="en-US" sz="2400" b="1">
                <a:solidFill>
                  <a:schemeClr val="bg2"/>
                </a:solidFill>
                <a:latin typeface="Arial"/>
              </a:rPr>
              <a:t>Control unit shuts off HVAC and closes vents when a fire is present. System resumes normal HVAC/vent operation after fire clearance </a:t>
            </a:r>
          </a:p>
          <a:p>
            <a:pPr marL="0" indent="0">
              <a:lnSpc>
                <a:spcPct val="100000"/>
              </a:lnSpc>
              <a:spcBef>
                <a:spcPts val="0"/>
              </a:spcBef>
              <a:buSzPts val="2000"/>
              <a:buNone/>
            </a:pPr>
            <a:endParaRPr lang="en-US" sz="1800">
              <a:solidFill>
                <a:srgbClr val="000000"/>
              </a:solidFill>
              <a:latin typeface="-webkit-standard"/>
            </a:endParaRPr>
          </a:p>
        </p:txBody>
      </p:sp>
      <p:sp>
        <p:nvSpPr>
          <p:cNvPr id="24" name="Google Shape;145;p7">
            <a:extLst>
              <a:ext uri="{FF2B5EF4-FFF2-40B4-BE49-F238E27FC236}">
                <a16:creationId xmlns:a16="http://schemas.microsoft.com/office/drawing/2014/main" id="{7255DFB9-1200-7B95-E795-808FA8654E98}"/>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83C6D374-70CC-9959-FEA1-74E2DE4AEE7D}"/>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a:solidFill>
                  <a:schemeClr val="lt1"/>
                </a:solidFill>
                <a:latin typeface="+mn-lt"/>
                <a:ea typeface="Helvetica Neue Light"/>
                <a:cs typeface="Helvetica Neue Light"/>
                <a:sym typeface="Helvetica Neue Light"/>
              </a:rPr>
              <a:t>Introduction</a:t>
            </a:r>
          </a:p>
        </p:txBody>
      </p:sp>
      <p:pic>
        <p:nvPicPr>
          <p:cNvPr id="2" name="Picture 1">
            <a:extLst>
              <a:ext uri="{FF2B5EF4-FFF2-40B4-BE49-F238E27FC236}">
                <a16:creationId xmlns:a16="http://schemas.microsoft.com/office/drawing/2014/main" id="{34400D1E-BA74-99B2-916C-660958E5D117}"/>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5121660B-82AF-BBBC-95FE-02BD802F3F6A}"/>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02249F87-E0D6-26A1-9AA5-5F5DE04B7494}"/>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41929C0B-309F-F13A-BB34-B6A667C591CC}"/>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2C02ABCD-1931-5942-D8BA-10F4EBA2337B}"/>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4F1D8B7-C21E-8882-83B2-551FEF9DB8DD}"/>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983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1;p8">
            <a:extLst>
              <a:ext uri="{FF2B5EF4-FFF2-40B4-BE49-F238E27FC236}">
                <a16:creationId xmlns:a16="http://schemas.microsoft.com/office/drawing/2014/main" id="{8C7BEE70-CCC0-BC4A-9F6F-316AAFAC9344}"/>
              </a:ext>
            </a:extLst>
          </p:cNvPr>
          <p:cNvSpPr txBox="1"/>
          <p:nvPr/>
        </p:nvSpPr>
        <p:spPr>
          <a:xfrm>
            <a:off x="376810" y="5360897"/>
            <a:ext cx="11177400" cy="953497"/>
          </a:xfrm>
          <a:prstGeom prst="rect">
            <a:avLst/>
          </a:prstGeom>
          <a:noFill/>
          <a:ln>
            <a:noFill/>
          </a:ln>
        </p:spPr>
        <p:txBody>
          <a:bodyPr spcFirstLastPara="1" wrap="square" lIns="91425" tIns="45700" rIns="91425" bIns="45700" anchor="t" anchorCtr="0">
            <a:noAutofit/>
          </a:bodyPr>
          <a:lstStyle/>
          <a:p>
            <a:pPr algn="ctr">
              <a:buClr>
                <a:schemeClr val="dk1"/>
              </a:buClr>
              <a:buSzPts val="2000"/>
            </a:pPr>
            <a:r>
              <a:rPr lang="en-US" sz="2200">
                <a:solidFill>
                  <a:schemeClr val="dk1"/>
                </a:solidFill>
                <a:latin typeface="+mn-lt"/>
              </a:rPr>
              <a:t>This is our Block Diagram for our Project, in total we have 5 different</a:t>
            </a:r>
            <a:endParaRPr lang="en-US">
              <a:solidFill>
                <a:schemeClr val="dk1"/>
              </a:solidFill>
            </a:endParaRPr>
          </a:p>
          <a:p>
            <a:pPr algn="ctr">
              <a:buSzPts val="2000"/>
            </a:pPr>
            <a:r>
              <a:rPr lang="en-US" sz="2200">
                <a:solidFill>
                  <a:schemeClr val="dk1"/>
                </a:solidFill>
                <a:latin typeface="+mn-lt"/>
              </a:rPr>
              <a:t> subsystems and our communication protocol is GPIO</a:t>
            </a:r>
            <a:endParaRPr lang="en-US">
              <a:solidFill>
                <a:schemeClr val="dk1"/>
              </a:solidFill>
            </a:endParaRPr>
          </a:p>
        </p:txBody>
      </p:sp>
      <p:pic>
        <p:nvPicPr>
          <p:cNvPr id="5" name="Picture 4">
            <a:extLst>
              <a:ext uri="{FF2B5EF4-FFF2-40B4-BE49-F238E27FC236}">
                <a16:creationId xmlns:a16="http://schemas.microsoft.com/office/drawing/2014/main" id="{EDB0466A-4495-8EF8-CCE3-3D3B64BD6B6E}"/>
              </a:ext>
            </a:extLst>
          </p:cNvPr>
          <p:cNvPicPr>
            <a:picLocks noChangeAspect="1"/>
          </p:cNvPicPr>
          <p:nvPr/>
        </p:nvPicPr>
        <p:blipFill>
          <a:blip r:embed="rId3"/>
          <a:stretch>
            <a:fillRect/>
          </a:stretch>
        </p:blipFill>
        <p:spPr>
          <a:xfrm>
            <a:off x="11557509" y="233819"/>
            <a:ext cx="271308" cy="389810"/>
          </a:xfrm>
          <a:prstGeom prst="rect">
            <a:avLst/>
          </a:prstGeom>
        </p:spPr>
      </p:pic>
      <p:sp>
        <p:nvSpPr>
          <p:cNvPr id="6" name="Google Shape;100;p1">
            <a:extLst>
              <a:ext uri="{FF2B5EF4-FFF2-40B4-BE49-F238E27FC236}">
                <a16:creationId xmlns:a16="http://schemas.microsoft.com/office/drawing/2014/main" id="{C1884986-3E89-C858-EE1A-5254086BEF43}"/>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7" name="Google Shape;100;p1">
            <a:extLst>
              <a:ext uri="{FF2B5EF4-FFF2-40B4-BE49-F238E27FC236}">
                <a16:creationId xmlns:a16="http://schemas.microsoft.com/office/drawing/2014/main" id="{56A47F13-69D3-ABAE-7A6B-CD5718F1D1A3}"/>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8" name="Group 7">
            <a:extLst>
              <a:ext uri="{FF2B5EF4-FFF2-40B4-BE49-F238E27FC236}">
                <a16:creationId xmlns:a16="http://schemas.microsoft.com/office/drawing/2014/main" id="{D8BFA4D9-6E4E-0448-148F-1BDD0D320433}"/>
              </a:ext>
            </a:extLst>
          </p:cNvPr>
          <p:cNvGrpSpPr/>
          <p:nvPr/>
        </p:nvGrpSpPr>
        <p:grpSpPr>
          <a:xfrm>
            <a:off x="4061361" y="6601537"/>
            <a:ext cx="5238725" cy="70446"/>
            <a:chOff x="4028111" y="6601537"/>
            <a:chExt cx="5238725" cy="70446"/>
          </a:xfrm>
          <a:solidFill>
            <a:srgbClr val="13294B"/>
          </a:solidFill>
        </p:grpSpPr>
        <p:cxnSp>
          <p:nvCxnSpPr>
            <p:cNvPr id="9" name="Straight Connector 8">
              <a:extLst>
                <a:ext uri="{FF2B5EF4-FFF2-40B4-BE49-F238E27FC236}">
                  <a16:creationId xmlns:a16="http://schemas.microsoft.com/office/drawing/2014/main" id="{BEDF39F7-E87D-7D64-8E89-5194CBDA8E47}"/>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A8A7CA3-CD09-0555-9FF4-114F7F6ADE1A}"/>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diagram of a system&#10;&#10;AI-generated content may be incorrect.">
            <a:extLst>
              <a:ext uri="{FF2B5EF4-FFF2-40B4-BE49-F238E27FC236}">
                <a16:creationId xmlns:a16="http://schemas.microsoft.com/office/drawing/2014/main" id="{8EFC3456-C239-1853-6BA4-61302EECDB01}"/>
              </a:ext>
            </a:extLst>
          </p:cNvPr>
          <p:cNvPicPr>
            <a:picLocks noChangeAspect="1"/>
          </p:cNvPicPr>
          <p:nvPr/>
        </p:nvPicPr>
        <p:blipFill>
          <a:blip r:embed="rId4"/>
          <a:stretch>
            <a:fillRect/>
          </a:stretch>
        </p:blipFill>
        <p:spPr>
          <a:xfrm>
            <a:off x="2226734" y="177"/>
            <a:ext cx="6623755" cy="5361870"/>
          </a:xfrm>
          <a:prstGeom prst="rect">
            <a:avLst/>
          </a:prstGeom>
        </p:spPr>
      </p:pic>
    </p:spTree>
    <p:extLst>
      <p:ext uri="{BB962C8B-B14F-4D97-AF65-F5344CB8AC3E}">
        <p14:creationId xmlns:p14="http://schemas.microsoft.com/office/powerpoint/2010/main" val="2715097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a:extLst>
            <a:ext uri="{FF2B5EF4-FFF2-40B4-BE49-F238E27FC236}">
              <a16:creationId xmlns:a16="http://schemas.microsoft.com/office/drawing/2014/main" id="{33BB763E-9156-4338-64C0-B4638A5D02AE}"/>
            </a:ext>
          </a:extLst>
        </p:cNvPr>
        <p:cNvGrpSpPr/>
        <p:nvPr/>
      </p:nvGrpSpPr>
      <p:grpSpPr>
        <a:xfrm>
          <a:off x="0" y="0"/>
          <a:ext cx="0" cy="0"/>
          <a:chOff x="0" y="0"/>
          <a:chExt cx="0" cy="0"/>
        </a:xfrm>
      </p:grpSpPr>
      <p:sp>
        <p:nvSpPr>
          <p:cNvPr id="147" name="Google Shape;147;p7">
            <a:extLst>
              <a:ext uri="{FF2B5EF4-FFF2-40B4-BE49-F238E27FC236}">
                <a16:creationId xmlns:a16="http://schemas.microsoft.com/office/drawing/2014/main" id="{E6ADA6D4-EF25-92AE-6CC5-56F7475EC0ED}"/>
              </a:ext>
            </a:extLst>
          </p:cNvPr>
          <p:cNvSpPr txBox="1">
            <a:spLocks noGrp="1"/>
          </p:cNvSpPr>
          <p:nvPr>
            <p:ph type="body" idx="1"/>
          </p:nvPr>
        </p:nvSpPr>
        <p:spPr>
          <a:xfrm>
            <a:off x="376809" y="1334279"/>
            <a:ext cx="11177401" cy="4821102"/>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3000"/>
              <a:buNone/>
            </a:pPr>
            <a:r>
              <a:rPr lang="en-US" sz="2600" b="1">
                <a:solidFill>
                  <a:srgbClr val="E84B36"/>
                </a:solidFill>
                <a:latin typeface="Arial"/>
                <a:cs typeface="Arial"/>
                <a:sym typeface="Helvetica Neue Light"/>
              </a:rPr>
              <a:t>Ethical Considerations</a:t>
            </a:r>
            <a:endParaRPr lang="en-US" sz="2600" b="1">
              <a:solidFill>
                <a:srgbClr val="E84B36"/>
              </a:solidFill>
              <a:latin typeface="Arial" panose="020B0604020202020204" pitchFamily="34" charset="0"/>
              <a:cs typeface="Arial" panose="020B0604020202020204" pitchFamily="34" charset="0"/>
            </a:endParaRPr>
          </a:p>
          <a:p>
            <a:pPr marL="0" indent="0">
              <a:lnSpc>
                <a:spcPct val="100000"/>
              </a:lnSpc>
              <a:spcBef>
                <a:spcPts val="0"/>
              </a:spcBef>
              <a:buSzPts val="2000"/>
              <a:buNone/>
            </a:pPr>
            <a:endParaRPr lang="en-US" sz="2400" b="1">
              <a:solidFill>
                <a:schemeClr val="tx1"/>
              </a:solidFill>
              <a:latin typeface="Arial" panose="020B0604020202020204" pitchFamily="34" charset="0"/>
              <a:ea typeface="Helvetica Neue Light"/>
              <a:cs typeface="Arial" panose="020B0604020202020204" pitchFamily="34" charset="0"/>
            </a:endParaRPr>
          </a:p>
          <a:p>
            <a:pPr marL="342900">
              <a:lnSpc>
                <a:spcPct val="100000"/>
              </a:lnSpc>
              <a:spcBef>
                <a:spcPts val="0"/>
              </a:spcBef>
              <a:buSzPts val="2000"/>
            </a:pPr>
            <a:r>
              <a:rPr lang="en-US" sz="2400" b="1">
                <a:solidFill>
                  <a:schemeClr val="bg2"/>
                </a:solidFill>
                <a:latin typeface="Arial"/>
              </a:rPr>
              <a:t>According to Section I.1 of the IEEE Code of Ethics, we emphasized keeping the safety and wellbeing of the user as our highest priority in our design.</a:t>
            </a:r>
          </a:p>
          <a:p>
            <a:pPr marL="342900">
              <a:lnSpc>
                <a:spcPct val="100000"/>
              </a:lnSpc>
              <a:spcBef>
                <a:spcPts val="0"/>
              </a:spcBef>
              <a:buSzPts val="2000"/>
            </a:pPr>
            <a:endParaRPr lang="en-US" sz="2400" b="1">
              <a:solidFill>
                <a:schemeClr val="bg2"/>
              </a:solidFill>
              <a:latin typeface="Arial"/>
            </a:endParaRPr>
          </a:p>
          <a:p>
            <a:pPr marL="342900">
              <a:lnSpc>
                <a:spcPct val="100000"/>
              </a:lnSpc>
              <a:spcBef>
                <a:spcPts val="0"/>
              </a:spcBef>
              <a:buSzPts val="2000"/>
            </a:pPr>
            <a:r>
              <a:rPr lang="en-US" sz="2400" b="1">
                <a:solidFill>
                  <a:schemeClr val="bg2"/>
                </a:solidFill>
                <a:latin typeface="Arial"/>
              </a:rPr>
              <a:t>The user's data privacy was upheld in accordance with the ACM Code of Ethics Section 1.6, ensuring the private data they provide for the operation of our project is used responsibly.</a:t>
            </a:r>
          </a:p>
        </p:txBody>
      </p:sp>
      <p:sp>
        <p:nvSpPr>
          <p:cNvPr id="24" name="Google Shape;145;p7">
            <a:extLst>
              <a:ext uri="{FF2B5EF4-FFF2-40B4-BE49-F238E27FC236}">
                <a16:creationId xmlns:a16="http://schemas.microsoft.com/office/drawing/2014/main" id="{32E2A15A-1EDF-29DF-8F46-3A85D40B22FD}"/>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26" name="Google Shape;100;p1">
            <a:extLst>
              <a:ext uri="{FF2B5EF4-FFF2-40B4-BE49-F238E27FC236}">
                <a16:creationId xmlns:a16="http://schemas.microsoft.com/office/drawing/2014/main" id="{DACC486F-8BCE-9E67-6C7A-AD1032A670B4}"/>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r>
              <a:rPr lang="en-US" sz="2400">
                <a:solidFill>
                  <a:schemeClr val="lt1"/>
                </a:solidFill>
                <a:latin typeface="+mn-lt"/>
                <a:sym typeface="Helvetica Neue Light"/>
              </a:rPr>
              <a:t>Introduction</a:t>
            </a:r>
            <a:endParaRPr lang="en-US"/>
          </a:p>
        </p:txBody>
      </p:sp>
      <p:pic>
        <p:nvPicPr>
          <p:cNvPr id="2" name="Picture 1">
            <a:extLst>
              <a:ext uri="{FF2B5EF4-FFF2-40B4-BE49-F238E27FC236}">
                <a16:creationId xmlns:a16="http://schemas.microsoft.com/office/drawing/2014/main" id="{C436F4A5-CCE5-E765-F65F-CAE1F5DD5F6A}"/>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6FC19B93-4EF2-F2EE-F5CA-CF00F634121A}"/>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9B4B4A85-A681-8E21-EF32-6A533906991F}"/>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F74285C7-2C1C-E952-0A07-EF4724400986}"/>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4C47EEFA-920B-B2C6-F05C-FBFB7C69735A}"/>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E2943EA-6A61-3C36-E5D1-3458EE50D230}"/>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44848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7A16C47-724E-0CBB-1BF4-CB9CE40385F9}"/>
            </a:ext>
          </a:extLst>
        </p:cNvPr>
        <p:cNvGrpSpPr/>
        <p:nvPr/>
      </p:nvGrpSpPr>
      <p:grpSpPr>
        <a:xfrm>
          <a:off x="0" y="0"/>
          <a:ext cx="0" cy="0"/>
          <a:chOff x="0" y="0"/>
          <a:chExt cx="0" cy="0"/>
        </a:xfrm>
      </p:grpSpPr>
      <p:sp>
        <p:nvSpPr>
          <p:cNvPr id="11" name="Google Shape;123;p4">
            <a:extLst>
              <a:ext uri="{FF2B5EF4-FFF2-40B4-BE49-F238E27FC236}">
                <a16:creationId xmlns:a16="http://schemas.microsoft.com/office/drawing/2014/main" id="{21CC0991-1BEF-FBF2-CF00-D7DEE41A480F}"/>
              </a:ext>
            </a:extLst>
          </p:cNvPr>
          <p:cNvSpPr txBox="1"/>
          <p:nvPr/>
        </p:nvSpPr>
        <p:spPr>
          <a:xfrm>
            <a:off x="1295400" y="3086989"/>
            <a:ext cx="9601200" cy="1061789"/>
          </a:xfrm>
          <a:prstGeom prst="rect">
            <a:avLst/>
          </a:prstGeom>
          <a:noFill/>
          <a:ln>
            <a:noFill/>
          </a:ln>
        </p:spPr>
        <p:txBody>
          <a:bodyPr spcFirstLastPara="1" wrap="square" lIns="91425" tIns="45700" rIns="91425" bIns="45700" anchor="ctr" anchorCtr="0">
            <a:spAutoFit/>
          </a:bodyPr>
          <a:lstStyle/>
          <a:p>
            <a:pPr algn="ctr"/>
            <a:r>
              <a:rPr lang="en-US" sz="4500" b="1">
                <a:solidFill>
                  <a:srgbClr val="15264B"/>
                </a:solidFill>
                <a:latin typeface="+mn-lt"/>
                <a:sym typeface="Helvetica Neue"/>
              </a:rPr>
              <a:t>Design </a:t>
            </a:r>
            <a:endParaRPr lang="en-US"/>
          </a:p>
          <a:p>
            <a:pPr marL="0" marR="0" lvl="0" indent="0" algn="ctr" rtl="0">
              <a:spcBef>
                <a:spcPts val="0"/>
              </a:spcBef>
              <a:spcAft>
                <a:spcPts val="0"/>
              </a:spcAft>
              <a:buNone/>
            </a:pPr>
            <a:endParaRPr lang="en-US" sz="1800" b="1">
              <a:solidFill>
                <a:srgbClr val="15264B"/>
              </a:solidFill>
              <a:latin typeface="+mn-lt"/>
              <a:ea typeface="Helvetica Neue"/>
              <a:cs typeface="Helvetica Neue"/>
              <a:sym typeface="Helvetica Neue"/>
            </a:endParaRPr>
          </a:p>
        </p:txBody>
      </p:sp>
      <p:grpSp>
        <p:nvGrpSpPr>
          <p:cNvPr id="2" name="Group 1">
            <a:extLst>
              <a:ext uri="{FF2B5EF4-FFF2-40B4-BE49-F238E27FC236}">
                <a16:creationId xmlns:a16="http://schemas.microsoft.com/office/drawing/2014/main" id="{31F81D6E-771A-E8FC-4A29-59AA3A0DC89F}"/>
              </a:ext>
            </a:extLst>
          </p:cNvPr>
          <p:cNvGrpSpPr/>
          <p:nvPr/>
        </p:nvGrpSpPr>
        <p:grpSpPr>
          <a:xfrm>
            <a:off x="3943790" y="2676939"/>
            <a:ext cx="3861740" cy="322845"/>
            <a:chOff x="3943790" y="2676939"/>
            <a:chExt cx="3861740" cy="322845"/>
          </a:xfrm>
        </p:grpSpPr>
        <p:cxnSp>
          <p:nvCxnSpPr>
            <p:cNvPr id="3" name="Straight Connector 2">
              <a:extLst>
                <a:ext uri="{FF2B5EF4-FFF2-40B4-BE49-F238E27FC236}">
                  <a16:creationId xmlns:a16="http://schemas.microsoft.com/office/drawing/2014/main" id="{87665CE2-B00E-27E4-FEB5-F81013170E8F}"/>
                </a:ext>
              </a:extLst>
            </p:cNvPr>
            <p:cNvCxnSpPr>
              <a:cxnSpLocks/>
            </p:cNvCxnSpPr>
            <p:nvPr/>
          </p:nvCxnSpPr>
          <p:spPr>
            <a:xfrm>
              <a:off x="4426226" y="2676939"/>
              <a:ext cx="337930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69D4FA47-44A8-E0C3-51FF-3DBDE1FBD2C0}"/>
                </a:ext>
              </a:extLst>
            </p:cNvPr>
            <p:cNvCxnSpPr>
              <a:cxnSpLocks/>
            </p:cNvCxnSpPr>
            <p:nvPr/>
          </p:nvCxnSpPr>
          <p:spPr>
            <a:xfrm flipV="1">
              <a:off x="3943790" y="2676939"/>
              <a:ext cx="482436" cy="3228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96F02B0D-D474-FA04-B68F-38FCBBF772E6}"/>
              </a:ext>
            </a:extLst>
          </p:cNvPr>
          <p:cNvPicPr>
            <a:picLocks noChangeAspect="1"/>
          </p:cNvPicPr>
          <p:nvPr/>
        </p:nvPicPr>
        <p:blipFill>
          <a:blip r:embed="rId3"/>
          <a:stretch>
            <a:fillRect/>
          </a:stretch>
        </p:blipFill>
        <p:spPr>
          <a:xfrm>
            <a:off x="11557509" y="233819"/>
            <a:ext cx="271308" cy="389811"/>
          </a:xfrm>
          <a:prstGeom prst="rect">
            <a:avLst/>
          </a:prstGeom>
        </p:spPr>
      </p:pic>
      <p:sp>
        <p:nvSpPr>
          <p:cNvPr id="5" name="Google Shape;100;p1">
            <a:extLst>
              <a:ext uri="{FF2B5EF4-FFF2-40B4-BE49-F238E27FC236}">
                <a16:creationId xmlns:a16="http://schemas.microsoft.com/office/drawing/2014/main" id="{AFD410D3-9CA6-64E2-11F8-CE4BA58B8EBB}"/>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7" name="Google Shape;100;p1">
            <a:extLst>
              <a:ext uri="{FF2B5EF4-FFF2-40B4-BE49-F238E27FC236}">
                <a16:creationId xmlns:a16="http://schemas.microsoft.com/office/drawing/2014/main" id="{EB48D24E-27F3-B91E-41A9-4B1F32E6DE3F}"/>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8" name="Group 7">
            <a:extLst>
              <a:ext uri="{FF2B5EF4-FFF2-40B4-BE49-F238E27FC236}">
                <a16:creationId xmlns:a16="http://schemas.microsoft.com/office/drawing/2014/main" id="{4799CB2A-890C-9DFE-CEEA-8B1A2C6BB992}"/>
              </a:ext>
            </a:extLst>
          </p:cNvPr>
          <p:cNvGrpSpPr/>
          <p:nvPr/>
        </p:nvGrpSpPr>
        <p:grpSpPr>
          <a:xfrm>
            <a:off x="4061361" y="6601537"/>
            <a:ext cx="5238725" cy="70446"/>
            <a:chOff x="4028111" y="6601537"/>
            <a:chExt cx="5238725" cy="70446"/>
          </a:xfrm>
          <a:solidFill>
            <a:srgbClr val="13294B"/>
          </a:solidFill>
        </p:grpSpPr>
        <p:cxnSp>
          <p:nvCxnSpPr>
            <p:cNvPr id="9" name="Straight Connector 8">
              <a:extLst>
                <a:ext uri="{FF2B5EF4-FFF2-40B4-BE49-F238E27FC236}">
                  <a16:creationId xmlns:a16="http://schemas.microsoft.com/office/drawing/2014/main" id="{40B02132-B90D-9685-50F4-214B31706CA1}"/>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6A6D854-3770-6065-3495-9463B35B5400}"/>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9734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1D35128-304A-DE87-8E97-B2875CF8F7E9}"/>
            </a:ext>
          </a:extLst>
        </p:cNvPr>
        <p:cNvGrpSpPr/>
        <p:nvPr/>
      </p:nvGrpSpPr>
      <p:grpSpPr>
        <a:xfrm>
          <a:off x="0" y="0"/>
          <a:ext cx="0" cy="0"/>
          <a:chOff x="0" y="0"/>
          <a:chExt cx="0" cy="0"/>
        </a:xfrm>
      </p:grpSpPr>
      <p:sp>
        <p:nvSpPr>
          <p:cNvPr id="160" name="Google Shape;160;p8">
            <a:extLst>
              <a:ext uri="{FF2B5EF4-FFF2-40B4-BE49-F238E27FC236}">
                <a16:creationId xmlns:a16="http://schemas.microsoft.com/office/drawing/2014/main" id="{638399D6-58E7-F4D2-EA65-7FE463810947}"/>
              </a:ext>
            </a:extLst>
          </p:cNvPr>
          <p:cNvSpPr txBox="1"/>
          <p:nvPr/>
        </p:nvSpPr>
        <p:spPr>
          <a:xfrm>
            <a:off x="4548417" y="3123892"/>
            <a:ext cx="309516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rgbClr val="A5A5A5"/>
                </a:solidFill>
                <a:latin typeface="+mn-lt"/>
                <a:ea typeface="Helvetica Neue Light"/>
                <a:cs typeface="Helvetica Neue Light"/>
                <a:sym typeface="Helvetica Neue Light"/>
              </a:rPr>
              <a:t>CHART / GRAPH</a:t>
            </a:r>
            <a:endParaRPr>
              <a:latin typeface="+mn-lt"/>
            </a:endParaRPr>
          </a:p>
        </p:txBody>
      </p:sp>
      <p:sp>
        <p:nvSpPr>
          <p:cNvPr id="161" name="Google Shape;161;p8">
            <a:extLst>
              <a:ext uri="{FF2B5EF4-FFF2-40B4-BE49-F238E27FC236}">
                <a16:creationId xmlns:a16="http://schemas.microsoft.com/office/drawing/2014/main" id="{E6E661AC-27D4-734B-9988-4178A1E2F24F}"/>
              </a:ext>
            </a:extLst>
          </p:cNvPr>
          <p:cNvSpPr txBox="1"/>
          <p:nvPr/>
        </p:nvSpPr>
        <p:spPr>
          <a:xfrm>
            <a:off x="583914" y="5464730"/>
            <a:ext cx="11024170" cy="654113"/>
          </a:xfrm>
          <a:prstGeom prst="rect">
            <a:avLst/>
          </a:prstGeom>
          <a:noFill/>
          <a:ln>
            <a:noFill/>
          </a:ln>
        </p:spPr>
        <p:txBody>
          <a:bodyPr spcFirstLastPara="1" wrap="square" lIns="91425" tIns="45700" rIns="91425" bIns="45700" anchor="t" anchorCtr="0">
            <a:noAutofit/>
          </a:bodyPr>
          <a:lstStyle/>
          <a:p>
            <a:pPr algn="ctr"/>
            <a:r>
              <a:rPr lang="en-US" sz="2000">
                <a:solidFill>
                  <a:schemeClr val="dk1"/>
                </a:solidFill>
                <a:latin typeface="+mn-lt"/>
                <a:sym typeface="Helvetica Neue Light"/>
              </a:rPr>
              <a:t>Original PCB Design (First Round) </a:t>
            </a:r>
            <a:endParaRPr lang="en-US" sz="2000">
              <a:solidFill>
                <a:schemeClr val="dk1"/>
              </a:solidFill>
            </a:endParaRPr>
          </a:p>
        </p:txBody>
      </p:sp>
      <p:sp>
        <p:nvSpPr>
          <p:cNvPr id="11" name="Google Shape;145;p7">
            <a:extLst>
              <a:ext uri="{FF2B5EF4-FFF2-40B4-BE49-F238E27FC236}">
                <a16:creationId xmlns:a16="http://schemas.microsoft.com/office/drawing/2014/main" id="{9BC1AAED-1EA0-5DEB-B084-F4F3ED89129F}"/>
              </a:ext>
            </a:extLst>
          </p:cNvPr>
          <p:cNvSpPr/>
          <p:nvPr/>
        </p:nvSpPr>
        <p:spPr>
          <a:xfrm rot="10800000" flipH="1">
            <a:off x="0" y="0"/>
            <a:ext cx="12192000" cy="868220"/>
          </a:xfrm>
          <a:prstGeom prst="rect">
            <a:avLst/>
          </a:prstGeom>
          <a:solidFill>
            <a:srgbClr val="1329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13294B"/>
              </a:solidFill>
              <a:latin typeface="Calibri"/>
              <a:ea typeface="Calibri"/>
              <a:cs typeface="Calibri"/>
              <a:sym typeface="Calibri"/>
            </a:endParaRPr>
          </a:p>
        </p:txBody>
      </p:sp>
      <p:sp>
        <p:nvSpPr>
          <p:cNvPr id="13" name="Google Shape;100;p1">
            <a:extLst>
              <a:ext uri="{FF2B5EF4-FFF2-40B4-BE49-F238E27FC236}">
                <a16:creationId xmlns:a16="http://schemas.microsoft.com/office/drawing/2014/main" id="{8039EE37-273D-290B-8653-3C7D815072A0}"/>
              </a:ext>
            </a:extLst>
          </p:cNvPr>
          <p:cNvSpPr txBox="1"/>
          <p:nvPr/>
        </p:nvSpPr>
        <p:spPr>
          <a:xfrm>
            <a:off x="376810" y="204051"/>
            <a:ext cx="10910026" cy="461624"/>
          </a:xfrm>
          <a:prstGeom prst="rect">
            <a:avLst/>
          </a:prstGeom>
          <a:noFill/>
          <a:ln>
            <a:noFill/>
          </a:ln>
        </p:spPr>
        <p:txBody>
          <a:bodyPr spcFirstLastPara="1" wrap="square" lIns="91425" tIns="45700" rIns="91425" bIns="45700" anchor="t" anchorCtr="0">
            <a:spAutoFit/>
          </a:bodyPr>
          <a:lstStyle/>
          <a:p>
            <a:pPr marL="0" marR="0" lvl="0" indent="0">
              <a:spcBef>
                <a:spcPts val="0"/>
              </a:spcBef>
              <a:spcAft>
                <a:spcPts val="0"/>
              </a:spcAft>
              <a:buNone/>
            </a:pPr>
            <a:r>
              <a:rPr lang="en-US" sz="2400">
                <a:solidFill>
                  <a:schemeClr val="lt1"/>
                </a:solidFill>
              </a:rPr>
              <a:t>Design</a:t>
            </a:r>
          </a:p>
        </p:txBody>
      </p:sp>
      <p:pic>
        <p:nvPicPr>
          <p:cNvPr id="2" name="Picture 1">
            <a:extLst>
              <a:ext uri="{FF2B5EF4-FFF2-40B4-BE49-F238E27FC236}">
                <a16:creationId xmlns:a16="http://schemas.microsoft.com/office/drawing/2014/main" id="{445BCD9C-C7E9-58FD-CC8B-3C22AB0481D3}"/>
              </a:ext>
            </a:extLst>
          </p:cNvPr>
          <p:cNvPicPr>
            <a:picLocks noChangeAspect="1"/>
          </p:cNvPicPr>
          <p:nvPr/>
        </p:nvPicPr>
        <p:blipFill>
          <a:blip r:embed="rId3"/>
          <a:stretch>
            <a:fillRect/>
          </a:stretch>
        </p:blipFill>
        <p:spPr>
          <a:xfrm>
            <a:off x="11557509" y="233819"/>
            <a:ext cx="271308" cy="389810"/>
          </a:xfrm>
          <a:prstGeom prst="rect">
            <a:avLst/>
          </a:prstGeom>
        </p:spPr>
      </p:pic>
      <p:sp>
        <p:nvSpPr>
          <p:cNvPr id="3" name="Google Shape;100;p1">
            <a:extLst>
              <a:ext uri="{FF2B5EF4-FFF2-40B4-BE49-F238E27FC236}">
                <a16:creationId xmlns:a16="http://schemas.microsoft.com/office/drawing/2014/main" id="{30B0E674-5AFC-FE57-4B9D-CD79EE9B8951}"/>
              </a:ext>
            </a:extLst>
          </p:cNvPr>
          <p:cNvSpPr txBox="1"/>
          <p:nvPr/>
        </p:nvSpPr>
        <p:spPr>
          <a:xfrm>
            <a:off x="9335597" y="6524381"/>
            <a:ext cx="2473415" cy="230792"/>
          </a:xfrm>
          <a:prstGeom prst="rect">
            <a:avLst/>
          </a:prstGeom>
          <a:noFill/>
          <a:ln>
            <a:noFill/>
          </a:ln>
        </p:spPr>
        <p:txBody>
          <a:bodyPr spcFirstLastPara="1" wrap="square" lIns="91425" tIns="45700" rIns="91425" bIns="45700" anchor="t" anchorCtr="0">
            <a:spAutoFit/>
          </a:bodyPr>
          <a:lstStyle/>
          <a:p>
            <a:pPr lvl="0" algn="r"/>
            <a:r>
              <a:rPr lang="en-US" sz="900" spc="200">
                <a:solidFill>
                  <a:srgbClr val="13294B"/>
                </a:solidFill>
                <a:ea typeface="Helvetica Neue Light"/>
                <a:cs typeface="Helvetica Neue Light"/>
                <a:sym typeface="Helvetica Neue Light"/>
              </a:rPr>
              <a:t>GRAINGER ENGINEERING</a:t>
            </a:r>
          </a:p>
        </p:txBody>
      </p:sp>
      <p:sp>
        <p:nvSpPr>
          <p:cNvPr id="4" name="Google Shape;100;p1">
            <a:extLst>
              <a:ext uri="{FF2B5EF4-FFF2-40B4-BE49-F238E27FC236}">
                <a16:creationId xmlns:a16="http://schemas.microsoft.com/office/drawing/2014/main" id="{5B7D47B7-27C2-D41A-FD57-012D56D2B3D0}"/>
              </a:ext>
            </a:extLst>
          </p:cNvPr>
          <p:cNvSpPr txBox="1"/>
          <p:nvPr/>
        </p:nvSpPr>
        <p:spPr>
          <a:xfrm>
            <a:off x="376807" y="6524381"/>
            <a:ext cx="7991337" cy="230792"/>
          </a:xfrm>
          <a:prstGeom prst="rect">
            <a:avLst/>
          </a:prstGeom>
          <a:noFill/>
          <a:ln>
            <a:noFill/>
          </a:ln>
        </p:spPr>
        <p:txBody>
          <a:bodyPr spcFirstLastPara="1" wrap="square" lIns="91425" tIns="45700" rIns="91425" bIns="45700" anchor="t" anchorCtr="0">
            <a:spAutoFit/>
          </a:bodyPr>
          <a:lstStyle/>
          <a:p>
            <a:pPr lvl="0"/>
            <a:r>
              <a:rPr lang="en-US" sz="900" spc="200">
                <a:solidFill>
                  <a:srgbClr val="13294B"/>
                </a:solidFill>
                <a:ea typeface="Helvetica Neue Light"/>
                <a:cs typeface="Helvetica Neue Light"/>
                <a:sym typeface="Helvetica Neue Light"/>
              </a:rPr>
              <a:t>ELECTRICAL &amp; COMPUTER ENGINEERING</a:t>
            </a:r>
          </a:p>
        </p:txBody>
      </p:sp>
      <p:grpSp>
        <p:nvGrpSpPr>
          <p:cNvPr id="5" name="Group 4">
            <a:extLst>
              <a:ext uri="{FF2B5EF4-FFF2-40B4-BE49-F238E27FC236}">
                <a16:creationId xmlns:a16="http://schemas.microsoft.com/office/drawing/2014/main" id="{48787C0D-4EC7-EA46-74C5-9F53C53246CC}"/>
              </a:ext>
            </a:extLst>
          </p:cNvPr>
          <p:cNvGrpSpPr/>
          <p:nvPr/>
        </p:nvGrpSpPr>
        <p:grpSpPr>
          <a:xfrm>
            <a:off x="4061361" y="6601537"/>
            <a:ext cx="5238725" cy="70446"/>
            <a:chOff x="4028111" y="6601537"/>
            <a:chExt cx="5238725" cy="70446"/>
          </a:xfrm>
          <a:solidFill>
            <a:srgbClr val="13294B"/>
          </a:solidFill>
        </p:grpSpPr>
        <p:cxnSp>
          <p:nvCxnSpPr>
            <p:cNvPr id="6" name="Straight Connector 5">
              <a:extLst>
                <a:ext uri="{FF2B5EF4-FFF2-40B4-BE49-F238E27FC236}">
                  <a16:creationId xmlns:a16="http://schemas.microsoft.com/office/drawing/2014/main" id="{CB624C54-FD9E-92AE-1D55-E0072D0887C4}"/>
                </a:ext>
              </a:extLst>
            </p:cNvPr>
            <p:cNvCxnSpPr>
              <a:cxnSpLocks/>
            </p:cNvCxnSpPr>
            <p:nvPr/>
          </p:nvCxnSpPr>
          <p:spPr>
            <a:xfrm flipH="1">
              <a:off x="4028111" y="6639606"/>
              <a:ext cx="5169964" cy="0"/>
            </a:xfrm>
            <a:prstGeom prst="line">
              <a:avLst/>
            </a:prstGeom>
            <a:grpFill/>
            <a:ln w="9525">
              <a:solidFill>
                <a:srgbClr val="13294B"/>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4B9190D3-5706-C81B-57FF-319B6F298C35}"/>
                </a:ext>
              </a:extLst>
            </p:cNvPr>
            <p:cNvSpPr/>
            <p:nvPr/>
          </p:nvSpPr>
          <p:spPr>
            <a:xfrm>
              <a:off x="9196390" y="6601537"/>
              <a:ext cx="70446" cy="704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1AC7939B-ABDC-5B3F-4371-F77ED3A79F0E}"/>
              </a:ext>
            </a:extLst>
          </p:cNvPr>
          <p:cNvPicPr>
            <a:picLocks noChangeAspect="1"/>
          </p:cNvPicPr>
          <p:nvPr/>
        </p:nvPicPr>
        <p:blipFill>
          <a:blip r:embed="rId4"/>
          <a:stretch>
            <a:fillRect/>
          </a:stretch>
        </p:blipFill>
        <p:spPr>
          <a:xfrm>
            <a:off x="3583528" y="879122"/>
            <a:ext cx="4742719" cy="4577645"/>
          </a:xfrm>
          <a:prstGeom prst="rect">
            <a:avLst/>
          </a:prstGeom>
        </p:spPr>
      </p:pic>
    </p:spTree>
    <p:extLst>
      <p:ext uri="{BB962C8B-B14F-4D97-AF65-F5344CB8AC3E}">
        <p14:creationId xmlns:p14="http://schemas.microsoft.com/office/powerpoint/2010/main" val="276204867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1865</Words>
  <Application>Microsoft Office PowerPoint</Application>
  <PresentationFormat>Widescreen</PresentationFormat>
  <Paragraphs>429</Paragraphs>
  <Slides>41</Slides>
  <Notes>33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Arial,Sans-Serif</vt:lpstr>
      <vt:lpstr>Calibri</vt:lpstr>
      <vt:lpstr>Courier New</vt:lpstr>
      <vt:lpstr>Helvetica Neue Light</vt:lpstr>
      <vt:lpstr>-webkit-standard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template. Please copy this document before making any edits</dc:title>
  <dc:creator>Nielsen, Joshua</dc:creator>
  <cp:lastModifiedBy>Parafinczuk, Alex</cp:lastModifiedBy>
  <cp:revision>2</cp:revision>
  <dcterms:created xsi:type="dcterms:W3CDTF">2019-01-14T22:06:33Z</dcterms:created>
  <dcterms:modified xsi:type="dcterms:W3CDTF">2025-05-08T00:04:05Z</dcterms:modified>
</cp:coreProperties>
</file>