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6"/>
  </p:notesMasterIdLst>
  <p:sldIdLst>
    <p:sldId id="283" r:id="rId5"/>
    <p:sldId id="304" r:id="rId6"/>
    <p:sldId id="301" r:id="rId7"/>
    <p:sldId id="313" r:id="rId8"/>
    <p:sldId id="277" r:id="rId9"/>
    <p:sldId id="308" r:id="rId10"/>
    <p:sldId id="317" r:id="rId11"/>
    <p:sldId id="306" r:id="rId12"/>
    <p:sldId id="315" r:id="rId13"/>
    <p:sldId id="309" r:id="rId14"/>
    <p:sldId id="312" r:id="rId15"/>
    <p:sldId id="316" r:id="rId16"/>
    <p:sldId id="321" r:id="rId17"/>
    <p:sldId id="307" r:id="rId18"/>
    <p:sldId id="311" r:id="rId19"/>
    <p:sldId id="318" r:id="rId20"/>
    <p:sldId id="314" r:id="rId21"/>
    <p:sldId id="319" r:id="rId22"/>
    <p:sldId id="320" r:id="rId23"/>
    <p:sldId id="298" r:id="rId24"/>
    <p:sldId id="310"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35" roundtripDataSignature="AMtx7mhSaRiTD9uDhGJ3nUfwohnl+c0Rs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305E50-C719-7892-34A1-D44AD3DB63C9}" name="Ryu, Sooha" initials="RS" userId="S::soohar2@illinois.edu::f81ceb58-7149-4815-8aaf-98257f31fb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64B"/>
    <a:srgbClr val="E84B36"/>
    <a:srgbClr val="FF552E"/>
    <a:srgbClr val="FA5738"/>
    <a:srgbClr val="1B4284"/>
    <a:srgbClr val="13294B"/>
    <a:srgbClr val="0E2248"/>
    <a:srgbClr val="0E2E5A"/>
    <a:srgbClr val="0B1A53"/>
    <a:srgbClr val="0309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6B69D2-7B89-6DB1-C1FD-3DD99D1D2EDC}" v="83" dt="2024-04-29T15:39:25.764"/>
    <p1510:client id="{5BB3A35D-5986-3155-4EFD-ADD30BE8679E}" v="16" dt="2024-04-29T01:43:38.555"/>
    <p1510:client id="{A6E3B6D5-161A-807F-AD50-08722ABD0C6C}" v="425" dt="2024-04-29T01:36:51.807"/>
    <p1510:client id="{C132EDAA-639D-0ED6-2711-C3074535C4E4}" v="174" dt="2024-04-29T15:39:03.763"/>
    <p1510:client id="{C14F9014-0215-EAD1-D292-B4C8F3269343}" v="383" dt="2024-04-29T01:45:17.163"/>
    <p1510:client id="{F760E971-B1E0-682C-3719-FF8D2B2E1368}" v="35" dt="2024-04-28T20:07:26.5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200"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35" Type="http://customschemas.google.com/relationships/presentationmetadata" Target="meta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5715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8522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5760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978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0872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7121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174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2364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8369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9247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a:t>Talk about </a:t>
            </a:r>
            <a:r>
              <a:rPr lang="en-US" err="1"/>
              <a:t>repeatablity</a:t>
            </a:r>
            <a:r>
              <a:rPr lang="en-US"/>
              <a:t> of data</a:t>
            </a: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8969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2025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0457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7020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0753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5805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cdn.sparkfun.com/datasheets/Sensors/ForceFlex/TAL220M4M5Update.pdf" TargetMode="External"/><Relationship Id="rId3" Type="http://schemas.openxmlformats.org/officeDocument/2006/relationships/image" Target="../media/image3.png"/><Relationship Id="rId7" Type="http://schemas.openxmlformats.org/officeDocument/2006/relationships/hyperlink" Target="https://www.ti.com/lit/ds/symlink/tps56339.pdf?HQS=dis-dk-null-digikeymode-dsf-pf-null-wwe&amp;ts=1714130993240&amp;ref_url=https%253A%252F%252Fwww.ti.com%252Fgeneral%252Fdocs%252Fsuppproductinfo.tsp%253FdistId%253D10%2526gotoUrl%253Dhttps%253A%252F%252Fwww.ti.com%252Flit%252Fgpn%252Ftps56339" TargetMode="External"/><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hyperlink" Target="https://www.ieee.org/about/corporate/governance/p7-8.html" TargetMode="External"/><Relationship Id="rId5" Type="http://schemas.openxmlformats.org/officeDocument/2006/relationships/hyperlink" Target="https://www.espressif.com/sites/default/files/documentation/esp32-s3-wroom-1_wroom-1u_datasheet_en.pdf" TargetMode="External"/><Relationship Id="rId4" Type="http://schemas.openxmlformats.org/officeDocument/2006/relationships/hyperlink" Target="https://www.diodes.com/assets/Datasheets/AZ1117I.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45;p7">
            <a:extLst>
              <a:ext uri="{FF2B5EF4-FFF2-40B4-BE49-F238E27FC236}">
                <a16:creationId xmlns:a16="http://schemas.microsoft.com/office/drawing/2014/main" id="{001E8A82-2D09-8A40-AB15-BEA76228B6A2}"/>
              </a:ext>
            </a:extLst>
          </p:cNvPr>
          <p:cNvSpPr/>
          <p:nvPr/>
        </p:nvSpPr>
        <p:spPr>
          <a:xfrm rot="10800000" flipH="1">
            <a:off x="-1" y="0"/>
            <a:ext cx="12192000" cy="6866164"/>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0" name="Picture 9" descr="A picture containing building, street&#10;&#10;Description automatically generated">
            <a:extLst>
              <a:ext uri="{FF2B5EF4-FFF2-40B4-BE49-F238E27FC236}">
                <a16:creationId xmlns:a16="http://schemas.microsoft.com/office/drawing/2014/main" id="{DF7902D4-540E-464A-BEC7-4711C02B3764}"/>
              </a:ext>
            </a:extLst>
          </p:cNvPr>
          <p:cNvPicPr>
            <a:picLocks noChangeAspect="1"/>
          </p:cNvPicPr>
          <p:nvPr/>
        </p:nvPicPr>
        <p:blipFill>
          <a:blip r:embed="rId2">
            <a:alphaModFix amt="25000"/>
          </a:blip>
          <a:stretch>
            <a:fillRect/>
          </a:stretch>
        </p:blipFill>
        <p:spPr>
          <a:xfrm>
            <a:off x="-2" y="8165"/>
            <a:ext cx="12192000" cy="6858000"/>
          </a:xfrm>
          <a:prstGeom prst="rect">
            <a:avLst/>
          </a:prstGeom>
        </p:spPr>
      </p:pic>
      <p:sp>
        <p:nvSpPr>
          <p:cNvPr id="4" name="Google Shape;97;p1">
            <a:extLst>
              <a:ext uri="{FF2B5EF4-FFF2-40B4-BE49-F238E27FC236}">
                <a16:creationId xmlns:a16="http://schemas.microsoft.com/office/drawing/2014/main" id="{6EE6B1E5-9B9E-FD48-9F48-627803FDB7F5}"/>
              </a:ext>
            </a:extLst>
          </p:cNvPr>
          <p:cNvSpPr txBox="1"/>
          <p:nvPr/>
        </p:nvSpPr>
        <p:spPr>
          <a:xfrm>
            <a:off x="1134035" y="2553964"/>
            <a:ext cx="9923929" cy="2031285"/>
          </a:xfrm>
          <a:prstGeom prst="rect">
            <a:avLst/>
          </a:prstGeom>
          <a:noFill/>
          <a:ln>
            <a:noFill/>
          </a:ln>
        </p:spPr>
        <p:txBody>
          <a:bodyPr spcFirstLastPara="1" wrap="square" lIns="91425" tIns="45700" rIns="91425" bIns="45700" anchor="t" anchorCtr="0">
            <a:spAutoFit/>
          </a:bodyPr>
          <a:lstStyle/>
          <a:p>
            <a:pPr algn="ctr">
              <a:spcBef>
                <a:spcPts val="600"/>
              </a:spcBef>
            </a:pPr>
            <a:r>
              <a:rPr lang="en-US" sz="4500" b="1">
                <a:solidFill>
                  <a:schemeClr val="lt1"/>
                </a:solidFill>
                <a:latin typeface="+mn-lt"/>
                <a:sym typeface="Helvetica Neue"/>
              </a:rPr>
              <a:t>Team 46: Inventory Tracker</a:t>
            </a:r>
            <a:endParaRPr lang="en-US" sz="4500" b="1">
              <a:solidFill>
                <a:schemeClr val="lt1"/>
              </a:solidFill>
              <a:latin typeface="+mn-lt"/>
            </a:endParaRPr>
          </a:p>
          <a:p>
            <a:pPr algn="ctr">
              <a:spcBef>
                <a:spcPts val="600"/>
              </a:spcBef>
            </a:pPr>
            <a:r>
              <a:rPr lang="en-US" sz="2500">
                <a:solidFill>
                  <a:schemeClr val="lt1"/>
                </a:solidFill>
                <a:latin typeface="+mn-lt"/>
                <a:ea typeface="Helvetica Neue"/>
                <a:cs typeface="Helvetica Neue"/>
              </a:rPr>
              <a:t>ECE 445: Senior Design Project Lab</a:t>
            </a:r>
          </a:p>
          <a:p>
            <a:pPr lvl="0" algn="ctr">
              <a:spcBef>
                <a:spcPts val="600"/>
              </a:spcBef>
            </a:pPr>
            <a:endParaRPr lang="en-US" sz="1800">
              <a:solidFill>
                <a:schemeClr val="lt1"/>
              </a:solidFill>
              <a:latin typeface="+mn-lt"/>
              <a:ea typeface="Helvetica Neue"/>
              <a:cs typeface="Helvetica Neue"/>
              <a:sym typeface="Helvetica Neue"/>
            </a:endParaRPr>
          </a:p>
          <a:p>
            <a:pPr algn="ctr">
              <a:spcBef>
                <a:spcPts val="600"/>
              </a:spcBef>
            </a:pPr>
            <a:r>
              <a:rPr lang="en-US" sz="1800">
                <a:solidFill>
                  <a:schemeClr val="lt1"/>
                </a:solidFill>
                <a:latin typeface="+mn-lt"/>
                <a:sym typeface="Helvetica Neue"/>
              </a:rPr>
              <a:t>Sara </a:t>
            </a:r>
            <a:r>
              <a:rPr lang="en-US" sz="1800" err="1">
                <a:solidFill>
                  <a:schemeClr val="lt1"/>
                </a:solidFill>
                <a:latin typeface="+mn-lt"/>
                <a:sym typeface="Helvetica Neue"/>
              </a:rPr>
              <a:t>Alabbadi</a:t>
            </a:r>
            <a:r>
              <a:rPr lang="en-US" sz="1800">
                <a:solidFill>
                  <a:schemeClr val="lt1"/>
                </a:solidFill>
                <a:latin typeface="+mn-lt"/>
                <a:sym typeface="Helvetica Neue"/>
              </a:rPr>
              <a:t>, Alex Buchheit, </a:t>
            </a:r>
            <a:r>
              <a:rPr lang="en-US" sz="1800" err="1">
                <a:solidFill>
                  <a:schemeClr val="lt1"/>
                </a:solidFill>
                <a:latin typeface="+mn-lt"/>
                <a:sym typeface="Helvetica Neue"/>
              </a:rPr>
              <a:t>Sooha</a:t>
            </a:r>
            <a:r>
              <a:rPr lang="en-US" sz="1800">
                <a:solidFill>
                  <a:schemeClr val="lt1"/>
                </a:solidFill>
                <a:latin typeface="+mn-lt"/>
                <a:sym typeface="Helvetica Neue"/>
              </a:rPr>
              <a:t> Ryu</a:t>
            </a:r>
            <a:endParaRPr>
              <a:solidFill>
                <a:schemeClr val="lt1"/>
              </a:solidFill>
            </a:endParaRPr>
          </a:p>
        </p:txBody>
      </p:sp>
      <p:sp>
        <p:nvSpPr>
          <p:cNvPr id="6" name="Google Shape;98;p1">
            <a:extLst>
              <a:ext uri="{FF2B5EF4-FFF2-40B4-BE49-F238E27FC236}">
                <a16:creationId xmlns:a16="http://schemas.microsoft.com/office/drawing/2014/main" id="{5C6D8374-322F-A84C-B20A-504C6528FDDA}"/>
              </a:ext>
            </a:extLst>
          </p:cNvPr>
          <p:cNvSpPr txBox="1"/>
          <p:nvPr/>
        </p:nvSpPr>
        <p:spPr>
          <a:xfrm>
            <a:off x="3922059" y="5413888"/>
            <a:ext cx="4347882" cy="369291"/>
          </a:xfrm>
          <a:prstGeom prst="rect">
            <a:avLst/>
          </a:prstGeom>
          <a:noFill/>
          <a:ln>
            <a:noFill/>
          </a:ln>
        </p:spPr>
        <p:txBody>
          <a:bodyPr spcFirstLastPara="1" wrap="square" lIns="91425" tIns="45700" rIns="91425" bIns="45700" anchor="t" anchorCtr="0">
            <a:spAutoFit/>
          </a:bodyPr>
          <a:lstStyle/>
          <a:p>
            <a:pPr algn="ctr"/>
            <a:r>
              <a:rPr lang="en-US" sz="1800" spc="300">
                <a:solidFill>
                  <a:schemeClr val="bg1"/>
                </a:solidFill>
                <a:latin typeface="+mn-lt"/>
              </a:rPr>
              <a:t>April 29, 2024</a:t>
            </a:r>
          </a:p>
        </p:txBody>
      </p:sp>
      <p:pic>
        <p:nvPicPr>
          <p:cNvPr id="3" name="Picture 2" descr="Graphical user interface, text&#10;&#10;Description automatically generated">
            <a:extLst>
              <a:ext uri="{FF2B5EF4-FFF2-40B4-BE49-F238E27FC236}">
                <a16:creationId xmlns:a16="http://schemas.microsoft.com/office/drawing/2014/main" id="{F0309FCB-EFD8-8272-3891-790193185E2D}"/>
              </a:ext>
            </a:extLst>
          </p:cNvPr>
          <p:cNvPicPr>
            <a:picLocks noChangeAspect="1"/>
          </p:cNvPicPr>
          <p:nvPr/>
        </p:nvPicPr>
        <p:blipFill>
          <a:blip r:embed="rId3"/>
          <a:stretch>
            <a:fillRect/>
          </a:stretch>
        </p:blipFill>
        <p:spPr>
          <a:xfrm>
            <a:off x="2522246" y="208026"/>
            <a:ext cx="7131957" cy="2352029"/>
          </a:xfrm>
          <a:prstGeom prst="rect">
            <a:avLst/>
          </a:prstGeom>
        </p:spPr>
      </p:pic>
      <p:sp>
        <p:nvSpPr>
          <p:cNvPr id="5" name="Slide Number Placeholder 4">
            <a:extLst>
              <a:ext uri="{FF2B5EF4-FFF2-40B4-BE49-F238E27FC236}">
                <a16:creationId xmlns:a16="http://schemas.microsoft.com/office/drawing/2014/main" id="{F625E7C3-9BFF-FC71-D991-54BF44A026FC}"/>
              </a:ext>
            </a:extLst>
          </p:cNvPr>
          <p:cNvSpPr>
            <a:spLocks noGrp="1"/>
          </p:cNvSpPr>
          <p:nvPr>
            <p:ph type="sldNum" idx="12"/>
          </p:nvPr>
        </p:nvSpPr>
        <p:spPr/>
        <p:txBody>
          <a:bodyPr/>
          <a:lstStyle/>
          <a:p>
            <a:fld id="{00000000-1234-1234-1234-123412341234}" type="slidenum">
              <a:rPr lang="en-US" dirty="0">
                <a:solidFill>
                  <a:schemeClr val="bg1"/>
                </a:solidFill>
              </a:rPr>
              <a:t>1</a:t>
            </a:fld>
            <a:endParaRPr lang="en-US" dirty="0">
              <a:solidFill>
                <a:schemeClr val="bg1"/>
              </a:solidFill>
            </a:endParaRPr>
          </a:p>
        </p:txBody>
      </p:sp>
    </p:spTree>
    <p:extLst>
      <p:ext uri="{BB962C8B-B14F-4D97-AF65-F5344CB8AC3E}">
        <p14:creationId xmlns:p14="http://schemas.microsoft.com/office/powerpoint/2010/main" val="2981613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User Interface: LCD</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9" y="1248747"/>
            <a:ext cx="4346311"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400" b="1">
                <a:solidFill>
                  <a:srgbClr val="E84B36"/>
                </a:solidFill>
              </a:rPr>
              <a:t>Liquid Crystal Display</a:t>
            </a:r>
            <a:endParaRPr lang="en-US"/>
          </a:p>
          <a:p>
            <a:pPr>
              <a:buSzPts val="3000"/>
            </a:pPr>
            <a:endParaRPr lang="en-US" sz="2400" b="1">
              <a:solidFill>
                <a:srgbClr val="E84B36"/>
              </a:solidFill>
              <a:ea typeface="Helvetica Neue Light"/>
            </a:endParaRPr>
          </a:p>
          <a:p>
            <a:pPr marL="285750" indent="-285750">
              <a:buChar char="•"/>
            </a:pPr>
            <a:r>
              <a:rPr lang="en-US" sz="1800"/>
              <a:t>Display which boxes are unlocked and if box is opened without access</a:t>
            </a:r>
          </a:p>
          <a:p>
            <a:pPr marL="457200" indent="-457200">
              <a:buSzPts val="3000"/>
              <a:buChar char="•"/>
            </a:pPr>
            <a:endParaRPr lang="en-US" sz="2400" b="1">
              <a:solidFill>
                <a:srgbClr val="E84B36"/>
              </a:solidFill>
              <a:ea typeface="Helvetica Neue Light"/>
            </a:endParaRPr>
          </a:p>
          <a:p>
            <a:pPr>
              <a:buSzPts val="3000"/>
            </a:pPr>
            <a:endParaRPr lang="en-US" sz="2400" b="1">
              <a:solidFill>
                <a:srgbClr val="E84B36"/>
              </a:solidFill>
              <a:cs typeface="Arial" panose="020B0604020202020204" pitchFamily="34" charset="0"/>
            </a:endParaRPr>
          </a:p>
          <a:p>
            <a:pPr marL="457200" indent="-457200">
              <a:buSzPts val="3000"/>
              <a:buChar char="•"/>
            </a:pPr>
            <a:endParaRPr lang="en-US" sz="2600" b="1">
              <a:solidFill>
                <a:srgbClr val="E84B36"/>
              </a:solidFill>
              <a:latin typeface="Helvetica Neue Light"/>
              <a:cs typeface="Arial" panose="020B0604020202020204" pitchFamily="34" charset="0"/>
            </a:endParaRPr>
          </a:p>
          <a:p>
            <a:pPr>
              <a:buSzPts val="3000"/>
            </a:pPr>
            <a:endParaRPr lang="en-US" sz="2600" b="1">
              <a:solidFill>
                <a:srgbClr val="E84B36"/>
              </a:solidFill>
              <a:latin typeface="Arial" panose="020B0604020202020204" pitchFamily="34" charset="0"/>
              <a:cs typeface="Arial" panose="020B0604020202020204" pitchFamily="34" charset="0"/>
            </a:endParaRPr>
          </a:p>
          <a:p>
            <a:pPr>
              <a:buSzPts val="2000"/>
            </a:pPr>
            <a:endParaRPr lang="en-US" sz="1800">
              <a:solidFill>
                <a:schemeClr val="tx1"/>
              </a:solidFill>
              <a:latin typeface="Arial" panose="020B0604020202020204" pitchFamily="34" charset="0"/>
              <a:cs typeface="Arial" panose="020B0604020202020204" pitchFamily="34" charset="0"/>
            </a:endParaRPr>
          </a:p>
          <a:p>
            <a:pPr>
              <a:buSzPts val="3000"/>
            </a:pPr>
            <a:endParaRPr lang="en-US" sz="1800">
              <a:solidFill>
                <a:schemeClr val="tx1"/>
              </a:solidFill>
              <a:latin typeface="Arial" panose="020B0604020202020204" pitchFamily="34" charset="0"/>
              <a:cs typeface="Arial" panose="020B0604020202020204" pitchFamily="34" charset="0"/>
            </a:endParaRPr>
          </a:p>
        </p:txBody>
      </p:sp>
      <p:pic>
        <p:nvPicPr>
          <p:cNvPr id="3" name="Picture 2" descr="A diagram of a display pin&#10;&#10;Description automatically generated">
            <a:extLst>
              <a:ext uri="{FF2B5EF4-FFF2-40B4-BE49-F238E27FC236}">
                <a16:creationId xmlns:a16="http://schemas.microsoft.com/office/drawing/2014/main" id="{E99D6D8A-F68A-E386-9837-817C24416827}"/>
              </a:ext>
            </a:extLst>
          </p:cNvPr>
          <p:cNvPicPr>
            <a:picLocks noChangeAspect="1"/>
          </p:cNvPicPr>
          <p:nvPr/>
        </p:nvPicPr>
        <p:blipFill>
          <a:blip r:embed="rId4"/>
          <a:stretch>
            <a:fillRect/>
          </a:stretch>
        </p:blipFill>
        <p:spPr>
          <a:xfrm>
            <a:off x="5956040" y="1715181"/>
            <a:ext cx="5489510" cy="3334332"/>
          </a:xfrm>
          <a:prstGeom prst="rect">
            <a:avLst/>
          </a:prstGeom>
        </p:spPr>
      </p:pic>
      <p:sp>
        <p:nvSpPr>
          <p:cNvPr id="2" name="TextBox 1">
            <a:extLst>
              <a:ext uri="{FF2B5EF4-FFF2-40B4-BE49-F238E27FC236}">
                <a16:creationId xmlns:a16="http://schemas.microsoft.com/office/drawing/2014/main" id="{785D4858-14FF-E70E-7C16-FE0AD49F4613}"/>
              </a:ext>
            </a:extLst>
          </p:cNvPr>
          <p:cNvSpPr txBox="1"/>
          <p:nvPr/>
        </p:nvSpPr>
        <p:spPr>
          <a:xfrm>
            <a:off x="7329196" y="517537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t>LCD Pinout [1]</a:t>
            </a:r>
            <a:endParaRPr lang="en-US"/>
          </a:p>
        </p:txBody>
      </p:sp>
      <p:sp>
        <p:nvSpPr>
          <p:cNvPr id="6" name="Slide Number Placeholder 5">
            <a:extLst>
              <a:ext uri="{FF2B5EF4-FFF2-40B4-BE49-F238E27FC236}">
                <a16:creationId xmlns:a16="http://schemas.microsoft.com/office/drawing/2014/main" id="{77DA6B8E-8EE9-7A0D-E37E-27D0032F4B20}"/>
              </a:ext>
            </a:extLst>
          </p:cNvPr>
          <p:cNvSpPr>
            <a:spLocks noGrp="1"/>
          </p:cNvSpPr>
          <p:nvPr>
            <p:ph type="sldNum" idx="12"/>
          </p:nvPr>
        </p:nvSpPr>
        <p:spPr>
          <a:xfrm>
            <a:off x="8548396" y="6161962"/>
            <a:ext cx="2743200" cy="365125"/>
          </a:xfrm>
        </p:spPr>
        <p:txBody>
          <a:bodyPr/>
          <a:lstStyle/>
          <a:p>
            <a:fld id="{00000000-1234-1234-1234-123412341234}" type="slidenum">
              <a:rPr lang="en-US"/>
              <a:t>10</a:t>
            </a:fld>
            <a:endParaRPr lang="en-US"/>
          </a:p>
        </p:txBody>
      </p:sp>
    </p:spTree>
    <p:extLst>
      <p:ext uri="{BB962C8B-B14F-4D97-AF65-F5344CB8AC3E}">
        <p14:creationId xmlns:p14="http://schemas.microsoft.com/office/powerpoint/2010/main" val="1220615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dirty="0">
                <a:solidFill>
                  <a:schemeClr val="lt1"/>
                </a:solidFill>
                <a:latin typeface="+mn-lt"/>
                <a:ea typeface="Helvetica Neue Light"/>
                <a:cs typeface="Helvetica Neue Light"/>
              </a:rPr>
              <a:t>User Interface: Web Database</a:t>
            </a:r>
            <a:endParaRPr lang="en-US" sz="2800" b="1" dirty="0">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4" name="Picture 3" descr="A screenshot of a computer&#10;&#10;Description automatically generated">
            <a:extLst>
              <a:ext uri="{FF2B5EF4-FFF2-40B4-BE49-F238E27FC236}">
                <a16:creationId xmlns:a16="http://schemas.microsoft.com/office/drawing/2014/main" id="{013A3280-D280-3DDC-ACAC-7DA0D6B1B76A}"/>
              </a:ext>
            </a:extLst>
          </p:cNvPr>
          <p:cNvPicPr>
            <a:picLocks noChangeAspect="1"/>
          </p:cNvPicPr>
          <p:nvPr/>
        </p:nvPicPr>
        <p:blipFill>
          <a:blip r:embed="rId4"/>
          <a:stretch>
            <a:fillRect/>
          </a:stretch>
        </p:blipFill>
        <p:spPr>
          <a:xfrm>
            <a:off x="4248912" y="1250959"/>
            <a:ext cx="7583424" cy="4868146"/>
          </a:xfrm>
          <a:prstGeom prst="rect">
            <a:avLst/>
          </a:prstGeom>
        </p:spPr>
      </p:pic>
      <p:sp>
        <p:nvSpPr>
          <p:cNvPr id="2" name="TextBox 1">
            <a:extLst>
              <a:ext uri="{FF2B5EF4-FFF2-40B4-BE49-F238E27FC236}">
                <a16:creationId xmlns:a16="http://schemas.microsoft.com/office/drawing/2014/main" id="{39652C0B-D800-23EA-2725-924F1E0F847E}"/>
              </a:ext>
            </a:extLst>
          </p:cNvPr>
          <p:cNvSpPr txBox="1"/>
          <p:nvPr/>
        </p:nvSpPr>
        <p:spPr>
          <a:xfrm>
            <a:off x="256032" y="1219200"/>
            <a:ext cx="3694176"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1800" dirty="0">
                <a:solidFill>
                  <a:schemeClr val="tx1"/>
                </a:solidFill>
              </a:rPr>
              <a:t>Firebase Realtime Database is chosen as our main DB</a:t>
            </a:r>
          </a:p>
          <a:p>
            <a:pPr marL="285750" indent="-285750">
              <a:buFont typeface="Arial,Sans-Serif"/>
              <a:buChar char="•"/>
            </a:pPr>
            <a:endParaRPr lang="en-US" sz="1800" dirty="0">
              <a:solidFill>
                <a:schemeClr val="tx1"/>
              </a:solidFill>
            </a:endParaRPr>
          </a:p>
          <a:p>
            <a:pPr marL="285750" indent="-285750">
              <a:buFont typeface="Arial,Sans-Serif"/>
              <a:buChar char="•"/>
            </a:pPr>
            <a:r>
              <a:rPr lang="en-US" sz="1800" dirty="0">
                <a:solidFill>
                  <a:schemeClr val="tx1"/>
                </a:solidFill>
              </a:rPr>
              <a:t>ESP32 sends required user-access log data with timestamps to Realtime database: change in number of items in each box, user ID, and accessed time</a:t>
            </a:r>
            <a:endParaRPr lang="en-US" dirty="0">
              <a:solidFill>
                <a:schemeClr val="tx1"/>
              </a:solidFill>
            </a:endParaRPr>
          </a:p>
          <a:p>
            <a:pPr marL="285750" indent="-285750">
              <a:buFont typeface="Arial,Sans-Serif"/>
              <a:buChar char="•"/>
            </a:pPr>
            <a:endParaRPr lang="en-US" sz="1800" dirty="0">
              <a:solidFill>
                <a:schemeClr val="tx1"/>
              </a:solidFill>
            </a:endParaRPr>
          </a:p>
          <a:p>
            <a:pPr marL="285750" indent="-285750">
              <a:buFont typeface="Arial,Sans-Serif"/>
              <a:buChar char="•"/>
            </a:pPr>
            <a:r>
              <a:rPr lang="en-US" sz="1800" dirty="0">
                <a:solidFill>
                  <a:schemeClr val="tx1"/>
                </a:solidFill>
              </a:rPr>
              <a:t>Gets total number of items in each box after each use</a:t>
            </a:r>
            <a:br>
              <a:rPr lang="en-US" sz="1800" dirty="0">
                <a:solidFill>
                  <a:schemeClr val="tx1"/>
                </a:solidFill>
              </a:rPr>
            </a:br>
            <a:endParaRPr lang="en-US" sz="1800" dirty="0">
              <a:solidFill>
                <a:schemeClr val="tx1"/>
              </a:solidFill>
            </a:endParaRPr>
          </a:p>
          <a:p>
            <a:pPr marL="285750" indent="-285750">
              <a:buFont typeface="Arial,Sans-Serif"/>
              <a:buChar char="•"/>
            </a:pPr>
            <a:r>
              <a:rPr lang="en-US" sz="1800" dirty="0">
                <a:solidFill>
                  <a:schemeClr val="tx1"/>
                </a:solidFill>
              </a:rPr>
              <a:t>Constantly monitors box status</a:t>
            </a:r>
          </a:p>
          <a:p>
            <a:endParaRPr lang="en-US" sz="1800" dirty="0">
              <a:solidFill>
                <a:schemeClr val="tx1"/>
              </a:solidFill>
            </a:endParaRPr>
          </a:p>
        </p:txBody>
      </p:sp>
      <p:sp>
        <p:nvSpPr>
          <p:cNvPr id="5" name="Slide Number Placeholder 4">
            <a:extLst>
              <a:ext uri="{FF2B5EF4-FFF2-40B4-BE49-F238E27FC236}">
                <a16:creationId xmlns:a16="http://schemas.microsoft.com/office/drawing/2014/main" id="{48C0BC0A-CEE4-2BC3-5B9D-4677DB99B45A}"/>
              </a:ext>
            </a:extLst>
          </p:cNvPr>
          <p:cNvSpPr>
            <a:spLocks noGrp="1"/>
          </p:cNvSpPr>
          <p:nvPr>
            <p:ph type="sldNum" idx="12"/>
          </p:nvPr>
        </p:nvSpPr>
        <p:spPr>
          <a:xfrm>
            <a:off x="8548396" y="6161962"/>
            <a:ext cx="2743200" cy="365125"/>
          </a:xfrm>
        </p:spPr>
        <p:txBody>
          <a:bodyPr/>
          <a:lstStyle/>
          <a:p>
            <a:fld id="{00000000-1234-1234-1234-123412341234}" type="slidenum">
              <a:rPr lang="en-US"/>
              <a:t>11</a:t>
            </a:fld>
            <a:endParaRPr lang="en-US"/>
          </a:p>
        </p:txBody>
      </p:sp>
    </p:spTree>
    <p:extLst>
      <p:ext uri="{BB962C8B-B14F-4D97-AF65-F5344CB8AC3E}">
        <p14:creationId xmlns:p14="http://schemas.microsoft.com/office/powerpoint/2010/main" val="1508151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dirty="0">
                <a:solidFill>
                  <a:schemeClr val="lt1"/>
                </a:solidFill>
                <a:latin typeface="+mn-lt"/>
                <a:ea typeface="Helvetica Neue Light"/>
                <a:cs typeface="Helvetica Neue Light"/>
              </a:rPr>
              <a:t>User Interface: Website</a:t>
            </a:r>
            <a:endParaRPr lang="en-US" sz="2800" b="1" dirty="0">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2" name="Picture 1" descr="A screenshot of a box&#10;&#10;Description automatically generated">
            <a:extLst>
              <a:ext uri="{FF2B5EF4-FFF2-40B4-BE49-F238E27FC236}">
                <a16:creationId xmlns:a16="http://schemas.microsoft.com/office/drawing/2014/main" id="{B716BF8F-8A6E-CC38-32CF-48A7D087FF32}"/>
              </a:ext>
            </a:extLst>
          </p:cNvPr>
          <p:cNvPicPr>
            <a:picLocks noChangeAspect="1"/>
          </p:cNvPicPr>
          <p:nvPr/>
        </p:nvPicPr>
        <p:blipFill>
          <a:blip r:embed="rId4"/>
          <a:stretch>
            <a:fillRect/>
          </a:stretch>
        </p:blipFill>
        <p:spPr>
          <a:xfrm>
            <a:off x="463296" y="1057571"/>
            <a:ext cx="6041136" cy="3231049"/>
          </a:xfrm>
          <a:prstGeom prst="rect">
            <a:avLst/>
          </a:prstGeom>
        </p:spPr>
      </p:pic>
      <p:pic>
        <p:nvPicPr>
          <p:cNvPr id="3" name="Picture 2" descr="A screenshot of a log book&#10;&#10;Description automatically generated">
            <a:extLst>
              <a:ext uri="{FF2B5EF4-FFF2-40B4-BE49-F238E27FC236}">
                <a16:creationId xmlns:a16="http://schemas.microsoft.com/office/drawing/2014/main" id="{C5C2E301-863C-104B-ABD2-E26B8C2AD1F7}"/>
              </a:ext>
            </a:extLst>
          </p:cNvPr>
          <p:cNvPicPr>
            <a:picLocks noChangeAspect="1"/>
          </p:cNvPicPr>
          <p:nvPr/>
        </p:nvPicPr>
        <p:blipFill>
          <a:blip r:embed="rId5"/>
          <a:stretch>
            <a:fillRect/>
          </a:stretch>
        </p:blipFill>
        <p:spPr>
          <a:xfrm>
            <a:off x="5711952" y="2673213"/>
            <a:ext cx="6096000" cy="3535445"/>
          </a:xfrm>
          <a:prstGeom prst="rect">
            <a:avLst/>
          </a:prstGeom>
        </p:spPr>
      </p:pic>
      <p:sp>
        <p:nvSpPr>
          <p:cNvPr id="4" name="TextBox 3">
            <a:extLst>
              <a:ext uri="{FF2B5EF4-FFF2-40B4-BE49-F238E27FC236}">
                <a16:creationId xmlns:a16="http://schemas.microsoft.com/office/drawing/2014/main" id="{1FBB6245-91C1-2EE9-7A74-83841CC94582}"/>
              </a:ext>
            </a:extLst>
          </p:cNvPr>
          <p:cNvSpPr txBox="1"/>
          <p:nvPr/>
        </p:nvSpPr>
        <p:spPr>
          <a:xfrm>
            <a:off x="487679" y="4425696"/>
            <a:ext cx="5084063"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1800" dirty="0">
                <a:solidFill>
                  <a:schemeClr val="tx1"/>
                </a:solidFill>
              </a:rPr>
              <a:t>Displays RT number of items in each box </a:t>
            </a:r>
          </a:p>
          <a:p>
            <a:r>
              <a:rPr lang="en-US" sz="800" dirty="0">
                <a:solidFill>
                  <a:schemeClr val="tx1"/>
                </a:solidFill>
              </a:rPr>
              <a:t>  </a:t>
            </a:r>
          </a:p>
          <a:p>
            <a:pPr marL="285750" indent="-285750">
              <a:buFont typeface="Arial,Sans-Serif"/>
              <a:buChar char="•"/>
            </a:pPr>
            <a:r>
              <a:rPr lang="en-US" sz="1800" dirty="0">
                <a:solidFill>
                  <a:schemeClr val="tx1"/>
                </a:solidFill>
              </a:rPr>
              <a:t>Admin can see the user access logs with a passkey, showing the </a:t>
            </a:r>
            <a:r>
              <a:rPr lang="en-US" sz="1800" dirty="0" err="1">
                <a:solidFill>
                  <a:schemeClr val="tx1"/>
                </a:solidFill>
              </a:rPr>
              <a:t>userID</a:t>
            </a:r>
            <a:r>
              <a:rPr lang="en-US" sz="1800" dirty="0">
                <a:solidFill>
                  <a:schemeClr val="tx1"/>
                </a:solidFill>
              </a:rPr>
              <a:t> who </a:t>
            </a:r>
            <a:r>
              <a:rPr lang="en-US" sz="1800" dirty="0" err="1">
                <a:solidFill>
                  <a:schemeClr val="tx1"/>
                </a:solidFill>
              </a:rPr>
              <a:t>who</a:t>
            </a:r>
            <a:r>
              <a:rPr lang="en-US" sz="1800" dirty="0">
                <a:solidFill>
                  <a:schemeClr val="tx1"/>
                </a:solidFill>
              </a:rPr>
              <a:t> accessed the inventory with the change in number of items of each box </a:t>
            </a:r>
          </a:p>
          <a:p>
            <a:pPr marL="285750" indent="-285750">
              <a:buFont typeface="Arial,Sans-Serif"/>
              <a:buChar char="•"/>
            </a:pPr>
            <a:endParaRPr lang="en-US" sz="1800" dirty="0">
              <a:solidFill>
                <a:schemeClr val="tx1"/>
              </a:solidFill>
            </a:endParaRPr>
          </a:p>
        </p:txBody>
      </p:sp>
      <p:sp>
        <p:nvSpPr>
          <p:cNvPr id="5" name="TextBox 4">
            <a:extLst>
              <a:ext uri="{FF2B5EF4-FFF2-40B4-BE49-F238E27FC236}">
                <a16:creationId xmlns:a16="http://schemas.microsoft.com/office/drawing/2014/main" id="{18E16A5D-AD3D-823D-E374-D5B36F741DC4}"/>
              </a:ext>
            </a:extLst>
          </p:cNvPr>
          <p:cNvSpPr txBox="1"/>
          <p:nvPr/>
        </p:nvSpPr>
        <p:spPr>
          <a:xfrm>
            <a:off x="6742176" y="1097280"/>
            <a:ext cx="4998719" cy="13619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1800" dirty="0">
                <a:solidFill>
                  <a:schemeClr val="tx1"/>
                </a:solidFill>
              </a:rPr>
              <a:t>Alert message shows up when someone "breaks in" with no access</a:t>
            </a:r>
            <a:br>
              <a:rPr lang="en-US" sz="1800" dirty="0">
                <a:solidFill>
                  <a:schemeClr val="tx1"/>
                </a:solidFill>
              </a:rPr>
            </a:br>
            <a:r>
              <a:rPr lang="en-US" sz="800" dirty="0">
                <a:solidFill>
                  <a:schemeClr val="tx1"/>
                </a:solidFill>
              </a:rPr>
              <a:t> </a:t>
            </a:r>
          </a:p>
          <a:p>
            <a:pPr marL="285750" indent="-285750">
              <a:buFont typeface="Arial,Sans-Serif"/>
              <a:buChar char="•"/>
            </a:pPr>
            <a:r>
              <a:rPr lang="en-US" sz="1800" dirty="0">
                <a:solidFill>
                  <a:schemeClr val="tx1"/>
                </a:solidFill>
              </a:rPr>
              <a:t>Warning message to tell users to close the boxes after use while boxes are open</a:t>
            </a:r>
          </a:p>
        </p:txBody>
      </p:sp>
      <p:sp>
        <p:nvSpPr>
          <p:cNvPr id="7" name="Slide Number Placeholder 6">
            <a:extLst>
              <a:ext uri="{FF2B5EF4-FFF2-40B4-BE49-F238E27FC236}">
                <a16:creationId xmlns:a16="http://schemas.microsoft.com/office/drawing/2014/main" id="{08229179-2BC9-A407-3CC4-16867F071298}"/>
              </a:ext>
            </a:extLst>
          </p:cNvPr>
          <p:cNvSpPr>
            <a:spLocks noGrp="1"/>
          </p:cNvSpPr>
          <p:nvPr>
            <p:ph type="sldNum" idx="12"/>
          </p:nvPr>
        </p:nvSpPr>
        <p:spPr>
          <a:xfrm>
            <a:off x="8548396" y="6161962"/>
            <a:ext cx="2743200" cy="365125"/>
          </a:xfrm>
        </p:spPr>
        <p:txBody>
          <a:bodyPr/>
          <a:lstStyle/>
          <a:p>
            <a:fld id="{00000000-1234-1234-1234-123412341234}" type="slidenum">
              <a:rPr lang="en-US"/>
              <a:t>12</a:t>
            </a:fld>
            <a:endParaRPr lang="en-US"/>
          </a:p>
        </p:txBody>
      </p:sp>
    </p:spTree>
    <p:extLst>
      <p:ext uri="{BB962C8B-B14F-4D97-AF65-F5344CB8AC3E}">
        <p14:creationId xmlns:p14="http://schemas.microsoft.com/office/powerpoint/2010/main" val="668671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5"/>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User Interface: Website</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7" name="Slide Number Placeholder 6">
            <a:extLst>
              <a:ext uri="{FF2B5EF4-FFF2-40B4-BE49-F238E27FC236}">
                <a16:creationId xmlns:a16="http://schemas.microsoft.com/office/drawing/2014/main" id="{08229179-2BC9-A407-3CC4-16867F071298}"/>
              </a:ext>
            </a:extLst>
          </p:cNvPr>
          <p:cNvSpPr>
            <a:spLocks noGrp="1"/>
          </p:cNvSpPr>
          <p:nvPr>
            <p:ph type="sldNum" idx="12"/>
          </p:nvPr>
        </p:nvSpPr>
        <p:spPr>
          <a:xfrm>
            <a:off x="8548396" y="6161962"/>
            <a:ext cx="2743200" cy="365125"/>
          </a:xfrm>
        </p:spPr>
        <p:txBody>
          <a:bodyPr/>
          <a:lstStyle/>
          <a:p>
            <a:fld id="{00000000-1234-1234-1234-123412341234}" type="slidenum">
              <a:rPr lang="en-US"/>
              <a:t>13</a:t>
            </a:fld>
            <a:endParaRPr lang="en-US"/>
          </a:p>
        </p:txBody>
      </p:sp>
      <p:pic>
        <p:nvPicPr>
          <p:cNvPr id="11" name="Screen Recording 2024-04-29 at 10.36.19 AM">
            <a:hlinkClick r:id="" action="ppaction://media"/>
            <a:extLst>
              <a:ext uri="{FF2B5EF4-FFF2-40B4-BE49-F238E27FC236}">
                <a16:creationId xmlns:a16="http://schemas.microsoft.com/office/drawing/2014/main" id="{BDF61494-3005-76DF-2BC1-5A76BC5504B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41425" y="899160"/>
            <a:ext cx="9709150" cy="5486400"/>
          </a:xfrm>
          <a:prstGeom prst="rect">
            <a:avLst/>
          </a:prstGeom>
        </p:spPr>
      </p:pic>
    </p:spTree>
    <p:extLst>
      <p:ext uri="{BB962C8B-B14F-4D97-AF65-F5344CB8AC3E}">
        <p14:creationId xmlns:p14="http://schemas.microsoft.com/office/powerpoint/2010/main" val="118028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Control</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9" y="1248747"/>
            <a:ext cx="5927663" cy="5660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rPr>
              <a:t>ESP32-S3 Microcontroller</a:t>
            </a:r>
          </a:p>
          <a:p>
            <a:pPr marL="285750" indent="-285750">
              <a:buChar char="•"/>
            </a:pPr>
            <a:endParaRPr lang="en-US" sz="1800">
              <a:latin typeface="Arial" panose="020B0604020202020204" pitchFamily="34" charset="0"/>
              <a:ea typeface="Helvetica Neue Light"/>
              <a:cs typeface="Arial" panose="020B0604020202020204" pitchFamily="34" charset="0"/>
            </a:endParaRPr>
          </a:p>
          <a:p>
            <a:pPr marL="285750" indent="-285750">
              <a:buChar char="•"/>
            </a:pPr>
            <a:endParaRPr lang="en-US" sz="1800">
              <a:solidFill>
                <a:schemeClr val="tx1"/>
              </a:solidFill>
              <a:cs typeface="Arial" panose="020B0604020202020204" pitchFamily="34" charset="0"/>
            </a:endParaRPr>
          </a:p>
          <a:p>
            <a:pPr>
              <a:buSzPts val="3000"/>
            </a:pPr>
            <a:endParaRPr lang="en-US" sz="2600" b="1">
              <a:solidFill>
                <a:srgbClr val="E84B36"/>
              </a:solidFill>
              <a:latin typeface="Helvetica Neue Light"/>
              <a:cs typeface="Arial" panose="020B0604020202020204" pitchFamily="34" charset="0"/>
            </a:endParaRPr>
          </a:p>
          <a:p>
            <a:pPr>
              <a:buSzPts val="2000"/>
            </a:pPr>
            <a:endParaRPr lang="en-US" sz="1800">
              <a:latin typeface="Arial" panose="020B0604020202020204" pitchFamily="34" charset="0"/>
              <a:cs typeface="Arial" panose="020B0604020202020204" pitchFamily="34" charset="0"/>
            </a:endParaRPr>
          </a:p>
          <a:p>
            <a:pPr>
              <a:buSzPts val="3000"/>
            </a:pPr>
            <a:endParaRPr lang="en-US" sz="1800">
              <a:latin typeface="Arial" panose="020B0604020202020204" pitchFamily="34" charset="0"/>
              <a:cs typeface="Arial" panose="020B0604020202020204" pitchFamily="34" charset="0"/>
            </a:endParaRPr>
          </a:p>
        </p:txBody>
      </p:sp>
      <p:pic>
        <p:nvPicPr>
          <p:cNvPr id="2" name="Picture 1" descr="A diagram of a system&#10;&#10;Description automatically generated">
            <a:extLst>
              <a:ext uri="{FF2B5EF4-FFF2-40B4-BE49-F238E27FC236}">
                <a16:creationId xmlns:a16="http://schemas.microsoft.com/office/drawing/2014/main" id="{93F91D07-FE01-4715-9FB7-B2B2ED355F20}"/>
              </a:ext>
            </a:extLst>
          </p:cNvPr>
          <p:cNvPicPr>
            <a:picLocks noChangeAspect="1"/>
          </p:cNvPicPr>
          <p:nvPr/>
        </p:nvPicPr>
        <p:blipFill>
          <a:blip r:embed="rId4"/>
          <a:stretch>
            <a:fillRect/>
          </a:stretch>
        </p:blipFill>
        <p:spPr>
          <a:xfrm>
            <a:off x="509497" y="1816608"/>
            <a:ext cx="5077006" cy="4114800"/>
          </a:xfrm>
          <a:prstGeom prst="rect">
            <a:avLst/>
          </a:prstGeom>
          <a:ln>
            <a:noFill/>
          </a:ln>
        </p:spPr>
      </p:pic>
      <p:sp>
        <p:nvSpPr>
          <p:cNvPr id="3" name="TextBox 2">
            <a:extLst>
              <a:ext uri="{FF2B5EF4-FFF2-40B4-BE49-F238E27FC236}">
                <a16:creationId xmlns:a16="http://schemas.microsoft.com/office/drawing/2014/main" id="{433AE10E-C767-D4CF-9475-824B5EE62258}"/>
              </a:ext>
            </a:extLst>
          </p:cNvPr>
          <p:cNvSpPr txBox="1"/>
          <p:nvPr/>
        </p:nvSpPr>
        <p:spPr>
          <a:xfrm>
            <a:off x="5925312" y="1816608"/>
            <a:ext cx="5394960"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Sans-Serif"/>
              <a:buChar char="•"/>
            </a:pPr>
            <a:r>
              <a:rPr lang="en-US" sz="1800">
                <a:solidFill>
                  <a:schemeClr val="tx1"/>
                </a:solidFill>
              </a:rPr>
              <a:t>Controls overall flow of the locking-alarm system</a:t>
            </a:r>
            <a:endParaRPr lang="en-US" sz="1800"/>
          </a:p>
          <a:p>
            <a:pPr marL="285750" indent="-285750">
              <a:lnSpc>
                <a:spcPct val="150000"/>
              </a:lnSpc>
              <a:buFont typeface="Arial,Sans-Serif"/>
              <a:buChar char="•"/>
            </a:pPr>
            <a:r>
              <a:rPr lang="en-US" sz="1800">
                <a:solidFill>
                  <a:schemeClr val="tx1"/>
                </a:solidFill>
              </a:rPr>
              <a:t>Constantly monitors box status (open or close)</a:t>
            </a:r>
          </a:p>
          <a:p>
            <a:pPr marL="285750" indent="-285750">
              <a:lnSpc>
                <a:spcPct val="150000"/>
              </a:lnSpc>
              <a:buFont typeface="Arial,Sans-Serif"/>
              <a:buChar char="•"/>
            </a:pPr>
            <a:r>
              <a:rPr lang="en-US" sz="1800">
                <a:solidFill>
                  <a:schemeClr val="tx1"/>
                </a:solidFill>
              </a:rPr>
              <a:t>Controls user-access from RFID</a:t>
            </a:r>
          </a:p>
          <a:p>
            <a:pPr marL="285750" indent="-285750">
              <a:lnSpc>
                <a:spcPct val="150000"/>
              </a:lnSpc>
              <a:buFont typeface="Arial,Sans-Serif"/>
              <a:buChar char="•"/>
            </a:pPr>
            <a:r>
              <a:rPr lang="en-US" sz="1800">
                <a:solidFill>
                  <a:schemeClr val="tx1"/>
                </a:solidFill>
              </a:rPr>
              <a:t>Calculates the number of items in each inventory box</a:t>
            </a:r>
          </a:p>
          <a:p>
            <a:pPr marL="285750" indent="-285750">
              <a:lnSpc>
                <a:spcPct val="150000"/>
              </a:lnSpc>
              <a:buFont typeface="Arial,Sans-Serif"/>
              <a:buChar char="•"/>
            </a:pPr>
            <a:r>
              <a:rPr lang="en-US" sz="1800">
                <a:solidFill>
                  <a:schemeClr val="tx1"/>
                </a:solidFill>
              </a:rPr>
              <a:t>Retrieves weight in each box from the load cells</a:t>
            </a:r>
          </a:p>
          <a:p>
            <a:pPr marL="285750" indent="-285750">
              <a:lnSpc>
                <a:spcPct val="150000"/>
              </a:lnSpc>
              <a:buFont typeface="Arial,Sans-Serif"/>
              <a:buChar char="•"/>
            </a:pPr>
            <a:r>
              <a:rPr lang="en-US" sz="1800" err="1">
                <a:solidFill>
                  <a:schemeClr val="tx1"/>
                </a:solidFill>
              </a:rPr>
              <a:t>WiFi</a:t>
            </a:r>
            <a:r>
              <a:rPr lang="en-US" sz="1800">
                <a:solidFill>
                  <a:schemeClr val="tx1"/>
                </a:solidFill>
              </a:rPr>
              <a:t> connection to allow communication to web Firebase database</a:t>
            </a:r>
            <a:endParaRPr lang="en-US">
              <a:solidFill>
                <a:schemeClr val="tx1"/>
              </a:solidFill>
            </a:endParaRPr>
          </a:p>
        </p:txBody>
      </p:sp>
      <p:sp>
        <p:nvSpPr>
          <p:cNvPr id="6" name="Slide Number Placeholder 5">
            <a:extLst>
              <a:ext uri="{FF2B5EF4-FFF2-40B4-BE49-F238E27FC236}">
                <a16:creationId xmlns:a16="http://schemas.microsoft.com/office/drawing/2014/main" id="{3935BAE6-F275-2154-98BB-7251301C7FBC}"/>
              </a:ext>
            </a:extLst>
          </p:cNvPr>
          <p:cNvSpPr>
            <a:spLocks noGrp="1"/>
          </p:cNvSpPr>
          <p:nvPr>
            <p:ph type="sldNum" idx="12"/>
          </p:nvPr>
        </p:nvSpPr>
        <p:spPr>
          <a:xfrm>
            <a:off x="8548396" y="6161962"/>
            <a:ext cx="2743200" cy="365125"/>
          </a:xfrm>
        </p:spPr>
        <p:txBody>
          <a:bodyPr/>
          <a:lstStyle/>
          <a:p>
            <a:fld id="{00000000-1234-1234-1234-123412341234}" type="slidenum">
              <a:rPr lang="en-US"/>
              <a:t>14</a:t>
            </a:fld>
            <a:endParaRPr lang="en-US"/>
          </a:p>
        </p:txBody>
      </p:sp>
    </p:spTree>
    <p:extLst>
      <p:ext uri="{BB962C8B-B14F-4D97-AF65-F5344CB8AC3E}">
        <p14:creationId xmlns:p14="http://schemas.microsoft.com/office/powerpoint/2010/main" val="451874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Power</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9" y="1248747"/>
            <a:ext cx="5357128"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rPr>
              <a:t>12 V Barrel Connector</a:t>
            </a:r>
          </a:p>
          <a:p>
            <a:pPr>
              <a:buSzPts val="3000"/>
            </a:pPr>
            <a:endParaRPr lang="en-US" sz="2600" b="1">
              <a:solidFill>
                <a:srgbClr val="E84B36"/>
              </a:solidFill>
              <a:latin typeface="Arial" panose="020B0604020202020204" pitchFamily="34" charset="0"/>
              <a:ea typeface="Helvetica Neue Light"/>
              <a:cs typeface="Arial" panose="020B0604020202020204" pitchFamily="34" charset="0"/>
            </a:endParaRPr>
          </a:p>
          <a:p>
            <a:pPr marL="285750" indent="-285750">
              <a:buChar char="•"/>
            </a:pPr>
            <a:r>
              <a:rPr lang="en-US" sz="1800">
                <a:solidFill>
                  <a:schemeClr val="tx1"/>
                </a:solidFill>
              </a:rPr>
              <a:t>Takes 120 V AC wall power and steps it down to 12 V DC to power solenoids</a:t>
            </a:r>
          </a:p>
          <a:p>
            <a:pPr>
              <a:buSzPts val="2000"/>
            </a:pPr>
            <a:endParaRPr lang="en-US" sz="1800">
              <a:latin typeface="Arial" panose="020B0604020202020204" pitchFamily="34" charset="0"/>
              <a:cs typeface="Arial" panose="020B0604020202020204" pitchFamily="34" charset="0"/>
            </a:endParaRPr>
          </a:p>
          <a:p>
            <a:r>
              <a:rPr lang="en-US" sz="2600" b="1">
                <a:solidFill>
                  <a:srgbClr val="E84B36"/>
                </a:solidFill>
              </a:rPr>
              <a:t>Buck Converter and Voltage Regulator</a:t>
            </a:r>
            <a:endParaRPr lang="en-US"/>
          </a:p>
          <a:p>
            <a:pPr>
              <a:buSzPts val="2000"/>
            </a:pPr>
            <a:endParaRPr lang="en-US" sz="2600" b="1">
              <a:solidFill>
                <a:srgbClr val="15264B"/>
              </a:solidFill>
            </a:endParaRPr>
          </a:p>
          <a:p>
            <a:pPr marL="285750" indent="-285750">
              <a:buChar char="•"/>
            </a:pPr>
            <a:r>
              <a:rPr lang="en-US" sz="1800">
                <a:solidFill>
                  <a:schemeClr val="tx1"/>
                </a:solidFill>
              </a:rPr>
              <a:t>Buck converter 12 V down to 5 V to power LCD and load cell amplifiers [6]</a:t>
            </a:r>
          </a:p>
          <a:p>
            <a:pPr marL="285750" indent="-285750">
              <a:buChar char="•"/>
            </a:pPr>
            <a:r>
              <a:rPr lang="en-US" sz="1800">
                <a:solidFill>
                  <a:schemeClr val="tx1"/>
                </a:solidFill>
              </a:rPr>
              <a:t>Voltage regulator steps 5 V down to 3.3 V to power load cell amplifiers, RFID module [2]</a:t>
            </a:r>
          </a:p>
          <a:p>
            <a:pPr marL="285750" indent="-285750">
              <a:buChar char="•"/>
            </a:pPr>
            <a:endParaRPr lang="en-US" sz="1800">
              <a:solidFill>
                <a:schemeClr val="tx1"/>
              </a:solidFill>
            </a:endParaRPr>
          </a:p>
          <a:p>
            <a:endParaRPr lang="en-US" sz="1800"/>
          </a:p>
          <a:p>
            <a:pPr>
              <a:buSzPts val="2000"/>
            </a:pPr>
            <a:endParaRPr lang="en-US" sz="2600" b="1">
              <a:solidFill>
                <a:srgbClr val="15264B"/>
              </a:solidFill>
            </a:endParaRPr>
          </a:p>
          <a:p>
            <a:pPr marL="457200" indent="-457200">
              <a:buSzPts val="2000"/>
              <a:buChar char="•"/>
            </a:pPr>
            <a:endParaRPr lang="en-US" sz="2600" b="1">
              <a:solidFill>
                <a:srgbClr val="15264B"/>
              </a:solidFill>
            </a:endParaRPr>
          </a:p>
          <a:p>
            <a:pPr>
              <a:buSzPts val="3000"/>
            </a:pPr>
            <a:endParaRPr lang="en-US" sz="2600" b="1">
              <a:solidFill>
                <a:srgbClr val="15264B"/>
              </a:solidFill>
            </a:endParaRPr>
          </a:p>
          <a:p>
            <a:pPr>
              <a:buSzPts val="3000"/>
            </a:pPr>
            <a:endParaRPr lang="en-US" sz="1800">
              <a:solidFill>
                <a:schemeClr val="tx1"/>
              </a:solidFill>
            </a:endParaRPr>
          </a:p>
        </p:txBody>
      </p:sp>
      <p:pic>
        <p:nvPicPr>
          <p:cNvPr id="2" name="Picture 1" descr="A computer screen shot of a circuit&#10;&#10;Description automatically generated">
            <a:extLst>
              <a:ext uri="{FF2B5EF4-FFF2-40B4-BE49-F238E27FC236}">
                <a16:creationId xmlns:a16="http://schemas.microsoft.com/office/drawing/2014/main" id="{782EA953-E5A0-21CB-41FA-C9D9A1E9CF48}"/>
              </a:ext>
            </a:extLst>
          </p:cNvPr>
          <p:cNvPicPr>
            <a:picLocks noChangeAspect="1"/>
          </p:cNvPicPr>
          <p:nvPr/>
        </p:nvPicPr>
        <p:blipFill>
          <a:blip r:embed="rId4"/>
          <a:stretch>
            <a:fillRect/>
          </a:stretch>
        </p:blipFill>
        <p:spPr>
          <a:xfrm>
            <a:off x="5831633" y="1390025"/>
            <a:ext cx="6096000" cy="4077950"/>
          </a:xfrm>
          <a:prstGeom prst="rect">
            <a:avLst/>
          </a:prstGeom>
        </p:spPr>
      </p:pic>
      <p:sp>
        <p:nvSpPr>
          <p:cNvPr id="4" name="Slide Number Placeholder 3">
            <a:extLst>
              <a:ext uri="{FF2B5EF4-FFF2-40B4-BE49-F238E27FC236}">
                <a16:creationId xmlns:a16="http://schemas.microsoft.com/office/drawing/2014/main" id="{7EC0FA39-CD34-284D-E374-16D29B059BDF}"/>
              </a:ext>
            </a:extLst>
          </p:cNvPr>
          <p:cNvSpPr>
            <a:spLocks noGrp="1"/>
          </p:cNvSpPr>
          <p:nvPr>
            <p:ph type="sldNum" idx="12"/>
          </p:nvPr>
        </p:nvSpPr>
        <p:spPr>
          <a:xfrm>
            <a:off x="8548396" y="6161962"/>
            <a:ext cx="2743200" cy="365125"/>
          </a:xfrm>
        </p:spPr>
        <p:txBody>
          <a:bodyPr/>
          <a:lstStyle/>
          <a:p>
            <a:fld id="{00000000-1234-1234-1234-123412341234}" type="slidenum">
              <a:rPr lang="en-US"/>
              <a:t>15</a:t>
            </a:fld>
            <a:endParaRPr lang="en-US"/>
          </a:p>
        </p:txBody>
      </p:sp>
    </p:spTree>
    <p:extLst>
      <p:ext uri="{BB962C8B-B14F-4D97-AF65-F5344CB8AC3E}">
        <p14:creationId xmlns:p14="http://schemas.microsoft.com/office/powerpoint/2010/main" val="1437539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dirty="0">
                <a:solidFill>
                  <a:schemeClr val="lt1"/>
                </a:solidFill>
                <a:latin typeface="+mn-lt"/>
                <a:ea typeface="Helvetica Neue Light"/>
                <a:cs typeface="Helvetica Neue Light"/>
              </a:rPr>
              <a:t>Challenges</a:t>
            </a:r>
            <a:r>
              <a:rPr lang="en-US" sz="2800" b="1">
                <a:solidFill>
                  <a:schemeClr val="lt1"/>
                </a:solidFill>
                <a:latin typeface="+mn-lt"/>
                <a:ea typeface="Helvetica Neue Light"/>
                <a:cs typeface="Helvetica Neue Light"/>
              </a:rPr>
              <a:t> and Issues</a:t>
            </a:r>
            <a:endParaRPr lang="en-US" sz="2800" b="1" dirty="0">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8" y="1015482"/>
            <a:ext cx="11320944" cy="542759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dirty="0">
                <a:solidFill>
                  <a:srgbClr val="E84B36"/>
                </a:solidFill>
              </a:rPr>
              <a:t>RFID Module</a:t>
            </a:r>
            <a:endParaRPr lang="en-US"/>
          </a:p>
          <a:p>
            <a:pPr>
              <a:buSzPts val="2000"/>
            </a:pPr>
            <a:endParaRPr lang="en-US" sz="1800">
              <a:solidFill>
                <a:schemeClr val="tx1"/>
              </a:solidFill>
              <a:latin typeface="Arial" panose="020B0604020202020204" pitchFamily="34" charset="0"/>
              <a:ea typeface="Helvetica Neue Light"/>
              <a:cs typeface="Arial" panose="020B0604020202020204" pitchFamily="34" charset="0"/>
            </a:endParaRPr>
          </a:p>
          <a:p>
            <a:pPr marL="285750" indent="-285750">
              <a:buSzPts val="2000"/>
              <a:buChar char="•"/>
            </a:pPr>
            <a:r>
              <a:rPr lang="en-US" sz="1800" dirty="0">
                <a:solidFill>
                  <a:schemeClr val="tx1"/>
                </a:solidFill>
                <a:ea typeface="Helvetica Neue Light"/>
              </a:rPr>
              <a:t>Attempted to use Parallax 28440 module</a:t>
            </a:r>
            <a:endParaRPr lang="en-US" sz="1800">
              <a:solidFill>
                <a:schemeClr val="tx1"/>
              </a:solidFill>
              <a:ea typeface="Helvetica Neue Light"/>
            </a:endParaRPr>
          </a:p>
          <a:p>
            <a:pPr marL="285750" indent="-285750">
              <a:buSzPts val="2000"/>
              <a:buChar char="•"/>
            </a:pPr>
            <a:r>
              <a:rPr lang="en-US" sz="1800" dirty="0">
                <a:solidFill>
                  <a:schemeClr val="tx1"/>
                </a:solidFill>
              </a:rPr>
              <a:t>Test code available compatible with Arduino Uno</a:t>
            </a:r>
            <a:endParaRPr lang="en-US" sz="1800">
              <a:solidFill>
                <a:schemeClr val="tx1"/>
              </a:solidFill>
            </a:endParaRPr>
          </a:p>
          <a:p>
            <a:pPr marL="285750" indent="-285750">
              <a:buSzPts val="2000"/>
              <a:buChar char="•"/>
            </a:pPr>
            <a:r>
              <a:rPr lang="en-US" sz="1800" dirty="0">
                <a:solidFill>
                  <a:schemeClr val="tx1"/>
                </a:solidFill>
                <a:ea typeface="Helvetica Neue Light"/>
              </a:rPr>
              <a:t>Unable to control it with ESP32-S3</a:t>
            </a:r>
            <a:endParaRPr lang="en-US" sz="1800">
              <a:solidFill>
                <a:schemeClr val="tx1"/>
              </a:solidFill>
              <a:latin typeface="Arial" panose="020B0604020202020204" pitchFamily="34" charset="0"/>
              <a:ea typeface="Helvetica Neue Light"/>
              <a:cs typeface="Arial" panose="020B0604020202020204" pitchFamily="34" charset="0"/>
            </a:endParaRPr>
          </a:p>
          <a:p>
            <a:pPr marL="285750" indent="-285750">
              <a:buSzPts val="2000"/>
              <a:buChar char="•"/>
            </a:pPr>
            <a:r>
              <a:rPr lang="en-US" sz="1800" dirty="0">
                <a:solidFill>
                  <a:schemeClr val="tx1"/>
                </a:solidFill>
              </a:rPr>
              <a:t>Switched to RC522 module</a:t>
            </a:r>
            <a:endParaRPr lang="en-US" sz="1800">
              <a:solidFill>
                <a:schemeClr val="tx1"/>
              </a:solidFill>
              <a:latin typeface="Helvetica Neue Light"/>
              <a:cs typeface="Arial" panose="020B0604020202020204" pitchFamily="34" charset="0"/>
            </a:endParaRPr>
          </a:p>
          <a:p>
            <a:pPr>
              <a:buSzPts val="2000"/>
            </a:pPr>
            <a:endParaRPr lang="en-US" dirty="0">
              <a:latin typeface="Arial" panose="020B0604020202020204" pitchFamily="34" charset="0"/>
              <a:cs typeface="Arial" panose="020B0604020202020204" pitchFamily="34" charset="0"/>
            </a:endParaRPr>
          </a:p>
          <a:p>
            <a:pPr>
              <a:buSzPts val="2000"/>
            </a:pPr>
            <a:endParaRPr lang="en-US" sz="1800">
              <a:latin typeface="Arial" panose="020B0604020202020204" pitchFamily="34" charset="0"/>
              <a:cs typeface="Arial" panose="020B0604020202020204" pitchFamily="34" charset="0"/>
            </a:endParaRPr>
          </a:p>
          <a:p>
            <a:pPr>
              <a:buSzPts val="3000"/>
            </a:pPr>
            <a:r>
              <a:rPr lang="en-US" sz="2600" b="1" dirty="0">
                <a:solidFill>
                  <a:srgbClr val="E84B36"/>
                </a:solidFill>
              </a:rPr>
              <a:t>Power System and PCB Issues</a:t>
            </a:r>
            <a:endParaRPr lang="en-US" sz="2600" b="1">
              <a:solidFill>
                <a:srgbClr val="E84B36"/>
              </a:solidFill>
            </a:endParaRPr>
          </a:p>
          <a:p>
            <a:pPr>
              <a:buSzPts val="3000"/>
            </a:pPr>
            <a:endParaRPr lang="en-US" sz="1800" dirty="0">
              <a:solidFill>
                <a:schemeClr val="tx1"/>
              </a:solidFill>
            </a:endParaRPr>
          </a:p>
          <a:p>
            <a:pPr marL="285750" indent="-285750">
              <a:buChar char="•"/>
            </a:pPr>
            <a:r>
              <a:rPr lang="en-US" sz="1800" dirty="0">
                <a:solidFill>
                  <a:schemeClr val="tx1"/>
                </a:solidFill>
              </a:rPr>
              <a:t>Several errors were made in PCB design</a:t>
            </a:r>
            <a:endParaRPr lang="en-US" sz="1800">
              <a:solidFill>
                <a:schemeClr val="tx1"/>
              </a:solidFill>
            </a:endParaRPr>
          </a:p>
          <a:p>
            <a:pPr marL="285750" indent="-285750">
              <a:buChar char="•"/>
            </a:pPr>
            <a:r>
              <a:rPr lang="en-US" sz="1800" dirty="0">
                <a:solidFill>
                  <a:schemeClr val="tx1"/>
                </a:solidFill>
              </a:rPr>
              <a:t>2nd wave order was pushed to 3rd wave</a:t>
            </a:r>
            <a:endParaRPr lang="en-US" sz="1800">
              <a:solidFill>
                <a:schemeClr val="tx1"/>
              </a:solidFill>
            </a:endParaRPr>
          </a:p>
          <a:p>
            <a:pPr marL="285750" indent="-285750">
              <a:buChar char="•"/>
            </a:pPr>
            <a:endParaRPr lang="en-US" sz="1800">
              <a:solidFill>
                <a:schemeClr val="tx1"/>
              </a:solidFill>
            </a:endParaRPr>
          </a:p>
          <a:p>
            <a:r>
              <a:rPr lang="en-US" sz="2600" b="1">
                <a:solidFill>
                  <a:srgbClr val="E84B36"/>
                </a:solidFill>
              </a:rPr>
              <a:t>User Data</a:t>
            </a:r>
            <a:endParaRPr lang="en-US" sz="2600">
              <a:solidFill>
                <a:schemeClr val="tx1"/>
              </a:solidFill>
            </a:endParaRPr>
          </a:p>
          <a:p>
            <a:endParaRPr lang="en-US" sz="1800">
              <a:solidFill>
                <a:schemeClr val="tx1"/>
              </a:solidFill>
            </a:endParaRPr>
          </a:p>
          <a:p>
            <a:pPr marL="285750" indent="-285750">
              <a:buFont typeface="Arial,Sans-Serif"/>
              <a:buChar char="•"/>
            </a:pPr>
            <a:r>
              <a:rPr lang="en-US" sz="1800">
                <a:solidFill>
                  <a:schemeClr val="tx1"/>
                </a:solidFill>
              </a:rPr>
              <a:t>Need to keep user data private</a:t>
            </a:r>
          </a:p>
          <a:p>
            <a:pPr marL="285750" indent="-285750">
              <a:buFont typeface="Arial,Sans-Serif"/>
              <a:buChar char="•"/>
            </a:pPr>
            <a:r>
              <a:rPr lang="en-US" sz="1800">
                <a:solidFill>
                  <a:schemeClr val="tx1"/>
                </a:solidFill>
              </a:rPr>
              <a:t>Use administrator passkey</a:t>
            </a:r>
            <a:endParaRPr lang="en-US">
              <a:solidFill>
                <a:schemeClr val="tx1"/>
              </a:solidFill>
            </a:endParaRPr>
          </a:p>
          <a:p>
            <a:endParaRPr lang="en-US" sz="1800">
              <a:solidFill>
                <a:schemeClr val="tx1"/>
              </a:solidFill>
            </a:endParaRPr>
          </a:p>
          <a:p>
            <a:endParaRPr lang="en-US" sz="1800">
              <a:solidFill>
                <a:schemeClr val="tx1"/>
              </a:solidFill>
            </a:endParaRPr>
          </a:p>
        </p:txBody>
      </p:sp>
      <p:sp>
        <p:nvSpPr>
          <p:cNvPr id="3" name="Slide Number Placeholder 2">
            <a:extLst>
              <a:ext uri="{FF2B5EF4-FFF2-40B4-BE49-F238E27FC236}">
                <a16:creationId xmlns:a16="http://schemas.microsoft.com/office/drawing/2014/main" id="{DD0ECE43-4F58-A53C-CAA8-6C19EEF8A44A}"/>
              </a:ext>
            </a:extLst>
          </p:cNvPr>
          <p:cNvSpPr>
            <a:spLocks noGrp="1"/>
          </p:cNvSpPr>
          <p:nvPr>
            <p:ph type="sldNum" idx="12"/>
          </p:nvPr>
        </p:nvSpPr>
        <p:spPr>
          <a:xfrm>
            <a:off x="8548396" y="6161962"/>
            <a:ext cx="2743200" cy="365125"/>
          </a:xfrm>
        </p:spPr>
        <p:txBody>
          <a:bodyPr/>
          <a:lstStyle/>
          <a:p>
            <a:fld id="{00000000-1234-1234-1234-123412341234}" type="slidenum">
              <a:rPr lang="en-US"/>
              <a:t>16</a:t>
            </a:fld>
            <a:endParaRPr lang="en-US"/>
          </a:p>
        </p:txBody>
      </p:sp>
    </p:spTree>
    <p:extLst>
      <p:ext uri="{BB962C8B-B14F-4D97-AF65-F5344CB8AC3E}">
        <p14:creationId xmlns:p14="http://schemas.microsoft.com/office/powerpoint/2010/main" val="404486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22381" y="172949"/>
            <a:ext cx="10910026" cy="523180"/>
          </a:xfrm>
          <a:prstGeom prst="rect">
            <a:avLst/>
          </a:prstGeom>
          <a:noFill/>
          <a:ln>
            <a:noFill/>
          </a:ln>
        </p:spPr>
        <p:txBody>
          <a:bodyPr spcFirstLastPara="1" wrap="square" lIns="91425" tIns="45700" rIns="91425" bIns="45700" anchor="t" anchorCtr="0">
            <a:spAutoFit/>
          </a:bodyPr>
          <a:lstStyle/>
          <a:p>
            <a:r>
              <a:rPr lang="en-US" sz="2800" b="1" dirty="0">
                <a:solidFill>
                  <a:schemeClr val="lt1"/>
                </a:solidFill>
              </a:rPr>
              <a:t>Photos of the Project</a:t>
            </a: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3" name="Slide Number Placeholder 2">
            <a:extLst>
              <a:ext uri="{FF2B5EF4-FFF2-40B4-BE49-F238E27FC236}">
                <a16:creationId xmlns:a16="http://schemas.microsoft.com/office/drawing/2014/main" id="{7C4AAB80-C862-BA14-BC6B-0545220BA05A}"/>
              </a:ext>
            </a:extLst>
          </p:cNvPr>
          <p:cNvSpPr>
            <a:spLocks noGrp="1"/>
          </p:cNvSpPr>
          <p:nvPr>
            <p:ph type="sldNum" idx="12"/>
          </p:nvPr>
        </p:nvSpPr>
        <p:spPr>
          <a:xfrm>
            <a:off x="8493967" y="6161962"/>
            <a:ext cx="2743200" cy="365125"/>
          </a:xfrm>
        </p:spPr>
        <p:txBody>
          <a:bodyPr/>
          <a:lstStyle/>
          <a:p>
            <a:fld id="{00000000-1234-1234-1234-123412341234}" type="slidenum">
              <a:rPr lang="en-US"/>
              <a:t>17</a:t>
            </a:fld>
            <a:endParaRPr lang="en-US"/>
          </a:p>
        </p:txBody>
      </p:sp>
      <p:pic>
        <p:nvPicPr>
          <p:cNvPr id="2" name="Picture 1" descr="A circuit board with many wires&#10;&#10;Description automatically generated">
            <a:extLst>
              <a:ext uri="{FF2B5EF4-FFF2-40B4-BE49-F238E27FC236}">
                <a16:creationId xmlns:a16="http://schemas.microsoft.com/office/drawing/2014/main" id="{3A2D9360-C29C-766F-46BF-630CBAAD1DBE}"/>
              </a:ext>
            </a:extLst>
          </p:cNvPr>
          <p:cNvPicPr>
            <a:picLocks noChangeAspect="1"/>
          </p:cNvPicPr>
          <p:nvPr/>
        </p:nvPicPr>
        <p:blipFill>
          <a:blip r:embed="rId4"/>
          <a:stretch>
            <a:fillRect/>
          </a:stretch>
        </p:blipFill>
        <p:spPr>
          <a:xfrm>
            <a:off x="6345205" y="1243303"/>
            <a:ext cx="3360576" cy="2090834"/>
          </a:xfrm>
          <a:prstGeom prst="rect">
            <a:avLst/>
          </a:prstGeom>
        </p:spPr>
      </p:pic>
      <p:pic>
        <p:nvPicPr>
          <p:cNvPr id="4" name="Picture 3" descr="A green circuit board with wires and wires&#10;&#10;Description automatically generated">
            <a:extLst>
              <a:ext uri="{FF2B5EF4-FFF2-40B4-BE49-F238E27FC236}">
                <a16:creationId xmlns:a16="http://schemas.microsoft.com/office/drawing/2014/main" id="{1D096770-019A-0789-F307-78B9DBB97875}"/>
              </a:ext>
            </a:extLst>
          </p:cNvPr>
          <p:cNvPicPr>
            <a:picLocks noChangeAspect="1"/>
          </p:cNvPicPr>
          <p:nvPr/>
        </p:nvPicPr>
        <p:blipFill>
          <a:blip r:embed="rId5"/>
          <a:stretch>
            <a:fillRect/>
          </a:stretch>
        </p:blipFill>
        <p:spPr>
          <a:xfrm>
            <a:off x="2449675" y="3731468"/>
            <a:ext cx="3329474" cy="2534039"/>
          </a:xfrm>
          <a:prstGeom prst="rect">
            <a:avLst/>
          </a:prstGeom>
        </p:spPr>
      </p:pic>
      <p:pic>
        <p:nvPicPr>
          <p:cNvPr id="5" name="Picture 4" descr="A wooden box with wires and wires&#10;&#10;Description automatically generated">
            <a:extLst>
              <a:ext uri="{FF2B5EF4-FFF2-40B4-BE49-F238E27FC236}">
                <a16:creationId xmlns:a16="http://schemas.microsoft.com/office/drawing/2014/main" id="{DC7B94DF-2EFF-EC0B-EB0B-CBFC704504CA}"/>
              </a:ext>
            </a:extLst>
          </p:cNvPr>
          <p:cNvPicPr>
            <a:picLocks noChangeAspect="1"/>
          </p:cNvPicPr>
          <p:nvPr/>
        </p:nvPicPr>
        <p:blipFill>
          <a:blip r:embed="rId6"/>
          <a:stretch>
            <a:fillRect/>
          </a:stretch>
        </p:blipFill>
        <p:spPr>
          <a:xfrm>
            <a:off x="6341318" y="3556519"/>
            <a:ext cx="3363686" cy="2513046"/>
          </a:xfrm>
          <a:prstGeom prst="rect">
            <a:avLst/>
          </a:prstGeom>
        </p:spPr>
      </p:pic>
      <p:pic>
        <p:nvPicPr>
          <p:cNvPr id="6" name="Picture 5" descr="A box with wires and a keyboard&#10;&#10;Description automatically generated">
            <a:extLst>
              <a:ext uri="{FF2B5EF4-FFF2-40B4-BE49-F238E27FC236}">
                <a16:creationId xmlns:a16="http://schemas.microsoft.com/office/drawing/2014/main" id="{05044C8A-5B03-E54A-5F39-0DC75C04621A}"/>
              </a:ext>
            </a:extLst>
          </p:cNvPr>
          <p:cNvPicPr>
            <a:picLocks noChangeAspect="1"/>
          </p:cNvPicPr>
          <p:nvPr/>
        </p:nvPicPr>
        <p:blipFill>
          <a:blip r:embed="rId7"/>
          <a:stretch>
            <a:fillRect/>
          </a:stretch>
        </p:blipFill>
        <p:spPr>
          <a:xfrm>
            <a:off x="2441899" y="1010039"/>
            <a:ext cx="3332585" cy="2551924"/>
          </a:xfrm>
          <a:prstGeom prst="rect">
            <a:avLst/>
          </a:prstGeom>
        </p:spPr>
      </p:pic>
      <p:sp>
        <p:nvSpPr>
          <p:cNvPr id="7" name="TextBox 6">
            <a:extLst>
              <a:ext uri="{FF2B5EF4-FFF2-40B4-BE49-F238E27FC236}">
                <a16:creationId xmlns:a16="http://schemas.microsoft.com/office/drawing/2014/main" id="{6EE3752F-0AED-6B42-A879-714000E40FE5}"/>
              </a:ext>
            </a:extLst>
          </p:cNvPr>
          <p:cNvSpPr txBox="1"/>
          <p:nvPr/>
        </p:nvSpPr>
        <p:spPr>
          <a:xfrm>
            <a:off x="-3110" y="210405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t>Project Setup</a:t>
            </a:r>
          </a:p>
        </p:txBody>
      </p:sp>
      <p:sp>
        <p:nvSpPr>
          <p:cNvPr id="8" name="TextBox 7">
            <a:extLst>
              <a:ext uri="{FF2B5EF4-FFF2-40B4-BE49-F238E27FC236}">
                <a16:creationId xmlns:a16="http://schemas.microsoft.com/office/drawing/2014/main" id="{CAEF3FBC-92E1-7501-420B-0B477AECC615}"/>
              </a:ext>
            </a:extLst>
          </p:cNvPr>
          <p:cNvSpPr txBox="1"/>
          <p:nvPr/>
        </p:nvSpPr>
        <p:spPr>
          <a:xfrm>
            <a:off x="-3110" y="51131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t>Main PCB</a:t>
            </a:r>
          </a:p>
        </p:txBody>
      </p:sp>
      <p:sp>
        <p:nvSpPr>
          <p:cNvPr id="9" name="TextBox 8">
            <a:extLst>
              <a:ext uri="{FF2B5EF4-FFF2-40B4-BE49-F238E27FC236}">
                <a16:creationId xmlns:a16="http://schemas.microsoft.com/office/drawing/2014/main" id="{72A0C43D-4456-AC86-8076-3A65B9EEC2D5}"/>
              </a:ext>
            </a:extLst>
          </p:cNvPr>
          <p:cNvSpPr txBox="1"/>
          <p:nvPr/>
        </p:nvSpPr>
        <p:spPr>
          <a:xfrm>
            <a:off x="9716277" y="1917440"/>
            <a:ext cx="24788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t>Load Cell Amplifier PCB</a:t>
            </a:r>
          </a:p>
        </p:txBody>
      </p:sp>
      <p:sp>
        <p:nvSpPr>
          <p:cNvPr id="10" name="TextBox 9">
            <a:extLst>
              <a:ext uri="{FF2B5EF4-FFF2-40B4-BE49-F238E27FC236}">
                <a16:creationId xmlns:a16="http://schemas.microsoft.com/office/drawing/2014/main" id="{6E5C5313-6F5E-9149-92DD-CE05C79A56AA}"/>
              </a:ext>
            </a:extLst>
          </p:cNvPr>
          <p:cNvSpPr txBox="1"/>
          <p:nvPr/>
        </p:nvSpPr>
        <p:spPr>
          <a:xfrm>
            <a:off x="9451910" y="463109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t>Open Boxes with Microswitches</a:t>
            </a:r>
          </a:p>
        </p:txBody>
      </p:sp>
    </p:spTree>
    <p:extLst>
      <p:ext uri="{BB962C8B-B14F-4D97-AF65-F5344CB8AC3E}">
        <p14:creationId xmlns:p14="http://schemas.microsoft.com/office/powerpoint/2010/main" val="3648555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22381" y="172949"/>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rPr>
              <a:t>Results</a:t>
            </a: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889993" y="1248747"/>
            <a:ext cx="4603411" cy="48288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600" b="1" dirty="0">
                <a:solidFill>
                  <a:srgbClr val="E84B36"/>
                </a:solidFill>
              </a:rPr>
              <a:t>Successes</a:t>
            </a:r>
            <a:endParaRPr lang="en-US" dirty="0"/>
          </a:p>
          <a:p>
            <a:endParaRPr lang="en-US" sz="1600"/>
          </a:p>
          <a:p>
            <a:pPr marL="342900" indent="-342900">
              <a:buChar char="•"/>
            </a:pPr>
            <a:r>
              <a:rPr lang="en-US" sz="1800" dirty="0"/>
              <a:t>All sub-systems have been successfully integrated together</a:t>
            </a:r>
          </a:p>
          <a:p>
            <a:pPr marL="342900" indent="-342900">
              <a:buFont typeface="Arial"/>
              <a:buChar char="•"/>
            </a:pPr>
            <a:endParaRPr lang="en-US" sz="1800"/>
          </a:p>
          <a:p>
            <a:pPr marL="342900" indent="-342900">
              <a:buFont typeface="Arial"/>
              <a:buChar char="•"/>
            </a:pPr>
            <a:r>
              <a:rPr lang="en-US" sz="1800" dirty="0"/>
              <a:t>Load Cell Amplifier PCB </a:t>
            </a:r>
          </a:p>
          <a:p>
            <a:endParaRPr lang="en-US" sz="1800"/>
          </a:p>
          <a:p>
            <a:pPr marL="285750" indent="-285750">
              <a:buFont typeface="Arial"/>
              <a:buChar char="•"/>
            </a:pPr>
            <a:r>
              <a:rPr lang="en-US" sz="1800" dirty="0"/>
              <a:t>System shows potential for future applications where automatic inventory tracking is needed</a:t>
            </a:r>
            <a:r>
              <a:rPr lang="en-US" sz="2000" dirty="0"/>
              <a:t> </a:t>
            </a:r>
          </a:p>
          <a:p>
            <a:pPr marL="285750" indent="-285750">
              <a:buFont typeface="Arial"/>
              <a:buChar char="•"/>
            </a:pPr>
            <a:endParaRPr lang="en-US" sz="2000">
              <a:solidFill>
                <a:schemeClr val="tx1"/>
              </a:solidFill>
            </a:endParaRPr>
          </a:p>
          <a:p>
            <a:pPr marL="285750" indent="-285750">
              <a:buFont typeface="Arial"/>
              <a:buChar char="•"/>
            </a:pPr>
            <a:r>
              <a:rPr lang="en-US" sz="1800" dirty="0">
                <a:solidFill>
                  <a:schemeClr val="tx1"/>
                </a:solidFill>
              </a:rPr>
              <a:t>System could be scaled up to integrate as many boxes as needed and with a professional packaging</a:t>
            </a:r>
          </a:p>
          <a:p>
            <a:pPr marL="285750" indent="-285750">
              <a:buFont typeface="Arial"/>
              <a:buChar char="•"/>
            </a:pPr>
            <a:endParaRPr lang="en-US" sz="2000"/>
          </a:p>
          <a:p>
            <a:endParaRPr lang="en-US" sz="1800"/>
          </a:p>
          <a:p>
            <a:pPr marL="285750" indent="-285750">
              <a:buFont typeface="Arial"/>
              <a:buChar char="•"/>
            </a:pPr>
            <a:endParaRPr lang="en-US" sz="1800"/>
          </a:p>
          <a:p>
            <a:endParaRPr lang="en-US" sz="1800"/>
          </a:p>
          <a:p>
            <a:pPr>
              <a:buSzPts val="3000"/>
            </a:pPr>
            <a:endParaRPr lang="en-US" sz="2600" b="1">
              <a:solidFill>
                <a:srgbClr val="15264B"/>
              </a:solidFill>
            </a:endParaRPr>
          </a:p>
          <a:p>
            <a:pPr>
              <a:buSzPts val="3000"/>
            </a:pPr>
            <a:endParaRPr lang="en-US" sz="1800"/>
          </a:p>
        </p:txBody>
      </p:sp>
      <p:sp>
        <p:nvSpPr>
          <p:cNvPr id="4" name="Google Shape;147;p7">
            <a:extLst>
              <a:ext uri="{FF2B5EF4-FFF2-40B4-BE49-F238E27FC236}">
                <a16:creationId xmlns:a16="http://schemas.microsoft.com/office/drawing/2014/main" id="{BB7A5635-79B2-F73F-70B9-B111079F4446}"/>
              </a:ext>
            </a:extLst>
          </p:cNvPr>
          <p:cNvSpPr txBox="1">
            <a:spLocks/>
          </p:cNvSpPr>
          <p:nvPr/>
        </p:nvSpPr>
        <p:spPr>
          <a:xfrm>
            <a:off x="7199564" y="1248747"/>
            <a:ext cx="3025690" cy="48288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600" b="1">
                <a:solidFill>
                  <a:srgbClr val="E84B36"/>
                </a:solidFill>
              </a:rPr>
              <a:t>Failures</a:t>
            </a:r>
            <a:endParaRPr lang="en-US"/>
          </a:p>
          <a:p>
            <a:endParaRPr lang="en-US" sz="1800"/>
          </a:p>
          <a:p>
            <a:pPr marL="285750" indent="-285750">
              <a:buChar char="•"/>
            </a:pPr>
            <a:r>
              <a:rPr lang="en-US" sz="1800"/>
              <a:t>Main Board PCB Design</a:t>
            </a:r>
          </a:p>
          <a:p>
            <a:pPr marL="285750" indent="-285750">
              <a:buFont typeface="Arial"/>
              <a:buChar char="•"/>
            </a:pPr>
            <a:endParaRPr lang="en-US" sz="1800"/>
          </a:p>
        </p:txBody>
      </p:sp>
      <p:sp>
        <p:nvSpPr>
          <p:cNvPr id="3" name="Slide Number Placeholder 2">
            <a:extLst>
              <a:ext uri="{FF2B5EF4-FFF2-40B4-BE49-F238E27FC236}">
                <a16:creationId xmlns:a16="http://schemas.microsoft.com/office/drawing/2014/main" id="{7C4AAB80-C862-BA14-BC6B-0545220BA05A}"/>
              </a:ext>
            </a:extLst>
          </p:cNvPr>
          <p:cNvSpPr>
            <a:spLocks noGrp="1"/>
          </p:cNvSpPr>
          <p:nvPr>
            <p:ph type="sldNum" idx="12"/>
          </p:nvPr>
        </p:nvSpPr>
        <p:spPr>
          <a:xfrm>
            <a:off x="8493967" y="6161962"/>
            <a:ext cx="2743200" cy="365125"/>
          </a:xfrm>
        </p:spPr>
        <p:txBody>
          <a:bodyPr/>
          <a:lstStyle/>
          <a:p>
            <a:fld id="{00000000-1234-1234-1234-123412341234}" type="slidenum">
              <a:rPr lang="en-US"/>
              <a:t>18</a:t>
            </a:fld>
            <a:endParaRPr lang="en-US"/>
          </a:p>
        </p:txBody>
      </p:sp>
    </p:spTree>
    <p:extLst>
      <p:ext uri="{BB962C8B-B14F-4D97-AF65-F5344CB8AC3E}">
        <p14:creationId xmlns:p14="http://schemas.microsoft.com/office/powerpoint/2010/main" val="1150011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22381" y="172949"/>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rPr>
              <a:t>Future</a:t>
            </a:r>
            <a:r>
              <a:rPr lang="en-US" sz="2800" b="1" dirty="0">
                <a:solidFill>
                  <a:schemeClr val="lt1"/>
                </a:solidFill>
              </a:rPr>
              <a:t> Work</a:t>
            </a: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3" name="Slide Number Placeholder 2">
            <a:extLst>
              <a:ext uri="{FF2B5EF4-FFF2-40B4-BE49-F238E27FC236}">
                <a16:creationId xmlns:a16="http://schemas.microsoft.com/office/drawing/2014/main" id="{7C4AAB80-C862-BA14-BC6B-0545220BA05A}"/>
              </a:ext>
            </a:extLst>
          </p:cNvPr>
          <p:cNvSpPr>
            <a:spLocks noGrp="1"/>
          </p:cNvSpPr>
          <p:nvPr>
            <p:ph type="sldNum" idx="12"/>
          </p:nvPr>
        </p:nvSpPr>
        <p:spPr>
          <a:xfrm>
            <a:off x="8493967" y="6161962"/>
            <a:ext cx="2743200" cy="365125"/>
          </a:xfrm>
        </p:spPr>
        <p:txBody>
          <a:bodyPr/>
          <a:lstStyle/>
          <a:p>
            <a:fld id="{00000000-1234-1234-1234-123412341234}" type="slidenum">
              <a:rPr lang="en-US"/>
              <a:t>19</a:t>
            </a:fld>
            <a:endParaRPr lang="en-US"/>
          </a:p>
        </p:txBody>
      </p:sp>
      <p:sp>
        <p:nvSpPr>
          <p:cNvPr id="2" name="Google Shape;147;p7">
            <a:extLst>
              <a:ext uri="{FF2B5EF4-FFF2-40B4-BE49-F238E27FC236}">
                <a16:creationId xmlns:a16="http://schemas.microsoft.com/office/drawing/2014/main" id="{3C7CE48E-6747-4826-936D-1E429ACE20E2}"/>
              </a:ext>
            </a:extLst>
          </p:cNvPr>
          <p:cNvSpPr txBox="1">
            <a:spLocks/>
          </p:cNvSpPr>
          <p:nvPr/>
        </p:nvSpPr>
        <p:spPr>
          <a:xfrm>
            <a:off x="351803" y="1248747"/>
            <a:ext cx="10906675" cy="48288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rgbClr val="E84B36"/>
                </a:solidFill>
              </a:rPr>
              <a:t>Future Work</a:t>
            </a:r>
            <a:endParaRPr lang="en-US" sz="2400"/>
          </a:p>
          <a:p>
            <a:endParaRPr lang="en-US" sz="2400" b="1">
              <a:solidFill>
                <a:srgbClr val="E84B36"/>
              </a:solidFill>
            </a:endParaRPr>
          </a:p>
          <a:p>
            <a:pPr marL="285750" indent="-285750">
              <a:buFont typeface="Arial"/>
              <a:buChar char="•"/>
            </a:pPr>
            <a:r>
              <a:rPr lang="en-US" sz="2400"/>
              <a:t>Alarm system with audio sound, flash, real-time text message, </a:t>
            </a:r>
            <a:r>
              <a:rPr lang="en-US" sz="2400" err="1"/>
              <a:t>etc</a:t>
            </a:r>
            <a:r>
              <a:rPr lang="en-US" sz="2400"/>
              <a:t> </a:t>
            </a:r>
          </a:p>
          <a:p>
            <a:pPr marL="285750" indent="-285750">
              <a:buFont typeface="Arial"/>
              <a:buChar char="•"/>
            </a:pPr>
            <a:endParaRPr lang="en-US" sz="2400">
              <a:solidFill>
                <a:schemeClr val="tx1"/>
              </a:solidFill>
            </a:endParaRPr>
          </a:p>
          <a:p>
            <a:pPr marL="285750" indent="-285750">
              <a:buFont typeface="Arial"/>
              <a:buChar char="•"/>
            </a:pPr>
            <a:r>
              <a:rPr lang="en-US" sz="2400">
                <a:solidFill>
                  <a:schemeClr val="tx1"/>
                </a:solidFill>
              </a:rPr>
              <a:t>System could be scaled up to integrate as many boxes and registered RFID cards as needed and with a professional packaging</a:t>
            </a:r>
            <a:br>
              <a:rPr lang="en-US" sz="2400"/>
            </a:br>
            <a:endParaRPr lang="en-US" sz="2400">
              <a:solidFill>
                <a:schemeClr val="tx1"/>
              </a:solidFill>
            </a:endParaRPr>
          </a:p>
          <a:p>
            <a:endParaRPr lang="en-US" sz="2400">
              <a:solidFill>
                <a:schemeClr val="tx1"/>
              </a:solidFill>
            </a:endParaRPr>
          </a:p>
          <a:p>
            <a:pPr marL="285750" indent="-285750">
              <a:buChar char="•"/>
            </a:pPr>
            <a:endParaRPr lang="en-US" sz="2400"/>
          </a:p>
          <a:p>
            <a:endParaRPr lang="en-US" sz="1800"/>
          </a:p>
          <a:p>
            <a:pPr marL="285750" indent="-285750">
              <a:buChar char="•"/>
            </a:pPr>
            <a:endParaRPr lang="en-US" sz="1800"/>
          </a:p>
          <a:p>
            <a:endParaRPr lang="en-US" sz="1800"/>
          </a:p>
          <a:p>
            <a:pPr>
              <a:buSzPts val="3000"/>
            </a:pPr>
            <a:endParaRPr lang="en-US" sz="2600" b="1">
              <a:solidFill>
                <a:srgbClr val="15264B"/>
              </a:solidFill>
            </a:endParaRPr>
          </a:p>
          <a:p>
            <a:pPr>
              <a:buSzPts val="3000"/>
            </a:pPr>
            <a:endParaRPr lang="en-US" sz="1800"/>
          </a:p>
        </p:txBody>
      </p:sp>
    </p:spTree>
    <p:extLst>
      <p:ext uri="{BB962C8B-B14F-4D97-AF65-F5344CB8AC3E}">
        <p14:creationId xmlns:p14="http://schemas.microsoft.com/office/powerpoint/2010/main" val="1011534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Introduction</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9" y="1248747"/>
            <a:ext cx="11328719"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a:solidFill>
                  <a:srgbClr val="E84B36"/>
                </a:solidFill>
              </a:rPr>
              <a:t>Problem</a:t>
            </a:r>
          </a:p>
          <a:p>
            <a:pPr>
              <a:buSzPts val="2000"/>
            </a:pPr>
            <a:endParaRPr lang="en-US" sz="1800">
              <a:solidFill>
                <a:schemeClr val="tx1"/>
              </a:solidFill>
              <a:latin typeface="Arial" panose="020B0604020202020204" pitchFamily="34" charset="0"/>
              <a:ea typeface="Helvetica Neue Light"/>
              <a:cs typeface="Arial" panose="020B0604020202020204" pitchFamily="34" charset="0"/>
            </a:endParaRPr>
          </a:p>
          <a:p>
            <a:pPr>
              <a:buSzPts val="2000"/>
            </a:pPr>
            <a:r>
              <a:rPr lang="en-US" sz="1800">
                <a:solidFill>
                  <a:schemeClr val="tx1"/>
                </a:solidFill>
                <a:ea typeface="Helvetica Neue Light"/>
              </a:rPr>
              <a:t>Manual tracking of inventory is time consuming, tedious, and can create discrepancies from human error. </a:t>
            </a:r>
          </a:p>
          <a:p>
            <a:pPr>
              <a:buSzPts val="2000"/>
            </a:pPr>
            <a:endParaRPr lang="en-US" sz="1800">
              <a:latin typeface="Arial" panose="020B0604020202020204" pitchFamily="34" charset="0"/>
              <a:ea typeface="Helvetica Neue Light"/>
              <a:cs typeface="Arial" panose="020B0604020202020204" pitchFamily="34" charset="0"/>
              <a:sym typeface="Helvetica Neue Light"/>
            </a:endParaRPr>
          </a:p>
          <a:p>
            <a:pPr>
              <a:buSzPts val="2000"/>
            </a:pPr>
            <a:endParaRPr lang="en-US" sz="1800"/>
          </a:p>
          <a:p>
            <a:pPr>
              <a:buSzPts val="2000"/>
            </a:pPr>
            <a:endParaRPr lang="en-US" sz="1800"/>
          </a:p>
          <a:p>
            <a:pPr>
              <a:buSzPts val="2000"/>
            </a:pPr>
            <a:endParaRPr lang="en-US" sz="1800"/>
          </a:p>
          <a:p>
            <a:pPr>
              <a:buSzPts val="3000"/>
            </a:pPr>
            <a:r>
              <a:rPr lang="en-US" sz="2600" b="1">
                <a:solidFill>
                  <a:srgbClr val="E84B36"/>
                </a:solidFill>
              </a:rPr>
              <a:t>Solution</a:t>
            </a:r>
          </a:p>
          <a:p>
            <a:pPr>
              <a:buSzPts val="3000"/>
            </a:pPr>
            <a:endParaRPr lang="en-US" sz="2600" b="1">
              <a:solidFill>
                <a:srgbClr val="15264B"/>
              </a:solidFill>
            </a:endParaRPr>
          </a:p>
          <a:p>
            <a:pPr>
              <a:buSzPts val="3000"/>
            </a:pPr>
            <a:r>
              <a:rPr lang="en-US" sz="1800">
                <a:solidFill>
                  <a:schemeClr val="tx1"/>
                </a:solidFill>
              </a:rPr>
              <a:t>A system that can control user access to and update inventory as it changes can remove these errors and decrease the amount of work needed to keep track of inventory. </a:t>
            </a:r>
          </a:p>
        </p:txBody>
      </p:sp>
      <p:sp>
        <p:nvSpPr>
          <p:cNvPr id="3" name="Slide Number Placeholder 2">
            <a:extLst>
              <a:ext uri="{FF2B5EF4-FFF2-40B4-BE49-F238E27FC236}">
                <a16:creationId xmlns:a16="http://schemas.microsoft.com/office/drawing/2014/main" id="{DD0ECE43-4F58-A53C-CAA8-6C19EEF8A44A}"/>
              </a:ext>
            </a:extLst>
          </p:cNvPr>
          <p:cNvSpPr>
            <a:spLocks noGrp="1"/>
          </p:cNvSpPr>
          <p:nvPr>
            <p:ph type="sldNum" idx="12"/>
          </p:nvPr>
        </p:nvSpPr>
        <p:spPr>
          <a:xfrm>
            <a:off x="8548396" y="6161962"/>
            <a:ext cx="2743200" cy="365125"/>
          </a:xfrm>
        </p:spPr>
        <p:txBody>
          <a:bodyPr/>
          <a:lstStyle/>
          <a:p>
            <a:fld id="{00000000-1234-1234-1234-123412341234}" type="slidenum">
              <a:rPr lang="en-US"/>
              <a:t>2</a:t>
            </a:fld>
            <a:endParaRPr lang="en-US"/>
          </a:p>
        </p:txBody>
      </p:sp>
    </p:spTree>
    <p:extLst>
      <p:ext uri="{BB962C8B-B14F-4D97-AF65-F5344CB8AC3E}">
        <p14:creationId xmlns:p14="http://schemas.microsoft.com/office/powerpoint/2010/main" val="3811548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45;p7">
            <a:extLst>
              <a:ext uri="{FF2B5EF4-FFF2-40B4-BE49-F238E27FC236}">
                <a16:creationId xmlns:a16="http://schemas.microsoft.com/office/drawing/2014/main" id="{EDE84C5E-DF3B-C24C-AAD6-2F82030A6ABE}"/>
              </a:ext>
            </a:extLst>
          </p:cNvPr>
          <p:cNvSpPr/>
          <p:nvPr/>
        </p:nvSpPr>
        <p:spPr>
          <a:xfrm rot="10800000" flipH="1">
            <a:off x="-1" y="0"/>
            <a:ext cx="12192000" cy="6866164"/>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0" name="Picture 9" descr="A picture containing building, street&#10;&#10;Description automatically generated">
            <a:extLst>
              <a:ext uri="{FF2B5EF4-FFF2-40B4-BE49-F238E27FC236}">
                <a16:creationId xmlns:a16="http://schemas.microsoft.com/office/drawing/2014/main" id="{996F970E-FA6D-194A-A7B6-369BB2EE1D3F}"/>
              </a:ext>
            </a:extLst>
          </p:cNvPr>
          <p:cNvPicPr>
            <a:picLocks noChangeAspect="1"/>
          </p:cNvPicPr>
          <p:nvPr/>
        </p:nvPicPr>
        <p:blipFill>
          <a:blip r:embed="rId2">
            <a:alphaModFix amt="25000"/>
          </a:blip>
          <a:stretch>
            <a:fillRect/>
          </a:stretch>
        </p:blipFill>
        <p:spPr>
          <a:xfrm>
            <a:off x="-1" y="8165"/>
            <a:ext cx="12192000" cy="68580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28BC93BA-1468-2D49-8D6A-DCDB0221BEF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1" name="Google Shape;147;p7">
            <a:extLst>
              <a:ext uri="{FF2B5EF4-FFF2-40B4-BE49-F238E27FC236}">
                <a16:creationId xmlns:a16="http://schemas.microsoft.com/office/drawing/2014/main" id="{E0413B06-A2E6-C746-8C3D-87E15D354737}"/>
              </a:ext>
            </a:extLst>
          </p:cNvPr>
          <p:cNvSpPr txBox="1">
            <a:spLocks/>
          </p:cNvSpPr>
          <p:nvPr/>
        </p:nvSpPr>
        <p:spPr>
          <a:xfrm>
            <a:off x="275725" y="237932"/>
            <a:ext cx="11402892" cy="61662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chemeClr val="bg1"/>
                </a:solidFill>
                <a:ea typeface="Helvetica Neue Light"/>
                <a:sym typeface="Helvetica Neue Light"/>
              </a:rPr>
              <a:t>References</a:t>
            </a:r>
            <a:endParaRPr lang="en-US" sz="1800">
              <a:solidFill>
                <a:schemeClr val="bg1"/>
              </a:solidFill>
              <a:ea typeface="Helvetica Neue Light"/>
            </a:endParaRPr>
          </a:p>
          <a:p>
            <a:pPr>
              <a:buSzPts val="3000"/>
            </a:pPr>
            <a:endParaRPr lang="en-US" b="1">
              <a:solidFill>
                <a:schemeClr val="bg1"/>
              </a:solidFill>
              <a:latin typeface="Arial" panose="020B0604020202020204" pitchFamily="34" charset="0"/>
              <a:ea typeface="Helvetica Neue Light"/>
              <a:cs typeface="Arial" panose="020B0604020202020204" pitchFamily="34" charset="0"/>
            </a:endParaRPr>
          </a:p>
          <a:p>
            <a:r>
              <a:rPr lang="en-US" b="1">
                <a:solidFill>
                  <a:schemeClr val="bg1"/>
                </a:solidFill>
              </a:rPr>
              <a:t>[1] </a:t>
            </a:r>
            <a:r>
              <a:rPr lang="en-US" b="1" err="1">
                <a:solidFill>
                  <a:schemeClr val="bg1"/>
                </a:solidFill>
              </a:rPr>
              <a:t>DeepBlueMbedded</a:t>
            </a:r>
            <a:r>
              <a:rPr lang="en-US" b="1">
                <a:solidFill>
                  <a:schemeClr val="bg1"/>
                </a:solidFill>
              </a:rPr>
              <a:t>. ”ESP32 LCD Display 16×2 Without I2C – Arduino</a:t>
            </a:r>
            <a:br>
              <a:rPr lang="en-US" b="1"/>
            </a:br>
            <a:r>
              <a:rPr lang="en-US" b="1">
                <a:solidFill>
                  <a:schemeClr val="bg1"/>
                </a:solidFill>
              </a:rPr>
              <a:t>Core”. https://deepbluembedded.com/esp32-lcd-display-16x2-without-i2c-arduino/.</a:t>
            </a:r>
            <a:br>
              <a:rPr lang="en-US" b="1"/>
            </a:br>
            <a:r>
              <a:rPr lang="en-US" b="1">
                <a:solidFill>
                  <a:schemeClr val="bg1"/>
                </a:solidFill>
              </a:rPr>
              <a:t>(Accessed April 24, 2024).</a:t>
            </a:r>
          </a:p>
          <a:p>
            <a:endParaRPr lang="en-US" b="1">
              <a:solidFill>
                <a:schemeClr val="bg1"/>
              </a:solidFill>
            </a:endParaRPr>
          </a:p>
          <a:p>
            <a:r>
              <a:rPr lang="en-US" b="1">
                <a:solidFill>
                  <a:schemeClr val="bg1"/>
                </a:solidFill>
              </a:rPr>
              <a:t>[2] Diodes Incorporated. “AZ1117  LOW DROPOUT LINEAR REGULATOR WITH INDUSTRIAL TEMPERATURE RANGE .” </a:t>
            </a:r>
            <a:r>
              <a:rPr lang="en-US" b="1">
                <a:solidFill>
                  <a:schemeClr val="bg1"/>
                </a:solidFill>
                <a:hlinkClick r:id="rId4">
                  <a:extLst>
                    <a:ext uri="{A12FA001-AC4F-418D-AE19-62706E023703}">
                      <ahyp:hlinkClr xmlns:ahyp="http://schemas.microsoft.com/office/drawing/2018/hyperlinkcolor" val="tx"/>
                    </a:ext>
                  </a:extLst>
                </a:hlinkClick>
              </a:rPr>
              <a:t>https://www.diodes.com/assets/Datasheets/AZ1117I.pdf</a:t>
            </a:r>
            <a:r>
              <a:rPr lang="en-US" b="1">
                <a:solidFill>
                  <a:schemeClr val="bg1"/>
                </a:solidFill>
              </a:rPr>
              <a:t>. (accessed Mar. 19, 2024).</a:t>
            </a:r>
          </a:p>
          <a:p>
            <a:endParaRPr lang="en-US" b="1">
              <a:solidFill>
                <a:schemeClr val="bg1"/>
              </a:solidFill>
            </a:endParaRPr>
          </a:p>
          <a:p>
            <a:r>
              <a:rPr lang="en-US" b="1">
                <a:solidFill>
                  <a:schemeClr val="bg1"/>
                </a:solidFill>
              </a:rPr>
              <a:t>[3] </a:t>
            </a:r>
            <a:r>
              <a:rPr lang="en-US" b="1" err="1">
                <a:solidFill>
                  <a:schemeClr val="bg1"/>
                </a:solidFill>
              </a:rPr>
              <a:t>Espressif</a:t>
            </a:r>
            <a:r>
              <a:rPr lang="en-US" b="1">
                <a:solidFill>
                  <a:schemeClr val="bg1"/>
                </a:solidFill>
              </a:rPr>
              <a:t> Systems. “ESP32-S3-WROOM-1 ESP32-S3-WROOM-1U Datasheet.” Espressif.com. </a:t>
            </a:r>
            <a:r>
              <a:rPr lang="en-US" b="1">
                <a:solidFill>
                  <a:schemeClr val="bg1"/>
                </a:solidFill>
                <a:hlinkClick r:id="rId5">
                  <a:extLst>
                    <a:ext uri="{A12FA001-AC4F-418D-AE19-62706E023703}">
                      <ahyp:hlinkClr xmlns:ahyp="http://schemas.microsoft.com/office/drawing/2018/hyperlinkcolor" val="tx"/>
                    </a:ext>
                  </a:extLst>
                </a:hlinkClick>
              </a:rPr>
              <a:t>https://www.espressif.com/sites/default/files/documentation/esp32-s3-wroom-1_wroom-1u_datasheet_en.pdf</a:t>
            </a:r>
            <a:r>
              <a:rPr lang="en-US" b="1">
                <a:solidFill>
                  <a:schemeClr val="bg1"/>
                </a:solidFill>
              </a:rPr>
              <a:t> (Accessed Feb. 8, 2024).</a:t>
            </a:r>
          </a:p>
          <a:p>
            <a:endParaRPr lang="en-US" b="1">
              <a:solidFill>
                <a:schemeClr val="bg1"/>
              </a:solidFill>
            </a:endParaRPr>
          </a:p>
          <a:p>
            <a:r>
              <a:rPr lang="en-US" b="1">
                <a:solidFill>
                  <a:schemeClr val="bg1"/>
                </a:solidFill>
              </a:rPr>
              <a:t>[4] GitHub. ”</a:t>
            </a:r>
            <a:r>
              <a:rPr lang="en-US" b="1" err="1">
                <a:solidFill>
                  <a:schemeClr val="bg1"/>
                </a:solidFill>
              </a:rPr>
              <a:t>Espressif</a:t>
            </a:r>
            <a:r>
              <a:rPr lang="en-US" b="1">
                <a:solidFill>
                  <a:schemeClr val="bg1"/>
                </a:solidFill>
              </a:rPr>
              <a:t> </a:t>
            </a:r>
            <a:r>
              <a:rPr lang="en-US" b="1" err="1">
                <a:solidFill>
                  <a:schemeClr val="bg1"/>
                </a:solidFill>
              </a:rPr>
              <a:t>KiCad</a:t>
            </a:r>
            <a:r>
              <a:rPr lang="en-US" b="1">
                <a:solidFill>
                  <a:schemeClr val="bg1"/>
                </a:solidFill>
              </a:rPr>
              <a:t> Library”. github.com. https://github.com/espressif/kicad-</a:t>
            </a:r>
            <a:br>
              <a:rPr lang="en-US" b="1"/>
            </a:br>
            <a:r>
              <a:rPr lang="en-US" b="1">
                <a:solidFill>
                  <a:schemeClr val="bg1"/>
                </a:solidFill>
              </a:rPr>
              <a:t>libraries. (Accessed April 24, 2024).</a:t>
            </a:r>
          </a:p>
          <a:p>
            <a:endParaRPr lang="en-US" b="1">
              <a:solidFill>
                <a:schemeClr val="bg1"/>
              </a:solidFill>
            </a:endParaRPr>
          </a:p>
          <a:p>
            <a:r>
              <a:rPr lang="en-US" b="1">
                <a:solidFill>
                  <a:schemeClr val="bg1"/>
                </a:solidFill>
              </a:rPr>
              <a:t>[5] IEEE. “IEEE Code of Ethics.” IEEE.org. </a:t>
            </a:r>
            <a:r>
              <a:rPr lang="en-US" b="1">
                <a:solidFill>
                  <a:schemeClr val="bg1"/>
                </a:solidFill>
                <a:hlinkClick r:id="rId6">
                  <a:extLst>
                    <a:ext uri="{A12FA001-AC4F-418D-AE19-62706E023703}">
                      <ahyp:hlinkClr xmlns:ahyp="http://schemas.microsoft.com/office/drawing/2018/hyperlinkcolor" val="tx"/>
                    </a:ext>
                  </a:extLst>
                </a:hlinkClick>
              </a:rPr>
              <a:t>https://www.ieee.org/about/corporate/governance/p7-8.html</a:t>
            </a:r>
            <a:r>
              <a:rPr lang="en-US" b="1">
                <a:solidFill>
                  <a:schemeClr val="bg1"/>
                </a:solidFill>
              </a:rPr>
              <a:t> (Accessed Feb. 8, 2024).</a:t>
            </a:r>
          </a:p>
          <a:p>
            <a:endParaRPr lang="en-US" b="1">
              <a:solidFill>
                <a:schemeClr val="bg1"/>
              </a:solidFill>
            </a:endParaRPr>
          </a:p>
          <a:p>
            <a:r>
              <a:rPr lang="en-US" b="1">
                <a:solidFill>
                  <a:schemeClr val="bg1"/>
                </a:solidFill>
              </a:rPr>
              <a:t>[6] Texas Intruments. "TPS56339 4.5-V to 24-V Input, 3-A Output Synchronous Buck Converter". </a:t>
            </a:r>
            <a:r>
              <a:rPr lang="en-US" b="1" u="sng">
                <a:solidFill>
                  <a:schemeClr val="bg1"/>
                </a:solidFill>
                <a:hlinkClick r:id="rId7">
                  <a:extLst>
                    <a:ext uri="{A12FA001-AC4F-418D-AE19-62706E023703}">
                      <ahyp:hlinkClr xmlns:ahyp="http://schemas.microsoft.com/office/drawing/2018/hyperlinkcolor" val="tx"/>
                    </a:ext>
                  </a:extLst>
                </a:hlinkClick>
              </a:rPr>
              <a:t>https://www.ti.com/lit/ds/symlink/tps56339.pdf?HQS=dis-dk-null-digikeymode-dsf-pf-null-wwe&amp;ts=1714130993240&amp;ref_url=https%253A%252F%252Fwww.ti.com%252Fgeneral%252Fdocs%252Fsuppproductinfo.tsp%253FdistId%253D10%2526gotoUrl%253Dhttps%253A%252F%252Fwww.ti.com%252Flit%252Fgpn%252Ftps56339</a:t>
            </a:r>
            <a:r>
              <a:rPr lang="en-US" b="1" u="sng">
                <a:solidFill>
                  <a:schemeClr val="bg1"/>
                </a:solidFill>
              </a:rPr>
              <a:t>.</a:t>
            </a:r>
            <a:r>
              <a:rPr lang="en-US" b="1">
                <a:solidFill>
                  <a:schemeClr val="bg1"/>
                </a:solidFill>
              </a:rPr>
              <a:t> (Accessed March 19, 2024).</a:t>
            </a:r>
          </a:p>
          <a:p>
            <a:endParaRPr lang="en-US" b="1">
              <a:solidFill>
                <a:schemeClr val="bg1"/>
              </a:solidFill>
            </a:endParaRPr>
          </a:p>
          <a:p>
            <a:r>
              <a:rPr lang="en-US" b="1">
                <a:solidFill>
                  <a:schemeClr val="bg1"/>
                </a:solidFill>
              </a:rPr>
              <a:t>[7] </a:t>
            </a:r>
            <a:r>
              <a:rPr lang="en-US" b="1" err="1">
                <a:solidFill>
                  <a:schemeClr val="bg1"/>
                </a:solidFill>
              </a:rPr>
              <a:t>SparkFun</a:t>
            </a:r>
            <a:r>
              <a:rPr lang="en-US" b="1">
                <a:solidFill>
                  <a:schemeClr val="bg1"/>
                </a:solidFill>
              </a:rPr>
              <a:t>. “PARALLEL BEAM LOAD CELL.” </a:t>
            </a:r>
            <a:r>
              <a:rPr lang="en-US" b="1">
                <a:solidFill>
                  <a:schemeClr val="bg1"/>
                </a:solidFill>
                <a:hlinkClick r:id="rId8">
                  <a:extLst>
                    <a:ext uri="{A12FA001-AC4F-418D-AE19-62706E023703}">
                      <ahyp:hlinkClr xmlns:ahyp="http://schemas.microsoft.com/office/drawing/2018/hyperlinkcolor" val="tx"/>
                    </a:ext>
                  </a:extLst>
                </a:hlinkClick>
              </a:rPr>
              <a:t>https://cdn.sparkfun.com/datasheets/Sensors/ForceFlex/TAL220M4M5Update.pdf</a:t>
            </a:r>
            <a:r>
              <a:rPr lang="en-US" b="1">
                <a:solidFill>
                  <a:schemeClr val="bg1"/>
                </a:solidFill>
              </a:rPr>
              <a:t>. (Accessed Feb 21, 2024).</a:t>
            </a:r>
          </a:p>
        </p:txBody>
      </p:sp>
      <p:sp>
        <p:nvSpPr>
          <p:cNvPr id="9" name="Google Shape;100;p1">
            <a:extLst>
              <a:ext uri="{FF2B5EF4-FFF2-40B4-BE49-F238E27FC236}">
                <a16:creationId xmlns:a16="http://schemas.microsoft.com/office/drawing/2014/main" id="{1EB14C52-D37D-9040-9144-D7DF8D1F344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0" name="Google Shape;100;p1">
            <a:extLst>
              <a:ext uri="{FF2B5EF4-FFF2-40B4-BE49-F238E27FC236}">
                <a16:creationId xmlns:a16="http://schemas.microsoft.com/office/drawing/2014/main" id="{AF216A7E-CEB0-0445-98AA-FAB0CDA8B5EB}"/>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3" name="Slide Number Placeholder 2">
            <a:extLst>
              <a:ext uri="{FF2B5EF4-FFF2-40B4-BE49-F238E27FC236}">
                <a16:creationId xmlns:a16="http://schemas.microsoft.com/office/drawing/2014/main" id="{EED254B2-49BE-3DA4-0687-6A1CE8029450}"/>
              </a:ext>
            </a:extLst>
          </p:cNvPr>
          <p:cNvSpPr>
            <a:spLocks noGrp="1"/>
          </p:cNvSpPr>
          <p:nvPr>
            <p:ph type="sldNum" idx="12"/>
          </p:nvPr>
        </p:nvSpPr>
        <p:spPr>
          <a:xfrm>
            <a:off x="8657253" y="6224166"/>
            <a:ext cx="2743200" cy="365125"/>
          </a:xfrm>
        </p:spPr>
        <p:txBody>
          <a:bodyPr/>
          <a:lstStyle/>
          <a:p>
            <a:fld id="{00000000-1234-1234-1234-123412341234}" type="slidenum">
              <a:rPr lang="en-US" dirty="0">
                <a:solidFill>
                  <a:schemeClr val="bg1"/>
                </a:solidFill>
              </a:rPr>
              <a:t>20</a:t>
            </a:fld>
            <a:endParaRPr lang="en-US" dirty="0">
              <a:solidFill>
                <a:schemeClr val="bg1"/>
              </a:solidFill>
            </a:endParaRPr>
          </a:p>
        </p:txBody>
      </p:sp>
    </p:spTree>
    <p:extLst>
      <p:ext uri="{BB962C8B-B14F-4D97-AF65-F5344CB8AC3E}">
        <p14:creationId xmlns:p14="http://schemas.microsoft.com/office/powerpoint/2010/main" val="4209093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45;p7">
            <a:extLst>
              <a:ext uri="{FF2B5EF4-FFF2-40B4-BE49-F238E27FC236}">
                <a16:creationId xmlns:a16="http://schemas.microsoft.com/office/drawing/2014/main" id="{387F9BF5-DFA5-0D43-A787-7093AFF0A25C}"/>
              </a:ext>
            </a:extLst>
          </p:cNvPr>
          <p:cNvSpPr/>
          <p:nvPr/>
        </p:nvSpPr>
        <p:spPr>
          <a:xfrm rot="10800000" flipH="1">
            <a:off x="-1" y="0"/>
            <a:ext cx="12192000" cy="6866164"/>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6" name="Picture 5" descr="A picture containing building, street&#10;&#10;Description automatically generated">
            <a:extLst>
              <a:ext uri="{FF2B5EF4-FFF2-40B4-BE49-F238E27FC236}">
                <a16:creationId xmlns:a16="http://schemas.microsoft.com/office/drawing/2014/main" id="{F2600311-478F-1248-A89E-70562FC0DDD4}"/>
              </a:ext>
            </a:extLst>
          </p:cNvPr>
          <p:cNvPicPr>
            <a:picLocks noChangeAspect="1"/>
          </p:cNvPicPr>
          <p:nvPr/>
        </p:nvPicPr>
        <p:blipFill>
          <a:blip r:embed="rId2">
            <a:alphaModFix amt="25000"/>
          </a:blip>
          <a:stretch>
            <a:fillRect/>
          </a:stretch>
        </p:blipFill>
        <p:spPr>
          <a:xfrm>
            <a:off x="-1" y="8165"/>
            <a:ext cx="12192000" cy="6858000"/>
          </a:xfrm>
          <a:prstGeom prst="rect">
            <a:avLst/>
          </a:prstGeom>
        </p:spPr>
      </p:pic>
      <p:pic>
        <p:nvPicPr>
          <p:cNvPr id="2" name="Picture 1" descr="A picture containing drawing&#10;&#10;Description automatically generated">
            <a:extLst>
              <a:ext uri="{FF2B5EF4-FFF2-40B4-BE49-F238E27FC236}">
                <a16:creationId xmlns:a16="http://schemas.microsoft.com/office/drawing/2014/main" id="{DD0C7B60-B56D-1A49-ECB9-C8B02DB958ED}"/>
              </a:ext>
            </a:extLst>
          </p:cNvPr>
          <p:cNvPicPr>
            <a:picLocks noChangeAspect="1"/>
          </p:cNvPicPr>
          <p:nvPr/>
        </p:nvPicPr>
        <p:blipFill>
          <a:blip r:embed="rId3"/>
          <a:stretch>
            <a:fillRect/>
          </a:stretch>
        </p:blipFill>
        <p:spPr>
          <a:xfrm>
            <a:off x="3285738" y="2690327"/>
            <a:ext cx="5628302" cy="1469571"/>
          </a:xfrm>
          <a:prstGeom prst="rect">
            <a:avLst/>
          </a:prstGeom>
        </p:spPr>
      </p:pic>
      <p:sp>
        <p:nvSpPr>
          <p:cNvPr id="4" name="Slide Number Placeholder 3">
            <a:extLst>
              <a:ext uri="{FF2B5EF4-FFF2-40B4-BE49-F238E27FC236}">
                <a16:creationId xmlns:a16="http://schemas.microsoft.com/office/drawing/2014/main" id="{A9B6D519-7BBB-4F56-FBA0-16EB1AA2D6D8}"/>
              </a:ext>
            </a:extLst>
          </p:cNvPr>
          <p:cNvSpPr>
            <a:spLocks noGrp="1"/>
          </p:cNvSpPr>
          <p:nvPr>
            <p:ph type="sldNum" idx="12"/>
          </p:nvPr>
        </p:nvSpPr>
        <p:spPr/>
        <p:txBody>
          <a:bodyPr/>
          <a:lstStyle/>
          <a:p>
            <a:fld id="{00000000-1234-1234-1234-123412341234}" type="slidenum">
              <a:rPr lang="en-US" dirty="0">
                <a:solidFill>
                  <a:schemeClr val="bg1"/>
                </a:solidFill>
              </a:rPr>
              <a:t>21</a:t>
            </a:fld>
            <a:endParaRPr lang="en-US" dirty="0">
              <a:solidFill>
                <a:schemeClr val="bg1"/>
              </a:solidFill>
            </a:endParaRPr>
          </a:p>
        </p:txBody>
      </p:sp>
    </p:spTree>
    <p:extLst>
      <p:ext uri="{BB962C8B-B14F-4D97-AF65-F5344CB8AC3E}">
        <p14:creationId xmlns:p14="http://schemas.microsoft.com/office/powerpoint/2010/main" val="3334411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rfid scanner&#10;&#10;Description automatically generated">
            <a:extLst>
              <a:ext uri="{FF2B5EF4-FFF2-40B4-BE49-F238E27FC236}">
                <a16:creationId xmlns:a16="http://schemas.microsoft.com/office/drawing/2014/main" id="{89134507-C02E-65B0-1261-20994E733A06}"/>
              </a:ext>
            </a:extLst>
          </p:cNvPr>
          <p:cNvPicPr>
            <a:picLocks noChangeAspect="1"/>
          </p:cNvPicPr>
          <p:nvPr/>
        </p:nvPicPr>
        <p:blipFill rotWithShape="1">
          <a:blip r:embed="rId2"/>
          <a:srcRect r="3343" b="3186"/>
          <a:stretch/>
        </p:blipFill>
        <p:spPr>
          <a:xfrm>
            <a:off x="377889" y="1573899"/>
            <a:ext cx="6559697" cy="3505805"/>
          </a:xfrm>
          <a:prstGeom prst="rect">
            <a:avLst/>
          </a:prstGeom>
          <a:ln>
            <a:noFill/>
          </a:ln>
        </p:spPr>
      </p:pic>
      <p:sp>
        <p:nvSpPr>
          <p:cNvPr id="18" name="Google Shape;145;p7">
            <a:extLst>
              <a:ext uri="{FF2B5EF4-FFF2-40B4-BE49-F238E27FC236}">
                <a16:creationId xmlns:a16="http://schemas.microsoft.com/office/drawing/2014/main" id="{37E7B2F9-4530-7540-9A7D-25FE9B6FF02F}"/>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7" name="Google Shape;145;p7">
            <a:extLst>
              <a:ext uri="{FF2B5EF4-FFF2-40B4-BE49-F238E27FC236}">
                <a16:creationId xmlns:a16="http://schemas.microsoft.com/office/drawing/2014/main" id="{75FA8318-9B15-7F47-850F-EEEFE73BE161}"/>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0" name="Google Shape;147;p7">
            <a:extLst>
              <a:ext uri="{FF2B5EF4-FFF2-40B4-BE49-F238E27FC236}">
                <a16:creationId xmlns:a16="http://schemas.microsoft.com/office/drawing/2014/main" id="{97D82DD8-D8FD-C34A-ADC4-A5ECF2A87CB4}"/>
              </a:ext>
            </a:extLst>
          </p:cNvPr>
          <p:cNvSpPr txBox="1">
            <a:spLocks/>
          </p:cNvSpPr>
          <p:nvPr/>
        </p:nvSpPr>
        <p:spPr>
          <a:xfrm>
            <a:off x="7587479" y="1327824"/>
            <a:ext cx="3631588" cy="271439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600" b="1" dirty="0">
                <a:solidFill>
                  <a:srgbClr val="15264B"/>
                </a:solidFill>
                <a:ea typeface="Helvetica Neue Light"/>
              </a:rPr>
              <a:t>Subsystems</a:t>
            </a:r>
            <a:br>
              <a:rPr lang="en-US" sz="2600" b="1" dirty="0">
                <a:solidFill>
                  <a:srgbClr val="15264B"/>
                </a:solidFill>
                <a:ea typeface="Helvetica Neue Light"/>
              </a:rPr>
            </a:br>
            <a:br>
              <a:rPr lang="en-US" sz="2600" b="1" dirty="0">
                <a:ea typeface="Helvetica Neue Light"/>
              </a:rPr>
            </a:br>
            <a:r>
              <a:rPr lang="en-US" sz="1200" b="1" dirty="0">
                <a:solidFill>
                  <a:srgbClr val="15264B"/>
                </a:solidFill>
                <a:ea typeface="Helvetica Neue Light"/>
              </a:rPr>
              <a:t> </a:t>
            </a:r>
            <a:endParaRPr lang="en-US" dirty="0"/>
          </a:p>
          <a:p>
            <a:pPr marL="285750" indent="-285750">
              <a:buFont typeface="Arial,Sans-Serif"/>
              <a:buChar char="•"/>
            </a:pPr>
            <a:r>
              <a:rPr lang="en-US" sz="1800" dirty="0">
                <a:solidFill>
                  <a:schemeClr val="tx1"/>
                </a:solidFill>
              </a:rPr>
              <a:t>Sensors – Load Cell</a:t>
            </a:r>
            <a:br>
              <a:rPr lang="en-US" sz="1800" dirty="0">
                <a:solidFill>
                  <a:schemeClr val="tx1"/>
                </a:solidFill>
              </a:rPr>
            </a:br>
            <a:endParaRPr lang="en-US" sz="1800" dirty="0">
              <a:solidFill>
                <a:schemeClr val="tx1"/>
              </a:solidFill>
            </a:endParaRPr>
          </a:p>
          <a:p>
            <a:pPr marL="285750" indent="-285750">
              <a:buChar char="•"/>
            </a:pPr>
            <a:r>
              <a:rPr lang="en-US" sz="1800" dirty="0">
                <a:solidFill>
                  <a:schemeClr val="tx1"/>
                </a:solidFill>
              </a:rPr>
              <a:t>Locking Mechanism</a:t>
            </a:r>
            <a:br>
              <a:rPr lang="en-US" sz="1800" dirty="0">
                <a:solidFill>
                  <a:schemeClr val="tx1"/>
                </a:solidFill>
              </a:rPr>
            </a:br>
            <a:endParaRPr lang="en-US" dirty="0">
              <a:solidFill>
                <a:schemeClr val="tx1"/>
              </a:solidFill>
            </a:endParaRPr>
          </a:p>
          <a:p>
            <a:pPr marL="285750" indent="-285750">
              <a:buChar char="•"/>
            </a:pPr>
            <a:r>
              <a:rPr lang="en-US" sz="1800" dirty="0">
                <a:solidFill>
                  <a:schemeClr val="tx1"/>
                </a:solidFill>
              </a:rPr>
              <a:t>User Interface</a:t>
            </a:r>
            <a:br>
              <a:rPr lang="en-US" sz="1800" dirty="0">
                <a:solidFill>
                  <a:schemeClr val="tx1"/>
                </a:solidFill>
              </a:rPr>
            </a:br>
            <a:endParaRPr lang="en-US" sz="1800" dirty="0">
              <a:solidFill>
                <a:schemeClr val="tx1"/>
              </a:solidFill>
            </a:endParaRPr>
          </a:p>
          <a:p>
            <a:pPr marL="285750" indent="-285750">
              <a:buChar char="•"/>
            </a:pPr>
            <a:r>
              <a:rPr lang="en-US" sz="1800" dirty="0">
                <a:solidFill>
                  <a:schemeClr val="tx1"/>
                </a:solidFill>
              </a:rPr>
              <a:t>Control</a:t>
            </a:r>
            <a:br>
              <a:rPr lang="en-US" sz="1800" dirty="0">
                <a:solidFill>
                  <a:schemeClr val="tx1"/>
                </a:solidFill>
              </a:rPr>
            </a:br>
            <a:endParaRPr lang="en-US" sz="1800" dirty="0">
              <a:solidFill>
                <a:schemeClr val="tx1"/>
              </a:solidFill>
            </a:endParaRPr>
          </a:p>
          <a:p>
            <a:pPr marL="285750" indent="-285750">
              <a:buChar char="•"/>
            </a:pPr>
            <a:r>
              <a:rPr lang="en-US" sz="1800" dirty="0">
                <a:solidFill>
                  <a:schemeClr val="tx1"/>
                </a:solidFill>
              </a:rPr>
              <a:t>Power</a:t>
            </a:r>
          </a:p>
          <a:p>
            <a:endParaRPr lang="en-US" sz="1800">
              <a:solidFill>
                <a:schemeClr val="tx1"/>
              </a:solidFill>
            </a:endParaRPr>
          </a:p>
          <a:p>
            <a:endParaRPr lang="en-US" sz="1800">
              <a:solidFill>
                <a:schemeClr val="tx1"/>
              </a:solidFill>
            </a:endParaRPr>
          </a:p>
        </p:txBody>
      </p:sp>
      <p:sp>
        <p:nvSpPr>
          <p:cNvPr id="13" name="Google Shape;100;p1">
            <a:extLst>
              <a:ext uri="{FF2B5EF4-FFF2-40B4-BE49-F238E27FC236}">
                <a16:creationId xmlns:a16="http://schemas.microsoft.com/office/drawing/2014/main" id="{C0C6FF5B-A16D-B943-8158-9394C4171284}"/>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pic>
        <p:nvPicPr>
          <p:cNvPr id="15" name="Picture 14" descr="A close up of a logo&#10;&#10;Description automatically generated">
            <a:extLst>
              <a:ext uri="{FF2B5EF4-FFF2-40B4-BE49-F238E27FC236}">
                <a16:creationId xmlns:a16="http://schemas.microsoft.com/office/drawing/2014/main" id="{A9194208-BB88-DA45-8C43-B250F5F37BE3}"/>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4" name="Google Shape;100;p1">
            <a:extLst>
              <a:ext uri="{FF2B5EF4-FFF2-40B4-BE49-F238E27FC236}">
                <a16:creationId xmlns:a16="http://schemas.microsoft.com/office/drawing/2014/main" id="{90B075A3-DE04-A441-85E2-4CA526CEC8C2}"/>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TextBox 4">
            <a:extLst>
              <a:ext uri="{FF2B5EF4-FFF2-40B4-BE49-F238E27FC236}">
                <a16:creationId xmlns:a16="http://schemas.microsoft.com/office/drawing/2014/main" id="{769AF736-7A59-36B4-4671-D090762CC203}"/>
              </a:ext>
            </a:extLst>
          </p:cNvPr>
          <p:cNvSpPr txBox="1"/>
          <p:nvPr/>
        </p:nvSpPr>
        <p:spPr>
          <a:xfrm>
            <a:off x="2768007" y="5312072"/>
            <a:ext cx="19043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a:cs typeface="Times"/>
              </a:rPr>
              <a:t>Physical Design Sketch</a:t>
            </a:r>
            <a:endParaRPr lang="en-US"/>
          </a:p>
        </p:txBody>
      </p:sp>
      <p:sp>
        <p:nvSpPr>
          <p:cNvPr id="7" name="Google Shape;100;p1">
            <a:extLst>
              <a:ext uri="{FF2B5EF4-FFF2-40B4-BE49-F238E27FC236}">
                <a16:creationId xmlns:a16="http://schemas.microsoft.com/office/drawing/2014/main" id="{8FFBCD9E-02E8-C8C9-6AB6-CEF2E5DA0A3B}"/>
              </a:ext>
            </a:extLst>
          </p:cNvPr>
          <p:cNvSpPr txBox="1"/>
          <p:nvPr/>
        </p:nvSpPr>
        <p:spPr>
          <a:xfrm>
            <a:off x="150591" y="168332"/>
            <a:ext cx="10910026"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800" b="1">
                <a:solidFill>
                  <a:schemeClr val="lt1"/>
                </a:solidFill>
                <a:latin typeface="+mn-lt"/>
                <a:ea typeface="Helvetica Neue Light"/>
                <a:cs typeface="Helvetica Neue Light"/>
              </a:rPr>
              <a:t>Design</a:t>
            </a:r>
          </a:p>
        </p:txBody>
      </p:sp>
      <p:sp>
        <p:nvSpPr>
          <p:cNvPr id="4" name="Slide Number Placeholder 3">
            <a:extLst>
              <a:ext uri="{FF2B5EF4-FFF2-40B4-BE49-F238E27FC236}">
                <a16:creationId xmlns:a16="http://schemas.microsoft.com/office/drawing/2014/main" id="{75E75526-8D81-15E1-1299-6602C1BEC169}"/>
              </a:ext>
            </a:extLst>
          </p:cNvPr>
          <p:cNvSpPr>
            <a:spLocks noGrp="1"/>
          </p:cNvSpPr>
          <p:nvPr>
            <p:ph type="sldNum" idx="12"/>
          </p:nvPr>
        </p:nvSpPr>
        <p:spPr>
          <a:xfrm>
            <a:off x="8470641" y="6161962"/>
            <a:ext cx="2743200" cy="365125"/>
          </a:xfrm>
        </p:spPr>
        <p:txBody>
          <a:bodyPr/>
          <a:lstStyle/>
          <a:p>
            <a:fld id="{00000000-1234-1234-1234-123412341234}" type="slidenum">
              <a:rPr lang="en-US"/>
              <a:t>3</a:t>
            </a:fld>
            <a:endParaRPr lang="en-US"/>
          </a:p>
        </p:txBody>
      </p:sp>
    </p:spTree>
    <p:extLst>
      <p:ext uri="{BB962C8B-B14F-4D97-AF65-F5344CB8AC3E}">
        <p14:creationId xmlns:p14="http://schemas.microsoft.com/office/powerpoint/2010/main" val="2040026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45;p7">
            <a:extLst>
              <a:ext uri="{FF2B5EF4-FFF2-40B4-BE49-F238E27FC236}">
                <a16:creationId xmlns:a16="http://schemas.microsoft.com/office/drawing/2014/main" id="{C66CF571-3E48-894C-B7E9-30247FFACC5A}"/>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7" name="Google Shape;100;p1">
            <a:extLst>
              <a:ext uri="{FF2B5EF4-FFF2-40B4-BE49-F238E27FC236}">
                <a16:creationId xmlns:a16="http://schemas.microsoft.com/office/drawing/2014/main" id="{BF294751-97AB-B140-81FC-C65E2B3A3FE9}"/>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11" name="Google Shape;145;p7">
            <a:extLst>
              <a:ext uri="{FF2B5EF4-FFF2-40B4-BE49-F238E27FC236}">
                <a16:creationId xmlns:a16="http://schemas.microsoft.com/office/drawing/2014/main" id="{EDC97160-A881-D74F-B00C-B8CDF1539326}"/>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 name="Picture 11" descr="A close up of a logo&#10;&#10;Description automatically generated">
            <a:extLst>
              <a:ext uri="{FF2B5EF4-FFF2-40B4-BE49-F238E27FC236}">
                <a16:creationId xmlns:a16="http://schemas.microsoft.com/office/drawing/2014/main" id="{D95CAE83-6F38-F749-8162-D9023B60C93F}"/>
              </a:ext>
            </a:extLst>
          </p:cNvPr>
          <p:cNvPicPr>
            <a:picLocks noChangeAspect="1"/>
          </p:cNvPicPr>
          <p:nvPr/>
        </p:nvPicPr>
        <p:blipFill>
          <a:blip r:embed="rId2"/>
          <a:stretch>
            <a:fillRect/>
          </a:stretch>
        </p:blipFill>
        <p:spPr>
          <a:xfrm>
            <a:off x="11554210" y="228014"/>
            <a:ext cx="277906" cy="401420"/>
          </a:xfrm>
          <a:prstGeom prst="rect">
            <a:avLst/>
          </a:prstGeom>
        </p:spPr>
      </p:pic>
      <p:sp>
        <p:nvSpPr>
          <p:cNvPr id="13" name="Google Shape;100;p1">
            <a:extLst>
              <a:ext uri="{FF2B5EF4-FFF2-40B4-BE49-F238E27FC236}">
                <a16:creationId xmlns:a16="http://schemas.microsoft.com/office/drawing/2014/main" id="{E692D751-5C38-984B-81C5-961394F0CEEE}"/>
              </a:ext>
            </a:extLst>
          </p:cNvPr>
          <p:cNvSpPr txBox="1"/>
          <p:nvPr/>
        </p:nvSpPr>
        <p:spPr>
          <a:xfrm>
            <a:off x="257747" y="168332"/>
            <a:ext cx="10910026"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800" b="1">
                <a:solidFill>
                  <a:schemeClr val="lt1"/>
                </a:solidFill>
                <a:latin typeface="+mn-lt"/>
                <a:ea typeface="Helvetica Neue Light"/>
                <a:cs typeface="Helvetica Neue Light"/>
              </a:rPr>
              <a:t>Design</a:t>
            </a:r>
          </a:p>
        </p:txBody>
      </p:sp>
      <p:sp>
        <p:nvSpPr>
          <p:cNvPr id="21" name="Google Shape;100;p1">
            <a:extLst>
              <a:ext uri="{FF2B5EF4-FFF2-40B4-BE49-F238E27FC236}">
                <a16:creationId xmlns:a16="http://schemas.microsoft.com/office/drawing/2014/main" id="{CDFD317C-D25E-0F45-9E36-F68455D19D24}"/>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3" name="Picture 2" descr="Block Diagram">
            <a:extLst>
              <a:ext uri="{FF2B5EF4-FFF2-40B4-BE49-F238E27FC236}">
                <a16:creationId xmlns:a16="http://schemas.microsoft.com/office/drawing/2014/main" id="{6F508D60-881F-6405-C559-2E2B88EFA503}"/>
              </a:ext>
            </a:extLst>
          </p:cNvPr>
          <p:cNvPicPr>
            <a:picLocks noChangeAspect="1"/>
          </p:cNvPicPr>
          <p:nvPr/>
        </p:nvPicPr>
        <p:blipFill>
          <a:blip r:embed="rId3"/>
          <a:stretch>
            <a:fillRect/>
          </a:stretch>
        </p:blipFill>
        <p:spPr>
          <a:xfrm>
            <a:off x="2502946" y="1431929"/>
            <a:ext cx="6483814" cy="4238970"/>
          </a:xfrm>
          <a:prstGeom prst="rect">
            <a:avLst/>
          </a:prstGeom>
          <a:ln>
            <a:noFill/>
          </a:ln>
        </p:spPr>
      </p:pic>
      <p:sp>
        <p:nvSpPr>
          <p:cNvPr id="6" name="TextBox 5">
            <a:extLst>
              <a:ext uri="{FF2B5EF4-FFF2-40B4-BE49-F238E27FC236}">
                <a16:creationId xmlns:a16="http://schemas.microsoft.com/office/drawing/2014/main" id="{05001FBA-E876-A990-1D2B-CA56BCC6091C}"/>
              </a:ext>
            </a:extLst>
          </p:cNvPr>
          <p:cNvSpPr txBox="1"/>
          <p:nvPr/>
        </p:nvSpPr>
        <p:spPr>
          <a:xfrm>
            <a:off x="4372138" y="57045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t>Block Diagram</a:t>
            </a:r>
          </a:p>
        </p:txBody>
      </p:sp>
      <p:sp>
        <p:nvSpPr>
          <p:cNvPr id="8" name="Slide Number Placeholder 7">
            <a:extLst>
              <a:ext uri="{FF2B5EF4-FFF2-40B4-BE49-F238E27FC236}">
                <a16:creationId xmlns:a16="http://schemas.microsoft.com/office/drawing/2014/main" id="{B3C61055-964B-B82C-AC72-8A0240138DF8}"/>
              </a:ext>
            </a:extLst>
          </p:cNvPr>
          <p:cNvSpPr>
            <a:spLocks noGrp="1"/>
          </p:cNvSpPr>
          <p:nvPr>
            <p:ph type="sldNum" idx="12"/>
          </p:nvPr>
        </p:nvSpPr>
        <p:spPr>
          <a:xfrm>
            <a:off x="8423988" y="6068656"/>
            <a:ext cx="2743200" cy="365125"/>
          </a:xfrm>
        </p:spPr>
        <p:txBody>
          <a:bodyPr/>
          <a:lstStyle/>
          <a:p>
            <a:fld id="{00000000-1234-1234-1234-123412341234}" type="slidenum">
              <a:rPr lang="en-US"/>
              <a:t>4</a:t>
            </a:fld>
            <a:endParaRPr lang="en-US"/>
          </a:p>
        </p:txBody>
      </p:sp>
    </p:spTree>
    <p:extLst>
      <p:ext uri="{BB962C8B-B14F-4D97-AF65-F5344CB8AC3E}">
        <p14:creationId xmlns:p14="http://schemas.microsoft.com/office/powerpoint/2010/main" val="4012375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9" y="1334279"/>
            <a:ext cx="11177401" cy="4821102"/>
          </a:xfrm>
          <a:prstGeom prst="rect">
            <a:avLst/>
          </a:prstGeom>
          <a:noFill/>
          <a:ln>
            <a:noFill/>
          </a:ln>
        </p:spPr>
        <p:txBody>
          <a:bodyPr spcFirstLastPara="1" wrap="square" lIns="91425" tIns="45700" rIns="91425" bIns="45700" anchor="t" anchorCtr="0">
            <a:noAutofit/>
          </a:bodyPr>
          <a:lstStyle/>
          <a:p>
            <a:pPr indent="-457200">
              <a:lnSpc>
                <a:spcPct val="100000"/>
              </a:lnSpc>
              <a:spcBef>
                <a:spcPts val="0"/>
              </a:spcBef>
              <a:buSzPts val="3000"/>
            </a:pPr>
            <a:r>
              <a:rPr lang="en-US" sz="2600" b="1">
                <a:solidFill>
                  <a:srgbClr val="E84B36"/>
                </a:solidFill>
                <a:latin typeface="Arial"/>
                <a:cs typeface="Arial"/>
              </a:rPr>
              <a:t>Control access to inventory</a:t>
            </a:r>
          </a:p>
          <a:p>
            <a:pPr indent="-457200">
              <a:lnSpc>
                <a:spcPct val="100000"/>
              </a:lnSpc>
              <a:spcBef>
                <a:spcPts val="0"/>
              </a:spcBef>
              <a:buSzPts val="3000"/>
            </a:pPr>
            <a:endParaRPr lang="en-US" sz="2600" b="1">
              <a:solidFill>
                <a:schemeClr val="bg2"/>
              </a:solidFill>
              <a:latin typeface="Times"/>
              <a:cs typeface="Arial"/>
            </a:endParaRPr>
          </a:p>
          <a:p>
            <a:pPr indent="-457200">
              <a:lnSpc>
                <a:spcPct val="100000"/>
              </a:lnSpc>
              <a:spcBef>
                <a:spcPts val="0"/>
              </a:spcBef>
              <a:buSzPts val="3000"/>
            </a:pPr>
            <a:r>
              <a:rPr lang="en-US" sz="2600" b="1">
                <a:solidFill>
                  <a:srgbClr val="E84B36"/>
                </a:solidFill>
                <a:latin typeface="Arial"/>
                <a:cs typeface="Arial"/>
              </a:rPr>
              <a:t>Track total number of items in inventory</a:t>
            </a:r>
          </a:p>
          <a:p>
            <a:pPr marL="0" indent="0">
              <a:lnSpc>
                <a:spcPct val="100000"/>
              </a:lnSpc>
              <a:spcBef>
                <a:spcPts val="0"/>
              </a:spcBef>
              <a:buSzPts val="3000"/>
              <a:buNone/>
            </a:pPr>
            <a:endParaRPr lang="en-US" sz="2600" b="1">
              <a:solidFill>
                <a:schemeClr val="bg2"/>
              </a:solidFill>
              <a:latin typeface="Times"/>
              <a:cs typeface="Arial"/>
            </a:endParaRPr>
          </a:p>
          <a:p>
            <a:pPr indent="-457200">
              <a:lnSpc>
                <a:spcPct val="100000"/>
              </a:lnSpc>
              <a:spcBef>
                <a:spcPts val="0"/>
              </a:spcBef>
              <a:buSzPts val="3000"/>
            </a:pPr>
            <a:r>
              <a:rPr lang="en-US" sz="2600" b="1">
                <a:solidFill>
                  <a:srgbClr val="E84B36"/>
                </a:solidFill>
                <a:latin typeface="Arial"/>
                <a:cs typeface="Arial"/>
              </a:rPr>
              <a:t>Alert system when boxes are being opened without access being granted</a:t>
            </a:r>
            <a:endParaRPr lang="en-US" sz="2600" b="1">
              <a:solidFill>
                <a:schemeClr val="bg2"/>
              </a:solidFill>
              <a:latin typeface="Times"/>
              <a:cs typeface="Arial" panose="020B0604020202020204" pitchFamily="34" charset="0"/>
            </a:endParaRPr>
          </a:p>
          <a:p>
            <a:pPr marL="0" indent="0">
              <a:lnSpc>
                <a:spcPct val="100000"/>
              </a:lnSpc>
              <a:spcBef>
                <a:spcPts val="0"/>
              </a:spcBef>
              <a:buSzPts val="2000"/>
              <a:buNone/>
            </a:pPr>
            <a:endParaRPr lang="en-US" sz="1800">
              <a:solidFill>
                <a:srgbClr val="000000"/>
              </a:solidFill>
              <a:latin typeface="Arial" panose="020B0604020202020204" pitchFamily="34" charset="0"/>
              <a:cs typeface="Arial" panose="020B0604020202020204" pitchFamily="34" charset="0"/>
              <a:sym typeface="Helvetica Neue Light"/>
            </a:endParaRPr>
          </a:p>
          <a:p>
            <a:pPr marL="0" indent="0">
              <a:lnSpc>
                <a:spcPct val="100000"/>
              </a:lnSpc>
              <a:spcBef>
                <a:spcPts val="0"/>
              </a:spcBef>
              <a:buSzPts val="2000"/>
              <a:buNone/>
            </a:pPr>
            <a:endParaRPr lang="en-US" sz="1800">
              <a:solidFill>
                <a:srgbClr val="000000"/>
              </a:solidFill>
              <a:latin typeface="Arial" panose="020B0604020202020204" pitchFamily="34" charset="0"/>
              <a:cs typeface="Arial" panose="020B0604020202020204" pitchFamily="34" charset="0"/>
              <a:sym typeface="Helvetica Neue Light"/>
            </a:endParaRPr>
          </a:p>
          <a:p>
            <a:pPr marL="0" lvl="0" indent="0">
              <a:lnSpc>
                <a:spcPct val="100000"/>
              </a:lnSpc>
              <a:spcBef>
                <a:spcPts val="0"/>
              </a:spcBef>
              <a:buSzPts val="3000"/>
              <a:buNone/>
            </a:pPr>
            <a:endParaRPr lang="en-US" sz="2000" b="1">
              <a:solidFill>
                <a:srgbClr val="15264B"/>
              </a:solidFill>
              <a:latin typeface="Arial"/>
              <a:cs typeface="Arial"/>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rPr>
              <a:t>High-Level Requirements</a:t>
            </a: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3" name="Slide Number Placeholder 2">
            <a:extLst>
              <a:ext uri="{FF2B5EF4-FFF2-40B4-BE49-F238E27FC236}">
                <a16:creationId xmlns:a16="http://schemas.microsoft.com/office/drawing/2014/main" id="{E7428354-A894-8D94-5163-127DC82C1957}"/>
              </a:ext>
            </a:extLst>
          </p:cNvPr>
          <p:cNvSpPr>
            <a:spLocks noGrp="1"/>
          </p:cNvSpPr>
          <p:nvPr>
            <p:ph type="sldNum" idx="12"/>
          </p:nvPr>
        </p:nvSpPr>
        <p:spPr>
          <a:xfrm>
            <a:off x="8548396" y="6161962"/>
            <a:ext cx="2743200" cy="365125"/>
          </a:xfrm>
        </p:spPr>
        <p:txBody>
          <a:bodyPr/>
          <a:lstStyle/>
          <a:p>
            <a:fld id="{00000000-1234-1234-1234-123412341234}" type="slidenum">
              <a:rPr lang="en-US"/>
              <a:t>5</a:t>
            </a:fld>
            <a:endParaRPr lang="en-US"/>
          </a:p>
        </p:txBody>
      </p:sp>
    </p:spTree>
    <p:extLst>
      <p:ext uri="{BB962C8B-B14F-4D97-AF65-F5344CB8AC3E}">
        <p14:creationId xmlns:p14="http://schemas.microsoft.com/office/powerpoint/2010/main" val="2492365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162497" y="168332"/>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Sensors</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9" y="1248747"/>
            <a:ext cx="5454969"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rPr>
              <a:t>Load Cells</a:t>
            </a:r>
          </a:p>
          <a:p>
            <a:endParaRPr lang="en-US" sz="1800">
              <a:latin typeface="Arial" panose="020B0604020202020204" pitchFamily="34" charset="0"/>
              <a:ea typeface="Helvetica Neue Light"/>
              <a:cs typeface="Arial" panose="020B0604020202020204" pitchFamily="34" charset="0"/>
            </a:endParaRPr>
          </a:p>
          <a:p>
            <a:r>
              <a:rPr lang="en-US" sz="1800">
                <a:solidFill>
                  <a:schemeClr val="tx1"/>
                </a:solidFill>
              </a:rPr>
              <a:t>Load cells in each box record the weight of the items in each box. By using the known weight of one item, the system can count the total items in each box.</a:t>
            </a:r>
            <a:endParaRPr lang="en-US">
              <a:solidFill>
                <a:schemeClr val="tx1"/>
              </a:solidFill>
            </a:endParaRPr>
          </a:p>
          <a:p>
            <a:pPr>
              <a:buSzPts val="2000"/>
            </a:pPr>
            <a:endParaRPr lang="en-US" sz="1800">
              <a:latin typeface="Arial" panose="020B0604020202020204" pitchFamily="34" charset="0"/>
              <a:cs typeface="Arial" panose="020B0604020202020204" pitchFamily="34" charset="0"/>
            </a:endParaRPr>
          </a:p>
          <a:p>
            <a:pPr>
              <a:buSzPts val="2000"/>
            </a:pPr>
            <a:endParaRPr lang="en-US" sz="1800"/>
          </a:p>
          <a:p>
            <a:pPr>
              <a:buSzPts val="2000"/>
            </a:pPr>
            <a:endParaRPr lang="en-US" sz="2600" b="1">
              <a:solidFill>
                <a:srgbClr val="15264B"/>
              </a:solidFill>
            </a:endParaRPr>
          </a:p>
          <a:p>
            <a:pPr>
              <a:buSzPts val="2000"/>
            </a:pPr>
            <a:endParaRPr lang="en-US" sz="2600" b="1">
              <a:solidFill>
                <a:srgbClr val="15264B"/>
              </a:solidFill>
            </a:endParaRPr>
          </a:p>
          <a:p>
            <a:pPr>
              <a:buSzPts val="3000"/>
            </a:pPr>
            <a:endParaRPr lang="en-US" sz="2600" b="1">
              <a:solidFill>
                <a:srgbClr val="15264B"/>
              </a:solidFill>
            </a:endParaRPr>
          </a:p>
          <a:p>
            <a:pPr>
              <a:buSzPts val="3000"/>
            </a:pPr>
            <a:endParaRPr lang="en-US" sz="1800">
              <a:solidFill>
                <a:schemeClr val="tx1"/>
              </a:solidFill>
            </a:endParaRPr>
          </a:p>
        </p:txBody>
      </p:sp>
      <p:pic>
        <p:nvPicPr>
          <p:cNvPr id="2" name="Picture 1">
            <a:extLst>
              <a:ext uri="{FF2B5EF4-FFF2-40B4-BE49-F238E27FC236}">
                <a16:creationId xmlns:a16="http://schemas.microsoft.com/office/drawing/2014/main" id="{FC0C532A-8E3E-1A7E-B5A0-7BD8108DEA08}"/>
              </a:ext>
            </a:extLst>
          </p:cNvPr>
          <p:cNvPicPr>
            <a:picLocks noChangeAspect="1"/>
          </p:cNvPicPr>
          <p:nvPr/>
        </p:nvPicPr>
        <p:blipFill rotWithShape="1">
          <a:blip r:embed="rId4"/>
          <a:srcRect l="3595" r="2178" b="579"/>
          <a:stretch/>
        </p:blipFill>
        <p:spPr>
          <a:xfrm>
            <a:off x="6452923" y="2032000"/>
            <a:ext cx="5109973" cy="4051012"/>
          </a:xfrm>
          <a:prstGeom prst="rect">
            <a:avLst/>
          </a:prstGeom>
        </p:spPr>
      </p:pic>
      <p:sp>
        <p:nvSpPr>
          <p:cNvPr id="3" name="TextBox 2">
            <a:extLst>
              <a:ext uri="{FF2B5EF4-FFF2-40B4-BE49-F238E27FC236}">
                <a16:creationId xmlns:a16="http://schemas.microsoft.com/office/drawing/2014/main" id="{08E192B1-3433-1BEE-6AA5-34CCAE77D9B5}"/>
              </a:ext>
            </a:extLst>
          </p:cNvPr>
          <p:cNvSpPr txBox="1"/>
          <p:nvPr/>
        </p:nvSpPr>
        <p:spPr>
          <a:xfrm>
            <a:off x="6756400" y="1253067"/>
            <a:ext cx="4605866"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dirty="0">
                <a:solidFill>
                  <a:srgbClr val="15264B"/>
                </a:solidFill>
              </a:rPr>
              <a:t>Load Cell Amplifier</a:t>
            </a:r>
            <a:endParaRPr lang="en-US" dirty="0"/>
          </a:p>
        </p:txBody>
      </p:sp>
      <p:sp>
        <p:nvSpPr>
          <p:cNvPr id="6" name="Slide Number Placeholder 5">
            <a:extLst>
              <a:ext uri="{FF2B5EF4-FFF2-40B4-BE49-F238E27FC236}">
                <a16:creationId xmlns:a16="http://schemas.microsoft.com/office/drawing/2014/main" id="{B5E8C5A6-9624-7429-2944-35919BCD59C9}"/>
              </a:ext>
            </a:extLst>
          </p:cNvPr>
          <p:cNvSpPr>
            <a:spLocks noGrp="1"/>
          </p:cNvSpPr>
          <p:nvPr>
            <p:ph type="sldNum" idx="12"/>
          </p:nvPr>
        </p:nvSpPr>
        <p:spPr>
          <a:xfrm>
            <a:off x="8618376" y="6161962"/>
            <a:ext cx="2743200" cy="365125"/>
          </a:xfrm>
        </p:spPr>
        <p:txBody>
          <a:bodyPr/>
          <a:lstStyle/>
          <a:p>
            <a:fld id="{00000000-1234-1234-1234-123412341234}" type="slidenum">
              <a:rPr lang="en-US"/>
              <a:t>6</a:t>
            </a:fld>
            <a:endParaRPr lang="en-US"/>
          </a:p>
        </p:txBody>
      </p:sp>
    </p:spTree>
    <p:extLst>
      <p:ext uri="{BB962C8B-B14F-4D97-AF65-F5344CB8AC3E}">
        <p14:creationId xmlns:p14="http://schemas.microsoft.com/office/powerpoint/2010/main" val="621422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rPr>
              <a:t>Accuracy of Load Cells</a:t>
            </a:r>
            <a:r>
              <a:rPr lang="en-US" sz="2800" b="1">
                <a:latin typeface="+mn-lt"/>
              </a:rPr>
              <a:t> </a:t>
            </a:r>
            <a:endParaRPr lang="en-US" sz="2800" b="1"/>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4" name="TextBox 3">
            <a:extLst>
              <a:ext uri="{FF2B5EF4-FFF2-40B4-BE49-F238E27FC236}">
                <a16:creationId xmlns:a16="http://schemas.microsoft.com/office/drawing/2014/main" id="{ED6E0F19-8273-3A28-86FE-3C3C42AFD9C1}"/>
              </a:ext>
            </a:extLst>
          </p:cNvPr>
          <p:cNvSpPr txBox="1"/>
          <p:nvPr/>
        </p:nvSpPr>
        <p:spPr>
          <a:xfrm>
            <a:off x="173567" y="1062567"/>
            <a:ext cx="61616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latin typeface="Times"/>
                <a:cs typeface="Times"/>
              </a:rPr>
              <a:t>An important aspect of our design is the load cell’s accuracy of the output readings. According to the datasheet,</a:t>
            </a:r>
            <a:r>
              <a:rPr lang="en-US" sz="1800" b="1">
                <a:latin typeface="Times"/>
                <a:cs typeface="Times"/>
              </a:rPr>
              <a:t> </a:t>
            </a:r>
            <a:r>
              <a:rPr lang="en-US" sz="1800">
                <a:latin typeface="Times"/>
                <a:cs typeface="Times"/>
              </a:rPr>
              <a:t>the load cell should have a combined error of +/- 0.05.  </a:t>
            </a:r>
            <a:endParaRPr lang="en-US" sz="1800">
              <a:latin typeface="Times"/>
            </a:endParaRPr>
          </a:p>
        </p:txBody>
      </p:sp>
      <p:pic>
        <p:nvPicPr>
          <p:cNvPr id="6" name="Picture 5" descr="A graph of a load cell&#10;&#10;Description automatically generated">
            <a:extLst>
              <a:ext uri="{FF2B5EF4-FFF2-40B4-BE49-F238E27FC236}">
                <a16:creationId xmlns:a16="http://schemas.microsoft.com/office/drawing/2014/main" id="{43D472AA-7632-13D8-F3EA-FC47D19AC808}"/>
              </a:ext>
            </a:extLst>
          </p:cNvPr>
          <p:cNvPicPr>
            <a:picLocks noChangeAspect="1"/>
          </p:cNvPicPr>
          <p:nvPr/>
        </p:nvPicPr>
        <p:blipFill>
          <a:blip r:embed="rId4"/>
          <a:stretch>
            <a:fillRect/>
          </a:stretch>
        </p:blipFill>
        <p:spPr>
          <a:xfrm>
            <a:off x="2497875" y="2066205"/>
            <a:ext cx="7658099" cy="4060825"/>
          </a:xfrm>
          <a:prstGeom prst="rect">
            <a:avLst/>
          </a:prstGeom>
        </p:spPr>
      </p:pic>
      <p:sp>
        <p:nvSpPr>
          <p:cNvPr id="7" name="TextBox 6">
            <a:extLst>
              <a:ext uri="{FF2B5EF4-FFF2-40B4-BE49-F238E27FC236}">
                <a16:creationId xmlns:a16="http://schemas.microsoft.com/office/drawing/2014/main" id="{CD9C7568-4AF5-7644-3097-325487BCE6FF}"/>
              </a:ext>
            </a:extLst>
          </p:cNvPr>
          <p:cNvSpPr txBox="1"/>
          <p:nvPr/>
        </p:nvSpPr>
        <p:spPr>
          <a:xfrm>
            <a:off x="4704291" y="6122458"/>
            <a:ext cx="27781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Calibration Curve</a:t>
            </a:r>
          </a:p>
        </p:txBody>
      </p:sp>
      <p:sp>
        <p:nvSpPr>
          <p:cNvPr id="3" name="Slide Number Placeholder 2">
            <a:extLst>
              <a:ext uri="{FF2B5EF4-FFF2-40B4-BE49-F238E27FC236}">
                <a16:creationId xmlns:a16="http://schemas.microsoft.com/office/drawing/2014/main" id="{EDFE0BF3-6A38-528F-C935-4A2EFE4D4CED}"/>
              </a:ext>
            </a:extLst>
          </p:cNvPr>
          <p:cNvSpPr>
            <a:spLocks noGrp="1"/>
          </p:cNvSpPr>
          <p:nvPr>
            <p:ph type="sldNum" idx="12"/>
          </p:nvPr>
        </p:nvSpPr>
        <p:spPr>
          <a:xfrm>
            <a:off x="8548396" y="6161962"/>
            <a:ext cx="2743200" cy="365125"/>
          </a:xfrm>
        </p:spPr>
        <p:txBody>
          <a:bodyPr/>
          <a:lstStyle/>
          <a:p>
            <a:fld id="{00000000-1234-1234-1234-123412341234}" type="slidenum">
              <a:rPr lang="en-US"/>
              <a:t>7</a:t>
            </a:fld>
            <a:endParaRPr lang="en-US"/>
          </a:p>
        </p:txBody>
      </p:sp>
    </p:spTree>
    <p:extLst>
      <p:ext uri="{BB962C8B-B14F-4D97-AF65-F5344CB8AC3E}">
        <p14:creationId xmlns:p14="http://schemas.microsoft.com/office/powerpoint/2010/main" val="3507669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Locking Mechanism</a:t>
            </a: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9" y="1248747"/>
            <a:ext cx="4346311"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rgbClr val="E84B36"/>
                </a:solidFill>
              </a:rPr>
              <a:t>Solenoids</a:t>
            </a:r>
          </a:p>
          <a:p>
            <a:endParaRPr lang="en-US" sz="2400" b="1">
              <a:solidFill>
                <a:srgbClr val="E84B36"/>
              </a:solidFill>
              <a:ea typeface="Helvetica Neue Light"/>
            </a:endParaRPr>
          </a:p>
          <a:p>
            <a:pPr marL="285750" indent="-285750">
              <a:buChar char="•"/>
            </a:pPr>
            <a:r>
              <a:rPr lang="en-US" sz="1800"/>
              <a:t>Unlock when correct RFID tag is scanned</a:t>
            </a:r>
          </a:p>
          <a:p>
            <a:pPr marL="285750" indent="-285750">
              <a:buChar char="•"/>
            </a:pPr>
            <a:endParaRPr lang="en-US" sz="1800">
              <a:ea typeface="Helvetica Neue Light"/>
            </a:endParaRPr>
          </a:p>
          <a:p>
            <a:r>
              <a:rPr lang="en-US" sz="2400" b="1">
                <a:solidFill>
                  <a:srgbClr val="E84B36"/>
                </a:solidFill>
              </a:rPr>
              <a:t>Microswitch</a:t>
            </a:r>
            <a:endParaRPr lang="en-US" sz="2400" b="1">
              <a:solidFill>
                <a:srgbClr val="E84B36"/>
              </a:solidFill>
              <a:cs typeface="Arial" panose="020B0604020202020204" pitchFamily="34" charset="0"/>
            </a:endParaRPr>
          </a:p>
          <a:p>
            <a:endParaRPr lang="en-US" sz="2400" b="1">
              <a:solidFill>
                <a:srgbClr val="E84B36"/>
              </a:solidFill>
              <a:latin typeface="Arial" panose="020B0604020202020204" pitchFamily="34" charset="0"/>
              <a:cs typeface="Arial" panose="020B0604020202020204" pitchFamily="34" charset="0"/>
            </a:endParaRPr>
          </a:p>
          <a:p>
            <a:pPr marL="285750" indent="-285750">
              <a:buChar char="•"/>
            </a:pPr>
            <a:r>
              <a:rPr lang="en-US" sz="1800"/>
              <a:t>Monitors status of box door</a:t>
            </a:r>
          </a:p>
          <a:p>
            <a:pPr marL="285750" indent="-285750">
              <a:buChar char="•"/>
            </a:pPr>
            <a:r>
              <a:rPr lang="en-US" sz="1800">
                <a:solidFill>
                  <a:schemeClr val="tx1"/>
                </a:solidFill>
              </a:rPr>
              <a:t>Will trigger alert to be displayed on user interface if a box is opened without receiving access</a:t>
            </a:r>
            <a:endParaRPr lang="en-US" sz="1800">
              <a:solidFill>
                <a:schemeClr val="tx1"/>
              </a:solidFill>
              <a:latin typeface="Arial" panose="020B0604020202020204" pitchFamily="34" charset="0"/>
              <a:cs typeface="Arial" panose="020B0604020202020204" pitchFamily="34" charset="0"/>
            </a:endParaRPr>
          </a:p>
          <a:p>
            <a:pPr>
              <a:buSzPts val="2000"/>
            </a:pPr>
            <a:endParaRPr lang="en-US" sz="1800">
              <a:solidFill>
                <a:schemeClr val="tx1"/>
              </a:solidFill>
              <a:latin typeface="Arial" panose="020B0604020202020204" pitchFamily="34" charset="0"/>
              <a:cs typeface="Arial" panose="020B0604020202020204" pitchFamily="34" charset="0"/>
            </a:endParaRPr>
          </a:p>
          <a:p>
            <a:pPr>
              <a:buSzPts val="3000"/>
            </a:pPr>
            <a:endParaRPr lang="en-US" sz="1800">
              <a:solidFill>
                <a:schemeClr val="tx1"/>
              </a:solidFill>
            </a:endParaRPr>
          </a:p>
        </p:txBody>
      </p:sp>
      <p:pic>
        <p:nvPicPr>
          <p:cNvPr id="2" name="Picture 1" descr="A diagram of a circuit&#10;&#10;Description automatically generated">
            <a:extLst>
              <a:ext uri="{FF2B5EF4-FFF2-40B4-BE49-F238E27FC236}">
                <a16:creationId xmlns:a16="http://schemas.microsoft.com/office/drawing/2014/main" id="{4D9F7BA1-8C6E-0CCA-5F3A-22DE0C9BBF68}"/>
              </a:ext>
            </a:extLst>
          </p:cNvPr>
          <p:cNvPicPr>
            <a:picLocks noChangeAspect="1"/>
          </p:cNvPicPr>
          <p:nvPr/>
        </p:nvPicPr>
        <p:blipFill>
          <a:blip r:embed="rId4"/>
          <a:stretch>
            <a:fillRect/>
          </a:stretch>
        </p:blipFill>
        <p:spPr>
          <a:xfrm>
            <a:off x="5870510" y="1034377"/>
            <a:ext cx="4999654" cy="2394386"/>
          </a:xfrm>
          <a:prstGeom prst="rect">
            <a:avLst/>
          </a:prstGeom>
        </p:spPr>
      </p:pic>
      <p:pic>
        <p:nvPicPr>
          <p:cNvPr id="3" name="Picture 2" descr="A diagram of a micro switch&#10;&#10;Description automatically generated">
            <a:extLst>
              <a:ext uri="{FF2B5EF4-FFF2-40B4-BE49-F238E27FC236}">
                <a16:creationId xmlns:a16="http://schemas.microsoft.com/office/drawing/2014/main" id="{7655222E-5206-44BC-B5BF-6F7866BC70EE}"/>
              </a:ext>
            </a:extLst>
          </p:cNvPr>
          <p:cNvPicPr>
            <a:picLocks noChangeAspect="1"/>
          </p:cNvPicPr>
          <p:nvPr/>
        </p:nvPicPr>
        <p:blipFill>
          <a:blip r:embed="rId5"/>
          <a:stretch>
            <a:fillRect/>
          </a:stretch>
        </p:blipFill>
        <p:spPr>
          <a:xfrm>
            <a:off x="5870511" y="3440285"/>
            <a:ext cx="4991877" cy="2745514"/>
          </a:xfrm>
          <a:prstGeom prst="rect">
            <a:avLst/>
          </a:prstGeom>
        </p:spPr>
      </p:pic>
      <p:sp>
        <p:nvSpPr>
          <p:cNvPr id="6" name="Slide Number Placeholder 5">
            <a:extLst>
              <a:ext uri="{FF2B5EF4-FFF2-40B4-BE49-F238E27FC236}">
                <a16:creationId xmlns:a16="http://schemas.microsoft.com/office/drawing/2014/main" id="{F504CDEF-7ABB-6F23-90AB-7839316D307F}"/>
              </a:ext>
            </a:extLst>
          </p:cNvPr>
          <p:cNvSpPr>
            <a:spLocks noGrp="1"/>
          </p:cNvSpPr>
          <p:nvPr>
            <p:ph type="sldNum" idx="12"/>
          </p:nvPr>
        </p:nvSpPr>
        <p:spPr>
          <a:xfrm>
            <a:off x="8548396" y="6161962"/>
            <a:ext cx="2743200" cy="365125"/>
          </a:xfrm>
        </p:spPr>
        <p:txBody>
          <a:bodyPr/>
          <a:lstStyle/>
          <a:p>
            <a:fld id="{00000000-1234-1234-1234-123412341234}" type="slidenum">
              <a:rPr lang="en-US"/>
              <a:t>8</a:t>
            </a:fld>
            <a:endParaRPr lang="en-US"/>
          </a:p>
        </p:txBody>
      </p:sp>
    </p:spTree>
    <p:extLst>
      <p:ext uri="{BB962C8B-B14F-4D97-AF65-F5344CB8AC3E}">
        <p14:creationId xmlns:p14="http://schemas.microsoft.com/office/powerpoint/2010/main" val="1955416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dirty="0">
                <a:solidFill>
                  <a:schemeClr val="lt1"/>
                </a:solidFill>
                <a:latin typeface="+mn-lt"/>
                <a:ea typeface="Helvetica Neue Light"/>
                <a:cs typeface="Helvetica Neue Light"/>
              </a:rPr>
              <a:t>User Interface: Access </a:t>
            </a:r>
            <a:r>
              <a:rPr lang="en-US" sz="2800" b="1" dirty="0">
                <a:solidFill>
                  <a:schemeClr val="lt1"/>
                </a:solidFill>
                <a:latin typeface="+mn-lt"/>
                <a:ea typeface="Helvetica Neue Light"/>
              </a:rPr>
              <a:t>Control</a:t>
            </a:r>
            <a:endParaRPr lang="en-US" sz="2800" b="1" dirty="0">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9" y="1248747"/>
            <a:ext cx="5148053" cy="24927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1800" baseline="0">
                <a:latin typeface="Arial"/>
              </a:rPr>
              <a:t>An RFID module is used to control which boxes unlock so the user can access inventory. When a user scans their RFID tag, the corresponding boxes they have access to unlock. A microswitch monitor if a box is open or closed.</a:t>
            </a:r>
          </a:p>
          <a:p>
            <a:pPr>
              <a:buSzPts val="3000"/>
            </a:pPr>
            <a:endParaRPr lang="en-US" sz="1800">
              <a:solidFill>
                <a:schemeClr val="tx1"/>
              </a:solidFill>
            </a:endParaRPr>
          </a:p>
          <a:p>
            <a:pPr>
              <a:buSzPts val="3000"/>
            </a:pPr>
            <a:endParaRPr lang="en-US" sz="1800">
              <a:solidFill>
                <a:schemeClr val="tx1"/>
              </a:solidFill>
            </a:endParaRPr>
          </a:p>
        </p:txBody>
      </p:sp>
      <p:pic>
        <p:nvPicPr>
          <p:cNvPr id="2" name="Picture 1" descr="A circuit board with wires&#10;&#10;Description automatically generated">
            <a:extLst>
              <a:ext uri="{FF2B5EF4-FFF2-40B4-BE49-F238E27FC236}">
                <a16:creationId xmlns:a16="http://schemas.microsoft.com/office/drawing/2014/main" id="{EF889D93-DC60-282B-A15F-8591652EE34A}"/>
              </a:ext>
            </a:extLst>
          </p:cNvPr>
          <p:cNvPicPr>
            <a:picLocks noChangeAspect="1"/>
          </p:cNvPicPr>
          <p:nvPr/>
        </p:nvPicPr>
        <p:blipFill>
          <a:blip r:embed="rId4"/>
          <a:stretch>
            <a:fillRect/>
          </a:stretch>
        </p:blipFill>
        <p:spPr>
          <a:xfrm>
            <a:off x="6186488" y="2399919"/>
            <a:ext cx="5104341" cy="3471333"/>
          </a:xfrm>
          <a:prstGeom prst="rect">
            <a:avLst/>
          </a:prstGeom>
        </p:spPr>
      </p:pic>
      <p:sp>
        <p:nvSpPr>
          <p:cNvPr id="4" name="Slide Number Placeholder 3">
            <a:extLst>
              <a:ext uri="{FF2B5EF4-FFF2-40B4-BE49-F238E27FC236}">
                <a16:creationId xmlns:a16="http://schemas.microsoft.com/office/drawing/2014/main" id="{ABF75532-EFB7-FEFF-C6E6-320CD9BA1C92}"/>
              </a:ext>
            </a:extLst>
          </p:cNvPr>
          <p:cNvSpPr>
            <a:spLocks noGrp="1"/>
          </p:cNvSpPr>
          <p:nvPr>
            <p:ph type="sldNum" idx="12"/>
          </p:nvPr>
        </p:nvSpPr>
        <p:spPr>
          <a:xfrm>
            <a:off x="8548396" y="6161962"/>
            <a:ext cx="2743200" cy="365125"/>
          </a:xfrm>
        </p:spPr>
        <p:txBody>
          <a:bodyPr/>
          <a:lstStyle/>
          <a:p>
            <a:fld id="{00000000-1234-1234-1234-123412341234}" type="slidenum">
              <a:rPr lang="en-US"/>
              <a:t>9</a:t>
            </a:fld>
            <a:endParaRPr lang="en-US"/>
          </a:p>
        </p:txBody>
      </p:sp>
    </p:spTree>
    <p:extLst>
      <p:ext uri="{BB962C8B-B14F-4D97-AF65-F5344CB8AC3E}">
        <p14:creationId xmlns:p14="http://schemas.microsoft.com/office/powerpoint/2010/main" val="61874903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d3559042-4f3b-4525-82fa-dfd0f5826bc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79BD5F4B214B24087EB8478293137F1" ma:contentTypeVersion="8" ma:contentTypeDescription="Create a new document." ma:contentTypeScope="" ma:versionID="babfd295ad9570e9aa9ca6703c207c61">
  <xsd:schema xmlns:xsd="http://www.w3.org/2001/XMLSchema" xmlns:xs="http://www.w3.org/2001/XMLSchema" xmlns:p="http://schemas.microsoft.com/office/2006/metadata/properties" xmlns:ns3="d3559042-4f3b-4525-82fa-dfd0f5826bc4" xmlns:ns4="967f91c9-7b2e-4c57-ac85-dcd3b99563aa" targetNamespace="http://schemas.microsoft.com/office/2006/metadata/properties" ma:root="true" ma:fieldsID="27debb970b5fba1e2133ddcd4038cc7a" ns3:_="" ns4:_="">
    <xsd:import namespace="d3559042-4f3b-4525-82fa-dfd0f5826bc4"/>
    <xsd:import namespace="967f91c9-7b2e-4c57-ac85-dcd3b99563a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ObjectDetectorVersions" minOccurs="0"/>
                <xsd:element ref="ns3:_activity"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559042-4f3b-4525-82fa-dfd0f5826b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_activity" ma:index="14"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7f91c9-7b2e-4c57-ac85-dcd3b99563a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DD8320-438D-4B1D-9E70-D0EAD028EB2C}">
  <ds:schemaRefs>
    <ds:schemaRef ds:uri="http://schemas.microsoft.com/sharepoint/v3/contenttype/forms"/>
  </ds:schemaRefs>
</ds:datastoreItem>
</file>

<file path=customXml/itemProps2.xml><?xml version="1.0" encoding="utf-8"?>
<ds:datastoreItem xmlns:ds="http://schemas.openxmlformats.org/officeDocument/2006/customXml" ds:itemID="{A108023B-34B4-4F64-884C-FF35CF224488}">
  <ds:schemaRefs>
    <ds:schemaRef ds:uri="967f91c9-7b2e-4c57-ac85-dcd3b99563aa"/>
    <ds:schemaRef ds:uri="d3559042-4f3b-4525-82fa-dfd0f5826bc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AB22EF2-2013-4085-8452-3B513410AFB8}">
  <ds:schemaRefs>
    <ds:schemaRef ds:uri="967f91c9-7b2e-4c57-ac85-dcd3b99563aa"/>
    <ds:schemaRef ds:uri="d3559042-4f3b-4525-82fa-dfd0f5826b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1191</Words>
  <Application>Microsoft Office PowerPoint</Application>
  <PresentationFormat>Widescreen</PresentationFormat>
  <Paragraphs>229</Paragraphs>
  <Slides>21</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Arial,Sans-Serif</vt:lpstr>
      <vt:lpstr>Calibri</vt:lpstr>
      <vt:lpstr>Helvetica Neue Light</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template. Please copy this document before making any edits</dc:title>
  <dc:creator>Nielsen, Joshua</dc:creator>
  <cp:lastModifiedBy>awbuchheit@gmail.com</cp:lastModifiedBy>
  <cp:revision>743</cp:revision>
  <dcterms:created xsi:type="dcterms:W3CDTF">2019-01-14T22:06:33Z</dcterms:created>
  <dcterms:modified xsi:type="dcterms:W3CDTF">2024-04-29T15:48:20Z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0x010100F79BD5F4B214B24087EB8478293137F1</vt:lpwstr>
  </property>
</Properties>
</file>