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715000" cx="9144000"/>
  <p:notesSz cx="6858000" cy="9144000"/>
  <p:embeddedFontLst>
    <p:embeddedFont>
      <p:font typeface="Proxima Nova"/>
      <p:regular r:id="rId32"/>
      <p:bold r:id="rId33"/>
      <p:italic r:id="rId34"/>
      <p:boldItalic r:id="rId35"/>
    </p:embeddedFont>
    <p:embeddedFont>
      <p:font typeface="Alfa Slab One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EAFFC0-2E99-48D8-B0FA-AB5AE5F0957D}">
  <a:tblStyle styleId="{2FEAFFC0-2E99-48D8-B0FA-AB5AE5F095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ProximaNova-bold.fntdata"/><Relationship Id="rId10" Type="http://schemas.openxmlformats.org/officeDocument/2006/relationships/slide" Target="slides/slide4.xml"/><Relationship Id="rId32" Type="http://schemas.openxmlformats.org/officeDocument/2006/relationships/font" Target="fonts/ProximaNova-regular.fntdata"/><Relationship Id="rId13" Type="http://schemas.openxmlformats.org/officeDocument/2006/relationships/slide" Target="slides/slide7.xml"/><Relationship Id="rId35" Type="http://schemas.openxmlformats.org/officeDocument/2006/relationships/font" Target="fonts/ProximaNova-boldItalic.fntdata"/><Relationship Id="rId12" Type="http://schemas.openxmlformats.org/officeDocument/2006/relationships/slide" Target="slides/slide6.xml"/><Relationship Id="rId34" Type="http://schemas.openxmlformats.org/officeDocument/2006/relationships/font" Target="fonts/ProximaNova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AlfaSlabOne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30cb5e237_1_53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30cb5e237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30cb5e237_1_6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30cb5e237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30cb5e237_1_65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30cb5e237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30cb5e237_1_75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30cb5e237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30cb5e237_1_8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30cb5e237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30cb5e237_2_19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30cb5e237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30cb5e237_2_5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30cb5e237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30cb5e237_1_7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30cb5e237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30cb5e237_1_32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30cb5e237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5299f2b7e_0_22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5299f2b7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30cb5e237_1_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30cb5e23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30cb5e237_1_37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30cb5e237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30cb5e237_0_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30cb5e2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30cb5e237_0_5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30cb5e23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5299f2b7e_0_6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5299f2b7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5299f2b7e_0_12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5299f2b7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5299f2b7e_0_17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5299f2b7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30cb5e237_1_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30cb5e23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30cb5e237_1_15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30cb5e237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5347c6650_0_7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5347c665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5347c6650_0_13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5347c665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30cb5e237_1_22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30cb5e237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30cb5e237_1_27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30cb5e237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5347c6650_0_19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5347c665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3056847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662194"/>
            <a:ext cx="8520600" cy="217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517581"/>
            <a:ext cx="8520600" cy="8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97694"/>
            <a:ext cx="8520600" cy="21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582500"/>
            <a:ext cx="8520600" cy="11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756167"/>
            <a:ext cx="8114400" cy="27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702000"/>
            <a:ext cx="28080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656528"/>
            <a:ext cx="2808000" cy="3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84833"/>
            <a:ext cx="56838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11"/>
            <a:ext cx="4572000" cy="571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995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528444"/>
            <a:ext cx="4045200" cy="172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3312362"/>
            <a:ext cx="4045200" cy="14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804667"/>
            <a:ext cx="38370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704139"/>
            <a:ext cx="59988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0" Type="http://schemas.openxmlformats.org/officeDocument/2006/relationships/image" Target="../media/image16.png"/><Relationship Id="rId9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Relationship Id="rId4" Type="http://schemas.openxmlformats.org/officeDocument/2006/relationships/image" Target="../media/image18.png"/><Relationship Id="rId5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Relationship Id="rId5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1TRbQwX09AE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662194"/>
            <a:ext cx="8520600" cy="217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Times New Roman"/>
                <a:ea typeface="Times New Roman"/>
                <a:cs typeface="Times New Roman"/>
                <a:sym typeface="Times New Roman"/>
              </a:rPr>
              <a:t>Automatic Smoothie Maker</a:t>
            </a:r>
            <a:endParaRPr sz="4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50">
                <a:latin typeface="Times New Roman"/>
                <a:ea typeface="Times New Roman"/>
                <a:cs typeface="Times New Roman"/>
                <a:sym typeface="Times New Roman"/>
              </a:rPr>
              <a:t>Group #49</a:t>
            </a:r>
            <a:endParaRPr sz="41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latin typeface="Times New Roman"/>
                <a:ea typeface="Times New Roman"/>
                <a:cs typeface="Times New Roman"/>
                <a:sym typeface="Times New Roman"/>
              </a:rPr>
              <a:t>Team members: Anay Koorapaty, Max Gendeh, Avyay Koorapaty</a:t>
            </a:r>
            <a:endParaRPr sz="2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517581"/>
            <a:ext cx="8520600" cy="8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LCD Subsystem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2" title="IMG_324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9188" y="933113"/>
            <a:ext cx="2486025" cy="34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5389200" y="1280525"/>
            <a:ext cx="1063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 Button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5458675" y="2721875"/>
            <a:ext cx="12303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Down Button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6738575" y="1280525"/>
            <a:ext cx="1331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Recipe Button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6928775" y="2480400"/>
            <a:ext cx="11409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Ingredient Button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p22" title="5-5-25, 11:19 PM Microsoft Lens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950" y="1422900"/>
            <a:ext cx="4119050" cy="24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LCD Code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3" title="Recipe Class Variabl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30775"/>
            <a:ext cx="7318050" cy="313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Stepper Motor</a:t>
            </a:r>
            <a:endParaRPr/>
          </a:p>
        </p:txBody>
      </p:sp>
      <p:pic>
        <p:nvPicPr>
          <p:cNvPr id="140" name="Google Shape;140;p24" title="Stepper Motors Schemati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4750"/>
            <a:ext cx="9144001" cy="358549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/>
        </p:nvSpPr>
        <p:spPr>
          <a:xfrm>
            <a:off x="2252925" y="1527350"/>
            <a:ext cx="1043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9900FF"/>
                </a:solidFill>
              </a:rPr>
              <a:t>Relay</a:t>
            </a:r>
            <a:endParaRPr sz="2300">
              <a:solidFill>
                <a:srgbClr val="9900FF"/>
              </a:solidFill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6109275" y="2252525"/>
            <a:ext cx="1043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9900FF"/>
                </a:solidFill>
              </a:rPr>
              <a:t>Motor Driver</a:t>
            </a:r>
            <a:endParaRPr sz="23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Pins(Stepper Motor)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 sz="7200"/>
              <a:t>M0,M1, M2 - control stepping mode of motor</a:t>
            </a:r>
            <a:endParaRPr sz="72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55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❏"/>
            </a:pPr>
            <a:r>
              <a:rPr lang="en" sz="7200"/>
              <a:t>nSleep, nReset - must be high for operation of motor driver</a:t>
            </a:r>
            <a:endParaRPr sz="72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❏"/>
            </a:pPr>
            <a:r>
              <a:rPr lang="en" sz="7200"/>
              <a:t>nEnbl - active low to turn on H-bridges</a:t>
            </a:r>
            <a:endParaRPr sz="72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❏"/>
            </a:pPr>
            <a:r>
              <a:rPr lang="en" sz="7200"/>
              <a:t>Step - PWM signal whose frequency controls motor speed</a:t>
            </a:r>
            <a:endParaRPr sz="72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❏"/>
            </a:pPr>
            <a:r>
              <a:rPr lang="en" sz="7200"/>
              <a:t>Dir - Logical signal to control motor direction</a:t>
            </a:r>
            <a:endParaRPr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Vref Calculation</a:t>
            </a:r>
            <a:endParaRPr/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Voltage divider circuit: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Too much current drawn!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Current satisfactory!</a:t>
            </a:r>
            <a:endParaRPr/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250" y="1183350"/>
            <a:ext cx="4528716" cy="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0725" y="1866338"/>
            <a:ext cx="2141006" cy="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250" y="2771775"/>
            <a:ext cx="10287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76712" y="2771775"/>
            <a:ext cx="10287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45250" y="2627253"/>
            <a:ext cx="4039937" cy="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700" y="4149075"/>
            <a:ext cx="1028674" cy="17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76725" y="4149075"/>
            <a:ext cx="900113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45250" y="4004550"/>
            <a:ext cx="3474250" cy="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Adjusting Oats Dispensing Amount</a:t>
            </a:r>
            <a:endParaRPr/>
          </a:p>
        </p:txBody>
      </p:sp>
      <p:pic>
        <p:nvPicPr>
          <p:cNvPr id="168" name="Google Shape;168;p27" title="Oats Some Adjustment Dat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01275"/>
            <a:ext cx="5563379" cy="3913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/>
        </p:nvSpPr>
        <p:spPr>
          <a:xfrm>
            <a:off x="540800" y="1533963"/>
            <a:ext cx="3565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FF"/>
                </a:solidFill>
              </a:rPr>
              <a:t>Amount</a:t>
            </a:r>
            <a:r>
              <a:rPr lang="en" sz="1300">
                <a:solidFill>
                  <a:schemeClr val="dk2"/>
                </a:solidFill>
              </a:rPr>
              <a:t> </a:t>
            </a:r>
            <a:r>
              <a:rPr lang="en" sz="1300">
                <a:solidFill>
                  <a:srgbClr val="0000FF"/>
                </a:solidFill>
              </a:rPr>
              <a:t>Measured</a:t>
            </a:r>
            <a:r>
              <a:rPr lang="en" sz="1300">
                <a:solidFill>
                  <a:schemeClr val="dk2"/>
                </a:solidFill>
              </a:rPr>
              <a:t> </a:t>
            </a:r>
            <a:r>
              <a:rPr lang="en" sz="1300">
                <a:solidFill>
                  <a:srgbClr val="FF9900"/>
                </a:solidFill>
              </a:rPr>
              <a:t>Difference</a:t>
            </a:r>
            <a:r>
              <a:rPr lang="en" sz="1300">
                <a:solidFill>
                  <a:schemeClr val="dk2"/>
                </a:solidFill>
              </a:rPr>
              <a:t> </a:t>
            </a:r>
            <a:r>
              <a:rPr lang="en" sz="1300">
                <a:solidFill>
                  <a:srgbClr val="FF00FF"/>
                </a:solidFill>
              </a:rPr>
              <a:t>Percentage off</a:t>
            </a:r>
            <a:endParaRPr sz="1300">
              <a:solidFill>
                <a:srgbClr val="FF00FF"/>
              </a:solidFill>
            </a:endParaRPr>
          </a:p>
        </p:txBody>
      </p:sp>
      <p:pic>
        <p:nvPicPr>
          <p:cNvPr id="170" name="Google Shape;17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6825" y="3653275"/>
            <a:ext cx="3748075" cy="20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130763"/>
            <a:ext cx="8520600" cy="421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Adjusting Sugar Dispensing Amount</a:t>
            </a:r>
            <a:endParaRPr/>
          </a:p>
        </p:txBody>
      </p:sp>
      <p:pic>
        <p:nvPicPr>
          <p:cNvPr id="177" name="Google Shape;177;p28" title="Sugar Adjustment Dat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325" y="1676725"/>
            <a:ext cx="5090938" cy="40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 txBox="1"/>
          <p:nvPr/>
        </p:nvSpPr>
        <p:spPr>
          <a:xfrm>
            <a:off x="838175" y="1552200"/>
            <a:ext cx="3565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FF"/>
                </a:solidFill>
              </a:rPr>
              <a:t>Amount</a:t>
            </a:r>
            <a:r>
              <a:rPr lang="en" sz="1300">
                <a:solidFill>
                  <a:schemeClr val="dk2"/>
                </a:solidFill>
              </a:rPr>
              <a:t> </a:t>
            </a:r>
            <a:r>
              <a:rPr lang="en" sz="1300">
                <a:solidFill>
                  <a:srgbClr val="0000FF"/>
                </a:solidFill>
              </a:rPr>
              <a:t>Measured</a:t>
            </a:r>
            <a:r>
              <a:rPr lang="en" sz="1300">
                <a:solidFill>
                  <a:schemeClr val="dk2"/>
                </a:solidFill>
              </a:rPr>
              <a:t> </a:t>
            </a:r>
            <a:r>
              <a:rPr lang="en" sz="1300">
                <a:solidFill>
                  <a:srgbClr val="FF9900"/>
                </a:solidFill>
              </a:rPr>
              <a:t>Difference</a:t>
            </a:r>
            <a:r>
              <a:rPr lang="en" sz="1300">
                <a:solidFill>
                  <a:schemeClr val="dk2"/>
                </a:solidFill>
              </a:rPr>
              <a:t> </a:t>
            </a:r>
            <a:r>
              <a:rPr lang="en" sz="1300">
                <a:solidFill>
                  <a:srgbClr val="FF00FF"/>
                </a:solidFill>
              </a:rPr>
              <a:t>Percentage off</a:t>
            </a:r>
            <a:endParaRPr sz="1300">
              <a:solidFill>
                <a:srgbClr val="FF00FF"/>
              </a:solidFill>
            </a:endParaRPr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30775"/>
            <a:ext cx="8520600" cy="42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2900" y="3690825"/>
            <a:ext cx="1731400" cy="56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Solenoid MOSFET Problems</a:t>
            </a:r>
            <a:endParaRPr/>
          </a:p>
        </p:txBody>
      </p:sp>
      <p:pic>
        <p:nvPicPr>
          <p:cNvPr id="186" name="Google Shape;186;p29" title="Solenoid Schemati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25" y="1449705"/>
            <a:ext cx="9144000" cy="3986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 Cell Calibration</a:t>
            </a:r>
            <a:endParaRPr/>
          </a:p>
        </p:txBody>
      </p:sp>
      <p:graphicFrame>
        <p:nvGraphicFramePr>
          <p:cNvPr id="192" name="Google Shape;192;p30"/>
          <p:cNvGraphicFramePr/>
          <p:nvPr/>
        </p:nvGraphicFramePr>
        <p:xfrm>
          <a:off x="1671638" y="106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{2FEAFFC0-2E99-48D8-B0FA-AB5AE5F0957D}</a:tableStyleId>
              </a:tblPr>
              <a:tblGrid>
                <a:gridCol w="1933575"/>
                <a:gridCol w="1933575"/>
                <a:gridCol w="1933575"/>
              </a:tblGrid>
              <a:tr h="300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Item</a:t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Scale Mass (g)</a:t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Load Cell 20 Values Average Number</a:t>
                      </a:r>
                      <a:endParaRPr/>
                    </a:p>
                  </a:txBody>
                  <a:tcPr marT="19050" marB="19050" marR="28575" marL="28575" anchor="b"/>
                </a:tc>
              </a:tr>
              <a:tr h="300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Tape</a:t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53</a:t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E5B61"/>
                          </a:solidFill>
                        </a:rPr>
                        <a:t>54791</a:t>
                      </a:r>
                      <a:endParaRPr>
                        <a:solidFill>
                          <a:srgbClr val="4E5B61"/>
                        </a:solidFill>
                      </a:endParaRPr>
                    </a:p>
                  </a:txBody>
                  <a:tcPr marT="19050" marB="19050" marR="28575" marL="28575" anchor="b">
                    <a:solidFill>
                      <a:srgbClr val="FFFFFF"/>
                    </a:solidFill>
                  </a:tcPr>
                </a:tc>
              </a:tr>
              <a:tr h="300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Screwdriver</a:t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115</a:t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E5B61"/>
                          </a:solidFill>
                        </a:rPr>
                        <a:t>118631</a:t>
                      </a:r>
                      <a:endParaRPr>
                        <a:solidFill>
                          <a:srgbClr val="4E5B61"/>
                        </a:solidFill>
                      </a:endParaRPr>
                    </a:p>
                  </a:txBody>
                  <a:tcPr marT="19050" marB="19050" marR="28575" marL="28575" anchor="b">
                    <a:solidFill>
                      <a:srgbClr val="FFFFFF"/>
                    </a:solidFill>
                  </a:tcPr>
                </a:tc>
              </a:tr>
              <a:tr h="300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Pliers</a:t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186</a:t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E5B61"/>
                          </a:solidFill>
                        </a:rPr>
                        <a:t>191566.09</a:t>
                      </a:r>
                      <a:endParaRPr>
                        <a:solidFill>
                          <a:srgbClr val="4E5B61"/>
                        </a:solidFill>
                      </a:endParaRPr>
                    </a:p>
                  </a:txBody>
                  <a:tcPr marT="19050" marB="19050" marR="28575" marL="28575" anchor="b">
                    <a:solidFill>
                      <a:srgbClr val="FFFFFF"/>
                    </a:solidFill>
                  </a:tcPr>
                </a:tc>
              </a:tr>
              <a:tr h="300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2A Stepper Motor</a:t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367</a:t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E5B61"/>
                          </a:solidFill>
                        </a:rPr>
                        <a:t>378410.19</a:t>
                      </a:r>
                      <a:endParaRPr>
                        <a:solidFill>
                          <a:srgbClr val="4E5B61"/>
                        </a:solidFill>
                      </a:endParaRPr>
                    </a:p>
                  </a:txBody>
                  <a:tcPr marT="19050" marB="19050" marR="28575" marL="28575" anchor="b">
                    <a:solidFill>
                      <a:srgbClr val="FFFFFF"/>
                    </a:solidFill>
                  </a:tcPr>
                </a:tc>
              </a:tr>
              <a:tr h="300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2A Stepper Motor + Tape</a:t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421</a:t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E5B61"/>
                          </a:solidFill>
                        </a:rPr>
                        <a:t>433379</a:t>
                      </a:r>
                      <a:endParaRPr>
                        <a:solidFill>
                          <a:srgbClr val="4E5B61"/>
                        </a:solidFill>
                      </a:endParaRPr>
                    </a:p>
                  </a:txBody>
                  <a:tcPr marT="19050" marB="19050" marR="28575" marL="28575" anchor="b">
                    <a:solidFill>
                      <a:srgbClr val="FFFFFF"/>
                    </a:solidFill>
                  </a:tcPr>
                </a:tc>
              </a:tr>
              <a:tr h="30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</a:tr>
              <a:tr h="300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Cup</a:t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E5B61"/>
                          </a:solidFill>
                        </a:rPr>
                        <a:t>-113.9</a:t>
                      </a:r>
                      <a:endParaRPr>
                        <a:solidFill>
                          <a:srgbClr val="4E5B61"/>
                        </a:solidFill>
                      </a:endParaRPr>
                    </a:p>
                  </a:txBody>
                  <a:tcPr marT="19050" marB="19050" marR="28575" marL="28575" anchor="b">
                    <a:solidFill>
                      <a:srgbClr val="FFFFFF"/>
                    </a:solidFill>
                  </a:tcPr>
                </a:tc>
              </a:tr>
              <a:tr h="30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</a:tr>
              <a:tr h="30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</a:tr>
              <a:tr h="30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</a:tr>
              <a:tr h="300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Equation</a:t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</a:tr>
              <a:tr h="300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LC = 1030*SM + 211</a:t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</a:tr>
              <a:tr h="300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SM = (LC - 211) / 1030</a:t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 Cell Calibration</a:t>
            </a:r>
            <a:endParaRPr/>
          </a:p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063" y="1130775"/>
            <a:ext cx="7065875" cy="438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Inspiration/Problem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Smoothies are becoming a popular and healthy option to get nutrients and protein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Preparing a smoothie requires different measurement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utilities for variety of ingredients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Automated Smoothie makers are not widely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commercially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available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and cost is high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" name="Google Shape;64;p14" title="Screenshot 2025-05-01 2349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750" y="4002522"/>
            <a:ext cx="1939200" cy="15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 title="Screenshot 2025-05-01 23525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5350" y="4002525"/>
            <a:ext cx="2369944" cy="158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pic>
        <p:nvPicPr>
          <p:cNvPr id="205" name="Google Shape;205;p32" title="5-5-25, 11:13 PM Microsoft Lens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370036" y="1228261"/>
            <a:ext cx="4403949" cy="420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2"/>
          <p:cNvSpPr/>
          <p:nvPr/>
        </p:nvSpPr>
        <p:spPr>
          <a:xfrm>
            <a:off x="3511175" y="3594425"/>
            <a:ext cx="229200" cy="330900"/>
          </a:xfrm>
          <a:prstGeom prst="rect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2"/>
          <p:cNvSpPr/>
          <p:nvPr/>
        </p:nvSpPr>
        <p:spPr>
          <a:xfrm>
            <a:off x="6025525" y="4603525"/>
            <a:ext cx="429900" cy="666600"/>
          </a:xfrm>
          <a:prstGeom prst="rect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311700" y="1274503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Successful project overall!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 high level requirements fulfilled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Function closely aligns to that outlined in our design document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we learned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Start testing early!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Ask lots of questions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Potential Design Changes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Redesign to support more ingredients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6075" y="2463175"/>
            <a:ext cx="2518050" cy="24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220" name="Google Shape;220;p34"/>
          <p:cNvSpPr txBox="1"/>
          <p:nvPr>
            <p:ph idx="1" type="body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Thermocouple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future work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01575"/>
            <a:ext cx="2857501" cy="2857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4"/>
          <p:cNvSpPr txBox="1"/>
          <p:nvPr>
            <p:ph idx="2" type="body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303" y="2152650"/>
            <a:ext cx="2267325" cy="170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Ethics</a:t>
            </a:r>
            <a:endParaRPr/>
          </a:p>
        </p:txBody>
      </p:sp>
      <p:sp>
        <p:nvSpPr>
          <p:cNvPr id="229" name="Google Shape;229;p35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Extremely Safe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Small number of moving parts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Food safety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Electronics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User-friendliness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Fast and accurate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Compliance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Acknowledged and acted upon the counsel of others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235" name="Google Shape;235;p36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Any questions?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>
            <p:ph type="title"/>
          </p:nvPr>
        </p:nvSpPr>
        <p:spPr>
          <a:xfrm>
            <a:off x="490250" y="584833"/>
            <a:ext cx="56838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Listening!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Solution/Visual Aid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Automate measuring process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2 solid ingredients, 1 liquid ingredient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Oats, sugar, water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525" y="1392313"/>
            <a:ext cx="4283549" cy="39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Design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1850"/>
            <a:ext cx="5155476" cy="38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 title="Screenshot 2025-05-02 001245.png"/>
          <p:cNvPicPr preferRelativeResize="0"/>
          <p:nvPr/>
        </p:nvPicPr>
        <p:blipFill rotWithShape="1">
          <a:blip r:embed="rId4">
            <a:alphaModFix/>
          </a:blip>
          <a:srcRect b="0" l="2679" r="-2679" t="0"/>
          <a:stretch/>
        </p:blipFill>
        <p:spPr>
          <a:xfrm>
            <a:off x="4970575" y="1512750"/>
            <a:ext cx="4078801" cy="2463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6"/>
          <p:cNvCxnSpPr/>
          <p:nvPr/>
        </p:nvCxnSpPr>
        <p:spPr>
          <a:xfrm flipH="1" rot="10800000">
            <a:off x="3899275" y="2383688"/>
            <a:ext cx="10440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Requirements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The system takes a maximum of 1.5 minutes from the start of dispensing to all of the ingredients being inside the blender.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Measurement accuracy will be to ± 20% of intended ingredient amount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The system will dispense the correct ingredients given a preset or user inputted recipe</a:t>
            </a:r>
            <a:endParaRPr/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 Video Demonstrating High Level Reqs</a:t>
            </a:r>
            <a:endParaRPr/>
          </a:p>
        </p:txBody>
      </p:sp>
      <p:pic>
        <p:nvPicPr>
          <p:cNvPr id="92" name="Google Shape;92;p18" title="extra cred video   group 4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900" y="1249750"/>
            <a:ext cx="7380175" cy="41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 title="Screenshot 2025-05-02 002448.png"/>
          <p:cNvPicPr preferRelativeResize="0"/>
          <p:nvPr/>
        </p:nvPicPr>
        <p:blipFill rotWithShape="1">
          <a:blip r:embed="rId3">
            <a:alphaModFix/>
          </a:blip>
          <a:srcRect b="4750" l="0" r="0" t="-4750"/>
          <a:stretch/>
        </p:blipFill>
        <p:spPr>
          <a:xfrm>
            <a:off x="5626127" y="150950"/>
            <a:ext cx="2093625" cy="18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 sz="4500"/>
              <a:t>Interface to show and customize recipes</a:t>
            </a:r>
            <a:endParaRPr sz="45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5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❏"/>
            </a:pPr>
            <a:r>
              <a:rPr lang="en" sz="4500"/>
              <a:t>A</a:t>
            </a:r>
            <a:r>
              <a:rPr lang="en" sz="4500"/>
              <a:t>ctuators to control dispensing with a </a:t>
            </a:r>
            <a:r>
              <a:rPr lang="en" sz="4500"/>
              <a:t>different</a:t>
            </a:r>
            <a:r>
              <a:rPr lang="en" sz="4500"/>
              <a:t> method for solid and liquid ingredients</a:t>
            </a:r>
            <a:endParaRPr sz="4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5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❏"/>
            </a:pPr>
            <a:r>
              <a:rPr lang="en" sz="4500"/>
              <a:t>Standardize measurement of ingredient amount</a:t>
            </a:r>
            <a:endParaRPr sz="45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 title="Screenshot 2025-05-02 00385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3700" y="2401974"/>
            <a:ext cx="1658475" cy="121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 title="Screenshot 2025-05-02 00402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3925" y="3612317"/>
            <a:ext cx="2535775" cy="146410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Electronics Intended Function</a:t>
            </a:r>
            <a:endParaRPr/>
          </a:p>
        </p:txBody>
      </p:sp>
      <p:pic>
        <p:nvPicPr>
          <p:cNvPr id="102" name="Google Shape;102;p19" title="Screenshot 2025-05-05 214309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1725" y="2401975"/>
            <a:ext cx="1199408" cy="121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66775"/>
            <a:ext cx="7797576" cy="393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519250" y="5238750"/>
            <a:ext cx="7401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Note: LCD display voltage should be 3.3 volts so only one regulator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Subsystem</a:t>
            </a:r>
            <a:endParaRPr/>
          </a:p>
        </p:txBody>
      </p:sp>
      <p:pic>
        <p:nvPicPr>
          <p:cNvPr id="115" name="Google Shape;115;p21" title="Power Subsystem Schemati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51919"/>
            <a:ext cx="9143998" cy="281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