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ol.com/investing/stock-market/market-sectors/industrials/transportation-stocks/bike-stock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6f5504ff19_0_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f5504ff1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6f5504ff19_0_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Rise time &lt;= 75ms, Settling time &lt;= 125ms, Overshoot &lt;= 15%</a:t>
            </a:r>
            <a:endParaRPr/>
          </a:p>
        </p:txBody>
      </p:sp>
      <p:sp>
        <p:nvSpPr>
          <p:cNvPr id="157" name="Google Shape;157;g26f5504ff19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cf19a3170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Delivers power to the other subsystems</a:t>
            </a:r>
            <a:endParaRPr/>
          </a:p>
          <a:p>
            <a:pPr indent="0" lvl="0" marL="0" rtl="0" algn="l">
              <a:lnSpc>
                <a:spcPct val="100000"/>
              </a:lnSpc>
              <a:spcBef>
                <a:spcPts val="0"/>
              </a:spcBef>
              <a:spcAft>
                <a:spcPts val="0"/>
              </a:spcAft>
              <a:buSzPts val="1400"/>
              <a:buNone/>
            </a:pPr>
            <a:r>
              <a:rPr lang="en"/>
              <a:t>Consists of a 3.7 V battery, 12 V battery, and a 3.3 V linear regulator</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lang="en"/>
              <a:t>The power subsystem must be able to supply up to 100 mA at 3.3 V with 2% peak-to-peak voltage ripple.</a:t>
            </a:r>
            <a:endParaRPr/>
          </a:p>
          <a:p>
            <a:pPr indent="0" lvl="0" marL="0" rtl="0" algn="l">
              <a:spcBef>
                <a:spcPts val="0"/>
              </a:spcBef>
              <a:spcAft>
                <a:spcPts val="0"/>
              </a:spcAft>
              <a:buSzPts val="1100"/>
              <a:buNone/>
            </a:pPr>
            <a:r>
              <a:rPr lang="en"/>
              <a:t>The power subsystem must operate at an efficiency greater than 90% for loads of up to 100 mA.</a:t>
            </a:r>
            <a:endParaRPr/>
          </a:p>
          <a:p>
            <a:pPr indent="0" lvl="0" marL="0" rtl="0" algn="l">
              <a:lnSpc>
                <a:spcPct val="100000"/>
              </a:lnSpc>
              <a:spcBef>
                <a:spcPts val="0"/>
              </a:spcBef>
              <a:spcAft>
                <a:spcPts val="0"/>
              </a:spcAft>
              <a:buSzPts val="1400"/>
              <a:buNone/>
            </a:pPr>
            <a:r>
              <a:t/>
            </a:r>
            <a:endParaRPr/>
          </a:p>
        </p:txBody>
      </p:sp>
      <p:sp>
        <p:nvSpPr>
          <p:cNvPr id="171" name="Google Shape;171;g2cf19a317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cf19a3170b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t>Used to report wheel speed to the control subsystem</a:t>
            </a:r>
            <a:endParaRPr/>
          </a:p>
          <a:p>
            <a:pPr indent="0" lvl="0" marL="0" rtl="0" algn="l">
              <a:spcBef>
                <a:spcPts val="0"/>
              </a:spcBef>
              <a:spcAft>
                <a:spcPts val="0"/>
              </a:spcAft>
              <a:buSzPts val="1100"/>
              <a:buNone/>
            </a:pPr>
            <a:r>
              <a:rPr lang="en"/>
              <a:t>Consists of a hall effect sensor</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The hall effect sensors must correctly indicate to the control subsystem each wheel turn in order to determine wheel speed.</a:t>
            </a:r>
            <a:endParaRPr/>
          </a:p>
          <a:p>
            <a:pPr indent="0" lvl="0" marL="0" rtl="0" algn="l">
              <a:spcBef>
                <a:spcPts val="0"/>
              </a:spcBef>
              <a:spcAft>
                <a:spcPts val="0"/>
              </a:spcAft>
              <a:buSzPts val="1100"/>
              <a:buNone/>
            </a:pPr>
            <a:r>
              <a:rPr lang="en"/>
              <a:t>The sensors must produce a steep spike which indicates each spin.</a:t>
            </a:r>
            <a:endParaRPr/>
          </a:p>
          <a:p>
            <a:pPr indent="0" lvl="0" marL="0" rtl="0" algn="l">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183" name="Google Shape;183;g2cf19a3170b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06742d213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d06742d213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cf19a3170b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t>Takes inputs from the control subsystem to actuate the brakes.</a:t>
            </a:r>
            <a:endParaRPr/>
          </a:p>
          <a:p>
            <a:pPr indent="0" lvl="0" marL="0" rtl="0" algn="l">
              <a:spcBef>
                <a:spcPts val="0"/>
              </a:spcBef>
              <a:spcAft>
                <a:spcPts val="0"/>
              </a:spcAft>
              <a:buClr>
                <a:schemeClr val="dk1"/>
              </a:buClr>
              <a:buSzPts val="1100"/>
              <a:buFont typeface="Arial"/>
              <a:buNone/>
            </a:pPr>
            <a:r>
              <a:rPr lang="en"/>
              <a:t>Consists of a motor driver, servo motor, and gear system to pull the brake cable.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driver must drive the motor to a speed of at least 100 RPM in order to perform a quick stop.</a:t>
            </a:r>
            <a:endParaRPr/>
          </a:p>
          <a:p>
            <a:pPr indent="0" lvl="0" marL="0" rtl="0" algn="l">
              <a:spcBef>
                <a:spcPts val="0"/>
              </a:spcBef>
              <a:spcAft>
                <a:spcPts val="0"/>
              </a:spcAft>
              <a:buClr>
                <a:schemeClr val="dk1"/>
              </a:buClr>
              <a:buSzPts val="1100"/>
              <a:buFont typeface="Arial"/>
              <a:buNone/>
            </a:pPr>
            <a:r>
              <a:rPr lang="en"/>
              <a:t>The motor and gear system has to provide sufficient force to pull the brake cable.</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209" name="Google Shape;209;g2cf19a3170b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d06742d213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d06742d213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cf9081c70d_0_1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cf9081c70d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6f5504ff19_0_1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the thumbnail for the video as the image for the next slide (describing project </a:t>
            </a:r>
            <a:r>
              <a:rPr lang="en"/>
              <a:t>build)</a:t>
            </a:r>
            <a:endParaRPr/>
          </a:p>
        </p:txBody>
      </p:sp>
      <p:sp>
        <p:nvSpPr>
          <p:cNvPr id="243" name="Google Shape;243;g26f5504ff19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cf19a3170b_0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the thumbnail for the video as the image for the next slide (describing project build)</a:t>
            </a:r>
            <a:endParaRPr/>
          </a:p>
        </p:txBody>
      </p:sp>
      <p:sp>
        <p:nvSpPr>
          <p:cNvPr id="253" name="Google Shape;253;g2cf19a3170b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cf19a3170b_0_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to explain the engineering </a:t>
            </a:r>
            <a:r>
              <a:rPr lang="en"/>
              <a:t>reasons</a:t>
            </a:r>
            <a:r>
              <a:rPr lang="en"/>
              <a:t> behind the failures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time implementing a controller on a microcontroller and designing a controller outside of a structured, class setting</a:t>
            </a:r>
            <a:endParaRPr/>
          </a:p>
          <a:p>
            <a:pPr indent="0" lvl="0" marL="0" rtl="0" algn="l">
              <a:spcBef>
                <a:spcPts val="0"/>
              </a:spcBef>
              <a:spcAft>
                <a:spcPts val="0"/>
              </a:spcAft>
              <a:buNone/>
            </a:pPr>
            <a:r>
              <a:rPr lang="en"/>
              <a:t>The sensors we got working after reading many pages of documentation</a:t>
            </a:r>
            <a:endParaRPr/>
          </a:p>
          <a:p>
            <a:pPr indent="0" lvl="0" marL="0" rtl="0" algn="l">
              <a:spcBef>
                <a:spcPts val="0"/>
              </a:spcBef>
              <a:spcAft>
                <a:spcPts val="0"/>
              </a:spcAft>
              <a:buNone/>
            </a:pPr>
            <a:r>
              <a:rPr lang="en"/>
              <a:t>The MCU was a challenge due to lengthy documentation and manuals, but we figured it out and got it programmed properly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Challenges —</a:t>
            </a:r>
            <a:endParaRPr/>
          </a:p>
          <a:p>
            <a:pPr indent="0" lvl="0" marL="0" rtl="0" algn="l">
              <a:spcBef>
                <a:spcPts val="0"/>
              </a:spcBef>
              <a:spcAft>
                <a:spcPts val="0"/>
              </a:spcAft>
              <a:buNone/>
            </a:pPr>
            <a:r>
              <a:rPr lang="en"/>
              <a:t>Communication prevented us from working effectively certain weeks and meeting up to coordinate work</a:t>
            </a:r>
            <a:endParaRPr/>
          </a:p>
          <a:p>
            <a:pPr indent="0" lvl="0" marL="0" rtl="0" algn="l">
              <a:spcBef>
                <a:spcPts val="0"/>
              </a:spcBef>
              <a:spcAft>
                <a:spcPts val="0"/>
              </a:spcAft>
              <a:buNone/>
            </a:pPr>
            <a:r>
              <a:rPr lang="en"/>
              <a:t>Organization prevented us from having our parts grouped together for ease of information.</a:t>
            </a:r>
            <a:endParaRPr/>
          </a:p>
          <a:p>
            <a:pPr indent="0" lvl="0" marL="0" rtl="0" algn="l">
              <a:spcBef>
                <a:spcPts val="0"/>
              </a:spcBef>
              <a:spcAft>
                <a:spcPts val="0"/>
              </a:spcAft>
              <a:buNone/>
            </a:pPr>
            <a:r>
              <a:rPr lang="en"/>
              <a:t>Because of that, our PCB design failed due to a mismatch between the parts placed in the schematic and the parts we needed for our project</a:t>
            </a:r>
            <a:endParaRPr/>
          </a:p>
          <a:p>
            <a:pPr indent="0" lvl="0" marL="0" rtl="0" algn="l">
              <a:spcBef>
                <a:spcPts val="0"/>
              </a:spcBef>
              <a:spcAft>
                <a:spcPts val="0"/>
              </a:spcAft>
              <a:buNone/>
            </a:pPr>
            <a:r>
              <a:rPr lang="en"/>
              <a:t>Lastly, the bicycle dynamics were originally represented very poorly, and so the controller design aspect was delayed by the time it took to generate proper figures using a theoretical controller design.</a:t>
            </a:r>
            <a:endParaRPr/>
          </a:p>
        </p:txBody>
      </p:sp>
      <p:sp>
        <p:nvSpPr>
          <p:cNvPr id="263" name="Google Shape;263;g2cf19a3170b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6f5504ff19_0_2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f5504ff19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cf9081c70d_0_1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f9081c70d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cf19a3170b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g2cf19a3170b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cf9081c70d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 sz="1400">
                <a:solidFill>
                  <a:schemeClr val="dk1"/>
                </a:solidFill>
              </a:rPr>
              <a:t>Important to check the brake’s condition before applying ABS in order to comply with the IEEE Code of Ethics</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The ABS system must be tested in many different surface conditions, namely slippery, icy, and dry conditions.</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Important to ensuring that the project should avoid harming people’s safety and belongings</a:t>
            </a:r>
            <a:endParaRPr sz="1400">
              <a:solidFill>
                <a:schemeClr val="dk1"/>
              </a:solidFill>
            </a:endParaRPr>
          </a:p>
          <a:p>
            <a:pPr indent="0" lvl="0" marL="457200" rtl="0" algn="l">
              <a:spcBef>
                <a:spcPts val="0"/>
              </a:spcBef>
              <a:spcAft>
                <a:spcPts val="0"/>
              </a:spcAft>
              <a:buClr>
                <a:schemeClr val="dk1"/>
              </a:buClr>
              <a:buSzPts val="1100"/>
              <a:buFont typeface="Arial"/>
              <a:buNone/>
            </a:pPr>
            <a:r>
              <a:rPr lang="en" sz="1400">
                <a:solidFill>
                  <a:schemeClr val="dk1"/>
                </a:solidFill>
              </a:rPr>
              <a:t>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It is essential to consume advice from experienced people on the topic.</a:t>
            </a:r>
            <a:endParaRPr/>
          </a:p>
        </p:txBody>
      </p:sp>
      <p:sp>
        <p:nvSpPr>
          <p:cNvPr id="297" name="Google Shape;297;g2cf9081c70d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6f5504ff19_0_14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r>
              <a:rPr lang="en" u="sng">
                <a:solidFill>
                  <a:schemeClr val="hlink"/>
                </a:solidFill>
                <a:hlinkClick r:id="rId2"/>
              </a:rPr>
              <a:t>https://www.fool.com/investing/stock-market/market-sectors/industrials/transportation-stocks/bike-stocks/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Successful integration of subsystems onto an enclosed PCB</a:t>
            </a:r>
            <a:endParaRPr/>
          </a:p>
          <a:p>
            <a:pPr indent="0" lvl="0" marL="0" rtl="0" algn="l">
              <a:spcBef>
                <a:spcPts val="0"/>
              </a:spcBef>
              <a:spcAft>
                <a:spcPts val="0"/>
              </a:spcAft>
              <a:buNone/>
            </a:pPr>
            <a:r>
              <a:rPr lang="en"/>
              <a:t>Improvement of Braking Speeds</a:t>
            </a:r>
            <a:endParaRPr/>
          </a:p>
          <a:p>
            <a:pPr indent="0" lvl="0" marL="0" rtl="0" algn="l">
              <a:spcBef>
                <a:spcPts val="0"/>
              </a:spcBef>
              <a:spcAft>
                <a:spcPts val="0"/>
              </a:spcAft>
              <a:buNone/>
            </a:pPr>
            <a:r>
              <a:rPr lang="en"/>
              <a:t>User Experience Improvements = Getting a bike seat + making the bike rideable despite tech</a:t>
            </a:r>
            <a:endParaRPr/>
          </a:p>
          <a:p>
            <a:pPr indent="0" lvl="0" marL="0" rtl="0" algn="l">
              <a:spcBef>
                <a:spcPts val="0"/>
              </a:spcBef>
              <a:spcAft>
                <a:spcPts val="0"/>
              </a:spcAft>
              <a:buNone/>
            </a:pPr>
            <a:r>
              <a:rPr lang="en"/>
              <a:t>Aesthetic Improvements = Make the design appear marketable and refined</a:t>
            </a:r>
            <a:endParaRPr/>
          </a:p>
        </p:txBody>
      </p:sp>
      <p:sp>
        <p:nvSpPr>
          <p:cNvPr id="308" name="Google Shape;308;g26f5504ff19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6f5504ff19_0_15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6f5504ff19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6f5504ff19_0_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 sz="1400">
                <a:solidFill>
                  <a:srgbClr val="595959"/>
                </a:solidFill>
              </a:rPr>
              <a:t>Bicycles are intended to be simple, inexpensive modes of transportation</a:t>
            </a:r>
            <a:endParaRPr sz="1400">
              <a:solidFill>
                <a:srgbClr val="595959"/>
              </a:solidFill>
            </a:endParaRPr>
          </a:p>
          <a:p>
            <a:pPr indent="-317500" lvl="0" marL="457200" rtl="0" algn="l">
              <a:spcBef>
                <a:spcPts val="0"/>
              </a:spcBef>
              <a:spcAft>
                <a:spcPts val="0"/>
              </a:spcAft>
              <a:buClr>
                <a:schemeClr val="dk1"/>
              </a:buClr>
              <a:buSzPts val="1400"/>
              <a:buChar char="•"/>
            </a:pPr>
            <a:r>
              <a:rPr lang="en" sz="1400">
                <a:solidFill>
                  <a:srgbClr val="595959"/>
                </a:solidFill>
              </a:rPr>
              <a:t>This intention comes at the cost of a lack of safety features</a:t>
            </a:r>
            <a:endParaRPr sz="1400">
              <a:solidFill>
                <a:srgbClr val="595959"/>
              </a:solidFill>
            </a:endParaRPr>
          </a:p>
          <a:p>
            <a:pPr indent="-317500" lvl="0" marL="457200" rtl="0" algn="l">
              <a:spcBef>
                <a:spcPts val="0"/>
              </a:spcBef>
              <a:spcAft>
                <a:spcPts val="0"/>
              </a:spcAft>
              <a:buClr>
                <a:schemeClr val="dk1"/>
              </a:buClr>
              <a:buSzPts val="1400"/>
              <a:buChar char="•"/>
            </a:pPr>
            <a:r>
              <a:rPr lang="en" sz="1400">
                <a:solidFill>
                  <a:srgbClr val="595959"/>
                </a:solidFill>
              </a:rPr>
              <a:t>Anti-lock braking systems (ABS) are commonly used in cars to prevent wheels from locking up in inclement weather</a:t>
            </a:r>
            <a:endParaRPr/>
          </a:p>
        </p:txBody>
      </p:sp>
      <p:sp>
        <p:nvSpPr>
          <p:cNvPr id="78" name="Google Shape;78;g26f5504ff19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f9081c70d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 sz="1400">
                <a:solidFill>
                  <a:srgbClr val="595959"/>
                </a:solidFill>
              </a:rPr>
              <a:t>The objective of this project is to implement an anti-lock braking system (ABS) on a bicycle</a:t>
            </a:r>
            <a:endParaRPr sz="1400">
              <a:solidFill>
                <a:srgbClr val="595959"/>
              </a:solidFill>
            </a:endParaRPr>
          </a:p>
          <a:p>
            <a:pPr indent="-317500" lvl="0" marL="457200" rtl="0" algn="l">
              <a:spcBef>
                <a:spcPts val="0"/>
              </a:spcBef>
              <a:spcAft>
                <a:spcPts val="0"/>
              </a:spcAft>
              <a:buClr>
                <a:schemeClr val="dk1"/>
              </a:buClr>
              <a:buSzPts val="1400"/>
              <a:buChar char="•"/>
            </a:pPr>
            <a:r>
              <a:rPr lang="en" sz="1400">
                <a:solidFill>
                  <a:srgbClr val="595959"/>
                </a:solidFill>
              </a:rPr>
              <a:t>This project is intended to improve the safety of bicycles by preventing brake lock-ups</a:t>
            </a:r>
            <a:endParaRPr sz="1400">
              <a:solidFill>
                <a:srgbClr val="595959"/>
              </a:solidFill>
            </a:endParaRPr>
          </a:p>
          <a:p>
            <a:pPr indent="-317500" lvl="0" marL="457200" rtl="0" algn="l">
              <a:spcBef>
                <a:spcPts val="0"/>
              </a:spcBef>
              <a:spcAft>
                <a:spcPts val="0"/>
              </a:spcAft>
              <a:buClr>
                <a:schemeClr val="dk1"/>
              </a:buClr>
              <a:buSzPts val="1400"/>
              <a:buChar char="•"/>
            </a:pPr>
            <a:r>
              <a:rPr lang="en" sz="1400">
                <a:solidFill>
                  <a:srgbClr val="595959"/>
                </a:solidFill>
              </a:rPr>
              <a:t>This is done by adding a braking system that both detects locking and modulates braking to account for it</a:t>
            </a:r>
            <a:endParaRPr/>
          </a:p>
        </p:txBody>
      </p:sp>
      <p:sp>
        <p:nvSpPr>
          <p:cNvPr id="89" name="Google Shape;89;g2cf9081c70d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cf9081c70d_0_1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cf9081c70d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cf9081c70d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Originally, the design was </a:t>
            </a:r>
            <a:r>
              <a:rPr lang="en"/>
              <a:t>going</a:t>
            </a:r>
            <a:r>
              <a:rPr lang="en"/>
              <a:t> to utilize a PID controller for the motor controller, and the original design had incomplete representations of the dynamics behind bicycle braking. In addition, the original design included a </a:t>
            </a:r>
            <a:r>
              <a:rPr lang="en"/>
              <a:t>battery</a:t>
            </a:r>
            <a:r>
              <a:rPr lang="en"/>
              <a:t> management system.</a:t>
            </a:r>
            <a:endParaRPr/>
          </a:p>
          <a:p>
            <a:pPr indent="0" lvl="0" marL="0" rtl="0" algn="l">
              <a:lnSpc>
                <a:spcPct val="100000"/>
              </a:lnSpc>
              <a:spcBef>
                <a:spcPts val="0"/>
              </a:spcBef>
              <a:spcAft>
                <a:spcPts val="0"/>
              </a:spcAft>
              <a:buSzPts val="1400"/>
              <a:buNone/>
            </a:pPr>
            <a:r>
              <a:rPr lang="en"/>
              <a:t>These did not necessarily aim towards the completion of our high level requirements as well as we would </a:t>
            </a:r>
            <a:r>
              <a:rPr lang="en"/>
              <a:t>have</a:t>
            </a:r>
            <a:r>
              <a:rPr lang="en"/>
              <a:t> liked.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High Level Requirements:</a:t>
            </a:r>
            <a:endParaRPr/>
          </a:p>
          <a:p>
            <a:pPr indent="-298450" lvl="0" marL="457200" rtl="0" algn="l">
              <a:spcBef>
                <a:spcPts val="0"/>
              </a:spcBef>
              <a:spcAft>
                <a:spcPts val="0"/>
              </a:spcAft>
              <a:buSzPts val="1100"/>
              <a:buChar char="-"/>
            </a:pPr>
            <a:r>
              <a:rPr lang="en"/>
              <a:t>This project must possess the ability to accurately determine bicycle wheel angular velocity at any point in time and consequently be able to prevent brake lock-ups. </a:t>
            </a:r>
            <a:endParaRPr/>
          </a:p>
          <a:p>
            <a:pPr indent="-298450" lvl="0" marL="457200" rtl="0" algn="l">
              <a:spcBef>
                <a:spcPts val="0"/>
              </a:spcBef>
              <a:spcAft>
                <a:spcPts val="0"/>
              </a:spcAft>
              <a:buSzPts val="1100"/>
              <a:buChar char="-"/>
            </a:pPr>
            <a:r>
              <a:rPr lang="en"/>
              <a:t>This project must demonstrate the advantages of Anti-Lock Braking (ABS) over traditional braking in emergency situations; this includes coming to a stop faster on adverse road conditions (shorter stopping distances) and the ability to maneuver while braking. </a:t>
            </a:r>
            <a:endParaRPr/>
          </a:p>
          <a:p>
            <a:pPr indent="-298450" lvl="0" marL="457200" rtl="0" algn="l">
              <a:spcBef>
                <a:spcPts val="0"/>
              </a:spcBef>
              <a:spcAft>
                <a:spcPts val="0"/>
              </a:spcAft>
              <a:buSzPts val="1100"/>
              <a:buChar char="-"/>
            </a:pPr>
            <a:r>
              <a:rPr lang="en"/>
              <a:t>This project must be capable of exerting the necessary control effort to make full use of the bicycle brakes.</a:t>
            </a:r>
            <a:endParaRPr/>
          </a:p>
        </p:txBody>
      </p:sp>
      <p:sp>
        <p:nvSpPr>
          <p:cNvPr id="111" name="Google Shape;111;g2cf9081c70d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cf9081c70d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g2cf9081c70d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cf9081c70d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The changes we made to better reach our high level requirements included a swap to using a type of optimal controller, a bang-bang controller. This controller has a faster response time than a PID controller, so we decided to use it since ABS should have fast control systems.</a:t>
            </a:r>
            <a:endParaRPr/>
          </a:p>
          <a:p>
            <a:pPr indent="0" lvl="0" marL="0" rtl="0" algn="l">
              <a:lnSpc>
                <a:spcPct val="100000"/>
              </a:lnSpc>
              <a:spcBef>
                <a:spcPts val="0"/>
              </a:spcBef>
              <a:spcAft>
                <a:spcPts val="0"/>
              </a:spcAft>
              <a:buSzPts val="1400"/>
              <a:buNone/>
            </a:pPr>
            <a:r>
              <a:rPr lang="en"/>
              <a:t>The dynamics of a braking bicycle were completed and accurately model the mechanics behind our project</a:t>
            </a:r>
            <a:endParaRPr/>
          </a:p>
          <a:p>
            <a:pPr indent="0" lvl="0" marL="0" rtl="0" algn="l">
              <a:lnSpc>
                <a:spcPct val="100000"/>
              </a:lnSpc>
              <a:spcBef>
                <a:spcPts val="0"/>
              </a:spcBef>
              <a:spcAft>
                <a:spcPts val="0"/>
              </a:spcAft>
              <a:buSzPts val="1400"/>
              <a:buNone/>
            </a:pPr>
            <a:r>
              <a:rPr lang="en"/>
              <a:t>The battery management system was deemed overly complex compared to the rest of the project and was scrapped in the interest of time. Additionally, the feature did not work towards any of the requirements of the project.</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
                <a:solidFill>
                  <a:schemeClr val="dk1"/>
                </a:solidFill>
              </a:rPr>
              <a:t>High Level Requirements: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project must possess the ability to accurately determine bicycle wheel angular velocity at any point in time and consequently be able to prevent brake lock-ups.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project must demonstrate the advantages of Anti-Lock Braking (ABS) over traditional braking in emergency situations; this includes coming to a stop faster on adverse road conditions (shorter stopping distances) and the ability to maneuver while braking.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project must display the responsiveness required of ABS; the project must show that within one second of the brake system receiving input, the brakes will begin actuating from the ABS control.</a:t>
            </a:r>
            <a:endParaRPr/>
          </a:p>
        </p:txBody>
      </p:sp>
      <p:sp>
        <p:nvSpPr>
          <p:cNvPr id="134" name="Google Shape;134;g2cf9081c70d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cf9081c70d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2cf9081c70d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400"/>
              </a:spcBef>
              <a:spcAft>
                <a:spcPts val="0"/>
              </a:spcAft>
              <a:buClr>
                <a:schemeClr val="dk1"/>
              </a:buClr>
              <a:buSzPts val="1400"/>
              <a:buChar char="•"/>
              <a:defRPr sz="1100"/>
            </a:lvl2pPr>
            <a:lvl3pPr indent="-317500" lvl="2" marL="1371600" algn="l">
              <a:lnSpc>
                <a:spcPct val="90000"/>
              </a:lnSpc>
              <a:spcBef>
                <a:spcPts val="400"/>
              </a:spcBef>
              <a:spcAft>
                <a:spcPts val="0"/>
              </a:spcAft>
              <a:buClr>
                <a:schemeClr val="dk1"/>
              </a:buClr>
              <a:buSzPts val="1400"/>
              <a:buChar char="•"/>
              <a:defRPr sz="1100"/>
            </a:lvl3pPr>
            <a:lvl4pPr indent="-317500" lvl="3" marL="1828800" algn="l">
              <a:lnSpc>
                <a:spcPct val="90000"/>
              </a:lnSpc>
              <a:spcBef>
                <a:spcPts val="400"/>
              </a:spcBef>
              <a:spcAft>
                <a:spcPts val="0"/>
              </a:spcAft>
              <a:buClr>
                <a:schemeClr val="dk1"/>
              </a:buClr>
              <a:buSzPts val="1400"/>
              <a:buChar char="•"/>
              <a:defRPr sz="1100"/>
            </a:lvl4pPr>
            <a:lvl5pPr indent="-317500" lvl="4" marL="2286000" algn="l">
              <a:lnSpc>
                <a:spcPct val="90000"/>
              </a:lnSpc>
              <a:spcBef>
                <a:spcPts val="400"/>
              </a:spcBef>
              <a:spcAft>
                <a:spcPts val="0"/>
              </a:spcAft>
              <a:buClr>
                <a:schemeClr val="dk1"/>
              </a:buClr>
              <a:buSzPts val="1400"/>
              <a:buChar char="•"/>
              <a:defRPr sz="1100"/>
            </a:lvl5pPr>
            <a:lvl6pPr indent="-317500" lvl="5" marL="2743200" algn="l">
              <a:lnSpc>
                <a:spcPct val="90000"/>
              </a:lnSpc>
              <a:spcBef>
                <a:spcPts val="400"/>
              </a:spcBef>
              <a:spcAft>
                <a:spcPts val="0"/>
              </a:spcAft>
              <a:buClr>
                <a:schemeClr val="dk1"/>
              </a:buClr>
              <a:buSzPts val="1400"/>
              <a:buChar char="•"/>
              <a:defRPr sz="1100"/>
            </a:lvl6pPr>
            <a:lvl7pPr indent="-317500" lvl="6" marL="3200400" algn="l">
              <a:lnSpc>
                <a:spcPct val="90000"/>
              </a:lnSpc>
              <a:spcBef>
                <a:spcPts val="400"/>
              </a:spcBef>
              <a:spcAft>
                <a:spcPts val="0"/>
              </a:spcAft>
              <a:buClr>
                <a:schemeClr val="dk1"/>
              </a:buClr>
              <a:buSzPts val="1400"/>
              <a:buChar char="•"/>
              <a:defRPr sz="1100"/>
            </a:lvl7pPr>
            <a:lvl8pPr indent="-317500" lvl="7" marL="3657600" algn="l">
              <a:lnSpc>
                <a:spcPct val="90000"/>
              </a:lnSpc>
              <a:spcBef>
                <a:spcPts val="400"/>
              </a:spcBef>
              <a:spcAft>
                <a:spcPts val="0"/>
              </a:spcAft>
              <a:buClr>
                <a:schemeClr val="dk1"/>
              </a:buClr>
              <a:buSzPts val="1400"/>
              <a:buChar char="•"/>
              <a:defRPr sz="1100"/>
            </a:lvl8pPr>
            <a:lvl9pPr indent="-317500" lvl="8" marL="4114800" algn="l">
              <a:lnSpc>
                <a:spcPct val="90000"/>
              </a:lnSpc>
              <a:spcBef>
                <a:spcPts val="400"/>
              </a:spcBef>
              <a:spcAft>
                <a:spcPts val="0"/>
              </a:spcAft>
              <a:buClr>
                <a:schemeClr val="dk1"/>
              </a:buClr>
              <a:buSzPts val="1400"/>
              <a:buChar char="•"/>
              <a:defRPr sz="1100"/>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3.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3.png"/><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hyperlink" Target="http://drive.google.com/file/d/1fxxpID0q6wB5eiC2vxaE98coKojRKG8t/view" TargetMode="External"/><Relationship Id="rId4" Type="http://schemas.openxmlformats.org/officeDocument/2006/relationships/image" Target="../media/image16.jp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p:nvPr/>
        </p:nvSpPr>
        <p:spPr>
          <a:xfrm flipH="1" rot="10800000">
            <a:off x="-1" y="0"/>
            <a:ext cx="9144000" cy="5149623"/>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61" name="Google Shape;61;p14"/>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sp>
        <p:nvSpPr>
          <p:cNvPr id="62" name="Google Shape;62;p14"/>
          <p:cNvSpPr txBox="1"/>
          <p:nvPr/>
        </p:nvSpPr>
        <p:spPr>
          <a:xfrm>
            <a:off x="850526" y="1915473"/>
            <a:ext cx="7443000" cy="949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500"/>
              </a:spcBef>
              <a:spcAft>
                <a:spcPts val="0"/>
              </a:spcAft>
              <a:buClr>
                <a:srgbClr val="000000"/>
              </a:buClr>
              <a:buSzPts val="3400"/>
              <a:buFont typeface="Arial"/>
              <a:buNone/>
            </a:pPr>
            <a:r>
              <a:rPr b="1" lang="en" sz="3400">
                <a:solidFill>
                  <a:schemeClr val="lt1"/>
                </a:solidFill>
              </a:rPr>
              <a:t>Anti-Lock Braking for Bicycles</a:t>
            </a:r>
            <a:endParaRPr b="0" i="0" sz="34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None/>
            </a:pPr>
            <a:r>
              <a:rPr lang="en" sz="1900">
                <a:solidFill>
                  <a:schemeClr val="lt1"/>
                </a:solidFill>
              </a:rPr>
              <a:t>Ethan Chastain, Aidan Rodgers, Leon Ku</a:t>
            </a:r>
            <a:endParaRPr b="0" i="0" sz="1400" u="none" cap="none" strike="noStrike">
              <a:solidFill>
                <a:srgbClr val="000000"/>
              </a:solidFill>
              <a:latin typeface="Arial"/>
              <a:ea typeface="Arial"/>
              <a:cs typeface="Arial"/>
              <a:sym typeface="Arial"/>
            </a:endParaRPr>
          </a:p>
        </p:txBody>
      </p:sp>
      <p:pic>
        <p:nvPicPr>
          <p:cNvPr descr="A picture containing drawing&#10;&#10;Description automatically generated" id="63" name="Google Shape;63;p14"/>
          <p:cNvPicPr preferRelativeResize="0"/>
          <p:nvPr/>
        </p:nvPicPr>
        <p:blipFill rotWithShape="1">
          <a:blip r:embed="rId4">
            <a:alphaModFix/>
          </a:blip>
          <a:srcRect b="0" l="0" r="0" t="0"/>
          <a:stretch/>
        </p:blipFill>
        <p:spPr>
          <a:xfrm>
            <a:off x="3480755" y="639724"/>
            <a:ext cx="2182487" cy="565562"/>
          </a:xfrm>
          <a:prstGeom prst="rect">
            <a:avLst/>
          </a:prstGeom>
          <a:noFill/>
          <a:ln>
            <a:noFill/>
          </a:ln>
        </p:spPr>
      </p:pic>
      <p:sp>
        <p:nvSpPr>
          <p:cNvPr id="64" name="Google Shape;64;p14"/>
          <p:cNvSpPr txBox="1"/>
          <p:nvPr/>
        </p:nvSpPr>
        <p:spPr>
          <a:xfrm>
            <a:off x="2941544" y="4060416"/>
            <a:ext cx="3261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rPr>
              <a:t>April 29, 2024</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3"/>
          <p:cNvPicPr preferRelativeResize="0"/>
          <p:nvPr/>
        </p:nvPicPr>
        <p:blipFill rotWithShape="1">
          <a:blip r:embed="rId3">
            <a:alphaModFix/>
          </a:blip>
          <a:srcRect b="0" l="0" r="63017" t="50171"/>
          <a:stretch/>
        </p:blipFill>
        <p:spPr>
          <a:xfrm>
            <a:off x="5977417" y="1069861"/>
            <a:ext cx="2221050" cy="1679775"/>
          </a:xfrm>
          <a:prstGeom prst="rect">
            <a:avLst/>
          </a:prstGeom>
          <a:noFill/>
          <a:ln>
            <a:noFill/>
          </a:ln>
        </p:spPr>
      </p:pic>
      <p:sp>
        <p:nvSpPr>
          <p:cNvPr id="160" name="Google Shape;160;p23"/>
          <p:cNvSpPr/>
          <p:nvPr/>
        </p:nvSpPr>
        <p:spPr>
          <a:xfrm flipH="1" rot="10800000">
            <a:off x="0" y="4827760"/>
            <a:ext cx="9144000" cy="31574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61" name="Google Shape;161;p23"/>
          <p:cNvSpPr txBox="1"/>
          <p:nvPr/>
        </p:nvSpPr>
        <p:spPr>
          <a:xfrm>
            <a:off x="6370504" y="3560419"/>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162" name="Google Shape;162;p23"/>
          <p:cNvSpPr txBox="1"/>
          <p:nvPr>
            <p:ph idx="1" type="body"/>
          </p:nvPr>
        </p:nvSpPr>
        <p:spPr>
          <a:xfrm>
            <a:off x="282608" y="1000709"/>
            <a:ext cx="5014848" cy="3615827"/>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b="1" lang="en" sz="2000">
                <a:solidFill>
                  <a:srgbClr val="E84B36"/>
                </a:solidFill>
              </a:rPr>
              <a:t>Control </a:t>
            </a:r>
            <a:r>
              <a:rPr b="1" lang="en" sz="2000">
                <a:solidFill>
                  <a:srgbClr val="E84B36"/>
                </a:solidFill>
              </a:rPr>
              <a:t>Subsystem</a:t>
            </a:r>
            <a:endParaRPr b="1" sz="2000">
              <a:solidFill>
                <a:srgbClr val="E84B36"/>
              </a:solidFill>
            </a:endParaRPr>
          </a:p>
          <a:p>
            <a:pPr indent="0" lvl="0" marL="0" rtl="0" algn="l">
              <a:lnSpc>
                <a:spcPct val="100000"/>
              </a:lnSpc>
              <a:spcBef>
                <a:spcPts val="0"/>
              </a:spcBef>
              <a:spcAft>
                <a:spcPts val="0"/>
              </a:spcAft>
              <a:buNone/>
            </a:pPr>
            <a:r>
              <a:t/>
            </a:r>
            <a:endParaRPr sz="1400">
              <a:solidFill>
                <a:schemeClr val="dk1"/>
              </a:solidFill>
            </a:endParaRPr>
          </a:p>
          <a:p>
            <a:pPr indent="-317500" lvl="0" marL="457200" rtl="0" algn="l">
              <a:lnSpc>
                <a:spcPct val="100000"/>
              </a:lnSpc>
              <a:spcBef>
                <a:spcPts val="0"/>
              </a:spcBef>
              <a:spcAft>
                <a:spcPts val="0"/>
              </a:spcAft>
              <a:buSzPts val="1400"/>
              <a:buChar char="•"/>
            </a:pPr>
            <a:r>
              <a:rPr lang="en" sz="1400">
                <a:solidFill>
                  <a:schemeClr val="dk1"/>
                </a:solidFill>
              </a:rPr>
              <a:t>Brake Logic</a:t>
            </a:r>
            <a:endParaRPr sz="1400">
              <a:solidFill>
                <a:schemeClr val="dk1"/>
              </a:solidFill>
            </a:endParaRPr>
          </a:p>
          <a:p>
            <a:pPr indent="-317500" lvl="0" marL="457200" rtl="0" algn="l">
              <a:lnSpc>
                <a:spcPct val="100000"/>
              </a:lnSpc>
              <a:spcBef>
                <a:spcPts val="0"/>
              </a:spcBef>
              <a:spcAft>
                <a:spcPts val="0"/>
              </a:spcAft>
              <a:buSzPts val="1400"/>
              <a:buChar char="•"/>
            </a:pPr>
            <a:r>
              <a:rPr lang="en" sz="1400">
                <a:solidFill>
                  <a:schemeClr val="dk1"/>
                </a:solidFill>
              </a:rPr>
              <a:t>Slip Tracking</a:t>
            </a:r>
            <a:endParaRPr sz="1400">
              <a:solidFill>
                <a:schemeClr val="dk1"/>
              </a:solidFill>
            </a:endParaRPr>
          </a:p>
          <a:p>
            <a:pPr indent="0" lvl="0" marL="0" rtl="0" algn="l">
              <a:lnSpc>
                <a:spcPct val="100000"/>
              </a:lnSpc>
              <a:spcBef>
                <a:spcPts val="0"/>
              </a:spcBef>
              <a:spcAft>
                <a:spcPts val="0"/>
              </a:spcAft>
              <a:buNone/>
            </a:pPr>
            <a:r>
              <a:t/>
            </a:r>
            <a:endParaRPr sz="1400">
              <a:solidFill>
                <a:schemeClr val="dk1"/>
              </a:solidFill>
            </a:endParaRPr>
          </a:p>
          <a:p>
            <a:pPr indent="0" lvl="0" marL="0" rtl="0" algn="l">
              <a:lnSpc>
                <a:spcPct val="100000"/>
              </a:lnSpc>
              <a:spcBef>
                <a:spcPts val="0"/>
              </a:spcBef>
              <a:spcAft>
                <a:spcPts val="0"/>
              </a:spcAft>
              <a:buNone/>
            </a:pPr>
            <a:r>
              <a:rPr b="1" lang="en" sz="1500">
                <a:solidFill>
                  <a:srgbClr val="15264B"/>
                </a:solidFill>
              </a:rPr>
              <a:t>Subsystem Requirements</a:t>
            </a:r>
            <a:endParaRPr b="1" sz="1500">
              <a:solidFill>
                <a:srgbClr val="15264B"/>
              </a:solidFill>
            </a:endParaRPr>
          </a:p>
          <a:p>
            <a:pPr indent="0" lvl="0" marL="0" rtl="0" algn="l">
              <a:lnSpc>
                <a:spcPct val="100000"/>
              </a:lnSpc>
              <a:spcBef>
                <a:spcPts val="0"/>
              </a:spcBef>
              <a:spcAft>
                <a:spcPts val="0"/>
              </a:spcAft>
              <a:buNone/>
            </a:pPr>
            <a:r>
              <a:t/>
            </a:r>
            <a:endParaRPr sz="1400">
              <a:solidFill>
                <a:schemeClr val="dk1"/>
              </a:solidFill>
            </a:endParaRPr>
          </a:p>
          <a:p>
            <a:pPr indent="-317500" lvl="0" marL="457200" rtl="0" algn="l">
              <a:lnSpc>
                <a:spcPct val="100000"/>
              </a:lnSpc>
              <a:spcBef>
                <a:spcPts val="0"/>
              </a:spcBef>
              <a:spcAft>
                <a:spcPts val="0"/>
              </a:spcAft>
              <a:buSzPts val="1400"/>
              <a:buChar char="•"/>
            </a:pPr>
            <a:r>
              <a:rPr lang="en" sz="1400">
                <a:solidFill>
                  <a:schemeClr val="dk1"/>
                </a:solidFill>
              </a:rPr>
              <a:t>Rise time &lt;= 75 ms</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Settling time &lt;= 125 ms</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Overshoot &lt;= 15%</a:t>
            </a:r>
            <a:endParaRPr sz="1400">
              <a:solidFill>
                <a:schemeClr val="dk1"/>
              </a:solidFill>
            </a:endParaRPr>
          </a:p>
        </p:txBody>
      </p:sp>
      <p:sp>
        <p:nvSpPr>
          <p:cNvPr id="163" name="Google Shape;163;p23"/>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64" name="Google Shape;164;p23"/>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65" name="Google Shape;165;p23"/>
          <p:cNvPicPr preferRelativeResize="0"/>
          <p:nvPr/>
        </p:nvPicPr>
        <p:blipFill rotWithShape="1">
          <a:blip r:embed="rId4">
            <a:alphaModFix/>
          </a:blip>
          <a:srcRect b="0" l="0" r="0" t="0"/>
          <a:stretch/>
        </p:blipFill>
        <p:spPr>
          <a:xfrm>
            <a:off x="8665658" y="171011"/>
            <a:ext cx="208429" cy="301065"/>
          </a:xfrm>
          <a:prstGeom prst="rect">
            <a:avLst/>
          </a:prstGeom>
          <a:noFill/>
          <a:ln>
            <a:noFill/>
          </a:ln>
        </p:spPr>
      </p:pic>
      <p:sp>
        <p:nvSpPr>
          <p:cNvPr id="166" name="Google Shape;166;p23"/>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Functional Block Requirements</a:t>
            </a:r>
            <a:endParaRPr b="0" i="0" sz="1800" u="none" cap="none" strike="noStrike">
              <a:solidFill>
                <a:schemeClr val="lt1"/>
              </a:solidFill>
              <a:latin typeface="Arial"/>
              <a:ea typeface="Arial"/>
              <a:cs typeface="Arial"/>
              <a:sym typeface="Arial"/>
            </a:endParaRPr>
          </a:p>
        </p:txBody>
      </p:sp>
      <p:sp>
        <p:nvSpPr>
          <p:cNvPr id="167" name="Google Shape;167;p23"/>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168" name="Google Shape;168;p23"/>
          <p:cNvPicPr preferRelativeResize="0"/>
          <p:nvPr/>
        </p:nvPicPr>
        <p:blipFill>
          <a:blip r:embed="rId5">
            <a:alphaModFix/>
          </a:blip>
          <a:stretch>
            <a:fillRect/>
          </a:stretch>
        </p:blipFill>
        <p:spPr>
          <a:xfrm>
            <a:off x="5205300" y="2948800"/>
            <a:ext cx="3765311" cy="1679776"/>
          </a:xfrm>
          <a:prstGeom prst="rect">
            <a:avLst/>
          </a:prstGeom>
          <a:solidFill>
            <a:srgbClr val="D8D8D8"/>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4"/>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74" name="Google Shape;174;p24"/>
          <p:cNvSpPr txBox="1"/>
          <p:nvPr>
            <p:ph idx="1" type="body"/>
          </p:nvPr>
        </p:nvSpPr>
        <p:spPr>
          <a:xfrm>
            <a:off x="282608" y="1000709"/>
            <a:ext cx="50148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300"/>
              <a:buFont typeface="Arial"/>
              <a:buNone/>
            </a:pPr>
            <a:r>
              <a:rPr b="1" lang="en" sz="2000">
                <a:solidFill>
                  <a:srgbClr val="E84B36"/>
                </a:solidFill>
              </a:rPr>
              <a:t>Power Subsystem</a:t>
            </a:r>
            <a:endParaRPr b="1" sz="2000">
              <a:solidFill>
                <a:srgbClr val="E84B36"/>
              </a:solidFill>
            </a:endParaRPr>
          </a:p>
          <a:p>
            <a:pPr indent="0" lvl="0" marL="0" rtl="0" algn="l">
              <a:lnSpc>
                <a:spcPct val="100000"/>
              </a:lnSpc>
              <a:spcBef>
                <a:spcPts val="0"/>
              </a:spcBef>
              <a:spcAft>
                <a:spcPts val="0"/>
              </a:spcAft>
              <a:buClr>
                <a:schemeClr val="dk1"/>
              </a:buClr>
              <a:buSzPts val="1500"/>
              <a:buFont typeface="Arial"/>
              <a:buNone/>
            </a:pPr>
            <a:r>
              <a:t/>
            </a:r>
            <a:endParaRPr sz="1400">
              <a:solidFill>
                <a:schemeClr val="dk1"/>
              </a:solidFill>
            </a:endParaRPr>
          </a:p>
          <a:p>
            <a:pPr indent="-317500" lvl="0" marL="457200" rtl="0" algn="l">
              <a:lnSpc>
                <a:spcPct val="100000"/>
              </a:lnSpc>
              <a:spcBef>
                <a:spcPts val="0"/>
              </a:spcBef>
              <a:spcAft>
                <a:spcPts val="0"/>
              </a:spcAft>
              <a:buSzPts val="1400"/>
              <a:buChar char="•"/>
            </a:pPr>
            <a:r>
              <a:rPr lang="en" sz="1400">
                <a:solidFill>
                  <a:schemeClr val="dk1"/>
                </a:solidFill>
              </a:rPr>
              <a:t>Powers Project Components</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Batteries and Regulation</a:t>
            </a:r>
            <a:endParaRPr sz="1400">
              <a:solidFill>
                <a:schemeClr val="dk1"/>
              </a:solidFill>
            </a:endParaRPr>
          </a:p>
          <a:p>
            <a:pPr indent="0" lvl="0" marL="0" rtl="0" algn="l">
              <a:lnSpc>
                <a:spcPct val="100000"/>
              </a:lnSpc>
              <a:spcBef>
                <a:spcPts val="0"/>
              </a:spcBef>
              <a:spcAft>
                <a:spcPts val="0"/>
              </a:spcAft>
              <a:buClr>
                <a:schemeClr val="dk1"/>
              </a:buClr>
              <a:buSzPts val="15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2300"/>
              <a:buFont typeface="Arial"/>
              <a:buNone/>
            </a:pPr>
            <a:r>
              <a:rPr b="1" lang="en" sz="1500">
                <a:solidFill>
                  <a:srgbClr val="15264B"/>
                </a:solidFill>
              </a:rPr>
              <a:t>Subsystem Requirements</a:t>
            </a:r>
            <a:endParaRPr b="1" sz="1500">
              <a:solidFill>
                <a:srgbClr val="15264B"/>
              </a:solidFill>
            </a:endParaRPr>
          </a:p>
          <a:p>
            <a:pPr indent="0" lvl="0" marL="0" rtl="0" algn="l">
              <a:lnSpc>
                <a:spcPct val="100000"/>
              </a:lnSpc>
              <a:spcBef>
                <a:spcPts val="0"/>
              </a:spcBef>
              <a:spcAft>
                <a:spcPts val="0"/>
              </a:spcAft>
              <a:buNone/>
            </a:pPr>
            <a:r>
              <a:t/>
            </a:r>
            <a:endParaRPr sz="1400">
              <a:solidFill>
                <a:schemeClr val="dk1"/>
              </a:solidFill>
            </a:endParaRPr>
          </a:p>
          <a:p>
            <a:pPr indent="-317500" lvl="0" marL="457200" rtl="0" algn="l">
              <a:lnSpc>
                <a:spcPct val="100000"/>
              </a:lnSpc>
              <a:spcBef>
                <a:spcPts val="0"/>
              </a:spcBef>
              <a:spcAft>
                <a:spcPts val="0"/>
              </a:spcAft>
              <a:buSzPts val="1400"/>
              <a:buChar char="•"/>
            </a:pPr>
            <a:r>
              <a:rPr lang="en" sz="1400">
                <a:solidFill>
                  <a:schemeClr val="dk1"/>
                </a:solidFill>
              </a:rPr>
              <a:t>100 mA at 3.3 V with 2% peak-to-peak ripple</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Efficiency &gt; 90% </a:t>
            </a:r>
            <a:endParaRPr sz="1400">
              <a:solidFill>
                <a:schemeClr val="dk1"/>
              </a:solidFill>
            </a:endParaRPr>
          </a:p>
          <a:p>
            <a:pPr indent="-304800" lvl="1" marL="914400" rtl="0" algn="l">
              <a:lnSpc>
                <a:spcPct val="100000"/>
              </a:lnSpc>
              <a:spcBef>
                <a:spcPts val="0"/>
              </a:spcBef>
              <a:spcAft>
                <a:spcPts val="0"/>
              </a:spcAft>
              <a:buClr>
                <a:schemeClr val="dk1"/>
              </a:buClr>
              <a:buSzPts val="1200"/>
              <a:buChar char="•"/>
            </a:pPr>
            <a:r>
              <a:rPr lang="en" sz="1200">
                <a:solidFill>
                  <a:schemeClr val="dk1"/>
                </a:solidFill>
              </a:rPr>
              <a:t>Under Certain Conditions</a:t>
            </a:r>
            <a:endParaRPr b="1" sz="1800">
              <a:solidFill>
                <a:srgbClr val="E84B36"/>
              </a:solidFill>
            </a:endParaRPr>
          </a:p>
        </p:txBody>
      </p:sp>
      <p:sp>
        <p:nvSpPr>
          <p:cNvPr id="175" name="Google Shape;175;p2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76" name="Google Shape;176;p24"/>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77" name="Google Shape;177;p24"/>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178" name="Google Shape;178;p2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Functional Block Requirements</a:t>
            </a:r>
            <a:endParaRPr b="0" i="0" sz="1800" u="none" cap="none" strike="noStrike">
              <a:solidFill>
                <a:schemeClr val="lt1"/>
              </a:solidFill>
              <a:latin typeface="Arial"/>
              <a:ea typeface="Arial"/>
              <a:cs typeface="Arial"/>
              <a:sym typeface="Arial"/>
            </a:endParaRPr>
          </a:p>
        </p:txBody>
      </p:sp>
      <p:sp>
        <p:nvSpPr>
          <p:cNvPr id="179" name="Google Shape;179;p2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180" name="Google Shape;180;p24"/>
          <p:cNvPicPr preferRelativeResize="0"/>
          <p:nvPr/>
        </p:nvPicPr>
        <p:blipFill rotWithShape="1">
          <a:blip r:embed="rId4">
            <a:alphaModFix/>
          </a:blip>
          <a:srcRect b="49826" l="0" r="50000" t="0"/>
          <a:stretch/>
        </p:blipFill>
        <p:spPr>
          <a:xfrm>
            <a:off x="5738981" y="1000695"/>
            <a:ext cx="3002824" cy="1691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5"/>
          <p:cNvPicPr preferRelativeResize="0"/>
          <p:nvPr/>
        </p:nvPicPr>
        <p:blipFill rotWithShape="1">
          <a:blip r:embed="rId3">
            <a:alphaModFix/>
          </a:blip>
          <a:srcRect b="48482" l="50703" r="22284" t="0"/>
          <a:stretch/>
        </p:blipFill>
        <p:spPr>
          <a:xfrm>
            <a:off x="6429295" y="1000700"/>
            <a:ext cx="1622201" cy="1736701"/>
          </a:xfrm>
          <a:prstGeom prst="rect">
            <a:avLst/>
          </a:prstGeom>
          <a:noFill/>
          <a:ln>
            <a:noFill/>
          </a:ln>
        </p:spPr>
      </p:pic>
      <p:sp>
        <p:nvSpPr>
          <p:cNvPr id="186" name="Google Shape;186;p25"/>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87" name="Google Shape;187;p25"/>
          <p:cNvSpPr txBox="1"/>
          <p:nvPr>
            <p:ph idx="1" type="body"/>
          </p:nvPr>
        </p:nvSpPr>
        <p:spPr>
          <a:xfrm>
            <a:off x="282608" y="1000709"/>
            <a:ext cx="50148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b="1" lang="en" sz="2000">
                <a:solidFill>
                  <a:srgbClr val="E84B36"/>
                </a:solidFill>
              </a:rPr>
              <a:t>Sensing </a:t>
            </a:r>
            <a:r>
              <a:rPr b="1" lang="en" sz="2000">
                <a:solidFill>
                  <a:srgbClr val="E84B36"/>
                </a:solidFill>
              </a:rPr>
              <a:t>Subsystem</a:t>
            </a:r>
            <a:endParaRPr b="1" sz="2000">
              <a:solidFill>
                <a:srgbClr val="E84B36"/>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317500" lvl="0" marL="457200" rtl="0" algn="l">
              <a:lnSpc>
                <a:spcPct val="100000"/>
              </a:lnSpc>
              <a:spcBef>
                <a:spcPts val="0"/>
              </a:spcBef>
              <a:spcAft>
                <a:spcPts val="0"/>
              </a:spcAft>
              <a:buSzPts val="1400"/>
              <a:buChar char="•"/>
            </a:pPr>
            <a:r>
              <a:rPr lang="en" sz="1400">
                <a:solidFill>
                  <a:schemeClr val="dk1"/>
                </a:solidFill>
              </a:rPr>
              <a:t>Wheel Speed</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Hall Effect</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500">
                <a:solidFill>
                  <a:srgbClr val="15264B"/>
                </a:solidFill>
              </a:rPr>
              <a:t>Subsystem Requirements</a:t>
            </a:r>
            <a:endParaRPr b="1" sz="1500">
              <a:solidFill>
                <a:srgbClr val="15264B"/>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317500" lvl="0" marL="457200" rtl="0" algn="l">
              <a:lnSpc>
                <a:spcPct val="100000"/>
              </a:lnSpc>
              <a:spcBef>
                <a:spcPts val="0"/>
              </a:spcBef>
              <a:spcAft>
                <a:spcPts val="0"/>
              </a:spcAft>
              <a:buSzPts val="1400"/>
              <a:buChar char="•"/>
            </a:pPr>
            <a:r>
              <a:rPr lang="en" sz="1400">
                <a:solidFill>
                  <a:schemeClr val="dk1"/>
                </a:solidFill>
              </a:rPr>
              <a:t>Indicate Wheel Rotations</a:t>
            </a:r>
            <a:endParaRPr sz="1400">
              <a:solidFill>
                <a:schemeClr val="dk1"/>
              </a:solidFill>
            </a:endParaRPr>
          </a:p>
          <a:p>
            <a:pPr indent="-317500" lvl="0" marL="457200" rtl="0" algn="l">
              <a:lnSpc>
                <a:spcPct val="100000"/>
              </a:lnSpc>
              <a:spcBef>
                <a:spcPts val="0"/>
              </a:spcBef>
              <a:spcAft>
                <a:spcPts val="0"/>
              </a:spcAft>
              <a:buSzPts val="1400"/>
              <a:buChar char="•"/>
            </a:pPr>
            <a:r>
              <a:rPr lang="en" sz="1400">
                <a:solidFill>
                  <a:schemeClr val="dk1"/>
                </a:solidFill>
              </a:rPr>
              <a:t>Digital Signal Output</a:t>
            </a:r>
            <a:endParaRPr b="1" sz="2000">
              <a:solidFill>
                <a:srgbClr val="E84B36"/>
              </a:solidFill>
            </a:endParaRPr>
          </a:p>
        </p:txBody>
      </p:sp>
      <p:sp>
        <p:nvSpPr>
          <p:cNvPr id="188" name="Google Shape;188;p2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89" name="Google Shape;189;p25"/>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90" name="Google Shape;190;p25"/>
          <p:cNvPicPr preferRelativeResize="0"/>
          <p:nvPr/>
        </p:nvPicPr>
        <p:blipFill rotWithShape="1">
          <a:blip r:embed="rId4">
            <a:alphaModFix/>
          </a:blip>
          <a:srcRect b="0" l="0" r="0" t="0"/>
          <a:stretch/>
        </p:blipFill>
        <p:spPr>
          <a:xfrm>
            <a:off x="8665657" y="171011"/>
            <a:ext cx="208430" cy="301065"/>
          </a:xfrm>
          <a:prstGeom prst="rect">
            <a:avLst/>
          </a:prstGeom>
          <a:noFill/>
          <a:ln>
            <a:noFill/>
          </a:ln>
        </p:spPr>
      </p:pic>
      <p:sp>
        <p:nvSpPr>
          <p:cNvPr id="191" name="Google Shape;191;p2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Functional Block Requirements</a:t>
            </a:r>
            <a:endParaRPr b="0" i="0" sz="1800" u="none" cap="none" strike="noStrike">
              <a:solidFill>
                <a:schemeClr val="lt1"/>
              </a:solidFill>
              <a:latin typeface="Arial"/>
              <a:ea typeface="Arial"/>
              <a:cs typeface="Arial"/>
              <a:sym typeface="Arial"/>
            </a:endParaRPr>
          </a:p>
        </p:txBody>
      </p:sp>
      <p:sp>
        <p:nvSpPr>
          <p:cNvPr id="192" name="Google Shape;192;p2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193" name="Google Shape;193;p25"/>
          <p:cNvPicPr preferRelativeResize="0"/>
          <p:nvPr/>
        </p:nvPicPr>
        <p:blipFill rotWithShape="1">
          <a:blip r:embed="rId5">
            <a:alphaModFix/>
          </a:blip>
          <a:srcRect b="12866" l="0" r="8147" t="19451"/>
          <a:stretch/>
        </p:blipFill>
        <p:spPr>
          <a:xfrm>
            <a:off x="6268249" y="2827463"/>
            <a:ext cx="1944300" cy="19103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6"/>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99" name="Google Shape;199;p26"/>
          <p:cNvSpPr txBox="1"/>
          <p:nvPr/>
        </p:nvSpPr>
        <p:spPr>
          <a:xfrm>
            <a:off x="282607" y="4397440"/>
            <a:ext cx="8383200" cy="715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lang="en" sz="1700">
                <a:solidFill>
                  <a:schemeClr val="dk1"/>
                </a:solidFill>
              </a:rPr>
              <a:t>Vehicle Speed Vs Time (Top) Edge Detection Vs Time (Bottom)</a:t>
            </a:r>
            <a:endParaRPr sz="1700">
              <a:solidFill>
                <a:schemeClr val="dk1"/>
              </a:solidFill>
            </a:endParaRPr>
          </a:p>
        </p:txBody>
      </p:sp>
      <p:pic>
        <p:nvPicPr>
          <p:cNvPr descr="A close up of a logo&#10;&#10;Description automatically generated" id="200" name="Google Shape;200;p26"/>
          <p:cNvPicPr preferRelativeResize="0"/>
          <p:nvPr/>
        </p:nvPicPr>
        <p:blipFill rotWithShape="1">
          <a:blip r:embed="rId3">
            <a:alphaModFix/>
          </a:blip>
          <a:srcRect b="0" l="0" r="0" t="0"/>
          <a:stretch/>
        </p:blipFill>
        <p:spPr>
          <a:xfrm>
            <a:off x="8665657" y="176782"/>
            <a:ext cx="208430" cy="301065"/>
          </a:xfrm>
          <a:prstGeom prst="rect">
            <a:avLst/>
          </a:prstGeom>
          <a:noFill/>
          <a:ln>
            <a:noFill/>
          </a:ln>
        </p:spPr>
      </p:pic>
      <p:sp>
        <p:nvSpPr>
          <p:cNvPr id="201" name="Google Shape;201;p2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02" name="Google Shape;202;p2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03" name="Google Shape;203;p26"/>
          <p:cNvPicPr preferRelativeResize="0"/>
          <p:nvPr/>
        </p:nvPicPr>
        <p:blipFill>
          <a:blip r:embed="rId4">
            <a:alphaModFix/>
          </a:blip>
          <a:stretch>
            <a:fillRect/>
          </a:stretch>
        </p:blipFill>
        <p:spPr>
          <a:xfrm>
            <a:off x="898763" y="176775"/>
            <a:ext cx="7150876" cy="2356710"/>
          </a:xfrm>
          <a:prstGeom prst="rect">
            <a:avLst/>
          </a:prstGeom>
          <a:noFill/>
          <a:ln>
            <a:noFill/>
          </a:ln>
        </p:spPr>
      </p:pic>
      <p:pic>
        <p:nvPicPr>
          <p:cNvPr id="204" name="Google Shape;204;p26"/>
          <p:cNvPicPr preferRelativeResize="0"/>
          <p:nvPr/>
        </p:nvPicPr>
        <p:blipFill>
          <a:blip r:embed="rId5">
            <a:alphaModFix/>
          </a:blip>
          <a:stretch>
            <a:fillRect/>
          </a:stretch>
        </p:blipFill>
        <p:spPr>
          <a:xfrm>
            <a:off x="898763" y="2595405"/>
            <a:ext cx="7150873" cy="1737671"/>
          </a:xfrm>
          <a:prstGeom prst="rect">
            <a:avLst/>
          </a:prstGeom>
          <a:noFill/>
          <a:ln>
            <a:noFill/>
          </a:ln>
        </p:spPr>
      </p:pic>
      <p:sp>
        <p:nvSpPr>
          <p:cNvPr id="205" name="Google Shape;205;p26"/>
          <p:cNvSpPr txBox="1"/>
          <p:nvPr/>
        </p:nvSpPr>
        <p:spPr>
          <a:xfrm>
            <a:off x="5840503" y="735645"/>
            <a:ext cx="2066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dk2"/>
                </a:solidFill>
              </a:rPr>
              <a:t>vehicle_speed</a:t>
            </a:r>
            <a:endParaRPr b="1" sz="2000">
              <a:solidFill>
                <a:schemeClr val="dk2"/>
              </a:solidFill>
            </a:endParaRPr>
          </a:p>
        </p:txBody>
      </p:sp>
      <p:sp>
        <p:nvSpPr>
          <p:cNvPr id="206" name="Google Shape;206;p26"/>
          <p:cNvSpPr txBox="1"/>
          <p:nvPr/>
        </p:nvSpPr>
        <p:spPr>
          <a:xfrm>
            <a:off x="6548257" y="2792653"/>
            <a:ext cx="1222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dk2"/>
                </a:solidFill>
              </a:rPr>
              <a:t>count</a:t>
            </a:r>
            <a:endParaRPr b="1" sz="20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7"/>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12" name="Google Shape;212;p27"/>
          <p:cNvSpPr txBox="1"/>
          <p:nvPr>
            <p:ph idx="1" type="body"/>
          </p:nvPr>
        </p:nvSpPr>
        <p:spPr>
          <a:xfrm>
            <a:off x="282608" y="1000709"/>
            <a:ext cx="50148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b="1" lang="en" sz="2000">
                <a:solidFill>
                  <a:srgbClr val="E84B36"/>
                </a:solidFill>
              </a:rPr>
              <a:t>Braking Subsystem</a:t>
            </a:r>
            <a:endParaRPr b="1" sz="2000">
              <a:solidFill>
                <a:srgbClr val="E84B36"/>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317500" lvl="0" marL="457200" rtl="0" algn="l">
              <a:lnSpc>
                <a:spcPct val="100000"/>
              </a:lnSpc>
              <a:spcBef>
                <a:spcPts val="0"/>
              </a:spcBef>
              <a:spcAft>
                <a:spcPts val="0"/>
              </a:spcAft>
              <a:buSzPts val="1400"/>
              <a:buChar char="•"/>
            </a:pPr>
            <a:r>
              <a:rPr lang="en" sz="1400">
                <a:solidFill>
                  <a:schemeClr val="dk1"/>
                </a:solidFill>
              </a:rPr>
              <a:t>Brake Actuation</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Mechanical System</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500">
                <a:solidFill>
                  <a:srgbClr val="15264B"/>
                </a:solidFill>
              </a:rPr>
              <a:t>Subsystem Requirements</a:t>
            </a:r>
            <a:endParaRPr b="1" sz="1500">
              <a:solidFill>
                <a:srgbClr val="15264B"/>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317500" lvl="0" marL="457200" rtl="0" algn="l">
              <a:lnSpc>
                <a:spcPct val="100000"/>
              </a:lnSpc>
              <a:spcBef>
                <a:spcPts val="0"/>
              </a:spcBef>
              <a:spcAft>
                <a:spcPts val="0"/>
              </a:spcAft>
              <a:buSzPts val="1400"/>
              <a:buChar char="•"/>
            </a:pPr>
            <a:r>
              <a:rPr lang="en" sz="1400">
                <a:solidFill>
                  <a:schemeClr val="dk1"/>
                </a:solidFill>
              </a:rPr>
              <a:t>100 RPM</a:t>
            </a:r>
            <a:endParaRPr sz="1400">
              <a:solidFill>
                <a:schemeClr val="dk1"/>
              </a:solidFill>
            </a:endParaRPr>
          </a:p>
          <a:p>
            <a:pPr indent="-317500" lvl="0" marL="457200" rtl="0" algn="l">
              <a:lnSpc>
                <a:spcPct val="100000"/>
              </a:lnSpc>
              <a:spcBef>
                <a:spcPts val="0"/>
              </a:spcBef>
              <a:spcAft>
                <a:spcPts val="0"/>
              </a:spcAft>
              <a:buSzPts val="1400"/>
              <a:buChar char="•"/>
            </a:pPr>
            <a:r>
              <a:rPr lang="en" sz="1400">
                <a:solidFill>
                  <a:schemeClr val="dk1"/>
                </a:solidFill>
              </a:rPr>
              <a:t>Gearing Provides Sufficient Torque</a:t>
            </a:r>
            <a:endParaRPr b="1" sz="2000">
              <a:solidFill>
                <a:srgbClr val="E84B36"/>
              </a:solidFill>
            </a:endParaRPr>
          </a:p>
          <a:p>
            <a:pPr indent="0" lvl="0" marL="457200" rtl="0" algn="l">
              <a:lnSpc>
                <a:spcPct val="400000"/>
              </a:lnSpc>
              <a:spcBef>
                <a:spcPts val="0"/>
              </a:spcBef>
              <a:spcAft>
                <a:spcPts val="0"/>
              </a:spcAft>
              <a:buNone/>
            </a:pPr>
            <a:r>
              <a:t/>
            </a:r>
            <a:endParaRPr b="1" sz="2000">
              <a:solidFill>
                <a:srgbClr val="E84B36"/>
              </a:solidFill>
            </a:endParaRPr>
          </a:p>
        </p:txBody>
      </p:sp>
      <p:sp>
        <p:nvSpPr>
          <p:cNvPr id="213" name="Google Shape;213;p2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14" name="Google Shape;214;p27"/>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15" name="Google Shape;215;p27"/>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216" name="Google Shape;216;p2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Functional Block Requirements</a:t>
            </a:r>
            <a:endParaRPr b="0" i="0" sz="1800" u="none" cap="none" strike="noStrike">
              <a:solidFill>
                <a:schemeClr val="lt1"/>
              </a:solidFill>
              <a:latin typeface="Arial"/>
              <a:ea typeface="Arial"/>
              <a:cs typeface="Arial"/>
              <a:sym typeface="Arial"/>
            </a:endParaRPr>
          </a:p>
        </p:txBody>
      </p:sp>
      <p:sp>
        <p:nvSpPr>
          <p:cNvPr id="217" name="Google Shape;217;p2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18" name="Google Shape;218;p27"/>
          <p:cNvPicPr preferRelativeResize="0"/>
          <p:nvPr/>
        </p:nvPicPr>
        <p:blipFill rotWithShape="1">
          <a:blip r:embed="rId4">
            <a:alphaModFix/>
          </a:blip>
          <a:srcRect b="2207" l="40660" r="3798" t="51613"/>
          <a:stretch/>
        </p:blipFill>
        <p:spPr>
          <a:xfrm>
            <a:off x="5572612" y="1002500"/>
            <a:ext cx="3335576" cy="1556751"/>
          </a:xfrm>
          <a:prstGeom prst="rect">
            <a:avLst/>
          </a:prstGeom>
          <a:noFill/>
          <a:ln>
            <a:noFill/>
          </a:ln>
        </p:spPr>
      </p:pic>
      <p:pic>
        <p:nvPicPr>
          <p:cNvPr id="219" name="Google Shape;219;p27"/>
          <p:cNvPicPr preferRelativeResize="0"/>
          <p:nvPr/>
        </p:nvPicPr>
        <p:blipFill>
          <a:blip r:embed="rId5">
            <a:alphaModFix/>
          </a:blip>
          <a:stretch>
            <a:fillRect/>
          </a:stretch>
        </p:blipFill>
        <p:spPr>
          <a:xfrm>
            <a:off x="6519999" y="2809238"/>
            <a:ext cx="1440803" cy="192106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8"/>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25" name="Google Shape;225;p28"/>
          <p:cNvSpPr txBox="1"/>
          <p:nvPr/>
        </p:nvSpPr>
        <p:spPr>
          <a:xfrm>
            <a:off x="282607" y="4397440"/>
            <a:ext cx="8383200" cy="715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lang="en" sz="1700">
                <a:solidFill>
                  <a:schemeClr val="dk1"/>
                </a:solidFill>
              </a:rPr>
              <a:t>Effect of Wheel Speed on Controller Output</a:t>
            </a:r>
            <a:endParaRPr sz="1700">
              <a:solidFill>
                <a:schemeClr val="dk1"/>
              </a:solidFill>
            </a:endParaRPr>
          </a:p>
        </p:txBody>
      </p:sp>
      <p:pic>
        <p:nvPicPr>
          <p:cNvPr descr="A close up of a logo&#10;&#10;Description automatically generated" id="226" name="Google Shape;226;p28"/>
          <p:cNvPicPr preferRelativeResize="0"/>
          <p:nvPr/>
        </p:nvPicPr>
        <p:blipFill rotWithShape="1">
          <a:blip r:embed="rId3">
            <a:alphaModFix/>
          </a:blip>
          <a:srcRect b="0" l="0" r="0" t="0"/>
          <a:stretch/>
        </p:blipFill>
        <p:spPr>
          <a:xfrm>
            <a:off x="8665657" y="176782"/>
            <a:ext cx="208430" cy="301065"/>
          </a:xfrm>
          <a:prstGeom prst="rect">
            <a:avLst/>
          </a:prstGeom>
          <a:noFill/>
          <a:ln>
            <a:noFill/>
          </a:ln>
        </p:spPr>
      </p:pic>
      <p:sp>
        <p:nvSpPr>
          <p:cNvPr id="227" name="Google Shape;227;p2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28" name="Google Shape;228;p2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29" name="Google Shape;229;p28"/>
          <p:cNvPicPr preferRelativeResize="0"/>
          <p:nvPr/>
        </p:nvPicPr>
        <p:blipFill>
          <a:blip r:embed="rId4">
            <a:alphaModFix/>
          </a:blip>
          <a:stretch>
            <a:fillRect/>
          </a:stretch>
        </p:blipFill>
        <p:spPr>
          <a:xfrm>
            <a:off x="479475" y="176775"/>
            <a:ext cx="7989460" cy="4102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9"/>
          <p:cNvSpPr/>
          <p:nvPr/>
        </p:nvSpPr>
        <p:spPr>
          <a:xfrm flipH="1" rot="10800000">
            <a:off x="-1" y="123"/>
            <a:ext cx="9144000" cy="5149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235" name="Google Shape;235;p29"/>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pic>
        <p:nvPicPr>
          <p:cNvPr descr="A close up of a logo&#10;&#10;Description automatically generated" id="236" name="Google Shape;236;p29"/>
          <p:cNvPicPr preferRelativeResize="0"/>
          <p:nvPr/>
        </p:nvPicPr>
        <p:blipFill rotWithShape="1">
          <a:blip r:embed="rId4">
            <a:alphaModFix/>
          </a:blip>
          <a:srcRect b="0" l="0" r="0" t="0"/>
          <a:stretch/>
        </p:blipFill>
        <p:spPr>
          <a:xfrm>
            <a:off x="8665657" y="176782"/>
            <a:ext cx="208430" cy="301065"/>
          </a:xfrm>
          <a:prstGeom prst="rect">
            <a:avLst/>
          </a:prstGeom>
          <a:noFill/>
          <a:ln>
            <a:noFill/>
          </a:ln>
        </p:spPr>
      </p:pic>
      <p:sp>
        <p:nvSpPr>
          <p:cNvPr id="237" name="Google Shape;237;p29"/>
          <p:cNvSpPr txBox="1"/>
          <p:nvPr/>
        </p:nvSpPr>
        <p:spPr>
          <a:xfrm>
            <a:off x="971550" y="2211368"/>
            <a:ext cx="7200900" cy="5925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None/>
            </a:pPr>
            <a:r>
              <a:rPr b="1" lang="en" sz="3400">
                <a:solidFill>
                  <a:schemeClr val="lt1"/>
                </a:solidFill>
              </a:rPr>
              <a:t>Project Build and Results</a:t>
            </a:r>
            <a:endParaRPr b="0" i="0" sz="1400" u="none" cap="none" strike="noStrike">
              <a:solidFill>
                <a:schemeClr val="lt1"/>
              </a:solidFill>
              <a:latin typeface="Arial"/>
              <a:ea typeface="Arial"/>
              <a:cs typeface="Arial"/>
              <a:sym typeface="Arial"/>
            </a:endParaRPr>
          </a:p>
        </p:txBody>
      </p:sp>
      <p:sp>
        <p:nvSpPr>
          <p:cNvPr id="238" name="Google Shape;238;p29"/>
          <p:cNvSpPr/>
          <p:nvPr/>
        </p:nvSpPr>
        <p:spPr>
          <a:xfrm>
            <a:off x="4140173" y="1278207"/>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9" name="Google Shape;239;p2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40" name="Google Shape;240;p2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30" title="Sequence 01_1 - Trim.mp4">
            <a:hlinkClick r:id="rId3"/>
          </p:cNvPr>
          <p:cNvPicPr preferRelativeResize="0"/>
          <p:nvPr/>
        </p:nvPicPr>
        <p:blipFill>
          <a:blip r:embed="rId4">
            <a:alphaModFix/>
          </a:blip>
          <a:stretch>
            <a:fillRect/>
          </a:stretch>
        </p:blipFill>
        <p:spPr>
          <a:xfrm>
            <a:off x="908500" y="0"/>
            <a:ext cx="7138800" cy="4008175"/>
          </a:xfrm>
          <a:prstGeom prst="rect">
            <a:avLst/>
          </a:prstGeom>
          <a:noFill/>
          <a:ln>
            <a:noFill/>
          </a:ln>
        </p:spPr>
      </p:pic>
      <p:sp>
        <p:nvSpPr>
          <p:cNvPr id="246" name="Google Shape;246;p30"/>
          <p:cNvSpPr/>
          <p:nvPr/>
        </p:nvSpPr>
        <p:spPr>
          <a:xfrm flipH="1" rot="10800000">
            <a:off x="0" y="4827760"/>
            <a:ext cx="9144000" cy="31574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47" name="Google Shape;247;p30"/>
          <p:cNvSpPr txBox="1"/>
          <p:nvPr/>
        </p:nvSpPr>
        <p:spPr>
          <a:xfrm>
            <a:off x="282600" y="4245046"/>
            <a:ext cx="8383200" cy="460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lang="en" sz="1700">
                <a:solidFill>
                  <a:schemeClr val="dk1"/>
                </a:solidFill>
              </a:rPr>
              <a:t>Video Showcasing ABS Disengaging the Brakes when Locked </a:t>
            </a:r>
            <a:endParaRPr b="0" i="0" sz="1700" u="none" cap="none" strike="noStrike">
              <a:solidFill>
                <a:srgbClr val="000000"/>
              </a:solidFill>
              <a:latin typeface="Arial"/>
              <a:ea typeface="Arial"/>
              <a:cs typeface="Arial"/>
              <a:sym typeface="Arial"/>
            </a:endParaRPr>
          </a:p>
        </p:txBody>
      </p:sp>
      <p:pic>
        <p:nvPicPr>
          <p:cNvPr descr="A close up of a logo&#10;&#10;Description automatically generated" id="248" name="Google Shape;248;p30"/>
          <p:cNvPicPr preferRelativeResize="0"/>
          <p:nvPr/>
        </p:nvPicPr>
        <p:blipFill rotWithShape="1">
          <a:blip r:embed="rId5">
            <a:alphaModFix/>
          </a:blip>
          <a:srcRect b="0" l="0" r="0" t="0"/>
          <a:stretch/>
        </p:blipFill>
        <p:spPr>
          <a:xfrm>
            <a:off x="8665658" y="176782"/>
            <a:ext cx="208429" cy="301065"/>
          </a:xfrm>
          <a:prstGeom prst="rect">
            <a:avLst/>
          </a:prstGeom>
          <a:noFill/>
          <a:ln>
            <a:noFill/>
          </a:ln>
        </p:spPr>
      </p:pic>
      <p:sp>
        <p:nvSpPr>
          <p:cNvPr id="249" name="Google Shape;249;p30"/>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50" name="Google Shape;250;p30"/>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31"/>
          <p:cNvPicPr preferRelativeResize="0"/>
          <p:nvPr/>
        </p:nvPicPr>
        <p:blipFill>
          <a:blip r:embed="rId3">
            <a:alphaModFix/>
          </a:blip>
          <a:stretch>
            <a:fillRect/>
          </a:stretch>
        </p:blipFill>
        <p:spPr>
          <a:xfrm>
            <a:off x="1743326" y="76200"/>
            <a:ext cx="5461750" cy="4096324"/>
          </a:xfrm>
          <a:prstGeom prst="rect">
            <a:avLst/>
          </a:prstGeom>
          <a:noFill/>
          <a:ln>
            <a:noFill/>
          </a:ln>
        </p:spPr>
      </p:pic>
      <p:sp>
        <p:nvSpPr>
          <p:cNvPr id="256" name="Google Shape;256;p31"/>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57" name="Google Shape;257;p31"/>
          <p:cNvSpPr txBox="1"/>
          <p:nvPr/>
        </p:nvSpPr>
        <p:spPr>
          <a:xfrm>
            <a:off x="282607" y="4321240"/>
            <a:ext cx="8383200" cy="715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lang="en" sz="1700">
                <a:solidFill>
                  <a:schemeClr val="dk1"/>
                </a:solidFill>
              </a:rPr>
              <a:t>Picture of the Project Build</a:t>
            </a:r>
            <a:endParaRPr b="0" i="0" sz="1700" u="none" cap="none" strike="noStrike">
              <a:solidFill>
                <a:srgbClr val="000000"/>
              </a:solidFill>
              <a:latin typeface="Arial"/>
              <a:ea typeface="Arial"/>
              <a:cs typeface="Arial"/>
              <a:sym typeface="Arial"/>
            </a:endParaRPr>
          </a:p>
        </p:txBody>
      </p:sp>
      <p:pic>
        <p:nvPicPr>
          <p:cNvPr descr="A close up of a logo&#10;&#10;Description automatically generated" id="258" name="Google Shape;258;p31"/>
          <p:cNvPicPr preferRelativeResize="0"/>
          <p:nvPr/>
        </p:nvPicPr>
        <p:blipFill rotWithShape="1">
          <a:blip r:embed="rId4">
            <a:alphaModFix/>
          </a:blip>
          <a:srcRect b="0" l="0" r="0" t="0"/>
          <a:stretch/>
        </p:blipFill>
        <p:spPr>
          <a:xfrm>
            <a:off x="8665657" y="176782"/>
            <a:ext cx="208430" cy="301065"/>
          </a:xfrm>
          <a:prstGeom prst="rect">
            <a:avLst/>
          </a:prstGeom>
          <a:noFill/>
          <a:ln>
            <a:noFill/>
          </a:ln>
        </p:spPr>
      </p:pic>
      <p:sp>
        <p:nvSpPr>
          <p:cNvPr id="259" name="Google Shape;259;p3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60" name="Google Shape;260;p3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2"/>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66" name="Google Shape;266;p32"/>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67" name="Google Shape;267;p32"/>
          <p:cNvSpPr txBox="1"/>
          <p:nvPr/>
        </p:nvSpPr>
        <p:spPr>
          <a:xfrm>
            <a:off x="282608" y="1000709"/>
            <a:ext cx="40815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Successes</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200000"/>
              </a:lnSpc>
              <a:spcBef>
                <a:spcPts val="0"/>
              </a:spcBef>
              <a:spcAft>
                <a:spcPts val="0"/>
              </a:spcAft>
              <a:buClr>
                <a:schemeClr val="dk1"/>
              </a:buClr>
              <a:buSzPts val="1400"/>
              <a:buFont typeface="Arial"/>
              <a:buChar char="●"/>
            </a:pPr>
            <a:r>
              <a:rPr lang="en"/>
              <a:t>Controller Design</a:t>
            </a:r>
            <a:endParaRPr/>
          </a:p>
          <a:p>
            <a:pPr indent="-317500" lvl="0" marL="457200" marR="0" rtl="0" algn="l">
              <a:lnSpc>
                <a:spcPct val="200000"/>
              </a:lnSpc>
              <a:spcBef>
                <a:spcPts val="0"/>
              </a:spcBef>
              <a:spcAft>
                <a:spcPts val="0"/>
              </a:spcAft>
              <a:buSzPts val="1400"/>
              <a:buChar char="●"/>
            </a:pPr>
            <a:r>
              <a:rPr lang="en"/>
              <a:t>Sensors</a:t>
            </a:r>
            <a:endParaRPr/>
          </a:p>
          <a:p>
            <a:pPr indent="-317500" lvl="0" marL="457200" marR="0" rtl="0" algn="l">
              <a:lnSpc>
                <a:spcPct val="200000"/>
              </a:lnSpc>
              <a:spcBef>
                <a:spcPts val="0"/>
              </a:spcBef>
              <a:spcAft>
                <a:spcPts val="0"/>
              </a:spcAft>
              <a:buSzPts val="1400"/>
              <a:buChar char="●"/>
            </a:pPr>
            <a:r>
              <a:rPr lang="en"/>
              <a:t>Motor Braking</a:t>
            </a:r>
            <a:endParaRPr/>
          </a:p>
          <a:p>
            <a:pPr indent="-317500" lvl="0" marL="457200" marR="0" rtl="0" algn="l">
              <a:lnSpc>
                <a:spcPct val="200000"/>
              </a:lnSpc>
              <a:spcBef>
                <a:spcPts val="0"/>
              </a:spcBef>
              <a:spcAft>
                <a:spcPts val="0"/>
              </a:spcAft>
              <a:buSzPts val="1400"/>
              <a:buChar char="●"/>
            </a:pPr>
            <a:r>
              <a:rPr lang="en"/>
              <a:t>MCU</a:t>
            </a:r>
            <a:endParaRPr/>
          </a:p>
          <a:p>
            <a:pPr indent="-317500" lvl="1" marL="914400" marR="0" rtl="0" algn="l">
              <a:lnSpc>
                <a:spcPct val="200000"/>
              </a:lnSpc>
              <a:spcBef>
                <a:spcPts val="0"/>
              </a:spcBef>
              <a:spcAft>
                <a:spcPts val="0"/>
              </a:spcAft>
              <a:buSzPts val="1400"/>
              <a:buChar char="○"/>
            </a:pPr>
            <a:r>
              <a:rPr lang="en"/>
              <a:t>Motor Driver </a:t>
            </a:r>
            <a:endParaRPr/>
          </a:p>
        </p:txBody>
      </p:sp>
      <p:sp>
        <p:nvSpPr>
          <p:cNvPr id="268" name="Google Shape;268;p32"/>
          <p:cNvSpPr txBox="1"/>
          <p:nvPr/>
        </p:nvSpPr>
        <p:spPr>
          <a:xfrm>
            <a:off x="4619080" y="1000709"/>
            <a:ext cx="4081500" cy="3615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Font typeface="Arial"/>
              <a:buNone/>
            </a:pPr>
            <a:r>
              <a:rPr b="1" lang="en" sz="2000">
                <a:solidFill>
                  <a:srgbClr val="E84B36"/>
                </a:solidFill>
              </a:rPr>
              <a:t>Challenges</a:t>
            </a:r>
            <a:endParaRPr b="1" i="0" sz="15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SzPts val="1400"/>
              <a:buChar char="●"/>
            </a:pPr>
            <a:r>
              <a:rPr lang="en"/>
              <a:t>Communication</a:t>
            </a:r>
            <a:endParaRPr/>
          </a:p>
          <a:p>
            <a:pPr indent="0" lvl="0" marL="0" marR="0" rtl="0" algn="l">
              <a:lnSpc>
                <a:spcPct val="100000"/>
              </a:lnSpc>
              <a:spcBef>
                <a:spcPts val="0"/>
              </a:spcBef>
              <a:spcAft>
                <a:spcPts val="0"/>
              </a:spcAft>
              <a:buNone/>
            </a:pPr>
            <a:r>
              <a:rPr lang="en"/>
              <a:t> </a:t>
            </a:r>
            <a:endParaRPr/>
          </a:p>
          <a:p>
            <a:pPr indent="-317500" lvl="0" marL="457200" marR="0" rtl="0" algn="l">
              <a:lnSpc>
                <a:spcPct val="100000"/>
              </a:lnSpc>
              <a:spcBef>
                <a:spcPts val="0"/>
              </a:spcBef>
              <a:spcAft>
                <a:spcPts val="0"/>
              </a:spcAft>
              <a:buSzPts val="1400"/>
              <a:buChar char="●"/>
            </a:pPr>
            <a:r>
              <a:rPr lang="en"/>
              <a:t>Organization</a:t>
            </a:r>
            <a:endParaRPr/>
          </a:p>
          <a:p>
            <a:pPr indent="0" lvl="0" marL="0" marR="0" rtl="0" algn="l">
              <a:lnSpc>
                <a:spcPct val="100000"/>
              </a:lnSpc>
              <a:spcBef>
                <a:spcPts val="0"/>
              </a:spcBef>
              <a:spcAft>
                <a:spcPts val="0"/>
              </a:spcAft>
              <a:buNone/>
            </a:pPr>
            <a:r>
              <a:t/>
            </a:r>
            <a:endParaRPr/>
          </a:p>
          <a:p>
            <a:pPr indent="-317500" lvl="0" marL="457200" marR="0" rtl="0" algn="l">
              <a:lnSpc>
                <a:spcPct val="100000"/>
              </a:lnSpc>
              <a:spcBef>
                <a:spcPts val="0"/>
              </a:spcBef>
              <a:spcAft>
                <a:spcPts val="0"/>
              </a:spcAft>
              <a:buSzPts val="1400"/>
              <a:buChar char="●"/>
            </a:pPr>
            <a:r>
              <a:rPr lang="en"/>
              <a:t>PCB Design</a:t>
            </a:r>
            <a:endParaRPr/>
          </a:p>
          <a:p>
            <a:pPr indent="0" lvl="0" marL="0" marR="0" rtl="0" algn="l">
              <a:lnSpc>
                <a:spcPct val="100000"/>
              </a:lnSpc>
              <a:spcBef>
                <a:spcPts val="0"/>
              </a:spcBef>
              <a:spcAft>
                <a:spcPts val="0"/>
              </a:spcAft>
              <a:buNone/>
            </a:pPr>
            <a:r>
              <a:t/>
            </a:r>
            <a:endParaRPr/>
          </a:p>
          <a:p>
            <a:pPr indent="-317500" lvl="0" marL="457200" marR="0" rtl="0" algn="l">
              <a:lnSpc>
                <a:spcPct val="100000"/>
              </a:lnSpc>
              <a:spcBef>
                <a:spcPts val="0"/>
              </a:spcBef>
              <a:spcAft>
                <a:spcPts val="0"/>
              </a:spcAft>
              <a:buSzPts val="1400"/>
              <a:buChar char="●"/>
            </a:pPr>
            <a:r>
              <a:rPr lang="en"/>
              <a:t>Modeling of Bicycle Dynamics</a:t>
            </a:r>
            <a:endParaRPr/>
          </a:p>
        </p:txBody>
      </p:sp>
      <p:sp>
        <p:nvSpPr>
          <p:cNvPr id="269" name="Google Shape;269;p3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pic>
        <p:nvPicPr>
          <p:cNvPr descr="A close up of a logo&#10;&#10;Description automatically generated" id="270" name="Google Shape;270;p32"/>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271" name="Google Shape;271;p3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Discussion</a:t>
            </a:r>
            <a:endParaRPr b="0" i="0" sz="1800" u="none" cap="none" strike="noStrike">
              <a:solidFill>
                <a:schemeClr val="lt1"/>
              </a:solidFill>
              <a:latin typeface="Arial"/>
              <a:ea typeface="Arial"/>
              <a:cs typeface="Arial"/>
              <a:sym typeface="Arial"/>
            </a:endParaRPr>
          </a:p>
        </p:txBody>
      </p:sp>
      <p:sp>
        <p:nvSpPr>
          <p:cNvPr id="272" name="Google Shape;272;p3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p:nvPr/>
        </p:nvSpPr>
        <p:spPr>
          <a:xfrm flipH="1" rot="10800000">
            <a:off x="-1" y="0"/>
            <a:ext cx="9144000" cy="5149623"/>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70" name="Google Shape;70;p15"/>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pic>
        <p:nvPicPr>
          <p:cNvPr descr="A close up of a logo&#10;&#10;Description automatically generated" id="71" name="Google Shape;71;p15"/>
          <p:cNvPicPr preferRelativeResize="0"/>
          <p:nvPr/>
        </p:nvPicPr>
        <p:blipFill rotWithShape="1">
          <a:blip r:embed="rId4">
            <a:alphaModFix/>
          </a:blip>
          <a:srcRect b="0" l="0" r="0" t="0"/>
          <a:stretch/>
        </p:blipFill>
        <p:spPr>
          <a:xfrm>
            <a:off x="8665658" y="176782"/>
            <a:ext cx="208429" cy="301065"/>
          </a:xfrm>
          <a:prstGeom prst="rect">
            <a:avLst/>
          </a:prstGeom>
          <a:noFill/>
          <a:ln>
            <a:noFill/>
          </a:ln>
        </p:spPr>
      </p:pic>
      <p:sp>
        <p:nvSpPr>
          <p:cNvPr id="72" name="Google Shape;72;p15"/>
          <p:cNvSpPr txBox="1"/>
          <p:nvPr/>
        </p:nvSpPr>
        <p:spPr>
          <a:xfrm>
            <a:off x="971550" y="2211368"/>
            <a:ext cx="7200900" cy="1023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chemeClr val="lt1"/>
                </a:solidFill>
              </a:rPr>
              <a:t>Introduction</a:t>
            </a:r>
            <a:endParaRPr b="1" i="0" sz="3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lang="en">
                <a:solidFill>
                  <a:schemeClr val="lt1"/>
                </a:solidFill>
              </a:rPr>
              <a:t>The Problem: Bicycle Brake Locking</a:t>
            </a:r>
            <a:endParaRPr b="0" i="0" sz="1400" u="none" cap="none" strike="noStrike">
              <a:solidFill>
                <a:schemeClr val="lt1"/>
              </a:solidFill>
              <a:latin typeface="Arial"/>
              <a:ea typeface="Arial"/>
              <a:cs typeface="Arial"/>
              <a:sym typeface="Arial"/>
            </a:endParaRPr>
          </a:p>
        </p:txBody>
      </p:sp>
      <p:sp>
        <p:nvSpPr>
          <p:cNvPr id="73" name="Google Shape;73;p15"/>
          <p:cNvSpPr/>
          <p:nvPr/>
        </p:nvSpPr>
        <p:spPr>
          <a:xfrm>
            <a:off x="4140173" y="1278207"/>
            <a:ext cx="863655" cy="83987"/>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4" name="Google Shape;74;p15"/>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75" name="Google Shape;75;p15"/>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3"/>
          <p:cNvSpPr/>
          <p:nvPr/>
        </p:nvSpPr>
        <p:spPr>
          <a:xfrm flipH="1" rot="10800000">
            <a:off x="-1" y="123"/>
            <a:ext cx="9144000" cy="5149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278" name="Google Shape;278;p33"/>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pic>
        <p:nvPicPr>
          <p:cNvPr descr="A close up of a logo&#10;&#10;Description automatically generated" id="279" name="Google Shape;279;p33"/>
          <p:cNvPicPr preferRelativeResize="0"/>
          <p:nvPr/>
        </p:nvPicPr>
        <p:blipFill rotWithShape="1">
          <a:blip r:embed="rId4">
            <a:alphaModFix/>
          </a:blip>
          <a:srcRect b="0" l="0" r="0" t="0"/>
          <a:stretch/>
        </p:blipFill>
        <p:spPr>
          <a:xfrm>
            <a:off x="8665657" y="176782"/>
            <a:ext cx="208430" cy="301065"/>
          </a:xfrm>
          <a:prstGeom prst="rect">
            <a:avLst/>
          </a:prstGeom>
          <a:noFill/>
          <a:ln>
            <a:noFill/>
          </a:ln>
        </p:spPr>
      </p:pic>
      <p:sp>
        <p:nvSpPr>
          <p:cNvPr id="280" name="Google Shape;280;p33"/>
          <p:cNvSpPr txBox="1"/>
          <p:nvPr/>
        </p:nvSpPr>
        <p:spPr>
          <a:xfrm>
            <a:off x="971550" y="2211368"/>
            <a:ext cx="7200900" cy="5925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None/>
            </a:pPr>
            <a:r>
              <a:rPr b="1" lang="en" sz="3400">
                <a:solidFill>
                  <a:schemeClr val="lt1"/>
                </a:solidFill>
              </a:rPr>
              <a:t>Conclusions</a:t>
            </a:r>
            <a:endParaRPr b="0" i="0" sz="1400" u="none" cap="none" strike="noStrike">
              <a:solidFill>
                <a:schemeClr val="lt1"/>
              </a:solidFill>
              <a:latin typeface="Arial"/>
              <a:ea typeface="Arial"/>
              <a:cs typeface="Arial"/>
              <a:sym typeface="Arial"/>
            </a:endParaRPr>
          </a:p>
        </p:txBody>
      </p:sp>
      <p:sp>
        <p:nvSpPr>
          <p:cNvPr id="281" name="Google Shape;281;p33"/>
          <p:cNvSpPr/>
          <p:nvPr/>
        </p:nvSpPr>
        <p:spPr>
          <a:xfrm>
            <a:off x="4140173" y="1278207"/>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82" name="Google Shape;282;p3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83" name="Google Shape;283;p3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4"/>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rPr>
              <a:t>Insights</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317500" lvl="0" marL="457200" rtl="0" algn="l">
              <a:lnSpc>
                <a:spcPct val="130000"/>
              </a:lnSpc>
              <a:spcBef>
                <a:spcPts val="0"/>
              </a:spcBef>
              <a:spcAft>
                <a:spcPts val="0"/>
              </a:spcAft>
              <a:buSzPts val="1400"/>
              <a:buChar char="•"/>
            </a:pPr>
            <a:r>
              <a:rPr lang="en" sz="1400">
                <a:solidFill>
                  <a:schemeClr val="dk1"/>
                </a:solidFill>
              </a:rPr>
              <a:t>Hall Effect Latches vs. Hall Effect I2C</a:t>
            </a:r>
            <a:endParaRPr sz="1400">
              <a:solidFill>
                <a:schemeClr val="dk1"/>
              </a:solidFill>
            </a:endParaRPr>
          </a:p>
          <a:p>
            <a:pPr indent="-317500" lvl="0" marL="457200" rtl="0" algn="l">
              <a:lnSpc>
                <a:spcPct val="130000"/>
              </a:lnSpc>
              <a:spcBef>
                <a:spcPts val="0"/>
              </a:spcBef>
              <a:spcAft>
                <a:spcPts val="0"/>
              </a:spcAft>
              <a:buSzPts val="1400"/>
              <a:buChar char="•"/>
            </a:pPr>
            <a:r>
              <a:rPr lang="en" sz="1400">
                <a:solidFill>
                  <a:schemeClr val="dk1"/>
                </a:solidFill>
              </a:rPr>
              <a:t>Discretization of Continuous Control</a:t>
            </a:r>
            <a:endParaRPr sz="1400">
              <a:solidFill>
                <a:schemeClr val="dk1"/>
              </a:solidFill>
            </a:endParaRPr>
          </a:p>
          <a:p>
            <a:pPr indent="-317500" lvl="0" marL="457200" rtl="0" algn="l">
              <a:lnSpc>
                <a:spcPct val="130000"/>
              </a:lnSpc>
              <a:spcBef>
                <a:spcPts val="0"/>
              </a:spcBef>
              <a:spcAft>
                <a:spcPts val="0"/>
              </a:spcAft>
              <a:buSzPts val="1400"/>
              <a:buChar char="•"/>
            </a:pPr>
            <a:r>
              <a:rPr lang="en" sz="1400">
                <a:solidFill>
                  <a:schemeClr val="dk1"/>
                </a:solidFill>
              </a:rPr>
              <a:t>MCU Programing</a:t>
            </a:r>
            <a:endParaRPr sz="1400">
              <a:solidFill>
                <a:schemeClr val="dk1"/>
              </a:solidFill>
            </a:endParaRPr>
          </a:p>
          <a:p>
            <a:pPr indent="0" lvl="0" marL="0" rtl="0" algn="l">
              <a:lnSpc>
                <a:spcPct val="100000"/>
              </a:lnSpc>
              <a:spcBef>
                <a:spcPts val="0"/>
              </a:spcBef>
              <a:spcAft>
                <a:spcPts val="0"/>
              </a:spcAft>
              <a:buSzPts val="1500"/>
              <a:buNone/>
            </a:pPr>
            <a:r>
              <a:t/>
            </a:r>
            <a:endParaRPr sz="1400"/>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rPr b="1" lang="en" sz="1500">
                <a:solidFill>
                  <a:srgbClr val="15264B"/>
                </a:solidFill>
              </a:rPr>
              <a:t>Hypothetical Redesigns</a:t>
            </a:r>
            <a:endParaRPr b="1" sz="1500">
              <a:solidFill>
                <a:srgbClr val="15264B"/>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a:p>
            <a:pPr indent="-317500" lvl="0" marL="457200" rtl="0" algn="l">
              <a:lnSpc>
                <a:spcPct val="130000"/>
              </a:lnSpc>
              <a:spcBef>
                <a:spcPts val="0"/>
              </a:spcBef>
              <a:spcAft>
                <a:spcPts val="0"/>
              </a:spcAft>
              <a:buClr>
                <a:schemeClr val="dk1"/>
              </a:buClr>
              <a:buSzPts val="1400"/>
              <a:buChar char="•"/>
            </a:pPr>
            <a:r>
              <a:rPr lang="en" sz="1400">
                <a:solidFill>
                  <a:schemeClr val="dk1"/>
                </a:solidFill>
              </a:rPr>
              <a:t>Project Coordination</a:t>
            </a:r>
            <a:endParaRPr sz="1400">
              <a:solidFill>
                <a:schemeClr val="dk1"/>
              </a:solidFill>
            </a:endParaRPr>
          </a:p>
          <a:p>
            <a:pPr indent="-317500" lvl="0" marL="457200" rtl="0" algn="l">
              <a:lnSpc>
                <a:spcPct val="130000"/>
              </a:lnSpc>
              <a:spcBef>
                <a:spcPts val="0"/>
              </a:spcBef>
              <a:spcAft>
                <a:spcPts val="0"/>
              </a:spcAft>
              <a:buClr>
                <a:schemeClr val="dk1"/>
              </a:buClr>
              <a:buSzPts val="1400"/>
              <a:buChar char="•"/>
            </a:pPr>
            <a:r>
              <a:rPr lang="en" sz="1400">
                <a:solidFill>
                  <a:schemeClr val="dk1"/>
                </a:solidFill>
              </a:rPr>
              <a:t>Ring Magnets</a:t>
            </a:r>
            <a:endParaRPr sz="1400">
              <a:solidFill>
                <a:schemeClr val="dk1"/>
              </a:solidFill>
            </a:endParaRPr>
          </a:p>
          <a:p>
            <a:pPr indent="-317500" lvl="0" marL="457200" rtl="0" algn="l">
              <a:lnSpc>
                <a:spcPct val="130000"/>
              </a:lnSpc>
              <a:spcBef>
                <a:spcPts val="0"/>
              </a:spcBef>
              <a:spcAft>
                <a:spcPts val="0"/>
              </a:spcAft>
              <a:buClr>
                <a:schemeClr val="dk1"/>
              </a:buClr>
              <a:buSzPts val="1400"/>
              <a:buChar char="•"/>
            </a:pPr>
            <a:r>
              <a:rPr lang="en" sz="1400">
                <a:solidFill>
                  <a:schemeClr val="dk1"/>
                </a:solidFill>
              </a:rPr>
              <a:t>Braking Gear Ratio</a:t>
            </a:r>
            <a:endParaRPr sz="1400">
              <a:solidFill>
                <a:schemeClr val="dk1"/>
              </a:solidFill>
            </a:endParaRPr>
          </a:p>
        </p:txBody>
      </p:sp>
      <p:sp>
        <p:nvSpPr>
          <p:cNvPr id="289" name="Google Shape;289;p34"/>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90" name="Google Shape;290;p3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91" name="Google Shape;291;p34"/>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92" name="Google Shape;292;p34"/>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293" name="Google Shape;293;p3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Conclusions</a:t>
            </a:r>
            <a:endParaRPr b="0" i="0" sz="1800" u="none" cap="none" strike="noStrike">
              <a:solidFill>
                <a:schemeClr val="lt1"/>
              </a:solidFill>
              <a:latin typeface="Arial"/>
              <a:ea typeface="Arial"/>
              <a:cs typeface="Arial"/>
              <a:sym typeface="Arial"/>
            </a:endParaRPr>
          </a:p>
        </p:txBody>
      </p:sp>
      <p:sp>
        <p:nvSpPr>
          <p:cNvPr id="294" name="Google Shape;294;p3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5"/>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rPr>
              <a:t>Ethics</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endParaRPr>
          </a:p>
          <a:p>
            <a:pPr indent="0" lvl="0" marL="0" rtl="0" algn="l">
              <a:lnSpc>
                <a:spcPct val="100000"/>
              </a:lnSpc>
              <a:spcBef>
                <a:spcPts val="0"/>
              </a:spcBef>
              <a:spcAft>
                <a:spcPts val="0"/>
              </a:spcAft>
              <a:buSzPts val="1500"/>
              <a:buNone/>
            </a:pPr>
            <a:r>
              <a:rPr lang="en" sz="1400">
                <a:solidFill>
                  <a:schemeClr val="dk1"/>
                </a:solidFill>
              </a:rPr>
              <a:t>Ethical considerations for the future:</a:t>
            </a:r>
            <a:endParaRPr sz="1400">
              <a:solidFill>
                <a:schemeClr val="dk1"/>
              </a:solidFill>
            </a:endParaRPr>
          </a:p>
          <a:p>
            <a:pPr indent="0" lvl="0" marL="0" rtl="0" algn="l">
              <a:lnSpc>
                <a:spcPct val="100000"/>
              </a:lnSpc>
              <a:spcBef>
                <a:spcPts val="0"/>
              </a:spcBef>
              <a:spcAft>
                <a:spcPts val="0"/>
              </a:spcAft>
              <a:buSzPts val="1500"/>
              <a:buNone/>
            </a:pPr>
            <a:r>
              <a:t/>
            </a:r>
            <a:endParaRPr sz="1400">
              <a:solidFill>
                <a:schemeClr val="dk1"/>
              </a:solidFill>
            </a:endParaRPr>
          </a:p>
          <a:p>
            <a:pPr indent="-317500" lvl="0" marL="457200" rtl="0" algn="l">
              <a:lnSpc>
                <a:spcPct val="200000"/>
              </a:lnSpc>
              <a:spcBef>
                <a:spcPts val="0"/>
              </a:spcBef>
              <a:spcAft>
                <a:spcPts val="0"/>
              </a:spcAft>
              <a:buClr>
                <a:schemeClr val="dk1"/>
              </a:buClr>
              <a:buSzPts val="1400"/>
              <a:buChar char="•"/>
            </a:pPr>
            <a:r>
              <a:rPr lang="en" sz="1400">
                <a:solidFill>
                  <a:schemeClr val="dk1"/>
                </a:solidFill>
              </a:rPr>
              <a:t>Check Brake Condition Before Application</a:t>
            </a:r>
            <a:endParaRPr sz="1400">
              <a:solidFill>
                <a:schemeClr val="dk1"/>
              </a:solidFill>
            </a:endParaRPr>
          </a:p>
          <a:p>
            <a:pPr indent="-317500" lvl="0" marL="457200" rtl="0" algn="l">
              <a:lnSpc>
                <a:spcPct val="200000"/>
              </a:lnSpc>
              <a:spcBef>
                <a:spcPts val="0"/>
              </a:spcBef>
              <a:spcAft>
                <a:spcPts val="0"/>
              </a:spcAft>
              <a:buClr>
                <a:schemeClr val="dk1"/>
              </a:buClr>
              <a:buSzPts val="1400"/>
              <a:buChar char="•"/>
            </a:pPr>
            <a:r>
              <a:rPr lang="en" sz="1400">
                <a:solidFill>
                  <a:schemeClr val="dk1"/>
                </a:solidFill>
              </a:rPr>
              <a:t>Testing in Different Surface Conditions</a:t>
            </a:r>
            <a:endParaRPr sz="1400">
              <a:solidFill>
                <a:schemeClr val="dk1"/>
              </a:solidFill>
            </a:endParaRPr>
          </a:p>
          <a:p>
            <a:pPr indent="-317500" lvl="0" marL="457200" rtl="0" algn="l">
              <a:lnSpc>
                <a:spcPct val="200000"/>
              </a:lnSpc>
              <a:spcBef>
                <a:spcPts val="0"/>
              </a:spcBef>
              <a:spcAft>
                <a:spcPts val="0"/>
              </a:spcAft>
              <a:buClr>
                <a:schemeClr val="dk1"/>
              </a:buClr>
              <a:buSzPts val="1400"/>
              <a:buChar char="•"/>
            </a:pPr>
            <a:r>
              <a:rPr lang="en" sz="1400">
                <a:solidFill>
                  <a:schemeClr val="dk1"/>
                </a:solidFill>
              </a:rPr>
              <a:t>Improve Brake Response Time</a:t>
            </a:r>
            <a:endParaRPr sz="1400">
              <a:solidFill>
                <a:schemeClr val="dk1"/>
              </a:solidFill>
            </a:endParaRPr>
          </a:p>
          <a:p>
            <a:pPr indent="-317500" lvl="0" marL="457200" rtl="0" algn="l">
              <a:lnSpc>
                <a:spcPct val="200000"/>
              </a:lnSpc>
              <a:spcBef>
                <a:spcPts val="0"/>
              </a:spcBef>
              <a:spcAft>
                <a:spcPts val="0"/>
              </a:spcAft>
              <a:buClr>
                <a:schemeClr val="dk1"/>
              </a:buClr>
              <a:buSzPts val="1400"/>
              <a:buChar char="•"/>
            </a:pPr>
            <a:r>
              <a:rPr lang="en" sz="1400">
                <a:solidFill>
                  <a:schemeClr val="dk1"/>
                </a:solidFill>
              </a:rPr>
              <a:t>User Awareness of Project Functionality</a:t>
            </a:r>
            <a:endParaRPr sz="1400">
              <a:solidFill>
                <a:schemeClr val="dk1"/>
              </a:solidFill>
            </a:endParaRPr>
          </a:p>
        </p:txBody>
      </p:sp>
      <p:sp>
        <p:nvSpPr>
          <p:cNvPr id="300" name="Google Shape;300;p35"/>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01" name="Google Shape;301;p3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02" name="Google Shape;302;p35"/>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03" name="Google Shape;303;p35"/>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304" name="Google Shape;304;p3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Ethics</a:t>
            </a:r>
            <a:endParaRPr b="0" i="0" sz="1800" u="none" cap="none" strike="noStrike">
              <a:solidFill>
                <a:schemeClr val="lt1"/>
              </a:solidFill>
              <a:latin typeface="Arial"/>
              <a:ea typeface="Arial"/>
              <a:cs typeface="Arial"/>
              <a:sym typeface="Arial"/>
            </a:endParaRPr>
          </a:p>
        </p:txBody>
      </p:sp>
      <p:sp>
        <p:nvSpPr>
          <p:cNvPr id="305" name="Google Shape;305;p3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36"/>
          <p:cNvPicPr preferRelativeResize="0"/>
          <p:nvPr/>
        </p:nvPicPr>
        <p:blipFill>
          <a:blip r:embed="rId3">
            <a:alphaModFix/>
          </a:blip>
          <a:stretch>
            <a:fillRect/>
          </a:stretch>
        </p:blipFill>
        <p:spPr>
          <a:xfrm>
            <a:off x="4171666" y="0"/>
            <a:ext cx="7506268" cy="5143500"/>
          </a:xfrm>
          <a:prstGeom prst="rect">
            <a:avLst/>
          </a:prstGeom>
          <a:noFill/>
          <a:ln>
            <a:noFill/>
          </a:ln>
        </p:spPr>
      </p:pic>
      <p:sp>
        <p:nvSpPr>
          <p:cNvPr id="311" name="Google Shape;311;p36"/>
          <p:cNvSpPr/>
          <p:nvPr/>
        </p:nvSpPr>
        <p:spPr>
          <a:xfrm>
            <a:off x="0" y="0"/>
            <a:ext cx="4572000" cy="5143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2" name="Google Shape;312;p36"/>
          <p:cNvSpPr txBox="1"/>
          <p:nvPr/>
        </p:nvSpPr>
        <p:spPr>
          <a:xfrm>
            <a:off x="443753" y="2686488"/>
            <a:ext cx="3651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p:txBody>
      </p:sp>
      <p:sp>
        <p:nvSpPr>
          <p:cNvPr id="313" name="Google Shape;313;p36"/>
          <p:cNvSpPr txBox="1"/>
          <p:nvPr/>
        </p:nvSpPr>
        <p:spPr>
          <a:xfrm>
            <a:off x="526474" y="1066939"/>
            <a:ext cx="3456600" cy="2131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rPr>
              <a:t>Further Work</a:t>
            </a:r>
            <a:endParaRPr sz="1100"/>
          </a:p>
          <a:p>
            <a:pPr indent="0" lvl="0" marL="0" marR="0" rtl="0" algn="ctr">
              <a:lnSpc>
                <a:spcPct val="15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 </a:t>
            </a:r>
            <a:endParaRPr sz="1100"/>
          </a:p>
          <a:p>
            <a:pPr indent="-298450" lvl="0" marL="457200" marR="0" rtl="0" algn="l">
              <a:lnSpc>
                <a:spcPct val="200000"/>
              </a:lnSpc>
              <a:spcBef>
                <a:spcPts val="0"/>
              </a:spcBef>
              <a:spcAft>
                <a:spcPts val="0"/>
              </a:spcAft>
              <a:buClr>
                <a:schemeClr val="lt1"/>
              </a:buClr>
              <a:buSzPts val="1100"/>
              <a:buFont typeface="Arial"/>
              <a:buChar char="●"/>
            </a:pPr>
            <a:r>
              <a:rPr lang="en" sz="1100">
                <a:solidFill>
                  <a:schemeClr val="lt1"/>
                </a:solidFill>
              </a:rPr>
              <a:t>PCB Integration</a:t>
            </a:r>
            <a:endParaRPr sz="1100">
              <a:solidFill>
                <a:schemeClr val="lt1"/>
              </a:solidFill>
            </a:endParaRPr>
          </a:p>
          <a:p>
            <a:pPr indent="-298450" lvl="0" marL="457200" marR="0" rtl="0" algn="l">
              <a:lnSpc>
                <a:spcPct val="200000"/>
              </a:lnSpc>
              <a:spcBef>
                <a:spcPts val="0"/>
              </a:spcBef>
              <a:spcAft>
                <a:spcPts val="0"/>
              </a:spcAft>
              <a:buClr>
                <a:schemeClr val="lt1"/>
              </a:buClr>
              <a:buSzPts val="1100"/>
              <a:buChar char="●"/>
            </a:pPr>
            <a:r>
              <a:rPr lang="en" sz="1100">
                <a:solidFill>
                  <a:schemeClr val="lt1"/>
                </a:solidFill>
              </a:rPr>
              <a:t>Braking Speeds</a:t>
            </a:r>
            <a:endParaRPr sz="1100">
              <a:solidFill>
                <a:schemeClr val="lt1"/>
              </a:solidFill>
            </a:endParaRPr>
          </a:p>
          <a:p>
            <a:pPr indent="-298450" lvl="0" marL="457200" marR="0" rtl="0" algn="l">
              <a:lnSpc>
                <a:spcPct val="200000"/>
              </a:lnSpc>
              <a:spcBef>
                <a:spcPts val="0"/>
              </a:spcBef>
              <a:spcAft>
                <a:spcPts val="0"/>
              </a:spcAft>
              <a:buClr>
                <a:schemeClr val="lt1"/>
              </a:buClr>
              <a:buSzPts val="1100"/>
              <a:buChar char="●"/>
            </a:pPr>
            <a:r>
              <a:rPr lang="en" sz="1100">
                <a:solidFill>
                  <a:schemeClr val="lt1"/>
                </a:solidFill>
              </a:rPr>
              <a:t>User Experience </a:t>
            </a:r>
            <a:endParaRPr sz="1100">
              <a:solidFill>
                <a:schemeClr val="lt1"/>
              </a:solidFill>
            </a:endParaRPr>
          </a:p>
          <a:p>
            <a:pPr indent="-298450" lvl="0" marL="457200" marR="0" rtl="0" algn="l">
              <a:lnSpc>
                <a:spcPct val="200000"/>
              </a:lnSpc>
              <a:spcBef>
                <a:spcPts val="0"/>
              </a:spcBef>
              <a:spcAft>
                <a:spcPts val="0"/>
              </a:spcAft>
              <a:buClr>
                <a:schemeClr val="lt1"/>
              </a:buClr>
              <a:buSzPts val="1100"/>
              <a:buChar char="●"/>
            </a:pPr>
            <a:r>
              <a:rPr lang="en" sz="1100">
                <a:solidFill>
                  <a:schemeClr val="lt1"/>
                </a:solidFill>
              </a:rPr>
              <a:t>Aesthetics</a:t>
            </a:r>
            <a:endParaRPr sz="1100">
              <a:solidFill>
                <a:schemeClr val="lt1"/>
              </a:solidFill>
            </a:endParaRPr>
          </a:p>
          <a:p>
            <a:pPr indent="0" lvl="0" marL="0" rtl="0" algn="l">
              <a:lnSpc>
                <a:spcPct val="150000"/>
              </a:lnSpc>
              <a:spcBef>
                <a:spcPts val="0"/>
              </a:spcBef>
              <a:spcAft>
                <a:spcPts val="0"/>
              </a:spcAft>
              <a:buNone/>
            </a:pPr>
            <a:r>
              <a:t/>
            </a:r>
            <a:endParaRPr sz="1100">
              <a:solidFill>
                <a:schemeClr val="lt1"/>
              </a:solidFill>
            </a:endParaRPr>
          </a:p>
        </p:txBody>
      </p:sp>
      <p:pic>
        <p:nvPicPr>
          <p:cNvPr descr="A close up of a logo&#10;&#10;Description automatically generated" id="314" name="Google Shape;314;p36"/>
          <p:cNvPicPr preferRelativeResize="0"/>
          <p:nvPr/>
        </p:nvPicPr>
        <p:blipFill rotWithShape="1">
          <a:blip r:embed="rId4">
            <a:alphaModFix/>
          </a:blip>
          <a:srcRect b="0" l="0" r="0" t="0"/>
          <a:stretch/>
        </p:blipFill>
        <p:spPr>
          <a:xfrm>
            <a:off x="8665658" y="176782"/>
            <a:ext cx="208429" cy="301065"/>
          </a:xfrm>
          <a:prstGeom prst="rect">
            <a:avLst/>
          </a:prstGeom>
          <a:noFill/>
          <a:ln>
            <a:noFill/>
          </a:ln>
        </p:spPr>
      </p:pic>
      <p:sp>
        <p:nvSpPr>
          <p:cNvPr id="315" name="Google Shape;315;p36"/>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16" name="Google Shape;316;p36"/>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7"/>
          <p:cNvSpPr/>
          <p:nvPr/>
        </p:nvSpPr>
        <p:spPr>
          <a:xfrm flipH="1" rot="10800000">
            <a:off x="-1" y="0"/>
            <a:ext cx="9144000" cy="5149623"/>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322" name="Google Shape;322;p37"/>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pic>
        <p:nvPicPr>
          <p:cNvPr descr="A close up of a logo&#10;&#10;Description automatically generated" id="323" name="Google Shape;323;p37"/>
          <p:cNvPicPr preferRelativeResize="0"/>
          <p:nvPr/>
        </p:nvPicPr>
        <p:blipFill rotWithShape="1">
          <a:blip r:embed="rId4">
            <a:alphaModFix/>
          </a:blip>
          <a:srcRect b="0" l="0" r="0" t="0"/>
          <a:stretch/>
        </p:blipFill>
        <p:spPr>
          <a:xfrm>
            <a:off x="8665658" y="176782"/>
            <a:ext cx="208429" cy="301065"/>
          </a:xfrm>
          <a:prstGeom prst="rect">
            <a:avLst/>
          </a:prstGeom>
          <a:noFill/>
          <a:ln>
            <a:noFill/>
          </a:ln>
        </p:spPr>
      </p:pic>
      <p:sp>
        <p:nvSpPr>
          <p:cNvPr id="324" name="Google Shape;324;p37"/>
          <p:cNvSpPr txBox="1"/>
          <p:nvPr/>
        </p:nvSpPr>
        <p:spPr>
          <a:xfrm>
            <a:off x="282605" y="1000709"/>
            <a:ext cx="8383052"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2000" u="none" cap="none" strike="noStrike">
                <a:solidFill>
                  <a:schemeClr val="lt1"/>
                </a:solidFill>
                <a:latin typeface="Arial"/>
                <a:ea typeface="Arial"/>
                <a:cs typeface="Arial"/>
                <a:sym typeface="Arial"/>
              </a:rPr>
              <a:t>Thank You</a:t>
            </a:r>
            <a:endParaRPr sz="1100"/>
          </a:p>
          <a:p>
            <a:pPr indent="0" lvl="0" marL="0" marR="0" rtl="0" algn="l">
              <a:lnSpc>
                <a:spcPct val="100000"/>
              </a:lnSpc>
              <a:spcBef>
                <a:spcPts val="0"/>
              </a:spcBef>
              <a:spcAft>
                <a:spcPts val="0"/>
              </a:spcAft>
              <a:buNone/>
            </a:pPr>
            <a:r>
              <a:t/>
            </a:r>
            <a:endParaRPr sz="1100"/>
          </a:p>
          <a:p>
            <a:pPr indent="0" lvl="0" marL="0" marR="0" rtl="0" algn="l">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lang="en">
                <a:solidFill>
                  <a:schemeClr val="lt1"/>
                </a:solidFill>
              </a:rPr>
              <a:t>We would like to give special thanks to:</a:t>
            </a:r>
            <a:endParaRPr>
              <a:solidFill>
                <a:schemeClr val="lt1"/>
              </a:solidFill>
            </a:endParaRPr>
          </a:p>
          <a:p>
            <a:pPr indent="-317500" lvl="0" marL="457200" marR="0" rtl="0" algn="l">
              <a:lnSpc>
                <a:spcPct val="100000"/>
              </a:lnSpc>
              <a:spcBef>
                <a:spcPts val="0"/>
              </a:spcBef>
              <a:spcAft>
                <a:spcPts val="0"/>
              </a:spcAft>
              <a:buClr>
                <a:schemeClr val="lt1"/>
              </a:buClr>
              <a:buSzPts val="1400"/>
              <a:buChar char="●"/>
            </a:pPr>
            <a:r>
              <a:rPr lang="en">
                <a:solidFill>
                  <a:schemeClr val="lt1"/>
                </a:solidFill>
              </a:rPr>
              <a:t>Nithin, our TA</a:t>
            </a:r>
            <a:endParaRPr>
              <a:solidFill>
                <a:schemeClr val="lt1"/>
              </a:solidFill>
            </a:endParaRPr>
          </a:p>
          <a:p>
            <a:pPr indent="-317500" lvl="0" marL="457200" marR="0" rtl="0" algn="l">
              <a:lnSpc>
                <a:spcPct val="100000"/>
              </a:lnSpc>
              <a:spcBef>
                <a:spcPts val="0"/>
              </a:spcBef>
              <a:spcAft>
                <a:spcPts val="0"/>
              </a:spcAft>
              <a:buClr>
                <a:schemeClr val="lt1"/>
              </a:buClr>
              <a:buSzPts val="1400"/>
              <a:buChar char="●"/>
            </a:pPr>
            <a:r>
              <a:rPr lang="en">
                <a:solidFill>
                  <a:schemeClr val="lt1"/>
                </a:solidFill>
              </a:rPr>
              <a:t>Professor Schuh</a:t>
            </a:r>
            <a:endParaRPr>
              <a:solidFill>
                <a:schemeClr val="lt1"/>
              </a:solidFill>
            </a:endParaRPr>
          </a:p>
          <a:p>
            <a:pPr indent="-317500" lvl="0" marL="457200" marR="0" rtl="0" algn="l">
              <a:lnSpc>
                <a:spcPct val="100000"/>
              </a:lnSpc>
              <a:spcBef>
                <a:spcPts val="0"/>
              </a:spcBef>
              <a:spcAft>
                <a:spcPts val="0"/>
              </a:spcAft>
              <a:buClr>
                <a:schemeClr val="lt1"/>
              </a:buClr>
              <a:buSzPts val="1400"/>
              <a:buChar char="●"/>
            </a:pPr>
            <a:r>
              <a:rPr lang="en">
                <a:solidFill>
                  <a:schemeClr val="lt1"/>
                </a:solidFill>
              </a:rPr>
              <a:t>ECE 445 course staff</a:t>
            </a:r>
            <a:endParaRPr>
              <a:solidFill>
                <a:schemeClr val="lt1"/>
              </a:solidFill>
            </a:endParaRPr>
          </a:p>
        </p:txBody>
      </p:sp>
      <p:sp>
        <p:nvSpPr>
          <p:cNvPr id="325" name="Google Shape;325;p37"/>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26" name="Google Shape;326;p37"/>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idx="1" type="body"/>
          </p:nvPr>
        </p:nvSpPr>
        <p:spPr>
          <a:xfrm>
            <a:off x="282607" y="1000709"/>
            <a:ext cx="8383051" cy="3615827"/>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rPr>
              <a:t>Introduction</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317500" lvl="0" marL="457200" rtl="0" algn="l">
              <a:lnSpc>
                <a:spcPct val="200000"/>
              </a:lnSpc>
              <a:spcBef>
                <a:spcPts val="0"/>
              </a:spcBef>
              <a:spcAft>
                <a:spcPts val="0"/>
              </a:spcAft>
              <a:buClr>
                <a:schemeClr val="dk1"/>
              </a:buClr>
              <a:buSzPts val="1400"/>
              <a:buFont typeface="Arial"/>
              <a:buChar char="•"/>
            </a:pPr>
            <a:r>
              <a:rPr lang="en" sz="1400"/>
              <a:t>Simple Modes of Transportation</a:t>
            </a:r>
            <a:endParaRPr sz="1400"/>
          </a:p>
          <a:p>
            <a:pPr indent="-317500" lvl="0" marL="457200" rtl="0" algn="l">
              <a:lnSpc>
                <a:spcPct val="200000"/>
              </a:lnSpc>
              <a:spcBef>
                <a:spcPts val="0"/>
              </a:spcBef>
              <a:spcAft>
                <a:spcPts val="0"/>
              </a:spcAft>
              <a:buSzPts val="1400"/>
              <a:buChar char="•"/>
            </a:pPr>
            <a:r>
              <a:rPr lang="en" sz="1400"/>
              <a:t>Bike Safety</a:t>
            </a:r>
            <a:endParaRPr sz="1400"/>
          </a:p>
          <a:p>
            <a:pPr indent="-317500" lvl="0" marL="457200" rtl="0" algn="l">
              <a:lnSpc>
                <a:spcPct val="200000"/>
              </a:lnSpc>
              <a:spcBef>
                <a:spcPts val="0"/>
              </a:spcBef>
              <a:spcAft>
                <a:spcPts val="0"/>
              </a:spcAft>
              <a:buSzPts val="1400"/>
              <a:buChar char="•"/>
            </a:pPr>
            <a:r>
              <a:rPr lang="en" sz="1400"/>
              <a:t>Drawing From Cars</a:t>
            </a:r>
            <a:endParaRPr sz="1400"/>
          </a:p>
          <a:p>
            <a:pPr indent="0" lvl="0" marL="457200" rtl="0" algn="l">
              <a:lnSpc>
                <a:spcPct val="100000"/>
              </a:lnSpc>
              <a:spcBef>
                <a:spcPts val="0"/>
              </a:spcBef>
              <a:spcAft>
                <a:spcPts val="0"/>
              </a:spcAft>
              <a:buNone/>
            </a:pPr>
            <a:r>
              <a:t/>
            </a:r>
            <a:endParaRPr sz="1400"/>
          </a:p>
        </p:txBody>
      </p:sp>
      <p:sp>
        <p:nvSpPr>
          <p:cNvPr id="81" name="Google Shape;81;p16"/>
          <p:cNvSpPr/>
          <p:nvPr/>
        </p:nvSpPr>
        <p:spPr>
          <a:xfrm flipH="1" rot="10800000">
            <a:off x="0" y="4827760"/>
            <a:ext cx="9144000" cy="31574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82" name="Google Shape;82;p16"/>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83" name="Google Shape;83;p16"/>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84" name="Google Shape;84;p16"/>
          <p:cNvPicPr preferRelativeResize="0"/>
          <p:nvPr/>
        </p:nvPicPr>
        <p:blipFill rotWithShape="1">
          <a:blip r:embed="rId3">
            <a:alphaModFix/>
          </a:blip>
          <a:srcRect b="0" l="0" r="0" t="0"/>
          <a:stretch/>
        </p:blipFill>
        <p:spPr>
          <a:xfrm>
            <a:off x="8665658" y="171011"/>
            <a:ext cx="208429" cy="301065"/>
          </a:xfrm>
          <a:prstGeom prst="rect">
            <a:avLst/>
          </a:prstGeom>
          <a:noFill/>
          <a:ln>
            <a:noFill/>
          </a:ln>
        </p:spPr>
      </p:pic>
      <p:sp>
        <p:nvSpPr>
          <p:cNvPr id="85" name="Google Shape;85;p16"/>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Introduction</a:t>
            </a:r>
            <a:endParaRPr b="0" i="0" sz="1800" u="none" cap="none" strike="noStrike">
              <a:solidFill>
                <a:schemeClr val="lt1"/>
              </a:solidFill>
              <a:latin typeface="Arial"/>
              <a:ea typeface="Arial"/>
              <a:cs typeface="Arial"/>
              <a:sym typeface="Arial"/>
            </a:endParaRPr>
          </a:p>
        </p:txBody>
      </p:sp>
      <p:sp>
        <p:nvSpPr>
          <p:cNvPr id="86" name="Google Shape;86;p16"/>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rPr>
              <a:t>Objective</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317500" lvl="0" marL="457200" rtl="0" algn="l">
              <a:lnSpc>
                <a:spcPct val="200000"/>
              </a:lnSpc>
              <a:spcBef>
                <a:spcPts val="0"/>
              </a:spcBef>
              <a:spcAft>
                <a:spcPts val="0"/>
              </a:spcAft>
              <a:buSzPts val="1400"/>
              <a:buChar char="•"/>
            </a:pPr>
            <a:r>
              <a:rPr lang="en" sz="1400"/>
              <a:t>Anti-Lock Braking Systems (ABS) and Bicycles</a:t>
            </a:r>
            <a:endParaRPr sz="1400"/>
          </a:p>
          <a:p>
            <a:pPr indent="-317500" lvl="0" marL="457200" rtl="0" algn="l">
              <a:lnSpc>
                <a:spcPct val="200000"/>
              </a:lnSpc>
              <a:spcBef>
                <a:spcPts val="0"/>
              </a:spcBef>
              <a:spcAft>
                <a:spcPts val="0"/>
              </a:spcAft>
              <a:buSzPts val="1400"/>
              <a:buChar char="•"/>
            </a:pPr>
            <a:r>
              <a:rPr lang="en" sz="1400"/>
              <a:t>Addressing Bike Safety</a:t>
            </a:r>
            <a:endParaRPr sz="1400"/>
          </a:p>
          <a:p>
            <a:pPr indent="-317500" lvl="0" marL="457200" rtl="0" algn="l">
              <a:lnSpc>
                <a:spcPct val="200000"/>
              </a:lnSpc>
              <a:spcBef>
                <a:spcPts val="0"/>
              </a:spcBef>
              <a:spcAft>
                <a:spcPts val="0"/>
              </a:spcAft>
              <a:buSzPts val="1400"/>
              <a:buChar char="•"/>
            </a:pPr>
            <a:r>
              <a:rPr lang="en" sz="1400"/>
              <a:t>Braking Modulated</a:t>
            </a:r>
            <a:endParaRPr sz="1400"/>
          </a:p>
          <a:p>
            <a:pPr indent="0" lvl="0" marL="457200" rtl="0" algn="l">
              <a:lnSpc>
                <a:spcPct val="100000"/>
              </a:lnSpc>
              <a:spcBef>
                <a:spcPts val="0"/>
              </a:spcBef>
              <a:spcAft>
                <a:spcPts val="0"/>
              </a:spcAft>
              <a:buNone/>
            </a:pPr>
            <a:r>
              <a:t/>
            </a:r>
            <a:endParaRPr sz="1400"/>
          </a:p>
        </p:txBody>
      </p:sp>
      <p:sp>
        <p:nvSpPr>
          <p:cNvPr id="92" name="Google Shape;92;p17"/>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93" name="Google Shape;93;p1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94" name="Google Shape;94;p17"/>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95" name="Google Shape;95;p17"/>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96" name="Google Shape;96;p1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Objective</a:t>
            </a:r>
            <a:endParaRPr b="0" i="0" sz="1800" u="none" cap="none" strike="noStrike">
              <a:solidFill>
                <a:schemeClr val="lt1"/>
              </a:solidFill>
              <a:latin typeface="Arial"/>
              <a:ea typeface="Arial"/>
              <a:cs typeface="Arial"/>
              <a:sym typeface="Arial"/>
            </a:endParaRPr>
          </a:p>
        </p:txBody>
      </p:sp>
      <p:sp>
        <p:nvSpPr>
          <p:cNvPr id="97" name="Google Shape;97;p1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p:nvPr/>
        </p:nvSpPr>
        <p:spPr>
          <a:xfrm flipH="1" rot="10800000">
            <a:off x="-1" y="123"/>
            <a:ext cx="9144000" cy="5149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103" name="Google Shape;103;p18"/>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pic>
        <p:nvPicPr>
          <p:cNvPr descr="A close up of a logo&#10;&#10;Description automatically generated" id="104" name="Google Shape;104;p18"/>
          <p:cNvPicPr preferRelativeResize="0"/>
          <p:nvPr/>
        </p:nvPicPr>
        <p:blipFill rotWithShape="1">
          <a:blip r:embed="rId4">
            <a:alphaModFix/>
          </a:blip>
          <a:srcRect b="0" l="0" r="0" t="0"/>
          <a:stretch/>
        </p:blipFill>
        <p:spPr>
          <a:xfrm>
            <a:off x="8665657" y="176782"/>
            <a:ext cx="208430" cy="301065"/>
          </a:xfrm>
          <a:prstGeom prst="rect">
            <a:avLst/>
          </a:prstGeom>
          <a:noFill/>
          <a:ln>
            <a:noFill/>
          </a:ln>
        </p:spPr>
      </p:pic>
      <p:sp>
        <p:nvSpPr>
          <p:cNvPr id="105" name="Google Shape;105;p18"/>
          <p:cNvSpPr txBox="1"/>
          <p:nvPr/>
        </p:nvSpPr>
        <p:spPr>
          <a:xfrm>
            <a:off x="971550" y="2211368"/>
            <a:ext cx="7200900" cy="5925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None/>
            </a:pPr>
            <a:r>
              <a:rPr b="1" lang="en" sz="3400">
                <a:solidFill>
                  <a:schemeClr val="lt1"/>
                </a:solidFill>
              </a:rPr>
              <a:t>Project Design</a:t>
            </a:r>
            <a:endParaRPr b="0" i="0" sz="1400" u="none" cap="none" strike="noStrike">
              <a:solidFill>
                <a:schemeClr val="lt1"/>
              </a:solidFill>
              <a:latin typeface="Arial"/>
              <a:ea typeface="Arial"/>
              <a:cs typeface="Arial"/>
              <a:sym typeface="Arial"/>
            </a:endParaRPr>
          </a:p>
        </p:txBody>
      </p:sp>
      <p:sp>
        <p:nvSpPr>
          <p:cNvPr id="106" name="Google Shape;106;p18"/>
          <p:cNvSpPr/>
          <p:nvPr/>
        </p:nvSpPr>
        <p:spPr>
          <a:xfrm>
            <a:off x="4140173" y="1278207"/>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7" name="Google Shape;107;p1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08" name="Google Shape;108;p1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rPr>
              <a:t>Original Design</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 sz="1400">
                <a:solidFill>
                  <a:schemeClr val="dk1"/>
                </a:solidFill>
              </a:rPr>
              <a:t>PID Controller</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 sz="1400">
                <a:solidFill>
                  <a:schemeClr val="dk1"/>
                </a:solidFill>
              </a:rPr>
              <a:t>Underrepresented Dynamics</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 sz="1400">
                <a:solidFill>
                  <a:schemeClr val="dk1"/>
                </a:solidFill>
              </a:rPr>
              <a:t>Battery Management System</a:t>
            </a:r>
            <a:endParaRPr sz="1400">
              <a:solidFill>
                <a:schemeClr val="dk1"/>
              </a:solidFill>
            </a:endParaRPr>
          </a:p>
          <a:p>
            <a:pPr indent="0" lvl="0" marL="0" rtl="0" algn="l">
              <a:lnSpc>
                <a:spcPct val="100000"/>
              </a:lnSpc>
              <a:spcBef>
                <a:spcPts val="0"/>
              </a:spcBef>
              <a:spcAft>
                <a:spcPts val="0"/>
              </a:spcAft>
              <a:buSzPts val="1500"/>
              <a:buNone/>
            </a:pPr>
            <a:r>
              <a:t/>
            </a:r>
            <a:endParaRPr sz="1400">
              <a:solidFill>
                <a:schemeClr val="dk1"/>
              </a:solidFill>
            </a:endParaRPr>
          </a:p>
          <a:p>
            <a:pPr indent="0" lvl="0" marL="0" rtl="0" algn="l">
              <a:lnSpc>
                <a:spcPct val="100000"/>
              </a:lnSpc>
              <a:spcBef>
                <a:spcPts val="0"/>
              </a:spcBef>
              <a:spcAft>
                <a:spcPts val="0"/>
              </a:spcAft>
              <a:buSzPts val="2300"/>
              <a:buNone/>
            </a:pPr>
            <a:r>
              <a:rPr b="1" lang="en" sz="1500">
                <a:solidFill>
                  <a:srgbClr val="15264B"/>
                </a:solidFill>
              </a:rPr>
              <a:t>High Level Requirements</a:t>
            </a:r>
            <a:endParaRPr b="1" sz="1500">
              <a:solidFill>
                <a:srgbClr val="15264B"/>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 sz="1400">
                <a:solidFill>
                  <a:schemeClr val="dk1"/>
                </a:solidFill>
              </a:rPr>
              <a:t>Bicycle Wheel Speed and Brake Lock-Up Prevention</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 sz="1400">
                <a:solidFill>
                  <a:schemeClr val="dk1"/>
                </a:solidFill>
              </a:rPr>
              <a:t>Display the Advantages of ABS over Traditional Braking</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 sz="1400">
                <a:solidFill>
                  <a:schemeClr val="dk1"/>
                </a:solidFill>
              </a:rPr>
              <a:t>Utilizes the Full Extent of the Bicycle Brakes</a:t>
            </a:r>
            <a:endParaRPr sz="1400">
              <a:solidFill>
                <a:schemeClr val="dk1"/>
              </a:solidFill>
            </a:endParaRPr>
          </a:p>
        </p:txBody>
      </p:sp>
      <p:sp>
        <p:nvSpPr>
          <p:cNvPr id="114" name="Google Shape;114;p19"/>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15" name="Google Shape;115;p1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16" name="Google Shape;116;p19"/>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17" name="Google Shape;117;p19"/>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118" name="Google Shape;118;p1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Original Design</a:t>
            </a:r>
            <a:endParaRPr b="0" i="0" sz="1800" u="none" cap="none" strike="noStrike">
              <a:solidFill>
                <a:schemeClr val="lt1"/>
              </a:solidFill>
              <a:latin typeface="Arial"/>
              <a:ea typeface="Arial"/>
              <a:cs typeface="Arial"/>
              <a:sym typeface="Arial"/>
            </a:endParaRPr>
          </a:p>
        </p:txBody>
      </p:sp>
      <p:sp>
        <p:nvSpPr>
          <p:cNvPr id="119" name="Google Shape;119;p1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0"/>
          <p:cNvPicPr preferRelativeResize="0"/>
          <p:nvPr/>
        </p:nvPicPr>
        <p:blipFill>
          <a:blip r:embed="rId3">
            <a:alphaModFix/>
          </a:blip>
          <a:stretch>
            <a:fillRect/>
          </a:stretch>
        </p:blipFill>
        <p:spPr>
          <a:xfrm>
            <a:off x="1940554" y="974825"/>
            <a:ext cx="5262746" cy="3193838"/>
          </a:xfrm>
          <a:prstGeom prst="rect">
            <a:avLst/>
          </a:prstGeom>
          <a:noFill/>
          <a:ln>
            <a:noFill/>
          </a:ln>
        </p:spPr>
      </p:pic>
      <p:sp>
        <p:nvSpPr>
          <p:cNvPr id="125" name="Google Shape;125;p20"/>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26" name="Google Shape;126;p20"/>
          <p:cNvSpPr txBox="1"/>
          <p:nvPr/>
        </p:nvSpPr>
        <p:spPr>
          <a:xfrm>
            <a:off x="437935" y="4327148"/>
            <a:ext cx="8268000" cy="490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lang="en" sz="1200">
                <a:solidFill>
                  <a:schemeClr val="dk1"/>
                </a:solidFill>
              </a:rPr>
              <a:t>Block diagram of the original design.</a:t>
            </a:r>
            <a:endParaRPr b="0" i="0" sz="1200" u="none" cap="none" strike="noStrike">
              <a:solidFill>
                <a:srgbClr val="000000"/>
              </a:solidFill>
              <a:latin typeface="Arial"/>
              <a:ea typeface="Arial"/>
              <a:cs typeface="Arial"/>
              <a:sym typeface="Arial"/>
            </a:endParaRPr>
          </a:p>
        </p:txBody>
      </p:sp>
      <p:sp>
        <p:nvSpPr>
          <p:cNvPr id="127" name="Google Shape;127;p2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28" name="Google Shape;128;p20"/>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29" name="Google Shape;129;p20"/>
          <p:cNvPicPr preferRelativeResize="0"/>
          <p:nvPr/>
        </p:nvPicPr>
        <p:blipFill rotWithShape="1">
          <a:blip r:embed="rId4">
            <a:alphaModFix/>
          </a:blip>
          <a:srcRect b="0" l="0" r="0" t="0"/>
          <a:stretch/>
        </p:blipFill>
        <p:spPr>
          <a:xfrm>
            <a:off x="8665657" y="171011"/>
            <a:ext cx="208430" cy="301065"/>
          </a:xfrm>
          <a:prstGeom prst="rect">
            <a:avLst/>
          </a:prstGeom>
          <a:noFill/>
          <a:ln>
            <a:noFill/>
          </a:ln>
        </p:spPr>
      </p:pic>
      <p:sp>
        <p:nvSpPr>
          <p:cNvPr id="130" name="Google Shape;130;p2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Original Block Diagram</a:t>
            </a:r>
            <a:endParaRPr b="0" i="0" sz="1800" u="none" cap="none" strike="noStrike">
              <a:solidFill>
                <a:schemeClr val="lt1"/>
              </a:solidFill>
              <a:latin typeface="Arial"/>
              <a:ea typeface="Arial"/>
              <a:cs typeface="Arial"/>
              <a:sym typeface="Arial"/>
            </a:endParaRPr>
          </a:p>
        </p:txBody>
      </p:sp>
      <p:sp>
        <p:nvSpPr>
          <p:cNvPr id="131" name="Google Shape;131;p2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rPr>
              <a:t>Design Changes</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 sz="1400">
                <a:solidFill>
                  <a:schemeClr val="dk1"/>
                </a:solidFill>
              </a:rPr>
              <a:t>Bang-bang Controller</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 sz="1400">
                <a:solidFill>
                  <a:schemeClr val="dk1"/>
                </a:solidFill>
              </a:rPr>
              <a:t>Completed Bicycle Dynamics</a:t>
            </a:r>
            <a:endParaRPr sz="1400">
              <a:solidFill>
                <a:schemeClr val="dk1"/>
              </a:solidFill>
            </a:endParaRPr>
          </a:p>
          <a:p>
            <a:pPr indent="-317500" lvl="0" marL="457200" rtl="0" algn="l">
              <a:lnSpc>
                <a:spcPct val="150000"/>
              </a:lnSpc>
              <a:spcBef>
                <a:spcPts val="0"/>
              </a:spcBef>
              <a:spcAft>
                <a:spcPts val="0"/>
              </a:spcAft>
              <a:buClr>
                <a:schemeClr val="dk1"/>
              </a:buClr>
              <a:buSzPts val="1400"/>
              <a:buChar char="•"/>
            </a:pPr>
            <a:r>
              <a:rPr lang="en" sz="1400">
                <a:solidFill>
                  <a:schemeClr val="dk1"/>
                </a:solidFill>
              </a:rPr>
              <a:t>Disclusion of Battery Management</a:t>
            </a:r>
            <a:endParaRPr sz="1400">
              <a:solidFill>
                <a:schemeClr val="dk1"/>
              </a:solidFill>
            </a:endParaRPr>
          </a:p>
          <a:p>
            <a:pPr indent="0" lvl="0" marL="0" rtl="0" algn="l">
              <a:lnSpc>
                <a:spcPct val="100000"/>
              </a:lnSpc>
              <a:spcBef>
                <a:spcPts val="0"/>
              </a:spcBef>
              <a:spcAft>
                <a:spcPts val="0"/>
              </a:spcAft>
              <a:buSzPts val="1500"/>
              <a:buNone/>
            </a:pPr>
            <a:r>
              <a:t/>
            </a:r>
            <a:endParaRPr sz="1400">
              <a:solidFill>
                <a:schemeClr val="dk1"/>
              </a:solidFill>
            </a:endParaRPr>
          </a:p>
          <a:p>
            <a:pPr indent="0" lvl="0" marL="0" rtl="0" algn="l">
              <a:lnSpc>
                <a:spcPct val="100000"/>
              </a:lnSpc>
              <a:spcBef>
                <a:spcPts val="0"/>
              </a:spcBef>
              <a:spcAft>
                <a:spcPts val="0"/>
              </a:spcAft>
              <a:buSzPts val="2300"/>
              <a:buNone/>
            </a:pPr>
            <a:r>
              <a:rPr b="1" lang="en" sz="1500">
                <a:solidFill>
                  <a:srgbClr val="15264B"/>
                </a:solidFill>
              </a:rPr>
              <a:t>High Level Requirements</a:t>
            </a:r>
            <a:endParaRPr b="1" sz="1500">
              <a:solidFill>
                <a:srgbClr val="15264B"/>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solidFill>
                <a:schemeClr val="dk1"/>
              </a:solidFill>
            </a:endParaRPr>
          </a:p>
          <a:p>
            <a:pPr indent="-317500" lvl="0" marL="457200" rtl="0" algn="l">
              <a:lnSpc>
                <a:spcPct val="150000"/>
              </a:lnSpc>
              <a:spcBef>
                <a:spcPts val="0"/>
              </a:spcBef>
              <a:spcAft>
                <a:spcPts val="0"/>
              </a:spcAft>
              <a:buSzPts val="1400"/>
              <a:buChar char="•"/>
            </a:pPr>
            <a:r>
              <a:rPr lang="en" sz="1400">
                <a:solidFill>
                  <a:schemeClr val="dk1"/>
                </a:solidFill>
              </a:rPr>
              <a:t>Bicycle Wheel Speed and Brake Lock-Up Prevention</a:t>
            </a:r>
            <a:endParaRPr sz="1400">
              <a:solidFill>
                <a:schemeClr val="dk1"/>
              </a:solidFill>
            </a:endParaRPr>
          </a:p>
          <a:p>
            <a:pPr indent="-317500" lvl="0" marL="457200" rtl="0" algn="l">
              <a:lnSpc>
                <a:spcPct val="150000"/>
              </a:lnSpc>
              <a:spcBef>
                <a:spcPts val="0"/>
              </a:spcBef>
              <a:spcAft>
                <a:spcPts val="0"/>
              </a:spcAft>
              <a:buSzPts val="1400"/>
              <a:buChar char="•"/>
            </a:pPr>
            <a:r>
              <a:rPr lang="en" sz="1400">
                <a:solidFill>
                  <a:schemeClr val="dk1"/>
                </a:solidFill>
              </a:rPr>
              <a:t>Display the Advantages of ABS over Traditional Braking</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Prompt ABS Responsiveness</a:t>
            </a:r>
            <a:endParaRPr sz="1400">
              <a:solidFill>
                <a:schemeClr val="dk1"/>
              </a:solidFill>
            </a:endParaRPr>
          </a:p>
        </p:txBody>
      </p:sp>
      <p:sp>
        <p:nvSpPr>
          <p:cNvPr id="137" name="Google Shape;137;p21"/>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38" name="Google Shape;138;p2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39" name="Google Shape;139;p21"/>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40" name="Google Shape;140;p21"/>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141" name="Google Shape;141;p2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Design Changes</a:t>
            </a:r>
            <a:endParaRPr b="0" i="0" sz="1800" u="none" cap="none" strike="noStrike">
              <a:solidFill>
                <a:schemeClr val="lt1"/>
              </a:solidFill>
              <a:latin typeface="Arial"/>
              <a:ea typeface="Arial"/>
              <a:cs typeface="Arial"/>
              <a:sym typeface="Arial"/>
            </a:endParaRPr>
          </a:p>
        </p:txBody>
      </p:sp>
      <p:sp>
        <p:nvSpPr>
          <p:cNvPr id="142" name="Google Shape;142;p2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2"/>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48" name="Google Shape;148;p22"/>
          <p:cNvSpPr txBox="1"/>
          <p:nvPr/>
        </p:nvSpPr>
        <p:spPr>
          <a:xfrm>
            <a:off x="437935" y="4327148"/>
            <a:ext cx="8268000" cy="490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lang="en" sz="1200">
                <a:solidFill>
                  <a:schemeClr val="dk1"/>
                </a:solidFill>
              </a:rPr>
              <a:t>Block diagram of the final design.</a:t>
            </a:r>
            <a:endParaRPr b="0" i="0" sz="1200" u="none" cap="none" strike="noStrike">
              <a:solidFill>
                <a:srgbClr val="000000"/>
              </a:solidFill>
              <a:latin typeface="Arial"/>
              <a:ea typeface="Arial"/>
              <a:cs typeface="Arial"/>
              <a:sym typeface="Arial"/>
            </a:endParaRPr>
          </a:p>
        </p:txBody>
      </p:sp>
      <p:sp>
        <p:nvSpPr>
          <p:cNvPr id="149" name="Google Shape;149;p2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50" name="Google Shape;150;p22"/>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51" name="Google Shape;151;p22"/>
          <p:cNvPicPr preferRelativeResize="0"/>
          <p:nvPr/>
        </p:nvPicPr>
        <p:blipFill rotWithShape="1">
          <a:blip r:embed="rId3">
            <a:alphaModFix/>
          </a:blip>
          <a:srcRect b="0" l="0" r="0" t="0"/>
          <a:stretch/>
        </p:blipFill>
        <p:spPr>
          <a:xfrm>
            <a:off x="8665657" y="171011"/>
            <a:ext cx="208430" cy="301065"/>
          </a:xfrm>
          <a:prstGeom prst="rect">
            <a:avLst/>
          </a:prstGeom>
          <a:noFill/>
          <a:ln>
            <a:noFill/>
          </a:ln>
        </p:spPr>
      </p:pic>
      <p:sp>
        <p:nvSpPr>
          <p:cNvPr id="152" name="Google Shape;152;p2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Final Block Diagram</a:t>
            </a:r>
            <a:endParaRPr b="0" i="0" sz="1800" u="none" cap="none" strike="noStrike">
              <a:solidFill>
                <a:schemeClr val="lt1"/>
              </a:solidFill>
              <a:latin typeface="Arial"/>
              <a:ea typeface="Arial"/>
              <a:cs typeface="Arial"/>
              <a:sym typeface="Arial"/>
            </a:endParaRPr>
          </a:p>
        </p:txBody>
      </p:sp>
      <p:sp>
        <p:nvSpPr>
          <p:cNvPr id="153" name="Google Shape;153;p2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154" name="Google Shape;154;p22"/>
          <p:cNvPicPr preferRelativeResize="0"/>
          <p:nvPr/>
        </p:nvPicPr>
        <p:blipFill>
          <a:blip r:embed="rId4">
            <a:alphaModFix/>
          </a:blip>
          <a:stretch>
            <a:fillRect/>
          </a:stretch>
        </p:blipFill>
        <p:spPr>
          <a:xfrm>
            <a:off x="1569163" y="880340"/>
            <a:ext cx="6005670" cy="33711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