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embeddedFontLst>
    <p:embeddedFont>
      <p:font typeface="Roboto Mon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gzIotQNvjT0PXclHFTz++s/lHc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Mono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Mono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Mono-boldItalic.fntdata"/><Relationship Id="rId30" Type="http://schemas.openxmlformats.org/officeDocument/2006/relationships/font" Target="fonts/RobotoMono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a607f57d9c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kellen</a:t>
            </a:r>
            <a:endParaRPr/>
          </a:p>
        </p:txBody>
      </p:sp>
      <p:sp>
        <p:nvSpPr>
          <p:cNvPr id="208" name="Google Shape;208;g3a607f57d9c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a607f57d9c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eddy</a:t>
            </a:r>
            <a:endParaRPr/>
          </a:p>
        </p:txBody>
      </p:sp>
      <p:sp>
        <p:nvSpPr>
          <p:cNvPr id="222" name="Google Shape;222;g3a607f57d9c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a607f57d9c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ash</a:t>
            </a:r>
            <a:endParaRPr/>
          </a:p>
        </p:txBody>
      </p:sp>
      <p:sp>
        <p:nvSpPr>
          <p:cNvPr id="237" name="Google Shape;237;g3a607f57d9c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a607f57d9c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eddy</a:t>
            </a:r>
            <a:endParaRPr/>
          </a:p>
        </p:txBody>
      </p:sp>
      <p:sp>
        <p:nvSpPr>
          <p:cNvPr id="253" name="Google Shape;253;g3a607f57d9c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a607f57d9c_0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eddy</a:t>
            </a:r>
            <a:endParaRPr/>
          </a:p>
        </p:txBody>
      </p:sp>
      <p:sp>
        <p:nvSpPr>
          <p:cNvPr id="268" name="Google Shape;268;g3a607f57d9c_0_1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f22b15652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show project build and test results, discuss verification of subsystems and put video here</a:t>
            </a:r>
            <a:endParaRPr/>
          </a:p>
        </p:txBody>
      </p:sp>
      <p:sp>
        <p:nvSpPr>
          <p:cNvPr id="290" name="Google Shape;290;g3af22b15652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a607f57d9c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eddy</a:t>
            </a:r>
            <a:endParaRPr/>
          </a:p>
        </p:txBody>
      </p:sp>
      <p:sp>
        <p:nvSpPr>
          <p:cNvPr id="305" name="Google Shape;305;g3a607f57d9c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a607f57d9c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kellen</a:t>
            </a:r>
            <a:endParaRPr/>
          </a:p>
        </p:txBody>
      </p:sp>
      <p:sp>
        <p:nvSpPr>
          <p:cNvPr id="320" name="Google Shape;320;g3a607f57d9c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a607f57d9c_0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Ash</a:t>
            </a:r>
            <a:endParaRPr/>
          </a:p>
        </p:txBody>
      </p:sp>
      <p:sp>
        <p:nvSpPr>
          <p:cNvPr id="336" name="Google Shape;336;g3a607f57d9c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af22b15652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Conclusions from the project: what did you learn, what would you do differently if you redesigned your project, etc.</a:t>
            </a:r>
            <a:endParaRPr/>
          </a:p>
        </p:txBody>
      </p:sp>
      <p:sp>
        <p:nvSpPr>
          <p:cNvPr id="350" name="Google Shape;350;g3af22b15652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a607f57d9c_0_1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3a607f57d9c_0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a607f57d9c_0_2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g3a607f57d9c_0_2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af22b15652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3af22b15652_0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3" name="Google Shape;39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af39c114af_1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ash</a:t>
            </a:r>
            <a:endParaRPr/>
          </a:p>
        </p:txBody>
      </p:sp>
      <p:sp>
        <p:nvSpPr>
          <p:cNvPr id="113" name="Google Shape;113;g3af39c114af_1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af39c114af_1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ash</a:t>
            </a:r>
            <a:endParaRPr/>
          </a:p>
        </p:txBody>
      </p:sp>
      <p:sp>
        <p:nvSpPr>
          <p:cNvPr id="130" name="Google Shape;130;g3af39c114af_1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f22b15652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 over design of each block (include requirements), and talk schematics</a:t>
            </a:r>
            <a:endParaRPr/>
          </a:p>
        </p:txBody>
      </p:sp>
      <p:sp>
        <p:nvSpPr>
          <p:cNvPr id="145" name="Google Shape;145;g3af22b15652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a607f57d9c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g3a607f57d9c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a607f57d9c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g3a607f57d9c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a607f57d9c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kellen</a:t>
            </a:r>
            <a:endParaRPr/>
          </a:p>
        </p:txBody>
      </p:sp>
      <p:sp>
        <p:nvSpPr>
          <p:cNvPr id="192" name="Google Shape;192;g3a607f57d9c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2.jp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hyperlink" Target="http://drive.google.com/file/d/1RaASfZPHqic7ptGOjUELtjconvf3Yc8q/view" TargetMode="External"/><Relationship Id="rId5" Type="http://schemas.openxmlformats.org/officeDocument/2006/relationships/image" Target="../media/image7.jpg"/><Relationship Id="rId6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5.jpg"/><Relationship Id="rId5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akhuang3@illinois.edu" TargetMode="External"/><Relationship Id="rId4" Type="http://schemas.openxmlformats.org/officeDocument/2006/relationships/hyperlink" Target="mailto:ekperez2@illinois.edu" TargetMode="External"/><Relationship Id="rId5" Type="http://schemas.openxmlformats.org/officeDocument/2006/relationships/hyperlink" Target="mailto:kellens4@illinois.edu" TargetMode="External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21.jpg"/><Relationship Id="rId7" Type="http://schemas.openxmlformats.org/officeDocument/2006/relationships/image" Target="../media/image2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/>
          <p:nvPr/>
        </p:nvSpPr>
        <p:spPr>
          <a:xfrm>
            <a:off x="1134035" y="2553964"/>
            <a:ext cx="99240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Transverse String Organ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Group #30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Ash Huang, </a:t>
            </a:r>
            <a:r>
              <a:rPr lang="en-US" sz="1800">
                <a:solidFill>
                  <a:schemeClr val="lt1"/>
                </a:solidFill>
              </a:rPr>
              <a:t>Eddy Perez</a:t>
            </a:r>
            <a:r>
              <a:rPr lang="en-US" sz="1800">
                <a:solidFill>
                  <a:schemeClr val="lt1"/>
                </a:solidFill>
              </a:rPr>
              <a:t>, Kellen Sakaitani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3" name="Google Shape;83;p26"/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12/10/2025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1004743"/>
            <a:ext cx="2909982" cy="754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a607f57d9c_0_40"/>
          <p:cNvSpPr txBox="1"/>
          <p:nvPr>
            <p:ph idx="1" type="body"/>
          </p:nvPr>
        </p:nvSpPr>
        <p:spPr>
          <a:xfrm>
            <a:off x="376803" y="1334275"/>
            <a:ext cx="68856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I2C Buffer + Transmission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Parsed MIDI messages are placed into a FIFO buffer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When the I2C bus is idle → pop message off queue → start an I2C transmission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destination of the slave address is computed using: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Slave addr = Base addr + (Note number % 12)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12 slaves, 3 notes per slave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Result: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MIDI commands are delivered, in order of arrival, to I²C slaves without blocking MIDI reception.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3a607f57d9c_0_4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3a607f57d9c_0_4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Design: </a:t>
            </a:r>
            <a:r>
              <a:rPr lang="en-US" sz="2400">
                <a:solidFill>
                  <a:schemeClr val="lt1"/>
                </a:solidFill>
              </a:rPr>
              <a:t>I2C Buffering (Parsing → I2C)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3a607f57d9c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a607f57d9c_0_4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5" name="Google Shape;215;g3a607f57d9c_0_4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16" name="Google Shape;216;g3a607f57d9c_0_4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17" name="Google Shape;217;g3a607f57d9c_0_4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8" name="Google Shape;218;g3a607f57d9c_0_4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" name="Google Shape;219;g3a607f57d9c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2175" y="2431550"/>
            <a:ext cx="4136924" cy="232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607f57d9c_0_52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Driver Signal Generation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Done through either Synthesis or Feedback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Synthesis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We implemented this in DSP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Generating Sine wave or PWM through DAC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Doesn’t utilize ADC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Feedback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Requires More bandwidth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Higher code complexity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Volume normalization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FIR filtering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3a607f57d9c_0_5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3a607f57d9c_0_5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Design: </a:t>
            </a:r>
            <a:r>
              <a:rPr lang="en-US" sz="2400">
                <a:solidFill>
                  <a:schemeClr val="lt1"/>
                </a:solidFill>
              </a:rPr>
              <a:t>Signal DSP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3a607f57d9c_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a607f57d9c_0_5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29" name="Google Shape;229;g3a607f57d9c_0_5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30" name="Google Shape;230;g3a607f57d9c_0_5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31" name="Google Shape;231;g3a607f57d9c_0_5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2" name="Google Shape;232;g3a607f57d9c_0_5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3" name="Google Shape;233;g3a607f57d9c_0_52" title="imag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6825" y="1186225"/>
            <a:ext cx="5586949" cy="41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a607f57d9c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3138" y="4169750"/>
            <a:ext cx="7639113" cy="23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a607f57d9c_0_76"/>
          <p:cNvSpPr txBox="1"/>
          <p:nvPr>
            <p:ph idx="1" type="body"/>
          </p:nvPr>
        </p:nvSpPr>
        <p:spPr>
          <a:xfrm>
            <a:off x="376804" y="1334275"/>
            <a:ext cx="64998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LM386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Mono Audio amplifier IC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Optimized for 4-8Ω load (common voice coil impedance)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Class AB audio amplifier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Should deliver &gt;200 mA RMS for &gt;1W power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Determined from hands on testing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Minimal heat dissipation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Much more efficient than discrete implementation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3a607f57d9c_0_7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3a607f57d9c_0_7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Design: </a:t>
            </a:r>
            <a:r>
              <a:rPr lang="en-US" sz="2400">
                <a:solidFill>
                  <a:schemeClr val="lt1"/>
                </a:solidFill>
              </a:rPr>
              <a:t>Amplifier Topology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g3a607f57d9c_0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a607f57d9c_0_7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44" name="Google Shape;244;g3a607f57d9c_0_7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45" name="Google Shape;245;g3a607f57d9c_0_7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46" name="Google Shape;246;g3a607f57d9c_0_7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7" name="Google Shape;247;g3a607f57d9c_0_7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8" name="Google Shape;248;g3a607f57d9c_0_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600" y="1557813"/>
            <a:ext cx="4932500" cy="273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3a607f57d9c_0_76"/>
          <p:cNvPicPr preferRelativeResize="0"/>
          <p:nvPr/>
        </p:nvPicPr>
        <p:blipFill rotWithShape="1">
          <a:blip r:embed="rId5">
            <a:alphaModFix/>
          </a:blip>
          <a:srcRect b="56694" l="0" r="23005" t="12625"/>
          <a:stretch/>
        </p:blipFill>
        <p:spPr>
          <a:xfrm>
            <a:off x="7526263" y="4658600"/>
            <a:ext cx="3633172" cy="10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a607f57d9c_0_76"/>
          <p:cNvSpPr txBox="1"/>
          <p:nvPr>
            <p:ph idx="1" type="body"/>
          </p:nvPr>
        </p:nvSpPr>
        <p:spPr>
          <a:xfrm>
            <a:off x="8106100" y="5744375"/>
            <a:ext cx="24735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Power consumption while on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a607f57d9c_0_88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3a607f57d9c_0_88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Power System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Main 12V DC Input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Off-the-shelf wall supply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Powers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amplifiers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DC/DC Switching regulator @ 3.3V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Powers MCU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Mechanical Design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Boards &amp; coils screw into wooden back plane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Bridge &amp; tuners mounted to back plane for strings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Assembled by machine shop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a607f57d9c_0_8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Design: </a:t>
            </a:r>
            <a:r>
              <a:rPr lang="en-US" sz="2400">
                <a:solidFill>
                  <a:schemeClr val="lt1"/>
                </a:solidFill>
              </a:rPr>
              <a:t>Power System &amp; Mechanical Design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g3a607f57d9c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a607f57d9c_0_8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60" name="Google Shape;260;g3a607f57d9c_0_8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61" name="Google Shape;261;g3a607f57d9c_0_88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62" name="Google Shape;262;g3a607f57d9c_0_8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3" name="Google Shape;263;g3a607f57d9c_0_8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4" name="Google Shape;264;g3a607f57d9c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1150" y="3159850"/>
            <a:ext cx="4893849" cy="33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a607f57d9c_0_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3079" y="1062500"/>
            <a:ext cx="7126626" cy="1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a607f57d9c_0_194"/>
          <p:cNvSpPr txBox="1"/>
          <p:nvPr>
            <p:ph idx="1" type="body"/>
          </p:nvPr>
        </p:nvSpPr>
        <p:spPr>
          <a:xfrm>
            <a:off x="376804" y="1324375"/>
            <a:ext cx="5729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Design Considerations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Large EM emissions from driver coil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Placed as far as possible from pickup &amp; MCU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Heavy ground planing and via stitching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Hand solderable packaging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QFP package for MCU 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0805 for all linear components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Reflow oven required for DC/DC converter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Precise layout demand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 power efficiency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 switching frequency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 current limit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3a607f57d9c_0_19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a607f57d9c_0_19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Design: </a:t>
            </a:r>
            <a:r>
              <a:rPr lang="en-US" sz="2400">
                <a:solidFill>
                  <a:schemeClr val="lt1"/>
                </a:solidFill>
              </a:rPr>
              <a:t>PCB Design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3a607f57d9c_0_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a607f57d9c_0_19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75" name="Google Shape;275;g3a607f57d9c_0_19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76" name="Google Shape;276;g3a607f57d9c_0_19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77" name="Google Shape;277;g3a607f57d9c_0_19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8" name="Google Shape;278;g3a607f57d9c_0_19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9" name="Google Shape;279;g3a607f57d9c_0_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946975" y="2963550"/>
            <a:ext cx="5050050" cy="12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a607f57d9c_0_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7104" y="2441632"/>
            <a:ext cx="3876571" cy="288053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a607f57d9c_0_194"/>
          <p:cNvSpPr txBox="1"/>
          <p:nvPr/>
        </p:nvSpPr>
        <p:spPr>
          <a:xfrm>
            <a:off x="7087875" y="5322175"/>
            <a:ext cx="104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stitching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3a607f57d9c_0_194"/>
          <p:cNvSpPr txBox="1"/>
          <p:nvPr/>
        </p:nvSpPr>
        <p:spPr>
          <a:xfrm>
            <a:off x="10007100" y="6134150"/>
            <a:ext cx="146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driver coil</a:t>
            </a:r>
            <a:endParaRPr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3a607f57d9c_0_194"/>
          <p:cNvSpPr/>
          <p:nvPr/>
        </p:nvSpPr>
        <p:spPr>
          <a:xfrm>
            <a:off x="9859550" y="5039775"/>
            <a:ext cx="1224900" cy="12063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3a607f57d9c_0_194"/>
          <p:cNvSpPr/>
          <p:nvPr/>
        </p:nvSpPr>
        <p:spPr>
          <a:xfrm>
            <a:off x="10240250" y="2027650"/>
            <a:ext cx="664200" cy="6357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3a607f57d9c_0_194"/>
          <p:cNvSpPr txBox="1"/>
          <p:nvPr/>
        </p:nvSpPr>
        <p:spPr>
          <a:xfrm>
            <a:off x="11795025" y="4454450"/>
            <a:ext cx="91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3a607f57d9c_0_194"/>
          <p:cNvSpPr txBox="1"/>
          <p:nvPr/>
        </p:nvSpPr>
        <p:spPr>
          <a:xfrm>
            <a:off x="8775650" y="1767088"/>
            <a:ext cx="146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MCU, pickup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3a607f57d9c_0_194"/>
          <p:cNvSpPr/>
          <p:nvPr/>
        </p:nvSpPr>
        <p:spPr>
          <a:xfrm>
            <a:off x="10139900" y="1177800"/>
            <a:ext cx="664200" cy="6357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af22b15652_0_29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3af22b15652_0_29"/>
          <p:cNvSpPr txBox="1"/>
          <p:nvPr/>
        </p:nvSpPr>
        <p:spPr>
          <a:xfrm>
            <a:off x="1441528" y="323223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</p:txBody>
      </p:sp>
      <p:grpSp>
        <p:nvGrpSpPr>
          <p:cNvPr id="294" name="Google Shape;294;g3af22b15652_0_29"/>
          <p:cNvGrpSpPr/>
          <p:nvPr/>
        </p:nvGrpSpPr>
        <p:grpSpPr>
          <a:xfrm>
            <a:off x="3943790" y="2676939"/>
            <a:ext cx="3861636" cy="322845"/>
            <a:chOff x="3943790" y="2676939"/>
            <a:chExt cx="3861636" cy="322845"/>
          </a:xfrm>
        </p:grpSpPr>
        <p:cxnSp>
          <p:nvCxnSpPr>
            <p:cNvPr id="295" name="Google Shape;295;g3af22b15652_0_29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6" name="Google Shape;296;g3af22b15652_0_29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297" name="Google Shape;297;g3af22b15652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af22b15652_0_2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99" name="Google Shape;299;g3af22b15652_0_2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00" name="Google Shape;300;g3af22b15652_0_29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01" name="Google Shape;301;g3af22b15652_0_2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2" name="Google Shape;302;g3af22b15652_0_2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a607f57d9c_0_64"/>
          <p:cNvSpPr txBox="1"/>
          <p:nvPr>
            <p:ph idx="1" type="body"/>
          </p:nvPr>
        </p:nvSpPr>
        <p:spPr>
          <a:xfrm>
            <a:off x="376803" y="1334275"/>
            <a:ext cx="72792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Strings 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require “good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 conditions”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System works using prototype coil and guitar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Clip of synthesis control with harmonic control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Isolation of fundamental, 2nd and 4th harmonic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Demonstration on one string using feedback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Demo was more effective on a real guitar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Guitar pickups are more sensitive &amp; minimize EMI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Final driver design issues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Mechanical inefficiencies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Prototype coil couldn’t be fastened to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assembly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3a607f57d9c_0_6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3a607f57d9c_0_6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Results: String Resonance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g3a607f57d9c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3a607f57d9c_0_6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12" name="Google Shape;312;g3a607f57d9c_0_64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rgbClr val="13294B"/>
                </a:solidFill>
              </a:rPr>
              <a:t>ELECTRICAL &amp; COMPUTER ENGINEERING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13294B"/>
              </a:solidFill>
            </a:endParaRPr>
          </a:p>
        </p:txBody>
      </p:sp>
      <p:grpSp>
        <p:nvGrpSpPr>
          <p:cNvPr id="313" name="Google Shape;313;g3a607f57d9c_0_6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14" name="Google Shape;314;g3a607f57d9c_0_6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5" name="Google Shape;315;g3a607f57d9c_0_6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6" name="Google Shape;316;g3a607f57d9c_0_64" title="midi-test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6375" y="1155887"/>
            <a:ext cx="2853500" cy="5080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7" name="Google Shape;317;g3a607f57d9c_0_64" title="PXL_20251210_204815441.MP.jpg"/>
          <p:cNvPicPr preferRelativeResize="0"/>
          <p:nvPr/>
        </p:nvPicPr>
        <p:blipFill rotWithShape="1">
          <a:blip r:embed="rId6">
            <a:alphaModFix/>
          </a:blip>
          <a:srcRect b="37216" l="37146" r="0" t="29699"/>
          <a:stretch/>
        </p:blipFill>
        <p:spPr>
          <a:xfrm>
            <a:off x="314500" y="4832876"/>
            <a:ext cx="1681226" cy="157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a607f57d9c_0_100"/>
          <p:cNvSpPr txBox="1"/>
          <p:nvPr>
            <p:ph idx="1" type="body"/>
          </p:nvPr>
        </p:nvSpPr>
        <p:spPr>
          <a:xfrm>
            <a:off x="376800" y="1334275"/>
            <a:ext cx="88728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Board to board communication fully implemented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Master board successfully processes all MIDI signals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Discards irrelevant signals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Doesn’t drop signals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Functional I</a:t>
            </a:r>
            <a:r>
              <a:rPr baseline="30000" lang="en-US" sz="18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 bus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baseline="30000" lang="en-US" sz="18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 slaves generate signal in accordance to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Master /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MIDI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Functional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Audio Signal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Synthesis Based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Slight Input Delay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~100 ms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Likely due to DSP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a607f57d9c_0_10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3a607f57d9c_0_10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Results: </a:t>
            </a:r>
            <a:r>
              <a:rPr lang="en-US" sz="2400">
                <a:solidFill>
                  <a:schemeClr val="lt1"/>
                </a:solidFill>
              </a:rPr>
              <a:t>MIDI Control and Synthesis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g3a607f57d9c_0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3a607f57d9c_0_10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27" name="Google Shape;327;g3a607f57d9c_0_10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28" name="Google Shape;328;g3a607f57d9c_0_10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29" name="Google Shape;329;g3a607f57d9c_0_10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30" name="Google Shape;330;g3a607f57d9c_0_10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1" name="Google Shape;331;g3a607f57d9c_0_100" title="IMG_268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2222" y="1899682"/>
            <a:ext cx="4444073" cy="33330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a607f57d9c_0_100"/>
          <p:cNvSpPr txBox="1"/>
          <p:nvPr/>
        </p:nvSpPr>
        <p:spPr>
          <a:xfrm>
            <a:off x="8452088" y="5169875"/>
            <a:ext cx="24735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Capture of MIDI Frame (Yellow), I</a:t>
            </a:r>
            <a:r>
              <a:rPr baseline="30000" lang="en-US" sz="1200">
                <a:solidFill>
                  <a:schemeClr val="dk1"/>
                </a:solidFill>
              </a:rPr>
              <a:t>2</a:t>
            </a:r>
            <a:r>
              <a:rPr lang="en-US" sz="1200">
                <a:solidFill>
                  <a:schemeClr val="dk1"/>
                </a:solidFill>
              </a:rPr>
              <a:t>C Frame (Green),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&amp; Synthesized Signal (Blue)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33" name="Google Shape;333;g3a607f57d9c_0_100"/>
          <p:cNvPicPr preferRelativeResize="0"/>
          <p:nvPr/>
        </p:nvPicPr>
        <p:blipFill rotWithShape="1">
          <a:blip r:embed="rId5">
            <a:alphaModFix/>
          </a:blip>
          <a:srcRect b="39397" l="27896" r="0" t="16817"/>
          <a:stretch/>
        </p:blipFill>
        <p:spPr>
          <a:xfrm>
            <a:off x="4001300" y="4963875"/>
            <a:ext cx="3320699" cy="151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a607f57d9c_0_112"/>
          <p:cNvSpPr txBox="1"/>
          <p:nvPr>
            <p:ph idx="1" type="body"/>
          </p:nvPr>
        </p:nvSpPr>
        <p:spPr>
          <a:xfrm>
            <a:off x="376800" y="1334275"/>
            <a:ext cx="68772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Failure during Integration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Many demos showed functionality of core components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Integration issues arose during final assembly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Inefficiencies in drivers &amp; pickups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Low DC resistance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Suboptimal magnetic performance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Screws were non-magnetic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Magnets required rigid gluing to effectively convert EMF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Imprecise frequency control from DSPs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Strings need very fine tuning to resonate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Ultimately we ran out of time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a607f57d9c_0_11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3a607f57d9c_0_11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Results: </a:t>
            </a:r>
            <a:r>
              <a:rPr lang="en-US" sz="2400">
                <a:solidFill>
                  <a:schemeClr val="lt1"/>
                </a:solidFill>
              </a:rPr>
              <a:t>Final State of Project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g3a607f57d9c_0_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a607f57d9c_0_11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43" name="Google Shape;343;g3a607f57d9c_0_11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44" name="Google Shape;344;g3a607f57d9c_0_11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45" name="Google Shape;345;g3a607f57d9c_0_11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6" name="Google Shape;346;g3a607f57d9c_0_11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7" name="Google Shape;347;g3a607f57d9c_0_112" title="PXL_20251204_173125142.MP_preview.jpeg"/>
          <p:cNvPicPr preferRelativeResize="0"/>
          <p:nvPr/>
        </p:nvPicPr>
        <p:blipFill rotWithShape="1">
          <a:blip r:embed="rId4">
            <a:alphaModFix/>
          </a:blip>
          <a:srcRect b="8479" l="0" r="0" t="15126"/>
          <a:stretch/>
        </p:blipFill>
        <p:spPr>
          <a:xfrm>
            <a:off x="7779379" y="1324375"/>
            <a:ext cx="3549514" cy="4821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af22b15652_0_90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Conclusions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3af22b15652_0_90"/>
          <p:cNvSpPr txBox="1"/>
          <p:nvPr/>
        </p:nvSpPr>
        <p:spPr>
          <a:xfrm>
            <a:off x="1441528" y="323223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</p:txBody>
      </p:sp>
      <p:grpSp>
        <p:nvGrpSpPr>
          <p:cNvPr id="354" name="Google Shape;354;g3af22b15652_0_90"/>
          <p:cNvGrpSpPr/>
          <p:nvPr/>
        </p:nvGrpSpPr>
        <p:grpSpPr>
          <a:xfrm>
            <a:off x="3943790" y="2676939"/>
            <a:ext cx="3861636" cy="322845"/>
            <a:chOff x="3943790" y="2676939"/>
            <a:chExt cx="3861636" cy="322845"/>
          </a:xfrm>
        </p:grpSpPr>
        <p:cxnSp>
          <p:nvCxnSpPr>
            <p:cNvPr id="355" name="Google Shape;355;g3af22b15652_0_90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6" name="Google Shape;356;g3af22b15652_0_90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357" name="Google Shape;357;g3af22b15652_0_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af22b15652_0_9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59" name="Google Shape;359;g3af22b15652_0_9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60" name="Google Shape;360;g3af22b15652_0_9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61" name="Google Shape;361;g3af22b15652_0_9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2" name="Google Shape;362;g3af22b15652_0_9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294B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a607f57d9c_0_164"/>
          <p:cNvSpPr txBox="1"/>
          <p:nvPr/>
        </p:nvSpPr>
        <p:spPr>
          <a:xfrm>
            <a:off x="865675" y="1010625"/>
            <a:ext cx="67617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About us</a:t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Ash Huang 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	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akhuang3@illinois.edu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	RF &amp; Power Circuit Design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Eddy Perez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	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ekperez2@illinois.edu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	Embedded Systems &amp; DSP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Kellen Sakaitani </a:t>
            </a:r>
            <a:endParaRPr sz="1800">
              <a:solidFill>
                <a:schemeClr val="lt1"/>
              </a:solidFill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5"/>
              </a:rPr>
              <a:t>kellens4@illinois.edu</a:t>
            </a:r>
            <a:endParaRPr sz="1800">
              <a:solidFill>
                <a:schemeClr val="lt1"/>
              </a:solidFill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Communication Protocols &amp; Software Development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90" name="Google Shape;90;g3a607f57d9c_0_1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3a607f57d9c_0_16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92" name="Google Shape;92;g3a607f57d9c_0_16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93" name="Google Shape;93;g3a607f57d9c_0_16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94" name="Google Shape;94;g3a607f57d9c_0_16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5" name="Google Shape;95;g3a607f57d9c_0_16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a607f57d9c_0_211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How could we improve?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Deadlines were occasionally missed throughout semester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Time loss early on wasn’t accounted for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Cumulative delay caused a rush in the end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More concrete deadlines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Initiative was sometimes missing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Many written assignments were started late due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All work had to be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explicitly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delegated and planned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More rigid communication &amp; group roles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3a607f57d9c_0_21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a607f57d9c_0_21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Main Takeaways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g3a607f57d9c_0_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3a607f57d9c_0_21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72" name="Google Shape;372;g3a607f57d9c_0_21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73" name="Google Shape;373;g3a607f57d9c_0_211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74" name="Google Shape;374;g3a607f57d9c_0_21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75" name="Google Shape;375;g3a607f57d9c_0_21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af22b15652_0_109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Further 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af22b15652_0_109"/>
          <p:cNvSpPr txBox="1"/>
          <p:nvPr/>
        </p:nvSpPr>
        <p:spPr>
          <a:xfrm>
            <a:off x="1441528" y="323223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</p:txBody>
      </p:sp>
      <p:grpSp>
        <p:nvGrpSpPr>
          <p:cNvPr id="382" name="Google Shape;382;g3af22b15652_0_109"/>
          <p:cNvGrpSpPr/>
          <p:nvPr/>
        </p:nvGrpSpPr>
        <p:grpSpPr>
          <a:xfrm>
            <a:off x="3943790" y="2676939"/>
            <a:ext cx="3861636" cy="322845"/>
            <a:chOff x="3943790" y="2676939"/>
            <a:chExt cx="3861636" cy="322845"/>
          </a:xfrm>
        </p:grpSpPr>
        <p:cxnSp>
          <p:nvCxnSpPr>
            <p:cNvPr id="383" name="Google Shape;383;g3af22b15652_0_109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84" name="Google Shape;384;g3af22b15652_0_109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385" name="Google Shape;385;g3af22b15652_0_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3af22b15652_0_10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87" name="Google Shape;387;g3af22b15652_0_10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88" name="Google Shape;388;g3af22b15652_0_109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89" name="Google Shape;389;g3af22b15652_0_10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90" name="Google Shape;390;g3af22b15652_0_10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"/>
          <p:cNvSpPr txBox="1"/>
          <p:nvPr>
            <p:ph idx="1" type="body"/>
          </p:nvPr>
        </p:nvSpPr>
        <p:spPr>
          <a:xfrm>
            <a:off x="376804" y="1334275"/>
            <a:ext cx="57501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Future of Project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Slight redesigns could permit full project completion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Reduce mechanical inefficiencies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Design more powerful / efficient amplifier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Real world applications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Speaker coil and amplifier design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Guitar sustain systems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Unique speaker and instrument schemes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9"/>
          <p:cNvSpPr/>
          <p:nvPr/>
        </p:nvSpPr>
        <p:spPr>
          <a:xfrm flipH="1" rot="10800000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Future Development &amp; Applications of Technology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98" name="Google Shape;3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8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9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00" name="Google Shape;400;p29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01" name="Google Shape;401;p29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</p:grpSpPr>
        <p:cxnSp>
          <p:nvCxnSpPr>
            <p:cNvPr id="402" name="Google Shape;402;p29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03" name="Google Shape;403;p2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7"/>
          <p:cNvSpPr txBox="1"/>
          <p:nvPr/>
        </p:nvSpPr>
        <p:spPr>
          <a:xfrm>
            <a:off x="4425149" y="2985897"/>
            <a:ext cx="33417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b="1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8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11" name="Google Shape;411;p37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12" name="Google Shape;412;p3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</p:grpSpPr>
        <p:cxnSp>
          <p:nvCxnSpPr>
            <p:cNvPr id="413" name="Google Shape;413;p37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14" name="Google Shape;414;p37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Introduction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7"/>
          <p:cNvSpPr txBox="1"/>
          <p:nvPr/>
        </p:nvSpPr>
        <p:spPr>
          <a:xfrm>
            <a:off x="1441528" y="323223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</p:txBody>
      </p:sp>
      <p:grpSp>
        <p:nvGrpSpPr>
          <p:cNvPr id="102" name="Google Shape;102;p27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103" name="Google Shape;103;p27"/>
            <p:cNvCxnSpPr/>
            <p:nvPr/>
          </p:nvCxnSpPr>
          <p:spPr>
            <a:xfrm>
              <a:off x="4426226" y="2676939"/>
              <a:ext cx="3379304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4" name="Google Shape;104;p27"/>
            <p:cNvCxnSpPr/>
            <p:nvPr/>
          </p:nvCxnSpPr>
          <p:spPr>
            <a:xfrm flipH="1" rot="10800000">
              <a:off x="3943790" y="2676939"/>
              <a:ext cx="482436" cy="322845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05" name="Google Shape;10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8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07" name="Google Shape;107;p27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08" name="Google Shape;108;p2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</p:grpSpPr>
        <p:cxnSp>
          <p:nvCxnSpPr>
            <p:cNvPr id="109" name="Google Shape;109;p27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0" name="Google Shape;110;p27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af39c114af_1_21"/>
          <p:cNvSpPr txBox="1"/>
          <p:nvPr>
            <p:ph idx="1" type="body"/>
          </p:nvPr>
        </p:nvSpPr>
        <p:spPr>
          <a:xfrm>
            <a:off x="376804" y="1334275"/>
            <a:ext cx="589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High level function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12 string electromechanical synthesizer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Harmonic control through DSP allows higher octaves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Output voice coil drives oscillating strings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Existing products for guitar limit utility and timbre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Oscillating strings produce EMF in pickups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MIDI input allows broader range of controllers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3af39c114af_1_2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3af39c114af_1_2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How our Synthesizer works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g3af39c114af_1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3af39c114af_1_2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20" name="Google Shape;120;g3af39c114af_1_2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21" name="Google Shape;121;g3af39c114af_1_21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22" name="Google Shape;122;g3af39c114af_1_2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3" name="Google Shape;123;g3af39c114af_1_2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4" name="Google Shape;124;g3af39c114af_1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5375" y="1595550"/>
            <a:ext cx="6083450" cy="455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af39c114af_1_21"/>
          <p:cNvPicPr preferRelativeResize="0"/>
          <p:nvPr/>
        </p:nvPicPr>
        <p:blipFill rotWithShape="1">
          <a:blip r:embed="rId5">
            <a:alphaModFix/>
          </a:blip>
          <a:srcRect b="0" l="0" r="17012" t="0"/>
          <a:stretch/>
        </p:blipFill>
        <p:spPr>
          <a:xfrm>
            <a:off x="6476762" y="2227894"/>
            <a:ext cx="1143898" cy="77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af39c114af_1_21" title="PXL_20251204_173125142.MP_preview.jpeg"/>
          <p:cNvPicPr preferRelativeResize="0"/>
          <p:nvPr/>
        </p:nvPicPr>
        <p:blipFill rotWithShape="1">
          <a:blip r:embed="rId6">
            <a:alphaModFix/>
          </a:blip>
          <a:srcRect b="8479" l="0" r="0" t="15126"/>
          <a:stretch/>
        </p:blipFill>
        <p:spPr>
          <a:xfrm>
            <a:off x="1011050" y="4360825"/>
            <a:ext cx="1550601" cy="210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af39c114af_1_21" title="PXL_20251210_204815441.MP.jpg"/>
          <p:cNvPicPr preferRelativeResize="0"/>
          <p:nvPr/>
        </p:nvPicPr>
        <p:blipFill rotWithShape="1">
          <a:blip r:embed="rId7">
            <a:alphaModFix/>
          </a:blip>
          <a:srcRect b="37216" l="37146" r="0" t="29699"/>
          <a:stretch/>
        </p:blipFill>
        <p:spPr>
          <a:xfrm>
            <a:off x="3531887" y="4627251"/>
            <a:ext cx="1681226" cy="157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af39c114af_1_41"/>
          <p:cNvSpPr txBox="1"/>
          <p:nvPr>
            <p:ph idx="1" type="body"/>
          </p:nvPr>
        </p:nvSpPr>
        <p:spPr>
          <a:xfrm>
            <a:off x="376800" y="1334275"/>
            <a:ext cx="5708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Notes reach audible volume within 0.2 seconds during activation, and become inaudible within 0.2 seconds during dampening. Strings ring out for at least 20 seconds.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Small chords can be made: minimum 3 strings can ring out concurrently.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Harmonic control: The instrument can isolate strings at their fundamental frequency, and the 2nd &amp; 4th harmonics (octave &amp; 2 octaves).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3af39c114af_1_4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3af39c114af_1_4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Transverse String Organ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g3af39c114af_1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af39c114af_1_4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37" name="Google Shape;137;g3af39c114af_1_4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38" name="Google Shape;138;g3af39c114af_1_41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39" name="Google Shape;139;g3af39c114af_1_4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0" name="Google Shape;140;g3af39c114af_1_4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1" name="Google Shape;141;g3af39c114af_1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5375" y="1595550"/>
            <a:ext cx="6083450" cy="455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af39c114af_1_41"/>
          <p:cNvPicPr preferRelativeResize="0"/>
          <p:nvPr/>
        </p:nvPicPr>
        <p:blipFill rotWithShape="1">
          <a:blip r:embed="rId5">
            <a:alphaModFix/>
          </a:blip>
          <a:srcRect b="0" l="0" r="17012" t="0"/>
          <a:stretch/>
        </p:blipFill>
        <p:spPr>
          <a:xfrm>
            <a:off x="6476762" y="2227894"/>
            <a:ext cx="1143898" cy="773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af22b15652_0_15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3af22b15652_0_15"/>
          <p:cNvSpPr txBox="1"/>
          <p:nvPr/>
        </p:nvSpPr>
        <p:spPr>
          <a:xfrm>
            <a:off x="1441528" y="323223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 </a:t>
            </a:r>
            <a:endParaRPr sz="2800">
              <a:solidFill>
                <a:schemeClr val="lt1"/>
              </a:solidFill>
            </a:endParaRPr>
          </a:p>
        </p:txBody>
      </p:sp>
      <p:grpSp>
        <p:nvGrpSpPr>
          <p:cNvPr id="149" name="Google Shape;149;g3af22b15652_0_15"/>
          <p:cNvGrpSpPr/>
          <p:nvPr/>
        </p:nvGrpSpPr>
        <p:grpSpPr>
          <a:xfrm>
            <a:off x="3943790" y="2676939"/>
            <a:ext cx="3861636" cy="322845"/>
            <a:chOff x="3943790" y="2676939"/>
            <a:chExt cx="3861636" cy="322845"/>
          </a:xfrm>
        </p:grpSpPr>
        <p:cxnSp>
          <p:nvCxnSpPr>
            <p:cNvPr id="150" name="Google Shape;150;g3af22b15652_0_15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1" name="Google Shape;151;g3af22b15652_0_15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52" name="Google Shape;152;g3af22b15652_0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af22b15652_0_1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54" name="Google Shape;154;g3af22b15652_0_1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55" name="Google Shape;155;g3af22b15652_0_15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56" name="Google Shape;156;g3af22b15652_0_1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7" name="Google Shape;157;g3af22b15652_0_1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a607f57d9c_0_4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System Architecture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Master MCU processes MIDI signals (input)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Controls DSP through I</a:t>
            </a:r>
            <a:r>
              <a:rPr baseline="30000" lang="en-US" sz="18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DC/DC Power System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DSP Boards control string vibration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ADC &amp; DAC for Digital Signal Processing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AB Power Amplifiers to power driver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3a607f57d9c_0_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3a607f57d9c_0_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Design: Top Level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g3a607f57d9c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a607f57d9c_0_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67" name="Google Shape;167;g3a607f57d9c_0_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68" name="Google Shape;168;g3a607f57d9c_0_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69" name="Google Shape;169;g3a607f57d9c_0_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0" name="Google Shape;170;g3a607f57d9c_0_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1" name="Google Shape;171;g3a607f57d9c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8800" y="1334275"/>
            <a:ext cx="5943600" cy="3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a607f57d9c_0_16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MIDI Input, Sound Output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MIDI Input (bottom)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Generated from Sequencer or Controller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5 Pin Connector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¼” Audio Jack Output (top)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Recorded Direct or played through Guitar Amplifier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3a607f57d9c_0_1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3a607f57d9c_0_1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Design: </a:t>
            </a:r>
            <a:r>
              <a:rPr lang="en-US" sz="2400">
                <a:solidFill>
                  <a:schemeClr val="lt1"/>
                </a:solidFill>
              </a:rPr>
              <a:t>Signal Chain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3a607f57d9c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a607f57d9c_0_1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81" name="Google Shape;181;g3a607f57d9c_0_1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82" name="Google Shape;182;g3a607f57d9c_0_1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83" name="Google Shape;183;g3a607f57d9c_0_1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4" name="Google Shape;184;g3a607f57d9c_0_1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5" name="Google Shape;185;g3a607f57d9c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153" y="3390362"/>
            <a:ext cx="11177401" cy="305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a607f57d9c_0_16" title="PXL_20251210_093331061.MP_preview.jpeg"/>
          <p:cNvPicPr preferRelativeResize="0"/>
          <p:nvPr/>
        </p:nvPicPr>
        <p:blipFill rotWithShape="1">
          <a:blip r:embed="rId5">
            <a:alphaModFix/>
          </a:blip>
          <a:srcRect b="33958" l="0" r="0" t="18406"/>
          <a:stretch/>
        </p:blipFill>
        <p:spPr>
          <a:xfrm>
            <a:off x="9124750" y="1021275"/>
            <a:ext cx="2704075" cy="228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a607f57d9c_0_16"/>
          <p:cNvSpPr/>
          <p:nvPr/>
        </p:nvSpPr>
        <p:spPr>
          <a:xfrm>
            <a:off x="163525" y="4107100"/>
            <a:ext cx="4972800" cy="1221600"/>
          </a:xfrm>
          <a:prstGeom prst="rect">
            <a:avLst/>
          </a:prstGeom>
          <a:solidFill>
            <a:srgbClr val="93C47D">
              <a:alpha val="199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Master Board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3a607f57d9c_0_16"/>
          <p:cNvSpPr/>
          <p:nvPr/>
        </p:nvSpPr>
        <p:spPr>
          <a:xfrm>
            <a:off x="5375275" y="3557350"/>
            <a:ext cx="6178800" cy="1771500"/>
          </a:xfrm>
          <a:prstGeom prst="rect">
            <a:avLst/>
          </a:prstGeom>
          <a:solidFill>
            <a:srgbClr val="C47D7D">
              <a:alpha val="199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DSP Board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3a607f57d9c_0_16"/>
          <p:cNvSpPr/>
          <p:nvPr/>
        </p:nvSpPr>
        <p:spPr>
          <a:xfrm>
            <a:off x="2545925" y="5656175"/>
            <a:ext cx="6754200" cy="868200"/>
          </a:xfrm>
          <a:prstGeom prst="rect">
            <a:avLst/>
          </a:prstGeom>
          <a:solidFill>
            <a:srgbClr val="837DC4">
              <a:alpha val="199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Sound Output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a607f57d9c_0_28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Goal of Master Board: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Convert MIDI data into note commands which can be interpreted our system.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MIDI data arrives over UART at 31,250 Baud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parsing function processes bytes one at a time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Status bytes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define message type (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Note On (0x90)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Note Off (0x80)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Data bytes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specify note number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Result: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Each valid note is parsed into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2-byte message package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consisting of </a:t>
            </a:r>
            <a:r>
              <a:rPr lang="en-US" sz="1800">
                <a:solidFill>
                  <a:srgbClr val="0000FF"/>
                </a:solidFill>
                <a:latin typeface="Roboto Mono"/>
                <a:ea typeface="Roboto Mono"/>
                <a:cs typeface="Roboto Mono"/>
                <a:sym typeface="Roboto Mono"/>
              </a:rPr>
              <a:t>{status, note}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forwarded to the I²C transmission buffer.</a:t>
            </a:r>
            <a:endParaRPr b="1" sz="2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3a607f57d9c_0_28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3a607f57d9c_0_2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Design: </a:t>
            </a:r>
            <a:r>
              <a:rPr lang="en-US" sz="2400">
                <a:solidFill>
                  <a:schemeClr val="lt1"/>
                </a:solidFill>
              </a:rPr>
              <a:t>MIDI Processing (Controller → Firmware)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g3a607f57d9c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a607f57d9c_0_2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99" name="Google Shape;199;g3a607f57d9c_0_2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00" name="Google Shape;200;g3a607f57d9c_0_28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01" name="Google Shape;201;g3a607f57d9c_0_2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2" name="Google Shape;202;g3a607f57d9c_0_2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3" name="Google Shape;203;g3a607f57d9c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3501" y="5051401"/>
            <a:ext cx="7665975" cy="136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a607f57d9c_0_28"/>
          <p:cNvSpPr txBox="1"/>
          <p:nvPr/>
        </p:nvSpPr>
        <p:spPr>
          <a:xfrm>
            <a:off x="3876250" y="5001625"/>
            <a:ext cx="29721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MIDI Signal R&amp;V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" name="Google Shape;205;g3a607f57d9c_0_28" title="b2ap3_large_MIDI-1.0-Data-Format-1992941016.png"/>
          <p:cNvPicPr preferRelativeResize="0"/>
          <p:nvPr/>
        </p:nvPicPr>
        <p:blipFill rotWithShape="1">
          <a:blip r:embed="rId5">
            <a:alphaModFix/>
          </a:blip>
          <a:srcRect b="0" l="0" r="33239" t="0"/>
          <a:stretch/>
        </p:blipFill>
        <p:spPr>
          <a:xfrm>
            <a:off x="7608400" y="958000"/>
            <a:ext cx="4520650" cy="7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2019-01-14T22:06:33Z</dcterms:created>
  <dc:creator>Nielsen, Joshua</dc:creator>
</cp:coreProperties>
</file>