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IUgA53+FkKiKGunJh3W6B50eL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6" name="Vallabh Nadgi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95A47C-DCCB-4738-BE67-81CC9574C0CC}">
  <a:tblStyle styleId="{FB95A47C-DCCB-4738-BE67-81CC9574C0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customschemas.google.com/relationships/presentationmetadata" Target="meta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09T22:32:37.040">
    <p:pos x="6000" y="0"/>
    <p:text>Vihaansh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waxXTE"/>
      </p:ext>
    </p:extLst>
  </p:cm>
  <p:cm authorId="0" idx="2" dt="2025-12-09T22:32:37.040">
    <p:pos x="6000" y="0"/>
    <p:text>@vjm5@illinois.edu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uwaxmEA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5-12-09T22:32:20.436">
    <p:pos x="6000" y="0"/>
    <p:text>Vihaansh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waxXTM"/>
      </p:ext>
    </p:extLst>
  </p:cm>
  <p:cm authorId="0" idx="4" dt="2025-12-09T22:32:20.436">
    <p:pos x="6000" y="0"/>
    <p:text>@vjm5@illinois.edu</p:text>
    <p:extLst>
      <p:ext uri="{C676402C-5697-4E1C-873F-D02D1690AC5C}">
        <p15:threadingInfo timeZoneBias="0">
          <p15:parentCm authorId="0" idx="3"/>
        </p15:threadingInfo>
      </p:ext>
      <p:ext uri="http://customooxmlschemas.google.com/">
        <go:slidesCustomData xmlns:go="http://customooxmlschemas.google.com/" commentPostId="AAABuwaxmD4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5" dt="2025-12-09T22:32:07.641">
    <p:pos x="6000" y="0"/>
    <p:text>Vihaansh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waxXTU"/>
      </p:ext>
    </p:extLst>
  </p:cm>
  <p:cm authorId="0" idx="6" dt="2025-12-09T22:32:07.641">
    <p:pos x="6000" y="0"/>
    <p:text>@vjm5@illinois.edu</p:text>
    <p:extLst>
      <p:ext uri="{C676402C-5697-4E1C-873F-D02D1690AC5C}">
        <p15:threadingInfo timeZoneBias="0">
          <p15:parentCm authorId="0" idx="5"/>
        </p15:threadingInfo>
      </p:ext>
      <p:ext uri="http://customooxmlschemas.google.com/">
        <go:slidesCustomData xmlns:go="http://customooxmlschemas.google.com/" commentPostId="AAABuwaxXU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a60229c3ec_1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3a60229c3ec_1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a60229c3ec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a60229c3ec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60229c3ec_1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3a60229c3ec_1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a60229c3ec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a60229c3ec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a60229c3ec_1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a60229c3ec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a60229c3ec_1_3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a60229c3ec_1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a60229c3ec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a60229c3ec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60229c3ec_1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3a60229c3ec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af57ca9be6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3af57ca9be6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a60229c3ec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a60229c3ec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a60229c3ec_1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3a60229c3ec_1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a60229c3e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3a60229c3e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a60229c3ec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3a60229c3ec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a60229c3ec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a60229c3ec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a60229c3ec_1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3a60229c3ec_1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a60229c3ec_1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3a60229c3ec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a60229c3ec_1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3a60229c3ec_1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a60229c3ec_1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3a60229c3ec_1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a60229c3ec_1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g3a60229c3ec_1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60229c3ec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g3a60229c3ec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60229c3ec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a60229c3ec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60229c3ec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3a60229c3ec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60229c3ec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3a60229c3ec_1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60229c3ec_1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a60229c3ec_1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60229c3ec_1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3a60229c3ec_1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3.xml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adafruit.com/product/258?srsltid=AfmBOorcCIU_oDek8gTl28pyGjWzUIR-IwE2YeBEsUj-D11WxMnBLISl&amp;utm_source=chatgpt.com" TargetMode="External"/><Relationship Id="rId4" Type="http://schemas.openxmlformats.org/officeDocument/2006/relationships/hyperlink" Target="https://www.mouser.com/ProductDetail/Diodes-Incorporated/AP2112K-3.3TRG1?qs=x6A8l6qLYDDPYHosCdzh%2FA%3D%3D&amp;srsltid=AfmBOoquK5yNgDT4kWjn3bzemTUa_BOpYh3JZYW-wPbIOjZGfZauQ2yM&amp;utm_source=chatgpt.com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1.png"/><Relationship Id="rId7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hyperlink" Target="http://drive.google.com/file/d/17VdDXyfB1M7BjFibRpK2rb6bvVj3KB8B/view" TargetMode="External"/><Relationship Id="rId5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/>
        </p:nvSpPr>
        <p:spPr>
          <a:xfrm>
            <a:off x="1688075" y="1868400"/>
            <a:ext cx="87210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Glove Controlled Mouse </a:t>
            </a:r>
            <a:endParaRPr b="1" sz="4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Team 20 - ECE 445 FA 25</a:t>
            </a:r>
            <a:endParaRPr b="1" sz="45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Members: Khushi Kalra, Vallabh Nadgir, Vihaansh Majithia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6"/>
          <p:cNvSpPr txBox="1"/>
          <p:nvPr/>
        </p:nvSpPr>
        <p:spPr>
          <a:xfrm>
            <a:off x="3922059" y="5413888"/>
            <a:ext cx="434788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10 December 2025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1004743"/>
            <a:ext cx="2909982" cy="75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a60229c3ec_1_39"/>
          <p:cNvSpPr txBox="1"/>
          <p:nvPr>
            <p:ph idx="1" type="body"/>
          </p:nvPr>
        </p:nvSpPr>
        <p:spPr>
          <a:xfrm>
            <a:off x="376800" y="5669854"/>
            <a:ext cx="111774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MAIN PCB  									SECONDARY PCB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a60229c3ec_1_3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a60229c3ec_1_39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Hardware and PCB 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3a60229c3ec_1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a60229c3ec_1_3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7" name="Google Shape;207;g3a60229c3ec_1_3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08" name="Google Shape;208;g3a60229c3ec_1_3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09" name="Google Shape;209;g3a60229c3ec_1_3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0" name="Google Shape;210;g3a60229c3ec_1_3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1" name="Google Shape;211;g3a60229c3ec_1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02" y="1075650"/>
            <a:ext cx="4576299" cy="448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a60229c3ec_1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4433" y="1533751"/>
            <a:ext cx="6029770" cy="402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a60229c3ec_0_77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5264B"/>
                </a:solidFill>
              </a:rPr>
              <a:t>Gesture Detection Subsystem </a:t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218" name="Google Shape;218;g3a60229c3ec_0_77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219" name="Google Shape;219;g3a60229c3ec_0_77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g3a60229c3ec_0_77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21" name="Google Shape;221;g3a60229c3ec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a60229c3ec_0_7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23" name="Google Shape;223;g3a60229c3ec_0_7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24" name="Google Shape;224;g3a60229c3ec_0_7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25" name="Google Shape;225;g3a60229c3ec_0_7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6" name="Google Shape;226;g3a60229c3ec_0_7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60229c3ec_1_51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Sensors: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4 Hall-effect switches (Index/Middle/Ring/Little) + tiny magnets on thumb.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Signal behavior: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Pin reads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LOW = magnet present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HIGH = open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Order of Operations:</a:t>
            </a: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Idle: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Hall outputs pulled up; GPIOs read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Pinch: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Thumb magnet nears sensor -&gt; output goes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(active-LOW).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Detect: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ESP32 sees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FALLING edge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Debounce: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hold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LOW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for ~5–10 ms to confirm.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Event: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Emit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Click Down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; on return to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(debounced) emit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Click Up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a60229c3ec_1_5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3a60229c3ec_1_51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Gesture detection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3a60229c3ec_1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a60229c3ec_1_5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36" name="Google Shape;236;g3a60229c3ec_1_5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37" name="Google Shape;237;g3a60229c3ec_1_51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38" name="Google Shape;238;g3a60229c3ec_1_5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9" name="Google Shape;239;g3a60229c3ec_1_5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a60229c3ec_0_90"/>
          <p:cNvSpPr txBox="1"/>
          <p:nvPr/>
        </p:nvSpPr>
        <p:spPr>
          <a:xfrm>
            <a:off x="1295400" y="2948490"/>
            <a:ext cx="9601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5264B"/>
                </a:solidFill>
              </a:rPr>
              <a:t>Hand Motion Tracking and Software Subsystems </a:t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245" name="Google Shape;245;g3a60229c3ec_0_90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246" name="Google Shape;246;g3a60229c3ec_0_90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g3a60229c3ec_0_90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48" name="Google Shape;248;g3a60229c3ec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a60229c3ec_0_9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50" name="Google Shape;250;g3a60229c3ec_0_9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51" name="Google Shape;251;g3a60229c3ec_0_9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52" name="Google Shape;252;g3a60229c3ec_0_9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3" name="Google Shape;253;g3a60229c3ec_0_9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60229c3ec_1_69"/>
          <p:cNvSpPr txBox="1"/>
          <p:nvPr>
            <p:ph idx="1" type="body"/>
          </p:nvPr>
        </p:nvSpPr>
        <p:spPr>
          <a:xfrm>
            <a:off x="376795" y="1334275"/>
            <a:ext cx="11069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BMI088 sends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linear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 acceleration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at ~1000 Hz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On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Startup: average 500 samples to estimate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gravity </a:t>
            </a: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vector.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Build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eRight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eUp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axes on the glove, 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perpendicular to gravity.</a:t>
            </a: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Each frame: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subtract gravity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apply 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deadzone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smoothing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to linear accel.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Project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onto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eRight/eUp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scale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dx, dy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send as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BLE mouse movement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a60229c3ec_1_6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a60229c3ec_1_69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Hand motion tracking and software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3a60229c3ec_1_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a60229c3ec_1_6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3" name="Google Shape;263;g3a60229c3ec_1_6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64" name="Google Shape;264;g3a60229c3ec_1_6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65" name="Google Shape;265;g3a60229c3ec_1_6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6" name="Google Shape;266;g3a60229c3ec_1_6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g3a60229c3ec_1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1450" y="1334275"/>
            <a:ext cx="4086047" cy="30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60229c3ec_1_301"/>
          <p:cNvSpPr txBox="1"/>
          <p:nvPr>
            <p:ph idx="1" type="body"/>
          </p:nvPr>
        </p:nvSpPr>
        <p:spPr>
          <a:xfrm>
            <a:off x="376800" y="2617125"/>
            <a:ext cx="5705700" cy="28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On Reset: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recompute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gravity, eRight and eUp axes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enabling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dynamic reference change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instantly based on the user’s current wrist pose.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a60229c3ec_1_30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a60229c3ec_1_301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Hand motion tracking and software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3a60229c3ec_1_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a60229c3ec_1_30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7" name="Google Shape;277;g3a60229c3ec_1_30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78" name="Google Shape;278;g3a60229c3ec_1_301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79" name="Google Shape;279;g3a60229c3ec_1_30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0" name="Google Shape;280;g3a60229c3ec_1_30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1" name="Google Shape;281;g3a60229c3ec_1_301" title="gravity_projection_cursor_mapping_3d_red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2500" y="906800"/>
            <a:ext cx="5656151" cy="565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60229c3ec_0_105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5264B"/>
                </a:solidFill>
              </a:rPr>
              <a:t>Haptic Feedback Subsystem </a:t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287" name="Google Shape;287;g3a60229c3ec_0_105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288" name="Google Shape;288;g3a60229c3ec_0_105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g3a60229c3ec_0_105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90" name="Google Shape;290;g3a60229c3ec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a60229c3ec_0_10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92" name="Google Shape;292;g3a60229c3ec_0_10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93" name="Google Shape;293;g3a60229c3ec_0_10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94" name="Google Shape;294;g3a60229c3ec_0_10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5" name="Google Shape;295;g3a60229c3ec_0_10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60229c3ec_1_81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Goal: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Give instant, eyes-free feedback so the glove “feels” responsive.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When it buzzes:</a:t>
            </a: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 • Gesture confirmed(click)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User value:</a:t>
            </a: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 • No screen-checking needed allowing faster workflows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 • Fewer mis-clicks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 • Clear differentiation via patterns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a60229c3ec_1_8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3a60229c3ec_1_81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Haptic Feedback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g3a60229c3ec_1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a60229c3ec_1_8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05" name="Google Shape;305;g3a60229c3ec_1_8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06" name="Google Shape;306;g3a60229c3ec_1_81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07" name="Google Shape;307;g3a60229c3ec_1_8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8" name="Google Shape;308;g3a60229c3ec_1_8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f57ca9be6_0_9"/>
          <p:cNvSpPr txBox="1"/>
          <p:nvPr>
            <p:ph idx="1" type="body"/>
          </p:nvPr>
        </p:nvSpPr>
        <p:spPr>
          <a:xfrm>
            <a:off x="376799" y="1334275"/>
            <a:ext cx="80892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Functioning:</a:t>
            </a:r>
            <a:br>
              <a:rPr b="1" lang="en-US" sz="1800"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DRV2605L haptic driver (I²C) with built-in waveform library and amplitude control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 • ERM coin motor on OUT+/OUT-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latin typeface="Arial"/>
                <a:ea typeface="Arial"/>
                <a:cs typeface="Arial"/>
                <a:sym typeface="Arial"/>
              </a:rPr>
              <a:t> • ESP32-S3 talks I²C @ 400 kHz using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SDA/SCL pins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How It Works (Pipeline):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ESP32 decides “vibrate”; sets amplitude &amp; duration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Send DRV2605L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GO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command over I²C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Driver powers ERM motor leading vibration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Auto stop after duration; driver sleeps to save power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af57ca9be6_0_9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3af57ca9be6_0_9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Haptic Feedback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3af57ca9be6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af57ca9be6_0_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8" name="Google Shape;318;g3af57ca9be6_0_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19" name="Google Shape;319;g3af57ca9be6_0_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20" name="Google Shape;320;g3af57ca9be6_0_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1" name="Google Shape;321;g3af57ca9be6_0_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2" name="Google Shape;322;g3af57ca9be6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8399" y="1020620"/>
            <a:ext cx="3421202" cy="34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af57ca9be6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1499" y="4441822"/>
            <a:ext cx="2555012" cy="177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60229c3ec_0_21"/>
          <p:cNvSpPr txBox="1"/>
          <p:nvPr/>
        </p:nvSpPr>
        <p:spPr>
          <a:xfrm>
            <a:off x="1295400" y="2948490"/>
            <a:ext cx="96012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Power Subsystem Analysis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329" name="Google Shape;329;g3a60229c3ec_0_21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330" name="Google Shape;330;g3a60229c3ec_0_21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1" name="Google Shape;331;g3a60229c3ec_0_21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32" name="Google Shape;332;g3a60229c3ec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3a60229c3ec_0_2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4" name="Google Shape;334;g3a60229c3ec_0_2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35" name="Google Shape;335;g3a60229c3ec_0_21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36" name="Google Shape;336;g3a60229c3ec_0_21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7" name="Google Shape;337;g3a60229c3ec_0_21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/>
        </p:nvSpPr>
        <p:spPr>
          <a:xfrm>
            <a:off x="1295400" y="2948490"/>
            <a:ext cx="9601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rgbClr val="15264B"/>
                </a:solidFill>
              </a:rPr>
              <a:t>Project </a:t>
            </a:r>
            <a:r>
              <a:rPr b="1" lang="en-US" sz="4500">
                <a:solidFill>
                  <a:srgbClr val="15264B"/>
                </a:solidFill>
              </a:rPr>
              <a:t>Introduction</a:t>
            </a:r>
            <a:r>
              <a:rPr b="1" lang="en-US" sz="4500">
                <a:solidFill>
                  <a:srgbClr val="15264B"/>
                </a:solidFill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90" name="Google Shape;90;p28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91" name="Google Shape;91;p28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" name="Google Shape;92;p28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93" name="Google Shape;9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5" name="Google Shape;95;p2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96" name="Google Shape;96;p2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97" name="Google Shape;97;p2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8" name="Google Shape;98;p2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a60229c3ec_1_94"/>
          <p:cNvSpPr txBox="1"/>
          <p:nvPr>
            <p:ph idx="1" type="body"/>
          </p:nvPr>
        </p:nvSpPr>
        <p:spPr>
          <a:xfrm>
            <a:off x="376805" y="1334275"/>
            <a:ext cx="53097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Battery: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Adafruit 258 LiPo, 3.7 V nominal, 4.2 V max,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1200 mAh (≈4.5 Wh)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Regulator: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AP2112K-3.3 LDO, fixed 3.3 V,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600 mA max output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55 µA quiescent current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2.5–6 V input range.</a:t>
            </a:r>
            <a:b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</a:b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Function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: steps 3.7–4.2 V from LiPo down to 3.3 V and feeds the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ESP32-S3 controller, IMU, Hall sensors, haptic driver + ERM motor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and any other 3.3 V logic in the glove.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3a60229c3ec_1_9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a60229c3ec_1_94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Components and role (red “+3.3V” rail in diagram)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345" name="Google Shape;345;g3a60229c3ec_1_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g3a60229c3ec_1_9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47" name="Google Shape;347;g3a60229c3ec_1_9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48" name="Google Shape;348;g3a60229c3ec_1_9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49" name="Google Shape;349;g3a60229c3ec_1_9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0" name="Google Shape;350;g3a60229c3ec_1_9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1" name="Google Shape;351;g3a60229c3ec_1_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1650" y="1334275"/>
            <a:ext cx="3484000" cy="24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3a60229c3ec_1_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37050" y="3936275"/>
            <a:ext cx="3163290" cy="21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a60229c3ec_0_7"/>
          <p:cNvSpPr txBox="1"/>
          <p:nvPr>
            <p:ph idx="1" type="body"/>
          </p:nvPr>
        </p:nvSpPr>
        <p:spPr>
          <a:xfrm>
            <a:off x="376805" y="1334275"/>
            <a:ext cx="50076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ESP32-S3-WROOM-1 (MCU + BLE):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~24 mA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IMU (Bosch BMI088):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~5.2 mA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4× Hall sensors (DRV5032):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1.6 µA each → 0.006 mA total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Haptic driver (DRV2605L):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~2 mA when driving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ERM coin motor (e.g., C1030B002F-class):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55 mA typical, 80 mA worst case at 3 V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AP2112K quiescent: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0.055 mA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3a60229c3ec_0_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a60229c3ec_0_7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Load breakdown on 3.3 V rail (typical currents)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360" name="Google Shape;360;g3a60229c3ec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3a60229c3ec_0_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62" name="Google Shape;362;g3a60229c3ec_0_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63" name="Google Shape;363;g3a60229c3ec_0_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64" name="Google Shape;364;g3a60229c3ec_0_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5" name="Google Shape;365;g3a60229c3ec_0_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6" name="Google Shape;366;g3a60229c3ec_0_7"/>
          <p:cNvSpPr txBox="1"/>
          <p:nvPr/>
        </p:nvSpPr>
        <p:spPr>
          <a:xfrm>
            <a:off x="5772975" y="1334275"/>
            <a:ext cx="5579700" cy="47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Total rail current, no haptics:</a:t>
            </a:r>
            <a:br>
              <a:rPr b="1"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 24 + 5.2 + 0.006 + 0.055 ≈ </a:t>
            </a:r>
            <a:r>
              <a:rPr b="1" lang="en-US" sz="2000">
                <a:solidFill>
                  <a:schemeClr val="dk1"/>
                </a:solidFill>
              </a:rPr>
              <a:t>29.3 mA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Total rail current, with haptics on: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Typical: 29.3 + (2 + 55) ≈ </a:t>
            </a:r>
            <a:r>
              <a:rPr b="1" lang="en-US" sz="2000">
                <a:solidFill>
                  <a:schemeClr val="dk1"/>
                </a:solidFill>
              </a:rPr>
              <a:t>86 mA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Worst-case: 29.3 + (2 + 80) ≈ </a:t>
            </a:r>
            <a:r>
              <a:rPr b="1" lang="en-US" sz="2000">
                <a:solidFill>
                  <a:schemeClr val="dk1"/>
                </a:solidFill>
              </a:rPr>
              <a:t>111 mA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Even under worst-case haptic load (~111 mA), the regulator is at </a:t>
            </a:r>
            <a:r>
              <a:rPr b="1" lang="en-US" sz="2000">
                <a:solidFill>
                  <a:schemeClr val="dk1"/>
                </a:solidFill>
              </a:rPr>
              <a:t>&lt;20% of its 600 mA rating</a:t>
            </a:r>
            <a:r>
              <a:rPr lang="en-US" sz="2000">
                <a:solidFill>
                  <a:schemeClr val="dk1"/>
                </a:solidFill>
              </a:rPr>
              <a:t>, giving large thermal and current headroom for transients and component variation.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a60229c3ec_0_44"/>
          <p:cNvSpPr txBox="1"/>
          <p:nvPr>
            <p:ph idx="1" type="body"/>
          </p:nvPr>
        </p:nvSpPr>
        <p:spPr>
          <a:xfrm>
            <a:off x="376800" y="1334275"/>
            <a:ext cx="34095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Continuous sensing, no haptics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Current ≈ 29.3 mA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Battery life ≈ 1200 mAh ÷ 29.3 mA ≈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41 hours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3a60229c3ec_0_4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3a60229c3ec_0_44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Battery-life calculations (1200 mAh pack)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374" name="Google Shape;374;g3a60229c3ec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a60229c3ec_0_4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76" name="Google Shape;376;g3a60229c3ec_0_4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77" name="Google Shape;377;g3a60229c3ec_0_4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78" name="Google Shape;378;g3a60229c3ec_0_4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9" name="Google Shape;379;g3a60229c3ec_0_4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g3a60229c3ec_0_44"/>
          <p:cNvSpPr txBox="1"/>
          <p:nvPr/>
        </p:nvSpPr>
        <p:spPr>
          <a:xfrm>
            <a:off x="4097350" y="1345450"/>
            <a:ext cx="34809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Haptics on 100% of the time (worst case)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Current ≈ 111 mA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Battery life ≈ 1200 mAh ÷ 111 mA ≈ </a:t>
            </a:r>
            <a:r>
              <a:rPr b="1" lang="en-US" sz="2000">
                <a:solidFill>
                  <a:schemeClr val="dk1"/>
                </a:solidFill>
              </a:rPr>
              <a:t>10.8 hours</a:t>
            </a:r>
            <a:br>
              <a:rPr b="1" lang="en-US" sz="2000">
                <a:solidFill>
                  <a:schemeClr val="dk1"/>
                </a:solidFill>
              </a:rPr>
            </a:br>
            <a:endParaRPr b="1" sz="2000">
              <a:solidFill>
                <a:schemeClr val="dk1"/>
              </a:solidFill>
            </a:endParaRPr>
          </a:p>
        </p:txBody>
      </p:sp>
      <p:sp>
        <p:nvSpPr>
          <p:cNvPr id="381" name="Google Shape;381;g3a60229c3ec_0_44"/>
          <p:cNvSpPr txBox="1"/>
          <p:nvPr/>
        </p:nvSpPr>
        <p:spPr>
          <a:xfrm>
            <a:off x="7655900" y="1354075"/>
            <a:ext cx="42582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Realistic use – 5–10% haptic duty cycle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Extra haptic current over base: 111 − 29.3 ≈ 81.7 mA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At 10% duty: avg current ≈ 29.3 + 0.10×81.7 ≈ 37.5 mA → life ≈ 1200 ÷ 37.5 ≈ </a:t>
            </a:r>
            <a:r>
              <a:rPr b="1" lang="en-US" sz="2000">
                <a:solidFill>
                  <a:schemeClr val="dk1"/>
                </a:solidFill>
              </a:rPr>
              <a:t>32 hours</a:t>
            </a:r>
            <a:br>
              <a:rPr b="1"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At 5% duty: avg current ≈ 29.3 + 0.05×81.7 ≈ 33.4 mA → life ≈ 1200 ÷ 33.4 ≈ </a:t>
            </a:r>
            <a:r>
              <a:rPr b="1" lang="en-US" sz="2000">
                <a:solidFill>
                  <a:schemeClr val="dk1"/>
                </a:solidFill>
              </a:rPr>
              <a:t>36 hours</a:t>
            </a:r>
            <a:br>
              <a:rPr b="1" lang="en-US" sz="2000">
                <a:solidFill>
                  <a:schemeClr val="dk1"/>
                </a:solidFill>
              </a:rPr>
            </a:b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a60229c3ec_0_118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5264B"/>
                </a:solidFill>
              </a:rPr>
              <a:t>Results and Final Considerations</a:t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387" name="Google Shape;387;g3a60229c3ec_0_118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388" name="Google Shape;388;g3a60229c3ec_0_118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9" name="Google Shape;389;g3a60229c3ec_0_118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90" name="Google Shape;390;g3a60229c3ec_0_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a60229c3ec_0_11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92" name="Google Shape;392;g3a60229c3ec_0_11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93" name="Google Shape;393;g3a60229c3ec_0_11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94" name="Google Shape;394;g3a60229c3ec_0_11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5" name="Google Shape;395;g3a60229c3ec_0_11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a60229c3ec_1_143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a60229c3ec_1_14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3a60229c3ec_1_143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System timing and latency overview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g3a60229c3ec_1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3a60229c3ec_1_14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05" name="Google Shape;405;g3a60229c3ec_1_14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06" name="Google Shape;406;g3a60229c3ec_1_14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07" name="Google Shape;407;g3a60229c3ec_1_14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8" name="Google Shape;408;g3a60229c3ec_1_14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09" name="Google Shape;409;g3a60229c3ec_1_143"/>
          <p:cNvGraphicFramePr/>
          <p:nvPr/>
        </p:nvGraphicFramePr>
        <p:xfrm>
          <a:off x="1894275" y="224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{FB95A47C-DCCB-4738-BE67-81CC9574C0CC}</a:tableStyleId>
              </a:tblPr>
              <a:tblGrid>
                <a:gridCol w="3356625"/>
                <a:gridCol w="1672450"/>
                <a:gridCol w="2412250"/>
              </a:tblGrid>
              <a:tr h="5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Metric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Requirement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Measured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End-to-end Latency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&lt;100 ms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~5 ms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Motion Tracking Update Rate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&gt;100 Hz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~1000 Hz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Gesture Detection Accuracy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&gt;97 %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~100 %  (empirical*)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2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False Positive Rate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&lt;2 %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0 % </a:t>
                      </a:r>
                      <a:r>
                        <a:rPr b="1" lang="en-US" sz="1800">
                          <a:solidFill>
                            <a:schemeClr val="dk1"/>
                          </a:solidFill>
                        </a:rPr>
                        <a:t>(empirical*)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0" name="Google Shape;410;g3a60229c3ec_1_143"/>
          <p:cNvSpPr txBox="1"/>
          <p:nvPr/>
        </p:nvSpPr>
        <p:spPr>
          <a:xfrm>
            <a:off x="7964875" y="4810125"/>
            <a:ext cx="14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Over 200 clicks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a60229c3ec_1_155"/>
          <p:cNvSpPr txBox="1"/>
          <p:nvPr>
            <p:ph idx="1" type="body"/>
          </p:nvPr>
        </p:nvSpPr>
        <p:spPr>
          <a:xfrm>
            <a:off x="376800" y="1334277"/>
            <a:ext cx="11177400" cy="1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3a60229c3ec_1_15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3a60229c3ec_1_155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Demo Video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g3a60229c3ec_1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3a60229c3ec_1_15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20" name="Google Shape;420;g3a60229c3ec_1_15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21" name="Google Shape;421;g3a60229c3ec_1_15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22" name="Google Shape;422;g3a60229c3ec_1_15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3" name="Google Shape;423;g3a60229c3ec_1_15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4" name="Google Shape;424;g3a60229c3ec_1_155" title="dem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7313" y="1005688"/>
            <a:ext cx="7049075" cy="5286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a60229c3ec_1_205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BMI088 soldering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and PCB design and bring-up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Diagnosing bad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MISO connections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zero-read IMU failures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Ensuring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reliable I²C connection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to the DRV2605 on flexible wiring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a60229c3ec_1_20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3a60229c3ec_1_205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Engineering Challenges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g3a60229c3ec_1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3a60229c3ec_1_20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34" name="Google Shape;434;g3a60229c3ec_1_20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35" name="Google Shape;435;g3a60229c3ec_1_20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36" name="Google Shape;436;g3a60229c3ec_1_20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7" name="Google Shape;437;g3a60229c3ec_1_20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a60229c3ec_1_217"/>
          <p:cNvSpPr txBox="1"/>
          <p:nvPr>
            <p:ph idx="1" type="body"/>
          </p:nvPr>
        </p:nvSpPr>
        <p:spPr>
          <a:xfrm>
            <a:off x="376804" y="1414925"/>
            <a:ext cx="56802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Delivered a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fully integrated glove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that performs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real-time cursor control + haptic feedback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Demonstrated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reliable gesture detection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with low false-trigger rates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Validated system performance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against strict latency and update-rate requirements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	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Understood the importance of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clean PCB layout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sensor wiring integrity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a60229c3ec_1_21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3a60229c3ec_1_217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Conclusion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g3a60229c3ec_1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3a60229c3ec_1_21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47" name="Google Shape;447;g3a60229c3ec_1_2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48" name="Google Shape;448;g3a60229c3ec_1_21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49" name="Google Shape;449;g3a60229c3ec_1_21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50" name="Google Shape;450;g3a60229c3ec_1_21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1" name="Google Shape;451;g3a60229c3ec_1_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650" y="1038125"/>
            <a:ext cx="3905175" cy="519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a60229c3ec_1_254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Use jerk (rate of change of acceleration) to smooth stopping motion and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reduce cursor overshoot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Custom flex PCB revision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to replace jumper wires and reduce noise + mechanical fatigue.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Custom orientation mapping + adaptive thresholds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to improve accuracy across different users.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Add battery fuel-gauge + power telemetry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for live battery monitoring.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Multi-finger gestures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(drag, zoom, rotate).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a60229c3ec_1_25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3a60229c3ec_1_254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Future Work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g3a60229c3ec_1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3a60229c3ec_1_25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461" name="Google Shape;461;g3a60229c3ec_1_25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462" name="Google Shape;462;g3a60229c3ec_1_25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63" name="Google Shape;463;g3a60229c3ec_1_25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64" name="Google Shape;464;g3a60229c3ec_1_25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9350" y="2791508"/>
            <a:ext cx="5414193" cy="127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8"/>
          <p:cNvSpPr txBox="1"/>
          <p:nvPr/>
        </p:nvSpPr>
        <p:spPr>
          <a:xfrm>
            <a:off x="4012600" y="4251738"/>
            <a:ext cx="664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Thank You!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471" name="Google Shape;471;p38"/>
          <p:cNvSpPr txBox="1"/>
          <p:nvPr/>
        </p:nvSpPr>
        <p:spPr>
          <a:xfrm>
            <a:off x="4012600" y="5022000"/>
            <a:ext cx="664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Questions?</a:t>
            </a:r>
            <a:endParaRPr b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Traditional mice and trackpads confine movement to a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2D surface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, limiting natural hand expression and causing fatigue during creative tasks.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Stylus &amp; pen-tablet systems improve precision but require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special hardware, fixed workspaces, and are expensive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Camera-based gesture systems remove surfaces but require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line-of-sight, rely on lighting, and are not portable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Users need an input device that is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portable, intuitive, and surface-independent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for everyday and creative workflows.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Our goal:</a:t>
            </a:r>
            <a:br>
              <a:rPr b="1" lang="en-US" sz="2000"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latin typeface="Arial"/>
                <a:ea typeface="Arial"/>
                <a:cs typeface="Arial"/>
                <a:sym typeface="Arial"/>
              </a:rPr>
              <a:t>Build a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wearable Bluetooth glove mouse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that enables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free-space hand motion + pinch-based actions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without external cameras, bringing natural 3D gestures to everyday computing.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9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9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Motivation 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106" name="Google Shape;1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9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08" name="Google Shape;108;p29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09" name="Google Shape;109;p29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10" name="Google Shape;110;p29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1" name="Google Shape;111;p29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60229c3ec_1_2"/>
          <p:cNvSpPr txBox="1"/>
          <p:nvPr>
            <p:ph idx="1" type="body"/>
          </p:nvPr>
        </p:nvSpPr>
        <p:spPr>
          <a:xfrm>
            <a:off x="376800" y="1334278"/>
            <a:ext cx="11177400" cy="1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Our goal is to build a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reliable, real-time glove-based mouse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that meets strict performance and safety standards.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a60229c3ec_1_2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a60229c3ec_1_2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Project Objective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119" name="Google Shape;119;g3a60229c3ec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a60229c3ec_1_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1" name="Google Shape;121;g3a60229c3ec_1_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22" name="Google Shape;122;g3a60229c3ec_1_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23" name="Google Shape;123;g3a60229c3ec_1_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4" name="Google Shape;124;g3a60229c3ec_1_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g3a60229c3ec_1_2"/>
          <p:cNvSpPr txBox="1"/>
          <p:nvPr/>
        </p:nvSpPr>
        <p:spPr>
          <a:xfrm>
            <a:off x="477900" y="2385225"/>
            <a:ext cx="10707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US" sz="2000">
                <a:solidFill>
                  <a:schemeClr val="dk1"/>
                </a:solidFill>
              </a:rPr>
              <a:t>A wearable glove that translates </a:t>
            </a:r>
            <a:r>
              <a:rPr b="1" lang="en-US" sz="2000">
                <a:solidFill>
                  <a:schemeClr val="dk1"/>
                </a:solidFill>
              </a:rPr>
              <a:t>wrist motion </a:t>
            </a:r>
            <a:r>
              <a:rPr b="1" lang="en-US" sz="2000">
                <a:solidFill>
                  <a:schemeClr val="dk1"/>
                </a:solidFill>
              </a:rPr>
              <a:t>into </a:t>
            </a:r>
            <a:r>
              <a:rPr b="1" lang="en-US" sz="2000">
                <a:solidFill>
                  <a:schemeClr val="dk1"/>
                </a:solidFill>
              </a:rPr>
              <a:t>2D cursor control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US" sz="2000">
                <a:solidFill>
                  <a:schemeClr val="dk1"/>
                </a:solidFill>
              </a:rPr>
              <a:t>Hall-effect gesture inputs for </a:t>
            </a:r>
            <a:r>
              <a:rPr b="1" lang="en-US" sz="2000">
                <a:solidFill>
                  <a:schemeClr val="dk1"/>
                </a:solidFill>
              </a:rPr>
              <a:t>left click, right click, and scrolling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US" sz="2000">
                <a:solidFill>
                  <a:schemeClr val="dk1"/>
                </a:solidFill>
              </a:rPr>
              <a:t>Real-time </a:t>
            </a:r>
            <a:r>
              <a:rPr b="1" lang="en-US" sz="2000">
                <a:solidFill>
                  <a:schemeClr val="dk1"/>
                </a:solidFill>
              </a:rPr>
              <a:t>BLE wireless communication</a:t>
            </a:r>
            <a:r>
              <a:rPr lang="en-US" sz="2000">
                <a:solidFill>
                  <a:schemeClr val="dk1"/>
                </a:solidFill>
              </a:rPr>
              <a:t> to the host computer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US" sz="2000">
                <a:solidFill>
                  <a:schemeClr val="dk1"/>
                </a:solidFill>
              </a:rPr>
              <a:t>Automatic </a:t>
            </a:r>
            <a:r>
              <a:rPr b="1" lang="en-US" sz="2000">
                <a:solidFill>
                  <a:schemeClr val="dk1"/>
                </a:solidFill>
              </a:rPr>
              <a:t>gravity/orientation calibration</a:t>
            </a:r>
            <a:r>
              <a:rPr lang="en-US" sz="2000">
                <a:solidFill>
                  <a:schemeClr val="dk1"/>
                </a:solidFill>
              </a:rPr>
              <a:t> and </a:t>
            </a:r>
            <a:r>
              <a:rPr b="1" lang="en-US" sz="2000">
                <a:solidFill>
                  <a:schemeClr val="dk1"/>
                </a:solidFill>
              </a:rPr>
              <a:t>haptic confirmation</a:t>
            </a:r>
            <a:r>
              <a:rPr lang="en-US" sz="2000">
                <a:solidFill>
                  <a:schemeClr val="dk1"/>
                </a:solidFill>
              </a:rPr>
              <a:t> on gestures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60229c3ec_0_64"/>
          <p:cNvSpPr txBox="1"/>
          <p:nvPr/>
        </p:nvSpPr>
        <p:spPr>
          <a:xfrm>
            <a:off x="1295400" y="2948490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15264B"/>
                </a:solidFill>
              </a:rPr>
              <a:t>Design Rationale </a:t>
            </a:r>
            <a:endParaRPr sz="1800">
              <a:solidFill>
                <a:srgbClr val="15264B"/>
              </a:solidFill>
            </a:endParaRPr>
          </a:p>
        </p:txBody>
      </p:sp>
      <p:grpSp>
        <p:nvGrpSpPr>
          <p:cNvPr id="131" name="Google Shape;131;g3a60229c3ec_0_64"/>
          <p:cNvGrpSpPr/>
          <p:nvPr/>
        </p:nvGrpSpPr>
        <p:grpSpPr>
          <a:xfrm>
            <a:off x="3943790" y="2676939"/>
            <a:ext cx="3861636" cy="322845"/>
            <a:chOff x="3943790" y="2676939"/>
            <a:chExt cx="3861636" cy="322845"/>
          </a:xfrm>
        </p:grpSpPr>
        <p:cxnSp>
          <p:nvCxnSpPr>
            <p:cNvPr id="132" name="Google Shape;132;g3a60229c3ec_0_64"/>
            <p:cNvCxnSpPr/>
            <p:nvPr/>
          </p:nvCxnSpPr>
          <p:spPr>
            <a:xfrm>
              <a:off x="4426226" y="2676939"/>
              <a:ext cx="3379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g3a60229c3ec_0_64"/>
            <p:cNvCxnSpPr/>
            <p:nvPr/>
          </p:nvCxnSpPr>
          <p:spPr>
            <a:xfrm flipH="1" rot="10800000">
              <a:off x="3943790" y="2676984"/>
              <a:ext cx="482400" cy="32280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34" name="Google Shape;134;g3a60229c3ec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a60229c3ec_0_6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6" name="Google Shape;136;g3a60229c3ec_0_6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37" name="Google Shape;137;g3a60229c3ec_0_6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38" name="Google Shape;138;g3a60229c3ec_0_6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9" name="Google Shape;139;g3a60229c3ec_0_6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60229c3ec_1_1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a60229c3ec_1_15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High-Level System Overview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146" name="Google Shape;146;g3a60229c3ec_1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a60229c3ec_1_1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48" name="Google Shape;148;g3a60229c3ec_1_1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49" name="Google Shape;149;g3a60229c3ec_1_1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50" name="Google Shape;150;g3a60229c3ec_1_1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" name="Google Shape;151;g3a60229c3ec_1_1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2" name="Google Shape;152;g3a60229c3ec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175" y="1020620"/>
            <a:ext cx="9779643" cy="5351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60229c3ec_1_27"/>
          <p:cNvSpPr txBox="1"/>
          <p:nvPr>
            <p:ph idx="1" type="body"/>
          </p:nvPr>
        </p:nvSpPr>
        <p:spPr>
          <a:xfrm>
            <a:off x="376800" y="1334277"/>
            <a:ext cx="111774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measurable performance standards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define success?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a60229c3ec_1_2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a60229c3ec_1_27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High-Level requirements</a:t>
            </a:r>
            <a:endParaRPr b="1" i="0" sz="2600" u="none" cap="none" strike="noStrike">
              <a:solidFill>
                <a:srgbClr val="E84B36"/>
              </a:solidFill>
            </a:endParaRPr>
          </a:p>
        </p:txBody>
      </p:sp>
      <p:pic>
        <p:nvPicPr>
          <p:cNvPr id="160" name="Google Shape;160;g3a60229c3ec_1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a60229c3ec_1_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62" name="Google Shape;162;g3a60229c3ec_1_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63" name="Google Shape;163;g3a60229c3ec_1_2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64" name="Google Shape;164;g3a60229c3ec_1_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5" name="Google Shape;165;g3a60229c3ec_1_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g3a60229c3ec_1_27"/>
          <p:cNvSpPr txBox="1"/>
          <p:nvPr/>
        </p:nvSpPr>
        <p:spPr>
          <a:xfrm>
            <a:off x="376800" y="2050675"/>
            <a:ext cx="10088400" cy="36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O</a:t>
            </a:r>
            <a:r>
              <a:rPr lang="en-US" sz="2000">
                <a:solidFill>
                  <a:schemeClr val="dk1"/>
                </a:solidFill>
              </a:rPr>
              <a:t>ur high level requirements are:</a:t>
            </a:r>
            <a:br>
              <a:rPr b="1" lang="en-US" sz="2000">
                <a:solidFill>
                  <a:schemeClr val="dk1"/>
                </a:solidFill>
              </a:rPr>
            </a:b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US" sz="2000">
                <a:solidFill>
                  <a:schemeClr val="dk1"/>
                </a:solidFill>
              </a:rPr>
              <a:t>&lt;100 ms end-to-end latency</a:t>
            </a:r>
            <a:r>
              <a:rPr lang="en-US" sz="2000">
                <a:solidFill>
                  <a:schemeClr val="dk1"/>
                </a:solidFill>
              </a:rPr>
              <a:t> from hand motion or finger gesture to visible cursor or haptic response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US" sz="2000">
                <a:solidFill>
                  <a:schemeClr val="dk1"/>
                </a:solidFill>
              </a:rPr>
              <a:t>≥100 Hz motion-tracking updates</a:t>
            </a:r>
            <a:r>
              <a:rPr lang="en-US" sz="2000">
                <a:solidFill>
                  <a:schemeClr val="dk1"/>
                </a:solidFill>
              </a:rPr>
              <a:t> from the IMU subsystem</a:t>
            </a:r>
            <a:br>
              <a:rPr lang="en-US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US" sz="2000">
                <a:solidFill>
                  <a:schemeClr val="dk1"/>
                </a:solidFill>
              </a:rPr>
              <a:t>≥97% gesture detection accuracy</a:t>
            </a:r>
            <a:r>
              <a:rPr lang="en-US" sz="2000">
                <a:solidFill>
                  <a:schemeClr val="dk1"/>
                </a:solidFill>
              </a:rPr>
              <a:t> with </a:t>
            </a:r>
            <a:r>
              <a:rPr b="1" lang="en-US" sz="2000">
                <a:solidFill>
                  <a:schemeClr val="dk1"/>
                </a:solidFill>
              </a:rPr>
              <a:t>&lt;2 percent false-positive rate</a:t>
            </a:r>
            <a:r>
              <a:rPr lang="en-US" sz="2000">
                <a:solidFill>
                  <a:schemeClr val="dk1"/>
                </a:solidFill>
              </a:rPr>
              <a:t> from Hall-effect sensors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E84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E84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84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84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84B3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60229c3ec_1_192"/>
          <p:cNvSpPr txBox="1"/>
          <p:nvPr>
            <p:ph idx="1" type="body"/>
          </p:nvPr>
        </p:nvSpPr>
        <p:spPr>
          <a:xfrm>
            <a:off x="376799" y="1200025"/>
            <a:ext cx="78495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Sensor Update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Old sensor: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ICM20948 (9 Axis)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New sensor: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BMI088 (6 Axis)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Change: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Switched to BMI088 for better stability, easier integration, and more reliable IMU data than ICM20948.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a60229c3ec_1_192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a60229c3ec_1_192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Updated Design vs Original Proposal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3a60229c3ec_1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a60229c3ec_1_19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6" name="Google Shape;176;g3a60229c3ec_1_19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77" name="Google Shape;177;g3a60229c3ec_1_19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78" name="Google Shape;178;g3a60229c3ec_1_19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9" name="Google Shape;179;g3a60229c3ec_1_19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g3a60229c3ec_1_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5324" y="4239095"/>
            <a:ext cx="22669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a60229c3ec_1_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4038" y="4011999"/>
            <a:ext cx="2473500" cy="24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60229c3ec_1_286"/>
          <p:cNvSpPr txBox="1"/>
          <p:nvPr>
            <p:ph idx="1" type="body"/>
          </p:nvPr>
        </p:nvSpPr>
        <p:spPr>
          <a:xfrm>
            <a:off x="376800" y="1334278"/>
            <a:ext cx="111774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Gravity-based IMU orientation instead of velocity/position tracking.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b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a60229c3ec_1_28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a60229c3ec_1_286"/>
          <p:cNvSpPr txBox="1"/>
          <p:nvPr/>
        </p:nvSpPr>
        <p:spPr>
          <a:xfrm>
            <a:off x="376810" y="204051"/>
            <a:ext cx="1091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Updated Design vs Original Proposal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3a60229c3ec_1_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a60229c3ec_1_28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1" name="Google Shape;191;g3a60229c3ec_1_28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92" name="Google Shape;192;g3a60229c3ec_1_286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193" name="Google Shape;193;g3a60229c3ec_1_286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4" name="Google Shape;194;g3a60229c3ec_1_286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5" name="Google Shape;195;g3a60229c3ec_1_2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875" y="3812657"/>
            <a:ext cx="6052626" cy="25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a60229c3ec_1_286"/>
          <p:cNvSpPr txBox="1"/>
          <p:nvPr/>
        </p:nvSpPr>
        <p:spPr>
          <a:xfrm>
            <a:off x="5417400" y="2243550"/>
            <a:ext cx="6643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US" sz="2000">
                <a:solidFill>
                  <a:schemeClr val="dk1"/>
                </a:solidFill>
              </a:rPr>
              <a:t>Zero drift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lang="en-US" sz="2000">
                <a:solidFill>
                  <a:schemeClr val="dk1"/>
                </a:solidFill>
              </a:rPr>
              <a:t>No </a:t>
            </a:r>
            <a:r>
              <a:rPr b="1" lang="en-US" sz="2000">
                <a:solidFill>
                  <a:schemeClr val="dk1"/>
                </a:solidFill>
              </a:rPr>
              <a:t>multi-IMU fusion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arenR"/>
            </a:pPr>
            <a:r>
              <a:rPr b="1" lang="en-US" sz="2000">
                <a:solidFill>
                  <a:schemeClr val="dk1"/>
                </a:solidFill>
              </a:rPr>
              <a:t>Instant</a:t>
            </a:r>
            <a:r>
              <a:rPr lang="en-US" sz="2000">
                <a:solidFill>
                  <a:schemeClr val="dk1"/>
                </a:solidFill>
              </a:rPr>
              <a:t>, stable cursor control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3a60229c3ec_1_286" title="Screenshot 2025-12-09 23375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803" y="2092788"/>
            <a:ext cx="4949225" cy="23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2019-01-14T22:06:33Z</dcterms:created>
  <dc:creator>Nielsen, Joshua</dc:creator>
</cp:coreProperties>
</file>