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EB Garamon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EBGaramond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BGaramond-italic.fntdata"/><Relationship Id="rId25" Type="http://schemas.openxmlformats.org/officeDocument/2006/relationships/font" Target="fonts/EBGaramond-bold.fntdata"/><Relationship Id="rId27" Type="http://schemas.openxmlformats.org/officeDocument/2006/relationships/font" Target="fonts/EBGaramon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1c80b26ee6_0_1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31c80b26ee6_0_1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1c80b26ee6_0_1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31c80b26ee6_0_1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1c80b26ee6_0_1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31c80b26ee6_0_1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1c80b26ee6_0_1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31c80b26ee6_0_1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1c80b26ee6_0_14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31c80b26ee6_0_14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1c80b26ee6_0_14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31c80b26ee6_0_14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1c80b26ee6_0_14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g31c80b26ee6_0_14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1c80b26ee6_0_14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31c80b26ee6_0_14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1c80b26ee6_0_14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31c80b26ee6_0_14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c80b26ee6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31c80b26ee6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c80b26ee6_0_10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1c80b26ee6_0_10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c80b26ee6_0_12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1c80b26ee6_0_1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c80b26ee6_0_13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1c80b26ee6_0_13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c80b26ee6_0_13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31c80b26ee6_0_13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c80b26ee6_0_13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31c80b26ee6_0_13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4.jpg"/><Relationship Id="rId5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5" Type="http://schemas.openxmlformats.org/officeDocument/2006/relationships/hyperlink" Target="http://www.youtube.com/watch?v=McIGogrLFCE" TargetMode="External"/><Relationship Id="rId6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4.jpg"/><Relationship Id="rId6" Type="http://schemas.openxmlformats.org/officeDocument/2006/relationships/image" Target="../media/image8.jp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/>
        </p:nvSpPr>
        <p:spPr>
          <a:xfrm>
            <a:off x="1134035" y="1715764"/>
            <a:ext cx="9924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7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The Smart Stick System</a:t>
            </a:r>
            <a:endParaRPr i="0" sz="77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E</a:t>
            </a:r>
            <a:r>
              <a:rPr lang="en-US" sz="3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CE 445 Senior Design Final Presentation</a:t>
            </a:r>
            <a:endParaRPr sz="21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0" sz="25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3615324" y="4215525"/>
            <a:ext cx="496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By Pranav Nair, Ritvik Manda, &amp; Shivam Patel</a:t>
            </a:r>
            <a:endParaRPr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4" name="Google Shape;8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007" y="5500543"/>
            <a:ext cx="2909981" cy="75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/>
          <p:nvPr/>
        </p:nvSpPr>
        <p:spPr>
          <a:xfrm flipH="1">
            <a:off x="0" y="27"/>
            <a:ext cx="12192000" cy="12039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US" sz="5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Operation</a:t>
            </a:r>
            <a:endParaRPr b="1" i="0" sz="54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16" name="Google Shape;21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18" name="Google Shape;218;p2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19" name="Google Shape;219;p21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220" name="Google Shape;220;p21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1" name="Google Shape;221;p21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6254376" y="2017860"/>
            <a:ext cx="5356374" cy="3112283"/>
            <a:chOff x="6362375" y="2187573"/>
            <a:chExt cx="5356374" cy="2482875"/>
          </a:xfrm>
        </p:grpSpPr>
        <p:pic>
          <p:nvPicPr>
            <p:cNvPr id="223" name="Google Shape;223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2375" y="2187573"/>
              <a:ext cx="5356374" cy="2482875"/>
            </a:xfrm>
            <a:prstGeom prst="rect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24" name="Google Shape;224;p21"/>
            <p:cNvSpPr txBox="1"/>
            <p:nvPr/>
          </p:nvSpPr>
          <p:spPr>
            <a:xfrm>
              <a:off x="6620700" y="3701400"/>
              <a:ext cx="819300" cy="32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LaxSense</a:t>
              </a:r>
              <a:endParaRPr b="1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5" name="Google Shape;225;p21"/>
          <p:cNvSpPr txBox="1"/>
          <p:nvPr/>
        </p:nvSpPr>
        <p:spPr>
          <a:xfrm>
            <a:off x="376800" y="1694700"/>
            <a:ext cx="5356500" cy="4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Mounted on the bottom of the lacrosse stick to gather performance metrics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Uses MPU-9250 sensor unit with 3-axis accelerometer, gyroscope, and magnetometer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Powered by a 500mAh Li-ion battery for up to 5 hours of operation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LOLIN D1 Mini microcontroller processes and transmits data via MQTT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/>
          <p:nvPr/>
        </p:nvSpPr>
        <p:spPr>
          <a:xfrm flipH="1">
            <a:off x="0" y="27"/>
            <a:ext cx="12192000" cy="12039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US" sz="5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Constraints and Design</a:t>
            </a:r>
            <a:endParaRPr b="1" i="0" sz="54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31" name="Google Shape;23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33" name="Google Shape;233;p22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34" name="Google Shape;234;p22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35" name="Google Shape;235;p22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6" name="Google Shape;236;p22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p22"/>
          <p:cNvSpPr txBox="1"/>
          <p:nvPr/>
        </p:nvSpPr>
        <p:spPr>
          <a:xfrm>
            <a:off x="1179475" y="1694700"/>
            <a:ext cx="5356500" cy="4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Reconnection within 5 seconds if connection is lost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Data logging and transmission only for shots with rapid acceleration (15 ± 3 m/s²)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Error logging on LaxHub for critical sensor-microcontroller miscommunications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Battery voltage monitoring with warning log when below 3.7 volts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38" name="Google Shape;2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2350" y="3851826"/>
            <a:ext cx="4176148" cy="2480775"/>
          </a:xfrm>
          <a:prstGeom prst="rect">
            <a:avLst/>
          </a:prstGeom>
          <a:noFill/>
          <a:ln cap="flat" cmpd="sng" w="76200">
            <a:solidFill>
              <a:srgbClr val="15264B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9" name="Google Shape;239;p22"/>
          <p:cNvPicPr preferRelativeResize="0"/>
          <p:nvPr/>
        </p:nvPicPr>
        <p:blipFill rotWithShape="1">
          <a:blip r:embed="rId5">
            <a:alphaModFix/>
          </a:blip>
          <a:srcRect b="3561" l="0" r="0" t="2727"/>
          <a:stretch/>
        </p:blipFill>
        <p:spPr>
          <a:xfrm rot="5400000">
            <a:off x="7560125" y="493451"/>
            <a:ext cx="2540451" cy="4176299"/>
          </a:xfrm>
          <a:prstGeom prst="rect">
            <a:avLst/>
          </a:prstGeom>
          <a:noFill/>
          <a:ln cap="flat" cmpd="sng" w="76200">
            <a:solidFill>
              <a:srgbClr val="15264B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/>
          <p:nvPr/>
        </p:nvSpPr>
        <p:spPr>
          <a:xfrm>
            <a:off x="2073750" y="2355250"/>
            <a:ext cx="80445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1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TripleS App</a:t>
            </a:r>
            <a:endParaRPr i="0" sz="85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5" name="Google Shape;245;p2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46" name="Google Shape;246;p2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47" name="Google Shape;247;p23"/>
          <p:cNvGrpSpPr/>
          <p:nvPr/>
        </p:nvGrpSpPr>
        <p:grpSpPr>
          <a:xfrm>
            <a:off x="4214038" y="6626515"/>
            <a:ext cx="3764017" cy="26522"/>
            <a:chOff x="4028175" y="6601537"/>
            <a:chExt cx="5238715" cy="70500"/>
          </a:xfrm>
        </p:grpSpPr>
        <p:cxnSp>
          <p:nvCxnSpPr>
            <p:cNvPr id="248" name="Google Shape;248;p2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9" name="Google Shape;249;p2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0" name="Google Shape;250;p23"/>
          <p:cNvPicPr preferRelativeResize="0"/>
          <p:nvPr/>
        </p:nvPicPr>
        <p:blipFill rotWithShape="1">
          <a:blip r:embed="rId4">
            <a:alphaModFix/>
          </a:blip>
          <a:srcRect b="16227" l="0" r="89437" t="17538"/>
          <a:stretch/>
        </p:blipFill>
        <p:spPr>
          <a:xfrm>
            <a:off x="11557500" y="239077"/>
            <a:ext cx="271323" cy="40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/>
          <p:nvPr/>
        </p:nvSpPr>
        <p:spPr>
          <a:xfrm flipH="1">
            <a:off x="0" y="27"/>
            <a:ext cx="12192000" cy="1203900"/>
          </a:xfrm>
          <a:prstGeom prst="rect">
            <a:avLst/>
          </a:prstGeom>
          <a:solidFill>
            <a:srgbClr val="E84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US" sz="5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Operation</a:t>
            </a:r>
            <a:endParaRPr b="1" i="0" sz="54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56" name="Google Shape;25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58" name="Google Shape;258;p2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59" name="Google Shape;259;p24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60" name="Google Shape;260;p24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1" name="Google Shape;261;p24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24"/>
          <p:cNvSpPr txBox="1"/>
          <p:nvPr/>
        </p:nvSpPr>
        <p:spPr>
          <a:xfrm>
            <a:off x="809075" y="1694700"/>
            <a:ext cx="5707500" cy="4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Frontend created using React and deployed with AWS Amplify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Uses Amazon Kinesis streams for real-time data transmission from LaxHub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Employs AWS Lambda functions to process data and interact with DynamoDB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Implements Amazon Cognito for user authentication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Utilizes API Gateway for secure REST HTTPS communication</a:t>
            </a:r>
            <a:endParaRPr sz="2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3" name="Google Shape;263;p24"/>
          <p:cNvSpPr/>
          <p:nvPr/>
        </p:nvSpPr>
        <p:spPr>
          <a:xfrm flipH="1">
            <a:off x="0" y="27"/>
            <a:ext cx="12192000" cy="1203900"/>
          </a:xfrm>
          <a:prstGeom prst="rect">
            <a:avLst/>
          </a:prstGeom>
          <a:solidFill>
            <a:srgbClr val="FF5F0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US" sz="5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Operation</a:t>
            </a:r>
            <a:endParaRPr b="1" i="0" sz="54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64" name="Google Shape;264;p24"/>
          <p:cNvPicPr preferRelativeResize="0"/>
          <p:nvPr/>
        </p:nvPicPr>
        <p:blipFill rotWithShape="1">
          <a:blip r:embed="rId4">
            <a:alphaModFix/>
          </a:blip>
          <a:srcRect b="16227" l="0" r="89437" t="17538"/>
          <a:stretch/>
        </p:blipFill>
        <p:spPr>
          <a:xfrm>
            <a:off x="11557500" y="239077"/>
            <a:ext cx="271323" cy="40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4"/>
          <p:cNvPicPr preferRelativeResize="0"/>
          <p:nvPr/>
        </p:nvPicPr>
        <p:blipFill rotWithShape="1">
          <a:blip r:embed="rId5">
            <a:alphaModFix/>
          </a:blip>
          <a:srcRect b="13663" l="34909" r="34595" t="15137"/>
          <a:stretch/>
        </p:blipFill>
        <p:spPr>
          <a:xfrm>
            <a:off x="7024275" y="1513562"/>
            <a:ext cx="3274424" cy="4778326"/>
          </a:xfrm>
          <a:prstGeom prst="rect">
            <a:avLst/>
          </a:prstGeom>
          <a:noFill/>
          <a:ln cap="flat" cmpd="sng" w="76200">
            <a:solidFill>
              <a:srgbClr val="FF5F0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/>
          <p:nvPr/>
        </p:nvSpPr>
        <p:spPr>
          <a:xfrm flipH="1">
            <a:off x="0" y="27"/>
            <a:ext cx="12192000" cy="1203900"/>
          </a:xfrm>
          <a:prstGeom prst="rect">
            <a:avLst/>
          </a:prstGeom>
          <a:solidFill>
            <a:srgbClr val="FF5F0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US" sz="5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Constraints and Design</a:t>
            </a:r>
            <a:endParaRPr b="1" i="0" sz="54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71" name="Google Shape;271;p25"/>
          <p:cNvPicPr preferRelativeResize="0"/>
          <p:nvPr/>
        </p:nvPicPr>
        <p:blipFill rotWithShape="1">
          <a:blip r:embed="rId3">
            <a:alphaModFix/>
          </a:blip>
          <a:srcRect b="16227" l="0" r="89437" t="17538"/>
          <a:stretch/>
        </p:blipFill>
        <p:spPr>
          <a:xfrm>
            <a:off x="11557500" y="239077"/>
            <a:ext cx="271323" cy="40068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73" name="Google Shape;273;p2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74" name="Google Shape;274;p25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75" name="Google Shape;275;p2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6" name="Google Shape;276;p2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25"/>
          <p:cNvSpPr txBox="1"/>
          <p:nvPr/>
        </p:nvSpPr>
        <p:spPr>
          <a:xfrm>
            <a:off x="4312500" y="1431950"/>
            <a:ext cx="4011300" cy="4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B Garamond"/>
              <a:buChar char="●"/>
            </a:pPr>
            <a:r>
              <a:rPr lang="en-U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Data sent to Amazon Kinesis Streams in JSON format within 30 seconds of creation</a:t>
            </a:r>
            <a:endParaRPr sz="2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B Garamond"/>
              <a:buChar char="●"/>
            </a:pPr>
            <a:r>
              <a:rPr lang="en-U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Consistent data format between Lambda functions and DynamoDB to prevent errors</a:t>
            </a:r>
            <a:endParaRPr sz="2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B Garamond"/>
              <a:buChar char="●"/>
            </a:pPr>
            <a:r>
              <a:rPr lang="en-U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Real-time performance tracking and analysis, providing results within 30 seconds</a:t>
            </a:r>
            <a:endParaRPr sz="2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B Garamond"/>
              <a:buChar char="●"/>
            </a:pPr>
            <a:r>
              <a:rPr lang="en-U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Secure user authentication and data access through Amazon Cognito and API Gateway</a:t>
            </a:r>
            <a:endParaRPr sz="2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78" name="Google Shape;278;p25"/>
          <p:cNvPicPr preferRelativeResize="0"/>
          <p:nvPr/>
        </p:nvPicPr>
        <p:blipFill rotWithShape="1">
          <a:blip r:embed="rId4">
            <a:alphaModFix/>
          </a:blip>
          <a:srcRect b="10762" l="39754" r="39799" t="30326"/>
          <a:stretch/>
        </p:blipFill>
        <p:spPr>
          <a:xfrm>
            <a:off x="8680100" y="1316275"/>
            <a:ext cx="2877399" cy="5062381"/>
          </a:xfrm>
          <a:prstGeom prst="rect">
            <a:avLst/>
          </a:prstGeom>
          <a:noFill/>
          <a:ln cap="flat" cmpd="sng" w="76200">
            <a:solidFill>
              <a:srgbClr val="FF5F0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5">
            <a:alphaModFix/>
          </a:blip>
          <a:srcRect b="19159" l="38394" r="38394" t="29323"/>
          <a:stretch/>
        </p:blipFill>
        <p:spPr>
          <a:xfrm>
            <a:off x="326325" y="1332963"/>
            <a:ext cx="3735107" cy="5062374"/>
          </a:xfrm>
          <a:prstGeom prst="rect">
            <a:avLst/>
          </a:prstGeom>
          <a:noFill/>
          <a:ln cap="flat" cmpd="sng" w="76200">
            <a:solidFill>
              <a:srgbClr val="FF5F0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/>
          <p:nvPr/>
        </p:nvSpPr>
        <p:spPr>
          <a:xfrm>
            <a:off x="2014700" y="233825"/>
            <a:ext cx="79914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7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Demonstration</a:t>
            </a:r>
            <a:endParaRPr b="1" sz="77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85" name="Google Shape;28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87" name="Google Shape;287;p2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88" name="Google Shape;288;p26"/>
          <p:cNvGrpSpPr/>
          <p:nvPr/>
        </p:nvGrpSpPr>
        <p:grpSpPr>
          <a:xfrm>
            <a:off x="4214038" y="6626515"/>
            <a:ext cx="3764017" cy="26522"/>
            <a:chOff x="4028175" y="6601537"/>
            <a:chExt cx="5238715" cy="70500"/>
          </a:xfrm>
        </p:grpSpPr>
        <p:cxnSp>
          <p:nvCxnSpPr>
            <p:cNvPr id="289" name="Google Shape;289;p26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0" name="Google Shape;290;p26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1" name="Google Shape;291;p26"/>
          <p:cNvCxnSpPr/>
          <p:nvPr/>
        </p:nvCxnSpPr>
        <p:spPr>
          <a:xfrm>
            <a:off x="4330822" y="1387323"/>
            <a:ext cx="353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ECE 445 Extra Credit Video - Smart Stick System" id="292" name="Google Shape;292;p26" title="ECE 445 Extra Credit Video - Smart Stick System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9475" y="1525337"/>
            <a:ext cx="8641838" cy="4861025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 txBox="1"/>
          <p:nvPr/>
        </p:nvSpPr>
        <p:spPr>
          <a:xfrm>
            <a:off x="2073750" y="2355250"/>
            <a:ext cx="80445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en-US" sz="10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Reflection</a:t>
            </a:r>
            <a:endParaRPr i="0" sz="85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8" name="Google Shape;298;p2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99" name="Google Shape;299;p2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00" name="Google Shape;300;p27"/>
          <p:cNvGrpSpPr/>
          <p:nvPr/>
        </p:nvGrpSpPr>
        <p:grpSpPr>
          <a:xfrm>
            <a:off x="4214038" y="6626515"/>
            <a:ext cx="3764017" cy="26522"/>
            <a:chOff x="4028175" y="6601537"/>
            <a:chExt cx="5238715" cy="70500"/>
          </a:xfrm>
        </p:grpSpPr>
        <p:cxnSp>
          <p:nvCxnSpPr>
            <p:cNvPr id="301" name="Google Shape;301;p2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2" name="Google Shape;302;p2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3" name="Google Shape;303;p27"/>
          <p:cNvPicPr preferRelativeResize="0"/>
          <p:nvPr/>
        </p:nvPicPr>
        <p:blipFill rotWithShape="1">
          <a:blip r:embed="rId4">
            <a:alphaModFix/>
          </a:blip>
          <a:srcRect b="16227" l="0" r="89437" t="17538"/>
          <a:stretch/>
        </p:blipFill>
        <p:spPr>
          <a:xfrm>
            <a:off x="11557500" y="239077"/>
            <a:ext cx="271323" cy="40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/>
          <p:nvPr/>
        </p:nvSpPr>
        <p:spPr>
          <a:xfrm flipH="1">
            <a:off x="0" y="27"/>
            <a:ext cx="12192000" cy="1203900"/>
          </a:xfrm>
          <a:prstGeom prst="rect">
            <a:avLst/>
          </a:prstGeom>
          <a:solidFill>
            <a:srgbClr val="E84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US" sz="5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Operation</a:t>
            </a:r>
            <a:endParaRPr b="1" i="0" sz="54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09" name="Google Shape;30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8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11" name="Google Shape;311;p28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12" name="Google Shape;312;p28"/>
          <p:cNvGrpSpPr/>
          <p:nvPr/>
        </p:nvGrpSpPr>
        <p:grpSpPr>
          <a:xfrm>
            <a:off x="4061246" y="6601528"/>
            <a:ext cx="4912867" cy="70500"/>
            <a:chOff x="4028175" y="6601537"/>
            <a:chExt cx="5238715" cy="70500"/>
          </a:xfrm>
        </p:grpSpPr>
        <p:cxnSp>
          <p:nvCxnSpPr>
            <p:cNvPr id="313" name="Google Shape;313;p28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4" name="Google Shape;314;p28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28"/>
          <p:cNvSpPr/>
          <p:nvPr/>
        </p:nvSpPr>
        <p:spPr>
          <a:xfrm flipH="1">
            <a:off x="0" y="27"/>
            <a:ext cx="12192000" cy="1203900"/>
          </a:xfrm>
          <a:prstGeom prst="rect">
            <a:avLst/>
          </a:prstGeom>
          <a:solidFill>
            <a:srgbClr val="FF5F0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US" sz="5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Outcomes</a:t>
            </a:r>
            <a:endParaRPr b="1" sz="5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16" name="Google Shape;316;p28"/>
          <p:cNvPicPr preferRelativeResize="0"/>
          <p:nvPr/>
        </p:nvPicPr>
        <p:blipFill rotWithShape="1">
          <a:blip r:embed="rId4">
            <a:alphaModFix/>
          </a:blip>
          <a:srcRect b="16227" l="0" r="89437" t="17538"/>
          <a:stretch/>
        </p:blipFill>
        <p:spPr>
          <a:xfrm>
            <a:off x="11557500" y="239077"/>
            <a:ext cx="271323" cy="40068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8"/>
          <p:cNvSpPr txBox="1"/>
          <p:nvPr/>
        </p:nvSpPr>
        <p:spPr>
          <a:xfrm>
            <a:off x="608000" y="1907525"/>
            <a:ext cx="4913100" cy="4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B Garamond"/>
              <a:buChar char="●"/>
            </a:pPr>
            <a:r>
              <a:rPr lang="en-US" sz="2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The </a:t>
            </a:r>
            <a:r>
              <a:rPr lang="en-US" sz="2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MPU data was able to be converted to accurate trajectory, distance, and speed data</a:t>
            </a:r>
            <a:endParaRPr sz="2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B Garamond"/>
              <a:buChar char="●"/>
            </a:pPr>
            <a:r>
              <a:rPr lang="en-US" sz="2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The data was sent and analyzed within 1 second, rather than the intended 30</a:t>
            </a:r>
            <a:endParaRPr sz="2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B Garamond"/>
              <a:buChar char="●"/>
            </a:pPr>
            <a:r>
              <a:rPr lang="en-US" sz="2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All of our intended high level requirements and RV’s were successful</a:t>
            </a:r>
            <a:endParaRPr sz="2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8" name="Google Shape;318;p28"/>
          <p:cNvSpPr txBox="1"/>
          <p:nvPr/>
        </p:nvSpPr>
        <p:spPr>
          <a:xfrm>
            <a:off x="6670896" y="1907525"/>
            <a:ext cx="4913100" cy="4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B Garamond"/>
              <a:buChar char="●"/>
            </a:pPr>
            <a:r>
              <a:rPr lang="en-US" sz="2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LaxSense PCB could not function so we had to use a breadboard </a:t>
            </a:r>
            <a:endParaRPr sz="2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B Garamond"/>
              <a:buChar char="●"/>
            </a:pPr>
            <a:r>
              <a:rPr lang="en-US" sz="2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MQTT failure for the LaxHub on school wifi so we could only connect the LaxHub to the LaxSense on personal networks</a:t>
            </a:r>
            <a:endParaRPr sz="2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B Garamond"/>
              <a:buChar char="●"/>
            </a:pPr>
            <a:r>
              <a:rPr lang="en-US" sz="2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Livestream would not appear on school wifi on the application </a:t>
            </a:r>
            <a:endParaRPr sz="2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9" name="Google Shape;319;p28"/>
          <p:cNvSpPr txBox="1"/>
          <p:nvPr/>
        </p:nvSpPr>
        <p:spPr>
          <a:xfrm>
            <a:off x="1185870" y="1329475"/>
            <a:ext cx="3757500" cy="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15264B"/>
                </a:solidFill>
                <a:latin typeface="EB Garamond"/>
                <a:ea typeface="EB Garamond"/>
                <a:cs typeface="EB Garamond"/>
                <a:sym typeface="EB Garamond"/>
              </a:rPr>
              <a:t>Successes</a:t>
            </a:r>
            <a:endParaRPr b="1" sz="2500">
              <a:solidFill>
                <a:srgbClr val="15264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0" name="Google Shape;320;p28"/>
          <p:cNvSpPr txBox="1"/>
          <p:nvPr/>
        </p:nvSpPr>
        <p:spPr>
          <a:xfrm>
            <a:off x="7248766" y="1329475"/>
            <a:ext cx="3757500" cy="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15264B"/>
                </a:solidFill>
                <a:latin typeface="EB Garamond"/>
                <a:ea typeface="EB Garamond"/>
                <a:cs typeface="EB Garamond"/>
                <a:sym typeface="EB Garamond"/>
              </a:rPr>
              <a:t>Failures</a:t>
            </a:r>
            <a:endParaRPr b="1" sz="2500">
              <a:solidFill>
                <a:srgbClr val="15264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321" name="Google Shape;321;p28"/>
          <p:cNvCxnSpPr/>
          <p:nvPr/>
        </p:nvCxnSpPr>
        <p:spPr>
          <a:xfrm>
            <a:off x="6096000" y="1483925"/>
            <a:ext cx="0" cy="518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9"/>
          <p:cNvSpPr/>
          <p:nvPr/>
        </p:nvSpPr>
        <p:spPr>
          <a:xfrm flipH="1">
            <a:off x="0" y="27"/>
            <a:ext cx="12192000" cy="1203900"/>
          </a:xfrm>
          <a:prstGeom prst="rect">
            <a:avLst/>
          </a:prstGeom>
          <a:solidFill>
            <a:srgbClr val="FF5F0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Insights</a:t>
            </a:r>
            <a:endParaRPr b="1" sz="5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27" name="Google Shape;327;p29"/>
          <p:cNvPicPr preferRelativeResize="0"/>
          <p:nvPr/>
        </p:nvPicPr>
        <p:blipFill rotWithShape="1">
          <a:blip r:embed="rId3">
            <a:alphaModFix/>
          </a:blip>
          <a:srcRect b="16227" l="0" r="89437" t="17538"/>
          <a:stretch/>
        </p:blipFill>
        <p:spPr>
          <a:xfrm>
            <a:off x="11557500" y="239077"/>
            <a:ext cx="271323" cy="40068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9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29" name="Google Shape;329;p2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30" name="Google Shape;330;p29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31" name="Google Shape;331;p2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2" name="Google Shape;332;p2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29"/>
          <p:cNvSpPr txBox="1"/>
          <p:nvPr/>
        </p:nvSpPr>
        <p:spPr>
          <a:xfrm>
            <a:off x="608000" y="1907525"/>
            <a:ext cx="4913100" cy="4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Char char="●"/>
            </a:pPr>
            <a:r>
              <a:rPr lang="en-US"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We cannot depend on public servers since they might fail</a:t>
            </a:r>
            <a:endParaRPr sz="2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Char char="●"/>
            </a:pPr>
            <a:r>
              <a:rPr lang="en-US"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Allow significant tolerance for enclosures as the parts are fragile</a:t>
            </a:r>
            <a:endParaRPr sz="2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Char char="●"/>
            </a:pPr>
            <a:r>
              <a:rPr lang="en-US"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Test the project where it would be demonstrated (wifi problems)</a:t>
            </a:r>
            <a:endParaRPr sz="2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4" name="Google Shape;334;p29"/>
          <p:cNvSpPr txBox="1"/>
          <p:nvPr/>
        </p:nvSpPr>
        <p:spPr>
          <a:xfrm>
            <a:off x="6670896" y="1907525"/>
            <a:ext cx="4913100" cy="4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B Garamond"/>
              <a:buChar char="●"/>
            </a:pPr>
            <a:r>
              <a:rPr lang="en-US" sz="2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Add in noise elements to notify the user if the most recent throw has good form and speed. </a:t>
            </a:r>
            <a:endParaRPr sz="2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B Garamond"/>
              <a:buChar char="●"/>
            </a:pPr>
            <a:r>
              <a:rPr lang="en-US" sz="2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Use a better sensor to achieve </a:t>
            </a:r>
            <a:r>
              <a:rPr lang="en-US" sz="2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better</a:t>
            </a:r>
            <a:r>
              <a:rPr lang="en-US" sz="2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readings. Our sensor had a lot of noise</a:t>
            </a:r>
            <a:endParaRPr sz="2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B Garamond"/>
              <a:buChar char="●"/>
            </a:pPr>
            <a:r>
              <a:rPr lang="en-US" sz="2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Connect components through bluetooth rather than through Wi-fi</a:t>
            </a:r>
            <a:endParaRPr sz="2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5" name="Google Shape;335;p29"/>
          <p:cNvSpPr txBox="1"/>
          <p:nvPr/>
        </p:nvSpPr>
        <p:spPr>
          <a:xfrm>
            <a:off x="1185870" y="1329475"/>
            <a:ext cx="3757500" cy="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15264B"/>
                </a:solidFill>
                <a:latin typeface="EB Garamond"/>
                <a:ea typeface="EB Garamond"/>
                <a:cs typeface="EB Garamond"/>
                <a:sym typeface="EB Garamond"/>
              </a:rPr>
              <a:t>Lessons Learned</a:t>
            </a:r>
            <a:endParaRPr b="1" sz="2500">
              <a:solidFill>
                <a:srgbClr val="15264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6" name="Google Shape;336;p29"/>
          <p:cNvSpPr txBox="1"/>
          <p:nvPr/>
        </p:nvSpPr>
        <p:spPr>
          <a:xfrm>
            <a:off x="7248766" y="1329475"/>
            <a:ext cx="3757500" cy="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15264B"/>
                </a:solidFill>
                <a:latin typeface="EB Garamond"/>
                <a:ea typeface="EB Garamond"/>
                <a:cs typeface="EB Garamond"/>
                <a:sym typeface="EB Garamond"/>
              </a:rPr>
              <a:t>Possible Adjustments</a:t>
            </a:r>
            <a:endParaRPr b="1" sz="2500">
              <a:solidFill>
                <a:srgbClr val="15264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337" name="Google Shape;337;p29"/>
          <p:cNvCxnSpPr/>
          <p:nvPr/>
        </p:nvCxnSpPr>
        <p:spPr>
          <a:xfrm>
            <a:off x="6096000" y="1483925"/>
            <a:ext cx="0" cy="518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"/>
          <p:cNvSpPr txBox="1"/>
          <p:nvPr/>
        </p:nvSpPr>
        <p:spPr>
          <a:xfrm>
            <a:off x="2100300" y="1897500"/>
            <a:ext cx="7991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1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Thank you!</a:t>
            </a:r>
            <a:endParaRPr b="1" sz="1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5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Any Questions?</a:t>
            </a:r>
            <a:endParaRPr b="1" i="1" sz="5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43" name="Google Shape;34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45" name="Google Shape;345;p3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46" name="Google Shape;346;p30"/>
          <p:cNvGrpSpPr/>
          <p:nvPr/>
        </p:nvGrpSpPr>
        <p:grpSpPr>
          <a:xfrm>
            <a:off x="4214038" y="6626515"/>
            <a:ext cx="3764017" cy="26522"/>
            <a:chOff x="4028175" y="6601537"/>
            <a:chExt cx="5238715" cy="70500"/>
          </a:xfrm>
        </p:grpSpPr>
        <p:cxnSp>
          <p:nvCxnSpPr>
            <p:cNvPr id="347" name="Google Shape;347;p30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8" name="Google Shape;348;p30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3"/>
          <p:cNvGrpSpPr/>
          <p:nvPr/>
        </p:nvGrpSpPr>
        <p:grpSpPr>
          <a:xfrm>
            <a:off x="4006290" y="2082864"/>
            <a:ext cx="3861740" cy="322845"/>
            <a:chOff x="3943790" y="2676939"/>
            <a:chExt cx="3861740" cy="322845"/>
          </a:xfrm>
        </p:grpSpPr>
        <p:cxnSp>
          <p:nvCxnSpPr>
            <p:cNvPr id="90" name="Google Shape;90;p13"/>
            <p:cNvCxnSpPr/>
            <p:nvPr/>
          </p:nvCxnSpPr>
          <p:spPr>
            <a:xfrm>
              <a:off x="4426226" y="2676939"/>
              <a:ext cx="3379304" cy="0"/>
            </a:xfrm>
            <a:prstGeom prst="straightConnector1">
              <a:avLst/>
            </a:prstGeom>
            <a:noFill/>
            <a:ln cap="flat" cmpd="sng" w="19050">
              <a:solidFill>
                <a:srgbClr val="1526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" name="Google Shape;91;p13"/>
            <p:cNvCxnSpPr/>
            <p:nvPr/>
          </p:nvCxnSpPr>
          <p:spPr>
            <a:xfrm flipH="1" rot="10800000">
              <a:off x="3943790" y="2676939"/>
              <a:ext cx="482436" cy="322845"/>
            </a:xfrm>
            <a:prstGeom prst="straightConnector1">
              <a:avLst/>
            </a:prstGeom>
            <a:noFill/>
            <a:ln cap="flat" cmpd="sng" w="19050">
              <a:solidFill>
                <a:srgbClr val="15264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2" name="Google Shape;92;p1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94" name="Google Shape;94;p13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95" name="Google Shape;95;p13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6" name="Google Shape;96;p13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/>
        </p:nvSpPr>
        <p:spPr>
          <a:xfrm>
            <a:off x="2269406" y="896965"/>
            <a:ext cx="777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The </a:t>
            </a:r>
            <a:r>
              <a:rPr b="1" lang="en-US" sz="6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TripleS</a:t>
            </a:r>
            <a:r>
              <a:rPr b="1" lang="en-US" sz="6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Team</a:t>
            </a:r>
            <a:endParaRPr i="0" sz="14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00" name="Google Shape;100;p13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01" name="Google Shape;101;p1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2" name="Google Shape;102;p1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3" name="Google Shape;10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6825" y="2323325"/>
            <a:ext cx="2668200" cy="26682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Pranav Nair" id="104" name="Google Shape;104;p13" title="Pranav Nai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1900" y="2323325"/>
            <a:ext cx="2668200" cy="26682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Ritvik Manda" id="105" name="Google Shape;105;p13" title="Ritvik Mand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76975" y="2323325"/>
            <a:ext cx="2668200" cy="266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/>
          <p:nvPr/>
        </p:nvSpPr>
        <p:spPr>
          <a:xfrm>
            <a:off x="498877" y="5137651"/>
            <a:ext cx="376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Senior - Computer Engineering</a:t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>
                <a:solidFill>
                  <a:srgbClr val="15264B"/>
                </a:solidFill>
                <a:latin typeface="EB Garamond"/>
                <a:ea typeface="EB Garamond"/>
                <a:cs typeface="EB Garamond"/>
                <a:sym typeface="EB Garamond"/>
              </a:rPr>
              <a:t>Shivam Patel</a:t>
            </a:r>
            <a:endParaRPr i="1" sz="1800">
              <a:solidFill>
                <a:srgbClr val="15264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4055102" y="5137651"/>
            <a:ext cx="376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Senior - Computer Engineering</a:t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>
                <a:solidFill>
                  <a:srgbClr val="15264B"/>
                </a:solidFill>
                <a:latin typeface="EB Garamond"/>
                <a:ea typeface="EB Garamond"/>
                <a:cs typeface="EB Garamond"/>
                <a:sym typeface="EB Garamond"/>
              </a:rPr>
              <a:t>Pranav Nair</a:t>
            </a:r>
            <a:endParaRPr i="1" sz="1800">
              <a:solidFill>
                <a:srgbClr val="15264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7929027" y="5137663"/>
            <a:ext cx="376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Senior - Computer Engineering</a:t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>
                <a:solidFill>
                  <a:srgbClr val="15264B"/>
                </a:solidFill>
                <a:latin typeface="EB Garamond"/>
                <a:ea typeface="EB Garamond"/>
                <a:cs typeface="EB Garamond"/>
                <a:sym typeface="EB Garamond"/>
              </a:rPr>
              <a:t>Ritvik Manda</a:t>
            </a:r>
            <a:endParaRPr i="1" sz="1800">
              <a:solidFill>
                <a:srgbClr val="15264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9" name="Google Shape;109;p13"/>
          <p:cNvPicPr preferRelativeResize="0"/>
          <p:nvPr/>
        </p:nvPicPr>
        <p:blipFill rotWithShape="1">
          <a:blip r:embed="rId7">
            <a:alphaModFix/>
          </a:blip>
          <a:srcRect b="16227" l="0" r="89437" t="17538"/>
          <a:stretch/>
        </p:blipFill>
        <p:spPr>
          <a:xfrm>
            <a:off x="11557500" y="239077"/>
            <a:ext cx="271323" cy="40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/>
        </p:nvSpPr>
        <p:spPr>
          <a:xfrm>
            <a:off x="657075" y="1595400"/>
            <a:ext cx="4034400" cy="44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B Garamond"/>
              <a:buChar char="●"/>
            </a:pPr>
            <a:r>
              <a:rPr lang="en-US" sz="25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Lack of real-time, detailed performance metrics for lacrosse players and coaches.</a:t>
            </a:r>
            <a:endParaRPr sz="25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B Garamond"/>
              <a:buChar char="●"/>
            </a:pPr>
            <a:r>
              <a:rPr lang="en-US" sz="25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Subjective observation leads to  inconsistent training results.</a:t>
            </a:r>
            <a:endParaRPr sz="25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B Garamond"/>
              <a:buChar char="●"/>
            </a:pPr>
            <a:r>
              <a:rPr lang="en-US" sz="25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No specialized tools for monitoring and improving lacrosse form and accuracy, especially for solo training.</a:t>
            </a:r>
            <a:endParaRPr sz="25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515658" y="1357923"/>
            <a:ext cx="4034251" cy="322813"/>
            <a:chOff x="3943790" y="2676939"/>
            <a:chExt cx="3861636" cy="322845"/>
          </a:xfrm>
        </p:grpSpPr>
        <p:cxnSp>
          <p:nvCxnSpPr>
            <p:cNvPr id="116" name="Google Shape;116;p14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rgbClr val="E84B3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p14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rgbClr val="E84B3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18" name="Google Shape;11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21" name="Google Shape;121;p14"/>
          <p:cNvGrpSpPr/>
          <p:nvPr/>
        </p:nvGrpSpPr>
        <p:grpSpPr>
          <a:xfrm>
            <a:off x="4213988" y="6626465"/>
            <a:ext cx="3764017" cy="26522"/>
            <a:chOff x="4028175" y="6601537"/>
            <a:chExt cx="5238715" cy="70500"/>
          </a:xfrm>
        </p:grpSpPr>
        <p:cxnSp>
          <p:nvCxnSpPr>
            <p:cNvPr id="122" name="Google Shape;122;p14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3" name="Google Shape;123;p14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Lacrosse player PNG Designs for T Shirt &amp; Merch" id="124" name="Google Shape;124;p14"/>
          <p:cNvPicPr preferRelativeResize="0"/>
          <p:nvPr/>
        </p:nvPicPr>
        <p:blipFill rotWithShape="1">
          <a:blip r:embed="rId5">
            <a:alphaModFix/>
          </a:blip>
          <a:srcRect b="2082" l="11502" r="13853" t="1957"/>
          <a:stretch/>
        </p:blipFill>
        <p:spPr>
          <a:xfrm>
            <a:off x="4583110" y="2865175"/>
            <a:ext cx="3025775" cy="38899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14300">
              <a:srgbClr val="000000">
                <a:alpha val="90000"/>
              </a:srgbClr>
            </a:outerShdw>
          </a:effectLst>
        </p:spPr>
      </p:pic>
      <p:sp>
        <p:nvSpPr>
          <p:cNvPr id="125" name="Google Shape;125;p14"/>
          <p:cNvSpPr txBox="1"/>
          <p:nvPr/>
        </p:nvSpPr>
        <p:spPr>
          <a:xfrm>
            <a:off x="7983938" y="696825"/>
            <a:ext cx="297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The Solution</a:t>
            </a:r>
            <a:endParaRPr i="0" sz="9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126" name="Google Shape;126;p14"/>
          <p:cNvGrpSpPr/>
          <p:nvPr/>
        </p:nvGrpSpPr>
        <p:grpSpPr>
          <a:xfrm flipH="1">
            <a:off x="7642179" y="1357923"/>
            <a:ext cx="4034251" cy="322813"/>
            <a:chOff x="3943790" y="2676939"/>
            <a:chExt cx="3861636" cy="322845"/>
          </a:xfrm>
        </p:grpSpPr>
        <p:cxnSp>
          <p:nvCxnSpPr>
            <p:cNvPr id="127" name="Google Shape;127;p14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rgbClr val="E84B3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" name="Google Shape;128;p14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rgbClr val="E84B3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9" name="Google Shape;129;p14"/>
          <p:cNvSpPr txBox="1"/>
          <p:nvPr/>
        </p:nvSpPr>
        <p:spPr>
          <a:xfrm>
            <a:off x="1186113" y="696825"/>
            <a:ext cx="297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Our Problem</a:t>
            </a:r>
            <a:endParaRPr i="0" sz="9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7454900" y="1595400"/>
            <a:ext cx="4034400" cy="4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B Garamond"/>
              <a:buChar char="●"/>
            </a:pPr>
            <a:r>
              <a:rPr lang="en-US" sz="25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 tool providing instant feedback on shot speed, accuracy, and stick form.</a:t>
            </a:r>
            <a:endParaRPr sz="25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B Garamond"/>
              <a:buChar char="●"/>
            </a:pPr>
            <a:r>
              <a:rPr lang="en-US" sz="25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Use computer vision to monitor form, suggest improvements, and track progress via AWS storage.</a:t>
            </a:r>
            <a:endParaRPr sz="25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B Garamond"/>
              <a:buChar char="●"/>
            </a:pPr>
            <a:r>
              <a:rPr lang="en-US" sz="25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Portable, user-friendly design offering feedback through both an LCD screen and app.</a:t>
            </a:r>
            <a:endParaRPr sz="25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5"/>
          <p:cNvPicPr preferRelativeResize="0"/>
          <p:nvPr/>
        </p:nvPicPr>
        <p:blipFill rotWithShape="1">
          <a:blip r:embed="rId4">
            <a:alphaModFix/>
          </a:blip>
          <a:srcRect b="16227" l="0" r="89437" t="17538"/>
          <a:stretch/>
        </p:blipFill>
        <p:spPr>
          <a:xfrm>
            <a:off x="11557500" y="239077"/>
            <a:ext cx="271323" cy="40068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 txBox="1"/>
          <p:nvPr/>
        </p:nvSpPr>
        <p:spPr>
          <a:xfrm>
            <a:off x="2590950" y="233825"/>
            <a:ext cx="7010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The Initial Design </a:t>
            </a:r>
            <a:endParaRPr i="0" sz="33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376800" y="2038625"/>
            <a:ext cx="5311800" cy="3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Char char="●"/>
            </a:pPr>
            <a:r>
              <a:rPr b="1" lang="en-US" sz="2400">
                <a:solidFill>
                  <a:srgbClr val="15264B"/>
                </a:solidFill>
                <a:latin typeface="EB Garamond"/>
                <a:ea typeface="EB Garamond"/>
                <a:cs typeface="EB Garamond"/>
                <a:sym typeface="EB Garamond"/>
              </a:rPr>
              <a:t>LaxHub</a:t>
            </a:r>
            <a:r>
              <a:rPr lang="en-US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- Base unit to send data from a camera and receive data to display on an LCD screen </a:t>
            </a:r>
            <a:endParaRPr sz="2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Char char="●"/>
            </a:pPr>
            <a:r>
              <a:rPr b="1" lang="en-US" sz="2400">
                <a:solidFill>
                  <a:srgbClr val="15264B"/>
                </a:solidFill>
                <a:latin typeface="EB Garamond"/>
                <a:ea typeface="EB Garamond"/>
                <a:cs typeface="EB Garamond"/>
                <a:sym typeface="EB Garamond"/>
              </a:rPr>
              <a:t>LaxSense</a:t>
            </a:r>
            <a:r>
              <a:rPr lang="en-US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- Unit inside lacrosse stick with sensors to transmit information to the LaxHub</a:t>
            </a:r>
            <a:endParaRPr sz="2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Char char="●"/>
            </a:pPr>
            <a:r>
              <a:rPr b="1" lang="en-US" sz="2400">
                <a:solidFill>
                  <a:srgbClr val="15264B"/>
                </a:solidFill>
                <a:latin typeface="EB Garamond"/>
                <a:ea typeface="EB Garamond"/>
                <a:cs typeface="EB Garamond"/>
                <a:sym typeface="EB Garamond"/>
              </a:rPr>
              <a:t>TripleS App</a:t>
            </a:r>
            <a:r>
              <a:rPr b="1" lang="en-US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- Application which provides detailed feedback and tracks the user’s history </a:t>
            </a:r>
            <a:endParaRPr sz="2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38" name="Google Shape;138;p15"/>
          <p:cNvCxnSpPr/>
          <p:nvPr/>
        </p:nvCxnSpPr>
        <p:spPr>
          <a:xfrm>
            <a:off x="4330822" y="1311123"/>
            <a:ext cx="353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1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41" name="Google Shape;141;p15"/>
          <p:cNvGrpSpPr/>
          <p:nvPr/>
        </p:nvGrpSpPr>
        <p:grpSpPr>
          <a:xfrm>
            <a:off x="4214038" y="6626515"/>
            <a:ext cx="3764017" cy="26522"/>
            <a:chOff x="4028175" y="6601537"/>
            <a:chExt cx="5238715" cy="70500"/>
          </a:xfrm>
        </p:grpSpPr>
        <p:cxnSp>
          <p:nvCxnSpPr>
            <p:cNvPr id="142" name="Google Shape;142;p1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3" name="Google Shape;143;p1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4" name="Google Shape;14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1121" y="1987550"/>
            <a:ext cx="5768580" cy="3860399"/>
          </a:xfrm>
          <a:prstGeom prst="rect">
            <a:avLst/>
          </a:prstGeom>
          <a:noFill/>
          <a:ln cap="flat" cmpd="sng" w="38100">
            <a:solidFill>
              <a:srgbClr val="15264B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/>
        </p:nvSpPr>
        <p:spPr>
          <a:xfrm>
            <a:off x="1602788" y="211200"/>
            <a:ext cx="8979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High Level Requirements</a:t>
            </a:r>
            <a:endParaRPr i="0" sz="33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50" name="Google Shape;150;p16"/>
          <p:cNvCxnSpPr/>
          <p:nvPr/>
        </p:nvCxnSpPr>
        <p:spPr>
          <a:xfrm>
            <a:off x="4324009" y="1288498"/>
            <a:ext cx="353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16"/>
          <p:cNvSpPr txBox="1"/>
          <p:nvPr/>
        </p:nvSpPr>
        <p:spPr>
          <a:xfrm>
            <a:off x="4841200" y="1968375"/>
            <a:ext cx="64545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AutoNum type="arabicPeriod"/>
            </a:pPr>
            <a:r>
              <a:rPr lang="en-US" sz="2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Real-time performance tracking and analysis, providing feedback within </a:t>
            </a:r>
            <a:r>
              <a:rPr b="1" lang="en-US" sz="2900">
                <a:solidFill>
                  <a:srgbClr val="FF5F07"/>
                </a:solidFill>
                <a:latin typeface="EB Garamond"/>
                <a:ea typeface="EB Garamond"/>
                <a:cs typeface="EB Garamond"/>
                <a:sym typeface="EB Garamond"/>
              </a:rPr>
              <a:t>30 seconds</a:t>
            </a:r>
            <a:r>
              <a:rPr lang="en-US" sz="2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of a swing</a:t>
            </a:r>
            <a:endParaRPr sz="29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AutoNum type="arabicPeriod"/>
            </a:pPr>
            <a:r>
              <a:rPr lang="en-US" sz="2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Ball speed accuracy within </a:t>
            </a:r>
            <a:r>
              <a:rPr b="1" lang="en-US" sz="2900">
                <a:solidFill>
                  <a:srgbClr val="FF5F07"/>
                </a:solidFill>
                <a:latin typeface="EB Garamond"/>
                <a:ea typeface="EB Garamond"/>
                <a:cs typeface="EB Garamond"/>
                <a:sym typeface="EB Garamond"/>
              </a:rPr>
              <a:t>10 mph</a:t>
            </a:r>
            <a:r>
              <a:rPr lang="en-US" sz="2900">
                <a:solidFill>
                  <a:srgbClr val="FF5F07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2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and trajectory accuracy within </a:t>
            </a:r>
            <a:r>
              <a:rPr b="1" lang="en-US" sz="2900">
                <a:solidFill>
                  <a:srgbClr val="FF5F07"/>
                </a:solidFill>
                <a:latin typeface="EB Garamond"/>
                <a:ea typeface="EB Garamond"/>
                <a:cs typeface="EB Garamond"/>
                <a:sym typeface="EB Garamond"/>
              </a:rPr>
              <a:t>10 feet</a:t>
            </a:r>
            <a:endParaRPr b="1" sz="2900">
              <a:solidFill>
                <a:srgbClr val="FF5F07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AutoNum type="arabicPeriod"/>
            </a:pPr>
            <a:r>
              <a:rPr lang="en-US" sz="2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LaxSense unit weight </a:t>
            </a:r>
            <a:r>
              <a:rPr b="1" lang="en-US" sz="2900">
                <a:solidFill>
                  <a:srgbClr val="FF5F07"/>
                </a:solidFill>
                <a:latin typeface="EB Garamond"/>
                <a:ea typeface="EB Garamond"/>
                <a:cs typeface="EB Garamond"/>
                <a:sym typeface="EB Garamond"/>
              </a:rPr>
              <a:t>under 3 ounce</a:t>
            </a:r>
            <a:r>
              <a:rPr lang="en-US" sz="2900">
                <a:solidFill>
                  <a:srgbClr val="FF5F07"/>
                </a:solidFill>
                <a:latin typeface="EB Garamond"/>
                <a:ea typeface="EB Garamond"/>
                <a:cs typeface="EB Garamond"/>
                <a:sym typeface="EB Garamond"/>
              </a:rPr>
              <a:t>s </a:t>
            </a:r>
            <a:r>
              <a:rPr lang="en-US" sz="2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to maintain stick balance and performance</a:t>
            </a:r>
            <a:endParaRPr sz="29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9328785" y="6501756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369994" y="6501756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54" name="Google Shape;154;p16"/>
          <p:cNvGrpSpPr/>
          <p:nvPr/>
        </p:nvGrpSpPr>
        <p:grpSpPr>
          <a:xfrm>
            <a:off x="4207225" y="6603890"/>
            <a:ext cx="3764017" cy="26522"/>
            <a:chOff x="4028175" y="6601537"/>
            <a:chExt cx="5238715" cy="70500"/>
          </a:xfrm>
        </p:grpSpPr>
        <p:cxnSp>
          <p:nvCxnSpPr>
            <p:cNvPr id="155" name="Google Shape;155;p16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6" name="Google Shape;156;p16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7" name="Google Shape;15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348" y="1913148"/>
            <a:ext cx="3432126" cy="3963950"/>
          </a:xfrm>
          <a:prstGeom prst="rect">
            <a:avLst/>
          </a:prstGeom>
          <a:noFill/>
          <a:ln cap="flat" cmpd="sng" w="38100">
            <a:solidFill>
              <a:srgbClr val="FF5F07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58" name="Google Shape;15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50697" y="211194"/>
            <a:ext cx="271309" cy="38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455" y="127517"/>
            <a:ext cx="5717099" cy="6602968"/>
          </a:xfrm>
          <a:prstGeom prst="rect">
            <a:avLst/>
          </a:prstGeom>
          <a:noFill/>
          <a:ln cap="flat" cmpd="sng" w="38100">
            <a:solidFill>
              <a:srgbClr val="FF5F07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/>
        </p:nvSpPr>
        <p:spPr>
          <a:xfrm>
            <a:off x="2590950" y="2387350"/>
            <a:ext cx="70101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1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LaxHub</a:t>
            </a:r>
            <a:endParaRPr i="0" sz="85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65" name="Google Shape;165;p17"/>
          <p:cNvCxnSpPr/>
          <p:nvPr/>
        </p:nvCxnSpPr>
        <p:spPr>
          <a:xfrm>
            <a:off x="4330822" y="4363623"/>
            <a:ext cx="3530400" cy="0"/>
          </a:xfrm>
          <a:prstGeom prst="straightConnector1">
            <a:avLst/>
          </a:prstGeom>
          <a:noFill/>
          <a:ln cap="flat" cmpd="sng" w="19050">
            <a:solidFill>
              <a:srgbClr val="15264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p1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68" name="Google Shape;168;p17"/>
          <p:cNvGrpSpPr/>
          <p:nvPr/>
        </p:nvGrpSpPr>
        <p:grpSpPr>
          <a:xfrm>
            <a:off x="4214038" y="6626515"/>
            <a:ext cx="3764017" cy="26522"/>
            <a:chOff x="4028175" y="6601537"/>
            <a:chExt cx="5238715" cy="70500"/>
          </a:xfrm>
        </p:grpSpPr>
        <p:cxnSp>
          <p:nvCxnSpPr>
            <p:cNvPr id="169" name="Google Shape;169;p1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0" name="Google Shape;170;p1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1" name="Google Shape;171;p17"/>
          <p:cNvPicPr preferRelativeResize="0"/>
          <p:nvPr/>
        </p:nvPicPr>
        <p:blipFill rotWithShape="1">
          <a:blip r:embed="rId4">
            <a:alphaModFix/>
          </a:blip>
          <a:srcRect b="16227" l="0" r="89437" t="17538"/>
          <a:stretch/>
        </p:blipFill>
        <p:spPr>
          <a:xfrm>
            <a:off x="11557500" y="239077"/>
            <a:ext cx="271323" cy="40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/>
          <p:nvPr/>
        </p:nvSpPr>
        <p:spPr>
          <a:xfrm flipH="1">
            <a:off x="0" y="27"/>
            <a:ext cx="12192000" cy="1203900"/>
          </a:xfrm>
          <a:prstGeom prst="rect">
            <a:avLst/>
          </a:prstGeom>
          <a:solidFill>
            <a:srgbClr val="E84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US" sz="5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Operation</a:t>
            </a:r>
            <a:endParaRPr b="1" i="0" sz="54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77" name="Google Shape;1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80" name="Google Shape;180;p18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81" name="Google Shape;181;p18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2" name="Google Shape;182;p18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18"/>
          <p:cNvSpPr txBox="1"/>
          <p:nvPr/>
        </p:nvSpPr>
        <p:spPr>
          <a:xfrm>
            <a:off x="376800" y="1694700"/>
            <a:ext cx="5356500" cy="4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B Garamond"/>
              <a:buChar char="●"/>
            </a:pPr>
            <a:r>
              <a:rPr lang="en-U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Main processing unit with ESP32-S3 microcontroller featuring Bluetooth and Wi-Fi</a:t>
            </a:r>
            <a:endParaRPr sz="2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B Garamond"/>
              <a:buChar char="●"/>
            </a:pPr>
            <a:r>
              <a:rPr lang="en-U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Powered by a 3.7V-2600mAh rechargeable Li-ion battery pack</a:t>
            </a:r>
            <a:endParaRPr sz="2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B Garamond"/>
              <a:buChar char="●"/>
            </a:pPr>
            <a:r>
              <a:rPr lang="en-U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Includes a 2MP OV2640 camera sensor for 1080p video capture at 30 ± 12 fps</a:t>
            </a:r>
            <a:endParaRPr sz="2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B Garamond"/>
              <a:buChar char="●"/>
            </a:pPr>
            <a:r>
              <a:rPr lang="en-U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Features an ST7735R LCD screen with SPI interface for quick data display</a:t>
            </a:r>
            <a:endParaRPr sz="2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B Garamond"/>
              <a:buChar char="●"/>
            </a:pPr>
            <a:r>
              <a:rPr lang="en-U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Handles communication between LaxSense, cloud backend, and user interface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4" name="Google Shape;184;p18"/>
          <p:cNvSpPr/>
          <p:nvPr/>
        </p:nvSpPr>
        <p:spPr>
          <a:xfrm flipH="1">
            <a:off x="0" y="27"/>
            <a:ext cx="12192000" cy="1203900"/>
          </a:xfrm>
          <a:prstGeom prst="rect">
            <a:avLst/>
          </a:prstGeom>
          <a:solidFill>
            <a:srgbClr val="FF5F0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US" sz="5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Operation</a:t>
            </a:r>
            <a:endParaRPr b="1" i="0" sz="54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85" name="Google Shape;185;p18"/>
          <p:cNvPicPr preferRelativeResize="0"/>
          <p:nvPr/>
        </p:nvPicPr>
        <p:blipFill rotWithShape="1">
          <a:blip r:embed="rId4">
            <a:alphaModFix/>
          </a:blip>
          <a:srcRect b="16227" l="0" r="89437" t="17538"/>
          <a:stretch/>
        </p:blipFill>
        <p:spPr>
          <a:xfrm>
            <a:off x="11557500" y="239077"/>
            <a:ext cx="271323" cy="40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 rotWithShape="1">
          <a:blip r:embed="rId5">
            <a:alphaModFix/>
          </a:blip>
          <a:srcRect b="6498" l="0" r="0" t="0"/>
          <a:stretch/>
        </p:blipFill>
        <p:spPr>
          <a:xfrm>
            <a:off x="6137550" y="1739568"/>
            <a:ext cx="5356499" cy="4079818"/>
          </a:xfrm>
          <a:prstGeom prst="rect">
            <a:avLst/>
          </a:prstGeom>
          <a:noFill/>
          <a:ln cap="flat" cmpd="sng" w="76200">
            <a:solidFill>
              <a:srgbClr val="FF5F0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/>
          <p:nvPr/>
        </p:nvSpPr>
        <p:spPr>
          <a:xfrm flipH="1">
            <a:off x="0" y="27"/>
            <a:ext cx="12192000" cy="1203900"/>
          </a:xfrm>
          <a:prstGeom prst="rect">
            <a:avLst/>
          </a:prstGeom>
          <a:solidFill>
            <a:srgbClr val="FF5F0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US" sz="5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Constraints and Design</a:t>
            </a:r>
            <a:endParaRPr b="1" i="0" sz="54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92" name="Google Shape;192;p19"/>
          <p:cNvPicPr preferRelativeResize="0"/>
          <p:nvPr/>
        </p:nvPicPr>
        <p:blipFill rotWithShape="1">
          <a:blip r:embed="rId3">
            <a:alphaModFix/>
          </a:blip>
          <a:srcRect b="16227" l="0" r="89437" t="17538"/>
          <a:stretch/>
        </p:blipFill>
        <p:spPr>
          <a:xfrm>
            <a:off x="11557500" y="239077"/>
            <a:ext cx="271323" cy="40068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9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94" name="Google Shape;194;p1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95" name="Google Shape;195;p19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96" name="Google Shape;196;p1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7" name="Google Shape;197;p1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19"/>
          <p:cNvSpPr txBox="1"/>
          <p:nvPr/>
        </p:nvSpPr>
        <p:spPr>
          <a:xfrm>
            <a:off x="5917625" y="1521100"/>
            <a:ext cx="5911200" cy="4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Process and display basic output on LCD within 10 seconds of receiving swing data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Notify user of communication failures with LaxSense within 5 seconds and try to reconnect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Display low battery warning on LCD when battery falls below 15%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Show "Camera On" indicator and display camera errors if issues occur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-U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Confirm data transmission to cloud and prompt user to check app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99" name="Google Shape;199;p19"/>
          <p:cNvPicPr preferRelativeResize="0"/>
          <p:nvPr/>
        </p:nvPicPr>
        <p:blipFill rotWithShape="1">
          <a:blip r:embed="rId4">
            <a:alphaModFix/>
          </a:blip>
          <a:srcRect b="4386" l="2941" r="3390" t="4038"/>
          <a:stretch/>
        </p:blipFill>
        <p:spPr>
          <a:xfrm>
            <a:off x="544925" y="1912675"/>
            <a:ext cx="5121873" cy="3648124"/>
          </a:xfrm>
          <a:prstGeom prst="rect">
            <a:avLst/>
          </a:prstGeom>
          <a:noFill/>
          <a:ln cap="flat" cmpd="sng" w="76200">
            <a:solidFill>
              <a:srgbClr val="FF5F0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 txBox="1"/>
          <p:nvPr/>
        </p:nvSpPr>
        <p:spPr>
          <a:xfrm>
            <a:off x="2590950" y="2387350"/>
            <a:ext cx="70101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1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LaxSense</a:t>
            </a:r>
            <a:endParaRPr i="0" sz="85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05" name="Google Shape;20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07" name="Google Shape;207;p2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08" name="Google Shape;208;p20"/>
          <p:cNvGrpSpPr/>
          <p:nvPr/>
        </p:nvGrpSpPr>
        <p:grpSpPr>
          <a:xfrm>
            <a:off x="4213992" y="6626515"/>
            <a:ext cx="3764024" cy="26502"/>
            <a:chOff x="4028111" y="6601537"/>
            <a:chExt cx="5238725" cy="70446"/>
          </a:xfrm>
        </p:grpSpPr>
        <p:cxnSp>
          <p:nvCxnSpPr>
            <p:cNvPr id="209" name="Google Shape;209;p20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0" name="Google Shape;210;p20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