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3D_8C9E0359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133_AA758470.xml" ContentType="application/vnd.ms-powerpoint.comments+xml"/>
  <Override PartName="/ppt/notesSlides/notesSlide13.xml" ContentType="application/vnd.openxmlformats-officedocument.presentationml.notesSlide+xml"/>
  <Override PartName="/ppt/comments/modernComment_134_DD68F06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modernComment_131_FD039741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4"/>
  </p:sldMasterIdLst>
  <p:notesMasterIdLst>
    <p:notesMasterId r:id="rId28"/>
  </p:notesMasterIdLst>
  <p:sldIdLst>
    <p:sldId id="283" r:id="rId5"/>
    <p:sldId id="317" r:id="rId6"/>
    <p:sldId id="319" r:id="rId7"/>
    <p:sldId id="277" r:id="rId8"/>
    <p:sldId id="320" r:id="rId9"/>
    <p:sldId id="293" r:id="rId10"/>
    <p:sldId id="301" r:id="rId11"/>
    <p:sldId id="306" r:id="rId12"/>
    <p:sldId id="321" r:id="rId13"/>
    <p:sldId id="316" r:id="rId14"/>
    <p:sldId id="311" r:id="rId15"/>
    <p:sldId id="307" r:id="rId16"/>
    <p:sldId id="308" r:id="rId17"/>
    <p:sldId id="309" r:id="rId18"/>
    <p:sldId id="312" r:id="rId19"/>
    <p:sldId id="313" r:id="rId20"/>
    <p:sldId id="315" r:id="rId21"/>
    <p:sldId id="302" r:id="rId22"/>
    <p:sldId id="318" r:id="rId23"/>
    <p:sldId id="303" r:id="rId24"/>
    <p:sldId id="304" r:id="rId25"/>
    <p:sldId id="305" r:id="rId26"/>
    <p:sldId id="285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5" roundtripDataSignature="AMtx7mhSaRiTD9uDhGJ3nUfwohnl+c0Rs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0AC91C-6938-082B-BCFE-865074CFFCE9}" name="Robieson, Spencer Lance" initials="RL" userId="S::slr6@illinois.edu::71c3c4f6-6886-4a1b-9384-0b3d2a145d73" providerId="AD"/>
  <p188:author id="{460DCEF8-D767-E2BB-D705-FC5A6C492398}" name="Chen, Michael Yong-Jae" initials="CY" userId="S::myc3@illinois.edu::886b660e-01c5-43d1-a9b1-79f03560a8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5FD"/>
    <a:srgbClr val="1B4284"/>
    <a:srgbClr val="E84B36"/>
    <a:srgbClr val="15264B"/>
    <a:srgbClr val="FA5738"/>
    <a:srgbClr val="FF552E"/>
    <a:srgbClr val="13294B"/>
    <a:srgbClr val="0E2248"/>
    <a:srgbClr val="0E2E5A"/>
    <a:srgbClr val="0B1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080827-2C2A-149D-FF89-5FDA7FA94480}" v="1474" dt="2023-05-02T01:09:58.792"/>
    <p1510:client id="{2AC2648F-A43B-46FE-A930-5C97C2997802}" v="6" dt="2023-05-02T20:31:13.692"/>
    <p1510:client id="{4A717AD2-7575-8941-7CE1-7A3A4DEA5694}" v="31" dt="2023-05-02T20:32:23.726"/>
    <p1510:client id="{995079B8-9731-1A48-3C58-A5E0CA9BCC8F}" v="45" dt="2023-05-02T01:36:46.920"/>
    <p1510:client id="{EAC5D5BA-5215-4461-80B4-9A11540EBE33}" v="2408" vWet="2410" dt="2023-05-02T20:22:17.5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5" Type="http://customschemas.google.com/relationships/presentationmetadata" Target="metadata"/><Relationship Id="rId8" Type="http://schemas.openxmlformats.org/officeDocument/2006/relationships/slide" Target="slides/slide4.xml"/></Relationships>
</file>

<file path=ppt/comments/modernComment_131_FD03974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5A35B9-DFBD-49D6-B2F9-CF49AA68F895}" authorId="{460DCEF8-D767-E2BB-D705-FC5A6C492398}" created="2023-05-01T19:39:08.07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244870977" sldId="305"/>
      <ac:spMk id="2" creationId="{4D8F3ABB-92D1-64A4-EA65-8A9D20C1A268}"/>
      <ac:txMk cp="0">
        <ac:context len="439" hash="1265587217"/>
      </ac:txMk>
    </ac:txMkLst>
    <p188:pos x="3642731" y="247804"/>
    <p188:txBody>
      <a:bodyPr/>
      <a:lstStyle/>
      <a:p>
        <a:r>
          <a:rPr lang="en-US"/>
          <a:t>What did you learn, what would you do differently if you redesigned your project, etc.​</a:t>
        </a:r>
      </a:p>
    </p188:txBody>
  </p188:cm>
</p188:cmLst>
</file>

<file path=ppt/comments/modernComment_133_AA7584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F87F0EE-581B-4FAA-81D2-D3D1F5F8BA5A}" authorId="{200AC91C-6938-082B-BCFE-865074CFFCE9}" status="resolved" created="2023-05-01T18:56:15.28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59828336" sldId="307"/>
      <ac:picMk id="2" creationId="{8DBC74E2-3370-70D6-FAA7-A2F541EBEE08}"/>
    </ac:deMkLst>
    <p188:txBody>
      <a:bodyPr/>
      <a:lstStyle/>
      <a:p>
        <a:r>
          <a:rPr lang="en-US"/>
          <a:t>Should we have a shorter video?</a:t>
        </a:r>
      </a:p>
    </p188:txBody>
  </p188:cm>
</p188:cmLst>
</file>

<file path=ppt/comments/modernComment_134_DD68F0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AFC2640-5550-4B8B-A8DE-06084C5B2AE9}" authorId="{460DCEF8-D767-E2BB-D705-FC5A6C492398}" status="resolved" created="2023-05-01T01:26:58.09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2165126" sldId="308"/>
      <ac:spMk id="7" creationId="{BF787E7E-6351-905C-FF41-7EA019FED354}"/>
      <ac:txMk cp="0">
        <ac:context len="1" hash="13"/>
      </ac:txMk>
    </ac:txMkLst>
    <p188:txBody>
      <a:bodyPr/>
      <a:lstStyle/>
      <a:p>
        <a:r>
          <a:rPr lang="en-US"/>
          <a:t>add arrows from components to image</a:t>
        </a:r>
      </a:p>
    </p188:txBody>
  </p188:cm>
</p188:cmLst>
</file>

<file path=ppt/comments/modernComment_13D_8C9E03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842D8F-8B3B-44F8-9C81-C11E439086D2}" authorId="{200AC91C-6938-082B-BCFE-865074CFFCE9}" status="resolved" created="2023-05-01T06:13:02.219" complete="100000">
    <pc:sldMkLst xmlns:pc="http://schemas.microsoft.com/office/powerpoint/2013/main/command">
      <pc:docMk/>
      <pc:sldMk cId="2359165785" sldId="317"/>
    </pc:sldMkLst>
    <p188:txBody>
      <a:bodyPr/>
      <a:lstStyle/>
      <a:p>
        <a:r>
          <a:rPr lang="en-US"/>
          <a:t>Add slide numbers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423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Spencer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83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Spencer / 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5904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865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Spencer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265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282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026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485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D1D5DB"/>
                </a:solidFill>
                <a:effectLst/>
                <a:latin typeface="Roboto"/>
                <a:cs typeface="Roboto"/>
              </a:rPr>
              <a:t>A </a:t>
            </a:r>
            <a:r>
              <a:rPr lang="en-US" sz="1800" err="1">
                <a:solidFill>
                  <a:srgbClr val="D1D5DB"/>
                </a:solidFill>
                <a:latin typeface="Roboto"/>
                <a:cs typeface="Roboto"/>
              </a:rPr>
              <a:t>flyCCback</a:t>
            </a:r>
            <a:r>
              <a:rPr lang="en-US" sz="1800" b="0" i="0" u="none" strike="noStrike">
                <a:solidFill>
                  <a:srgbClr val="D1D5DB"/>
                </a:solidFill>
                <a:effectLst/>
                <a:latin typeface="Roboto"/>
                <a:cs typeface="Roboto"/>
              </a:rPr>
              <a:t> converter is a type of DC-DC converter that uses a transformer to convert a DC input voltage to a DC output voltage. It is called a "flyback" converter because the energy is stored in the transformer during the first half of the switching cycle and then released or "flyback" during the second half of the cycle.</a:t>
            </a:r>
            <a:endParaRPr lang="en-US" b="0">
              <a:effectLst/>
              <a:latin typeface="Roboto"/>
              <a:cs typeface="Roboto"/>
            </a:endParaRPr>
          </a:p>
          <a:p>
            <a:pPr rtl="0">
              <a:spcBef>
                <a:spcPts val="0"/>
              </a:spcBef>
              <a:spcAft>
                <a:spcPts val="1500"/>
              </a:spcAft>
            </a:pPr>
            <a:r>
              <a:rPr lang="en-US" sz="1800" b="0" i="0" u="none" strike="noStrike">
                <a:solidFill>
                  <a:srgbClr val="D1D5DB"/>
                </a:solidFill>
                <a:effectLst/>
                <a:latin typeface="Roboto"/>
                <a:cs typeface="Roboto"/>
              </a:rPr>
              <a:t>Here's a simplified explanation of how a flyback converter works:</a:t>
            </a:r>
            <a:endParaRPr lang="en-US" b="0">
              <a:effectLst/>
              <a:latin typeface="Roboto"/>
              <a:cs typeface="Roboto"/>
            </a:endParaRPr>
          </a:p>
          <a:p>
            <a:pPr rtl="0" fontAlgn="base">
              <a:spcBef>
                <a:spcPts val="15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D1D5DB"/>
                </a:solidFill>
                <a:effectLst/>
                <a:latin typeface="Roboto"/>
                <a:cs typeface="Roboto"/>
              </a:rPr>
              <a:t>During the first half of the switching cycle, a transistor (usually a MOSFET) is turned on, allowing current to flow from the input voltage source to the transformer primary winding. At the same time, a diode connected to the transformer secondary winding is reverse-biased, preventing current flow to the output.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D1D5DB"/>
                </a:solidFill>
                <a:effectLst/>
                <a:latin typeface="Roboto"/>
                <a:cs typeface="Roboto"/>
              </a:rPr>
              <a:t>Energy is stored in the transformer core and its associated windings as a magnetic field during the first half of the switching cycle. The amount of energy stored is proportional to the voltage and the time that the primary current is flowing.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D1D5DB"/>
                </a:solidFill>
                <a:effectLst/>
                <a:latin typeface="Roboto"/>
                <a:cs typeface="Roboto"/>
              </a:rPr>
              <a:t>During the second half of the switching cycle, the transistor is turned off, and the energy stored in the transformer is released into the secondary winding. This causes a voltage to be induced in the secondary winding, which is rectified by the diode and filtered by an output capacitor.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D1D5DB"/>
                </a:solidFill>
                <a:effectLst/>
                <a:latin typeface="Roboto"/>
                <a:cs typeface="Roboto"/>
              </a:rPr>
              <a:t>The output voltage is regulated by controlling the duty cycle of the switching transistor. This is usually done using a feedback loop that compares the output voltage to a reference voltage and adjusts the duty cycle to maintain the desired output voltage.</a:t>
            </a:r>
          </a:p>
          <a:p>
            <a:pPr rtl="0" fontAlgn="base">
              <a:spcBef>
                <a:spcPts val="0"/>
              </a:spcBef>
              <a:spcAft>
                <a:spcPts val="150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D1D5DB"/>
                </a:solidFill>
                <a:effectLst/>
                <a:latin typeface="Roboto"/>
                <a:cs typeface="Roboto"/>
              </a:rPr>
              <a:t>The flyback converter topology allows for the use of a single transformer to provide isolation between the input and output, which is useful in many applications.</a:t>
            </a:r>
          </a:p>
          <a:p>
            <a:pPr rtl="0">
              <a:spcBef>
                <a:spcPts val="150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D1D5DB"/>
                </a:solidFill>
                <a:effectLst/>
                <a:latin typeface="Roboto"/>
                <a:cs typeface="Roboto"/>
              </a:rPr>
              <a:t>Overall, the flyback converter is a simple and efficient way to convert DC voltages in many applications, including power supplies for consumer electronics, LED lighting, and automotive electronics.</a:t>
            </a:r>
            <a:endParaRPr lang="en-US" b="0">
              <a:effectLst/>
              <a:latin typeface="Roboto"/>
              <a:cs typeface="Roboto"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155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Spencer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724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95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Michael</a:t>
            </a: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391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076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/>
              <a:t>Michael: Success </a:t>
            </a:r>
          </a:p>
          <a:p>
            <a:r>
              <a:rPr lang="en-US" u="sng"/>
              <a:t>CC: Challenges</a:t>
            </a:r>
            <a:endParaRPr lang="en-US"/>
          </a:p>
          <a:p>
            <a:endParaRPr lang="en-US"/>
          </a:p>
          <a:p>
            <a:r>
              <a:rPr lang="en-US"/>
              <a:t>Sensor subsystem build and integration: 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With slight changes to sensor parts, we successfully verified operation of sensors and inputs </a:t>
            </a:r>
          </a:p>
          <a:p>
            <a:pPr marL="285750" indent="-285750">
              <a:buFont typeface="Arial,Sans-Serif"/>
              <a:buChar char="•"/>
            </a:pPr>
            <a:r>
              <a:rPr lang="en-US" err="1"/>
              <a:t>Communcation</a:t>
            </a:r>
            <a:r>
              <a:rPr lang="en-US"/>
              <a:t> between control and sensors verified as well</a:t>
            </a:r>
          </a:p>
          <a:p>
            <a:pPr marL="285750" indent="-285750">
              <a:buFont typeface="Arial,Sans-Serif"/>
              <a:buChar char="•"/>
            </a:pPr>
            <a:endParaRPr lang="en-US"/>
          </a:p>
          <a:p>
            <a:pPr marL="0" indent="0"/>
            <a:r>
              <a:rPr lang="en-US"/>
              <a:t>Control subsystem design and integration:</a:t>
            </a:r>
          </a:p>
          <a:p>
            <a:pPr marL="171450" indent="-171450">
              <a:buChar char="•"/>
            </a:pPr>
            <a:r>
              <a:rPr lang="en-US"/>
              <a:t>Able to successfully implement the PID control algorithm and steadily achieve target light level in our test box using the sensors and controls from the sensor subsystem</a:t>
            </a:r>
          </a:p>
          <a:p>
            <a:pPr marL="285750" indent="-285750">
              <a:buFont typeface="Arial,Sans-Serif"/>
              <a:buChar char="•"/>
            </a:pPr>
            <a:endParaRPr lang="en-US"/>
          </a:p>
          <a:p>
            <a:pPr marL="0" indent="0"/>
            <a:r>
              <a:rPr lang="en-US"/>
              <a:t>Power conversion with flyback:</a:t>
            </a:r>
          </a:p>
          <a:p>
            <a:pPr marL="171450" indent="-171450">
              <a:buChar char="•"/>
            </a:pPr>
            <a:r>
              <a:rPr lang="en-US"/>
              <a:t>Achieved 5V output from flyback circuit</a:t>
            </a:r>
          </a:p>
          <a:p>
            <a:pPr marL="0" indent="0"/>
            <a:endParaRPr lang="en-US"/>
          </a:p>
          <a:p>
            <a:pPr marL="0" indent="0"/>
            <a:r>
              <a:rPr lang="en-US" u="sng"/>
              <a:t>Challenges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Debugging on PCB: 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Had to switch to debugging on a breadboard to shorten the debugging cycle 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We were able to get most parts of our design working on the breadboard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439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 algn="l" fontAlgn="base">
              <a:buFont typeface="+mj-lt"/>
              <a:buNone/>
            </a:pPr>
            <a:r>
              <a:rPr lang="en-US" b="0" i="0">
                <a:solidFill>
                  <a:srgbClr val="333333"/>
                </a:solidFill>
                <a:effectLst/>
                <a:latin typeface="Dosis" panose="020B0604020202020204" pitchFamily="2" charset="0"/>
              </a:rPr>
              <a:t>Spencer</a:t>
            </a:r>
          </a:p>
          <a:p>
            <a:pPr marL="228600" indent="0" algn="l" fontAlgn="base">
              <a:buFont typeface="+mj-lt"/>
              <a:buNone/>
            </a:pPr>
            <a:endParaRPr lang="en-US" b="0" i="0">
              <a:solidFill>
                <a:srgbClr val="333333"/>
              </a:solidFill>
              <a:effectLst/>
              <a:latin typeface="Dosis" panose="020B0604020202020204" pitchFamily="2" charset="0"/>
            </a:endParaRPr>
          </a:p>
          <a:p>
            <a:pPr marL="228600" indent="0" algn="l" fontAlgn="base">
              <a:buFont typeface="+mj-lt"/>
              <a:buNone/>
            </a:pPr>
            <a:r>
              <a:rPr lang="en-US" b="0" i="0">
                <a:solidFill>
                  <a:srgbClr val="333333"/>
                </a:solidFill>
                <a:effectLst/>
                <a:latin typeface="Dosis" panose="020B0604020202020204" pitchFamily="2" charset="0"/>
              </a:rPr>
              <a:t>Introduction to your team and your project.</a:t>
            </a:r>
          </a:p>
          <a:p>
            <a:pPr algn="l" fontAlgn="base">
              <a:buFont typeface="+mj-lt"/>
              <a:buAutoNum type="arabicPeriod"/>
            </a:pPr>
            <a:r>
              <a:rPr lang="en-US" b="0" i="0">
                <a:solidFill>
                  <a:srgbClr val="333333"/>
                </a:solidFill>
                <a:effectLst/>
                <a:latin typeface="Dosis" panose="020B0604020202020204" pitchFamily="2" charset="0"/>
              </a:rPr>
              <a:t>Objective. What problem are you solving?</a:t>
            </a:r>
          </a:p>
          <a:p>
            <a:pPr algn="l" fontAlgn="base">
              <a:buFont typeface="+mj-lt"/>
              <a:buAutoNum type="arabicPeriod"/>
            </a:pPr>
            <a:r>
              <a:rPr lang="en-US" b="0" i="0">
                <a:solidFill>
                  <a:srgbClr val="333333"/>
                </a:solidFill>
                <a:effectLst/>
                <a:latin typeface="Dosis" panose="020B0604020202020204" pitchFamily="2" charset="0"/>
              </a:rPr>
              <a:t>Brief review of original design, statement on areas of design that changed, and overview of each functional block's requirements.</a:t>
            </a:r>
          </a:p>
          <a:p>
            <a:pPr algn="l" fontAlgn="base">
              <a:buFont typeface="+mj-lt"/>
              <a:buAutoNum type="arabicPeriod"/>
            </a:pPr>
            <a:r>
              <a:rPr lang="en-US" b="0" i="0">
                <a:solidFill>
                  <a:srgbClr val="333333"/>
                </a:solidFill>
                <a:effectLst/>
                <a:latin typeface="Dosis" panose="020B0604020202020204" pitchFamily="2" charset="0"/>
              </a:rPr>
              <a:t>Description of project build and functional test results. You can choose to include a short (30s) video of your project here.</a:t>
            </a:r>
          </a:p>
          <a:p>
            <a:pPr algn="l" fontAlgn="base">
              <a:buFont typeface="+mj-lt"/>
              <a:buAutoNum type="arabicPeriod"/>
            </a:pPr>
            <a:r>
              <a:rPr lang="en-US" b="0" i="0">
                <a:solidFill>
                  <a:srgbClr val="333333"/>
                </a:solidFill>
                <a:effectLst/>
                <a:latin typeface="Dosis" panose="020B0604020202020204" pitchFamily="2" charset="0"/>
              </a:rPr>
              <a:t>Discussion of successes and challenges, as well as explanations of any failed verifications demonstrating and understanding of the engineering reason behind the failure</a:t>
            </a:r>
          </a:p>
          <a:p>
            <a:pPr algn="l" fontAlgn="base">
              <a:buFont typeface="+mj-lt"/>
              <a:buAutoNum type="arabicPeriod"/>
            </a:pPr>
            <a:r>
              <a:rPr lang="en-US" b="0" i="0">
                <a:solidFill>
                  <a:srgbClr val="333333"/>
                </a:solidFill>
                <a:effectLst/>
                <a:latin typeface="Dosis" panose="020B0604020202020204" pitchFamily="2" charset="0"/>
              </a:rPr>
              <a:t>Conclusions from the project: what did you learn, what would you do differently if you redesigned your project, etc.</a:t>
            </a:r>
          </a:p>
          <a:p>
            <a:pPr algn="l" fontAlgn="base">
              <a:buFont typeface="+mj-lt"/>
              <a:buAutoNum type="arabicPeriod"/>
            </a:pPr>
            <a:r>
              <a:rPr lang="en-US" b="0" i="0">
                <a:solidFill>
                  <a:srgbClr val="333333"/>
                </a:solidFill>
                <a:effectLst/>
                <a:latin typeface="Dosis" panose="020B0604020202020204" pitchFamily="2" charset="0"/>
              </a:rPr>
              <a:t>Recommendations for further work.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886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CC</a:t>
            </a: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4633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Michael</a:t>
            </a: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369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Spencer</a:t>
            </a: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248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213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636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Spencer</a:t>
            </a: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5758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05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yRyYTvJEaD0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microsoft.com/office/2018/10/relationships/comments" Target="../comments/modernComment_133_AA75847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4_DD68F0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D_8C9E035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1_FD03974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5;p7">
            <a:extLst>
              <a:ext uri="{FF2B5EF4-FFF2-40B4-BE49-F238E27FC236}">
                <a16:creationId xmlns:a16="http://schemas.microsoft.com/office/drawing/2014/main" id="{001E8A82-2D09-8A40-AB15-BEA76228B6A2}"/>
              </a:ext>
            </a:extLst>
          </p:cNvPr>
          <p:cNvSpPr/>
          <p:nvPr/>
        </p:nvSpPr>
        <p:spPr>
          <a:xfrm rot="10800000" flipH="1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DF7902D4-540E-464A-BEC7-4711C02B37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2" y="8165"/>
            <a:ext cx="12192000" cy="6858000"/>
          </a:xfrm>
          <a:prstGeom prst="rect">
            <a:avLst/>
          </a:prstGeom>
        </p:spPr>
      </p:pic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1134035" y="2553964"/>
            <a:ext cx="9923929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Team 46: Smart Light Switch </a:t>
            </a:r>
            <a:endParaRPr sz="4500">
              <a:latin typeface="+mn-lt"/>
            </a:endParaRPr>
          </a:p>
          <a:p>
            <a:pPr algn="ctr">
              <a:spcBef>
                <a:spcPts val="600"/>
              </a:spcBef>
            </a:pPr>
            <a:r>
              <a:rPr lang="en-US" sz="25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Electrical &amp; Computer Engineering</a:t>
            </a:r>
          </a:p>
          <a:p>
            <a:pPr lvl="0" algn="ctr">
              <a:spcBef>
                <a:spcPts val="600"/>
              </a:spcBef>
            </a:pPr>
            <a:endParaRPr lang="en-US" sz="180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>
              <a:spcBef>
                <a:spcPts val="600"/>
              </a:spcBef>
            </a:pPr>
            <a:r>
              <a:rPr lang="en-US" sz="18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Christine Chung, Michael Chen, Spencer </a:t>
            </a:r>
            <a:r>
              <a:rPr lang="en-US" sz="1800" err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Robieson</a:t>
            </a:r>
            <a:endParaRPr lang="en-US" sz="180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BAA0E1-3AE3-CC42-A2EA-C66D0BE98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07" y="852965"/>
            <a:ext cx="2909982" cy="7540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D04F22-BAD1-A2C5-F5FC-34A6528EF346}"/>
              </a:ext>
            </a:extLst>
          </p:cNvPr>
          <p:cNvSpPr txBox="1"/>
          <p:nvPr/>
        </p:nvSpPr>
        <p:spPr>
          <a:xfrm>
            <a:off x="11833410" y="6524893"/>
            <a:ext cx="35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sym typeface="Helvetica Neue Light"/>
              </a:rPr>
              <a:t>Project Build – Sensors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787E7E-6351-905C-FF41-7EA019FED354}"/>
              </a:ext>
            </a:extLst>
          </p:cNvPr>
          <p:cNvSpPr txBox="1">
            <a:spLocks/>
          </p:cNvSpPr>
          <p:nvPr/>
        </p:nvSpPr>
        <p:spPr>
          <a:xfrm>
            <a:off x="692426" y="1856184"/>
            <a:ext cx="4664720" cy="221948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,Sans-Serif"/>
              <a:buChar char="•"/>
            </a:pPr>
            <a:r>
              <a:rPr lang="en-US" sz="2400"/>
              <a:t>HC-SR04 ultrasonic sensor to detect distance of obstructions</a:t>
            </a:r>
          </a:p>
          <a:p>
            <a:pPr marL="628650" lvl="1" indent="-285750">
              <a:buFont typeface="Arial,Sans-Serif"/>
              <a:buChar char="•"/>
            </a:pPr>
            <a:r>
              <a:rPr lang="en-US" sz="2400"/>
              <a:t>Outputs analog voltage</a:t>
            </a:r>
          </a:p>
          <a:p>
            <a:pPr marL="285750" lvl="1" indent="-285750">
              <a:buFont typeface="Arial,Sans-Serif"/>
              <a:buChar char="•"/>
            </a:pPr>
            <a:r>
              <a:rPr lang="en-US" sz="2400"/>
              <a:t>VEML7700 luminosity sensor to detect room brightness</a:t>
            </a:r>
          </a:p>
          <a:p>
            <a:pPr marL="628650" lvl="1" indent="-285750">
              <a:buFont typeface="Arial,Sans-Serif"/>
              <a:buChar char="•"/>
            </a:pPr>
            <a:r>
              <a:rPr lang="en-US" sz="2400"/>
              <a:t>Communicates using I2C</a:t>
            </a:r>
          </a:p>
          <a:p>
            <a:pPr marL="285750" indent="-285750">
              <a:buFont typeface="Arial,Sans-Serif"/>
              <a:buChar char="•"/>
            </a:pPr>
            <a:endParaRPr lang="en-US" sz="2400"/>
          </a:p>
          <a:p>
            <a:pPr marL="285750" indent="-285750">
              <a:buFont typeface="Arial,Sans-Serif"/>
              <a:buChar char="•"/>
            </a:pPr>
            <a:endParaRPr lang="en-US" sz="2400"/>
          </a:p>
        </p:txBody>
      </p:sp>
      <p:pic>
        <p:nvPicPr>
          <p:cNvPr id="3" name="Picture 2" descr="A picture containing wall, indoor, dirty, tiled&#10;&#10;Description automatically generated">
            <a:extLst>
              <a:ext uri="{FF2B5EF4-FFF2-40B4-BE49-F238E27FC236}">
                <a16:creationId xmlns:a16="http://schemas.microsoft.com/office/drawing/2014/main" id="{2F676E94-38B3-FD4D-359D-81A7A9430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754" y="1856184"/>
            <a:ext cx="4611649" cy="342466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F7AA2166-6CD3-9B34-B3E2-6AAD24E871E1}"/>
              </a:ext>
            </a:extLst>
          </p:cNvPr>
          <p:cNvSpPr/>
          <p:nvPr/>
        </p:nvSpPr>
        <p:spPr>
          <a:xfrm>
            <a:off x="7104490" y="2073322"/>
            <a:ext cx="576149" cy="6009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3B425D3-3208-94A3-A586-0484E110E310}"/>
              </a:ext>
            </a:extLst>
          </p:cNvPr>
          <p:cNvSpPr/>
          <p:nvPr/>
        </p:nvSpPr>
        <p:spPr>
          <a:xfrm>
            <a:off x="7649661" y="2228199"/>
            <a:ext cx="433660" cy="4522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C52726-6A01-F8C2-55B0-241FF215C98B}"/>
              </a:ext>
            </a:extLst>
          </p:cNvPr>
          <p:cNvCxnSpPr/>
          <p:nvPr/>
        </p:nvCxnSpPr>
        <p:spPr>
          <a:xfrm>
            <a:off x="6207439" y="1569661"/>
            <a:ext cx="846253" cy="635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7881802-9C35-F517-A77B-188D54C27609}"/>
              </a:ext>
            </a:extLst>
          </p:cNvPr>
          <p:cNvSpPr txBox="1"/>
          <p:nvPr/>
        </p:nvSpPr>
        <p:spPr>
          <a:xfrm>
            <a:off x="5592881" y="1280348"/>
            <a:ext cx="227360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Ultrasonic sensor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BB29A7-1168-AF9C-7800-B9913DB61A55}"/>
              </a:ext>
            </a:extLst>
          </p:cNvPr>
          <p:cNvSpPr txBox="1"/>
          <p:nvPr/>
        </p:nvSpPr>
        <p:spPr>
          <a:xfrm>
            <a:off x="8139077" y="1329909"/>
            <a:ext cx="242848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Luminosity sensor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6B58B33-82F8-959D-5CAA-A2BB426EDDCA}"/>
              </a:ext>
            </a:extLst>
          </p:cNvPr>
          <p:cNvCxnSpPr/>
          <p:nvPr/>
        </p:nvCxnSpPr>
        <p:spPr>
          <a:xfrm flipH="1">
            <a:off x="8101054" y="1662975"/>
            <a:ext cx="1024675" cy="623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59892A-F74B-7963-C267-C4C4A61B5ECC}"/>
              </a:ext>
            </a:extLst>
          </p:cNvPr>
          <p:cNvSpPr txBox="1"/>
          <p:nvPr/>
        </p:nvSpPr>
        <p:spPr>
          <a:xfrm>
            <a:off x="11809012" y="6524893"/>
            <a:ext cx="38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9480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sym typeface="Helvetica Neue Light"/>
              </a:rPr>
              <a:t>Project Build – Control Subsystem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1C9393-181B-3461-A62C-FEF77BD06A9B}"/>
              </a:ext>
            </a:extLst>
          </p:cNvPr>
          <p:cNvSpPr txBox="1"/>
          <p:nvPr/>
        </p:nvSpPr>
        <p:spPr>
          <a:xfrm>
            <a:off x="693253" y="1264044"/>
            <a:ext cx="5051942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har char="•"/>
            </a:pPr>
            <a:r>
              <a:rPr lang="en-US" sz="2400"/>
              <a:t>Using ATmega328P</a:t>
            </a:r>
          </a:p>
          <a:p>
            <a:pPr marL="285750" indent="-285750">
              <a:buChar char="•"/>
            </a:pPr>
            <a:r>
              <a:rPr lang="en-US" sz="2400"/>
              <a:t>Takes input from user interface and sensors and utilizes PID feedback loop to control dimming </a:t>
            </a:r>
          </a:p>
          <a:p>
            <a:pPr marL="285750" indent="-285750">
              <a:buChar char="•"/>
            </a:pPr>
            <a:r>
              <a:rPr lang="en-US" sz="2400"/>
              <a:t>Outputs PWM square wave to LEDs</a:t>
            </a:r>
          </a:p>
          <a:p>
            <a:pPr marL="285750" indent="-285750">
              <a:buChar char="•"/>
            </a:pPr>
            <a:r>
              <a:rPr lang="en-US" sz="2400"/>
              <a:t>Tested using an Arduino</a:t>
            </a:r>
          </a:p>
          <a:p>
            <a:pPr marL="285750" indent="-285750">
              <a:buChar char="•"/>
            </a:pPr>
            <a:endParaRPr lang="en-US" sz="2400"/>
          </a:p>
        </p:txBody>
      </p:sp>
      <p:pic>
        <p:nvPicPr>
          <p:cNvPr id="3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0F66D335-BE80-EB0F-33DE-7E1B11FBD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64" y="953165"/>
            <a:ext cx="6043215" cy="4850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3CB01-D65A-9EAD-265E-F72B4D30E564}"/>
              </a:ext>
            </a:extLst>
          </p:cNvPr>
          <p:cNvSpPr txBox="1"/>
          <p:nvPr/>
        </p:nvSpPr>
        <p:spPr>
          <a:xfrm>
            <a:off x="8365075" y="5902469"/>
            <a:ext cx="192750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Control Flowchart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DA2D57-5917-47D5-B4A3-1B5317D51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52" y="4358926"/>
            <a:ext cx="4546996" cy="1598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207A82-B76E-F4D5-BDC0-271E00561EDD}"/>
              </a:ext>
            </a:extLst>
          </p:cNvPr>
          <p:cNvSpPr txBox="1"/>
          <p:nvPr/>
        </p:nvSpPr>
        <p:spPr>
          <a:xfrm>
            <a:off x="1328481" y="6057251"/>
            <a:ext cx="334434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PID Control Feedback Loop</a:t>
            </a:r>
          </a:p>
          <a:p>
            <a:pPr algn="ctr"/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182A1-021A-FD62-6951-EA230DAD7BA8}"/>
              </a:ext>
            </a:extLst>
          </p:cNvPr>
          <p:cNvSpPr txBox="1"/>
          <p:nvPr/>
        </p:nvSpPr>
        <p:spPr>
          <a:xfrm>
            <a:off x="11809012" y="6524893"/>
            <a:ext cx="38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10744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Project Build - Demo</a:t>
            </a: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E7FA7-F6CB-C68D-635F-E1B369C00E43}"/>
              </a:ext>
            </a:extLst>
          </p:cNvPr>
          <p:cNvSpPr txBox="1"/>
          <p:nvPr/>
        </p:nvSpPr>
        <p:spPr>
          <a:xfrm>
            <a:off x="11809012" y="6524893"/>
            <a:ext cx="38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5" name="Online Media 4" title="ECE445 Team 456 Presentation Video">
            <a:hlinkClick r:id="" action="ppaction://media"/>
            <a:extLst>
              <a:ext uri="{FF2B5EF4-FFF2-40B4-BE49-F238E27FC236}">
                <a16:creationId xmlns:a16="http://schemas.microsoft.com/office/drawing/2014/main" id="{3F004EF7-D93C-BAE9-E6A1-2C105FE184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94663" y="1166798"/>
            <a:ext cx="7720010" cy="47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283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sym typeface="Helvetica Neue Light"/>
              </a:rPr>
              <a:t>Project Build – Control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E0860D2-608D-EBA9-3F16-548F250FD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933788" y="1494392"/>
            <a:ext cx="4595120" cy="3442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9F8F4B-8D31-8F78-B678-DD484FF2D459}"/>
              </a:ext>
            </a:extLst>
          </p:cNvPr>
          <p:cNvSpPr txBox="1"/>
          <p:nvPr/>
        </p:nvSpPr>
        <p:spPr>
          <a:xfrm>
            <a:off x="9001252" y="967213"/>
            <a:ext cx="201960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Microcontroller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C90396-1D86-B6B2-39C6-A78FAC681369}"/>
              </a:ext>
            </a:extLst>
          </p:cNvPr>
          <p:cNvCxnSpPr/>
          <p:nvPr/>
        </p:nvCxnSpPr>
        <p:spPr>
          <a:xfrm flipH="1">
            <a:off x="8969428" y="1374620"/>
            <a:ext cx="1315842" cy="1694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B5198320-5588-8EA9-2EDC-FDAA9BBEDACB}"/>
              </a:ext>
            </a:extLst>
          </p:cNvPr>
          <p:cNvSpPr/>
          <p:nvPr/>
        </p:nvSpPr>
        <p:spPr>
          <a:xfrm>
            <a:off x="8381741" y="3023993"/>
            <a:ext cx="743415" cy="681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DF5123-E7FA-86F4-3F23-60228B6EEEE4}"/>
              </a:ext>
            </a:extLst>
          </p:cNvPr>
          <p:cNvSpPr txBox="1"/>
          <p:nvPr/>
        </p:nvSpPr>
        <p:spPr>
          <a:xfrm>
            <a:off x="11809012" y="6524893"/>
            <a:ext cx="38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4" name="Picture 3" descr="A picture containing wall, indoor, dirty, tiled&#10;&#10;Description automatically generated">
            <a:extLst>
              <a:ext uri="{FF2B5EF4-FFF2-40B4-BE49-F238E27FC236}">
                <a16:creationId xmlns:a16="http://schemas.microsoft.com/office/drawing/2014/main" id="{664FEB20-E9D7-30F6-62C1-6CBCDCD8B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62" y="1504070"/>
            <a:ext cx="4611649" cy="3424663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34E17A4C-9905-D150-381B-EB1672A2E586}"/>
              </a:ext>
            </a:extLst>
          </p:cNvPr>
          <p:cNvSpPr txBox="1"/>
          <p:nvPr/>
        </p:nvSpPr>
        <p:spPr>
          <a:xfrm>
            <a:off x="5479069" y="2018578"/>
            <a:ext cx="1090341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LED array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3F146E-DB5A-141F-2831-8A590813C2E8}"/>
              </a:ext>
            </a:extLst>
          </p:cNvPr>
          <p:cNvSpPr/>
          <p:nvPr/>
        </p:nvSpPr>
        <p:spPr>
          <a:xfrm>
            <a:off x="4233849" y="2514186"/>
            <a:ext cx="1077951" cy="985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4F1427-E2DC-F32B-E12E-85315B624C54}"/>
              </a:ext>
            </a:extLst>
          </p:cNvPr>
          <p:cNvCxnSpPr>
            <a:cxnSpLocks/>
          </p:cNvCxnSpPr>
          <p:nvPr/>
        </p:nvCxnSpPr>
        <p:spPr>
          <a:xfrm flipH="1">
            <a:off x="5063142" y="2165787"/>
            <a:ext cx="454723" cy="406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4D2432A-02F6-300F-94BF-CF64C1A39E2F}"/>
              </a:ext>
            </a:extLst>
          </p:cNvPr>
          <p:cNvCxnSpPr>
            <a:cxnSpLocks/>
          </p:cNvCxnSpPr>
          <p:nvPr/>
        </p:nvCxnSpPr>
        <p:spPr>
          <a:xfrm flipV="1">
            <a:off x="1720257" y="3631550"/>
            <a:ext cx="387813" cy="1501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">
            <a:extLst>
              <a:ext uri="{FF2B5EF4-FFF2-40B4-BE49-F238E27FC236}">
                <a16:creationId xmlns:a16="http://schemas.microsoft.com/office/drawing/2014/main" id="{FF52284B-E757-0D61-7077-FD0E2A7F5291}"/>
              </a:ext>
            </a:extLst>
          </p:cNvPr>
          <p:cNvSpPr txBox="1"/>
          <p:nvPr/>
        </p:nvSpPr>
        <p:spPr>
          <a:xfrm>
            <a:off x="368093" y="5147113"/>
            <a:ext cx="275682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User light level control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F692A5-841D-D647-E300-F08D0D922481}"/>
              </a:ext>
            </a:extLst>
          </p:cNvPr>
          <p:cNvSpPr/>
          <p:nvPr/>
        </p:nvSpPr>
        <p:spPr>
          <a:xfrm>
            <a:off x="1929262" y="3226624"/>
            <a:ext cx="353124" cy="371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60BF6A-C65B-9327-5E17-0C4B18DF9DBC}"/>
              </a:ext>
            </a:extLst>
          </p:cNvPr>
          <p:cNvSpPr/>
          <p:nvPr/>
        </p:nvSpPr>
        <p:spPr>
          <a:xfrm>
            <a:off x="1885896" y="2836330"/>
            <a:ext cx="315953" cy="340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4FFC3E9-3BB6-7470-529E-F241A877204E}"/>
              </a:ext>
            </a:extLst>
          </p:cNvPr>
          <p:cNvCxnSpPr>
            <a:cxnSpLocks/>
          </p:cNvCxnSpPr>
          <p:nvPr/>
        </p:nvCxnSpPr>
        <p:spPr>
          <a:xfrm flipH="1" flipV="1">
            <a:off x="2219582" y="3123550"/>
            <a:ext cx="2195551" cy="19973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0">
            <a:extLst>
              <a:ext uri="{FF2B5EF4-FFF2-40B4-BE49-F238E27FC236}">
                <a16:creationId xmlns:a16="http://schemas.microsoft.com/office/drawing/2014/main" id="{66B6FB39-1B34-B55D-AF93-AE6A409B457B}"/>
              </a:ext>
            </a:extLst>
          </p:cNvPr>
          <p:cNvSpPr txBox="1"/>
          <p:nvPr/>
        </p:nvSpPr>
        <p:spPr>
          <a:xfrm>
            <a:off x="3645310" y="5147112"/>
            <a:ext cx="2255023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Manual override</a:t>
            </a:r>
          </a:p>
        </p:txBody>
      </p:sp>
    </p:spTree>
    <p:extLst>
      <p:ext uri="{BB962C8B-B14F-4D97-AF65-F5344CB8AC3E}">
        <p14:creationId xmlns:p14="http://schemas.microsoft.com/office/powerpoint/2010/main" val="2321651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sym typeface="Helvetica Neue Light"/>
              </a:rPr>
              <a:t>Project Build – </a:t>
            </a:r>
            <a:r>
              <a:rPr lang="en-US" sz="2400" err="1">
                <a:solidFill>
                  <a:schemeClr val="lt1"/>
                </a:solidFill>
                <a:latin typeface="+mn-lt"/>
                <a:ea typeface="Helvetica Neue Light"/>
                <a:sym typeface="Helvetica Neue Light"/>
              </a:rPr>
              <a:t>Triac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sym typeface="Helvetica Neue Light"/>
              </a:rPr>
              <a:t> Dimming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7019F-0652-7670-9D85-59B36009E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84" y="1452696"/>
            <a:ext cx="4904158" cy="3265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51C2C4-934E-A16E-1D96-CC71B5E966B7}"/>
              </a:ext>
            </a:extLst>
          </p:cNvPr>
          <p:cNvSpPr txBox="1"/>
          <p:nvPr/>
        </p:nvSpPr>
        <p:spPr>
          <a:xfrm>
            <a:off x="1880166" y="4907009"/>
            <a:ext cx="2809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Triac</a:t>
            </a:r>
            <a:r>
              <a:rPr lang="en-US" b="1"/>
              <a:t> Dimming</a:t>
            </a:r>
            <a:r>
              <a:rPr lang="en-US"/>
              <a:t> </a:t>
            </a:r>
            <a:r>
              <a:rPr lang="en-US" b="1"/>
              <a:t>Schematic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65683C-4024-94FB-30F3-875156B71B0E}"/>
              </a:ext>
            </a:extLst>
          </p:cNvPr>
          <p:cNvSpPr/>
          <p:nvPr/>
        </p:nvSpPr>
        <p:spPr>
          <a:xfrm>
            <a:off x="1880166" y="2561775"/>
            <a:ext cx="914581" cy="952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31F0FB-ED62-7199-60C8-939A52A861E9}"/>
              </a:ext>
            </a:extLst>
          </p:cNvPr>
          <p:cNvSpPr/>
          <p:nvPr/>
        </p:nvSpPr>
        <p:spPr>
          <a:xfrm>
            <a:off x="4060330" y="2828915"/>
            <a:ext cx="629711" cy="6236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0C7B3B0-29FA-1E46-E3E3-C65C51036F3F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632573" y="3374785"/>
            <a:ext cx="1381530" cy="16620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2B21C-8CBF-BCE7-5E5F-A1520F00DEA5}"/>
              </a:ext>
            </a:extLst>
          </p:cNvPr>
          <p:cNvCxnSpPr>
            <a:cxnSpLocks/>
          </p:cNvCxnSpPr>
          <p:nvPr/>
        </p:nvCxnSpPr>
        <p:spPr>
          <a:xfrm flipH="1" flipV="1">
            <a:off x="4505552" y="3452582"/>
            <a:ext cx="634413" cy="15386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DAFF93-7F0A-3D92-8026-12DD0630A5B9}"/>
              </a:ext>
            </a:extLst>
          </p:cNvPr>
          <p:cNvSpPr txBox="1"/>
          <p:nvPr/>
        </p:nvSpPr>
        <p:spPr>
          <a:xfrm>
            <a:off x="5257800" y="5259405"/>
            <a:ext cx="104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Triac</a:t>
            </a:r>
            <a:r>
              <a:rPr lang="en-US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405356-BE7A-1978-BF1B-B01F1FFE9BD4}"/>
              </a:ext>
            </a:extLst>
          </p:cNvPr>
          <p:cNvSpPr txBox="1"/>
          <p:nvPr/>
        </p:nvSpPr>
        <p:spPr>
          <a:xfrm>
            <a:off x="146797" y="5060897"/>
            <a:ext cx="117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Optoisolator</a:t>
            </a:r>
            <a:r>
              <a:rPr lang="en-US"/>
              <a:t> </a:t>
            </a:r>
          </a:p>
        </p:txBody>
      </p:sp>
      <p:pic>
        <p:nvPicPr>
          <p:cNvPr id="30" name="Picture 29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C5DC3050-EF34-E44A-3C41-C20105815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293" y="2206049"/>
            <a:ext cx="5868823" cy="17586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FA0DEB-A21A-F72F-26D3-753805288A44}"/>
              </a:ext>
            </a:extLst>
          </p:cNvPr>
          <p:cNvSpPr txBox="1"/>
          <p:nvPr/>
        </p:nvSpPr>
        <p:spPr>
          <a:xfrm>
            <a:off x="8131891" y="4051935"/>
            <a:ext cx="228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Expected Waveform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82B5DC-1967-7D9D-89A0-659C01560C97}"/>
              </a:ext>
            </a:extLst>
          </p:cNvPr>
          <p:cNvSpPr txBox="1"/>
          <p:nvPr/>
        </p:nvSpPr>
        <p:spPr>
          <a:xfrm>
            <a:off x="11809012" y="6524893"/>
            <a:ext cx="38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139617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sym typeface="Helvetica Neue Light"/>
              </a:rPr>
              <a:t>Project Build - Power Conversion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8950E24-8604-6455-B966-F887919B5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27"/>
          <a:stretch/>
        </p:blipFill>
        <p:spPr>
          <a:xfrm rot="5400000">
            <a:off x="8901532" y="2257830"/>
            <a:ext cx="3236347" cy="2624821"/>
          </a:xfrm>
          <a:prstGeom prst="rect">
            <a:avLst/>
          </a:prstGeom>
        </p:spPr>
      </p:pic>
      <p:pic>
        <p:nvPicPr>
          <p:cNvPr id="8" name="Picture 7" descr="PCB Testing&#10;">
            <a:extLst>
              <a:ext uri="{FF2B5EF4-FFF2-40B4-BE49-F238E27FC236}">
                <a16:creationId xmlns:a16="http://schemas.microsoft.com/office/drawing/2014/main" id="{5E8995F4-3A66-A35C-BA4A-C6957AD46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818" y="2646492"/>
            <a:ext cx="2872144" cy="2154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8E8A2E-73A0-2BC8-22B7-714DBB4ACDF0}"/>
              </a:ext>
            </a:extLst>
          </p:cNvPr>
          <p:cNvSpPr txBox="1"/>
          <p:nvPr/>
        </p:nvSpPr>
        <p:spPr>
          <a:xfrm>
            <a:off x="1485719" y="5478518"/>
            <a:ext cx="2809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Power</a:t>
            </a:r>
            <a:r>
              <a:rPr lang="en-US"/>
              <a:t> </a:t>
            </a:r>
            <a:r>
              <a:rPr lang="en-US" b="1"/>
              <a:t>Conversion</a:t>
            </a:r>
            <a:r>
              <a:rPr lang="en-US"/>
              <a:t> </a:t>
            </a:r>
            <a:r>
              <a:rPr lang="en-US" b="1"/>
              <a:t>Schematic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0AEFBB-5206-29C3-D2A7-D78A71929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59" y="1679976"/>
            <a:ext cx="5328597" cy="37111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01D96E-D029-5268-C39B-CE587E3B375C}"/>
              </a:ext>
            </a:extLst>
          </p:cNvPr>
          <p:cNvSpPr txBox="1"/>
          <p:nvPr/>
        </p:nvSpPr>
        <p:spPr>
          <a:xfrm>
            <a:off x="6703911" y="4923357"/>
            <a:ext cx="1354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PCB Testing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52129C-5D0A-7365-7FAC-CD9F19C0ADEF}"/>
              </a:ext>
            </a:extLst>
          </p:cNvPr>
          <p:cNvSpPr txBox="1"/>
          <p:nvPr/>
        </p:nvSpPr>
        <p:spPr>
          <a:xfrm>
            <a:off x="9749319" y="5275782"/>
            <a:ext cx="1913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Breadboard Testing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952042-6426-A1FC-A035-47D16EFE4317}"/>
              </a:ext>
            </a:extLst>
          </p:cNvPr>
          <p:cNvSpPr txBox="1"/>
          <p:nvPr/>
        </p:nvSpPr>
        <p:spPr>
          <a:xfrm>
            <a:off x="11809012" y="6524893"/>
            <a:ext cx="38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210427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sym typeface="Helvetica Neue Light"/>
              </a:rPr>
              <a:t>Project Build – Power Conversion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E8A2E-73A0-2BC8-22B7-714DBB4ACDF0}"/>
              </a:ext>
            </a:extLst>
          </p:cNvPr>
          <p:cNvSpPr txBox="1"/>
          <p:nvPr/>
        </p:nvSpPr>
        <p:spPr>
          <a:xfrm>
            <a:off x="1620189" y="5438546"/>
            <a:ext cx="2809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Power</a:t>
            </a:r>
            <a:r>
              <a:rPr lang="en-US"/>
              <a:t> </a:t>
            </a:r>
            <a:r>
              <a:rPr lang="en-US" b="1"/>
              <a:t>Conversion</a:t>
            </a:r>
            <a:r>
              <a:rPr lang="en-US"/>
              <a:t> </a:t>
            </a:r>
            <a:r>
              <a:rPr lang="en-US" b="1"/>
              <a:t>Schematic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0AEFBB-5206-29C3-D2A7-D78A71929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59" y="1679976"/>
            <a:ext cx="5328597" cy="371117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F96ED15-2392-3344-C7E0-34DE64D26AB9}"/>
              </a:ext>
            </a:extLst>
          </p:cNvPr>
          <p:cNvSpPr/>
          <p:nvPr/>
        </p:nvSpPr>
        <p:spPr>
          <a:xfrm>
            <a:off x="1473158" y="1871554"/>
            <a:ext cx="676275" cy="678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9C03580-544B-DB91-D73C-208C6F322A4B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149433" y="1557156"/>
            <a:ext cx="4652322" cy="5920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E0BB85-A7F3-9D42-4C23-74B4EDAC9DE4}"/>
              </a:ext>
            </a:extLst>
          </p:cNvPr>
          <p:cNvSpPr txBox="1"/>
          <p:nvPr/>
        </p:nvSpPr>
        <p:spPr>
          <a:xfrm>
            <a:off x="6801755" y="1372490"/>
            <a:ext cx="135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1B4284"/>
                </a:solidFill>
              </a:rPr>
              <a:t>Rectifier</a:t>
            </a:r>
          </a:p>
        </p:txBody>
      </p:sp>
      <p:pic>
        <p:nvPicPr>
          <p:cNvPr id="2050" name="Picture 2" descr="The Full-Wave Bridge Rectifier - Last Minute Engineers">
            <a:extLst>
              <a:ext uri="{FF2B5EF4-FFF2-40B4-BE49-F238E27FC236}">
                <a16:creationId xmlns:a16="http://schemas.microsoft.com/office/drawing/2014/main" id="{A4FFC82F-0842-6925-96CD-7E7BC7321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985" y="2173840"/>
            <a:ext cx="48482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C8682D-705D-0A2D-30D8-60FD4F0CD80C}"/>
              </a:ext>
            </a:extLst>
          </p:cNvPr>
          <p:cNvSpPr txBox="1"/>
          <p:nvPr/>
        </p:nvSpPr>
        <p:spPr>
          <a:xfrm>
            <a:off x="11743765" y="6524893"/>
            <a:ext cx="448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985025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sym typeface="Helvetica Neue Light"/>
              </a:rPr>
              <a:t>Project Build – Power Conversion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E8A2E-73A0-2BC8-22B7-714DBB4ACDF0}"/>
              </a:ext>
            </a:extLst>
          </p:cNvPr>
          <p:cNvSpPr txBox="1"/>
          <p:nvPr/>
        </p:nvSpPr>
        <p:spPr>
          <a:xfrm>
            <a:off x="1485719" y="5478518"/>
            <a:ext cx="2809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Power</a:t>
            </a:r>
            <a:r>
              <a:rPr lang="en-US"/>
              <a:t> </a:t>
            </a:r>
            <a:r>
              <a:rPr lang="en-US" b="1"/>
              <a:t>Conversion</a:t>
            </a:r>
            <a:r>
              <a:rPr lang="en-US"/>
              <a:t> </a:t>
            </a:r>
            <a:r>
              <a:rPr lang="en-US" b="1"/>
              <a:t>Schematic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0AEFBB-5206-29C3-D2A7-D78A71929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59" y="1679976"/>
            <a:ext cx="5328597" cy="371117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F96ED15-2392-3344-C7E0-34DE64D26AB9}"/>
              </a:ext>
            </a:extLst>
          </p:cNvPr>
          <p:cNvSpPr/>
          <p:nvPr/>
        </p:nvSpPr>
        <p:spPr>
          <a:xfrm>
            <a:off x="3114675" y="2946518"/>
            <a:ext cx="767468" cy="8634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9C03580-544B-DB91-D73C-208C6F322A4B}"/>
              </a:ext>
            </a:extLst>
          </p:cNvPr>
          <p:cNvCxnSpPr>
            <a:cxnSpLocks/>
            <a:endCxn id="19" idx="5"/>
          </p:cNvCxnSpPr>
          <p:nvPr/>
        </p:nvCxnSpPr>
        <p:spPr>
          <a:xfrm flipH="1" flipV="1">
            <a:off x="3769750" y="3683546"/>
            <a:ext cx="1108968" cy="194886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3616E79-DA66-16DB-5972-D7198B0CF5B3}"/>
              </a:ext>
            </a:extLst>
          </p:cNvPr>
          <p:cNvSpPr txBox="1"/>
          <p:nvPr/>
        </p:nvSpPr>
        <p:spPr>
          <a:xfrm>
            <a:off x="4901836" y="5412764"/>
            <a:ext cx="1514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1B4284"/>
                </a:solidFill>
              </a:rPr>
              <a:t>Transformer w/ Auxiliary Winding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0EAB55-164B-1E05-D5C4-2EE60D37E4AD}"/>
              </a:ext>
            </a:extLst>
          </p:cNvPr>
          <p:cNvSpPr/>
          <p:nvPr/>
        </p:nvSpPr>
        <p:spPr>
          <a:xfrm>
            <a:off x="1101984" y="3723546"/>
            <a:ext cx="1108967" cy="11042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9BA6B2-49FE-F895-9D1F-A6486F84EA5D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535941" y="4666086"/>
            <a:ext cx="728447" cy="11202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D2979D6-CCA7-25AB-77F2-DA528CD0B41C}"/>
              </a:ext>
            </a:extLst>
          </p:cNvPr>
          <p:cNvSpPr txBox="1"/>
          <p:nvPr/>
        </p:nvSpPr>
        <p:spPr>
          <a:xfrm>
            <a:off x="4907293" y="5412487"/>
            <a:ext cx="1514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1B4284"/>
                </a:solidFill>
              </a:rPr>
              <a:t>Transformer w/ Auxiliary Winding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7E099C-CB1A-F0B9-3DCD-F95EA2FFC381}"/>
              </a:ext>
            </a:extLst>
          </p:cNvPr>
          <p:cNvSpPr txBox="1"/>
          <p:nvPr/>
        </p:nvSpPr>
        <p:spPr>
          <a:xfrm>
            <a:off x="223922" y="5770340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1B4284"/>
                </a:solidFill>
              </a:rPr>
              <a:t>Switching Control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19F709-4D7F-9EC1-0A5E-B31DED312EC9}"/>
                  </a:ext>
                </a:extLst>
              </p:cNvPr>
              <p:cNvSpPr txBox="1"/>
              <p:nvPr/>
            </p:nvSpPr>
            <p:spPr>
              <a:xfrm>
                <a:off x="6316667" y="1301082"/>
                <a:ext cx="5239748" cy="3730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/>
                  <a:t>Why Flyback?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/>
                  <a:t>Buck-boost topology for low-power DC/DC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/>
                  <a:t>Isolation through transformer provides safe functionality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/>
                  <a:t>Output voltage controlled by switching transistor UCC28720</a:t>
                </a:r>
              </a:p>
              <a:p>
                <a:endParaRPr lang="en-US" sz="18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/>
              </a:p>
              <a:p>
                <a:endParaRPr lang="en-US" sz="1800"/>
              </a:p>
              <a:p>
                <a:r>
                  <a:rPr lang="en-US" sz="1800"/>
                  <a:t>Design Parameters</a:t>
                </a:r>
              </a:p>
              <a:p>
                <a:endParaRPr lang="en-US" sz="18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19F709-4D7F-9EC1-0A5E-B31DED312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667" y="1301082"/>
                <a:ext cx="5239748" cy="3730445"/>
              </a:xfrm>
              <a:prstGeom prst="rect">
                <a:avLst/>
              </a:prstGeom>
              <a:blipFill>
                <a:blip r:embed="rId5"/>
                <a:stretch>
                  <a:fillRect l="-930" t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2602DE2-D9A8-8A60-65C9-C949C6A93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840111"/>
              </p:ext>
            </p:extLst>
          </p:nvPr>
        </p:nvGraphicFramePr>
        <p:xfrm>
          <a:off x="7769781" y="4578042"/>
          <a:ext cx="2333520" cy="166888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166760">
                  <a:extLst>
                    <a:ext uri="{9D8B030D-6E8A-4147-A177-3AD203B41FA5}">
                      <a16:colId xmlns:a16="http://schemas.microsoft.com/office/drawing/2014/main" val="4222956408"/>
                    </a:ext>
                  </a:extLst>
                </a:gridCol>
                <a:gridCol w="1166760">
                  <a:extLst>
                    <a:ext uri="{9D8B030D-6E8A-4147-A177-3AD203B41FA5}">
                      <a16:colId xmlns:a16="http://schemas.microsoft.com/office/drawing/2014/main" val="3142127762"/>
                    </a:ext>
                  </a:extLst>
                </a:gridCol>
              </a:tblGrid>
              <a:tr h="412204">
                <a:tc>
                  <a:txBody>
                    <a:bodyPr/>
                    <a:lstStyle/>
                    <a:p>
                      <a:r>
                        <a:rPr lang="en-US"/>
                        <a:t>Vin (V)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85-132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3357608"/>
                  </a:ext>
                </a:extLst>
              </a:tr>
              <a:tr h="418895">
                <a:tc>
                  <a:txBody>
                    <a:bodyPr/>
                    <a:lstStyle/>
                    <a:p>
                      <a:r>
                        <a:rPr lang="en-US" err="1"/>
                        <a:t>Vout</a:t>
                      </a:r>
                      <a:r>
                        <a:rPr lang="en-US"/>
                        <a:t> (V)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850412"/>
                  </a:ext>
                </a:extLst>
              </a:tr>
              <a:tr h="418895">
                <a:tc>
                  <a:txBody>
                    <a:bodyPr/>
                    <a:lstStyle/>
                    <a:p>
                      <a:r>
                        <a:rPr lang="en-US" err="1"/>
                        <a:t>Iout</a:t>
                      </a:r>
                      <a:r>
                        <a:rPr lang="en-US"/>
                        <a:t> (A)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167762"/>
                  </a:ext>
                </a:extLst>
              </a:tr>
              <a:tr h="418895">
                <a:tc>
                  <a:txBody>
                    <a:bodyPr/>
                    <a:lstStyle/>
                    <a:p>
                      <a:r>
                        <a:rPr lang="en-US"/>
                        <a:t>Pout (W)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0962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076049-EF3A-7100-0B7B-69DAC1D63B0C}"/>
              </a:ext>
            </a:extLst>
          </p:cNvPr>
          <p:cNvSpPr txBox="1"/>
          <p:nvPr/>
        </p:nvSpPr>
        <p:spPr>
          <a:xfrm>
            <a:off x="11809012" y="6524893"/>
            <a:ext cx="38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183416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Test Results – Sensors</a:t>
            </a: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4687CE-04EE-1605-7C43-7D2D61203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37" r="43167" b="113"/>
          <a:stretch/>
        </p:blipFill>
        <p:spPr bwMode="auto">
          <a:xfrm>
            <a:off x="2100952" y="3018232"/>
            <a:ext cx="1967971" cy="27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598FBA9-237B-EEDD-EBD1-386267E4C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t="45320" r="-1034" b="657"/>
          <a:stretch/>
        </p:blipFill>
        <p:spPr bwMode="auto">
          <a:xfrm>
            <a:off x="7874371" y="3323768"/>
            <a:ext cx="1723196" cy="195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4C3FE-631E-1418-112F-3FFA220B2181}"/>
              </a:ext>
            </a:extLst>
          </p:cNvPr>
          <p:cNvSpPr txBox="1">
            <a:spLocks/>
          </p:cNvSpPr>
          <p:nvPr/>
        </p:nvSpPr>
        <p:spPr>
          <a:xfrm>
            <a:off x="1674158" y="5841268"/>
            <a:ext cx="2807800" cy="481146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/>
              <a:t>Ultrasonic Sensor</a:t>
            </a:r>
          </a:p>
          <a:p>
            <a:pPr lvl="1"/>
            <a:endParaRPr lang="en-US" sz="2400" b="1"/>
          </a:p>
          <a:p>
            <a:endParaRPr lang="en-US" sz="2400" b="1"/>
          </a:p>
          <a:p>
            <a:pPr fontAlgn="base">
              <a:buFont typeface="Arial" panose="020B0604020202020204" pitchFamily="34" charset="0"/>
              <a:buChar char="•"/>
            </a:pPr>
            <a:endParaRPr lang="en-US" sz="2400" b="1"/>
          </a:p>
          <a:p>
            <a:pPr marL="114300"/>
            <a:endParaRPr lang="en-US" sz="2400" b="1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2BD43B1-F704-03A3-AC1E-3451A0297BE5}"/>
              </a:ext>
            </a:extLst>
          </p:cNvPr>
          <p:cNvSpPr txBox="1">
            <a:spLocks/>
          </p:cNvSpPr>
          <p:nvPr/>
        </p:nvSpPr>
        <p:spPr>
          <a:xfrm>
            <a:off x="6864885" y="5375152"/>
            <a:ext cx="3737068" cy="4718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/>
              <a:t>Luminosity Sensor</a:t>
            </a:r>
            <a:endParaRPr lang="en-US" sz="2400"/>
          </a:p>
          <a:p>
            <a:endParaRPr lang="en-US" sz="2400" b="1"/>
          </a:p>
          <a:p>
            <a:pPr fontAlgn="base">
              <a:buFont typeface="Arial" panose="020B0604020202020204" pitchFamily="34" charset="0"/>
              <a:buChar char="•"/>
            </a:pPr>
            <a:endParaRPr lang="en-US" sz="2400" b="1"/>
          </a:p>
          <a:p>
            <a:pPr marL="114300"/>
            <a:endParaRPr lang="en-US" sz="24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A4C34-E4EF-B69C-720C-D7A6E24CD2AF}"/>
              </a:ext>
            </a:extLst>
          </p:cNvPr>
          <p:cNvSpPr txBox="1"/>
          <p:nvPr/>
        </p:nvSpPr>
        <p:spPr>
          <a:xfrm>
            <a:off x="278263" y="2399062"/>
            <a:ext cx="265770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Distance to nearest object in cm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A21C89-FFFB-EFA2-C1DB-0717DE962741}"/>
              </a:ext>
            </a:extLst>
          </p:cNvPr>
          <p:cNvSpPr/>
          <p:nvPr/>
        </p:nvSpPr>
        <p:spPr>
          <a:xfrm>
            <a:off x="2097565" y="3017798"/>
            <a:ext cx="1105828" cy="176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237EB0-9568-B659-9F94-FC87DA4106A5}"/>
              </a:ext>
            </a:extLst>
          </p:cNvPr>
          <p:cNvCxnSpPr/>
          <p:nvPr/>
        </p:nvCxnSpPr>
        <p:spPr>
          <a:xfrm>
            <a:off x="1252267" y="3082924"/>
            <a:ext cx="791531" cy="233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6B5BB1-E3CA-7665-C838-AB8298945FC9}"/>
              </a:ext>
            </a:extLst>
          </p:cNvPr>
          <p:cNvSpPr txBox="1"/>
          <p:nvPr/>
        </p:nvSpPr>
        <p:spPr>
          <a:xfrm>
            <a:off x="4494818" y="2896995"/>
            <a:ext cx="265770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If switch is blocked or not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D6DF0F-E938-CC88-C4C7-7E26532D9B9D}"/>
              </a:ext>
            </a:extLst>
          </p:cNvPr>
          <p:cNvCxnSpPr>
            <a:cxnSpLocks/>
          </p:cNvCxnSpPr>
          <p:nvPr/>
        </p:nvCxnSpPr>
        <p:spPr>
          <a:xfrm flipH="1">
            <a:off x="3794176" y="3241417"/>
            <a:ext cx="749508" cy="3194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4C2A0C0-0064-33EB-E57D-3E657335EBAE}"/>
              </a:ext>
            </a:extLst>
          </p:cNvPr>
          <p:cNvSpPr/>
          <p:nvPr/>
        </p:nvSpPr>
        <p:spPr>
          <a:xfrm>
            <a:off x="2097565" y="3603238"/>
            <a:ext cx="1681974" cy="176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57081-5895-F34D-5C26-25D63286B14D}"/>
              </a:ext>
            </a:extLst>
          </p:cNvPr>
          <p:cNvSpPr/>
          <p:nvPr/>
        </p:nvSpPr>
        <p:spPr>
          <a:xfrm>
            <a:off x="7896198" y="3380213"/>
            <a:ext cx="1681974" cy="176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E56CED-F7AA-6877-054C-659D084B7C53}"/>
              </a:ext>
            </a:extLst>
          </p:cNvPr>
          <p:cNvSpPr txBox="1"/>
          <p:nvPr/>
        </p:nvSpPr>
        <p:spPr>
          <a:xfrm>
            <a:off x="7750354" y="2270771"/>
            <a:ext cx="26577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Light level in lux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FE3C04-6CE1-E5CC-345A-672DD056F082}"/>
              </a:ext>
            </a:extLst>
          </p:cNvPr>
          <p:cNvCxnSpPr>
            <a:cxnSpLocks/>
          </p:cNvCxnSpPr>
          <p:nvPr/>
        </p:nvCxnSpPr>
        <p:spPr>
          <a:xfrm flipH="1">
            <a:off x="8775053" y="2765941"/>
            <a:ext cx="81983" cy="4244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FC56A36-60BC-89BB-82F0-68935E918A12}"/>
              </a:ext>
            </a:extLst>
          </p:cNvPr>
          <p:cNvSpPr txBox="1"/>
          <p:nvPr/>
        </p:nvSpPr>
        <p:spPr>
          <a:xfrm>
            <a:off x="379417" y="1149624"/>
            <a:ext cx="1120874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har char="•"/>
            </a:pPr>
            <a:r>
              <a:rPr lang="en-US" sz="1800"/>
              <a:t>Output taken from serial monitor on Arduino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DC6840-6E55-D683-823D-51A5B52F5D65}"/>
              </a:ext>
            </a:extLst>
          </p:cNvPr>
          <p:cNvSpPr txBox="1"/>
          <p:nvPr/>
        </p:nvSpPr>
        <p:spPr>
          <a:xfrm>
            <a:off x="11809012" y="6524893"/>
            <a:ext cx="38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14854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Test Results – Sensors/Control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E70F1F5E-0CA3-89C3-7059-ED6F56273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"/>
          <a:stretch/>
        </p:blipFill>
        <p:spPr bwMode="auto">
          <a:xfrm>
            <a:off x="3651917" y="2428764"/>
            <a:ext cx="4469342" cy="232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7A521E3-4F4C-4BEF-6E5A-490F637D50AD}"/>
              </a:ext>
            </a:extLst>
          </p:cNvPr>
          <p:cNvSpPr txBox="1">
            <a:spLocks/>
          </p:cNvSpPr>
          <p:nvPr/>
        </p:nvSpPr>
        <p:spPr>
          <a:xfrm>
            <a:off x="4003738" y="4923750"/>
            <a:ext cx="3737068" cy="4718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/>
              <a:t>Control Loop</a:t>
            </a:r>
          </a:p>
          <a:p>
            <a:pPr marL="114300" algn="ctr"/>
            <a:endParaRPr lang="en-US" sz="24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433493-6D03-DD4D-A02F-199963950D36}"/>
              </a:ext>
            </a:extLst>
          </p:cNvPr>
          <p:cNvSpPr/>
          <p:nvPr/>
        </p:nvSpPr>
        <p:spPr>
          <a:xfrm>
            <a:off x="3649184" y="3043870"/>
            <a:ext cx="4441901" cy="223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3C00F4-977B-237C-48C8-6DDBF290C200}"/>
              </a:ext>
            </a:extLst>
          </p:cNvPr>
          <p:cNvSpPr txBox="1"/>
          <p:nvPr/>
        </p:nvSpPr>
        <p:spPr>
          <a:xfrm>
            <a:off x="8221184" y="2300455"/>
            <a:ext cx="303127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Current brightness vs user desired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410463-2FF8-3107-0B1A-CCC384D8BE59}"/>
              </a:ext>
            </a:extLst>
          </p:cNvPr>
          <p:cNvCxnSpPr/>
          <p:nvPr/>
        </p:nvCxnSpPr>
        <p:spPr>
          <a:xfrm flipH="1">
            <a:off x="8170772" y="2955668"/>
            <a:ext cx="560296" cy="1957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69C56C3-7BC5-A68C-D4DA-CD2F36B6D715}"/>
              </a:ext>
            </a:extLst>
          </p:cNvPr>
          <p:cNvSpPr/>
          <p:nvPr/>
        </p:nvSpPr>
        <p:spPr>
          <a:xfrm>
            <a:off x="3649184" y="3266894"/>
            <a:ext cx="1115121" cy="223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DAF957-94F2-3173-8F15-C32443F06E67}"/>
              </a:ext>
            </a:extLst>
          </p:cNvPr>
          <p:cNvSpPr txBox="1"/>
          <p:nvPr/>
        </p:nvSpPr>
        <p:spPr>
          <a:xfrm>
            <a:off x="359574" y="3006699"/>
            <a:ext cx="303127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Difference between current and desired light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A5B58F9-EB46-F09B-9520-C8FDDAD1D21D}"/>
              </a:ext>
            </a:extLst>
          </p:cNvPr>
          <p:cNvCxnSpPr>
            <a:cxnSpLocks/>
          </p:cNvCxnSpPr>
          <p:nvPr/>
        </p:nvCxnSpPr>
        <p:spPr>
          <a:xfrm>
            <a:off x="2740901" y="3262584"/>
            <a:ext cx="826121" cy="121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6F5AEA0-C957-8E5A-D27C-325E3DAC17B0}"/>
              </a:ext>
            </a:extLst>
          </p:cNvPr>
          <p:cNvSpPr/>
          <p:nvPr/>
        </p:nvSpPr>
        <p:spPr>
          <a:xfrm>
            <a:off x="3649183" y="3668286"/>
            <a:ext cx="1531485" cy="2336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548920-4CC9-7287-0145-0B4A379F8A1C}"/>
              </a:ext>
            </a:extLst>
          </p:cNvPr>
          <p:cNvSpPr txBox="1"/>
          <p:nvPr/>
        </p:nvSpPr>
        <p:spPr>
          <a:xfrm>
            <a:off x="8263517" y="3485788"/>
            <a:ext cx="303127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Duty cycle of PWM output</a:t>
            </a:r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F8D3E85-AAD5-1897-B411-D4E3C96E31F8}"/>
              </a:ext>
            </a:extLst>
          </p:cNvPr>
          <p:cNvCxnSpPr>
            <a:cxnSpLocks/>
          </p:cNvCxnSpPr>
          <p:nvPr/>
        </p:nvCxnSpPr>
        <p:spPr>
          <a:xfrm flipH="1">
            <a:off x="5218022" y="3770584"/>
            <a:ext cx="3068546" cy="26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EB79903-F42D-48FC-A9AD-9E102A5BF156}"/>
              </a:ext>
            </a:extLst>
          </p:cNvPr>
          <p:cNvSpPr txBox="1"/>
          <p:nvPr/>
        </p:nvSpPr>
        <p:spPr>
          <a:xfrm>
            <a:off x="379417" y="1149624"/>
            <a:ext cx="1120874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har char="•"/>
            </a:pPr>
            <a:r>
              <a:rPr lang="en-US" sz="1800"/>
              <a:t>Combining microcontroller and sensors using Arduino</a:t>
            </a:r>
          </a:p>
          <a:p>
            <a:pPr marL="285750" indent="-285750">
              <a:buChar char="•"/>
            </a:pPr>
            <a:r>
              <a:rPr lang="en-US" sz="1800"/>
              <a:t>Arduino serial monitor output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1953D2-17CE-C8E7-7985-AC24491B5C9C}"/>
              </a:ext>
            </a:extLst>
          </p:cNvPr>
          <p:cNvSpPr txBox="1"/>
          <p:nvPr/>
        </p:nvSpPr>
        <p:spPr>
          <a:xfrm>
            <a:off x="11809012" y="6524893"/>
            <a:ext cx="38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84261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2320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D5C485F8-53F2-BD48-9D7B-D5B2FD5D6C0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818745B6-76BD-F141-A42C-4752F0661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8BD31E2B-72C7-9D4E-A895-6763E2548FC1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Agenda</a:t>
            </a: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D484479C-7053-2D42-9B29-890311931E7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D6F1D-3CBE-9B58-A366-3DFE008C0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675" y="1883129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</a:rPr>
              <a:t>Problem/Solution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</a:rPr>
              <a:t>Project Requirements</a:t>
            </a:r>
            <a:endParaRPr lang="en-US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</a:rPr>
              <a:t>Block Diagram and Design Changes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</a:rPr>
              <a:t>Subsystem Requirements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</a:rPr>
              <a:t>Detailed Design Description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</a:rPr>
              <a:t>Successes and Challenges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</a:rPr>
              <a:t>Key Takeaways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17AEC-BFA5-94E7-F636-52FDBEF72B2E}"/>
              </a:ext>
            </a:extLst>
          </p:cNvPr>
          <p:cNvSpPr txBox="1"/>
          <p:nvPr/>
        </p:nvSpPr>
        <p:spPr>
          <a:xfrm>
            <a:off x="11833410" y="6524893"/>
            <a:ext cx="35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91657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Test Results – Power</a:t>
            </a: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F32CD-BFAD-3CA3-D8CC-CF749FCD244A}"/>
              </a:ext>
            </a:extLst>
          </p:cNvPr>
          <p:cNvSpPr txBox="1">
            <a:spLocks/>
          </p:cNvSpPr>
          <p:nvPr/>
        </p:nvSpPr>
        <p:spPr>
          <a:xfrm>
            <a:off x="4227466" y="5949699"/>
            <a:ext cx="3737068" cy="4718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/>
              <a:t>Flyback Converter Test Results</a:t>
            </a:r>
          </a:p>
          <a:p>
            <a:pPr lvl="1"/>
            <a:endParaRPr lang="en-US" sz="1800"/>
          </a:p>
          <a:p>
            <a:endParaRPr lang="en-US" sz="1800"/>
          </a:p>
          <a:p>
            <a:pPr fontAlgn="base">
              <a:buFont typeface="Arial" panose="020B0604020202020204" pitchFamily="34" charset="0"/>
              <a:buChar char="•"/>
            </a:pPr>
            <a:endParaRPr lang="en-US" sz="1800"/>
          </a:p>
          <a:p>
            <a:pPr marL="114300"/>
            <a:endParaRPr lang="en-US"/>
          </a:p>
        </p:txBody>
      </p:sp>
      <p:pic>
        <p:nvPicPr>
          <p:cNvPr id="5" name="Picture 4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58726A39-AAB3-8AE1-AD0B-E3AA2FE13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310" y="1072273"/>
            <a:ext cx="6424865" cy="48186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E6B783-2B02-0672-1452-5C8F59849E59}"/>
              </a:ext>
            </a:extLst>
          </p:cNvPr>
          <p:cNvSpPr/>
          <p:nvPr/>
        </p:nvSpPr>
        <p:spPr>
          <a:xfrm>
            <a:off x="4010026" y="4577097"/>
            <a:ext cx="284116" cy="996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F0A7BF-731C-BE1B-53D4-A478E4905237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1822796" y="4624388"/>
            <a:ext cx="2187230" cy="910742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E1AA503-0444-4F53-2D80-83CEC49EE543}"/>
              </a:ext>
            </a:extLst>
          </p:cNvPr>
          <p:cNvSpPr txBox="1"/>
          <p:nvPr/>
        </p:nvSpPr>
        <p:spPr>
          <a:xfrm>
            <a:off x="447003" y="5350464"/>
            <a:ext cx="137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5V output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95F2A4-B443-E7E5-666F-BC144F88C4CA}"/>
              </a:ext>
            </a:extLst>
          </p:cNvPr>
          <p:cNvSpPr/>
          <p:nvPr/>
        </p:nvSpPr>
        <p:spPr>
          <a:xfrm>
            <a:off x="4372475" y="4491097"/>
            <a:ext cx="284116" cy="9967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C31200-7A8F-3854-85E9-A0563F8D5824}"/>
              </a:ext>
            </a:extLst>
          </p:cNvPr>
          <p:cNvSpPr/>
          <p:nvPr/>
        </p:nvSpPr>
        <p:spPr>
          <a:xfrm>
            <a:off x="4010026" y="4409747"/>
            <a:ext cx="284116" cy="99677"/>
          </a:xfrm>
          <a:prstGeom prst="rect">
            <a:avLst/>
          </a:prstGeom>
          <a:noFill/>
          <a:ln>
            <a:solidFill>
              <a:srgbClr val="8B35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53F163-07C3-B492-E692-6CD931307C44}"/>
              </a:ext>
            </a:extLst>
          </p:cNvPr>
          <p:cNvCxnSpPr>
            <a:cxnSpLocks/>
          </p:cNvCxnSpPr>
          <p:nvPr/>
        </p:nvCxnSpPr>
        <p:spPr>
          <a:xfrm>
            <a:off x="1985319" y="3419539"/>
            <a:ext cx="2024707" cy="1015608"/>
          </a:xfrm>
          <a:prstGeom prst="straightConnector1">
            <a:avLst/>
          </a:prstGeom>
          <a:ln w="12700">
            <a:solidFill>
              <a:srgbClr val="8B35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423AFA-23AE-7E00-6325-D09AFDA0322B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702050" y="4450351"/>
            <a:ext cx="2670425" cy="9058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6624185-7BBF-05CD-516C-49D992A432EC}"/>
              </a:ext>
            </a:extLst>
          </p:cNvPr>
          <p:cNvSpPr txBox="1"/>
          <p:nvPr/>
        </p:nvSpPr>
        <p:spPr>
          <a:xfrm>
            <a:off x="453211" y="4304777"/>
            <a:ext cx="137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80V input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6BD852-3536-B8BC-BEA4-D5228C30D308}"/>
              </a:ext>
            </a:extLst>
          </p:cNvPr>
          <p:cNvSpPr txBox="1"/>
          <p:nvPr/>
        </p:nvSpPr>
        <p:spPr>
          <a:xfrm>
            <a:off x="447003" y="2930399"/>
            <a:ext cx="192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/>
              <a:t>17V Auxiliary Voltage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1A689D-7A40-5A7C-A4BE-9C1EA3E88046}"/>
              </a:ext>
            </a:extLst>
          </p:cNvPr>
          <p:cNvSpPr txBox="1"/>
          <p:nvPr/>
        </p:nvSpPr>
        <p:spPr>
          <a:xfrm>
            <a:off x="11734800" y="6524893"/>
            <a:ext cx="457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891518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Successes &amp; Challenges</a:t>
            </a: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9786156-C8D8-32C9-DA20-3CEF9DD22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04848"/>
              </p:ext>
            </p:extLst>
          </p:nvPr>
        </p:nvGraphicFramePr>
        <p:xfrm>
          <a:off x="1107642" y="1399533"/>
          <a:ext cx="9763900" cy="4313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1950">
                  <a:extLst>
                    <a:ext uri="{9D8B030D-6E8A-4147-A177-3AD203B41FA5}">
                      <a16:colId xmlns:a16="http://schemas.microsoft.com/office/drawing/2014/main" val="105381358"/>
                    </a:ext>
                  </a:extLst>
                </a:gridCol>
                <a:gridCol w="4881950">
                  <a:extLst>
                    <a:ext uri="{9D8B030D-6E8A-4147-A177-3AD203B41FA5}">
                      <a16:colId xmlns:a16="http://schemas.microsoft.com/office/drawing/2014/main" val="2262386037"/>
                    </a:ext>
                  </a:extLst>
                </a:gridCol>
              </a:tblGrid>
              <a:tr h="700708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Successes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Challenges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4739069"/>
                  </a:ext>
                </a:extLst>
              </a:tr>
              <a:tr h="903247">
                <a:tc>
                  <a:txBody>
                    <a:bodyPr/>
                    <a:lstStyle/>
                    <a:p>
                      <a:r>
                        <a:rPr lang="en-US" sz="2000"/>
                        <a:t>Sensor subsystem build and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Debugging on PCB</a:t>
                      </a:r>
                    </a:p>
                    <a:p>
                      <a:pPr marL="0" lvl="0" indent="0">
                        <a:buNone/>
                      </a:pP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365781"/>
                  </a:ext>
                </a:extLst>
              </a:tr>
              <a:tr h="903247">
                <a:tc>
                  <a:txBody>
                    <a:bodyPr/>
                    <a:lstStyle/>
                    <a:p>
                      <a:r>
                        <a:rPr lang="en-US" sz="2000"/>
                        <a:t>Control subsystem design and integration</a:t>
                      </a:r>
                    </a:p>
                    <a:p>
                      <a:pPr lvl="0">
                        <a:buNone/>
                      </a:pP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Rectifier and </a:t>
                      </a:r>
                      <a:r>
                        <a:rPr lang="en-US" sz="2000" err="1"/>
                        <a:t>triac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82218"/>
                  </a:ext>
                </a:extLst>
              </a:tr>
              <a:tr h="903247">
                <a:tc>
                  <a:txBody>
                    <a:bodyPr/>
                    <a:lstStyle/>
                    <a:p>
                      <a:r>
                        <a:rPr lang="en-US" sz="2000"/>
                        <a:t>Power conversion with flyback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65310"/>
                  </a:ext>
                </a:extLst>
              </a:tr>
              <a:tr h="903247">
                <a:tc>
                  <a:txBody>
                    <a:bodyPr/>
                    <a:lstStyle/>
                    <a:p>
                      <a:r>
                        <a:rPr lang="en-US" sz="2000"/>
                        <a:t>Adapted to challenges that came up and modified design as necessary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66628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67CA88C-4D6B-D403-E65F-38EB9464319D}"/>
              </a:ext>
            </a:extLst>
          </p:cNvPr>
          <p:cNvSpPr txBox="1"/>
          <p:nvPr/>
        </p:nvSpPr>
        <p:spPr>
          <a:xfrm>
            <a:off x="11809012" y="6524893"/>
            <a:ext cx="38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915361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Conclusion</a:t>
            </a: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8F3ABB-92D1-64A4-EA65-8A9D20C1A268}"/>
              </a:ext>
            </a:extLst>
          </p:cNvPr>
          <p:cNvSpPr txBox="1"/>
          <p:nvPr/>
        </p:nvSpPr>
        <p:spPr>
          <a:xfrm>
            <a:off x="750176" y="1347952"/>
            <a:ext cx="10535841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cs typeface="Segoe UI"/>
              </a:rPr>
              <a:t>Key Takeaways:</a:t>
            </a:r>
          </a:p>
          <a:p>
            <a:pPr marL="285750" indent="-285750">
              <a:buChar char="•"/>
            </a:pPr>
            <a:r>
              <a:rPr lang="en-US" sz="1800"/>
              <a:t>We learned a lot about:</a:t>
            </a:r>
          </a:p>
          <a:p>
            <a:pPr marL="342900" indent="171450">
              <a:buChar char="•"/>
            </a:pPr>
            <a:r>
              <a:rPr lang="en-US" sz="1800"/>
              <a:t>Designing and testing power systems, especially for high voltage </a:t>
            </a:r>
          </a:p>
          <a:p>
            <a:pPr marL="342900" indent="171450">
              <a:buChar char="•"/>
            </a:pPr>
            <a:r>
              <a:rPr lang="en-US" sz="1800"/>
              <a:t>PCB design and debugging</a:t>
            </a:r>
          </a:p>
          <a:p>
            <a:pPr marL="342900" indent="171450">
              <a:buChar char="•"/>
            </a:pPr>
            <a:r>
              <a:rPr lang="en-US" sz="1800"/>
              <a:t>Planning and executing a project with various subsystems and design phases</a:t>
            </a:r>
          </a:p>
          <a:p>
            <a:pPr marL="342900" indent="-342900">
              <a:buChar char="•"/>
            </a:pPr>
            <a:r>
              <a:rPr lang="en-US" sz="1800"/>
              <a:t>If we redesigned our project, we would:</a:t>
            </a:r>
          </a:p>
          <a:p>
            <a:pPr marL="342900" indent="171450">
              <a:buChar char="•"/>
            </a:pPr>
            <a:r>
              <a:rPr lang="en-US" sz="1800"/>
              <a:t>Adjust timeline to allow more time for PCB debugging &amp; reordering</a:t>
            </a:r>
          </a:p>
          <a:p>
            <a:pPr marL="342900" indent="171450">
              <a:buChar char="•"/>
            </a:pPr>
            <a:r>
              <a:rPr lang="en-US" sz="1800"/>
              <a:t>Investigate rectifier principles</a:t>
            </a:r>
          </a:p>
          <a:p>
            <a:pPr marL="342900" indent="171450">
              <a:buChar char="•"/>
            </a:pPr>
            <a:endParaRPr lang="en-US" sz="1800"/>
          </a:p>
          <a:p>
            <a:endParaRPr lang="en-US" sz="1800"/>
          </a:p>
          <a:p>
            <a:r>
              <a:rPr lang="en-US" sz="3600" b="1"/>
              <a:t>Future Work:</a:t>
            </a:r>
            <a:endParaRPr lang="en-US" sz="3600"/>
          </a:p>
          <a:p>
            <a:pPr marL="285750" indent="-285750">
              <a:buFont typeface="Arial,Sans-Serif"/>
              <a:buChar char="•"/>
            </a:pPr>
            <a:r>
              <a:rPr lang="en-US" sz="1800"/>
              <a:t>Adjust for use with actual light fixtures</a:t>
            </a:r>
          </a:p>
          <a:p>
            <a:pPr marL="285750" indent="-285750">
              <a:buFont typeface="Arial,Sans-Serif"/>
              <a:buChar char="•"/>
            </a:pPr>
            <a:r>
              <a:rPr lang="en-US" sz="1800"/>
              <a:t>Package into a smaller form factor</a:t>
            </a:r>
          </a:p>
          <a:p>
            <a:pPr marL="285750" indent="-285750">
              <a:buFont typeface="Arial,Sans-Serif"/>
              <a:buChar char="•"/>
            </a:pPr>
            <a:endParaRPr lang="en-US" sz="1800"/>
          </a:p>
          <a:p>
            <a:pPr marL="285750" indent="-285750">
              <a:buChar char="•"/>
            </a:pPr>
            <a:endParaRPr lang="en-US" sz="1800"/>
          </a:p>
          <a:p>
            <a:pPr>
              <a:buChar char="•"/>
            </a:pPr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9FDC6-1A1E-EA97-4A0E-8E59467D0709}"/>
              </a:ext>
            </a:extLst>
          </p:cNvPr>
          <p:cNvSpPr txBox="1"/>
          <p:nvPr/>
        </p:nvSpPr>
        <p:spPr>
          <a:xfrm>
            <a:off x="11809012" y="6524893"/>
            <a:ext cx="38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24487097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387F9BF5-DFA5-0D43-A787-7093AFF0A25C}"/>
              </a:ext>
            </a:extLst>
          </p:cNvPr>
          <p:cNvSpPr/>
          <p:nvPr/>
        </p:nvSpPr>
        <p:spPr>
          <a:xfrm rot="10800000" flipH="1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picture containing building, street&#10;&#10;Description automatically generated">
            <a:extLst>
              <a:ext uri="{FF2B5EF4-FFF2-40B4-BE49-F238E27FC236}">
                <a16:creationId xmlns:a16="http://schemas.microsoft.com/office/drawing/2014/main" id="{F2600311-478F-1248-A89E-70562FC0DD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1" y="8165"/>
            <a:ext cx="12192000" cy="685800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3AF0C5-85E3-5442-BD93-F22B807C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021" y="2252985"/>
            <a:ext cx="7131957" cy="2352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7BACE-DEC8-854E-FD5D-762566E8192B}"/>
              </a:ext>
            </a:extLst>
          </p:cNvPr>
          <p:cNvSpPr txBox="1"/>
          <p:nvPr/>
        </p:nvSpPr>
        <p:spPr>
          <a:xfrm>
            <a:off x="11788588" y="6524893"/>
            <a:ext cx="403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780405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2320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D5C485F8-53F2-BD48-9D7B-D5B2FD5D6C0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818745B6-76BD-F141-A42C-4752F0661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8BD31E2B-72C7-9D4E-A895-6763E2548FC1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</a:rPr>
              <a:t>Objective</a:t>
            </a: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D484479C-7053-2D42-9B29-890311931E7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D6F1D-3CBE-9B58-A366-3DFE008C0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227" y="1479447"/>
            <a:ext cx="5325596" cy="3899106"/>
          </a:xfrm>
        </p:spPr>
        <p:txBody>
          <a:bodyPr>
            <a:normAutofit/>
          </a:bodyPr>
          <a:lstStyle/>
          <a:p>
            <a:pPr marL="114300" indent="0">
              <a:spcBef>
                <a:spcPts val="0"/>
              </a:spcBef>
              <a:buNone/>
            </a:pPr>
            <a:r>
              <a:rPr lang="en-US" sz="2400" b="1">
                <a:latin typeface="Arial"/>
              </a:rPr>
              <a:t>Problem </a:t>
            </a:r>
          </a:p>
          <a:p>
            <a:pPr>
              <a:spcBef>
                <a:spcPts val="0"/>
              </a:spcBef>
            </a:pPr>
            <a:r>
              <a:rPr lang="en-US" sz="2400">
                <a:latin typeface="Arial"/>
              </a:rPr>
              <a:t>Binary switches have no brightness control</a:t>
            </a:r>
          </a:p>
          <a:p>
            <a:pPr>
              <a:spcBef>
                <a:spcPts val="0"/>
              </a:spcBef>
            </a:pPr>
            <a:r>
              <a:rPr lang="en-US" sz="2400">
                <a:latin typeface="Arial"/>
              </a:rPr>
              <a:t>No automatic light dimming</a:t>
            </a:r>
          </a:p>
          <a:p>
            <a:pPr>
              <a:spcBef>
                <a:spcPts val="0"/>
              </a:spcBef>
            </a:pPr>
            <a:r>
              <a:rPr lang="en-US" sz="2400">
                <a:latin typeface="Arial"/>
              </a:rPr>
              <a:t>~10% of a home’s energy use is used for lighting</a:t>
            </a:r>
          </a:p>
          <a:p>
            <a:pPr>
              <a:spcBef>
                <a:spcPts val="0"/>
              </a:spcBef>
            </a:pPr>
            <a:r>
              <a:rPr lang="en-US" sz="2400">
                <a:latin typeface="Arial"/>
              </a:rPr>
              <a:t>Neutral wiring is required for smart switches</a:t>
            </a:r>
          </a:p>
          <a:p>
            <a:pPr marL="114300" indent="0">
              <a:buNone/>
            </a:pPr>
            <a:br>
              <a:rPr lang="en-US" sz="2000" b="0">
                <a:effectLst/>
              </a:rPr>
            </a:br>
            <a:endParaRPr lang="en-US" sz="2400">
              <a:latin typeface="Arial"/>
            </a:endParaRPr>
          </a:p>
        </p:txBody>
      </p:sp>
      <p:pic>
        <p:nvPicPr>
          <p:cNvPr id="1026" name="Picture 2" descr="Your Quick Guide to Smart Light Bulbs">
            <a:extLst>
              <a:ext uri="{FF2B5EF4-FFF2-40B4-BE49-F238E27FC236}">
                <a16:creationId xmlns:a16="http://schemas.microsoft.com/office/drawing/2014/main" id="{D34D50C5-6DB0-3FB6-AE5C-77A306F93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62848"/>
            <a:ext cx="5446568" cy="363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EEA6F8-E23F-015D-3E35-4BAF4FC7CD39}"/>
              </a:ext>
            </a:extLst>
          </p:cNvPr>
          <p:cNvSpPr txBox="1"/>
          <p:nvPr/>
        </p:nvSpPr>
        <p:spPr>
          <a:xfrm>
            <a:off x="11833410" y="6524893"/>
            <a:ext cx="35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412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D5C485F8-53F2-BD48-9D7B-D5B2FD5D6C0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818745B6-76BD-F141-A42C-4752F0661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8BD31E2B-72C7-9D4E-A895-6763E2548FC1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Objective</a:t>
            </a: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D484479C-7053-2D42-9B29-890311931E7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D6F1D-3CBE-9B58-A366-3DFE008C0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550" y="1402343"/>
            <a:ext cx="5886450" cy="4351338"/>
          </a:xfrm>
        </p:spPr>
        <p:txBody>
          <a:bodyPr>
            <a:normAutofit/>
          </a:bodyPr>
          <a:lstStyle/>
          <a:p>
            <a:pPr marL="114300" indent="0">
              <a:spcBef>
                <a:spcPts val="0"/>
              </a:spcBef>
              <a:buNone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Solution</a:t>
            </a:r>
            <a:endParaRPr lang="en-US" sz="3200"/>
          </a:p>
          <a:p>
            <a:pPr marL="228600" indent="-228600">
              <a:spcBef>
                <a:spcPts val="0"/>
              </a:spcBef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Create a smart switch that can connect to existing light switches and intelligently control lights</a:t>
            </a:r>
          </a:p>
          <a:p>
            <a:pPr marL="228600" indent="-228600">
              <a:spcBef>
                <a:spcPts val="0"/>
              </a:spcBef>
              <a:buFont typeface="Arial,Sans-Serif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Sensors will be able to detect the ambient light and any obstructions</a:t>
            </a:r>
          </a:p>
          <a:p>
            <a:pPr marL="228600" indent="-228600">
              <a:spcBef>
                <a:spcPts val="0"/>
              </a:spcBef>
              <a:buFont typeface="Arial,Sans-Serif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Control system will adjust the power level of the lights to maintain a constant, user set level</a:t>
            </a:r>
          </a:p>
          <a:p>
            <a:pPr marL="228600" indent="-228600">
              <a:spcBef>
                <a:spcPts val="0"/>
              </a:spcBef>
              <a:buFont typeface="Arial,Sans-Serif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No neutral wiring will be required</a:t>
            </a:r>
            <a:endParaRPr lang="en-US" sz="4000">
              <a:solidFill>
                <a:srgbClr val="000000"/>
              </a:solidFill>
              <a:latin typeface="Arial"/>
              <a:cs typeface="Arial"/>
            </a:endParaRPr>
          </a:p>
          <a:p>
            <a:pPr marL="228600" indent="-228600">
              <a:spcBef>
                <a:spcPts val="0"/>
              </a:spcBef>
              <a:buFont typeface="Arial,Sans-Serif"/>
              <a:buChar char="•"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marL="228600" indent="-228600">
              <a:spcBef>
                <a:spcPts val="0"/>
              </a:spcBef>
              <a:buFont typeface="Arial,Sans-Serif"/>
              <a:buChar char="•"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114300" indent="-11430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E640D-246D-887A-E7DB-7A7DA95B4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723" y="1520457"/>
            <a:ext cx="4793747" cy="3751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35FAD-DF8E-B8B6-4FAB-CBE33543354E}"/>
              </a:ext>
            </a:extLst>
          </p:cNvPr>
          <p:cNvSpPr txBox="1"/>
          <p:nvPr/>
        </p:nvSpPr>
        <p:spPr>
          <a:xfrm>
            <a:off x="11833410" y="6524893"/>
            <a:ext cx="35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9236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D5C485F8-53F2-BD48-9D7B-D5B2FD5D6C0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818745B6-76BD-F141-A42C-4752F0661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8BD31E2B-72C7-9D4E-A895-6763E2548FC1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Objective</a:t>
            </a: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D484479C-7053-2D42-9B29-890311931E7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D6F1D-3CBE-9B58-A366-3DFE008C0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023" y="1072273"/>
            <a:ext cx="10515600" cy="868222"/>
          </a:xfrm>
        </p:spPr>
        <p:txBody>
          <a:bodyPr>
            <a:normAutofit fontScale="92500" lnSpcReduction="10000"/>
          </a:bodyPr>
          <a:lstStyle/>
          <a:p>
            <a:pPr marL="228600" indent="-114300">
              <a:spcBef>
                <a:spcPts val="0"/>
              </a:spcBef>
              <a:buNone/>
            </a:pPr>
            <a:endParaRPr lang="en-US" sz="3200" b="1">
              <a:solidFill>
                <a:srgbClr val="000000"/>
              </a:solidFill>
              <a:latin typeface="Arial"/>
            </a:endParaRPr>
          </a:p>
          <a:p>
            <a:pPr marL="1143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rgbClr val="000000"/>
                </a:solidFill>
                <a:effectLst/>
                <a:latin typeface="Arial"/>
              </a:rPr>
              <a:t>High Level Requirements</a:t>
            </a:r>
          </a:p>
          <a:p>
            <a:pPr marL="11430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200" b="1">
              <a:effectLst/>
              <a:latin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4220B10-FEDD-39D9-8223-EFCE89618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003677"/>
              </p:ext>
            </p:extLst>
          </p:nvPr>
        </p:nvGraphicFramePr>
        <p:xfrm>
          <a:off x="1930000" y="2126547"/>
          <a:ext cx="8128000" cy="3532083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4191754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81508531"/>
                    </a:ext>
                  </a:extLst>
                </a:gridCol>
              </a:tblGrid>
              <a:tr h="1611843">
                <a:tc>
                  <a:txBody>
                    <a:bodyPr/>
                    <a:lstStyle/>
                    <a:p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 able to connect to any existing light fixtures and switch. No neutral wire will be required.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Maintain a constant light level for the room at desired brightness.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333483"/>
                  </a:ext>
                </a:extLst>
              </a:tr>
              <a:tr h="16118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Prevent unintended fluctuations in light from temporary obstructions in front of the switch.</a:t>
                      </a:r>
                    </a:p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Have an override switch that allows for absolute control of the lights.</a:t>
                      </a:r>
                    </a:p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33210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F22140D-4309-0455-496E-56FEB170D361}"/>
              </a:ext>
            </a:extLst>
          </p:cNvPr>
          <p:cNvSpPr txBox="1"/>
          <p:nvPr/>
        </p:nvSpPr>
        <p:spPr>
          <a:xfrm>
            <a:off x="11833410" y="6524893"/>
            <a:ext cx="35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30469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Original Design</a:t>
            </a: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5A8547-15F7-F4C0-CE03-4C166E2D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62" y="1571628"/>
            <a:ext cx="7308782" cy="361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394E0D-6AC3-0FE5-4274-069831E0BEFC}"/>
              </a:ext>
            </a:extLst>
          </p:cNvPr>
          <p:cNvSpPr txBox="1">
            <a:spLocks/>
          </p:cNvSpPr>
          <p:nvPr/>
        </p:nvSpPr>
        <p:spPr>
          <a:xfrm>
            <a:off x="472759" y="2185685"/>
            <a:ext cx="3699055" cy="3189843"/>
          </a:xfrm>
          <a:prstGeom prst="rect">
            <a:avLst/>
          </a:prstGeom>
        </p:spPr>
        <p:txBody>
          <a:bodyPr lIns="91440" tIns="45720" rIns="91440" bIns="4572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,Sans-Serif"/>
              <a:buChar char="•"/>
            </a:pPr>
            <a:r>
              <a:rPr lang="en-US" sz="2400"/>
              <a:t>Three separate subsystems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/>
              <a:t>5 V converter for power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/>
              <a:t>Microcontroller connected to sensors and user interface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 err="1"/>
              <a:t>Triac</a:t>
            </a:r>
            <a:r>
              <a:rPr lang="en-US" sz="2400"/>
              <a:t> handles AC mains voltage</a:t>
            </a:r>
          </a:p>
          <a:p>
            <a:pPr marL="285750" indent="-285750">
              <a:buFont typeface="Arial,Sans-Serif"/>
              <a:buChar char="•"/>
            </a:pPr>
            <a:endParaRPr lang="en-US" sz="2400"/>
          </a:p>
          <a:p>
            <a:endParaRPr lang="en-US" sz="2400"/>
          </a:p>
          <a:p>
            <a:pPr fontAlgn="base">
              <a:buFont typeface="Arial" panose="020B0604020202020204" pitchFamily="34" charset="0"/>
              <a:buChar char="•"/>
            </a:pPr>
            <a:endParaRPr lang="en-US" sz="2400"/>
          </a:p>
          <a:p>
            <a:pPr marL="114300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EBC3C1-12B9-19D7-4D4B-DD4F3416BE79}"/>
              </a:ext>
            </a:extLst>
          </p:cNvPr>
          <p:cNvSpPr txBox="1"/>
          <p:nvPr/>
        </p:nvSpPr>
        <p:spPr>
          <a:xfrm>
            <a:off x="11833412" y="6524381"/>
            <a:ext cx="35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4520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Changes</a:t>
            </a: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CC911A-9D1D-0FB2-B514-C64CF05BB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30" y="1574900"/>
            <a:ext cx="7786489" cy="378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D46ED-DE45-1E92-9956-98068CD32E28}"/>
              </a:ext>
            </a:extLst>
          </p:cNvPr>
          <p:cNvSpPr txBox="1">
            <a:spLocks/>
          </p:cNvSpPr>
          <p:nvPr/>
        </p:nvSpPr>
        <p:spPr>
          <a:xfrm>
            <a:off x="497950" y="2015651"/>
            <a:ext cx="3699055" cy="3189843"/>
          </a:xfrm>
          <a:prstGeom prst="rect">
            <a:avLst/>
          </a:prstGeom>
        </p:spPr>
        <p:txBody>
          <a:bodyPr lIns="91440" tIns="45720" rIns="91440" bIns="4572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,Sans-Serif"/>
              <a:buChar char="•"/>
            </a:pPr>
            <a:r>
              <a:rPr lang="en-US" sz="2400"/>
              <a:t>Eliminated AC/DC conversion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/>
              <a:t>Changed luminosity sensor so linear regulator isn't needed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 err="1"/>
              <a:t>Triac</a:t>
            </a:r>
            <a:r>
              <a:rPr lang="en-US" sz="2400"/>
              <a:t> – changed to directly powering using microcontroller</a:t>
            </a:r>
          </a:p>
          <a:p>
            <a:endParaRPr lang="en-US" sz="2400"/>
          </a:p>
          <a:p>
            <a:pPr fontAlgn="base">
              <a:buFont typeface="Arial" panose="020B0604020202020204" pitchFamily="34" charset="0"/>
              <a:buChar char="•"/>
            </a:pPr>
            <a:endParaRPr lang="en-US" sz="2400"/>
          </a:p>
          <a:p>
            <a:pPr marL="114300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AC3932-88D0-1A8F-1E03-BA4B3578084F}"/>
              </a:ext>
            </a:extLst>
          </p:cNvPr>
          <p:cNvSpPr txBox="1"/>
          <p:nvPr/>
        </p:nvSpPr>
        <p:spPr>
          <a:xfrm>
            <a:off x="11833410" y="6524893"/>
            <a:ext cx="35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90310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4" name="Google Shape;145;p7">
            <a:extLst>
              <a:ext uri="{FF2B5EF4-FFF2-40B4-BE49-F238E27FC236}">
                <a16:creationId xmlns:a16="http://schemas.microsoft.com/office/drawing/2014/main" id="{D5C485F8-53F2-BD48-9D7B-D5B2FD5D6C0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818745B6-76BD-F141-A42C-4752F0661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6" name="Google Shape;100;p1">
            <a:extLst>
              <a:ext uri="{FF2B5EF4-FFF2-40B4-BE49-F238E27FC236}">
                <a16:creationId xmlns:a16="http://schemas.microsoft.com/office/drawing/2014/main" id="{8BD31E2B-72C7-9D4E-A895-6763E2548FC1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Functional Blocks and Requirements</a:t>
            </a: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D484479C-7053-2D42-9B29-890311931E7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5FEE636-D0E3-0CF5-CC90-183C4F846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145755"/>
              </p:ext>
            </p:extLst>
          </p:nvPr>
        </p:nvGraphicFramePr>
        <p:xfrm>
          <a:off x="941916" y="1280583"/>
          <a:ext cx="10054638" cy="4645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546">
                  <a:extLst>
                    <a:ext uri="{9D8B030D-6E8A-4147-A177-3AD203B41FA5}">
                      <a16:colId xmlns:a16="http://schemas.microsoft.com/office/drawing/2014/main" val="3391587808"/>
                    </a:ext>
                  </a:extLst>
                </a:gridCol>
                <a:gridCol w="3351546">
                  <a:extLst>
                    <a:ext uri="{9D8B030D-6E8A-4147-A177-3AD203B41FA5}">
                      <a16:colId xmlns:a16="http://schemas.microsoft.com/office/drawing/2014/main" val="846141677"/>
                    </a:ext>
                  </a:extLst>
                </a:gridCol>
                <a:gridCol w="3351546">
                  <a:extLst>
                    <a:ext uri="{9D8B030D-6E8A-4147-A177-3AD203B41FA5}">
                      <a16:colId xmlns:a16="http://schemas.microsoft.com/office/drawing/2014/main" val="280825939"/>
                    </a:ext>
                  </a:extLst>
                </a:gridCol>
              </a:tblGrid>
              <a:tr h="796865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Control Subsystem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Sensor Subsystem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Power Subsystem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0832732"/>
                  </a:ext>
                </a:extLst>
              </a:tr>
              <a:tr h="192413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Microcontroller interfaces with user interface and light bulb simultaneously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Ultrasonic sensor accurately detects a person between the heights of 5’ and 6’ within 20 cm.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Flyback converter outputs 5V ±10%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665541"/>
                  </a:ext>
                </a:extLst>
              </a:tr>
              <a:tr h="192413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Microcontroller siphons power from AC mains, while ensuring the light stays off.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Luminosity sensor detects the typical brightness in a room</a:t>
                      </a:r>
                      <a:endParaRPr lang="en-US" sz="2400"/>
                    </a:p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from 100-4000 lumens.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Flyback converter functions from 5V-120V input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86786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23BF9DB-B055-4BDC-3EDC-0F3FA76216F5}"/>
              </a:ext>
            </a:extLst>
          </p:cNvPr>
          <p:cNvSpPr txBox="1"/>
          <p:nvPr/>
        </p:nvSpPr>
        <p:spPr>
          <a:xfrm>
            <a:off x="11833410" y="6524893"/>
            <a:ext cx="35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4970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37E7B2F9-4530-7540-9A7D-25FE9B6FF02F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sym typeface="Helvetica Neue Light"/>
              </a:rPr>
              <a:t>PCB Design 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90B075A3-DE04-A441-85E2-4CA526CEC8C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12D96-B94F-CE91-2EDF-4BB2AE6DE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3" t="745" r="2826" b="3221"/>
          <a:stretch/>
        </p:blipFill>
        <p:spPr>
          <a:xfrm>
            <a:off x="1739153" y="1264023"/>
            <a:ext cx="3944470" cy="3935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83E994-8BE7-0557-08AC-1B257ACB1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909" y="1264023"/>
            <a:ext cx="3944470" cy="3983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FA87B6-FF69-47FA-38A4-F7D06697D7A4}"/>
              </a:ext>
            </a:extLst>
          </p:cNvPr>
          <p:cNvSpPr txBox="1"/>
          <p:nvPr/>
        </p:nvSpPr>
        <p:spPr>
          <a:xfrm>
            <a:off x="3408723" y="5247657"/>
            <a:ext cx="192750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Front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42554-C719-979E-2A69-06E98C9D0C0A}"/>
              </a:ext>
            </a:extLst>
          </p:cNvPr>
          <p:cNvSpPr txBox="1"/>
          <p:nvPr/>
        </p:nvSpPr>
        <p:spPr>
          <a:xfrm>
            <a:off x="8195876" y="5247657"/>
            <a:ext cx="192750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Back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37F5C0-B7E2-11CF-DEF5-5D61454A385E}"/>
              </a:ext>
            </a:extLst>
          </p:cNvPr>
          <p:cNvSpPr txBox="1"/>
          <p:nvPr/>
        </p:nvSpPr>
        <p:spPr>
          <a:xfrm>
            <a:off x="11833410" y="6524893"/>
            <a:ext cx="35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41629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8d2911-dbd2-4621-ba29-3b8e35f56a3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7CAC832AEA0D46B9E1FD656A1A86B9" ma:contentTypeVersion="13" ma:contentTypeDescription="Create a new document." ma:contentTypeScope="" ma:versionID="8cec35712bb90b0102d0413fd6773a2f">
  <xsd:schema xmlns:xsd="http://www.w3.org/2001/XMLSchema" xmlns:xs="http://www.w3.org/2001/XMLSchema" xmlns:p="http://schemas.microsoft.com/office/2006/metadata/properties" xmlns:ns3="fde52db3-e066-494b-9eec-41b4825574e9" xmlns:ns4="268d2911-dbd2-4621-ba29-3b8e35f56a32" targetNamespace="http://schemas.microsoft.com/office/2006/metadata/properties" ma:root="true" ma:fieldsID="8a6093f36b2d4b958705da97d32e78d4" ns3:_="" ns4:_="">
    <xsd:import namespace="fde52db3-e066-494b-9eec-41b4825574e9"/>
    <xsd:import namespace="268d2911-dbd2-4621-ba29-3b8e35f56a3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e52db3-e066-494b-9eec-41b4825574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d2911-dbd2-4621-ba29-3b8e35f56a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B2D02B-4909-4B92-B6CF-1FF70349CC46}">
  <ds:schemaRefs>
    <ds:schemaRef ds:uri="268d2911-dbd2-4621-ba29-3b8e35f56a32"/>
    <ds:schemaRef ds:uri="fde52db3-e066-494b-9eec-41b4825574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69A90C-C569-41FE-98CD-C63C94B9EF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3A8A29-4F4C-4906-A66A-627C4BB7AF17}">
  <ds:schemaRefs>
    <ds:schemaRef ds:uri="268d2911-dbd2-4621-ba29-3b8e35f56a32"/>
    <ds:schemaRef ds:uri="fde52db3-e066-494b-9eec-41b4825574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23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template. Please copy this document before making any edits</dc:title>
  <dc:creator>Nielsen, Joshua</dc:creator>
  <cp:revision>2</cp:revision>
  <dcterms:created xsi:type="dcterms:W3CDTF">2019-01-14T22:06:33Z</dcterms:created>
  <dcterms:modified xsi:type="dcterms:W3CDTF">2023-05-04T20:25:46Z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0x010100C17CAC832AEA0D46B9E1FD656A1A86B9</vt:lpwstr>
  </property>
</Properties>
</file>