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e430a2d96_0_11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4e430a2d96_0_1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2efaa965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52efaa96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52efaa9656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52efaa9656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4fef765efc_1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4fef765efc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51605ee85b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351605ee85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51605ee85b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51605ee85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4ab3ec952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54ab3ec95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54ab3ec952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54ab3ec95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518e45708a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518e45708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530d9f3948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530d9f394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30d9f3948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3530d9f3948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e430a2d96_0_11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4e430a2d96_0_1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530d9f3948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3530d9f394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4fb311bff7_1_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34fb311bff7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4fb311bff7_1_5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4fb311bff7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4fef765efc_1_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4fef765efc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4fef765efc_1_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34fef765efc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4fb311bff7_1_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4fb311bff7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4fef765efc_1_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34fef765efc_1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4fef765efc_1_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34fef765efc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5404dc0a85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35404dc0a8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51605ee85b_0_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351605ee85b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e430a2d96_0_11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4e430a2d96_0_1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4e430a2d96_0_12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4e430a2d96_0_1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e430a2d96_0_11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4e430a2d96_0_1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fba5708fa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4fba5708fa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fba5708f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4fba5708f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fba5708fa_0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4fba5708fa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fba5708fa_0_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4fba5708fa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fb6c1e69a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4fb6c1e69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grpSp>
        <p:nvGrpSpPr>
          <p:cNvPr id="75" name="Google Shape;75;p12"/>
          <p:cNvGrpSpPr/>
          <p:nvPr/>
        </p:nvGrpSpPr>
        <p:grpSpPr>
          <a:xfrm>
            <a:off x="4350279" y="2855377"/>
            <a:ext cx="443589" cy="105632"/>
            <a:chOff x="4137525" y="2915950"/>
            <a:chExt cx="869100" cy="207000"/>
          </a:xfrm>
        </p:grpSpPr>
        <p:sp>
          <p:nvSpPr>
            <p:cNvPr id="76" name="Google Shape;76;p1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12"/>
          <p:cNvSpPr txBox="1"/>
          <p:nvPr>
            <p:ph type="ctrTitle"/>
          </p:nvPr>
        </p:nvSpPr>
        <p:spPr>
          <a:xfrm>
            <a:off x="671258" y="990800"/>
            <a:ext cx="7801500" cy="1730100"/>
          </a:xfrm>
          <a:prstGeom prst="rect">
            <a:avLst/>
          </a:prstGeom>
        </p:spPr>
        <p:txBody>
          <a:bodyPr anchorCtr="0" anchor="b" bIns="34275" lIns="68575" spcFirstLastPara="1" rIns="68575" wrap="square" tIns="3427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80" name="Google Shape;80;p12"/>
          <p:cNvSpPr txBox="1"/>
          <p:nvPr>
            <p:ph idx="1" type="subTitle"/>
          </p:nvPr>
        </p:nvSpPr>
        <p:spPr>
          <a:xfrm>
            <a:off x="671250" y="3174876"/>
            <a:ext cx="7801500" cy="792600"/>
          </a:xfrm>
          <a:prstGeom prst="rect">
            <a:avLst/>
          </a:prstGeom>
        </p:spPr>
        <p:txBody>
          <a:bodyPr anchorCtr="0" anchor="t" bIns="34275" lIns="68575" spcFirstLastPara="1" rIns="68575" wrap="square" tIns="34275">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SzPts val="2100"/>
              <a:buNone/>
              <a:defRPr sz="2100"/>
            </a:lvl6pPr>
            <a:lvl7pPr lvl="6" algn="ctr">
              <a:lnSpc>
                <a:spcPct val="100000"/>
              </a:lnSpc>
              <a:spcBef>
                <a:spcPts val="400"/>
              </a:spcBef>
              <a:spcAft>
                <a:spcPts val="0"/>
              </a:spcAft>
              <a:buSzPts val="2100"/>
              <a:buNone/>
              <a:defRPr sz="2100"/>
            </a:lvl7pPr>
            <a:lvl8pPr lvl="7" algn="ctr">
              <a:lnSpc>
                <a:spcPct val="100000"/>
              </a:lnSpc>
              <a:spcBef>
                <a:spcPts val="400"/>
              </a:spcBef>
              <a:spcAft>
                <a:spcPts val="0"/>
              </a:spcAft>
              <a:buSzPts val="2100"/>
              <a:buNone/>
              <a:defRPr sz="2100"/>
            </a:lvl8pPr>
            <a:lvl9pPr lvl="8" algn="ctr">
              <a:lnSpc>
                <a:spcPct val="100000"/>
              </a:lnSpc>
              <a:spcBef>
                <a:spcPts val="400"/>
              </a:spcBef>
              <a:spcAft>
                <a:spcPts val="0"/>
              </a:spcAft>
              <a:buSzPts val="2100"/>
              <a:buNone/>
              <a:defRPr sz="2100"/>
            </a:lvl9pPr>
          </a:lstStyle>
          <a:p/>
        </p:txBody>
      </p:sp>
      <p:sp>
        <p:nvSpPr>
          <p:cNvPr id="81" name="Google Shape;81;p12"/>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3"/>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85" name="Google Shape;85;p13"/>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 name="Google Shape;24;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1" name="Google Shape;51;p8"/>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2" name="Google Shape;52;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9"/>
          <p:cNvSpPr/>
          <p:nvPr>
            <p:ph idx="2" type="pic"/>
          </p:nvPr>
        </p:nvSpPr>
        <p:spPr>
          <a:xfrm>
            <a:off x="3887391" y="740569"/>
            <a:ext cx="4629300" cy="3655200"/>
          </a:xfrm>
          <a:prstGeom prst="rect">
            <a:avLst/>
          </a:prstGeom>
          <a:noFill/>
          <a:ln>
            <a:noFill/>
          </a:ln>
        </p:spPr>
      </p:sp>
      <p:sp>
        <p:nvSpPr>
          <p:cNvPr id="58" name="Google Shape;58;p9"/>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9" name="Google Shape;5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1.jpg"/><Relationship Id="rId5"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nvSpPr>
        <p:spPr>
          <a:xfrm>
            <a:off x="850526" y="1915473"/>
            <a:ext cx="7443000" cy="2470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lang="en" sz="3000">
                <a:solidFill>
                  <a:schemeClr val="lt1"/>
                </a:solidFill>
              </a:rPr>
              <a:t>Digital Pitch Shifter for Guitar</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None/>
            </a:pPr>
            <a:r>
              <a:rPr b="0" i="0" lang="en" sz="1900" u="none" cap="none" strike="noStrike">
                <a:solidFill>
                  <a:schemeClr val="lt1"/>
                </a:solidFill>
                <a:latin typeface="Arial"/>
                <a:ea typeface="Arial"/>
                <a:cs typeface="Arial"/>
                <a:sym typeface="Arial"/>
              </a:rPr>
              <a:t>E</a:t>
            </a:r>
            <a:r>
              <a:rPr lang="en" sz="1900">
                <a:solidFill>
                  <a:schemeClr val="lt1"/>
                </a:solidFill>
              </a:rPr>
              <a:t>CE 445 Senior Design Laboratory</a:t>
            </a:r>
            <a:endParaRPr sz="1100"/>
          </a:p>
          <a:p>
            <a:pPr indent="0" lvl="0" marL="0" marR="0" rtl="0" algn="ctr">
              <a:lnSpc>
                <a:spcPct val="100000"/>
              </a:lnSpc>
              <a:spcBef>
                <a:spcPts val="50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None/>
            </a:pPr>
            <a:r>
              <a:rPr lang="en" sz="1700">
                <a:solidFill>
                  <a:schemeClr val="lt1"/>
                </a:solidFill>
              </a:rPr>
              <a:t>Group #60:</a:t>
            </a:r>
            <a:endParaRPr sz="1700">
              <a:solidFill>
                <a:schemeClr val="lt1"/>
              </a:solidFill>
            </a:endParaRPr>
          </a:p>
          <a:p>
            <a:pPr indent="0" lvl="0" marL="0" marR="0" rtl="0" algn="ctr">
              <a:lnSpc>
                <a:spcPct val="100000"/>
              </a:lnSpc>
              <a:spcBef>
                <a:spcPts val="500"/>
              </a:spcBef>
              <a:spcAft>
                <a:spcPts val="0"/>
              </a:spcAft>
              <a:buNone/>
            </a:pPr>
            <a:r>
              <a:rPr lang="en" sz="1700">
                <a:solidFill>
                  <a:schemeClr val="lt1"/>
                </a:solidFill>
              </a:rPr>
              <a:t>William Chang</a:t>
            </a:r>
            <a:endParaRPr sz="1700">
              <a:solidFill>
                <a:schemeClr val="lt1"/>
              </a:solidFill>
            </a:endParaRPr>
          </a:p>
          <a:p>
            <a:pPr indent="0" lvl="0" marL="0" marR="0" rtl="0" algn="ctr">
              <a:lnSpc>
                <a:spcPct val="100000"/>
              </a:lnSpc>
              <a:spcBef>
                <a:spcPts val="500"/>
              </a:spcBef>
              <a:spcAft>
                <a:spcPts val="0"/>
              </a:spcAft>
              <a:buNone/>
            </a:pPr>
            <a:r>
              <a:rPr lang="en" sz="1700">
                <a:solidFill>
                  <a:schemeClr val="lt1"/>
                </a:solidFill>
              </a:rPr>
              <a:t>Eric Moreno</a:t>
            </a:r>
            <a:endParaRPr sz="1700">
              <a:solidFill>
                <a:schemeClr val="lt1"/>
              </a:solidFill>
            </a:endParaRPr>
          </a:p>
          <a:p>
            <a:pPr indent="0" lvl="0" marL="0" marR="0" rtl="0" algn="ctr">
              <a:lnSpc>
                <a:spcPct val="100000"/>
              </a:lnSpc>
              <a:spcBef>
                <a:spcPts val="500"/>
              </a:spcBef>
              <a:spcAft>
                <a:spcPts val="0"/>
              </a:spcAft>
              <a:buNone/>
            </a:pPr>
            <a:r>
              <a:rPr lang="en" sz="1700">
                <a:solidFill>
                  <a:schemeClr val="lt1"/>
                </a:solidFill>
              </a:rPr>
              <a:t>Zhengjie Fan</a:t>
            </a:r>
            <a:endParaRPr sz="1700">
              <a:solidFill>
                <a:schemeClr val="lt1"/>
              </a:solidFill>
            </a:endParaRPr>
          </a:p>
        </p:txBody>
      </p:sp>
      <p:sp>
        <p:nvSpPr>
          <p:cNvPr id="91" name="Google Shape;91;p14"/>
          <p:cNvSpPr txBox="1"/>
          <p:nvPr/>
        </p:nvSpPr>
        <p:spPr>
          <a:xfrm>
            <a:off x="2941519" y="4427091"/>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SPRING 2025</a:t>
            </a:r>
            <a:endParaRPr b="0" i="0" sz="1400" u="none" cap="none" strike="noStrike">
              <a:solidFill>
                <a:schemeClr val="lt1"/>
              </a:solidFill>
              <a:latin typeface="Arial"/>
              <a:ea typeface="Arial"/>
              <a:cs typeface="Arial"/>
              <a:sym typeface="Arial"/>
            </a:endParaRPr>
          </a:p>
        </p:txBody>
      </p:sp>
      <p:pic>
        <p:nvPicPr>
          <p:cNvPr id="92" name="Google Shape;92;p14"/>
          <p:cNvPicPr preferRelativeResize="0"/>
          <p:nvPr/>
        </p:nvPicPr>
        <p:blipFill rotWithShape="1">
          <a:blip r:embed="rId4">
            <a:alphaModFix/>
          </a:blip>
          <a:srcRect b="0" l="0" r="0" t="0"/>
          <a:stretch/>
        </p:blipFill>
        <p:spPr>
          <a:xfrm>
            <a:off x="3480755" y="753557"/>
            <a:ext cx="2182488" cy="565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nvSpPr>
        <p:spPr>
          <a:xfrm>
            <a:off x="636782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215" name="Google Shape;215;p23"/>
          <p:cNvSpPr txBox="1"/>
          <p:nvPr/>
        </p:nvSpPr>
        <p:spPr>
          <a:xfrm>
            <a:off x="282601" y="1000700"/>
            <a:ext cx="42327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Input</a:t>
            </a:r>
            <a:endParaRPr b="0" i="0" sz="1400" u="none" cap="none" strike="noStrike">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Char char="●"/>
            </a:pPr>
            <a:r>
              <a:rPr b="1" lang="en" sz="1100">
                <a:solidFill>
                  <a:schemeClr val="dk1"/>
                </a:solidFill>
              </a:rPr>
              <a:t>Preamp Section (Guitar Input Conditioning):</a:t>
            </a:r>
            <a:r>
              <a:rPr lang="en" sz="1100">
                <a:solidFill>
                  <a:schemeClr val="dk1"/>
                </a:solidFill>
              </a:rPr>
              <a:t> The guitar's high-impedance signal is first buffered and amplified using an appropriate preamp circuit to match the input range of the ADC. This stage also provides DC biasing to ensure voltages are above 0V.</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ADC (PCM1808) Interface:</a:t>
            </a:r>
            <a:r>
              <a:rPr lang="en" sz="1100">
                <a:solidFill>
                  <a:schemeClr val="dk1"/>
                </a:solidFill>
              </a:rPr>
              <a:t> The conditioned analog signal feeds into the PCM1808 ADC, which converts it into a 24-bit digital audio stream at 44.1 kHz sampling rate. Only the left channel input is used, matching the mono nature of the guitar input.</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Connection to ESP32-S3 (I2S Bus):</a:t>
            </a:r>
            <a:r>
              <a:rPr lang="en" sz="1100">
                <a:solidFill>
                  <a:schemeClr val="dk1"/>
                </a:solidFill>
              </a:rPr>
              <a:t> The digital audio output from the ADC is sent over the I2S interface to the ESP32-S3 microcontroller, where further digital processing is performed.</a:t>
            </a:r>
            <a:endParaRPr sz="1100">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16" name="Google Shape;216;p2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17" name="Google Shape;217;p2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Input Stage</a:t>
            </a:r>
            <a:endParaRPr b="1" i="0" sz="1800" u="none" cap="none" strike="noStrike">
              <a:solidFill>
                <a:schemeClr val="lt1"/>
              </a:solidFill>
            </a:endParaRPr>
          </a:p>
        </p:txBody>
      </p:sp>
      <p:pic>
        <p:nvPicPr>
          <p:cNvPr id="218" name="Google Shape;218;p2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19" name="Google Shape;219;p2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20" name="Google Shape;220;p2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21" name="Google Shape;221;p23"/>
          <p:cNvGrpSpPr/>
          <p:nvPr/>
        </p:nvGrpSpPr>
        <p:grpSpPr>
          <a:xfrm>
            <a:off x="3046069" y="4951153"/>
            <a:ext cx="3929036" cy="52875"/>
            <a:chOff x="4028175" y="6601537"/>
            <a:chExt cx="5238715" cy="70500"/>
          </a:xfrm>
        </p:grpSpPr>
        <p:cxnSp>
          <p:nvCxnSpPr>
            <p:cNvPr id="222" name="Google Shape;222;p2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23" name="Google Shape;223;p2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24" name="Google Shape;224;p23"/>
          <p:cNvPicPr preferRelativeResize="0"/>
          <p:nvPr/>
        </p:nvPicPr>
        <p:blipFill>
          <a:blip r:embed="rId4">
            <a:alphaModFix/>
          </a:blip>
          <a:stretch>
            <a:fillRect/>
          </a:stretch>
        </p:blipFill>
        <p:spPr>
          <a:xfrm>
            <a:off x="4623725" y="1629750"/>
            <a:ext cx="4395949" cy="188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4"/>
          <p:cNvSpPr txBox="1"/>
          <p:nvPr/>
        </p:nvSpPr>
        <p:spPr>
          <a:xfrm>
            <a:off x="636782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230" name="Google Shape;230;p24"/>
          <p:cNvSpPr txBox="1"/>
          <p:nvPr/>
        </p:nvSpPr>
        <p:spPr>
          <a:xfrm>
            <a:off x="282600" y="1000700"/>
            <a:ext cx="4232700" cy="3892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ESP32-S3-WROOM-1</a:t>
            </a:r>
            <a:endParaRPr b="0" i="0" sz="1400" u="none" cap="none" strike="noStrike">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Char char="●"/>
            </a:pPr>
            <a:r>
              <a:rPr b="1" lang="en" sz="1100">
                <a:solidFill>
                  <a:schemeClr val="dk1"/>
                </a:solidFill>
              </a:rPr>
              <a:t>I2S Audio Data Handling:</a:t>
            </a:r>
            <a:r>
              <a:rPr lang="en" sz="1100">
                <a:solidFill>
                  <a:schemeClr val="dk1"/>
                </a:solidFill>
              </a:rPr>
              <a:t> The ESP32-S3-WROOM-1 receives 24-bit, 44.1 kHz audio data from the PCM1808 ADC over the I2S interface (using GPIO pins). It also outputs processed audio back to the PCM5102 DAC via I2S (using GPIO pins), maintaining synchronized, real-time audio streaming.</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Pitch Shifting Processing:</a:t>
            </a:r>
            <a:r>
              <a:rPr lang="en" sz="1100">
                <a:solidFill>
                  <a:schemeClr val="dk1"/>
                </a:solidFill>
              </a:rPr>
              <a:t> Inside the ESP32-S3, digital signal processing algorithms are executed to perform real-time pitch shifting on the incoming guitar signal. This is managed using the dual-core processor and optimized using dedicated hardware accelerators and efficient buffer management.</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Control and Connectivity:</a:t>
            </a:r>
            <a:r>
              <a:rPr lang="en" sz="1100">
                <a:solidFill>
                  <a:schemeClr val="dk1"/>
                </a:solidFill>
              </a:rPr>
              <a:t> In addition to audio processing, the ESP32-S3 can handle user controls (e.g., footswitches, knobs), and display outputs, enabling flexible user interfaces.</a:t>
            </a:r>
            <a:endParaRPr sz="1100">
              <a:solidFill>
                <a:schemeClr val="dk1"/>
              </a:solidFill>
            </a:endParaRPr>
          </a:p>
          <a:p>
            <a:pPr indent="0" lvl="0" marL="0" marR="0" rtl="0" algn="l">
              <a:lnSpc>
                <a:spcPct val="100000"/>
              </a:lnSpc>
              <a:spcBef>
                <a:spcPts val="0"/>
              </a:spcBef>
              <a:spcAft>
                <a:spcPts val="0"/>
              </a:spcAft>
              <a:buNone/>
            </a:pPr>
            <a:r>
              <a:t/>
            </a:r>
            <a:endParaRPr b="1" sz="1100">
              <a:solidFill>
                <a:schemeClr val="dk1"/>
              </a:solidFill>
            </a:endParaRPr>
          </a:p>
        </p:txBody>
      </p:sp>
      <p:sp>
        <p:nvSpPr>
          <p:cNvPr id="231" name="Google Shape;231;p2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2" name="Google Shape;232;p2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Microcontroller</a:t>
            </a:r>
            <a:endParaRPr b="1" i="0" sz="1800" u="none" cap="none" strike="noStrike">
              <a:solidFill>
                <a:schemeClr val="lt1"/>
              </a:solidFill>
            </a:endParaRPr>
          </a:p>
        </p:txBody>
      </p:sp>
      <p:pic>
        <p:nvPicPr>
          <p:cNvPr id="233" name="Google Shape;233;p2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34" name="Google Shape;234;p2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35" name="Google Shape;235;p2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36" name="Google Shape;236;p24"/>
          <p:cNvGrpSpPr/>
          <p:nvPr/>
        </p:nvGrpSpPr>
        <p:grpSpPr>
          <a:xfrm>
            <a:off x="3046069" y="4951153"/>
            <a:ext cx="3929036" cy="52875"/>
            <a:chOff x="4028175" y="6601537"/>
            <a:chExt cx="5238715" cy="70500"/>
          </a:xfrm>
        </p:grpSpPr>
        <p:cxnSp>
          <p:nvCxnSpPr>
            <p:cNvPr id="237" name="Google Shape;237;p2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38" name="Google Shape;238;p24"/>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39" name="Google Shape;239;p24"/>
          <p:cNvPicPr preferRelativeResize="0"/>
          <p:nvPr/>
        </p:nvPicPr>
        <p:blipFill>
          <a:blip r:embed="rId4">
            <a:alphaModFix/>
          </a:blip>
          <a:stretch>
            <a:fillRect/>
          </a:stretch>
        </p:blipFill>
        <p:spPr>
          <a:xfrm>
            <a:off x="5118500" y="1445979"/>
            <a:ext cx="3738400" cy="25868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nvSpPr>
        <p:spPr>
          <a:xfrm>
            <a:off x="110195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245" name="Google Shape;245;p25"/>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Font typeface="Arial"/>
              <a:buNone/>
            </a:pPr>
            <a:r>
              <a:rPr b="1" lang="en" sz="2000">
                <a:solidFill>
                  <a:srgbClr val="E84B36"/>
                </a:solidFill>
              </a:rPr>
              <a:t>Outputs</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Char char="●"/>
            </a:pPr>
            <a:r>
              <a:rPr b="1" lang="en" sz="1100">
                <a:solidFill>
                  <a:schemeClr val="dk1"/>
                </a:solidFill>
              </a:rPr>
              <a:t>DAC (PCM5102) Conversion:</a:t>
            </a:r>
            <a:r>
              <a:rPr lang="en" sz="1100">
                <a:solidFill>
                  <a:schemeClr val="dk1"/>
                </a:solidFill>
              </a:rPr>
              <a:t> The processed 24-bit, 44.1 kHz digital audio stream from the ESP32-S3 is sent to the PCM5102 DAC over the I2S interface (using GPIO 39 for output). The DAC converts this digital signal back into a high-quality analog audio signal.</a:t>
            </a:r>
            <a:br>
              <a:rPr lang="en" sz="1100">
                <a:solidFill>
                  <a:schemeClr val="dk1"/>
                </a:solidFill>
              </a:rPr>
            </a:br>
            <a:endParaRPr sz="11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100">
                <a:solidFill>
                  <a:schemeClr val="dk1"/>
                </a:solidFill>
              </a:rPr>
              <a:t>Line-Level Analog Output:</a:t>
            </a:r>
            <a:r>
              <a:rPr lang="en" sz="1100">
                <a:solidFill>
                  <a:schemeClr val="dk1"/>
                </a:solidFill>
              </a:rPr>
              <a:t> The analog output from the PCM5102 is suitable for line-level audio and is used to drive the next stage in the signal chain — typically a guitar amplifier, effects pedal, or audio interface.</a:t>
            </a:r>
            <a:br>
              <a:rPr lang="en" sz="1100">
                <a:solidFill>
                  <a:schemeClr val="dk1"/>
                </a:solidFill>
              </a:rPr>
            </a:br>
            <a:endParaRPr sz="11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100">
                <a:solidFill>
                  <a:schemeClr val="dk1"/>
                </a:solidFill>
              </a:rPr>
              <a:t>Optional Output Filtering:</a:t>
            </a:r>
            <a:r>
              <a:rPr lang="en" sz="1100">
                <a:solidFill>
                  <a:schemeClr val="dk1"/>
                </a:solidFill>
              </a:rPr>
              <a:t> A simple low-pass filter (typically passive RC) may be added at the DAC output to remove any high-frequency noise or digital artifacts, ensuring a clean analog signal for the guitar amp.</a:t>
            </a:r>
            <a:endParaRPr sz="1500">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p:txBody>
      </p:sp>
      <p:sp>
        <p:nvSpPr>
          <p:cNvPr id="246" name="Google Shape;246;p25"/>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47" name="Google Shape;247;p2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Output Stage</a:t>
            </a:r>
            <a:endParaRPr b="1" i="0" sz="1800" u="none" cap="none" strike="noStrike">
              <a:solidFill>
                <a:schemeClr val="lt1"/>
              </a:solidFill>
            </a:endParaRPr>
          </a:p>
        </p:txBody>
      </p:sp>
      <p:pic>
        <p:nvPicPr>
          <p:cNvPr id="248" name="Google Shape;248;p2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49" name="Google Shape;249;p2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50" name="Google Shape;250;p2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51" name="Google Shape;251;p25"/>
          <p:cNvGrpSpPr/>
          <p:nvPr/>
        </p:nvGrpSpPr>
        <p:grpSpPr>
          <a:xfrm>
            <a:off x="3046069" y="4951153"/>
            <a:ext cx="3929036" cy="52875"/>
            <a:chOff x="4028175" y="6601537"/>
            <a:chExt cx="5238715" cy="70500"/>
          </a:xfrm>
        </p:grpSpPr>
        <p:cxnSp>
          <p:nvCxnSpPr>
            <p:cNvPr id="252" name="Google Shape;252;p25"/>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53" name="Google Shape;253;p25"/>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54" name="Google Shape;254;p25"/>
          <p:cNvPicPr preferRelativeResize="0"/>
          <p:nvPr/>
        </p:nvPicPr>
        <p:blipFill>
          <a:blip r:embed="rId4">
            <a:alphaModFix/>
          </a:blip>
          <a:stretch>
            <a:fillRect/>
          </a:stretch>
        </p:blipFill>
        <p:spPr>
          <a:xfrm>
            <a:off x="105737" y="1441050"/>
            <a:ext cx="3702725" cy="24015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nvSpPr>
        <p:spPr>
          <a:xfrm>
            <a:off x="3411313" y="2342919"/>
            <a:ext cx="2321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CHART / GRAPH</a:t>
            </a:r>
            <a:endParaRPr b="0" i="0" sz="1100" u="none" cap="none" strike="noStrike">
              <a:solidFill>
                <a:srgbClr val="000000"/>
              </a:solidFill>
              <a:latin typeface="Arial"/>
              <a:ea typeface="Arial"/>
              <a:cs typeface="Arial"/>
              <a:sym typeface="Arial"/>
            </a:endParaRPr>
          </a:p>
        </p:txBody>
      </p:sp>
      <p:sp>
        <p:nvSpPr>
          <p:cNvPr id="260" name="Google Shape;260;p2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61" name="Google Shape;261;p2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PCB</a:t>
            </a:r>
            <a:endParaRPr b="1" i="0" sz="1800" u="none" cap="none" strike="noStrike">
              <a:solidFill>
                <a:schemeClr val="lt1"/>
              </a:solidFill>
            </a:endParaRPr>
          </a:p>
        </p:txBody>
      </p:sp>
      <p:pic>
        <p:nvPicPr>
          <p:cNvPr id="262" name="Google Shape;262;p2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63" name="Google Shape;263;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64" name="Google Shape;264;p2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65" name="Google Shape;265;p26"/>
          <p:cNvGrpSpPr/>
          <p:nvPr/>
        </p:nvGrpSpPr>
        <p:grpSpPr>
          <a:xfrm>
            <a:off x="3046069" y="4951153"/>
            <a:ext cx="3929036" cy="52875"/>
            <a:chOff x="4028175" y="6601537"/>
            <a:chExt cx="5238715" cy="70500"/>
          </a:xfrm>
        </p:grpSpPr>
        <p:cxnSp>
          <p:nvCxnSpPr>
            <p:cNvPr id="266" name="Google Shape;266;p2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67" name="Google Shape;267;p2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68" name="Google Shape;268;p26"/>
          <p:cNvPicPr preferRelativeResize="0"/>
          <p:nvPr/>
        </p:nvPicPr>
        <p:blipFill>
          <a:blip r:embed="rId4">
            <a:alphaModFix/>
          </a:blip>
          <a:stretch>
            <a:fillRect/>
          </a:stretch>
        </p:blipFill>
        <p:spPr>
          <a:xfrm>
            <a:off x="2462050" y="731200"/>
            <a:ext cx="4219952" cy="4095588"/>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74" name="Google Shape;274;p2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Final Product</a:t>
            </a:r>
            <a:endParaRPr b="1" i="0" sz="1800" u="none" cap="none" strike="noStrike">
              <a:solidFill>
                <a:schemeClr val="lt1"/>
              </a:solidFill>
            </a:endParaRPr>
          </a:p>
        </p:txBody>
      </p:sp>
      <p:pic>
        <p:nvPicPr>
          <p:cNvPr id="275" name="Google Shape;275;p2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76" name="Google Shape;276;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77" name="Google Shape;277;p2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78" name="Google Shape;278;p27"/>
          <p:cNvGrpSpPr/>
          <p:nvPr/>
        </p:nvGrpSpPr>
        <p:grpSpPr>
          <a:xfrm>
            <a:off x="3046069" y="4951153"/>
            <a:ext cx="3929036" cy="52875"/>
            <a:chOff x="4028175" y="6601537"/>
            <a:chExt cx="5238715" cy="70500"/>
          </a:xfrm>
        </p:grpSpPr>
        <p:cxnSp>
          <p:nvCxnSpPr>
            <p:cNvPr id="279" name="Google Shape;279;p2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80" name="Google Shape;280;p2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81" name="Google Shape;281;p27"/>
          <p:cNvPicPr preferRelativeResize="0"/>
          <p:nvPr/>
        </p:nvPicPr>
        <p:blipFill>
          <a:blip r:embed="rId4">
            <a:alphaModFix/>
          </a:blip>
          <a:stretch>
            <a:fillRect/>
          </a:stretch>
        </p:blipFill>
        <p:spPr>
          <a:xfrm>
            <a:off x="882825" y="727603"/>
            <a:ext cx="2952991" cy="3937321"/>
          </a:xfrm>
          <a:prstGeom prst="rect">
            <a:avLst/>
          </a:prstGeom>
          <a:noFill/>
          <a:ln>
            <a:noFill/>
          </a:ln>
        </p:spPr>
      </p:pic>
      <p:pic>
        <p:nvPicPr>
          <p:cNvPr id="282" name="Google Shape;282;p27"/>
          <p:cNvPicPr preferRelativeResize="0"/>
          <p:nvPr/>
        </p:nvPicPr>
        <p:blipFill>
          <a:blip r:embed="rId5">
            <a:alphaModFix/>
          </a:blip>
          <a:stretch>
            <a:fillRect/>
          </a:stretch>
        </p:blipFill>
        <p:spPr>
          <a:xfrm>
            <a:off x="5512116" y="727603"/>
            <a:ext cx="2952991" cy="39373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28"/>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Challenges</a:t>
            </a:r>
            <a:endParaRPr b="0" i="0" sz="1100" u="none" cap="none" strike="noStrike">
              <a:solidFill>
                <a:srgbClr val="000000"/>
              </a:solidFill>
              <a:latin typeface="Arial"/>
              <a:ea typeface="Arial"/>
              <a:cs typeface="Arial"/>
              <a:sym typeface="Arial"/>
            </a:endParaRPr>
          </a:p>
        </p:txBody>
      </p:sp>
      <p:sp>
        <p:nvSpPr>
          <p:cNvPr id="288" name="Google Shape;288;p28"/>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89" name="Google Shape;289;p28"/>
          <p:cNvGrpSpPr/>
          <p:nvPr/>
        </p:nvGrpSpPr>
        <p:grpSpPr>
          <a:xfrm>
            <a:off x="2957842" y="2007704"/>
            <a:ext cx="2896227" cy="242134"/>
            <a:chOff x="3943790" y="2676939"/>
            <a:chExt cx="3861636" cy="322845"/>
          </a:xfrm>
        </p:grpSpPr>
        <p:cxnSp>
          <p:nvCxnSpPr>
            <p:cNvPr id="290" name="Google Shape;290;p28"/>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291" name="Google Shape;291;p28"/>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292" name="Google Shape;292;p2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293" name="Google Shape;293;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94" name="Google Shape;294;p2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295" name="Google Shape;295;p28"/>
          <p:cNvGrpSpPr/>
          <p:nvPr/>
        </p:nvGrpSpPr>
        <p:grpSpPr>
          <a:xfrm>
            <a:off x="3046069" y="4951153"/>
            <a:ext cx="3929036" cy="52875"/>
            <a:chOff x="4028175" y="6601537"/>
            <a:chExt cx="5238715" cy="70500"/>
          </a:xfrm>
        </p:grpSpPr>
        <p:cxnSp>
          <p:nvCxnSpPr>
            <p:cNvPr id="296" name="Google Shape;296;p28"/>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297" name="Google Shape;297;p28"/>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9"/>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500"/>
              <a:buNone/>
            </a:pPr>
            <a:r>
              <a:rPr b="1" lang="en" sz="2000">
                <a:solidFill>
                  <a:srgbClr val="E84B36"/>
                </a:solidFill>
                <a:latin typeface="Arial"/>
                <a:ea typeface="Arial"/>
                <a:cs typeface="Arial"/>
                <a:sym typeface="Arial"/>
              </a:rPr>
              <a:t>ADC/DAC Issues:</a:t>
            </a:r>
            <a:endParaRPr b="1" sz="2000">
              <a:solidFill>
                <a:srgbClr val="E84B36"/>
              </a:solidFill>
              <a:latin typeface="Arial"/>
              <a:ea typeface="Arial"/>
              <a:cs typeface="Arial"/>
              <a:sym typeface="Arial"/>
            </a:endParaRPr>
          </a:p>
          <a:p>
            <a:pPr indent="-298450" lvl="0" marL="457200" rtl="0" algn="l">
              <a:lnSpc>
                <a:spcPct val="115000"/>
              </a:lnSpc>
              <a:spcBef>
                <a:spcPts val="1200"/>
              </a:spcBef>
              <a:spcAft>
                <a:spcPts val="0"/>
              </a:spcAft>
              <a:buSzPts val="1100"/>
              <a:buChar char="●"/>
            </a:pPr>
            <a:r>
              <a:rPr b="1" lang="en" sz="1100">
                <a:latin typeface="Arial"/>
                <a:ea typeface="Arial"/>
                <a:cs typeface="Arial"/>
                <a:sym typeface="Arial"/>
              </a:rPr>
              <a:t>I2S ADC/DAC Concurrency Issues:</a:t>
            </a:r>
            <a:r>
              <a:rPr lang="en" sz="1100">
                <a:latin typeface="Arial"/>
                <a:ea typeface="Arial"/>
                <a:cs typeface="Arial"/>
                <a:sym typeface="Arial"/>
              </a:rPr>
              <a:t> Initially, we planned to use the external PCM1808 ADC and PCM5102 DAC for high-quality 24-bit, 44.1 kHz audio. However, we encountered a critical issue where the ESP32-S3 could not reliably read from the ADC and write to the DAC simultaneously using only a single core. This led to audio dropouts and timing mismatches.</a:t>
            </a:r>
            <a:br>
              <a:rPr lang="en"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SzPts val="1100"/>
              <a:buChar char="●"/>
            </a:pPr>
            <a:r>
              <a:rPr b="1" lang="en" sz="1100">
                <a:latin typeface="Arial"/>
                <a:ea typeface="Arial"/>
                <a:cs typeface="Arial"/>
                <a:sym typeface="Arial"/>
              </a:rPr>
              <a:t>Pivot to Internal ADC:</a:t>
            </a:r>
            <a:r>
              <a:rPr lang="en" sz="1100">
                <a:latin typeface="Arial"/>
                <a:ea typeface="Arial"/>
                <a:cs typeface="Arial"/>
                <a:sym typeface="Arial"/>
              </a:rPr>
              <a:t> To resolve this, we had to pivot to using the ESP32's internal ADC for input while continuing to output through the I2S DAC. This simplified data handling with one core but came at the cost of reduced input audio quality due to the internal ADC’s lower resolution.</a:t>
            </a:r>
            <a:br>
              <a:rPr lang="en"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SzPts val="1100"/>
              <a:buChar char="●"/>
            </a:pPr>
            <a:r>
              <a:rPr b="1" lang="en" sz="1100">
                <a:latin typeface="Arial"/>
                <a:ea typeface="Arial"/>
                <a:cs typeface="Arial"/>
                <a:sym typeface="Arial"/>
              </a:rPr>
              <a:t>Sampling Rate Reduction:</a:t>
            </a:r>
            <a:r>
              <a:rPr lang="en" sz="1100">
                <a:latin typeface="Arial"/>
                <a:ea typeface="Arial"/>
                <a:cs typeface="Arial"/>
                <a:sym typeface="Arial"/>
              </a:rPr>
              <a:t> Due to the maximum reliable number of function calls per second (~22,000), we had to lower our audio sampling rate from 44.1 kHz to 22 kHz. This ensured stable, real-time processing but reduced the frequency range (max ~11 kHz) which would still cover the range of frequencies from the guitar signal.</a:t>
            </a:r>
            <a:endParaRPr b="1" sz="1400">
              <a:latin typeface="Arial"/>
              <a:ea typeface="Arial"/>
              <a:cs typeface="Arial"/>
              <a:sym typeface="Arial"/>
            </a:endParaRPr>
          </a:p>
        </p:txBody>
      </p:sp>
      <p:sp>
        <p:nvSpPr>
          <p:cNvPr id="303" name="Google Shape;303;p2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04" name="Google Shape;304;p2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Challenges</a:t>
            </a:r>
            <a:endParaRPr b="1" i="0" sz="1800" u="none" cap="none" strike="noStrike">
              <a:solidFill>
                <a:schemeClr val="lt1"/>
              </a:solidFill>
            </a:endParaRPr>
          </a:p>
        </p:txBody>
      </p:sp>
      <p:pic>
        <p:nvPicPr>
          <p:cNvPr id="305" name="Google Shape;305;p2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06" name="Google Shape;306;p2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07" name="Google Shape;307;p2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08" name="Google Shape;308;p29"/>
          <p:cNvGrpSpPr/>
          <p:nvPr/>
        </p:nvGrpSpPr>
        <p:grpSpPr>
          <a:xfrm>
            <a:off x="3046069" y="4951153"/>
            <a:ext cx="3929036" cy="52875"/>
            <a:chOff x="4028175" y="6601537"/>
            <a:chExt cx="5238715" cy="70500"/>
          </a:xfrm>
        </p:grpSpPr>
        <p:cxnSp>
          <p:nvCxnSpPr>
            <p:cNvPr id="309" name="Google Shape;309;p2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10" name="Google Shape;310;p2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30"/>
          <p:cNvSpPr txBox="1"/>
          <p:nvPr/>
        </p:nvSpPr>
        <p:spPr>
          <a:xfrm>
            <a:off x="971550" y="2211368"/>
            <a:ext cx="7200900" cy="1023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lang="en" sz="3400">
                <a:solidFill>
                  <a:srgbClr val="15264B"/>
                </a:solidFill>
              </a:rPr>
              <a:t>Design Process: Software</a:t>
            </a:r>
            <a:endParaRPr b="0" i="0" sz="1400" u="none" cap="none" strike="noStrike">
              <a:solidFill>
                <a:srgbClr val="15264B"/>
              </a:solidFill>
              <a:latin typeface="Arial"/>
              <a:ea typeface="Arial"/>
              <a:cs typeface="Arial"/>
              <a:sym typeface="Arial"/>
            </a:endParaRPr>
          </a:p>
        </p:txBody>
      </p:sp>
      <p:grpSp>
        <p:nvGrpSpPr>
          <p:cNvPr id="316" name="Google Shape;316;p30"/>
          <p:cNvGrpSpPr/>
          <p:nvPr/>
        </p:nvGrpSpPr>
        <p:grpSpPr>
          <a:xfrm>
            <a:off x="2957842" y="2007704"/>
            <a:ext cx="2896227" cy="242134"/>
            <a:chOff x="3943790" y="2676939"/>
            <a:chExt cx="3861636" cy="322845"/>
          </a:xfrm>
        </p:grpSpPr>
        <p:cxnSp>
          <p:nvCxnSpPr>
            <p:cNvPr id="317" name="Google Shape;317;p30"/>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318" name="Google Shape;318;p30"/>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319" name="Google Shape;319;p30"/>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20" name="Google Shape;320;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21" name="Google Shape;321;p3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22" name="Google Shape;322;p30"/>
          <p:cNvGrpSpPr/>
          <p:nvPr/>
        </p:nvGrpSpPr>
        <p:grpSpPr>
          <a:xfrm>
            <a:off x="3046069" y="4951153"/>
            <a:ext cx="3929036" cy="52875"/>
            <a:chOff x="4028175" y="6601537"/>
            <a:chExt cx="5238715" cy="70500"/>
          </a:xfrm>
        </p:grpSpPr>
        <p:cxnSp>
          <p:nvCxnSpPr>
            <p:cNvPr id="323" name="Google Shape;323;p3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24" name="Google Shape;324;p3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0" name="Google Shape;330;p3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Dual-Core Operation of the ESP32</a:t>
            </a:r>
            <a:endParaRPr b="1" sz="1800">
              <a:solidFill>
                <a:schemeClr val="lt1"/>
              </a:solidFill>
            </a:endParaRPr>
          </a:p>
        </p:txBody>
      </p:sp>
      <p:pic>
        <p:nvPicPr>
          <p:cNvPr id="331" name="Google Shape;331;p3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32" name="Google Shape;332;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33" name="Google Shape;333;p3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34" name="Google Shape;334;p31"/>
          <p:cNvGrpSpPr/>
          <p:nvPr/>
        </p:nvGrpSpPr>
        <p:grpSpPr>
          <a:xfrm>
            <a:off x="3046069" y="4951153"/>
            <a:ext cx="3929036" cy="52875"/>
            <a:chOff x="4028175" y="6601537"/>
            <a:chExt cx="5238715" cy="70500"/>
          </a:xfrm>
        </p:grpSpPr>
        <p:cxnSp>
          <p:nvCxnSpPr>
            <p:cNvPr id="335" name="Google Shape;335;p3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36" name="Google Shape;336;p3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337" name="Google Shape;337;p31"/>
          <p:cNvSpPr txBox="1"/>
          <p:nvPr/>
        </p:nvSpPr>
        <p:spPr>
          <a:xfrm>
            <a:off x="112800" y="772413"/>
            <a:ext cx="85221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Core 0: Uses polling-based read/write—reading one sample and then writing one sample in a loop. This enables real-time I/O using only a single core. The samples read from the DAC are written into a ring buffer for processing by Core 1. Afterward, samples are read from the ring buffer and output via I2S.</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 sz="2100">
                <a:solidFill>
                  <a:schemeClr val="dk1"/>
                </a:solidFill>
                <a:latin typeface="Calibri"/>
                <a:ea typeface="Calibri"/>
                <a:cs typeface="Calibri"/>
                <a:sym typeface="Calibri"/>
              </a:rPr>
              <a:t>Core 1: Calculates the pitch-shift samples using a phase vocoder, based on distance information from an ultrasonic sensor. It reads data from the ring buffer, performs pitch shifting, and writes the processed data back into the ring buffer.</a:t>
            </a:r>
            <a:endParaRPr sz="2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43" name="Google Shape;343;p3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Dual-Core Operation of the ESP32</a:t>
            </a:r>
            <a:endParaRPr b="1" sz="1800">
              <a:solidFill>
                <a:schemeClr val="lt1"/>
              </a:solidFill>
            </a:endParaRPr>
          </a:p>
        </p:txBody>
      </p:sp>
      <p:pic>
        <p:nvPicPr>
          <p:cNvPr id="344" name="Google Shape;344;p3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45" name="Google Shape;345;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46" name="Google Shape;346;p3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47" name="Google Shape;347;p32"/>
          <p:cNvGrpSpPr/>
          <p:nvPr/>
        </p:nvGrpSpPr>
        <p:grpSpPr>
          <a:xfrm>
            <a:off x="3046069" y="4951153"/>
            <a:ext cx="3929036" cy="52875"/>
            <a:chOff x="4028175" y="6601537"/>
            <a:chExt cx="5238715" cy="70500"/>
          </a:xfrm>
        </p:grpSpPr>
        <p:cxnSp>
          <p:nvCxnSpPr>
            <p:cNvPr id="348" name="Google Shape;348;p3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49" name="Google Shape;349;p3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350" name="Google Shape;350;p32"/>
          <p:cNvSpPr/>
          <p:nvPr/>
        </p:nvSpPr>
        <p:spPr>
          <a:xfrm>
            <a:off x="1353075" y="1308275"/>
            <a:ext cx="2249100" cy="268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1" name="Google Shape;351;p32"/>
          <p:cNvSpPr txBox="1"/>
          <p:nvPr/>
        </p:nvSpPr>
        <p:spPr>
          <a:xfrm>
            <a:off x="1998250" y="815550"/>
            <a:ext cx="12276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Core 0</a:t>
            </a:r>
            <a:endParaRPr sz="2100">
              <a:solidFill>
                <a:schemeClr val="dk1"/>
              </a:solidFill>
              <a:latin typeface="Calibri"/>
              <a:ea typeface="Calibri"/>
              <a:cs typeface="Calibri"/>
              <a:sym typeface="Calibri"/>
            </a:endParaRPr>
          </a:p>
        </p:txBody>
      </p:sp>
      <p:cxnSp>
        <p:nvCxnSpPr>
          <p:cNvPr id="352" name="Google Shape;352;p32"/>
          <p:cNvCxnSpPr/>
          <p:nvPr/>
        </p:nvCxnSpPr>
        <p:spPr>
          <a:xfrm>
            <a:off x="259875" y="1612950"/>
            <a:ext cx="994500" cy="9000"/>
          </a:xfrm>
          <a:prstGeom prst="straightConnector1">
            <a:avLst/>
          </a:prstGeom>
          <a:noFill/>
          <a:ln cap="flat" cmpd="sng" w="9525">
            <a:solidFill>
              <a:schemeClr val="dk2"/>
            </a:solidFill>
            <a:prstDash val="solid"/>
            <a:round/>
            <a:headEnd len="med" w="med" type="none"/>
            <a:tailEnd len="med" w="med" type="triangle"/>
          </a:ln>
        </p:spPr>
      </p:cxnSp>
      <p:cxnSp>
        <p:nvCxnSpPr>
          <p:cNvPr id="353" name="Google Shape;353;p32"/>
          <p:cNvCxnSpPr/>
          <p:nvPr/>
        </p:nvCxnSpPr>
        <p:spPr>
          <a:xfrm flipH="1">
            <a:off x="313525" y="3315500"/>
            <a:ext cx="914100" cy="9000"/>
          </a:xfrm>
          <a:prstGeom prst="straightConnector1">
            <a:avLst/>
          </a:prstGeom>
          <a:noFill/>
          <a:ln cap="flat" cmpd="sng" w="9525">
            <a:solidFill>
              <a:schemeClr val="dk2"/>
            </a:solidFill>
            <a:prstDash val="solid"/>
            <a:round/>
            <a:headEnd len="med" w="med" type="none"/>
            <a:tailEnd len="med" w="med" type="triangle"/>
          </a:ln>
        </p:spPr>
      </p:cxnSp>
      <p:sp>
        <p:nvSpPr>
          <p:cNvPr id="354" name="Google Shape;354;p32"/>
          <p:cNvSpPr txBox="1"/>
          <p:nvPr/>
        </p:nvSpPr>
        <p:spPr>
          <a:xfrm>
            <a:off x="89525" y="1612950"/>
            <a:ext cx="144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Read a sample</a:t>
            </a:r>
            <a:endParaRPr>
              <a:solidFill>
                <a:schemeClr val="dk1"/>
              </a:solidFill>
              <a:latin typeface="Calibri"/>
              <a:ea typeface="Calibri"/>
              <a:cs typeface="Calibri"/>
              <a:sym typeface="Calibri"/>
            </a:endParaRPr>
          </a:p>
        </p:txBody>
      </p:sp>
      <p:sp>
        <p:nvSpPr>
          <p:cNvPr id="355" name="Google Shape;355;p32"/>
          <p:cNvSpPr txBox="1"/>
          <p:nvPr/>
        </p:nvSpPr>
        <p:spPr>
          <a:xfrm>
            <a:off x="152325" y="3423025"/>
            <a:ext cx="144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Write a sample</a:t>
            </a:r>
            <a:endParaRPr>
              <a:solidFill>
                <a:schemeClr val="dk1"/>
              </a:solidFill>
              <a:latin typeface="Calibri"/>
              <a:ea typeface="Calibri"/>
              <a:cs typeface="Calibri"/>
              <a:sym typeface="Calibri"/>
            </a:endParaRPr>
          </a:p>
        </p:txBody>
      </p:sp>
      <p:sp>
        <p:nvSpPr>
          <p:cNvPr id="356" name="Google Shape;356;p32"/>
          <p:cNvSpPr/>
          <p:nvPr/>
        </p:nvSpPr>
        <p:spPr>
          <a:xfrm>
            <a:off x="4077150" y="1339650"/>
            <a:ext cx="1227600" cy="2464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7" name="Google Shape;357;p32"/>
          <p:cNvSpPr/>
          <p:nvPr/>
        </p:nvSpPr>
        <p:spPr>
          <a:xfrm>
            <a:off x="5779725" y="1308275"/>
            <a:ext cx="2249100" cy="268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8" name="Google Shape;358;p32"/>
          <p:cNvSpPr txBox="1"/>
          <p:nvPr/>
        </p:nvSpPr>
        <p:spPr>
          <a:xfrm>
            <a:off x="6290475" y="815550"/>
            <a:ext cx="12276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Core 1</a:t>
            </a:r>
            <a:endParaRPr sz="2100">
              <a:solidFill>
                <a:schemeClr val="dk1"/>
              </a:solidFill>
              <a:latin typeface="Calibri"/>
              <a:ea typeface="Calibri"/>
              <a:cs typeface="Calibri"/>
              <a:sym typeface="Calibri"/>
            </a:endParaRPr>
          </a:p>
        </p:txBody>
      </p:sp>
      <p:cxnSp>
        <p:nvCxnSpPr>
          <p:cNvPr id="359" name="Google Shape;359;p32"/>
          <p:cNvCxnSpPr/>
          <p:nvPr/>
        </p:nvCxnSpPr>
        <p:spPr>
          <a:xfrm>
            <a:off x="3709775" y="1514375"/>
            <a:ext cx="421200" cy="9000"/>
          </a:xfrm>
          <a:prstGeom prst="straightConnector1">
            <a:avLst/>
          </a:prstGeom>
          <a:noFill/>
          <a:ln cap="flat" cmpd="sng" w="9525">
            <a:solidFill>
              <a:schemeClr val="dk2"/>
            </a:solidFill>
            <a:prstDash val="solid"/>
            <a:round/>
            <a:headEnd len="med" w="med" type="none"/>
            <a:tailEnd len="med" w="med" type="triangle"/>
          </a:ln>
        </p:spPr>
      </p:cxnSp>
      <p:cxnSp>
        <p:nvCxnSpPr>
          <p:cNvPr id="360" name="Google Shape;360;p32"/>
          <p:cNvCxnSpPr/>
          <p:nvPr/>
        </p:nvCxnSpPr>
        <p:spPr>
          <a:xfrm rot="10800000">
            <a:off x="3763600" y="3557450"/>
            <a:ext cx="394200" cy="0"/>
          </a:xfrm>
          <a:prstGeom prst="straightConnector1">
            <a:avLst/>
          </a:prstGeom>
          <a:noFill/>
          <a:ln cap="flat" cmpd="sng" w="9525">
            <a:solidFill>
              <a:schemeClr val="dk2"/>
            </a:solidFill>
            <a:prstDash val="solid"/>
            <a:round/>
            <a:headEnd len="med" w="med" type="none"/>
            <a:tailEnd len="med" w="med" type="triangle"/>
          </a:ln>
        </p:spPr>
      </p:cxnSp>
      <p:cxnSp>
        <p:nvCxnSpPr>
          <p:cNvPr id="361" name="Google Shape;361;p32"/>
          <p:cNvCxnSpPr/>
          <p:nvPr/>
        </p:nvCxnSpPr>
        <p:spPr>
          <a:xfrm>
            <a:off x="5304750" y="1754263"/>
            <a:ext cx="268800" cy="0"/>
          </a:xfrm>
          <a:prstGeom prst="straightConnector1">
            <a:avLst/>
          </a:prstGeom>
          <a:noFill/>
          <a:ln cap="flat" cmpd="sng" w="9525">
            <a:solidFill>
              <a:schemeClr val="dk2"/>
            </a:solidFill>
            <a:prstDash val="solid"/>
            <a:round/>
            <a:headEnd len="med" w="med" type="none"/>
            <a:tailEnd len="med" w="med" type="triangle"/>
          </a:ln>
        </p:spPr>
      </p:cxnSp>
      <p:sp>
        <p:nvSpPr>
          <p:cNvPr id="362" name="Google Shape;362;p32"/>
          <p:cNvSpPr txBox="1"/>
          <p:nvPr/>
        </p:nvSpPr>
        <p:spPr>
          <a:xfrm>
            <a:off x="3951624" y="828825"/>
            <a:ext cx="1442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Ring Buffer</a:t>
            </a:r>
            <a:endParaRPr sz="2100">
              <a:solidFill>
                <a:schemeClr val="dk1"/>
              </a:solidFill>
              <a:latin typeface="Calibri"/>
              <a:ea typeface="Calibri"/>
              <a:cs typeface="Calibri"/>
              <a:sym typeface="Calibri"/>
            </a:endParaRPr>
          </a:p>
        </p:txBody>
      </p:sp>
      <p:sp>
        <p:nvSpPr>
          <p:cNvPr id="363" name="Google Shape;363;p32"/>
          <p:cNvSpPr/>
          <p:nvPr/>
        </p:nvSpPr>
        <p:spPr>
          <a:xfrm>
            <a:off x="4247425" y="1445675"/>
            <a:ext cx="949850" cy="893100"/>
          </a:xfrm>
          <a:custGeom>
            <a:rect b="b" l="l" r="r" t="t"/>
            <a:pathLst>
              <a:path extrusionOk="0" h="35724" w="37994">
                <a:moveTo>
                  <a:pt x="0" y="17444"/>
                </a:moveTo>
                <a:cubicBezTo>
                  <a:pt x="1075" y="15532"/>
                  <a:pt x="4361" y="8662"/>
                  <a:pt x="6452" y="5974"/>
                </a:cubicBezTo>
                <a:cubicBezTo>
                  <a:pt x="8543" y="3286"/>
                  <a:pt x="10395" y="2270"/>
                  <a:pt x="12545" y="1314"/>
                </a:cubicBezTo>
                <a:cubicBezTo>
                  <a:pt x="14696" y="358"/>
                  <a:pt x="17025" y="-239"/>
                  <a:pt x="19355" y="239"/>
                </a:cubicBezTo>
                <a:cubicBezTo>
                  <a:pt x="21685" y="717"/>
                  <a:pt x="24672" y="2629"/>
                  <a:pt x="26524" y="4182"/>
                </a:cubicBezTo>
                <a:cubicBezTo>
                  <a:pt x="28376" y="5735"/>
                  <a:pt x="29213" y="7109"/>
                  <a:pt x="30467" y="9558"/>
                </a:cubicBezTo>
                <a:cubicBezTo>
                  <a:pt x="31722" y="12007"/>
                  <a:pt x="32797" y="14516"/>
                  <a:pt x="34051" y="18877"/>
                </a:cubicBezTo>
                <a:cubicBezTo>
                  <a:pt x="35306" y="23238"/>
                  <a:pt x="37337" y="32916"/>
                  <a:pt x="37994" y="35724"/>
                </a:cubicBezTo>
              </a:path>
            </a:pathLst>
          </a:custGeom>
          <a:noFill/>
          <a:ln cap="flat" cmpd="sng" w="9525">
            <a:solidFill>
              <a:schemeClr val="dk2"/>
            </a:solidFill>
            <a:prstDash val="solid"/>
            <a:round/>
            <a:headEnd len="med" w="med" type="none"/>
            <a:tailEnd len="med" w="med" type="none"/>
          </a:ln>
        </p:spPr>
      </p:sp>
      <p:cxnSp>
        <p:nvCxnSpPr>
          <p:cNvPr id="364" name="Google Shape;364;p32"/>
          <p:cNvCxnSpPr/>
          <p:nvPr/>
        </p:nvCxnSpPr>
        <p:spPr>
          <a:xfrm>
            <a:off x="5161425" y="2150600"/>
            <a:ext cx="107400" cy="690000"/>
          </a:xfrm>
          <a:prstGeom prst="straightConnector1">
            <a:avLst/>
          </a:prstGeom>
          <a:noFill/>
          <a:ln cap="flat" cmpd="sng" w="9525">
            <a:solidFill>
              <a:schemeClr val="dk2"/>
            </a:solidFill>
            <a:prstDash val="solid"/>
            <a:round/>
            <a:headEnd len="med" w="med" type="none"/>
            <a:tailEnd len="med" w="med" type="triangle"/>
          </a:ln>
        </p:spPr>
      </p:cxnSp>
      <p:sp>
        <p:nvSpPr>
          <p:cNvPr id="365" name="Google Shape;365;p32"/>
          <p:cNvSpPr txBox="1"/>
          <p:nvPr/>
        </p:nvSpPr>
        <p:spPr>
          <a:xfrm>
            <a:off x="3656025" y="1685075"/>
            <a:ext cx="99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128 Samples</a:t>
            </a:r>
            <a:endParaRPr sz="1000">
              <a:solidFill>
                <a:schemeClr val="dk1"/>
              </a:solidFill>
              <a:latin typeface="Calibri"/>
              <a:ea typeface="Calibri"/>
              <a:cs typeface="Calibri"/>
              <a:sym typeface="Calibri"/>
            </a:endParaRPr>
          </a:p>
        </p:txBody>
      </p:sp>
      <p:sp>
        <p:nvSpPr>
          <p:cNvPr id="366" name="Google Shape;366;p32"/>
          <p:cNvSpPr txBox="1"/>
          <p:nvPr/>
        </p:nvSpPr>
        <p:spPr>
          <a:xfrm>
            <a:off x="3709775" y="3620038"/>
            <a:ext cx="99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128 Samples</a:t>
            </a:r>
            <a:endParaRPr sz="1000">
              <a:solidFill>
                <a:schemeClr val="dk1"/>
              </a:solidFill>
              <a:latin typeface="Calibri"/>
              <a:ea typeface="Calibri"/>
              <a:cs typeface="Calibri"/>
              <a:sym typeface="Calibri"/>
            </a:endParaRPr>
          </a:p>
        </p:txBody>
      </p:sp>
      <p:cxnSp>
        <p:nvCxnSpPr>
          <p:cNvPr id="367" name="Google Shape;367;p32"/>
          <p:cNvCxnSpPr/>
          <p:nvPr/>
        </p:nvCxnSpPr>
        <p:spPr>
          <a:xfrm rot="10800000">
            <a:off x="8181400" y="1630875"/>
            <a:ext cx="779400" cy="0"/>
          </a:xfrm>
          <a:prstGeom prst="straightConnector1">
            <a:avLst/>
          </a:prstGeom>
          <a:noFill/>
          <a:ln cap="flat" cmpd="sng" w="9525">
            <a:solidFill>
              <a:schemeClr val="dk2"/>
            </a:solidFill>
            <a:prstDash val="solid"/>
            <a:round/>
            <a:headEnd len="med" w="med" type="none"/>
            <a:tailEnd len="med" w="med" type="triangle"/>
          </a:ln>
        </p:spPr>
      </p:cxnSp>
      <p:sp>
        <p:nvSpPr>
          <p:cNvPr id="368" name="Google Shape;368;p32"/>
          <p:cNvSpPr txBox="1"/>
          <p:nvPr/>
        </p:nvSpPr>
        <p:spPr>
          <a:xfrm>
            <a:off x="8181325" y="1138475"/>
            <a:ext cx="958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D</a:t>
            </a:r>
            <a:r>
              <a:rPr lang="en" sz="1300">
                <a:solidFill>
                  <a:schemeClr val="dk1"/>
                </a:solidFill>
                <a:latin typeface="Calibri"/>
                <a:ea typeface="Calibri"/>
                <a:cs typeface="Calibri"/>
                <a:sym typeface="Calibri"/>
              </a:rPr>
              <a:t>istance</a:t>
            </a:r>
            <a:endParaRPr sz="1300">
              <a:solidFill>
                <a:schemeClr val="dk1"/>
              </a:solidFill>
              <a:latin typeface="Calibri"/>
              <a:ea typeface="Calibri"/>
              <a:cs typeface="Calibri"/>
              <a:sym typeface="Calibri"/>
            </a:endParaRPr>
          </a:p>
        </p:txBody>
      </p:sp>
      <p:sp>
        <p:nvSpPr>
          <p:cNvPr id="369" name="Google Shape;369;p32"/>
          <p:cNvSpPr txBox="1"/>
          <p:nvPr/>
        </p:nvSpPr>
        <p:spPr>
          <a:xfrm>
            <a:off x="6002300" y="1514375"/>
            <a:ext cx="1374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Phase Vocoder</a:t>
            </a:r>
            <a:endParaRPr sz="1300">
              <a:solidFill>
                <a:schemeClr val="dk1"/>
              </a:solidFill>
              <a:latin typeface="Calibri"/>
              <a:ea typeface="Calibri"/>
              <a:cs typeface="Calibri"/>
              <a:sym typeface="Calibri"/>
            </a:endParaRPr>
          </a:p>
        </p:txBody>
      </p:sp>
      <p:cxnSp>
        <p:nvCxnSpPr>
          <p:cNvPr id="370" name="Google Shape;370;p32"/>
          <p:cNvCxnSpPr/>
          <p:nvPr/>
        </p:nvCxnSpPr>
        <p:spPr>
          <a:xfrm rot="10800000">
            <a:off x="5412450" y="3163175"/>
            <a:ext cx="179100" cy="0"/>
          </a:xfrm>
          <a:prstGeom prst="straightConnector1">
            <a:avLst/>
          </a:prstGeom>
          <a:noFill/>
          <a:ln cap="flat" cmpd="sng" w="9525">
            <a:solidFill>
              <a:schemeClr val="dk2"/>
            </a:solidFill>
            <a:prstDash val="solid"/>
            <a:round/>
            <a:headEnd len="med" w="med" type="none"/>
            <a:tailEnd len="med" w="med" type="triangle"/>
          </a:ln>
        </p:spPr>
      </p:cxnSp>
      <p:sp>
        <p:nvSpPr>
          <p:cNvPr id="371" name="Google Shape;371;p32"/>
          <p:cNvSpPr txBox="1"/>
          <p:nvPr/>
        </p:nvSpPr>
        <p:spPr>
          <a:xfrm>
            <a:off x="5112300" y="1514375"/>
            <a:ext cx="77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512 Samples</a:t>
            </a:r>
            <a:endParaRPr sz="800">
              <a:solidFill>
                <a:schemeClr val="dk1"/>
              </a:solidFill>
              <a:latin typeface="Calibri"/>
              <a:ea typeface="Calibri"/>
              <a:cs typeface="Calibri"/>
              <a:sym typeface="Calibri"/>
            </a:endParaRPr>
          </a:p>
        </p:txBody>
      </p:sp>
      <p:sp>
        <p:nvSpPr>
          <p:cNvPr id="372" name="Google Shape;372;p32"/>
          <p:cNvSpPr txBox="1"/>
          <p:nvPr/>
        </p:nvSpPr>
        <p:spPr>
          <a:xfrm>
            <a:off x="5112300" y="3203825"/>
            <a:ext cx="77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Calibri"/>
                <a:ea typeface="Calibri"/>
                <a:cs typeface="Calibri"/>
                <a:sym typeface="Calibri"/>
              </a:rPr>
              <a:t>512 Samples</a:t>
            </a:r>
            <a:endParaRPr sz="800">
              <a:solidFill>
                <a:schemeClr val="dk1"/>
              </a:solidFill>
              <a:latin typeface="Calibri"/>
              <a:ea typeface="Calibri"/>
              <a:cs typeface="Calibri"/>
              <a:sym typeface="Calibri"/>
            </a:endParaRPr>
          </a:p>
        </p:txBody>
      </p:sp>
      <p:sp>
        <p:nvSpPr>
          <p:cNvPr id="373" name="Google Shape;373;p32"/>
          <p:cNvSpPr txBox="1"/>
          <p:nvPr/>
        </p:nvSpPr>
        <p:spPr>
          <a:xfrm>
            <a:off x="4476300" y="2143550"/>
            <a:ext cx="63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Calibri"/>
                <a:ea typeface="Calibri"/>
                <a:cs typeface="Calibri"/>
                <a:sym typeface="Calibri"/>
              </a:rPr>
              <a:t>Each Frame is 128 Samples</a:t>
            </a:r>
            <a:endParaRPr sz="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nvSpPr>
        <p:spPr>
          <a:xfrm>
            <a:off x="282606"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Desire for pitch modulation on guitar</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
              <a:t>Alternate Tunings</a:t>
            </a:r>
            <a:endParaRPr/>
          </a:p>
          <a:p>
            <a:pPr indent="-317500" lvl="0" marL="457200" marR="0" rtl="0" algn="l">
              <a:lnSpc>
                <a:spcPct val="100000"/>
              </a:lnSpc>
              <a:spcBef>
                <a:spcPts val="0"/>
              </a:spcBef>
              <a:spcAft>
                <a:spcPts val="0"/>
              </a:spcAft>
              <a:buSzPts val="1400"/>
              <a:buChar char="➔"/>
            </a:pPr>
            <a:r>
              <a:rPr lang="en"/>
              <a:t>Tremolo System</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rtl="0" algn="l">
              <a:spcBef>
                <a:spcPts val="0"/>
              </a:spcBef>
              <a:spcAft>
                <a:spcPts val="0"/>
              </a:spcAft>
              <a:buNone/>
            </a:pPr>
            <a:r>
              <a:rPr b="1" lang="en" sz="2000">
                <a:solidFill>
                  <a:srgbClr val="E84B36"/>
                </a:solidFill>
              </a:rPr>
              <a:t>The Problem</a:t>
            </a:r>
            <a:endParaRPr b="1" sz="2000">
              <a:solidFill>
                <a:srgbClr val="E84B36"/>
              </a:solidFill>
            </a:endParaRPr>
          </a:p>
          <a:p>
            <a:pPr indent="-317500" lvl="0" marL="457200" rtl="0" algn="l">
              <a:spcBef>
                <a:spcPts val="0"/>
              </a:spcBef>
              <a:spcAft>
                <a:spcPts val="0"/>
              </a:spcAft>
              <a:buClr>
                <a:schemeClr val="dk1"/>
              </a:buClr>
              <a:buSzPts val="1400"/>
              <a:buChar char="➔"/>
            </a:pPr>
            <a:r>
              <a:rPr lang="en">
                <a:solidFill>
                  <a:schemeClr val="dk1"/>
                </a:solidFill>
              </a:rPr>
              <a:t>Alternate tunings require physically re-tuning strings, which is time-consuming and limits flexibility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Mechanical systems like tremolo bridges or whammy bars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Can be invasive to install and alter the guitar’s structural setup.</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Compromise tuning stability</a:t>
            </a:r>
            <a:br>
              <a:rPr lang="en">
                <a:solidFill>
                  <a:schemeClr val="dk1"/>
                </a:solidFill>
              </a:rPr>
            </a:br>
            <a:endParaRPr>
              <a:solidFill>
                <a:schemeClr val="dk1"/>
              </a:solidFil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98" name="Google Shape;98;p15"/>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99" name="Google Shape;99;p1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Our Motivation</a:t>
            </a:r>
            <a:endParaRPr b="1" i="0" sz="1800" u="none" cap="none" strike="noStrike">
              <a:solidFill>
                <a:schemeClr val="lt1"/>
              </a:solidFill>
            </a:endParaRPr>
          </a:p>
        </p:txBody>
      </p:sp>
      <p:pic>
        <p:nvPicPr>
          <p:cNvPr id="100" name="Google Shape;100;p1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01" name="Google Shape;101;p1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02" name="Google Shape;102;p1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03" name="Google Shape;103;p15"/>
          <p:cNvGrpSpPr/>
          <p:nvPr/>
        </p:nvGrpSpPr>
        <p:grpSpPr>
          <a:xfrm>
            <a:off x="3046069" y="4951153"/>
            <a:ext cx="3929036" cy="52875"/>
            <a:chOff x="4028175" y="6601537"/>
            <a:chExt cx="5238715" cy="70500"/>
          </a:xfrm>
        </p:grpSpPr>
        <p:cxnSp>
          <p:nvCxnSpPr>
            <p:cNvPr id="104" name="Google Shape;104;p15"/>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05" name="Google Shape;105;p15"/>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06" name="Google Shape;106;p15"/>
          <p:cNvPicPr preferRelativeResize="0"/>
          <p:nvPr/>
        </p:nvPicPr>
        <p:blipFill>
          <a:blip r:embed="rId4">
            <a:alphaModFix/>
          </a:blip>
          <a:stretch>
            <a:fillRect/>
          </a:stretch>
        </p:blipFill>
        <p:spPr>
          <a:xfrm>
            <a:off x="5099400" y="724700"/>
            <a:ext cx="2765990" cy="2074487"/>
          </a:xfrm>
          <a:prstGeom prst="rect">
            <a:avLst/>
          </a:prstGeom>
          <a:solidFill>
            <a:srgbClr val="D8D8D8"/>
          </a:solidFill>
          <a:ln>
            <a:noFill/>
          </a:ln>
        </p:spPr>
      </p:pic>
      <p:pic>
        <p:nvPicPr>
          <p:cNvPr id="107" name="Google Shape;107;p15"/>
          <p:cNvPicPr preferRelativeResize="0"/>
          <p:nvPr/>
        </p:nvPicPr>
        <p:blipFill>
          <a:blip r:embed="rId5">
            <a:alphaModFix/>
          </a:blip>
          <a:stretch>
            <a:fillRect/>
          </a:stretch>
        </p:blipFill>
        <p:spPr>
          <a:xfrm>
            <a:off x="6090900" y="2926150"/>
            <a:ext cx="2765998" cy="1955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79" name="Google Shape;379;p3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Phase Vocoder</a:t>
            </a:r>
            <a:endParaRPr b="1" sz="1800">
              <a:solidFill>
                <a:schemeClr val="lt1"/>
              </a:solidFill>
            </a:endParaRPr>
          </a:p>
        </p:txBody>
      </p:sp>
      <p:pic>
        <p:nvPicPr>
          <p:cNvPr id="380" name="Google Shape;380;p3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81" name="Google Shape;381;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82" name="Google Shape;382;p3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83" name="Google Shape;383;p33"/>
          <p:cNvGrpSpPr/>
          <p:nvPr/>
        </p:nvGrpSpPr>
        <p:grpSpPr>
          <a:xfrm>
            <a:off x="3046069" y="4951153"/>
            <a:ext cx="3929036" cy="52875"/>
            <a:chOff x="4028175" y="6601537"/>
            <a:chExt cx="5238715" cy="70500"/>
          </a:xfrm>
        </p:grpSpPr>
        <p:cxnSp>
          <p:nvCxnSpPr>
            <p:cNvPr id="384" name="Google Shape;384;p3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85" name="Google Shape;385;p3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386" name="Google Shape;386;p33"/>
          <p:cNvSpPr txBox="1"/>
          <p:nvPr/>
        </p:nvSpPr>
        <p:spPr>
          <a:xfrm>
            <a:off x="282600" y="851725"/>
            <a:ext cx="85221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Calibri"/>
                <a:ea typeface="Calibri"/>
                <a:cs typeface="Calibri"/>
                <a:sym typeface="Calibri"/>
              </a:rPr>
              <a:t>1. Windowing: A Hanning window is applied to a frame of samples from the ring buffer.</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2. FFT: A forward FFT is performed to convert the frame into the frequency domain.</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3. Magnitude &amp; phase extraction: The magnitude and phase are computed for each frequency bin.</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4. Phase difference: The phase change between current and previous frame is calculated.</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5. Phase accumulation: Corrected phase is scaled by pitch ratio and accumulated.</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6. Frequency synthesis: New complex spectrum is generated using magnitude and updated phase.</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7. IFFT: An inverse FFT is used to convert the spectrum back to the time domain.</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8. Overlap-add: The processed frame is added back to the output ring buffer with a synthesis window.</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9. Output buffering: Processed samples are sent to the output buffer for I2S playback.</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p34"/>
          <p:cNvSpPr txBox="1"/>
          <p:nvPr/>
        </p:nvSpPr>
        <p:spPr>
          <a:xfrm>
            <a:off x="1655179" y="1118280"/>
            <a:ext cx="58335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3000">
                <a:solidFill>
                  <a:schemeClr val="lt1"/>
                </a:solidFill>
              </a:rPr>
              <a:t>System/Logic </a:t>
            </a:r>
            <a:r>
              <a:rPr b="1" lang="en" sz="3000">
                <a:solidFill>
                  <a:schemeClr val="lt1"/>
                </a:solidFill>
              </a:rPr>
              <a:t>Requirements</a:t>
            </a:r>
            <a:r>
              <a:rPr b="1" lang="en" sz="3000">
                <a:solidFill>
                  <a:schemeClr val="lt1"/>
                </a:solidFill>
              </a:rPr>
              <a:t> </a:t>
            </a:r>
            <a:endParaRPr b="0" i="0" sz="100" u="none" cap="none" strike="noStrike">
              <a:solidFill>
                <a:srgbClr val="000000"/>
              </a:solidFill>
              <a:latin typeface="Arial"/>
              <a:ea typeface="Arial"/>
              <a:cs typeface="Arial"/>
              <a:sym typeface="Arial"/>
            </a:endParaRPr>
          </a:p>
        </p:txBody>
      </p:sp>
      <p:sp>
        <p:nvSpPr>
          <p:cNvPr id="392" name="Google Shape;392;p34"/>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93" name="Google Shape;393;p34"/>
          <p:cNvGrpSpPr/>
          <p:nvPr/>
        </p:nvGrpSpPr>
        <p:grpSpPr>
          <a:xfrm>
            <a:off x="2957843" y="2007704"/>
            <a:ext cx="2896305" cy="242134"/>
            <a:chOff x="3943790" y="2676939"/>
            <a:chExt cx="3861740" cy="322845"/>
          </a:xfrm>
        </p:grpSpPr>
        <p:cxnSp>
          <p:nvCxnSpPr>
            <p:cNvPr id="394" name="Google Shape;394;p34"/>
            <p:cNvCxnSpPr/>
            <p:nvPr/>
          </p:nvCxnSpPr>
          <p:spPr>
            <a:xfrm>
              <a:off x="4426226" y="2676939"/>
              <a:ext cx="3379304" cy="0"/>
            </a:xfrm>
            <a:prstGeom prst="straightConnector1">
              <a:avLst/>
            </a:prstGeom>
            <a:noFill/>
            <a:ln cap="flat" cmpd="sng" w="19050">
              <a:solidFill>
                <a:srgbClr val="E84B36"/>
              </a:solidFill>
              <a:prstDash val="solid"/>
              <a:round/>
              <a:headEnd len="sm" w="sm" type="none"/>
              <a:tailEnd len="sm" w="sm" type="none"/>
            </a:ln>
          </p:spPr>
        </p:cxnSp>
        <p:cxnSp>
          <p:nvCxnSpPr>
            <p:cNvPr id="395" name="Google Shape;395;p34"/>
            <p:cNvCxnSpPr/>
            <p:nvPr/>
          </p:nvCxnSpPr>
          <p:spPr>
            <a:xfrm flipH="1" rot="10800000">
              <a:off x="3943790" y="2676939"/>
              <a:ext cx="482436" cy="322845"/>
            </a:xfrm>
            <a:prstGeom prst="straightConnector1">
              <a:avLst/>
            </a:prstGeom>
            <a:noFill/>
            <a:ln cap="flat" cmpd="sng" w="19050">
              <a:solidFill>
                <a:srgbClr val="E84B36"/>
              </a:solidFill>
              <a:prstDash val="solid"/>
              <a:round/>
              <a:headEnd len="sm" w="sm" type="none"/>
              <a:tailEnd len="sm" w="sm" type="none"/>
            </a:ln>
          </p:spPr>
        </p:cxnSp>
      </p:grpSp>
      <p:pic>
        <p:nvPicPr>
          <p:cNvPr id="396" name="Google Shape;396;p34"/>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97" name="Google Shape;397;p34"/>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98" name="Google Shape;398;p34"/>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399" name="Google Shape;399;p34"/>
          <p:cNvGrpSpPr/>
          <p:nvPr/>
        </p:nvGrpSpPr>
        <p:grpSpPr>
          <a:xfrm>
            <a:off x="3046021" y="4951153"/>
            <a:ext cx="3929044" cy="52835"/>
            <a:chOff x="4028111" y="6601537"/>
            <a:chExt cx="5238725" cy="70446"/>
          </a:xfrm>
        </p:grpSpPr>
        <p:cxnSp>
          <p:nvCxnSpPr>
            <p:cNvPr id="400" name="Google Shape;400;p34"/>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401" name="Google Shape;401;p34"/>
            <p:cNvSpPr/>
            <p:nvPr/>
          </p:nvSpPr>
          <p:spPr>
            <a:xfrm>
              <a:off x="9196390" y="6601537"/>
              <a:ext cx="70446" cy="70446"/>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txBox="1"/>
          <p:nvPr/>
        </p:nvSpPr>
        <p:spPr>
          <a:xfrm>
            <a:off x="282596" y="801175"/>
            <a:ext cx="68709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System Overview</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Real-time pitch-shifting system based on the ESP32-S3 chip.</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Captures and outputs audio continuously using an ADC and DAC.</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Utilizes a phase vocoder algorithm to perform pitch-shifting of audio signals.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Pitch-shifting parameters are adjusted dynamically via hand movements detected by an ultrasonic sensor on the guitar.</a:t>
            </a:r>
            <a:endParaRPr sz="1500">
              <a:solidFill>
                <a:schemeClr val="dk1"/>
              </a:solidFill>
            </a:endParaRPr>
          </a:p>
          <a:p>
            <a:pPr indent="0" lvl="0" marL="457200" marR="0" rtl="0" algn="l">
              <a:lnSpc>
                <a:spcPct val="100000"/>
              </a:lnSpc>
              <a:spcBef>
                <a:spcPts val="0"/>
              </a:spcBef>
              <a:spcAft>
                <a:spcPts val="0"/>
              </a:spcAft>
              <a:buNone/>
            </a:pPr>
            <a:r>
              <a:t/>
            </a:r>
            <a:endParaRPr b="1">
              <a:solidFill>
                <a:schemeClr val="dk1"/>
              </a:solidFill>
            </a:endParaRPr>
          </a:p>
        </p:txBody>
      </p:sp>
      <p:sp>
        <p:nvSpPr>
          <p:cNvPr id="407" name="Google Shape;407;p35"/>
          <p:cNvSpPr/>
          <p:nvPr/>
        </p:nvSpPr>
        <p:spPr>
          <a:xfrm flipH="1" rot="10800000">
            <a:off x="0" y="0"/>
            <a:ext cx="9144000" cy="651165"/>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08" name="Google Shape;408;p3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System </a:t>
            </a:r>
            <a:r>
              <a:rPr b="1" lang="en" sz="1800">
                <a:solidFill>
                  <a:schemeClr val="lt1"/>
                </a:solidFill>
              </a:rPr>
              <a:t>Overview</a:t>
            </a:r>
            <a:endParaRPr b="1" sz="1800">
              <a:solidFill>
                <a:schemeClr val="lt1"/>
              </a:solidFill>
            </a:endParaRPr>
          </a:p>
        </p:txBody>
      </p:sp>
      <p:pic>
        <p:nvPicPr>
          <p:cNvPr id="409" name="Google Shape;409;p3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10" name="Google Shape;410;p35"/>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11" name="Google Shape;411;p35"/>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12" name="Google Shape;412;p35"/>
          <p:cNvGrpSpPr/>
          <p:nvPr/>
        </p:nvGrpSpPr>
        <p:grpSpPr>
          <a:xfrm>
            <a:off x="3046021" y="4951153"/>
            <a:ext cx="3929044" cy="52835"/>
            <a:chOff x="4028111" y="6601537"/>
            <a:chExt cx="5238725" cy="70446"/>
          </a:xfrm>
        </p:grpSpPr>
        <p:cxnSp>
          <p:nvCxnSpPr>
            <p:cNvPr id="413" name="Google Shape;413;p35"/>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414" name="Google Shape;414;p35"/>
            <p:cNvSpPr/>
            <p:nvPr/>
          </p:nvSpPr>
          <p:spPr>
            <a:xfrm>
              <a:off x="9196390" y="6601537"/>
              <a:ext cx="70446" cy="70446"/>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nvSpPr>
        <p:spPr>
          <a:xfrm>
            <a:off x="282600" y="826675"/>
            <a:ext cx="4289400" cy="4124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2000">
                <a:solidFill>
                  <a:srgbClr val="E84B36"/>
                </a:solidFill>
              </a:rPr>
              <a:t>Input Stage Requirements </a:t>
            </a:r>
            <a:endParaRPr b="1" i="0" sz="2000" u="none" cap="none" strike="noStrike">
              <a:solidFill>
                <a:srgbClr val="E84B36"/>
              </a:solidFill>
              <a:latin typeface="Arial"/>
              <a:ea typeface="Arial"/>
              <a:cs typeface="Arial"/>
              <a:sym typeface="Arial"/>
            </a:endParaRPr>
          </a:p>
          <a:p>
            <a:pPr indent="0" lvl="0" marL="0" rtl="0" algn="l">
              <a:lnSpc>
                <a:spcPct val="115000"/>
              </a:lnSpc>
              <a:spcBef>
                <a:spcPts val="1400"/>
              </a:spcBef>
              <a:spcAft>
                <a:spcPts val="0"/>
              </a:spcAft>
              <a:buSzPts val="1100"/>
              <a:buNone/>
            </a:pPr>
            <a:r>
              <a:rPr b="1" lang="en">
                <a:solidFill>
                  <a:schemeClr val="dk1"/>
                </a:solidFill>
              </a:rPr>
              <a:t>Preamp Design:</a:t>
            </a:r>
            <a:endParaRPr b="1">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The preamp circuit must condition the guitar signal before it's processed by the ESP32-S3.</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Ensure voltage of signal is above 0V for processing.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Simulate using LTSpice to ensure proper performance of design prior to building</a:t>
            </a:r>
            <a:endParaRPr sz="1200">
              <a:solidFill>
                <a:schemeClr val="dk1"/>
              </a:solidFill>
            </a:endParaRPr>
          </a:p>
          <a:p>
            <a:pPr indent="0" lvl="0" marL="0" rtl="0" algn="l">
              <a:lnSpc>
                <a:spcPct val="115000"/>
              </a:lnSpc>
              <a:spcBef>
                <a:spcPts val="1400"/>
              </a:spcBef>
              <a:spcAft>
                <a:spcPts val="0"/>
              </a:spcAft>
              <a:buSzPts val="1100"/>
              <a:buNone/>
            </a:pPr>
            <a:r>
              <a:rPr b="1" lang="en">
                <a:solidFill>
                  <a:schemeClr val="dk1"/>
                </a:solidFill>
              </a:rPr>
              <a:t>Circuit Components:</a:t>
            </a:r>
            <a:endParaRPr b="1">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A 1kΩ resistor connects the guitar signal, while a 3.3V voltage source through another 1</a:t>
            </a:r>
            <a:r>
              <a:rPr lang="en" sz="1200">
                <a:solidFill>
                  <a:schemeClr val="dk1"/>
                </a:solidFill>
              </a:rPr>
              <a:t>kΩ</a:t>
            </a:r>
            <a:r>
              <a:rPr lang="en" sz="1200">
                <a:solidFill>
                  <a:schemeClr val="dk1"/>
                </a:solidFill>
              </a:rPr>
              <a:t> resistor to provide a DC offset.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Two op-amps are required to amplify and buffer the signal for impedance matching and stability.</a:t>
            </a:r>
            <a:endParaRPr sz="1600">
              <a:solidFill>
                <a:schemeClr val="dk1"/>
              </a:solidFill>
            </a:endParaRPr>
          </a:p>
        </p:txBody>
      </p:sp>
      <p:sp>
        <p:nvSpPr>
          <p:cNvPr id="420" name="Google Shape;420;p3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21" name="Google Shape;421;p3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Design Specs</a:t>
            </a:r>
            <a:endParaRPr b="1" i="0" sz="1800" u="none" cap="none" strike="noStrike">
              <a:solidFill>
                <a:schemeClr val="lt1"/>
              </a:solidFill>
            </a:endParaRPr>
          </a:p>
        </p:txBody>
      </p:sp>
      <p:pic>
        <p:nvPicPr>
          <p:cNvPr id="422" name="Google Shape;422;p3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23" name="Google Shape;423;p3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24" name="Google Shape;424;p3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25" name="Google Shape;425;p36"/>
          <p:cNvGrpSpPr/>
          <p:nvPr/>
        </p:nvGrpSpPr>
        <p:grpSpPr>
          <a:xfrm>
            <a:off x="3046069" y="4951153"/>
            <a:ext cx="3929036" cy="52875"/>
            <a:chOff x="4028175" y="6601537"/>
            <a:chExt cx="5238715" cy="70500"/>
          </a:xfrm>
        </p:grpSpPr>
        <p:cxnSp>
          <p:nvCxnSpPr>
            <p:cNvPr id="426" name="Google Shape;426;p3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27" name="Google Shape;427;p3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428" name="Google Shape;428;p36"/>
          <p:cNvPicPr preferRelativeResize="0"/>
          <p:nvPr/>
        </p:nvPicPr>
        <p:blipFill>
          <a:blip r:embed="rId4">
            <a:alphaModFix/>
          </a:blip>
          <a:stretch>
            <a:fillRect/>
          </a:stretch>
        </p:blipFill>
        <p:spPr>
          <a:xfrm>
            <a:off x="4628525" y="898700"/>
            <a:ext cx="4243101" cy="2311450"/>
          </a:xfrm>
          <a:prstGeom prst="rect">
            <a:avLst/>
          </a:prstGeom>
          <a:noFill/>
          <a:ln>
            <a:noFill/>
          </a:ln>
        </p:spPr>
      </p:pic>
      <p:sp>
        <p:nvSpPr>
          <p:cNvPr id="429" name="Google Shape;429;p36"/>
          <p:cNvSpPr txBox="1"/>
          <p:nvPr/>
        </p:nvSpPr>
        <p:spPr>
          <a:xfrm>
            <a:off x="4628525" y="3355100"/>
            <a:ext cx="4243200" cy="8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highlight>
                  <a:srgbClr val="00FF00"/>
                </a:highlight>
                <a:latin typeface="Calibri"/>
                <a:ea typeface="Calibri"/>
                <a:cs typeface="Calibri"/>
                <a:sym typeface="Calibri"/>
              </a:rPr>
              <a:t>Green</a:t>
            </a:r>
            <a:r>
              <a:rPr i="1" lang="en" sz="1200">
                <a:solidFill>
                  <a:schemeClr val="dk1"/>
                </a:solidFill>
                <a:latin typeface="Calibri"/>
                <a:ea typeface="Calibri"/>
                <a:cs typeface="Calibri"/>
                <a:sym typeface="Calibri"/>
              </a:rPr>
              <a:t> - Original signal</a:t>
            </a:r>
            <a:endParaRPr i="1" sz="1200">
              <a:solidFill>
                <a:schemeClr val="dk1"/>
              </a:solidFill>
              <a:latin typeface="Calibri"/>
              <a:ea typeface="Calibri"/>
              <a:cs typeface="Calibri"/>
              <a:sym typeface="Calibri"/>
            </a:endParaRPr>
          </a:p>
          <a:p>
            <a:pPr indent="0" lvl="0" marL="0" rtl="0" algn="ctr">
              <a:spcBef>
                <a:spcPts val="0"/>
              </a:spcBef>
              <a:spcAft>
                <a:spcPts val="0"/>
              </a:spcAft>
              <a:buNone/>
            </a:pPr>
            <a:r>
              <a:rPr i="1" lang="en" sz="1200">
                <a:solidFill>
                  <a:schemeClr val="dk1"/>
                </a:solidFill>
                <a:highlight>
                  <a:srgbClr val="0000FF"/>
                </a:highlight>
                <a:latin typeface="Calibri"/>
                <a:ea typeface="Calibri"/>
                <a:cs typeface="Calibri"/>
                <a:sym typeface="Calibri"/>
              </a:rPr>
              <a:t>Blue</a:t>
            </a:r>
            <a:r>
              <a:rPr i="1" lang="en" sz="1200">
                <a:solidFill>
                  <a:schemeClr val="dk1"/>
                </a:solidFill>
                <a:highlight>
                  <a:schemeClr val="lt1"/>
                </a:highlight>
                <a:latin typeface="Calibri"/>
                <a:ea typeface="Calibri"/>
                <a:cs typeface="Calibri"/>
                <a:sym typeface="Calibri"/>
              </a:rPr>
              <a:t> </a:t>
            </a:r>
            <a:r>
              <a:rPr i="1" lang="en" sz="1200">
                <a:solidFill>
                  <a:schemeClr val="dk1"/>
                </a:solidFill>
                <a:latin typeface="Calibri"/>
                <a:ea typeface="Calibri"/>
                <a:cs typeface="Calibri"/>
                <a:sym typeface="Calibri"/>
              </a:rPr>
              <a:t>- DC offset signal</a:t>
            </a:r>
            <a:endParaRPr i="1" sz="1200">
              <a:solidFill>
                <a:schemeClr val="dk1"/>
              </a:solidFill>
              <a:latin typeface="Calibri"/>
              <a:ea typeface="Calibri"/>
              <a:cs typeface="Calibri"/>
              <a:sym typeface="Calibri"/>
            </a:endParaRPr>
          </a:p>
          <a:p>
            <a:pPr indent="0" lvl="0" marL="0" rtl="0" algn="ctr">
              <a:spcBef>
                <a:spcPts val="0"/>
              </a:spcBef>
              <a:spcAft>
                <a:spcPts val="0"/>
              </a:spcAft>
              <a:buNone/>
            </a:pPr>
            <a:r>
              <a:rPr i="1" lang="en" sz="1200">
                <a:solidFill>
                  <a:schemeClr val="dk1"/>
                </a:solidFill>
                <a:highlight>
                  <a:srgbClr val="FF0000"/>
                </a:highlight>
                <a:latin typeface="Calibri"/>
                <a:ea typeface="Calibri"/>
                <a:cs typeface="Calibri"/>
                <a:sym typeface="Calibri"/>
              </a:rPr>
              <a:t>Red</a:t>
            </a:r>
            <a:r>
              <a:rPr i="1" lang="en" sz="1200">
                <a:solidFill>
                  <a:schemeClr val="dk1"/>
                </a:solidFill>
                <a:latin typeface="Calibri"/>
                <a:ea typeface="Calibri"/>
                <a:cs typeface="Calibri"/>
                <a:sym typeface="Calibri"/>
              </a:rPr>
              <a:t> - Final amplified signal</a:t>
            </a:r>
            <a:endParaRPr i="1" sz="1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txBox="1"/>
          <p:nvPr/>
        </p:nvSpPr>
        <p:spPr>
          <a:xfrm>
            <a:off x="282600" y="826675"/>
            <a:ext cx="4289400" cy="4124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Microcontroller Subsystem Requirements</a:t>
            </a:r>
            <a:endParaRPr b="1" sz="2000">
              <a:solidFill>
                <a:srgbClr val="E84B36"/>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Core Processing Requirements: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The ESP32 must function as the main processor, managing signal I/O and real-time audio processing.</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ESP32 must run pitch-shifting algorithms with minimal latency for real-time performance.</a:t>
            </a:r>
            <a:endParaRPr sz="11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600">
              <a:solidFill>
                <a:schemeClr val="dk1"/>
              </a:solidFill>
            </a:endParaRPr>
          </a:p>
        </p:txBody>
      </p:sp>
      <p:sp>
        <p:nvSpPr>
          <p:cNvPr id="435" name="Google Shape;435;p3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36" name="Google Shape;436;p3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Design Specs</a:t>
            </a:r>
            <a:endParaRPr b="1" i="0" sz="1800" u="none" cap="none" strike="noStrike">
              <a:solidFill>
                <a:schemeClr val="lt1"/>
              </a:solidFill>
            </a:endParaRPr>
          </a:p>
        </p:txBody>
      </p:sp>
      <p:pic>
        <p:nvPicPr>
          <p:cNvPr id="437" name="Google Shape;437;p3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38" name="Google Shape;438;p3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39" name="Google Shape;439;p3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40" name="Google Shape;440;p37"/>
          <p:cNvGrpSpPr/>
          <p:nvPr/>
        </p:nvGrpSpPr>
        <p:grpSpPr>
          <a:xfrm>
            <a:off x="3046069" y="4951153"/>
            <a:ext cx="3929036" cy="52875"/>
            <a:chOff x="4028175" y="6601537"/>
            <a:chExt cx="5238715" cy="70500"/>
          </a:xfrm>
        </p:grpSpPr>
        <p:cxnSp>
          <p:nvCxnSpPr>
            <p:cNvPr id="441" name="Google Shape;441;p3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42" name="Google Shape;442;p3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43" name="Google Shape;443;p37"/>
          <p:cNvSpPr txBox="1"/>
          <p:nvPr/>
        </p:nvSpPr>
        <p:spPr>
          <a:xfrm>
            <a:off x="4572000" y="826675"/>
            <a:ext cx="4289400" cy="4124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1400"/>
              </a:spcBef>
              <a:spcAft>
                <a:spcPts val="0"/>
              </a:spcAft>
              <a:buNone/>
            </a:pPr>
            <a:r>
              <a:t/>
            </a:r>
            <a:endParaRPr sz="1000">
              <a:solidFill>
                <a:schemeClr val="dk1"/>
              </a:solidFill>
            </a:endParaRPr>
          </a:p>
          <a:p>
            <a:pPr indent="0" lvl="0" marL="0" rtl="0" algn="l">
              <a:lnSpc>
                <a:spcPct val="115000"/>
              </a:lnSpc>
              <a:spcBef>
                <a:spcPts val="1400"/>
              </a:spcBef>
              <a:spcAft>
                <a:spcPts val="0"/>
              </a:spcAft>
              <a:buNone/>
            </a:pPr>
            <a:r>
              <a:rPr b="1" lang="en" sz="1300">
                <a:solidFill>
                  <a:schemeClr val="dk1"/>
                </a:solidFill>
              </a:rPr>
              <a:t>Dynamic Modulation:</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Hand proximity data must dynamically adjust pitch-shifting parameters during operation.</a:t>
            </a:r>
            <a:endParaRPr b="1" sz="13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Internal and external clock sources must provide precise and stable timing to reduce latency.</a:t>
            </a:r>
            <a:endParaRPr sz="1100">
              <a:solidFill>
                <a:schemeClr val="dk1"/>
              </a:solidFill>
            </a:endParaRPr>
          </a:p>
          <a:p>
            <a:pPr indent="0" lvl="0" marL="0" rtl="0" algn="l">
              <a:lnSpc>
                <a:spcPct val="115000"/>
              </a:lnSpc>
              <a:spcBef>
                <a:spcPts val="1400"/>
              </a:spcBef>
              <a:spcAft>
                <a:spcPts val="0"/>
              </a:spcAft>
              <a:buNone/>
            </a:pPr>
            <a:r>
              <a:rPr b="1" lang="en" sz="1300">
                <a:solidFill>
                  <a:schemeClr val="dk1"/>
                </a:solidFill>
              </a:rPr>
              <a:t>Configuration:</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ESP32 must support multiple selectable modes/settings via external buttons or switches.</a:t>
            </a:r>
            <a:endParaRPr sz="1100">
              <a:solidFill>
                <a:schemeClr val="dk1"/>
              </a:solidFill>
            </a:endParaRPr>
          </a:p>
          <a:p>
            <a:pPr indent="0" lvl="0" marL="0" rtl="0" algn="l">
              <a:lnSpc>
                <a:spcPct val="115000"/>
              </a:lnSpc>
              <a:spcBef>
                <a:spcPts val="1400"/>
              </a:spcBef>
              <a:spcAft>
                <a:spcPts val="0"/>
              </a:spcAft>
              <a:buNone/>
            </a:pPr>
            <a:r>
              <a:rPr b="1" lang="en" sz="1300">
                <a:solidFill>
                  <a:schemeClr val="dk1"/>
                </a:solidFill>
              </a:rPr>
              <a:t>Sensor Integration:</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ESP32 must interface with the HC-SR04 to detect hand proximity in real time.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ESP32 generates high trigger pulses and receive echo data</a:t>
            </a:r>
            <a:endParaRPr sz="11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7" name="Shape 447"/>
        <p:cNvGrpSpPr/>
        <p:nvPr/>
      </p:nvGrpSpPr>
      <p:grpSpPr>
        <a:xfrm>
          <a:off x="0" y="0"/>
          <a:ext cx="0" cy="0"/>
          <a:chOff x="0" y="0"/>
          <a:chExt cx="0" cy="0"/>
        </a:xfrm>
      </p:grpSpPr>
      <p:sp>
        <p:nvSpPr>
          <p:cNvPr id="448" name="Google Shape;448;p38"/>
          <p:cNvSpPr txBox="1"/>
          <p:nvPr/>
        </p:nvSpPr>
        <p:spPr>
          <a:xfrm>
            <a:off x="971550" y="2211368"/>
            <a:ext cx="7200900" cy="10236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Testing &amp; Verification</a:t>
            </a:r>
            <a:endParaRPr sz="1100"/>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15264B"/>
              </a:solidFill>
              <a:latin typeface="Arial"/>
              <a:ea typeface="Arial"/>
              <a:cs typeface="Arial"/>
              <a:sym typeface="Arial"/>
            </a:endParaRPr>
          </a:p>
        </p:txBody>
      </p:sp>
      <p:grpSp>
        <p:nvGrpSpPr>
          <p:cNvPr id="449" name="Google Shape;449;p38"/>
          <p:cNvGrpSpPr/>
          <p:nvPr/>
        </p:nvGrpSpPr>
        <p:grpSpPr>
          <a:xfrm>
            <a:off x="2957843" y="2007704"/>
            <a:ext cx="2896305" cy="242134"/>
            <a:chOff x="3943790" y="2676939"/>
            <a:chExt cx="3861740" cy="322845"/>
          </a:xfrm>
        </p:grpSpPr>
        <p:cxnSp>
          <p:nvCxnSpPr>
            <p:cNvPr id="450" name="Google Shape;450;p38"/>
            <p:cNvCxnSpPr/>
            <p:nvPr/>
          </p:nvCxnSpPr>
          <p:spPr>
            <a:xfrm>
              <a:off x="4426226" y="2676939"/>
              <a:ext cx="3379304" cy="0"/>
            </a:xfrm>
            <a:prstGeom prst="straightConnector1">
              <a:avLst/>
            </a:prstGeom>
            <a:noFill/>
            <a:ln cap="flat" cmpd="sng" w="19050">
              <a:solidFill>
                <a:schemeClr val="lt1"/>
              </a:solidFill>
              <a:prstDash val="solid"/>
              <a:round/>
              <a:headEnd len="sm" w="sm" type="none"/>
              <a:tailEnd len="sm" w="sm" type="none"/>
            </a:ln>
          </p:spPr>
        </p:cxnSp>
        <p:cxnSp>
          <p:nvCxnSpPr>
            <p:cNvPr id="451" name="Google Shape;451;p38"/>
            <p:cNvCxnSpPr/>
            <p:nvPr/>
          </p:nvCxnSpPr>
          <p:spPr>
            <a:xfrm flipH="1" rot="10800000">
              <a:off x="3943790" y="2676939"/>
              <a:ext cx="482436" cy="322845"/>
            </a:xfrm>
            <a:prstGeom prst="straightConnector1">
              <a:avLst/>
            </a:prstGeom>
            <a:noFill/>
            <a:ln cap="flat" cmpd="sng" w="19050">
              <a:solidFill>
                <a:schemeClr val="lt1"/>
              </a:solidFill>
              <a:prstDash val="solid"/>
              <a:round/>
              <a:headEnd len="sm" w="sm" type="none"/>
              <a:tailEnd len="sm" w="sm" type="none"/>
            </a:ln>
          </p:spPr>
        </p:cxnSp>
      </p:grpSp>
      <p:pic>
        <p:nvPicPr>
          <p:cNvPr id="452" name="Google Shape;452;p3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453" name="Google Shape;453;p38"/>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54" name="Google Shape;454;p38"/>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55" name="Google Shape;455;p38"/>
          <p:cNvGrpSpPr/>
          <p:nvPr/>
        </p:nvGrpSpPr>
        <p:grpSpPr>
          <a:xfrm>
            <a:off x="3046021" y="4951153"/>
            <a:ext cx="3929044" cy="52835"/>
            <a:chOff x="4028111" y="6601537"/>
            <a:chExt cx="5238725" cy="70446"/>
          </a:xfrm>
        </p:grpSpPr>
        <p:cxnSp>
          <p:nvCxnSpPr>
            <p:cNvPr id="456" name="Google Shape;456;p38"/>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457" name="Google Shape;457;p38"/>
            <p:cNvSpPr/>
            <p:nvPr/>
          </p:nvSpPr>
          <p:spPr>
            <a:xfrm>
              <a:off x="9196390" y="6601537"/>
              <a:ext cx="70446" cy="70446"/>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9"/>
          <p:cNvSpPr txBox="1"/>
          <p:nvPr/>
        </p:nvSpPr>
        <p:spPr>
          <a:xfrm>
            <a:off x="282600" y="826675"/>
            <a:ext cx="4289400" cy="4124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Waveform Verification</a:t>
            </a:r>
            <a:endParaRPr b="1">
              <a:solidFill>
                <a:schemeClr val="dk1"/>
              </a:solidFill>
            </a:endParaRPr>
          </a:p>
          <a:p>
            <a:pPr indent="-304800" lvl="0" marL="457200" rtl="0" algn="l">
              <a:lnSpc>
                <a:spcPct val="115000"/>
              </a:lnSpc>
              <a:spcBef>
                <a:spcPts val="1200"/>
              </a:spcBef>
              <a:spcAft>
                <a:spcPts val="0"/>
              </a:spcAft>
              <a:buClr>
                <a:schemeClr val="dk1"/>
              </a:buClr>
              <a:buSzPts val="1200"/>
              <a:buChar char="●"/>
            </a:pPr>
            <a:r>
              <a:rPr b="1" lang="en" sz="1100">
                <a:solidFill>
                  <a:schemeClr val="dk1"/>
                </a:solidFill>
              </a:rPr>
              <a:t>Verify DC Biasing:</a:t>
            </a:r>
            <a:r>
              <a:rPr lang="en" sz="1100">
                <a:solidFill>
                  <a:schemeClr val="dk1"/>
                </a:solidFill>
              </a:rPr>
              <a:t> Measure the output of the preamp (op-amp stage) with a multimeter to ensure the guitar signal is properly biased above 0V, to match ESP32's expected input range and prevent clipping or distortion.</a:t>
            </a:r>
            <a:br>
              <a:rPr lang="en" sz="1100">
                <a:solidFill>
                  <a:schemeClr val="dk1"/>
                </a:solidFill>
              </a:rPr>
            </a:br>
            <a:endParaRPr sz="11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100">
                <a:solidFill>
                  <a:schemeClr val="dk1"/>
                </a:solidFill>
              </a:rPr>
              <a:t>Check Signal Integrity with Oscilloscope:</a:t>
            </a:r>
            <a:r>
              <a:rPr lang="en" sz="1100">
                <a:solidFill>
                  <a:schemeClr val="dk1"/>
                </a:solidFill>
              </a:rPr>
              <a:t> Use an oscilloscope to visualize the preamp output while playing the guitar, confirming that the waveform stays within expected voltage levels.</a:t>
            </a:r>
            <a:br>
              <a:rPr lang="en" sz="1100">
                <a:solidFill>
                  <a:schemeClr val="dk1"/>
                </a:solidFill>
              </a:rPr>
            </a:br>
            <a:endParaRPr sz="11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100">
                <a:solidFill>
                  <a:schemeClr val="dk1"/>
                </a:solidFill>
              </a:rPr>
              <a:t>Test Op-Amp Performance:</a:t>
            </a:r>
            <a:r>
              <a:rPr lang="en" sz="1100">
                <a:solidFill>
                  <a:schemeClr val="dk1"/>
                </a:solidFill>
              </a:rPr>
              <a:t> Verify that the op-amp in the preamp stage is providing clean amplification without added noise, distortion, or oscillation especially under dynamic guitar playing and ensure its output impedance is low enough to drive the ADC input effectively.</a:t>
            </a:r>
            <a:endParaRPr sz="1200">
              <a:solidFill>
                <a:schemeClr val="dk1"/>
              </a:solidFill>
            </a:endParaRPr>
          </a:p>
          <a:p>
            <a:pPr indent="0" lvl="0" marL="457200" rtl="0" algn="l">
              <a:lnSpc>
                <a:spcPct val="115000"/>
              </a:lnSpc>
              <a:spcBef>
                <a:spcPts val="1200"/>
              </a:spcBef>
              <a:spcAft>
                <a:spcPts val="0"/>
              </a:spcAft>
              <a:buNone/>
            </a:pPr>
            <a:r>
              <a:t/>
            </a:r>
            <a:endParaRPr sz="1200">
              <a:solidFill>
                <a:schemeClr val="dk1"/>
              </a:solidFill>
            </a:endParaRPr>
          </a:p>
          <a:p>
            <a:pPr indent="0" lvl="0" marL="457200" rtl="0" algn="l">
              <a:lnSpc>
                <a:spcPct val="115000"/>
              </a:lnSpc>
              <a:spcBef>
                <a:spcPts val="1200"/>
              </a:spcBef>
              <a:spcAft>
                <a:spcPts val="0"/>
              </a:spcAft>
              <a:buNone/>
            </a:pPr>
            <a:r>
              <a:t/>
            </a:r>
            <a:endParaRPr b="1" sz="13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600">
              <a:solidFill>
                <a:schemeClr val="dk1"/>
              </a:solidFill>
            </a:endParaRPr>
          </a:p>
        </p:txBody>
      </p:sp>
      <p:sp>
        <p:nvSpPr>
          <p:cNvPr id="463" name="Google Shape;463;p3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64" name="Google Shape;464;p3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Verification</a:t>
            </a:r>
            <a:endParaRPr b="1" i="0" sz="1800" u="none" cap="none" strike="noStrike">
              <a:solidFill>
                <a:schemeClr val="lt1"/>
              </a:solidFill>
            </a:endParaRPr>
          </a:p>
        </p:txBody>
      </p:sp>
      <p:pic>
        <p:nvPicPr>
          <p:cNvPr id="465" name="Google Shape;465;p3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66" name="Google Shape;466;p3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67" name="Google Shape;467;p3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68" name="Google Shape;468;p39"/>
          <p:cNvGrpSpPr/>
          <p:nvPr/>
        </p:nvGrpSpPr>
        <p:grpSpPr>
          <a:xfrm>
            <a:off x="3046069" y="4951153"/>
            <a:ext cx="3929036" cy="52875"/>
            <a:chOff x="4028175" y="6601537"/>
            <a:chExt cx="5238715" cy="70500"/>
          </a:xfrm>
        </p:grpSpPr>
        <p:cxnSp>
          <p:nvCxnSpPr>
            <p:cNvPr id="469" name="Google Shape;469;p3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70" name="Google Shape;470;p3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471" name="Google Shape;471;p39"/>
          <p:cNvPicPr preferRelativeResize="0"/>
          <p:nvPr/>
        </p:nvPicPr>
        <p:blipFill rotWithShape="1">
          <a:blip r:embed="rId4">
            <a:alphaModFix/>
          </a:blip>
          <a:srcRect b="8385" l="15258" r="23780" t="14685"/>
          <a:stretch/>
        </p:blipFill>
        <p:spPr>
          <a:xfrm>
            <a:off x="4913500" y="756337"/>
            <a:ext cx="3544003" cy="2616150"/>
          </a:xfrm>
          <a:prstGeom prst="rect">
            <a:avLst/>
          </a:prstGeom>
          <a:noFill/>
          <a:ln>
            <a:noFill/>
          </a:ln>
        </p:spPr>
      </p:pic>
      <p:pic>
        <p:nvPicPr>
          <p:cNvPr id="472" name="Google Shape;472;p39"/>
          <p:cNvPicPr preferRelativeResize="0"/>
          <p:nvPr/>
        </p:nvPicPr>
        <p:blipFill rotWithShape="1">
          <a:blip r:embed="rId5">
            <a:alphaModFix/>
          </a:blip>
          <a:srcRect b="7448" l="16451" r="23635" t="14724"/>
          <a:stretch/>
        </p:blipFill>
        <p:spPr>
          <a:xfrm>
            <a:off x="5465900" y="2052663"/>
            <a:ext cx="3600087" cy="273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1"/>
                                        </p:tgtEl>
                                      </p:cBhvr>
                                    </p:animEffect>
                                    <p:set>
                                      <p:cBhvr>
                                        <p:cTn dur="1" fill="hold">
                                          <p:stCondLst>
                                            <p:cond delay="1000"/>
                                          </p:stCondLst>
                                        </p:cTn>
                                        <p:tgtEl>
                                          <p:spTgt spid="4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0"/>
          <p:cNvSpPr txBox="1"/>
          <p:nvPr/>
        </p:nvSpPr>
        <p:spPr>
          <a:xfrm>
            <a:off x="282600" y="826675"/>
            <a:ext cx="8280600" cy="4124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Microcontroller Subsystem Verification</a:t>
            </a:r>
            <a:endParaRPr sz="1100">
              <a:solidFill>
                <a:schemeClr val="dk1"/>
              </a:solidFill>
            </a:endParaRPr>
          </a:p>
          <a:p>
            <a:pPr indent="0" lvl="0" marL="0" rtl="0" algn="l">
              <a:lnSpc>
                <a:spcPct val="115000"/>
              </a:lnSpc>
              <a:spcBef>
                <a:spcPts val="1400"/>
              </a:spcBef>
              <a:spcAft>
                <a:spcPts val="0"/>
              </a:spcAft>
              <a:buNone/>
            </a:pPr>
            <a:r>
              <a:rPr b="1" lang="en">
                <a:solidFill>
                  <a:schemeClr val="dk1"/>
                </a:solidFill>
              </a:rPr>
              <a:t>Ultrasonic Sensor Integration Testing:</a:t>
            </a:r>
            <a:endParaRPr b="1">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Verify ESP32 generates correct trigger pulses for the HC-SR04 sensor using an oscilloscope.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Capture and analyze ECHO pin responses to confirm accurate distance measurements.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Use test program to control blink speed of LED using sensor.</a:t>
            </a:r>
            <a:endParaRPr sz="1200">
              <a:solidFill>
                <a:schemeClr val="dk1"/>
              </a:solidFill>
            </a:endParaRPr>
          </a:p>
          <a:p>
            <a:pPr indent="0" lvl="0" marL="0" rtl="0" algn="l">
              <a:lnSpc>
                <a:spcPct val="115000"/>
              </a:lnSpc>
              <a:spcBef>
                <a:spcPts val="1400"/>
              </a:spcBef>
              <a:spcAft>
                <a:spcPts val="0"/>
              </a:spcAft>
              <a:buNone/>
            </a:pPr>
            <a:r>
              <a:rPr b="1" lang="en">
                <a:solidFill>
                  <a:schemeClr val="dk1"/>
                </a:solidFill>
              </a:rPr>
              <a:t>User Input Response Testing:</a:t>
            </a:r>
            <a:endParaRPr b="1">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Test external buttons and switches for correct operation of effects and parameter changes.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Map and verify GPIO inputs for accurate ESP32 response to user commands.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Connected LCD screen for testing and verification of correct state of operation.</a:t>
            </a:r>
            <a:endParaRPr sz="1200">
              <a:solidFill>
                <a:schemeClr val="dk1"/>
              </a:solidFill>
            </a:endParaRPr>
          </a:p>
          <a:p>
            <a:pPr indent="0" lvl="0" marL="457200" rtl="0" algn="l">
              <a:lnSpc>
                <a:spcPct val="115000"/>
              </a:lnSpc>
              <a:spcBef>
                <a:spcPts val="1200"/>
              </a:spcBef>
              <a:spcAft>
                <a:spcPts val="0"/>
              </a:spcAft>
              <a:buNone/>
            </a:pPr>
            <a:r>
              <a:t/>
            </a:r>
            <a:endParaRPr b="1">
              <a:solidFill>
                <a:schemeClr val="dk1"/>
              </a:solidFill>
            </a:endParaRPr>
          </a:p>
          <a:p>
            <a:pPr indent="0" lvl="0" marL="457200" rtl="0" algn="l">
              <a:lnSpc>
                <a:spcPct val="115000"/>
              </a:lnSpc>
              <a:spcBef>
                <a:spcPts val="1200"/>
              </a:spcBef>
              <a:spcAft>
                <a:spcPts val="0"/>
              </a:spcAft>
              <a:buNone/>
            </a:pPr>
            <a:r>
              <a:t/>
            </a:r>
            <a:endParaRPr b="1" sz="13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600">
              <a:solidFill>
                <a:schemeClr val="dk1"/>
              </a:solidFill>
            </a:endParaRPr>
          </a:p>
        </p:txBody>
      </p:sp>
      <p:sp>
        <p:nvSpPr>
          <p:cNvPr id="478" name="Google Shape;478;p4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79" name="Google Shape;479;p4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Verification</a:t>
            </a:r>
            <a:endParaRPr b="1" i="0" sz="1800" u="none" cap="none" strike="noStrike">
              <a:solidFill>
                <a:schemeClr val="lt1"/>
              </a:solidFill>
            </a:endParaRPr>
          </a:p>
        </p:txBody>
      </p:sp>
      <p:pic>
        <p:nvPicPr>
          <p:cNvPr id="480" name="Google Shape;480;p4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81" name="Google Shape;481;p4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82" name="Google Shape;482;p4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83" name="Google Shape;483;p40"/>
          <p:cNvGrpSpPr/>
          <p:nvPr/>
        </p:nvGrpSpPr>
        <p:grpSpPr>
          <a:xfrm>
            <a:off x="3046069" y="4951153"/>
            <a:ext cx="3929036" cy="52875"/>
            <a:chOff x="4028175" y="6601537"/>
            <a:chExt cx="5238715" cy="70500"/>
          </a:xfrm>
        </p:grpSpPr>
        <p:cxnSp>
          <p:nvCxnSpPr>
            <p:cNvPr id="484" name="Google Shape;484;p4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85" name="Google Shape;485;p4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1"/>
          <p:cNvSpPr txBox="1"/>
          <p:nvPr/>
        </p:nvSpPr>
        <p:spPr>
          <a:xfrm>
            <a:off x="110195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491" name="Google Shape;491;p41"/>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Processed Signal</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Char char="●"/>
            </a:pPr>
            <a:r>
              <a:rPr lang="en" sz="1200">
                <a:solidFill>
                  <a:schemeClr val="dk1"/>
                </a:solidFill>
              </a:rPr>
              <a:t>We measured the frequency spectrum of the output signal to visualize the dominant frequency components.</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By comparing the spectrum before and after processing, we verified that the peak frequency shifted according to the pitch adjustment programmed in the system.</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spectrum measurement confirmed that the pitch shifting algorithm correctly altered the output frequency while maintaining the signal structure, validating the program’s operation.</a:t>
            </a:r>
            <a:endParaRPr sz="1200">
              <a:solidFill>
                <a:schemeClr val="dk1"/>
              </a:solidFill>
            </a:endParaRPr>
          </a:p>
          <a:p>
            <a:pPr indent="0" lvl="0" marL="0" marR="0" rtl="0" algn="l">
              <a:lnSpc>
                <a:spcPct val="100000"/>
              </a:lnSpc>
              <a:spcBef>
                <a:spcPts val="0"/>
              </a:spcBef>
              <a:spcAft>
                <a:spcPts val="0"/>
              </a:spcAft>
              <a:buNone/>
            </a:pPr>
            <a:r>
              <a:t/>
            </a:r>
            <a:endParaRPr/>
          </a:p>
        </p:txBody>
      </p:sp>
      <p:sp>
        <p:nvSpPr>
          <p:cNvPr id="492" name="Google Shape;492;p4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93" name="Google Shape;493;p4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Verification</a:t>
            </a:r>
            <a:endParaRPr b="1" i="0" sz="1800" u="none" cap="none" strike="noStrike">
              <a:solidFill>
                <a:schemeClr val="lt1"/>
              </a:solidFill>
            </a:endParaRPr>
          </a:p>
        </p:txBody>
      </p:sp>
      <p:pic>
        <p:nvPicPr>
          <p:cNvPr id="494" name="Google Shape;494;p4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95" name="Google Shape;495;p4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96" name="Google Shape;496;p4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97" name="Google Shape;497;p41"/>
          <p:cNvGrpSpPr/>
          <p:nvPr/>
        </p:nvGrpSpPr>
        <p:grpSpPr>
          <a:xfrm>
            <a:off x="3046069" y="4951153"/>
            <a:ext cx="3929036" cy="52875"/>
            <a:chOff x="4028175" y="6601537"/>
            <a:chExt cx="5238715" cy="70500"/>
          </a:xfrm>
        </p:grpSpPr>
        <p:cxnSp>
          <p:nvCxnSpPr>
            <p:cNvPr id="498" name="Google Shape;498;p4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99" name="Google Shape;499;p4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500" name="Google Shape;500;p41"/>
          <p:cNvPicPr preferRelativeResize="0"/>
          <p:nvPr/>
        </p:nvPicPr>
        <p:blipFill rotWithShape="1">
          <a:blip r:embed="rId4">
            <a:alphaModFix/>
          </a:blip>
          <a:srcRect b="26540" l="0" r="0" t="0"/>
          <a:stretch/>
        </p:blipFill>
        <p:spPr>
          <a:xfrm>
            <a:off x="123725" y="947975"/>
            <a:ext cx="3594374" cy="3474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sp>
        <p:nvSpPr>
          <p:cNvPr id="505" name="Google Shape;505;p42"/>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Conclusion</a:t>
            </a:r>
            <a:endParaRPr b="0" i="0" sz="1100" u="none" cap="none" strike="noStrike">
              <a:solidFill>
                <a:srgbClr val="000000"/>
              </a:solidFill>
              <a:latin typeface="Arial"/>
              <a:ea typeface="Arial"/>
              <a:cs typeface="Arial"/>
              <a:sym typeface="Arial"/>
            </a:endParaRPr>
          </a:p>
        </p:txBody>
      </p:sp>
      <p:sp>
        <p:nvSpPr>
          <p:cNvPr id="506" name="Google Shape;506;p42"/>
          <p:cNvSpPr txBox="1"/>
          <p:nvPr/>
        </p:nvSpPr>
        <p:spPr>
          <a:xfrm>
            <a:off x="1081146" y="2424173"/>
            <a:ext cx="6981600" cy="200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lang="en" sz="2100">
                <a:solidFill>
                  <a:schemeClr val="lt1"/>
                </a:solidFill>
              </a:rPr>
              <a:t>Solution Reached:</a:t>
            </a:r>
            <a:endParaRPr b="1" sz="2100">
              <a:solidFill>
                <a:schemeClr val="lt1"/>
              </a:solidFill>
            </a:endParaRPr>
          </a:p>
          <a:p>
            <a:pPr indent="-361950" lvl="0" marL="457200" marR="0" rtl="0" algn="l">
              <a:lnSpc>
                <a:spcPct val="100000"/>
              </a:lnSpc>
              <a:spcBef>
                <a:spcPts val="0"/>
              </a:spcBef>
              <a:spcAft>
                <a:spcPts val="0"/>
              </a:spcAft>
              <a:buClr>
                <a:schemeClr val="lt1"/>
              </a:buClr>
              <a:buSzPts val="2100"/>
              <a:buChar char="●"/>
            </a:pPr>
            <a:r>
              <a:rPr lang="en" sz="2100">
                <a:solidFill>
                  <a:schemeClr val="lt1"/>
                </a:solidFill>
              </a:rPr>
              <a:t>Created cheaper and more convenient alternative</a:t>
            </a:r>
            <a:endParaRPr sz="2100">
              <a:solidFill>
                <a:schemeClr val="lt1"/>
              </a:solidFill>
            </a:endParaRPr>
          </a:p>
          <a:p>
            <a:pPr indent="0" lvl="0" marL="0" marR="0" rtl="0" algn="l">
              <a:lnSpc>
                <a:spcPct val="100000"/>
              </a:lnSpc>
              <a:spcBef>
                <a:spcPts val="0"/>
              </a:spcBef>
              <a:spcAft>
                <a:spcPts val="0"/>
              </a:spcAft>
              <a:buNone/>
            </a:pPr>
            <a:r>
              <a:t/>
            </a:r>
            <a:endParaRPr sz="2100">
              <a:solidFill>
                <a:schemeClr val="lt1"/>
              </a:solidFill>
            </a:endParaRPr>
          </a:p>
          <a:p>
            <a:pPr indent="0" lvl="0" marL="0" marR="0" rtl="0" algn="l">
              <a:lnSpc>
                <a:spcPct val="100000"/>
              </a:lnSpc>
              <a:spcBef>
                <a:spcPts val="0"/>
              </a:spcBef>
              <a:spcAft>
                <a:spcPts val="0"/>
              </a:spcAft>
              <a:buNone/>
            </a:pPr>
            <a:r>
              <a:rPr b="1" lang="en" sz="2100">
                <a:solidFill>
                  <a:schemeClr val="lt1"/>
                </a:solidFill>
              </a:rPr>
              <a:t>Future Work:</a:t>
            </a:r>
            <a:endParaRPr b="1" sz="2100">
              <a:solidFill>
                <a:schemeClr val="lt1"/>
              </a:solidFill>
            </a:endParaRPr>
          </a:p>
          <a:p>
            <a:pPr indent="-361950" lvl="0" marL="457200" marR="0" rtl="0" algn="l">
              <a:lnSpc>
                <a:spcPct val="100000"/>
              </a:lnSpc>
              <a:spcBef>
                <a:spcPts val="0"/>
              </a:spcBef>
              <a:spcAft>
                <a:spcPts val="0"/>
              </a:spcAft>
              <a:buClr>
                <a:schemeClr val="lt1"/>
              </a:buClr>
              <a:buSzPts val="2100"/>
              <a:buChar char="●"/>
            </a:pPr>
            <a:r>
              <a:rPr lang="en" sz="2100">
                <a:solidFill>
                  <a:schemeClr val="lt1"/>
                </a:solidFill>
              </a:rPr>
              <a:t>Improve design with audio based microcontroller</a:t>
            </a:r>
            <a:endParaRPr sz="2100">
              <a:solidFill>
                <a:schemeClr val="lt1"/>
              </a:solidFill>
            </a:endParaRPr>
          </a:p>
          <a:p>
            <a:pPr indent="-361950" lvl="0" marL="457200" marR="0" rtl="0" algn="l">
              <a:lnSpc>
                <a:spcPct val="100000"/>
              </a:lnSpc>
              <a:spcBef>
                <a:spcPts val="0"/>
              </a:spcBef>
              <a:spcAft>
                <a:spcPts val="0"/>
              </a:spcAft>
              <a:buClr>
                <a:schemeClr val="lt1"/>
              </a:buClr>
              <a:buSzPts val="2100"/>
              <a:buChar char="●"/>
            </a:pPr>
            <a:r>
              <a:rPr lang="en" sz="2100">
                <a:solidFill>
                  <a:schemeClr val="lt1"/>
                </a:solidFill>
              </a:rPr>
              <a:t>Implement a wireless design</a:t>
            </a:r>
            <a:endParaRPr sz="2100">
              <a:solidFill>
                <a:schemeClr val="lt1"/>
              </a:solidFill>
            </a:endParaRPr>
          </a:p>
        </p:txBody>
      </p:sp>
      <p:grpSp>
        <p:nvGrpSpPr>
          <p:cNvPr id="507" name="Google Shape;507;p42"/>
          <p:cNvGrpSpPr/>
          <p:nvPr/>
        </p:nvGrpSpPr>
        <p:grpSpPr>
          <a:xfrm>
            <a:off x="2957842" y="2007704"/>
            <a:ext cx="2896227" cy="242134"/>
            <a:chOff x="3943790" y="2676939"/>
            <a:chExt cx="3861636" cy="322845"/>
          </a:xfrm>
        </p:grpSpPr>
        <p:cxnSp>
          <p:nvCxnSpPr>
            <p:cNvPr id="508" name="Google Shape;508;p42"/>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509" name="Google Shape;509;p42"/>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510" name="Google Shape;510;p42"/>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511" name="Google Shape;511;p4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12" name="Google Shape;512;p4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513" name="Google Shape;513;p42"/>
          <p:cNvGrpSpPr/>
          <p:nvPr/>
        </p:nvGrpSpPr>
        <p:grpSpPr>
          <a:xfrm>
            <a:off x="3046069" y="4951153"/>
            <a:ext cx="3929036" cy="52875"/>
            <a:chOff x="4028175" y="6601537"/>
            <a:chExt cx="5238715" cy="70500"/>
          </a:xfrm>
        </p:grpSpPr>
        <p:cxnSp>
          <p:nvCxnSpPr>
            <p:cNvPr id="514" name="Google Shape;514;p42"/>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515" name="Google Shape;515;p42"/>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6"/>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Our Goal</a:t>
            </a:r>
            <a:endParaRPr b="0" i="0" sz="1100" u="none" cap="none" strike="noStrike">
              <a:solidFill>
                <a:srgbClr val="000000"/>
              </a:solidFill>
              <a:latin typeface="Arial"/>
              <a:ea typeface="Arial"/>
              <a:cs typeface="Arial"/>
              <a:sym typeface="Arial"/>
            </a:endParaRPr>
          </a:p>
        </p:txBody>
      </p:sp>
      <p:sp>
        <p:nvSpPr>
          <p:cNvPr id="113" name="Google Shape;113;p16"/>
          <p:cNvSpPr txBox="1"/>
          <p:nvPr/>
        </p:nvSpPr>
        <p:spPr>
          <a:xfrm>
            <a:off x="1081146" y="2424173"/>
            <a:ext cx="6981600" cy="2732100"/>
          </a:xfrm>
          <a:prstGeom prst="rect">
            <a:avLst/>
          </a:prstGeom>
          <a:noFill/>
          <a:ln>
            <a:noFill/>
          </a:ln>
        </p:spPr>
        <p:txBody>
          <a:bodyPr anchorCtr="0" anchor="t" bIns="34275" lIns="68575" spcFirstLastPara="1" rIns="68575" wrap="square" tIns="34275">
            <a:spAutoFit/>
          </a:bodyPr>
          <a:lstStyle/>
          <a:p>
            <a:pPr indent="0" lvl="0" marL="0" rtl="0" algn="ctr">
              <a:lnSpc>
                <a:spcPct val="115000"/>
              </a:lnSpc>
              <a:spcBef>
                <a:spcPts val="1200"/>
              </a:spcBef>
              <a:spcAft>
                <a:spcPts val="0"/>
              </a:spcAft>
              <a:buClr>
                <a:schemeClr val="dk1"/>
              </a:buClr>
              <a:buSzPts val="1100"/>
              <a:buFont typeface="Arial"/>
              <a:buNone/>
            </a:pPr>
            <a:r>
              <a:rPr lang="en" sz="2400">
                <a:solidFill>
                  <a:schemeClr val="lt1"/>
                </a:solidFill>
              </a:rPr>
              <a:t>This project develops a digital pitch shifter for guitar, enabling real-time pitch bending without physical modification. </a:t>
            </a:r>
            <a:r>
              <a:rPr lang="en" sz="2400">
                <a:solidFill>
                  <a:schemeClr val="lt1"/>
                </a:solidFill>
              </a:rPr>
              <a:t>The system delivers tremolo-like or detuning effects that can be added to any guitar.</a:t>
            </a:r>
            <a:endParaRPr sz="2400">
              <a:solidFill>
                <a:schemeClr val="lt1"/>
              </a:solidFill>
            </a:endParaRPr>
          </a:p>
          <a:p>
            <a:pPr indent="0" lvl="0" marL="0" marR="0" rtl="0" algn="l">
              <a:lnSpc>
                <a:spcPct val="100000"/>
              </a:lnSpc>
              <a:spcBef>
                <a:spcPts val="1200"/>
              </a:spcBef>
              <a:spcAft>
                <a:spcPts val="0"/>
              </a:spcAft>
              <a:buClr>
                <a:srgbClr val="000000"/>
              </a:buClr>
              <a:buSzPts val="2100"/>
              <a:buFont typeface="Arial"/>
              <a:buNone/>
            </a:pPr>
            <a:r>
              <a:t/>
            </a:r>
            <a:endParaRPr sz="2500">
              <a:solidFill>
                <a:schemeClr val="lt1"/>
              </a:solidFill>
            </a:endParaRPr>
          </a:p>
        </p:txBody>
      </p:sp>
      <p:grpSp>
        <p:nvGrpSpPr>
          <p:cNvPr id="114" name="Google Shape;114;p16"/>
          <p:cNvGrpSpPr/>
          <p:nvPr/>
        </p:nvGrpSpPr>
        <p:grpSpPr>
          <a:xfrm>
            <a:off x="2957842" y="2007704"/>
            <a:ext cx="2896227" cy="242134"/>
            <a:chOff x="3943790" y="2676939"/>
            <a:chExt cx="3861636" cy="322845"/>
          </a:xfrm>
        </p:grpSpPr>
        <p:cxnSp>
          <p:nvCxnSpPr>
            <p:cNvPr id="115" name="Google Shape;115;p16"/>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116" name="Google Shape;116;p16"/>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117" name="Google Shape;117;p16"/>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18" name="Google Shape;118;p1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19" name="Google Shape;119;p1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20" name="Google Shape;120;p16"/>
          <p:cNvGrpSpPr/>
          <p:nvPr/>
        </p:nvGrpSpPr>
        <p:grpSpPr>
          <a:xfrm>
            <a:off x="3046069" y="4951153"/>
            <a:ext cx="3929036" cy="52875"/>
            <a:chOff x="4028175" y="6601537"/>
            <a:chExt cx="5238715" cy="70500"/>
          </a:xfrm>
        </p:grpSpPr>
        <p:cxnSp>
          <p:nvCxnSpPr>
            <p:cNvPr id="121" name="Google Shape;121;p16"/>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122" name="Google Shape;122;p16"/>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9" name="Shape 519"/>
        <p:cNvGrpSpPr/>
        <p:nvPr/>
      </p:nvGrpSpPr>
      <p:grpSpPr>
        <a:xfrm>
          <a:off x="0" y="0"/>
          <a:ext cx="0" cy="0"/>
          <a:chOff x="0" y="0"/>
          <a:chExt cx="0" cy="0"/>
        </a:xfrm>
      </p:grpSpPr>
      <p:sp>
        <p:nvSpPr>
          <p:cNvPr id="520" name="Google Shape;520;p43"/>
          <p:cNvSpPr txBox="1"/>
          <p:nvPr/>
        </p:nvSpPr>
        <p:spPr>
          <a:xfrm>
            <a:off x="1655711" y="946430"/>
            <a:ext cx="5730600" cy="3250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lang="en" sz="3600">
                <a:solidFill>
                  <a:schemeClr val="lt1"/>
                </a:solidFill>
              </a:rPr>
              <a:t>Thank You</a:t>
            </a:r>
            <a:endParaRPr b="1" i="0" sz="3600" u="none" cap="none" strike="noStrike">
              <a:solidFill>
                <a:schemeClr val="lt1"/>
              </a:solidFill>
            </a:endParaRPr>
          </a:p>
        </p:txBody>
      </p:sp>
      <p:pic>
        <p:nvPicPr>
          <p:cNvPr id="521" name="Google Shape;521;p43"/>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522" name="Google Shape;522;p4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23" name="Google Shape;523;p4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524" name="Google Shape;524;p43"/>
          <p:cNvGrpSpPr/>
          <p:nvPr/>
        </p:nvGrpSpPr>
        <p:grpSpPr>
          <a:xfrm>
            <a:off x="3046069" y="4951153"/>
            <a:ext cx="3929036" cy="52875"/>
            <a:chOff x="4028175" y="6601537"/>
            <a:chExt cx="5238715" cy="70500"/>
          </a:xfrm>
        </p:grpSpPr>
        <p:cxnSp>
          <p:nvCxnSpPr>
            <p:cNvPr id="525" name="Google Shape;525;p43"/>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526" name="Google Shape;526;p43"/>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nvSpPr>
        <p:spPr>
          <a:xfrm>
            <a:off x="282606"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Pedal Box Solution</a:t>
            </a:r>
            <a:endParaRPr sz="1100">
              <a:solidFill>
                <a:schemeClr val="dk1"/>
              </a:solidFill>
            </a:endParaRPr>
          </a:p>
          <a:p>
            <a:pPr indent="-317500" lvl="0" marL="457200" rtl="0" algn="l">
              <a:lnSpc>
                <a:spcPct val="115000"/>
              </a:lnSpc>
              <a:spcBef>
                <a:spcPts val="1200"/>
              </a:spcBef>
              <a:spcAft>
                <a:spcPts val="0"/>
              </a:spcAft>
              <a:buClr>
                <a:schemeClr val="dk1"/>
              </a:buClr>
              <a:buSzPts val="1400"/>
              <a:buChar char="➔"/>
            </a:pPr>
            <a:r>
              <a:rPr b="1" lang="en">
                <a:solidFill>
                  <a:schemeClr val="dk1"/>
                </a:solidFill>
              </a:rPr>
              <a:t>Digital Processing</a:t>
            </a:r>
            <a:r>
              <a:rPr lang="en">
                <a:solidFill>
                  <a:schemeClr val="dk1"/>
                </a:solidFill>
              </a:rPr>
              <a:t>: Captures audio thru ADC, shifts pitch in real time, and outputs via DAC using the ESP32-S3 microcontroller.</a:t>
            </a:r>
            <a:br>
              <a:rPr lang="en">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Non-Invasive</a:t>
            </a:r>
            <a:r>
              <a:rPr lang="en">
                <a:solidFill>
                  <a:schemeClr val="dk1"/>
                </a:solidFill>
              </a:rPr>
              <a:t>: Works on any guitar, no hardware mods or tuning changes needed.</a:t>
            </a:r>
            <a:br>
              <a:rPr lang="en">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Precise &amp; Flexible</a:t>
            </a:r>
            <a:r>
              <a:rPr lang="en">
                <a:solidFill>
                  <a:schemeClr val="dk1"/>
                </a:solidFill>
              </a:rPr>
              <a:t>: Software-controlled pitch shifts allow smooth, accurate, real time modulation.</a:t>
            </a:r>
            <a:br>
              <a:rPr lang="en">
                <a:solidFill>
                  <a:schemeClr val="dk1"/>
                </a:solidFill>
              </a:rPr>
            </a:br>
            <a:endParaRPr>
              <a:solidFill>
                <a:schemeClr val="dk1"/>
              </a:solidFill>
            </a:endParaRPr>
          </a:p>
          <a:p>
            <a:pPr indent="0" lvl="0" marL="0" marR="0" rtl="0" algn="l">
              <a:lnSpc>
                <a:spcPct val="100000"/>
              </a:lnSpc>
              <a:spcBef>
                <a:spcPts val="1200"/>
              </a:spcBef>
              <a:spcAft>
                <a:spcPts val="0"/>
              </a:spcAft>
              <a:buNone/>
            </a:pPr>
            <a:r>
              <a:t/>
            </a:r>
            <a:endParaRPr b="1">
              <a:solidFill>
                <a:schemeClr val="dk1"/>
              </a:solidFill>
            </a:endParaRPr>
          </a:p>
        </p:txBody>
      </p:sp>
      <p:sp>
        <p:nvSpPr>
          <p:cNvPr id="128" name="Google Shape;128;p1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29" name="Google Shape;129;p1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Our Solution</a:t>
            </a:r>
            <a:endParaRPr b="1" i="0" sz="1800" u="none" cap="none" strike="noStrike">
              <a:solidFill>
                <a:schemeClr val="lt1"/>
              </a:solidFill>
            </a:endParaRPr>
          </a:p>
        </p:txBody>
      </p:sp>
      <p:pic>
        <p:nvPicPr>
          <p:cNvPr id="130" name="Google Shape;130;p1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31" name="Google Shape;131;p1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32" name="Google Shape;132;p1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33" name="Google Shape;133;p17"/>
          <p:cNvGrpSpPr/>
          <p:nvPr/>
        </p:nvGrpSpPr>
        <p:grpSpPr>
          <a:xfrm>
            <a:off x="3046069" y="4951153"/>
            <a:ext cx="3929036" cy="52875"/>
            <a:chOff x="4028175" y="6601537"/>
            <a:chExt cx="5238715" cy="70500"/>
          </a:xfrm>
        </p:grpSpPr>
        <p:cxnSp>
          <p:nvCxnSpPr>
            <p:cNvPr id="134" name="Google Shape;134;p1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35" name="Google Shape;135;p1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36" name="Google Shape;136;p17"/>
          <p:cNvPicPr preferRelativeResize="0"/>
          <p:nvPr/>
        </p:nvPicPr>
        <p:blipFill>
          <a:blip r:embed="rId4">
            <a:alphaModFix/>
          </a:blip>
          <a:stretch>
            <a:fillRect/>
          </a:stretch>
        </p:blipFill>
        <p:spPr>
          <a:xfrm>
            <a:off x="5099400" y="1230163"/>
            <a:ext cx="3819200" cy="293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8"/>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Block Diagram</a:t>
            </a:r>
            <a:endParaRPr b="0" i="0" sz="1100" u="none" cap="none" strike="noStrike">
              <a:solidFill>
                <a:srgbClr val="000000"/>
              </a:solidFill>
              <a:latin typeface="Arial"/>
              <a:ea typeface="Arial"/>
              <a:cs typeface="Arial"/>
              <a:sym typeface="Arial"/>
            </a:endParaRPr>
          </a:p>
        </p:txBody>
      </p:sp>
      <p:sp>
        <p:nvSpPr>
          <p:cNvPr id="142" name="Google Shape;142;p18"/>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43" name="Google Shape;143;p18"/>
          <p:cNvGrpSpPr/>
          <p:nvPr/>
        </p:nvGrpSpPr>
        <p:grpSpPr>
          <a:xfrm>
            <a:off x="2957842" y="2007704"/>
            <a:ext cx="2896227" cy="242134"/>
            <a:chOff x="3943790" y="2676939"/>
            <a:chExt cx="3861636" cy="322845"/>
          </a:xfrm>
        </p:grpSpPr>
        <p:cxnSp>
          <p:nvCxnSpPr>
            <p:cNvPr id="144" name="Google Shape;144;p18"/>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145" name="Google Shape;145;p18"/>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146" name="Google Shape;146;p1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47" name="Google Shape;147;p1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48" name="Google Shape;148;p1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49" name="Google Shape;149;p18"/>
          <p:cNvGrpSpPr/>
          <p:nvPr/>
        </p:nvGrpSpPr>
        <p:grpSpPr>
          <a:xfrm>
            <a:off x="3046069" y="4951153"/>
            <a:ext cx="3929036" cy="52875"/>
            <a:chOff x="4028175" y="6601537"/>
            <a:chExt cx="5238715" cy="70500"/>
          </a:xfrm>
        </p:grpSpPr>
        <p:cxnSp>
          <p:nvCxnSpPr>
            <p:cNvPr id="150" name="Google Shape;150;p18"/>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151" name="Google Shape;151;p18"/>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p:nvPr/>
        </p:nvSpPr>
        <p:spPr>
          <a:xfrm>
            <a:off x="1" y="0"/>
            <a:ext cx="9144000" cy="34629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 name="Google Shape;157;p19"/>
          <p:cNvSpPr txBox="1"/>
          <p:nvPr/>
        </p:nvSpPr>
        <p:spPr>
          <a:xfrm>
            <a:off x="2634972" y="1731520"/>
            <a:ext cx="38553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(Send to back so Block I is not covered.)</a:t>
            </a:r>
            <a:endParaRPr b="0" i="0" sz="1100" u="none" cap="none" strike="noStrike">
              <a:solidFill>
                <a:srgbClr val="000000"/>
              </a:solidFill>
              <a:latin typeface="Arial"/>
              <a:ea typeface="Arial"/>
              <a:cs typeface="Arial"/>
              <a:sym typeface="Arial"/>
            </a:endParaRPr>
          </a:p>
        </p:txBody>
      </p:sp>
      <p:sp>
        <p:nvSpPr>
          <p:cNvPr id="158" name="Google Shape;158;p19"/>
          <p:cNvSpPr txBox="1"/>
          <p:nvPr/>
        </p:nvSpPr>
        <p:spPr>
          <a:xfrm>
            <a:off x="282607" y="3787840"/>
            <a:ext cx="8383200" cy="71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Helvetica Neue Light"/>
              <a:buNone/>
            </a:pPr>
            <a:r>
              <a:t/>
            </a:r>
            <a:endParaRPr b="0" i="0" sz="1700" u="none" cap="none" strike="noStrike">
              <a:solidFill>
                <a:srgbClr val="000000"/>
              </a:solidFill>
              <a:latin typeface="Arial"/>
              <a:ea typeface="Arial"/>
              <a:cs typeface="Arial"/>
              <a:sym typeface="Arial"/>
            </a:endParaRPr>
          </a:p>
        </p:txBody>
      </p:sp>
      <p:pic>
        <p:nvPicPr>
          <p:cNvPr id="159" name="Google Shape;159;p1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60" name="Google Shape;160;p1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61" name="Google Shape;161;p1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62" name="Google Shape;162;p19"/>
          <p:cNvGrpSpPr/>
          <p:nvPr/>
        </p:nvGrpSpPr>
        <p:grpSpPr>
          <a:xfrm>
            <a:off x="3046069" y="4951153"/>
            <a:ext cx="3929036" cy="52875"/>
            <a:chOff x="4028175" y="6601537"/>
            <a:chExt cx="5238715" cy="70500"/>
          </a:xfrm>
        </p:grpSpPr>
        <p:cxnSp>
          <p:nvCxnSpPr>
            <p:cNvPr id="163" name="Google Shape;163;p1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64" name="Google Shape;164;p1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65" name="Google Shape;165;p19" title="ECE_445_block_diagram.drawio.png"/>
          <p:cNvPicPr preferRelativeResize="0"/>
          <p:nvPr/>
        </p:nvPicPr>
        <p:blipFill>
          <a:blip r:embed="rId4">
            <a:alphaModFix/>
          </a:blip>
          <a:stretch>
            <a:fillRect/>
          </a:stretch>
        </p:blipFill>
        <p:spPr>
          <a:xfrm>
            <a:off x="0" y="0"/>
            <a:ext cx="9144002" cy="4623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0"/>
          <p:cNvSpPr txBox="1"/>
          <p:nvPr/>
        </p:nvSpPr>
        <p:spPr>
          <a:xfrm>
            <a:off x="971550" y="2211368"/>
            <a:ext cx="7200900" cy="1023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lang="en" sz="3400">
                <a:solidFill>
                  <a:srgbClr val="15264B"/>
                </a:solidFill>
              </a:rPr>
              <a:t>Design Process: Hardware</a:t>
            </a:r>
            <a:endParaRPr b="0" i="0" sz="1400" u="none" cap="none" strike="noStrike">
              <a:solidFill>
                <a:srgbClr val="15264B"/>
              </a:solidFill>
              <a:latin typeface="Arial"/>
              <a:ea typeface="Arial"/>
              <a:cs typeface="Arial"/>
              <a:sym typeface="Arial"/>
            </a:endParaRPr>
          </a:p>
        </p:txBody>
      </p:sp>
      <p:grpSp>
        <p:nvGrpSpPr>
          <p:cNvPr id="171" name="Google Shape;171;p20"/>
          <p:cNvGrpSpPr/>
          <p:nvPr/>
        </p:nvGrpSpPr>
        <p:grpSpPr>
          <a:xfrm>
            <a:off x="2957842" y="2007704"/>
            <a:ext cx="2896227" cy="242134"/>
            <a:chOff x="3943790" y="2676939"/>
            <a:chExt cx="3861636" cy="322845"/>
          </a:xfrm>
        </p:grpSpPr>
        <p:cxnSp>
          <p:nvCxnSpPr>
            <p:cNvPr id="172" name="Google Shape;172;p20"/>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173" name="Google Shape;173;p20"/>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174" name="Google Shape;174;p20"/>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75" name="Google Shape;175;p2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76" name="Google Shape;176;p2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77" name="Google Shape;177;p20"/>
          <p:cNvGrpSpPr/>
          <p:nvPr/>
        </p:nvGrpSpPr>
        <p:grpSpPr>
          <a:xfrm>
            <a:off x="3046069" y="4951153"/>
            <a:ext cx="3929036" cy="52875"/>
            <a:chOff x="4028175" y="6601537"/>
            <a:chExt cx="5238715" cy="70500"/>
          </a:xfrm>
        </p:grpSpPr>
        <p:cxnSp>
          <p:nvCxnSpPr>
            <p:cNvPr id="178" name="Google Shape;178;p2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79" name="Google Shape;179;p2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nvSpPr>
        <p:spPr>
          <a:xfrm>
            <a:off x="3851328" y="7638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3.3V Low Dropout (LDO) Regulator</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100"/>
              <a:t>Convert 5V power from USB/power adapter to 3.3V to power:</a:t>
            </a:r>
            <a:endParaRPr b="1" sz="1100"/>
          </a:p>
          <a:p>
            <a:pPr indent="-298450" lvl="0" marL="457200" marR="0" rtl="0" algn="l">
              <a:lnSpc>
                <a:spcPct val="100000"/>
              </a:lnSpc>
              <a:spcBef>
                <a:spcPts val="0"/>
              </a:spcBef>
              <a:spcAft>
                <a:spcPts val="0"/>
              </a:spcAft>
              <a:buSzPts val="1100"/>
              <a:buChar char="●"/>
            </a:pPr>
            <a:r>
              <a:rPr lang="en" sz="1100"/>
              <a:t>ESP32-S3</a:t>
            </a:r>
            <a:endParaRPr sz="1100"/>
          </a:p>
          <a:p>
            <a:pPr indent="-298450" lvl="0" marL="457200" marR="0" rtl="0" algn="l">
              <a:lnSpc>
                <a:spcPct val="100000"/>
              </a:lnSpc>
              <a:spcBef>
                <a:spcPts val="0"/>
              </a:spcBef>
              <a:spcAft>
                <a:spcPts val="0"/>
              </a:spcAft>
              <a:buSzPts val="1100"/>
              <a:buChar char="●"/>
            </a:pPr>
            <a:r>
              <a:rPr lang="en" sz="1100"/>
              <a:t>ADC</a:t>
            </a:r>
            <a:endParaRPr sz="1100"/>
          </a:p>
          <a:p>
            <a:pPr indent="-298450" lvl="0" marL="457200" marR="0" rtl="0" algn="l">
              <a:lnSpc>
                <a:spcPct val="100000"/>
              </a:lnSpc>
              <a:spcBef>
                <a:spcPts val="0"/>
              </a:spcBef>
              <a:spcAft>
                <a:spcPts val="0"/>
              </a:spcAft>
              <a:buSzPts val="1100"/>
              <a:buChar char="●"/>
            </a:pPr>
            <a:r>
              <a:rPr lang="en" sz="1100"/>
              <a:t>DAC</a:t>
            </a:r>
            <a:endParaRPr sz="1100"/>
          </a:p>
          <a:p>
            <a:pPr indent="0" lvl="0" marL="0" marR="0" rtl="0" algn="l">
              <a:lnSpc>
                <a:spcPct val="100000"/>
              </a:lnSpc>
              <a:spcBef>
                <a:spcPts val="0"/>
              </a:spcBef>
              <a:spcAft>
                <a:spcPts val="0"/>
              </a:spcAft>
              <a:buNone/>
            </a:pPr>
            <a:r>
              <a:t/>
            </a:r>
            <a:endParaRPr b="1" sz="1100">
              <a:solidFill>
                <a:schemeClr val="dk1"/>
              </a:solidFill>
            </a:endParaRPr>
          </a:p>
          <a:p>
            <a:pPr indent="0" lvl="0" marL="0" marR="0" rtl="0" algn="l">
              <a:lnSpc>
                <a:spcPct val="100000"/>
              </a:lnSpc>
              <a:spcBef>
                <a:spcPts val="0"/>
              </a:spcBef>
              <a:spcAft>
                <a:spcPts val="0"/>
              </a:spcAft>
              <a:buNone/>
            </a:pPr>
            <a:r>
              <a:rPr b="1" lang="en" sz="1100">
                <a:solidFill>
                  <a:schemeClr val="dk1"/>
                </a:solidFill>
              </a:rPr>
              <a:t>5V power used to power:</a:t>
            </a:r>
            <a:endParaRPr b="1" sz="1100">
              <a:solidFill>
                <a:schemeClr val="dk1"/>
              </a:solidFill>
            </a:endParaRPr>
          </a:p>
          <a:p>
            <a:pPr indent="-298450" lvl="0" marL="457200" marR="0" rtl="0" algn="l">
              <a:lnSpc>
                <a:spcPct val="100000"/>
              </a:lnSpc>
              <a:spcBef>
                <a:spcPts val="0"/>
              </a:spcBef>
              <a:spcAft>
                <a:spcPts val="0"/>
              </a:spcAft>
              <a:buClr>
                <a:schemeClr val="dk1"/>
              </a:buClr>
              <a:buSzPts val="1100"/>
              <a:buChar char="●"/>
            </a:pPr>
            <a:r>
              <a:rPr lang="en" sz="1100">
                <a:solidFill>
                  <a:schemeClr val="dk1"/>
                </a:solidFill>
              </a:rPr>
              <a:t>Op-Amps </a:t>
            </a:r>
            <a:endParaRPr sz="1100">
              <a:solidFill>
                <a:schemeClr val="dk1"/>
              </a:solidFill>
            </a:endParaRPr>
          </a:p>
          <a:p>
            <a:pPr indent="-298450" lvl="0" marL="457200" marR="0" rtl="0" algn="l">
              <a:lnSpc>
                <a:spcPct val="100000"/>
              </a:lnSpc>
              <a:spcBef>
                <a:spcPts val="0"/>
              </a:spcBef>
              <a:spcAft>
                <a:spcPts val="0"/>
              </a:spcAft>
              <a:buClr>
                <a:schemeClr val="dk1"/>
              </a:buClr>
              <a:buSzPts val="1100"/>
              <a:buChar char="●"/>
            </a:pPr>
            <a:r>
              <a:rPr lang="en" sz="1100">
                <a:solidFill>
                  <a:schemeClr val="dk1"/>
                </a:solidFill>
              </a:rPr>
              <a:t>Charge Pump IC (-5V)</a:t>
            </a:r>
            <a:endParaRPr sz="1100">
              <a:solidFill>
                <a:schemeClr val="dk1"/>
              </a:solidFill>
            </a:endParaRPr>
          </a:p>
        </p:txBody>
      </p:sp>
      <p:sp>
        <p:nvSpPr>
          <p:cNvPr id="185" name="Google Shape;185;p2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86" name="Google Shape;186;p2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Power Subsystem</a:t>
            </a:r>
            <a:endParaRPr b="1" i="0" sz="1800" u="none" cap="none" strike="noStrike">
              <a:solidFill>
                <a:schemeClr val="lt1"/>
              </a:solidFill>
            </a:endParaRPr>
          </a:p>
        </p:txBody>
      </p:sp>
      <p:pic>
        <p:nvPicPr>
          <p:cNvPr id="187" name="Google Shape;187;p2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88" name="Google Shape;188;p2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89" name="Google Shape;189;p2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90" name="Google Shape;190;p21"/>
          <p:cNvGrpSpPr/>
          <p:nvPr/>
        </p:nvGrpSpPr>
        <p:grpSpPr>
          <a:xfrm>
            <a:off x="3046069" y="4951153"/>
            <a:ext cx="3929036" cy="52875"/>
            <a:chOff x="4028175" y="6601537"/>
            <a:chExt cx="5238715" cy="70500"/>
          </a:xfrm>
        </p:grpSpPr>
        <p:cxnSp>
          <p:nvCxnSpPr>
            <p:cNvPr id="191" name="Google Shape;191;p2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92" name="Google Shape;192;p2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93" name="Google Shape;193;p21"/>
          <p:cNvPicPr preferRelativeResize="0"/>
          <p:nvPr/>
        </p:nvPicPr>
        <p:blipFill>
          <a:blip r:embed="rId4">
            <a:alphaModFix/>
          </a:blip>
          <a:stretch>
            <a:fillRect/>
          </a:stretch>
        </p:blipFill>
        <p:spPr>
          <a:xfrm>
            <a:off x="97575" y="1791587"/>
            <a:ext cx="3612275" cy="1131725"/>
          </a:xfrm>
          <a:prstGeom prst="rect">
            <a:avLst/>
          </a:prstGeom>
          <a:noFill/>
          <a:ln>
            <a:noFill/>
          </a:ln>
        </p:spPr>
      </p:pic>
      <p:sp>
        <p:nvSpPr>
          <p:cNvPr id="194" name="Google Shape;194;p21"/>
          <p:cNvSpPr txBox="1"/>
          <p:nvPr/>
        </p:nvSpPr>
        <p:spPr>
          <a:xfrm>
            <a:off x="71013" y="3020000"/>
            <a:ext cx="3665400" cy="15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The power management system supplies the ESP32 and HC-SR04 sensor using a 5V supply. An LDO regulator steps down 5V to 3.3V for the ESP32.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nvSpPr>
        <p:spPr>
          <a:xfrm>
            <a:off x="110195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200" name="Google Shape;200;p22"/>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Overview</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1" sz="17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The I/O subsystem integrates components for user interaction and system control.</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The ultrasonic sensor provides real-time distance measurements as a primary input.</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Additional switches for toggling modes and enabling the effect</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Micro USB connection allows USB programming and serve as power delivery to the system.</a:t>
            </a:r>
            <a:endParaRPr sz="1500">
              <a:solidFill>
                <a:schemeClr val="dk1"/>
              </a:solidFill>
            </a:endParaRPr>
          </a:p>
          <a:p>
            <a:pPr indent="0" lvl="0" marL="457200" rtl="0" algn="l">
              <a:lnSpc>
                <a:spcPct val="115000"/>
              </a:lnSpc>
              <a:spcBef>
                <a:spcPts val="0"/>
              </a:spcBef>
              <a:spcAft>
                <a:spcPts val="0"/>
              </a:spcAft>
              <a:buNone/>
            </a:pPr>
            <a:r>
              <a:t/>
            </a:r>
            <a:endParaRPr b="1" sz="1500">
              <a:solidFill>
                <a:schemeClr val="dk1"/>
              </a:solidFill>
            </a:endParaRPr>
          </a:p>
          <a:p>
            <a:pPr indent="0" lvl="0" marL="0" marR="0" rtl="0" algn="l">
              <a:lnSpc>
                <a:spcPct val="100000"/>
              </a:lnSpc>
              <a:spcBef>
                <a:spcPts val="0"/>
              </a:spcBef>
              <a:spcAft>
                <a:spcPts val="0"/>
              </a:spcAft>
              <a:buNone/>
            </a:pPr>
            <a:r>
              <a:t/>
            </a:r>
            <a:endParaRPr b="1" sz="1500">
              <a:solidFill>
                <a:schemeClr val="dk1"/>
              </a:solidFill>
            </a:endParaRPr>
          </a:p>
          <a:p>
            <a:pPr indent="0" lvl="0" marL="0" marR="0" rtl="0" algn="l">
              <a:lnSpc>
                <a:spcPct val="100000"/>
              </a:lnSpc>
              <a:spcBef>
                <a:spcPts val="0"/>
              </a:spcBef>
              <a:spcAft>
                <a:spcPts val="0"/>
              </a:spcAft>
              <a:buNone/>
            </a:pPr>
            <a:r>
              <a:t/>
            </a:r>
            <a:endParaRPr b="1" i="0" sz="1500" u="none" cap="none" strike="noStrike">
              <a:solidFill>
                <a:schemeClr val="dk1"/>
              </a:solidFill>
              <a:latin typeface="Arial"/>
              <a:ea typeface="Arial"/>
              <a:cs typeface="Arial"/>
              <a:sym typeface="Arial"/>
            </a:endParaRPr>
          </a:p>
        </p:txBody>
      </p:sp>
      <p:sp>
        <p:nvSpPr>
          <p:cNvPr id="201" name="Google Shape;201;p2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2" name="Google Shape;202;p2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IO Subsystem</a:t>
            </a:r>
            <a:endParaRPr b="1" i="0" sz="1800" u="none" cap="none" strike="noStrike">
              <a:solidFill>
                <a:schemeClr val="lt1"/>
              </a:solidFill>
            </a:endParaRPr>
          </a:p>
        </p:txBody>
      </p:sp>
      <p:pic>
        <p:nvPicPr>
          <p:cNvPr id="203" name="Google Shape;203;p2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04" name="Google Shape;204;p2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05" name="Google Shape;205;p2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06" name="Google Shape;206;p22"/>
          <p:cNvGrpSpPr/>
          <p:nvPr/>
        </p:nvGrpSpPr>
        <p:grpSpPr>
          <a:xfrm>
            <a:off x="3046069" y="4951153"/>
            <a:ext cx="3929036" cy="52875"/>
            <a:chOff x="4028175" y="6601537"/>
            <a:chExt cx="5238715" cy="70500"/>
          </a:xfrm>
        </p:grpSpPr>
        <p:cxnSp>
          <p:nvCxnSpPr>
            <p:cNvPr id="207" name="Google Shape;207;p2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08" name="Google Shape;208;p2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09" name="Google Shape;209;p22"/>
          <p:cNvPicPr preferRelativeResize="0"/>
          <p:nvPr/>
        </p:nvPicPr>
        <p:blipFill>
          <a:blip r:embed="rId4">
            <a:alphaModFix/>
          </a:blip>
          <a:stretch>
            <a:fillRect/>
          </a:stretch>
        </p:blipFill>
        <p:spPr>
          <a:xfrm>
            <a:off x="100675" y="1083879"/>
            <a:ext cx="3620601" cy="264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