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embeddedFontLst>
    <p:embeddedFont>
      <p:font typeface="Helvetica Neue" panose="020B060402020202020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7" roundtripDataSignature="AMtx7mjYBuvIe85UkoNkSOH8kTTlij08V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34E217D-0AC8-4B86-905A-0AB24CAF2F29}">
  <a:tblStyle styleId="{234E217D-0AC8-4B86-905A-0AB24CAF2F2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34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54ada6ef5e_0_10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7" name="Google Shape;207;g354ada6ef5e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556147f89e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g3556147f89e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54ada6ef5e_0_1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5" name="Google Shape;235;g354ada6ef5e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556147f89e_0_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9" name="Google Shape;249;g3556147f89e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54ada6ef5e_0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3" name="Google Shape;263;g354ada6ef5e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54ada6ef5e_0_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7" name="Google Shape;277;g354ada6ef5e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54ada6ef5e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2" name="Google Shape;292;g354ada6ef5e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54b6463358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7" name="Google Shape;307;g354b6463358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54ada6ef5e_1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g354ada6ef5e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" name="Google Shape;8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54ada6ef5e_1_10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g354ada6ef5e_1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54ada6ef5e_1_1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g354ada6ef5e_1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354ada6ef5e_1_1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g354ada6ef5e_1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354ada6ef5e_1_1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g354ada6ef5e_1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354ada6ef5e_1_1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g354ada6ef5e_1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354ada6ef5e_1_1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g354ada6ef5e_1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3556147f89e_0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g3556147f89e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56147f89e_0_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g3556147f89e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54ada6ef5e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" name="Google Shape;104;g354ada6ef5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54ada6ef5e_0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9" name="Google Shape;119;g354ada6ef5e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4" name="Google Shape;13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5504d5a9ca_1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8" name="Google Shape;148;g35504d5a9ca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54ada6ef5e_0_1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4" name="Google Shape;164;g354ada6ef5e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54ada6ef5e_0_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9" name="Google Shape;179;g354ada6ef5e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56e50b6ce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3" name="Google Shape;193;g3556e50b6c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1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5" name="Google Shape;55;p2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2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hyperlink" Target="http://www.youtube.com/watch?v=POgMK4IeQqA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6"/>
          <p:cNvSpPr txBox="1"/>
          <p:nvPr/>
        </p:nvSpPr>
        <p:spPr>
          <a:xfrm>
            <a:off x="1134035" y="2553964"/>
            <a:ext cx="9924000" cy="26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>
                <a:solidFill>
                  <a:schemeClr val="lt1"/>
                </a:solidFill>
              </a:rPr>
              <a:t>CCD Image Sensor Board for Film Camera Retrofit</a:t>
            </a:r>
            <a:endParaRPr sz="4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lt1"/>
                </a:solidFill>
              </a:rPr>
              <a:t>ECE 445, Project #3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</a:rPr>
              <a:t>Jason Guo, Ayush Garg, &amp; Ethan Greenwald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26"/>
          <p:cNvSpPr txBox="1"/>
          <p:nvPr/>
        </p:nvSpPr>
        <p:spPr>
          <a:xfrm>
            <a:off x="3922059" y="5413888"/>
            <a:ext cx="4347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lt1"/>
                </a:solidFill>
              </a:rPr>
              <a:t>SPRING 2025</a:t>
            </a:r>
            <a:endParaRPr sz="1800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84" name="Google Shape;84;p26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1007" y="1004743"/>
            <a:ext cx="2909982" cy="754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54ada6ef5e_0_101"/>
          <p:cNvSpPr txBox="1">
            <a:spLocks noGrp="1"/>
          </p:cNvSpPr>
          <p:nvPr>
            <p:ph type="body" idx="1"/>
          </p:nvPr>
        </p:nvSpPr>
        <p:spPr>
          <a:xfrm>
            <a:off x="376805" y="1334275"/>
            <a:ext cx="5550000" cy="48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2600" b="1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Microcontroller &amp; Programming</a:t>
            </a:r>
            <a:endParaRPr sz="2600" b="1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Objectives: Speed and Peripherals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STM 32H7R3Z8T6 MCU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○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Sufficient pinout (144)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○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High clock speed &amp; I/O (600 MHz)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○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Bare-metal operation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128 Mbit PSRAM buffer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Generate clocks for the CCD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Receive image data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○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Process and write to microSD card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Controlling subsystem 2 for power saving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Monitor battery voltage from subsystem 4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○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Utilizes ADC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Communicate with camera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○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Nikon 10-pin interface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Drive 2.4” LCD display and/or 16x2 LCD display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g354ada6ef5e_0_101"/>
          <p:cNvSpPr/>
          <p:nvPr/>
        </p:nvSpPr>
        <p:spPr>
          <a:xfrm rot="10800000" flipH="1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g354ada6ef5e_0_101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Subsystem 3: MCU</a:t>
            </a:r>
            <a:endParaRPr sz="2400">
              <a:solidFill>
                <a:schemeClr val="lt1"/>
              </a:solidFill>
            </a:endParaRPr>
          </a:p>
        </p:txBody>
      </p:sp>
      <p:pic>
        <p:nvPicPr>
          <p:cNvPr id="212" name="Google Shape;212;g354ada6ef5e_0_10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g354ada6ef5e_0_101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214" name="Google Shape;214;g354ada6ef5e_0_101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215" name="Google Shape;215;g354ada6ef5e_0_101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216" name="Google Shape;216;g354ada6ef5e_0_101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w="9525" cap="flat" cmpd="sng">
              <a:solidFill>
                <a:srgbClr val="13294B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17" name="Google Shape;217;g354ada6ef5e_0_101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18" name="Google Shape;218;g354ada6ef5e_0_101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6800" y="2138363"/>
            <a:ext cx="5943600" cy="258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556147f89e_0_6"/>
          <p:cNvSpPr txBox="1">
            <a:spLocks noGrp="1"/>
          </p:cNvSpPr>
          <p:nvPr>
            <p:ph type="body" idx="1"/>
          </p:nvPr>
        </p:nvSpPr>
        <p:spPr>
          <a:xfrm>
            <a:off x="376805" y="1334275"/>
            <a:ext cx="5550000" cy="48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2600" b="1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Software control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Heavy use of STM32 hardware features: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Automatic row readout achieved by chaining STM32’s high-precision timers, driving 12.5MHz CCD horizontal clocks and ADC clocks with proper phase offset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Automatic row data collection with PSSI interface implementing DMA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Memory-mapping the PSRAM enables usage as DMA target buffer (direct ADC-&gt;PSRAM link)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High-speed bare-metal operation: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Vertical clock can be bitbanged with little performance loss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Processing algorithms run very quickly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Limitations of single-core device: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Image collection, processing, and saving must be sequential and cannot be pipelined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g3556147f89e_0_6"/>
          <p:cNvSpPr/>
          <p:nvPr/>
        </p:nvSpPr>
        <p:spPr>
          <a:xfrm rot="10800000" flipH="1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g3556147f89e_0_6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Subsystem 3: MCU</a:t>
            </a:r>
            <a:endParaRPr sz="2400">
              <a:solidFill>
                <a:schemeClr val="lt1"/>
              </a:solidFill>
            </a:endParaRPr>
          </a:p>
        </p:txBody>
      </p:sp>
      <p:pic>
        <p:nvPicPr>
          <p:cNvPr id="226" name="Google Shape;226;g3556147f89e_0_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g3556147f89e_0_6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228" name="Google Shape;228;g3556147f89e_0_6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229" name="Google Shape;229;g3556147f89e_0_6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230" name="Google Shape;230;g3556147f89e_0_6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w="9525" cap="flat" cmpd="sng">
              <a:solidFill>
                <a:srgbClr val="13294B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31" name="Google Shape;231;g3556147f89e_0_6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32" name="Google Shape;232;g3556147f89e_0_6" title="swdiagram.drawi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79205" y="1020620"/>
            <a:ext cx="5877979" cy="53513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54ada6ef5e_0_144"/>
          <p:cNvSpPr txBox="1">
            <a:spLocks noGrp="1"/>
          </p:cNvSpPr>
          <p:nvPr>
            <p:ph type="body" idx="1"/>
          </p:nvPr>
        </p:nvSpPr>
        <p:spPr>
          <a:xfrm>
            <a:off x="376798" y="1334275"/>
            <a:ext cx="5808000" cy="48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2600" b="1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Battery Management System</a:t>
            </a:r>
            <a:endParaRPr sz="2600" b="1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Objectives: Reliable protection, Cost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Uses an off-the-shelf module with FM7021DB BMS and 8205LA switching FET on one PCB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Originally planned to use BQ25886, but this module was already available on hand, and had similar functionality to the BQ25886 (overcurrent (8A), overvoltage (8.56V), and overdischarge (4.5V) protection)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Connected to a USB-PD 9V source w/ diode to prevent reverse current and drop charging voltage to ~8.4V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Kill switch for emergency use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g354ada6ef5e_0_144"/>
          <p:cNvSpPr/>
          <p:nvPr/>
        </p:nvSpPr>
        <p:spPr>
          <a:xfrm rot="10800000" flipH="1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g354ada6ef5e_0_144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Subsystem 4: BMS</a:t>
            </a:r>
            <a:endParaRPr sz="2400">
              <a:solidFill>
                <a:schemeClr val="lt1"/>
              </a:solidFill>
            </a:endParaRPr>
          </a:p>
        </p:txBody>
      </p:sp>
      <p:pic>
        <p:nvPicPr>
          <p:cNvPr id="240" name="Google Shape;240;g354ada6ef5e_0_14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g354ada6ef5e_0_144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242" name="Google Shape;242;g354ada6ef5e_0_144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243" name="Google Shape;243;g354ada6ef5e_0_144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244" name="Google Shape;244;g354ada6ef5e_0_144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w="9525" cap="flat" cmpd="sng">
              <a:solidFill>
                <a:srgbClr val="13294B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5" name="Google Shape;245;g354ada6ef5e_0_144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46" name="Google Shape;246;g354ada6ef5e_0_144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0100" y="1981750"/>
            <a:ext cx="5238723" cy="35260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556147f89e_0_20"/>
          <p:cNvSpPr txBox="1">
            <a:spLocks noGrp="1"/>
          </p:cNvSpPr>
          <p:nvPr>
            <p:ph type="body" idx="1"/>
          </p:nvPr>
        </p:nvSpPr>
        <p:spPr>
          <a:xfrm>
            <a:off x="376799" y="1334275"/>
            <a:ext cx="7047000" cy="48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2600" b="1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Camera power supply from BMS</a:t>
            </a:r>
            <a:endParaRPr sz="2600" b="1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Objectives: Efficient, compact, low quiescent current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TPSM84338 integrated-inductor buck converter converts battery input to 5.5V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Input filter ensures minimal noise is inserted back into the source given the camera's significant transient current draw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Achieved with an inductor connected in series with the input power supply to minimize current ripple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Output transient correction minimizes transient ringing or droop to ensure that the camera does not assume the battery is dead.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A feedforward capacitor was added to the feedback loop to minimize overshoot without forcing an exceptionally long rise time. 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g3556147f89e_0_20"/>
          <p:cNvSpPr/>
          <p:nvPr/>
        </p:nvSpPr>
        <p:spPr>
          <a:xfrm rot="10800000" flipH="1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g3556147f89e_0_20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Subsystem 4: BMS</a:t>
            </a:r>
            <a:endParaRPr sz="2400">
              <a:solidFill>
                <a:schemeClr val="lt1"/>
              </a:solidFill>
            </a:endParaRPr>
          </a:p>
        </p:txBody>
      </p:sp>
      <p:pic>
        <p:nvPicPr>
          <p:cNvPr id="254" name="Google Shape;254;g3556147f89e_0_2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g3556147f89e_0_20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256" name="Google Shape;256;g3556147f89e_0_20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257" name="Google Shape;257;g3556147f89e_0_20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258" name="Google Shape;258;g3556147f89e_0_20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w="9525" cap="flat" cmpd="sng">
              <a:solidFill>
                <a:srgbClr val="13294B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59" name="Google Shape;259;g3556147f89e_0_20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60" name="Google Shape;260;g3556147f89e_0_2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9902" y="1709599"/>
            <a:ext cx="3507599" cy="3438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54ada6ef5e_0_24"/>
          <p:cNvSpPr txBox="1">
            <a:spLocks noGrp="1"/>
          </p:cNvSpPr>
          <p:nvPr>
            <p:ph type="body" idx="1"/>
          </p:nvPr>
        </p:nvSpPr>
        <p:spPr>
          <a:xfrm>
            <a:off x="376804" y="1334275"/>
            <a:ext cx="5619900" cy="48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2600" b="1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Build Summary</a:t>
            </a:r>
            <a:endParaRPr sz="2600" b="1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In short, it works!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PCB integrated in camera housing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○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Battery, display do not fit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○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Still capable to stabilize and shoot with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On-board color balancing updates shown image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○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Image is stored post-processing to removable microSD card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Can shoot approx. 1 image per second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○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Note: processing increases this time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g354ada6ef5e_0_24"/>
          <p:cNvSpPr/>
          <p:nvPr/>
        </p:nvSpPr>
        <p:spPr>
          <a:xfrm rot="10800000" flipH="1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g354ada6ef5e_0_24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Project Build &amp; Functional Test Results</a:t>
            </a:r>
            <a:endParaRPr sz="2400">
              <a:solidFill>
                <a:schemeClr val="lt1"/>
              </a:solidFill>
            </a:endParaRPr>
          </a:p>
        </p:txBody>
      </p:sp>
      <p:pic>
        <p:nvPicPr>
          <p:cNvPr id="268" name="Google Shape;268;g354ada6ef5e_0_2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g354ada6ef5e_0_24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270" name="Google Shape;270;g354ada6ef5e_0_24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271" name="Google Shape;271;g354ada6ef5e_0_24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272" name="Google Shape;272;g354ada6ef5e_0_24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w="9525" cap="flat" cmpd="sng">
              <a:solidFill>
                <a:srgbClr val="13294B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73" name="Google Shape;273;g354ada6ef5e_0_24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4" name="Google Shape;274;g354ada6ef5e_0_24" descr="In this video we demonstrate the functionality of our final project as part of the senior design class (ECE 445) at the University of Illinois at Urbana-Champaign. Our project retrofits an analog film camera with our custom CCD sensor fitted PCB, which allows us to turn the analog camera into a digital one. Here we can see the digital camera in action as it snaps a picture of an energy drink and displays it on our LCD board." title="Converting a film camera into a digital camera using a CCD sensor fitted PCB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96696" y="1984091"/>
            <a:ext cx="5408400" cy="304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54ada6ef5e_0_36"/>
          <p:cNvSpPr txBox="1">
            <a:spLocks noGrp="1"/>
          </p:cNvSpPr>
          <p:nvPr>
            <p:ph type="body" idx="1"/>
          </p:nvPr>
        </p:nvSpPr>
        <p:spPr>
          <a:xfrm>
            <a:off x="376805" y="1334275"/>
            <a:ext cx="5570100" cy="48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Successes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Minimal visual artifacts in images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Maintained reasonable footprint w.r.t. the camera housing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6 MP images color-corrected and saved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○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Ultra-low noise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Challenges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○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Sourcing parts &amp; general PCB complexity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○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Poor documentation and difficulty of STM32 programming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○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Dealing with small buffer size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○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Quality vs speed tradeoff with correction algorithms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g354ada6ef5e_0_36"/>
          <p:cNvSpPr/>
          <p:nvPr/>
        </p:nvSpPr>
        <p:spPr>
          <a:xfrm rot="10800000" flipH="1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g354ada6ef5e_0_36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Successes &amp; Challenges</a:t>
            </a:r>
            <a:endParaRPr sz="2400">
              <a:solidFill>
                <a:schemeClr val="lt1"/>
              </a:solidFill>
            </a:endParaRPr>
          </a:p>
        </p:txBody>
      </p:sp>
      <p:pic>
        <p:nvPicPr>
          <p:cNvPr id="282" name="Google Shape;282;g354ada6ef5e_0_3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g354ada6ef5e_0_36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284" name="Google Shape;284;g354ada6ef5e_0_36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285" name="Google Shape;285;g354ada6ef5e_0_36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286" name="Google Shape;286;g354ada6ef5e_0_36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w="9525" cap="flat" cmpd="sng">
              <a:solidFill>
                <a:srgbClr val="13294B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87" name="Google Shape;287;g354ada6ef5e_0_36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88" name="Google Shape;288;g354ada6ef5e_0_36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6100" y="1133248"/>
            <a:ext cx="3671401" cy="2447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g354ada6ef5e_0_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86100" y="3733250"/>
            <a:ext cx="3671400" cy="27604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54ada6ef5e_0_48"/>
          <p:cNvSpPr txBox="1">
            <a:spLocks noGrp="1"/>
          </p:cNvSpPr>
          <p:nvPr>
            <p:ph type="body" idx="1"/>
          </p:nvPr>
        </p:nvSpPr>
        <p:spPr>
          <a:xfrm>
            <a:off x="376804" y="1334275"/>
            <a:ext cx="5595300" cy="48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Accomplished most primary goals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All systems thoroughly integrated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○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Direct integration with camera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○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On-board image correction for 6 megapixel raw images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○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BMS allows for USB type-C charging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What to have done better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More software features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137160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■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Enable use of D-pad buttons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137160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■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Incorporate menu to access, review, and delete photos on the SD card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137160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■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Incorporate menu to select quality vs speed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More sophisticated user interface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g354ada6ef5e_0_48"/>
          <p:cNvSpPr/>
          <p:nvPr/>
        </p:nvSpPr>
        <p:spPr>
          <a:xfrm rot="10800000" flipH="1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g354ada6ef5e_0_48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Project Conclusions</a:t>
            </a:r>
            <a:endParaRPr sz="2400">
              <a:solidFill>
                <a:schemeClr val="lt1"/>
              </a:solidFill>
            </a:endParaRPr>
          </a:p>
        </p:txBody>
      </p:sp>
      <p:pic>
        <p:nvPicPr>
          <p:cNvPr id="297" name="Google Shape;297;g354ada6ef5e_0_4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g354ada6ef5e_0_48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299" name="Google Shape;299;g354ada6ef5e_0_48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300" name="Google Shape;300;g354ada6ef5e_0_48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301" name="Google Shape;301;g354ada6ef5e_0_48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w="9525" cap="flat" cmpd="sng">
              <a:solidFill>
                <a:srgbClr val="13294B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02" name="Google Shape;302;g354ada6ef5e_0_48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03" name="Google Shape;303;g354ada6ef5e_0_48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8542" y="3743013"/>
            <a:ext cx="3618360" cy="2781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g354ada6ef5e_0_48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22100" y="1177463"/>
            <a:ext cx="2564797" cy="225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54b6463358_0_2"/>
          <p:cNvSpPr txBox="1">
            <a:spLocks noGrp="1"/>
          </p:cNvSpPr>
          <p:nvPr>
            <p:ph type="body" idx="1"/>
          </p:nvPr>
        </p:nvSpPr>
        <p:spPr>
          <a:xfrm>
            <a:off x="376809" y="1334279"/>
            <a:ext cx="11177400" cy="48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Port over more software features and niceties of modern digital cameras to our design with additional firmware development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Additional image processing steps, such as debayering, upscaling, and image compression can be implemented in future firmware versions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Integrate peripherals such as light sensors, GPS modules, and segmented or dot-matrix LCD displays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○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Pinouts remain available for future integration.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Adapt the existing hardware to fit a different film camera. The Nikon N90s single-lens reflex camera was used in our implementation as it was available on-hand and its electrical interface was well understood.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g354b6463358_0_2"/>
          <p:cNvSpPr/>
          <p:nvPr/>
        </p:nvSpPr>
        <p:spPr>
          <a:xfrm rot="10800000" flipH="1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g354b6463358_0_2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Further Work Recommendations</a:t>
            </a:r>
            <a:endParaRPr sz="2400">
              <a:solidFill>
                <a:schemeClr val="lt1"/>
              </a:solidFill>
            </a:endParaRPr>
          </a:p>
        </p:txBody>
      </p:sp>
      <p:pic>
        <p:nvPicPr>
          <p:cNvPr id="312" name="Google Shape;312;g354b6463358_0_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g354b6463358_0_2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314" name="Google Shape;314;g354b6463358_0_2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315" name="Google Shape;315;g354b6463358_0_2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316" name="Google Shape;316;g354b6463358_0_2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w="9525" cap="flat" cmpd="sng">
              <a:solidFill>
                <a:srgbClr val="13294B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17" name="Google Shape;317;g354b6463358_0_2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7"/>
          <p:cNvSpPr txBox="1"/>
          <p:nvPr/>
        </p:nvSpPr>
        <p:spPr>
          <a:xfrm>
            <a:off x="910938" y="2621700"/>
            <a:ext cx="10370100" cy="16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</a:rPr>
              <a:t>Thank you all for attending!</a:t>
            </a:r>
            <a:endParaRPr sz="4000" b="1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</a:rPr>
              <a:t>Please feel free to ask any questions</a:t>
            </a:r>
            <a:endParaRPr sz="4000" b="1">
              <a:solidFill>
                <a:schemeClr val="lt1"/>
              </a:solidFill>
            </a:endParaRPr>
          </a:p>
        </p:txBody>
      </p:sp>
      <p:pic>
        <p:nvPicPr>
          <p:cNvPr id="323" name="Google Shape;323;p37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57509" y="233819"/>
            <a:ext cx="271308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37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325" name="Google Shape;325;p37"/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326" name="Google Shape;326;p37"/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</p:grpSpPr>
        <p:cxnSp>
          <p:nvCxnSpPr>
            <p:cNvPr id="327" name="Google Shape;327;p37"/>
            <p:cNvCxnSpPr/>
            <p:nvPr/>
          </p:nvCxnSpPr>
          <p:spPr>
            <a:xfrm rot="10800000">
              <a:off x="4028111" y="6639606"/>
              <a:ext cx="5169964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28" name="Google Shape;328;p37"/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354ada6ef5e_1_12"/>
          <p:cNvSpPr/>
          <p:nvPr/>
        </p:nvSpPr>
        <p:spPr>
          <a:xfrm rot="10800000" flipH="1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g354ada6ef5e_1_12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Power rails output</a:t>
            </a: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5" name="Google Shape;335;g354ada6ef5e_1_1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g354ada6ef5e_1_12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337" name="Google Shape;337;g354ada6ef5e_1_12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338" name="Google Shape;338;g354ada6ef5e_1_12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339" name="Google Shape;339;g354ada6ef5e_1_12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w="9525" cap="flat" cmpd="sng">
              <a:solidFill>
                <a:srgbClr val="13294B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40" name="Google Shape;340;g354ada6ef5e_1_12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341" name="Google Shape;341;g354ada6ef5e_1_12"/>
          <p:cNvGraphicFramePr/>
          <p:nvPr/>
        </p:nvGraphicFramePr>
        <p:xfrm>
          <a:off x="3124200" y="18081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{234E217D-0AC8-4B86-905A-0AB24CAF2F29}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Requirement</a:t>
                      </a:r>
                      <a:endParaRPr sz="1200"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Verification</a:t>
                      </a:r>
                      <a:endParaRPr sz="1100" b="1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Verification Status</a:t>
                      </a:r>
                      <a:endParaRPr sz="1200"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+15V for subsystem 1 &lt;5% variation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Multimeter readout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Y: 14.787V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-8V for subsystem 1 &lt;5% variation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Multimeter readout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Y: -8.087V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+6V for subsystem 1 &lt;5% variation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Multimeter readout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Y: 5.99V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+5V for subsystem 1 &lt;5% variation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Multimeter readout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Y: 4.989V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+5V for subsystem 3 &lt;5% variation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Multimeter readout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Y: 5.065V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2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+3.3V for subsystem 3 &lt;5% variation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Multimeter readout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Y: 3.247V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9"/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29"/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Introduction</a:t>
            </a: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" name="Google Shape;91;p2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57509" y="233819"/>
            <a:ext cx="271308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9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93" name="Google Shape;93;p29"/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94" name="Google Shape;94;p29"/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</p:grpSpPr>
        <p:cxnSp>
          <p:nvCxnSpPr>
            <p:cNvPr id="95" name="Google Shape;95;p29"/>
            <p:cNvCxnSpPr/>
            <p:nvPr/>
          </p:nvCxnSpPr>
          <p:spPr>
            <a:xfrm rot="10800000">
              <a:off x="4028111" y="6639606"/>
              <a:ext cx="5169964" cy="0"/>
            </a:xfrm>
            <a:prstGeom prst="straightConnector1">
              <a:avLst/>
            </a:prstGeom>
            <a:noFill/>
            <a:ln w="9525" cap="flat" cmpd="sng">
              <a:solidFill>
                <a:srgbClr val="13294B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96" name="Google Shape;96;p29"/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7" name="Google Shape;97;p29" title="DSCG0046.png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7325" y="1016475"/>
            <a:ext cx="7569300" cy="50462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9"/>
          <p:cNvSpPr txBox="1"/>
          <p:nvPr/>
        </p:nvSpPr>
        <p:spPr>
          <a:xfrm>
            <a:off x="2868100" y="1628200"/>
            <a:ext cx="1475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Ayush</a:t>
            </a:r>
            <a:endParaRPr sz="2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29"/>
          <p:cNvSpPr txBox="1"/>
          <p:nvPr/>
        </p:nvSpPr>
        <p:spPr>
          <a:xfrm>
            <a:off x="6002500" y="4405375"/>
            <a:ext cx="1475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TA Bill</a:t>
            </a:r>
            <a:endParaRPr sz="2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29"/>
          <p:cNvSpPr txBox="1"/>
          <p:nvPr/>
        </p:nvSpPr>
        <p:spPr>
          <a:xfrm>
            <a:off x="4943475" y="2132000"/>
            <a:ext cx="1475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Jason</a:t>
            </a:r>
            <a:endParaRPr sz="2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29"/>
          <p:cNvSpPr txBox="1"/>
          <p:nvPr/>
        </p:nvSpPr>
        <p:spPr>
          <a:xfrm>
            <a:off x="7114900" y="2132000"/>
            <a:ext cx="1475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Ethan</a:t>
            </a:r>
            <a:endParaRPr sz="2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354ada6ef5e_1_107"/>
          <p:cNvSpPr/>
          <p:nvPr/>
        </p:nvSpPr>
        <p:spPr>
          <a:xfrm rot="10800000" flipH="1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g354ada6ef5e_1_107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3.3V Rail Noise Measurements Without LDO: Load Regulation (Clicking Pic)</a:t>
            </a: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8" name="Google Shape;348;g354ada6ef5e_1_10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g354ada6ef5e_1_107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350" name="Google Shape;350;g354ada6ef5e_1_107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351" name="Google Shape;351;g354ada6ef5e_1_107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352" name="Google Shape;352;g354ada6ef5e_1_107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w="9525" cap="flat" cmpd="sng">
              <a:solidFill>
                <a:srgbClr val="13294B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53" name="Google Shape;353;g354ada6ef5e_1_107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54" name="Google Shape;354;g354ada6ef5e_1_107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4999" y="1070125"/>
            <a:ext cx="6545152" cy="4915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354ada6ef5e_1_120"/>
          <p:cNvSpPr/>
          <p:nvPr/>
        </p:nvSpPr>
        <p:spPr>
          <a:xfrm rot="10800000" flipH="1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g354ada6ef5e_1_120"/>
          <p:cNvSpPr txBox="1"/>
          <p:nvPr/>
        </p:nvSpPr>
        <p:spPr>
          <a:xfrm>
            <a:off x="376810" y="1334279"/>
            <a:ext cx="5442000" cy="48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g354ada6ef5e_1_120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5V Digital for Subsystem 3: Load Regulation (Clicking Pic)</a:t>
            </a: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2" name="Google Shape;362;g354ada6ef5e_1_12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g354ada6ef5e_1_120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364" name="Google Shape;364;g354ada6ef5e_1_120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365" name="Google Shape;365;g354ada6ef5e_1_120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366" name="Google Shape;366;g354ada6ef5e_1_120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w="9525" cap="flat" cmpd="sng">
              <a:solidFill>
                <a:srgbClr val="13294B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67" name="Google Shape;367;g354ada6ef5e_1_120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68" name="Google Shape;368;g354ada6ef5e_1_120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8035" y="1036170"/>
            <a:ext cx="6068388" cy="45572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54ada6ef5e_1_134"/>
          <p:cNvSpPr/>
          <p:nvPr/>
        </p:nvSpPr>
        <p:spPr>
          <a:xfrm rot="10800000" flipH="1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g354ada6ef5e_1_134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5V Analog for Subsystem 1: Load Regulation (Clicking Pic)</a:t>
            </a: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5" name="Google Shape;375;g354ada6ef5e_1_13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g354ada6ef5e_1_134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377" name="Google Shape;377;g354ada6ef5e_1_134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378" name="Google Shape;378;g354ada6ef5e_1_134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379" name="Google Shape;379;g354ada6ef5e_1_134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w="9525" cap="flat" cmpd="sng">
              <a:solidFill>
                <a:srgbClr val="13294B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80" name="Google Shape;380;g354ada6ef5e_1_134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81" name="Google Shape;381;g354ada6ef5e_1_134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3475" y="1456725"/>
            <a:ext cx="5869348" cy="41741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54ada6ef5e_1_147"/>
          <p:cNvSpPr/>
          <p:nvPr/>
        </p:nvSpPr>
        <p:spPr>
          <a:xfrm rot="10800000" flipH="1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g354ada6ef5e_1_147"/>
          <p:cNvSpPr txBox="1"/>
          <p:nvPr/>
        </p:nvSpPr>
        <p:spPr>
          <a:xfrm>
            <a:off x="336500" y="88675"/>
            <a:ext cx="109947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6V Rail LDO Without Converter: Load Regulation (Clicking Pic) (horizontal clock driver)</a:t>
            </a: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8" name="Google Shape;388;g354ada6ef5e_1_14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g354ada6ef5e_1_147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390" name="Google Shape;390;g354ada6ef5e_1_147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391" name="Google Shape;391;g354ada6ef5e_1_147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392" name="Google Shape;392;g354ada6ef5e_1_147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w="9525" cap="flat" cmpd="sng">
              <a:solidFill>
                <a:srgbClr val="13294B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93" name="Google Shape;393;g354ada6ef5e_1_147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94" name="Google Shape;394;g354ada6ef5e_1_147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500" y="919675"/>
            <a:ext cx="4149074" cy="3115850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g354ada6ef5e_1_147"/>
          <p:cNvSpPr txBox="1"/>
          <p:nvPr/>
        </p:nvSpPr>
        <p:spPr>
          <a:xfrm>
            <a:off x="1120800" y="3895725"/>
            <a:ext cx="3579900" cy="1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Zoomed In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g354ada6ef5e_1_147"/>
          <p:cNvSpPr txBox="1"/>
          <p:nvPr/>
        </p:nvSpPr>
        <p:spPr>
          <a:xfrm>
            <a:off x="7431375" y="5278025"/>
            <a:ext cx="3579900" cy="1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Zoomed Out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7" name="Google Shape;397;g354ada6ef5e_1_147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7750" y="1014325"/>
            <a:ext cx="5629752" cy="422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g354ada6ef5e_1_147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500" y="4289450"/>
            <a:ext cx="2856755" cy="2145356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g354ada6ef5e_1_147"/>
          <p:cNvSpPr txBox="1"/>
          <p:nvPr/>
        </p:nvSpPr>
        <p:spPr>
          <a:xfrm>
            <a:off x="3245675" y="4622775"/>
            <a:ext cx="2557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Fine Detail (4 cycles of VERTICAL clock, or 4 horizontal lines)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354ada6ef5e_1_168"/>
          <p:cNvSpPr/>
          <p:nvPr/>
        </p:nvSpPr>
        <p:spPr>
          <a:xfrm rot="10800000" flipH="1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g354ada6ef5e_1_168"/>
          <p:cNvSpPr txBox="1"/>
          <p:nvPr/>
        </p:nvSpPr>
        <p:spPr>
          <a:xfrm>
            <a:off x="376810" y="1334279"/>
            <a:ext cx="5442000" cy="48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g354ada6ef5e_1_168"/>
          <p:cNvSpPr txBox="1"/>
          <p:nvPr/>
        </p:nvSpPr>
        <p:spPr>
          <a:xfrm>
            <a:off x="1810738" y="1184563"/>
            <a:ext cx="9740100" cy="48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g354ada6ef5e_1_168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15V Rail Buck-Boost With LDO: Load Regulation (Pic taken)</a:t>
            </a: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8" name="Google Shape;408;g354ada6ef5e_1_16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g354ada6ef5e_1_168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410" name="Google Shape;410;g354ada6ef5e_1_168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411" name="Google Shape;411;g354ada6ef5e_1_168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412" name="Google Shape;412;g354ada6ef5e_1_168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w="9525" cap="flat" cmpd="sng">
              <a:solidFill>
                <a:srgbClr val="13294B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13" name="Google Shape;413;g354ada6ef5e_1_168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14" name="Google Shape;414;g354ada6ef5e_1_168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2975" y="1087200"/>
            <a:ext cx="6154148" cy="4330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354ada6ef5e_1_183"/>
          <p:cNvSpPr/>
          <p:nvPr/>
        </p:nvSpPr>
        <p:spPr>
          <a:xfrm rot="10800000" flipH="1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g354ada6ef5e_1_183"/>
          <p:cNvSpPr txBox="1"/>
          <p:nvPr/>
        </p:nvSpPr>
        <p:spPr>
          <a:xfrm>
            <a:off x="376810" y="1334279"/>
            <a:ext cx="5442000" cy="48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g354ada6ef5e_1_183"/>
          <p:cNvSpPr txBox="1"/>
          <p:nvPr/>
        </p:nvSpPr>
        <p:spPr>
          <a:xfrm>
            <a:off x="1810738" y="1184563"/>
            <a:ext cx="9740100" cy="48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g354ada6ef5e_1_183"/>
          <p:cNvSpPr txBox="1"/>
          <p:nvPr/>
        </p:nvSpPr>
        <p:spPr>
          <a:xfrm>
            <a:off x="376800" y="103100"/>
            <a:ext cx="108549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-8V rail buck-boost with an LDO: Load Regulation (Clicking Pic)(Vertical Clock driver)</a:t>
            </a: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3" name="Google Shape;423;g354ada6ef5e_1_18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g354ada6ef5e_1_183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425" name="Google Shape;425;g354ada6ef5e_1_183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426" name="Google Shape;426;g354ada6ef5e_1_183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427" name="Google Shape;427;g354ada6ef5e_1_183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w="9525" cap="flat" cmpd="sng">
              <a:solidFill>
                <a:srgbClr val="13294B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28" name="Google Shape;428;g354ada6ef5e_1_183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29" name="Google Shape;429;g354ada6ef5e_1_183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352" y="1093150"/>
            <a:ext cx="5510876" cy="413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g354ada6ef5e_1_183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0950" y="1060675"/>
            <a:ext cx="5577876" cy="4188824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g354ada6ef5e_1_183"/>
          <p:cNvSpPr txBox="1"/>
          <p:nvPr/>
        </p:nvSpPr>
        <p:spPr>
          <a:xfrm>
            <a:off x="1843650" y="5456625"/>
            <a:ext cx="2508300" cy="4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Zoomed out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g354ada6ef5e_1_183"/>
          <p:cNvSpPr txBox="1"/>
          <p:nvPr/>
        </p:nvSpPr>
        <p:spPr>
          <a:xfrm>
            <a:off x="7686875" y="5456625"/>
            <a:ext cx="3155700" cy="4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Zoomed in (4 lines)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3556147f89e_0_37"/>
          <p:cNvSpPr/>
          <p:nvPr/>
        </p:nvSpPr>
        <p:spPr>
          <a:xfrm rot="10800000" flipH="1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g3556147f89e_0_37"/>
          <p:cNvSpPr txBox="1"/>
          <p:nvPr/>
        </p:nvSpPr>
        <p:spPr>
          <a:xfrm>
            <a:off x="376810" y="1334279"/>
            <a:ext cx="5442000" cy="48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g3556147f89e_0_37"/>
          <p:cNvSpPr txBox="1"/>
          <p:nvPr/>
        </p:nvSpPr>
        <p:spPr>
          <a:xfrm>
            <a:off x="1810738" y="1184563"/>
            <a:ext cx="9740100" cy="48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g3556147f89e_0_37"/>
          <p:cNvSpPr txBox="1"/>
          <p:nvPr/>
        </p:nvSpPr>
        <p:spPr>
          <a:xfrm>
            <a:off x="376800" y="103100"/>
            <a:ext cx="10854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5.5V camera power rail load regulation and input interference (under 3A+ load)</a:t>
            </a: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1" name="Google Shape;441;g3556147f89e_0_3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g3556147f89e_0_37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443" name="Google Shape;443;g3556147f89e_0_37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444" name="Google Shape;444;g3556147f89e_0_37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445" name="Google Shape;445;g3556147f89e_0_37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w="9525" cap="flat" cmpd="sng">
              <a:solidFill>
                <a:srgbClr val="13294B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46" name="Google Shape;446;g3556147f89e_0_37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7" name="Google Shape;447;g3556147f89e_0_37"/>
          <p:cNvSpPr txBox="1"/>
          <p:nvPr/>
        </p:nvSpPr>
        <p:spPr>
          <a:xfrm>
            <a:off x="1553125" y="5578375"/>
            <a:ext cx="3104700" cy="4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Without inductor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g3556147f89e_0_37"/>
          <p:cNvSpPr txBox="1"/>
          <p:nvPr/>
        </p:nvSpPr>
        <p:spPr>
          <a:xfrm>
            <a:off x="7636825" y="5578375"/>
            <a:ext cx="3155700" cy="4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inductor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9" name="Google Shape;449;g3556147f89e_0_37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077" y="1461924"/>
            <a:ext cx="5238723" cy="3934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g3556147f89e_0_37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2127" y="1461924"/>
            <a:ext cx="5238723" cy="39341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3556147f89e_0_60"/>
          <p:cNvSpPr/>
          <p:nvPr/>
        </p:nvSpPr>
        <p:spPr>
          <a:xfrm rot="10800000" flipH="1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g3556147f89e_0_60"/>
          <p:cNvSpPr txBox="1"/>
          <p:nvPr/>
        </p:nvSpPr>
        <p:spPr>
          <a:xfrm>
            <a:off x="376800" y="103100"/>
            <a:ext cx="10854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Closeup view of noise (400x300 crop of 1500x1000 image), contrast boosted</a:t>
            </a: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7" name="Google Shape;457;g3556147f89e_0_6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g3556147f89e_0_60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459" name="Google Shape;459;g3556147f89e_0_60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460" name="Google Shape;460;g3556147f89e_0_60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461" name="Google Shape;461;g3556147f89e_0_60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w="9525" cap="flat" cmpd="sng">
              <a:solidFill>
                <a:srgbClr val="13294B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62" name="Google Shape;462;g3556147f89e_0_60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63" name="Google Shape;463;g3556147f89e_0_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36013" y="944417"/>
            <a:ext cx="7319987" cy="550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54ada6ef5e_0_0"/>
          <p:cNvSpPr txBox="1">
            <a:spLocks noGrp="1"/>
          </p:cNvSpPr>
          <p:nvPr>
            <p:ph type="body" idx="1"/>
          </p:nvPr>
        </p:nvSpPr>
        <p:spPr>
          <a:xfrm>
            <a:off x="314675" y="914950"/>
            <a:ext cx="5675100" cy="51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Growing trend for CCD digicams is mismatched against an unreliable supply of 10-20 year old cameras. 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Our project creates reliable CCD fitted PCBs to be installed into old film based analog cameras, thus creating a CCD digicam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Our PCB emulates Kodak DCS460 from 1995, but much smaller and modernized to 2025.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g354ada6ef5e_0_0"/>
          <p:cNvSpPr/>
          <p:nvPr/>
        </p:nvSpPr>
        <p:spPr>
          <a:xfrm rot="10800000" flipH="1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g354ada6ef5e_0_0"/>
          <p:cNvSpPr txBox="1"/>
          <p:nvPr/>
        </p:nvSpPr>
        <p:spPr>
          <a:xfrm>
            <a:off x="376810" y="204051"/>
            <a:ext cx="10910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000" b="1">
                <a:solidFill>
                  <a:schemeClr val="lt1"/>
                </a:solidFill>
              </a:rPr>
              <a:t>Objective</a:t>
            </a:r>
            <a:endParaRPr sz="3000" b="1">
              <a:solidFill>
                <a:schemeClr val="lt1"/>
              </a:solidFill>
            </a:endParaRPr>
          </a:p>
        </p:txBody>
      </p:sp>
      <p:pic>
        <p:nvPicPr>
          <p:cNvPr id="109" name="Google Shape;109;g354ada6ef5e_0_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g354ada6ef5e_0_0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111" name="Google Shape;111;g354ada6ef5e_0_0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112" name="Google Shape;112;g354ada6ef5e_0_0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113" name="Google Shape;113;g354ada6ef5e_0_0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w="9525" cap="flat" cmpd="sng">
              <a:solidFill>
                <a:srgbClr val="13294B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14" name="Google Shape;114;g354ada6ef5e_0_0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15" name="Google Shape;115;g354ada6ef5e_0_0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9325" y="3769153"/>
            <a:ext cx="3788774" cy="2527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g354ada6ef5e_0_0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9324" y="1143475"/>
            <a:ext cx="3788774" cy="2527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54ada6ef5e_0_12"/>
          <p:cNvSpPr txBox="1">
            <a:spLocks noGrp="1"/>
          </p:cNvSpPr>
          <p:nvPr>
            <p:ph type="body" idx="1"/>
          </p:nvPr>
        </p:nvSpPr>
        <p:spPr>
          <a:xfrm>
            <a:off x="376800" y="1334275"/>
            <a:ext cx="7911600" cy="48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2600" b="1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Subsystems</a:t>
            </a:r>
            <a:endParaRPr sz="2600" b="1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●"/>
            </a:pPr>
            <a:r>
              <a:rPr lang="en-US" sz="1500">
                <a:latin typeface="Arial"/>
                <a:ea typeface="Arial"/>
                <a:cs typeface="Arial"/>
                <a:sym typeface="Arial"/>
              </a:rPr>
              <a:t>Sony ICX-453 CCD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marL="91440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○"/>
            </a:pPr>
            <a:r>
              <a:rPr lang="en-US" sz="1500">
                <a:latin typeface="Arial"/>
                <a:ea typeface="Arial"/>
                <a:cs typeface="Arial"/>
                <a:sym typeface="Arial"/>
              </a:rPr>
              <a:t>Core of the design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marL="91440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○"/>
            </a:pPr>
            <a:r>
              <a:rPr lang="en-US" sz="1500">
                <a:latin typeface="Arial"/>
                <a:ea typeface="Arial"/>
                <a:cs typeface="Arial"/>
                <a:sym typeface="Arial"/>
              </a:rPr>
              <a:t>Complicated device with many considerations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●"/>
            </a:pPr>
            <a:r>
              <a:rPr lang="en-US" sz="1500">
                <a:latin typeface="Arial"/>
                <a:ea typeface="Arial"/>
                <a:cs typeface="Arial"/>
                <a:sym typeface="Arial"/>
              </a:rPr>
              <a:t>STM32 Microcontroller (MCU)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marL="91440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○"/>
            </a:pPr>
            <a:r>
              <a:rPr lang="en-US" sz="1500">
                <a:latin typeface="Arial"/>
                <a:ea typeface="Arial"/>
                <a:cs typeface="Arial"/>
                <a:sym typeface="Arial"/>
              </a:rPr>
              <a:t>Driving the CCD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marL="91440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○"/>
            </a:pPr>
            <a:r>
              <a:rPr lang="en-US" sz="1500">
                <a:latin typeface="Arial"/>
                <a:ea typeface="Arial"/>
                <a:cs typeface="Arial"/>
                <a:sym typeface="Arial"/>
              </a:rPr>
              <a:t>Driving display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marL="91440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○"/>
            </a:pPr>
            <a:r>
              <a:rPr lang="en-US" sz="1500">
                <a:latin typeface="Arial"/>
                <a:ea typeface="Arial"/>
                <a:cs typeface="Arial"/>
                <a:sym typeface="Arial"/>
              </a:rPr>
              <a:t>Image processing and writing data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●"/>
            </a:pPr>
            <a:r>
              <a:rPr lang="en-US" sz="1500">
                <a:latin typeface="Arial"/>
                <a:ea typeface="Arial"/>
                <a:cs typeface="Arial"/>
                <a:sym typeface="Arial"/>
              </a:rPr>
              <a:t>Power supply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marL="91440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○"/>
            </a:pPr>
            <a:r>
              <a:rPr lang="en-US" sz="1500">
                <a:latin typeface="Arial"/>
                <a:ea typeface="Arial"/>
                <a:cs typeface="Arial"/>
                <a:sym typeface="Arial"/>
              </a:rPr>
              <a:t>Power the CCD and the supporting circuitry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marL="91440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○"/>
            </a:pPr>
            <a:r>
              <a:rPr lang="en-US" sz="1500">
                <a:latin typeface="Arial"/>
                <a:ea typeface="Arial"/>
                <a:cs typeface="Arial"/>
                <a:sym typeface="Arial"/>
              </a:rPr>
              <a:t>6 power rails implemented with emphasis on noise minimization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●"/>
            </a:pPr>
            <a:r>
              <a:rPr lang="en-US" sz="1500">
                <a:latin typeface="Arial"/>
                <a:ea typeface="Arial"/>
                <a:cs typeface="Arial"/>
                <a:sym typeface="Arial"/>
              </a:rPr>
              <a:t>Battery Management System (BMS)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marL="91440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○"/>
            </a:pPr>
            <a:r>
              <a:rPr lang="en-US" sz="1500">
                <a:latin typeface="Arial"/>
                <a:ea typeface="Arial"/>
                <a:cs typeface="Arial"/>
                <a:sym typeface="Arial"/>
              </a:rPr>
              <a:t>Implemented overcurrent (8A), overvoltage (8.56V), and overdischarge (4.5V) protection on the battery. 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marL="91440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○"/>
            </a:pPr>
            <a:r>
              <a:rPr lang="en-US" sz="1500">
                <a:latin typeface="Arial"/>
                <a:ea typeface="Arial"/>
                <a:cs typeface="Arial"/>
                <a:sym typeface="Arial"/>
              </a:rPr>
              <a:t>PCB to power the camera with the same battery as the main PCB while minimizing noise from camera draw. 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g354ada6ef5e_0_12"/>
          <p:cNvSpPr/>
          <p:nvPr/>
        </p:nvSpPr>
        <p:spPr>
          <a:xfrm rot="10800000" flipH="1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g354ada6ef5e_0_12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Design Overview</a:t>
            </a:r>
            <a:endParaRPr sz="2400">
              <a:solidFill>
                <a:schemeClr val="lt1"/>
              </a:solidFill>
            </a:endParaRPr>
          </a:p>
        </p:txBody>
      </p:sp>
      <p:pic>
        <p:nvPicPr>
          <p:cNvPr id="124" name="Google Shape;124;g354ada6ef5e_0_1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g354ada6ef5e_0_12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126" name="Google Shape;126;g354ada6ef5e_0_12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127" name="Google Shape;127;g354ada6ef5e_0_12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128" name="Google Shape;128;g354ada6ef5e_0_12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w="9525" cap="flat" cmpd="sng">
              <a:solidFill>
                <a:srgbClr val="13294B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29" name="Google Shape;129;g354ada6ef5e_0_12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30" name="Google Shape;130;g354ada6ef5e_0_12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1150" y="1334273"/>
            <a:ext cx="3199475" cy="2286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g354ada6ef5e_0_12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20200" y="3865500"/>
            <a:ext cx="3199476" cy="203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"/>
          <p:cNvSpPr txBox="1"/>
          <p:nvPr/>
        </p:nvSpPr>
        <p:spPr>
          <a:xfrm>
            <a:off x="4548417" y="3123892"/>
            <a:ext cx="30951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CHART / GRAPH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8"/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8"/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Block Diagram</a:t>
            </a: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" name="Google Shape;139;p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57509" y="233819"/>
            <a:ext cx="271308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8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141" name="Google Shape;141;p8"/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142" name="Google Shape;142;p8"/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</p:grpSpPr>
        <p:cxnSp>
          <p:nvCxnSpPr>
            <p:cNvPr id="143" name="Google Shape;143;p8"/>
            <p:cNvCxnSpPr/>
            <p:nvPr/>
          </p:nvCxnSpPr>
          <p:spPr>
            <a:xfrm rot="10800000">
              <a:off x="4028111" y="6639606"/>
              <a:ext cx="5169964" cy="0"/>
            </a:xfrm>
            <a:prstGeom prst="straightConnector1">
              <a:avLst/>
            </a:prstGeom>
            <a:noFill/>
            <a:ln w="9525" cap="flat" cmpd="sng">
              <a:solidFill>
                <a:srgbClr val="13294B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44" name="Google Shape;144;p8"/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5" name="Google Shape;145;p8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48"/>
          <a:stretch/>
        </p:blipFill>
        <p:spPr>
          <a:xfrm>
            <a:off x="3387001" y="961325"/>
            <a:ext cx="5417997" cy="5469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5504d5a9ca_1_2"/>
          <p:cNvSpPr txBox="1"/>
          <p:nvPr/>
        </p:nvSpPr>
        <p:spPr>
          <a:xfrm>
            <a:off x="4548417" y="3123892"/>
            <a:ext cx="309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CHART / GRAPH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g35504d5a9ca_1_2"/>
          <p:cNvSpPr/>
          <p:nvPr/>
        </p:nvSpPr>
        <p:spPr>
          <a:xfrm rot="10800000" flipH="1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g35504d5a9ca_1_2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What is a CCD?</a:t>
            </a: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3" name="Google Shape;153;g35504d5a9ca_1_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g35504d5a9ca_1_2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155" name="Google Shape;155;g35504d5a9ca_1_2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156" name="Google Shape;156;g35504d5a9ca_1_2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157" name="Google Shape;157;g35504d5a9ca_1_2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w="9525" cap="flat" cmpd="sng">
              <a:solidFill>
                <a:srgbClr val="13294B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58" name="Google Shape;158;g35504d5a9ca_1_2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59" name="Google Shape;159;g35504d5a9ca_1_2" descr="Understanding the Structure and Functionality of CCDs - Technical Article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51525" y="1078350"/>
            <a:ext cx="4905974" cy="3569575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0" name="Google Shape;160;g35504d5a9ca_1_2"/>
          <p:cNvSpPr txBox="1">
            <a:spLocks noGrp="1"/>
          </p:cNvSpPr>
          <p:nvPr>
            <p:ph type="body" idx="1"/>
          </p:nvPr>
        </p:nvSpPr>
        <p:spPr>
          <a:xfrm>
            <a:off x="376805" y="1334275"/>
            <a:ext cx="5550000" cy="48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2600" b="1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CCD Sensor: Sony ICX453 (2004)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6 Megapixel class, APS-C size CCD sensor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○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Matrix is 3000x2000, Reads as 6000x1000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Bayer color filter array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Interline-Transfer design with global shutter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Fundamentally an analog device without digital interfaces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○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Vertical clock (+15v/0v/-8v)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○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Horizontal clock (+6v/0v)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○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Reset clock (+5v offset)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○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Substrate (+24v offset)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○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Output requires a type of differential ADC, the Correlated-Double-Sampling ADC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1" name="Google Shape;161;g35504d5a9ca_1_2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1525" y="4710505"/>
            <a:ext cx="4905974" cy="18138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54ada6ef5e_0_127"/>
          <p:cNvSpPr txBox="1">
            <a:spLocks noGrp="1"/>
          </p:cNvSpPr>
          <p:nvPr>
            <p:ph type="body" idx="1"/>
          </p:nvPr>
        </p:nvSpPr>
        <p:spPr>
          <a:xfrm>
            <a:off x="376805" y="1334275"/>
            <a:ext cx="5550000" cy="48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2600" b="1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CCD supporting circuitry: </a:t>
            </a:r>
            <a:endParaRPr sz="2600" b="1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Objectives: Reliability, Quality, Cost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Borrowed from CAM86 opensource design: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Horizontal clock (6v, 12.5MHz) uses EL7457 driver and a current-limiting resistor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Vertical clock (+15v/0v/-8v) uses CXD1267AN tri-state vertical clock driver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CCD output digitized by 16-bit AD9826 Correlated Double-Sampling (CDS) ADC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Borrowed from Sitina1 opensource design: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CCD output buffered by ADA4800 Unity-Gain buffer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g354ada6ef5e_0_127"/>
          <p:cNvSpPr/>
          <p:nvPr/>
        </p:nvSpPr>
        <p:spPr>
          <a:xfrm rot="10800000" flipH="1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g354ada6ef5e_0_127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Subsystem 1: CCD</a:t>
            </a:r>
            <a:endParaRPr sz="2400">
              <a:solidFill>
                <a:schemeClr val="lt1"/>
              </a:solidFill>
            </a:endParaRPr>
          </a:p>
        </p:txBody>
      </p:sp>
      <p:pic>
        <p:nvPicPr>
          <p:cNvPr id="169" name="Google Shape;169;g354ada6ef5e_0_12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g354ada6ef5e_0_127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171" name="Google Shape;171;g354ada6ef5e_0_127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172" name="Google Shape;172;g354ada6ef5e_0_127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173" name="Google Shape;173;g354ada6ef5e_0_127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w="9525" cap="flat" cmpd="sng">
              <a:solidFill>
                <a:srgbClr val="13294B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74" name="Google Shape;174;g354ada6ef5e_0_127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75" name="Google Shape;175;g354ada6ef5e_0_127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725" y="868225"/>
            <a:ext cx="5210175" cy="305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g354ada6ef5e_0_127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4300" y="4105875"/>
            <a:ext cx="5943600" cy="223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4ada6ef5e_0_89"/>
          <p:cNvSpPr txBox="1">
            <a:spLocks noGrp="1"/>
          </p:cNvSpPr>
          <p:nvPr>
            <p:ph type="body" idx="1"/>
          </p:nvPr>
        </p:nvSpPr>
        <p:spPr>
          <a:xfrm>
            <a:off x="376800" y="1334275"/>
            <a:ext cx="5908200" cy="47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Power Rails: </a:t>
            </a:r>
            <a:endParaRPr sz="2200" b="1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Objectives: Low noise, small size, reasonable efficiency</a:t>
            </a:r>
            <a:endParaRPr sz="2200" b="1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+15V and -8V used by Subsystem 1: DC-DC boost conversion (ADP5070) followed by low-noise LDO regulators (TPS7A39)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+6V used by Subsystem 1:  LDO (TPS7A1901) selected specifically for high possible current draw, low noise output and relatively lower component count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+5V used by Subsystem 3: LDO (TPS7A1901 again) for simplicity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+5V used by the ADC in Subsystem 1: Separate special low-noise LDO (TPS7A49) to ensure isolation of CCD readout analog circuitry in exchange for lower current draw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+3.3V used by Subsystem 3: Integrated-inductor switching DC-DC converter (TLVM23615) chosen for low part count and relaxed noise constraints on this digital rail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Dedicated all of layer 3 in the PCB to power routing, using vias to ensure proper connections of power planes and devices, and used bulk capacitances to minimize noise. 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14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g354ada6ef5e_0_89"/>
          <p:cNvSpPr/>
          <p:nvPr/>
        </p:nvSpPr>
        <p:spPr>
          <a:xfrm rot="10800000" flipH="1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g354ada6ef5e_0_89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Subsystem 2: Power Supply</a:t>
            </a:r>
            <a:endParaRPr sz="2400">
              <a:solidFill>
                <a:schemeClr val="lt1"/>
              </a:solidFill>
            </a:endParaRPr>
          </a:p>
        </p:txBody>
      </p:sp>
      <p:pic>
        <p:nvPicPr>
          <p:cNvPr id="184" name="Google Shape;184;g354ada6ef5e_0_8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g354ada6ef5e_0_89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186" name="Google Shape;186;g354ada6ef5e_0_89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187" name="Google Shape;187;g354ada6ef5e_0_89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188" name="Google Shape;188;g354ada6ef5e_0_89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w="9525" cap="flat" cmpd="sng">
              <a:solidFill>
                <a:srgbClr val="13294B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89" name="Google Shape;189;g354ada6ef5e_0_89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0" name="Google Shape;190;g354ada6ef5e_0_89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6275" y="2171450"/>
            <a:ext cx="5410350" cy="334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556e50b6ce_1_0"/>
          <p:cNvSpPr/>
          <p:nvPr/>
        </p:nvSpPr>
        <p:spPr>
          <a:xfrm rot="10800000" flipH="1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g3556e50b6ce_1_0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Subsystem 2: Power Routing</a:t>
            </a:r>
            <a:endParaRPr sz="2400">
              <a:solidFill>
                <a:schemeClr val="lt1"/>
              </a:solidFill>
            </a:endParaRPr>
          </a:p>
        </p:txBody>
      </p:sp>
      <p:pic>
        <p:nvPicPr>
          <p:cNvPr id="197" name="Google Shape;197;g3556e50b6ce_1_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g3556e50b6ce_1_0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199" name="Google Shape;199;g3556e50b6ce_1_0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200" name="Google Shape;200;g3556e50b6ce_1_0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201" name="Google Shape;201;g3556e50b6ce_1_0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w="9525" cap="flat" cmpd="sng">
              <a:solidFill>
                <a:srgbClr val="13294B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02" name="Google Shape;202;g3556e50b6ce_1_0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03" name="Google Shape;203;g3556e50b6ce_1_0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2951" y="897912"/>
            <a:ext cx="6766121" cy="267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g3556e50b6ce_1_0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8598" y="3606799"/>
            <a:ext cx="6834839" cy="267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1578</Words>
  <Application>Microsoft Office PowerPoint</Application>
  <PresentationFormat>Widescreen</PresentationFormat>
  <Paragraphs>251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Calibri</vt:lpstr>
      <vt:lpstr>Times New Roman</vt:lpstr>
      <vt:lpstr>Helvetica Neue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Nielsen, Joshua</dc:creator>
  <cp:lastModifiedBy>Guo, Jason</cp:lastModifiedBy>
  <cp:revision>1</cp:revision>
  <dcterms:created xsi:type="dcterms:W3CDTF">2019-01-14T22:06:33Z</dcterms:created>
  <dcterms:modified xsi:type="dcterms:W3CDTF">2025-05-06T16:16:29Z</dcterms:modified>
</cp:coreProperties>
</file>