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  <p:sldMasterId id="2147483658" r:id="rId2"/>
    <p:sldMasterId id="2147483659" r:id="rId3"/>
  </p:sldMasterIdLst>
  <p:notesMasterIdLst>
    <p:notesMasterId r:id="rId2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71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380230" y="685800"/>
            <a:ext cx="609753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3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ECE Main Slide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476998" y="8889999"/>
            <a:ext cx="379412" cy="2524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</a:t>
            </a:fld>
            <a:endParaRPr lang="en" sz="1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0230" y="685800"/>
            <a:ext cx="609753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0230" y="685800"/>
            <a:ext cx="60975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Slide 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Slide w/ Tex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04090" y="409715"/>
            <a:ext cx="4248600" cy="491700"/>
          </a:xfrm>
          <a:prstGeom prst="rect">
            <a:avLst/>
          </a:prstGeom>
          <a:noFill/>
          <a:ln>
            <a:noFill/>
          </a:ln>
        </p:spPr>
        <p:txBody>
          <a:bodyPr lIns="75575" tIns="75575" rIns="75575" bIns="75575" anchor="t" anchorCtr="0"/>
          <a:lstStyle>
            <a:lvl1pPr marL="0" indent="0" rtl="0">
              <a:spcBef>
                <a:spcPts val="0"/>
              </a:spcBef>
              <a:buClr>
                <a:srgbClr val="142958"/>
              </a:buClr>
              <a:buSzPct val="100000"/>
              <a:buFont typeface="Arial Narrow"/>
              <a:buNone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2"/>
          </p:nvPr>
        </p:nvSpPr>
        <p:spPr>
          <a:xfrm>
            <a:off x="404090" y="917994"/>
            <a:ext cx="4248600" cy="216600"/>
          </a:xfrm>
          <a:prstGeom prst="rect">
            <a:avLst/>
          </a:prstGeom>
          <a:noFill/>
          <a:ln>
            <a:noFill/>
          </a:ln>
        </p:spPr>
        <p:txBody>
          <a:bodyPr lIns="75575" tIns="75575" rIns="75575" bIns="75575" anchor="t" anchorCtr="0"/>
          <a:lstStyle>
            <a:lvl1pPr marL="0" indent="0" rtl="0">
              <a:spcBef>
                <a:spcPts val="0"/>
              </a:spcBef>
              <a:buClr>
                <a:srgbClr val="F16322"/>
              </a:buClr>
              <a:buSzPct val="100000"/>
              <a:buFont typeface="Droid Sans"/>
              <a:buNone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3"/>
          </p:nvPr>
        </p:nvSpPr>
        <p:spPr>
          <a:xfrm>
            <a:off x="404090" y="1072585"/>
            <a:ext cx="4248600" cy="165900"/>
          </a:xfrm>
          <a:prstGeom prst="rect">
            <a:avLst/>
          </a:prstGeom>
          <a:noFill/>
          <a:ln>
            <a:noFill/>
          </a:ln>
        </p:spPr>
        <p:txBody>
          <a:bodyPr lIns="75575" tIns="75575" rIns="75575" bIns="75575" anchor="t" anchorCtr="0"/>
          <a:lstStyle>
            <a:lvl1pPr marL="0" indent="0" rtl="0">
              <a:spcBef>
                <a:spcPts val="0"/>
              </a:spcBef>
              <a:buClr>
                <a:srgbClr val="F16322"/>
              </a:buClr>
              <a:buSzPct val="100000"/>
              <a:buFont typeface="Droid Sans"/>
              <a:buNone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SzPct val="100000"/>
              <a:defRPr sz="4800"/>
            </a:lvl1pPr>
            <a:lvl2pPr algn="ctr" rtl="0">
              <a:spcBef>
                <a:spcPts val="0"/>
              </a:spcBef>
              <a:buSzPct val="100000"/>
              <a:defRPr sz="4800"/>
            </a:lvl2pPr>
            <a:lvl3pPr algn="ctr" rtl="0">
              <a:spcBef>
                <a:spcPts val="0"/>
              </a:spcBef>
              <a:buSzPct val="100000"/>
              <a:defRPr sz="4800"/>
            </a:lvl3pPr>
            <a:lvl4pPr algn="ctr" rtl="0">
              <a:spcBef>
                <a:spcPts val="0"/>
              </a:spcBef>
              <a:buSzPct val="100000"/>
              <a:defRPr sz="4800"/>
            </a:lvl4pPr>
            <a:lvl5pPr algn="ctr" rtl="0">
              <a:spcBef>
                <a:spcPts val="0"/>
              </a:spcBef>
              <a:buSzPct val="100000"/>
              <a:defRPr sz="4800"/>
            </a:lvl5pPr>
            <a:lvl6pPr algn="ctr" rtl="0">
              <a:spcBef>
                <a:spcPts val="0"/>
              </a:spcBef>
              <a:buSzPct val="100000"/>
              <a:defRPr sz="4800"/>
            </a:lvl6pPr>
            <a:lvl7pPr algn="ctr" rtl="0">
              <a:spcBef>
                <a:spcPts val="0"/>
              </a:spcBef>
              <a:buSzPct val="100000"/>
              <a:defRPr sz="4800"/>
            </a:lvl7pPr>
            <a:lvl8pPr algn="ctr" rtl="0">
              <a:spcBef>
                <a:spcPts val="0"/>
              </a:spcBef>
              <a:buSzPct val="100000"/>
              <a:defRPr sz="4800"/>
            </a:lvl8pPr>
            <a:lvl9pPr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Slide 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Slide w/ 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04090" y="409715"/>
            <a:ext cx="4248727" cy="491658"/>
          </a:xfrm>
          <a:prstGeom prst="rect">
            <a:avLst/>
          </a:prstGeom>
          <a:noFill/>
          <a:ln>
            <a:noFill/>
          </a:ln>
        </p:spPr>
        <p:txBody>
          <a:bodyPr lIns="75575" tIns="75575" rIns="75575" bIns="75575" anchor="t" anchorCtr="0"/>
          <a:lstStyle>
            <a:lvl1pPr marL="0" indent="0" rtl="0">
              <a:spcBef>
                <a:spcPts val="0"/>
              </a:spcBef>
              <a:buClr>
                <a:srgbClr val="142958"/>
              </a:buClr>
              <a:buSzPct val="100000"/>
              <a:buFont typeface="Arial Narrow"/>
              <a:buNone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04090" y="917994"/>
            <a:ext cx="4248727" cy="216602"/>
          </a:xfrm>
          <a:prstGeom prst="rect">
            <a:avLst/>
          </a:prstGeom>
          <a:noFill/>
          <a:ln>
            <a:noFill/>
          </a:ln>
        </p:spPr>
        <p:txBody>
          <a:bodyPr lIns="75575" tIns="75575" rIns="75575" bIns="75575" anchor="t" anchorCtr="0"/>
          <a:lstStyle>
            <a:lvl1pPr marL="0" indent="0" rtl="0">
              <a:spcBef>
                <a:spcPts val="0"/>
              </a:spcBef>
              <a:buClr>
                <a:srgbClr val="F16322"/>
              </a:buClr>
              <a:buSzPct val="100000"/>
              <a:buFont typeface="Droid Sans"/>
              <a:buNone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3"/>
          </p:nvPr>
        </p:nvSpPr>
        <p:spPr>
          <a:xfrm>
            <a:off x="404090" y="1072585"/>
            <a:ext cx="4248727" cy="166042"/>
          </a:xfrm>
          <a:prstGeom prst="rect">
            <a:avLst/>
          </a:prstGeom>
          <a:noFill/>
          <a:ln>
            <a:noFill/>
          </a:ln>
        </p:spPr>
        <p:txBody>
          <a:bodyPr lIns="75575" tIns="75575" rIns="75575" bIns="75575" anchor="t" anchorCtr="0"/>
          <a:lstStyle>
            <a:lvl1pPr marL="0" indent="0" rtl="0">
              <a:spcBef>
                <a:spcPts val="0"/>
              </a:spcBef>
              <a:buClr>
                <a:srgbClr val="F16322"/>
              </a:buClr>
              <a:buSzPct val="100000"/>
              <a:buFont typeface="Droid Sans"/>
              <a:buNone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ondary Slide w/Bulle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04090" y="655544"/>
            <a:ext cx="4248727" cy="491658"/>
          </a:xfrm>
          <a:prstGeom prst="rect">
            <a:avLst/>
          </a:prstGeom>
          <a:noFill/>
          <a:ln>
            <a:noFill/>
          </a:ln>
        </p:spPr>
        <p:txBody>
          <a:bodyPr lIns="75575" tIns="75575" rIns="75575" bIns="75575" anchor="t" anchorCtr="0"/>
          <a:lstStyle>
            <a:lvl1pPr marL="0" indent="0" rtl="0">
              <a:spcBef>
                <a:spcPts val="0"/>
              </a:spcBef>
              <a:buClr>
                <a:srgbClr val="142958"/>
              </a:buClr>
              <a:buSzPct val="100000"/>
              <a:buFont typeface="Arial Narrow"/>
              <a:buNone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04090" y="1269066"/>
            <a:ext cx="8405091" cy="3193676"/>
          </a:xfrm>
          <a:prstGeom prst="rect">
            <a:avLst/>
          </a:prstGeom>
          <a:noFill/>
          <a:ln>
            <a:noFill/>
          </a:ln>
        </p:spPr>
        <p:txBody>
          <a:bodyPr lIns="75575" tIns="75575" rIns="75575" bIns="75575" anchor="t" anchorCtr="0"/>
          <a:lstStyle>
            <a:lvl1pPr marL="317500" indent="-127000" rtl="0">
              <a:spcBef>
                <a:spcPts val="0"/>
              </a:spcBef>
              <a:buClr>
                <a:srgbClr val="002060"/>
              </a:buClr>
              <a:buSzPct val="100000"/>
              <a:buFont typeface="Noto Symbol"/>
              <a:buChar char="▪"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ondary Slide w/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04090" y="484093"/>
            <a:ext cx="4248727" cy="417279"/>
          </a:xfrm>
          <a:prstGeom prst="rect">
            <a:avLst/>
          </a:prstGeom>
          <a:noFill/>
          <a:ln>
            <a:noFill/>
          </a:ln>
        </p:spPr>
        <p:txBody>
          <a:bodyPr lIns="75575" tIns="75575" rIns="75575" bIns="75575" anchor="t" anchorCtr="0"/>
          <a:lstStyle>
            <a:lvl1pPr marL="0" indent="0" rtl="0">
              <a:spcBef>
                <a:spcPts val="0"/>
              </a:spcBef>
              <a:buClr>
                <a:srgbClr val="142958"/>
              </a:buClr>
              <a:buSzPct val="100000"/>
              <a:buFont typeface="Arial Narrow"/>
              <a:buNone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04090" y="1077628"/>
            <a:ext cx="8358909" cy="3045576"/>
          </a:xfrm>
          <a:prstGeom prst="rect">
            <a:avLst/>
          </a:prstGeom>
          <a:noFill/>
          <a:ln>
            <a:noFill/>
          </a:ln>
        </p:spPr>
        <p:txBody>
          <a:bodyPr lIns="75575" tIns="75575" rIns="75575" bIns="75575" anchor="t" anchorCtr="0"/>
          <a:lstStyle>
            <a:lvl1pPr marL="0" indent="0" rtl="0">
              <a:spcBef>
                <a:spcPts val="0"/>
              </a:spcBef>
              <a:buClr>
                <a:srgbClr val="002060"/>
              </a:buClr>
              <a:buSzPct val="100000"/>
              <a:buFont typeface="Droid Sans"/>
              <a:buNone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ondary Slide w/Text &amp; Media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04090" y="409715"/>
            <a:ext cx="4248727" cy="491658"/>
          </a:xfrm>
          <a:prstGeom prst="rect">
            <a:avLst/>
          </a:prstGeom>
          <a:noFill/>
          <a:ln>
            <a:noFill/>
          </a:ln>
        </p:spPr>
        <p:txBody>
          <a:bodyPr lIns="75575" tIns="75575" rIns="75575" bIns="75575" anchor="t" anchorCtr="0"/>
          <a:lstStyle>
            <a:lvl1pPr marL="0" indent="0" rtl="0">
              <a:spcBef>
                <a:spcPts val="0"/>
              </a:spcBef>
              <a:buClr>
                <a:srgbClr val="142958"/>
              </a:buClr>
              <a:buSzPct val="100000"/>
              <a:buFont typeface="Arial Narrow"/>
              <a:buNone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04090" y="1064181"/>
            <a:ext cx="5414818" cy="3045576"/>
          </a:xfrm>
          <a:prstGeom prst="rect">
            <a:avLst/>
          </a:prstGeom>
          <a:noFill/>
          <a:ln>
            <a:noFill/>
          </a:ln>
        </p:spPr>
        <p:txBody>
          <a:bodyPr lIns="75575" tIns="75575" rIns="75575" bIns="75575" anchor="t" anchorCtr="0"/>
          <a:lstStyle>
            <a:lvl1pPr marL="0" indent="0" rtl="0">
              <a:spcBef>
                <a:spcPts val="0"/>
              </a:spcBef>
              <a:buClr>
                <a:srgbClr val="002060"/>
              </a:buClr>
              <a:buSzPct val="100000"/>
              <a:buFont typeface="Droid Sans"/>
              <a:buNone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6038272" y="1064181"/>
            <a:ext cx="2693134" cy="3045576"/>
          </a:xfrm>
          <a:prstGeom prst="rect">
            <a:avLst/>
          </a:prstGeom>
          <a:noFill/>
          <a:ln>
            <a:noFill/>
          </a:ln>
        </p:spPr>
        <p:txBody>
          <a:bodyPr lIns="75575" tIns="75575" rIns="75575" bIns="75575" anchor="t" anchorCtr="0"/>
          <a:lstStyle>
            <a:lvl1pPr marL="0" indent="0" algn="ctr" rtl="0">
              <a:spcBef>
                <a:spcPts val="0"/>
              </a:spcBef>
              <a:buSzPct val="100000"/>
              <a:buFont typeface="Calibri"/>
              <a:buNone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ondary Slide 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521073"/>
            <a:ext cx="92399" cy="68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2924735"/>
            <a:ext cx="9144000" cy="221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31202" y="1905930"/>
            <a:ext cx="9182400" cy="993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hape 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21073"/>
            <a:ext cx="92363" cy="689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924735"/>
            <a:ext cx="9143999" cy="2218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31202" y="1905930"/>
            <a:ext cx="9182543" cy="9937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4622426"/>
            <a:ext cx="9143999" cy="52947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/>
        </p:nvSpPr>
        <p:spPr>
          <a:xfrm>
            <a:off x="404090" y="409715"/>
            <a:ext cx="4248727" cy="491658"/>
          </a:xfrm>
          <a:prstGeom prst="rect">
            <a:avLst/>
          </a:prstGeom>
          <a:noFill/>
          <a:ln>
            <a:noFill/>
          </a:ln>
        </p:spPr>
        <p:txBody>
          <a:bodyPr lIns="75575" tIns="37775" rIns="75575" bIns="37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42958"/>
              </a:buClr>
              <a:buSzPct val="25000"/>
              <a:buFont typeface="Arial"/>
              <a:buNone/>
            </a:pPr>
            <a:r>
              <a:rPr lang="en" sz="3300" b="1" i="0" u="none" strike="noStrike" cap="none" baseline="0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rPr>
              <a:t>E</a:t>
            </a:r>
            <a:r>
              <a:rPr lang="en" sz="3300" b="1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rPr>
              <a:t>motional Intelligence</a:t>
            </a:r>
          </a:p>
        </p:txBody>
      </p:sp>
      <p:sp>
        <p:nvSpPr>
          <p:cNvPr id="41" name="Shape 41"/>
          <p:cNvSpPr txBox="1"/>
          <p:nvPr/>
        </p:nvSpPr>
        <p:spPr>
          <a:xfrm>
            <a:off x="404090" y="917994"/>
            <a:ext cx="4248727" cy="216602"/>
          </a:xfrm>
          <a:prstGeom prst="rect">
            <a:avLst/>
          </a:prstGeom>
          <a:noFill/>
          <a:ln>
            <a:noFill/>
          </a:ln>
        </p:spPr>
        <p:txBody>
          <a:bodyPr lIns="75575" tIns="37775" rIns="75575" bIns="37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16322"/>
              </a:buClr>
              <a:buSzPct val="25000"/>
              <a:buFont typeface="Arial"/>
              <a:buNone/>
            </a:pPr>
            <a:r>
              <a:rPr lang="en" sz="1600">
                <a:solidFill>
                  <a:srgbClr val="F16322"/>
                </a:solidFill>
                <a:latin typeface="Droid Sans"/>
                <a:ea typeface="Droid Sans"/>
                <a:cs typeface="Droid Sans"/>
                <a:sym typeface="Droid Sans"/>
              </a:rPr>
              <a:t>Vivian Tseng, Matt Palmer, Jonathan Fouk</a:t>
            </a:r>
          </a:p>
        </p:txBody>
      </p:sp>
      <p:sp>
        <p:nvSpPr>
          <p:cNvPr id="42" name="Shape 42"/>
          <p:cNvSpPr txBox="1"/>
          <p:nvPr/>
        </p:nvSpPr>
        <p:spPr>
          <a:xfrm>
            <a:off x="404090" y="1148785"/>
            <a:ext cx="4248600" cy="165900"/>
          </a:xfrm>
          <a:prstGeom prst="rect">
            <a:avLst/>
          </a:prstGeom>
          <a:noFill/>
          <a:ln>
            <a:noFill/>
          </a:ln>
        </p:spPr>
        <p:txBody>
          <a:bodyPr lIns="75575" tIns="37775" rIns="75575" bIns="37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16322"/>
              </a:buClr>
              <a:buSzPct val="25000"/>
              <a:buFont typeface="Arial"/>
              <a:buNone/>
            </a:pPr>
            <a:r>
              <a:rPr lang="en" sz="1200">
                <a:solidFill>
                  <a:srgbClr val="F16322"/>
                </a:solidFill>
                <a:latin typeface="Droid Sans"/>
                <a:ea typeface="Droid Sans"/>
                <a:cs typeface="Droid Sans"/>
                <a:sym typeface="Droid Sans"/>
              </a:rPr>
              <a:t>Group #41</a:t>
            </a:r>
          </a:p>
          <a:p>
            <a:pPr marL="0" marR="0" lvl="0" indent="0" algn="l" rtl="0">
              <a:spcBef>
                <a:spcPts val="200"/>
              </a:spcBef>
              <a:buClr>
                <a:srgbClr val="F16322"/>
              </a:buClr>
              <a:buFont typeface="Arial"/>
              <a:buNone/>
            </a:pPr>
            <a:endParaRPr sz="1000" b="0" i="0" u="none" strike="noStrike" cap="none" baseline="0">
              <a:solidFill>
                <a:srgbClr val="F163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200"/>
              </a:spcBef>
              <a:buClr>
                <a:srgbClr val="F16322"/>
              </a:buClr>
              <a:buFont typeface="Arial"/>
              <a:buNone/>
            </a:pPr>
            <a:endParaRPr sz="1200"/>
          </a:p>
          <a:p>
            <a:pPr marL="0" marR="0" lvl="0" indent="0" algn="l" rtl="0">
              <a:spcBef>
                <a:spcPts val="200"/>
              </a:spcBef>
              <a:buClr>
                <a:srgbClr val="F16322"/>
              </a:buClr>
              <a:buFont typeface="Arial"/>
              <a:buNone/>
            </a:pPr>
            <a:endParaRPr sz="1000" b="0" i="0" u="none" strike="noStrike" cap="none" baseline="0">
              <a:solidFill>
                <a:srgbClr val="F16322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04099" y="436500"/>
            <a:ext cx="6340199" cy="491700"/>
          </a:xfrm>
          <a:prstGeom prst="rect">
            <a:avLst/>
          </a:prstGeom>
        </p:spPr>
        <p:txBody>
          <a:bodyPr lIns="75575" tIns="75575" rIns="75575" bIns="7557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 b="1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rPr>
              <a:t>Simulation Results Frequency Sweep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862" y="1064175"/>
            <a:ext cx="7280282" cy="3165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04090" y="436490"/>
            <a:ext cx="4248600" cy="491700"/>
          </a:xfrm>
          <a:prstGeom prst="rect">
            <a:avLst/>
          </a:prstGeom>
        </p:spPr>
        <p:txBody>
          <a:bodyPr lIns="75575" tIns="75575" rIns="75575" bIns="7557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 b="1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rPr>
              <a:t>Simulation Results Outputs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312" y="928200"/>
            <a:ext cx="7519376" cy="321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04104" y="409725"/>
            <a:ext cx="6558300" cy="491700"/>
          </a:xfrm>
          <a:prstGeom prst="rect">
            <a:avLst/>
          </a:prstGeom>
        </p:spPr>
        <p:txBody>
          <a:bodyPr lIns="75575" tIns="75575" rIns="75575" bIns="7557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 b="1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rPr>
              <a:t>Power, Microphone, and IO Implementation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3900" y="901425"/>
            <a:ext cx="5654626" cy="372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04090" y="655544"/>
            <a:ext cx="4248600" cy="491700"/>
          </a:xfrm>
          <a:prstGeom prst="rect">
            <a:avLst/>
          </a:prstGeom>
        </p:spPr>
        <p:txBody>
          <a:bodyPr lIns="75575" tIns="75575" rIns="75575" bIns="7557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600" b="1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rPr>
              <a:t>Sensors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2"/>
          </p:nvPr>
        </p:nvSpPr>
        <p:spPr>
          <a:xfrm>
            <a:off x="404097" y="1147250"/>
            <a:ext cx="5707500" cy="3193799"/>
          </a:xfrm>
          <a:prstGeom prst="rect">
            <a:avLst/>
          </a:prstGeom>
        </p:spPr>
        <p:txBody>
          <a:bodyPr lIns="75575" tIns="75575" rIns="75575" bIns="75575" anchor="t" anchorCtr="0">
            <a:noAutofit/>
          </a:bodyPr>
          <a:lstStyle/>
          <a:p>
            <a:pPr marL="457200" lvl="0" indent="-330200" rtl="0">
              <a:lnSpc>
                <a:spcPct val="115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Noto Symbol"/>
              <a:buChar char="▪"/>
            </a:pPr>
            <a:r>
              <a:rPr lang="en" sz="1600">
                <a:solidFill>
                  <a:srgbClr val="002060"/>
                </a:solidFill>
              </a:rPr>
              <a:t>Temperature Sensing</a:t>
            </a:r>
          </a:p>
          <a:p>
            <a:pPr marL="914400" lvl="1" indent="-330200" rtl="0">
              <a:lnSpc>
                <a:spcPct val="115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Courier New"/>
              <a:buChar char="o"/>
            </a:pPr>
            <a:r>
              <a:rPr lang="en" sz="1600">
                <a:solidFill>
                  <a:srgbClr val="002060"/>
                </a:solidFill>
              </a:rPr>
              <a:t>Thermistor</a:t>
            </a:r>
          </a:p>
          <a:p>
            <a:pPr marL="914400" lvl="1" indent="-330200" rtl="0">
              <a:lnSpc>
                <a:spcPct val="115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Courier New"/>
              <a:buChar char="o"/>
            </a:pPr>
            <a:r>
              <a:rPr lang="en" sz="1600">
                <a:solidFill>
                  <a:srgbClr val="002060"/>
                </a:solidFill>
              </a:rPr>
              <a:t>Input to Analog-to-Digital Converter (ADC) pin of microcontroller (MCU)</a:t>
            </a:r>
          </a:p>
          <a:p>
            <a:pPr marL="914400" lvl="1" indent="-330200" rtl="0">
              <a:lnSpc>
                <a:spcPct val="115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Courier New"/>
              <a:buChar char="o"/>
            </a:pPr>
            <a:r>
              <a:rPr lang="en" sz="1600">
                <a:solidFill>
                  <a:srgbClr val="002060"/>
                </a:solidFill>
              </a:rPr>
              <a:t>Calculate temperature on MCU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>
                <a:solidFill>
                  <a:srgbClr val="002060"/>
                </a:solidFill>
              </a:rPr>
              <a:t> </a:t>
            </a: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Noto Symbol"/>
              <a:buChar char="▪"/>
            </a:pPr>
            <a:r>
              <a:rPr lang="en" sz="1600">
                <a:solidFill>
                  <a:srgbClr val="002060"/>
                </a:solidFill>
              </a:rPr>
              <a:t>Heart Rate Monitor</a:t>
            </a:r>
          </a:p>
          <a:p>
            <a:pPr marL="914400" lvl="1" indent="-330200" rtl="0">
              <a:lnSpc>
                <a:spcPct val="115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Courier New"/>
              <a:buChar char="o"/>
            </a:pPr>
            <a:r>
              <a:rPr lang="en" sz="1600">
                <a:solidFill>
                  <a:srgbClr val="002060"/>
                </a:solidFill>
              </a:rPr>
              <a:t>Analog Front End Chip</a:t>
            </a:r>
          </a:p>
          <a:p>
            <a:pPr marL="914400" lvl="1" indent="-330200" rtl="0">
              <a:lnSpc>
                <a:spcPct val="115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Courier New"/>
              <a:buChar char="o"/>
            </a:pPr>
            <a:r>
              <a:rPr lang="en" sz="1600">
                <a:solidFill>
                  <a:srgbClr val="002060"/>
                </a:solidFill>
              </a:rPr>
              <a:t>Use Green LED and Photodiode to collect data</a:t>
            </a:r>
          </a:p>
          <a:p>
            <a:pPr marL="914400" lvl="1" indent="-330200" rtl="0">
              <a:lnSpc>
                <a:spcPct val="115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Courier New"/>
              <a:buChar char="o"/>
            </a:pPr>
            <a:r>
              <a:rPr lang="en" sz="1600">
                <a:solidFill>
                  <a:srgbClr val="002060"/>
                </a:solidFill>
              </a:rPr>
              <a:t>Communicate to Microcontroller through Serial Peripheral Interface (SPI)</a:t>
            </a:r>
          </a:p>
          <a:p>
            <a:pPr marL="914400" lvl="1" indent="-330200" rtl="0">
              <a:lnSpc>
                <a:spcPct val="115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Courier New"/>
              <a:buChar char="o"/>
            </a:pPr>
            <a:r>
              <a:rPr lang="en" sz="1600">
                <a:solidFill>
                  <a:srgbClr val="002060"/>
                </a:solidFill>
              </a:rPr>
              <a:t>Calculate beats per minute on MCU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2975" y="1269075"/>
            <a:ext cx="3162300" cy="13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04090" y="655544"/>
            <a:ext cx="4248600" cy="491700"/>
          </a:xfrm>
          <a:prstGeom prst="rect">
            <a:avLst/>
          </a:prstGeom>
        </p:spPr>
        <p:txBody>
          <a:bodyPr lIns="75575" tIns="75575" rIns="75575" bIns="7557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600" b="1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rPr>
              <a:t>User Interface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2"/>
          </p:nvPr>
        </p:nvSpPr>
        <p:spPr>
          <a:xfrm>
            <a:off x="404100" y="1269075"/>
            <a:ext cx="4497599" cy="3193799"/>
          </a:xfrm>
          <a:prstGeom prst="rect">
            <a:avLst/>
          </a:prstGeom>
        </p:spPr>
        <p:txBody>
          <a:bodyPr lIns="75575" tIns="75575" rIns="75575" bIns="7557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buClr>
                <a:srgbClr val="002060"/>
              </a:buClr>
              <a:buSzPct val="100000"/>
              <a:buFont typeface="Noto Symbol"/>
              <a:buChar char="▪"/>
            </a:pPr>
            <a:r>
              <a:rPr lang="en" sz="1600">
                <a:solidFill>
                  <a:srgbClr val="002060"/>
                </a:solidFill>
              </a:rPr>
              <a:t>Two Display methods decided by the user</a:t>
            </a:r>
          </a:p>
          <a:p>
            <a:pPr marL="914400" lvl="1" indent="-330200" rtl="0">
              <a:spcBef>
                <a:spcPts val="0"/>
              </a:spcBef>
              <a:buClr>
                <a:srgbClr val="002060"/>
              </a:buClr>
              <a:buSzPct val="100000"/>
              <a:buFont typeface="Courier New"/>
              <a:buChar char="o"/>
            </a:pPr>
            <a:r>
              <a:rPr lang="en" sz="1600">
                <a:solidFill>
                  <a:srgbClr val="002060"/>
                </a:solidFill>
              </a:rPr>
              <a:t>LCD screen display</a:t>
            </a:r>
          </a:p>
          <a:p>
            <a:pPr marL="1371600" lvl="2" indent="-330200" rtl="0">
              <a:spcBef>
                <a:spcPts val="0"/>
              </a:spcBef>
              <a:buClr>
                <a:srgbClr val="002060"/>
              </a:buClr>
              <a:buSzPct val="100000"/>
              <a:buFont typeface="Wingdings"/>
              <a:buChar char="§"/>
            </a:pPr>
            <a:r>
              <a:rPr lang="en" sz="1600">
                <a:solidFill>
                  <a:srgbClr val="002060"/>
                </a:solidFill>
              </a:rPr>
              <a:t>Connected to the Microcontroller and display the determined emotion</a:t>
            </a:r>
          </a:p>
          <a:p>
            <a:pPr marL="914400" lvl="1" indent="-330200" rtl="0">
              <a:spcBef>
                <a:spcPts val="0"/>
              </a:spcBef>
              <a:buClr>
                <a:srgbClr val="002060"/>
              </a:buClr>
              <a:buSzPct val="100000"/>
              <a:buFont typeface="Courier New"/>
              <a:buChar char="o"/>
            </a:pPr>
            <a:r>
              <a:rPr lang="en" sz="1600">
                <a:solidFill>
                  <a:srgbClr val="002060"/>
                </a:solidFill>
              </a:rPr>
              <a:t>LED lights display option</a:t>
            </a:r>
          </a:p>
          <a:p>
            <a:pPr marL="1371600" lvl="2" indent="-330200" rtl="0">
              <a:spcBef>
                <a:spcPts val="0"/>
              </a:spcBef>
              <a:buClr>
                <a:srgbClr val="002060"/>
              </a:buClr>
              <a:buSzPct val="100000"/>
              <a:buFont typeface="Wingdings"/>
              <a:buChar char="§"/>
            </a:pPr>
            <a:r>
              <a:rPr lang="en" sz="1600">
                <a:solidFill>
                  <a:srgbClr val="002060"/>
                </a:solidFill>
              </a:rPr>
              <a:t>Different LED colored lights showing your emotion</a:t>
            </a:r>
          </a:p>
          <a:p>
            <a:pPr marL="914400" lvl="0" indent="0" rtl="0">
              <a:spcBef>
                <a:spcPts val="0"/>
              </a:spcBef>
              <a:buNone/>
            </a:pPr>
            <a:endParaRPr sz="1600">
              <a:solidFill>
                <a:srgbClr val="002060"/>
              </a:solidFill>
            </a:endParaRPr>
          </a:p>
          <a:p>
            <a:pPr marL="457200" lvl="0" indent="-330200" rtl="0">
              <a:spcBef>
                <a:spcPts val="0"/>
              </a:spcBef>
              <a:buClr>
                <a:srgbClr val="002060"/>
              </a:buClr>
              <a:buSzPct val="100000"/>
              <a:buFont typeface="Noto Symbol"/>
              <a:buChar char="▪"/>
            </a:pPr>
            <a:r>
              <a:rPr lang="en" sz="1600">
                <a:solidFill>
                  <a:srgbClr val="002060"/>
                </a:solidFill>
              </a:rPr>
              <a:t>USB Charging </a:t>
            </a: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 t="40042" b="19464"/>
          <a:stretch/>
        </p:blipFill>
        <p:spPr>
          <a:xfrm>
            <a:off x="5002100" y="1196725"/>
            <a:ext cx="3857625" cy="208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04090" y="655544"/>
            <a:ext cx="4248600" cy="491700"/>
          </a:xfrm>
          <a:prstGeom prst="rect">
            <a:avLst/>
          </a:prstGeom>
        </p:spPr>
        <p:txBody>
          <a:bodyPr lIns="75575" tIns="75575" rIns="75575" bIns="7557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600" b="1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rPr>
              <a:t>Feature Extraction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404090" y="1192866"/>
            <a:ext cx="8405100" cy="3193799"/>
          </a:xfrm>
          <a:prstGeom prst="rect">
            <a:avLst/>
          </a:prstGeom>
        </p:spPr>
        <p:txBody>
          <a:bodyPr lIns="75575" tIns="75575" rIns="75575" bIns="7557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600">
                <a:solidFill>
                  <a:srgbClr val="002060"/>
                </a:solidFill>
              </a:rPr>
              <a:t>Mel-Frequency Cepstral Coefficients</a:t>
            </a:r>
          </a:p>
          <a:p>
            <a:pPr marL="914400" lvl="0" indent="-330200" rtl="0">
              <a:spcBef>
                <a:spcPts val="0"/>
              </a:spcBef>
              <a:buClr>
                <a:srgbClr val="002060"/>
              </a:buClr>
              <a:buSzPct val="100000"/>
              <a:buFont typeface="Noto Symbol"/>
              <a:buChar char="▪"/>
            </a:pPr>
            <a:r>
              <a:rPr lang="en" sz="1600">
                <a:solidFill>
                  <a:srgbClr val="002060"/>
                </a:solidFill>
              </a:rPr>
              <a:t>take Discrete Fourier Transform of signal</a:t>
            </a:r>
          </a:p>
          <a:p>
            <a:pPr marL="0" indent="0" rtl="0">
              <a:spcBef>
                <a:spcPts val="0"/>
              </a:spcBef>
              <a:buNone/>
            </a:pPr>
            <a:endParaRPr sz="1600">
              <a:solidFill>
                <a:srgbClr val="002060"/>
              </a:solidFill>
            </a:endParaRPr>
          </a:p>
          <a:p>
            <a:pPr marL="0" indent="0" rtl="0">
              <a:spcBef>
                <a:spcPts val="0"/>
              </a:spcBef>
              <a:buNone/>
            </a:pPr>
            <a:endParaRPr sz="1600">
              <a:solidFill>
                <a:srgbClr val="002060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1600">
              <a:solidFill>
                <a:srgbClr val="002060"/>
              </a:solidFill>
            </a:endParaRPr>
          </a:p>
          <a:p>
            <a:pPr marL="914400" lvl="0" indent="-330200" rtl="0">
              <a:spcBef>
                <a:spcPts val="0"/>
              </a:spcBef>
              <a:buClr>
                <a:srgbClr val="002060"/>
              </a:buClr>
              <a:buSzPct val="100000"/>
              <a:buFont typeface="Noto Symbol"/>
              <a:buChar char="▪"/>
            </a:pPr>
            <a:r>
              <a:rPr lang="en" sz="1600">
                <a:solidFill>
                  <a:srgbClr val="002060"/>
                </a:solidFill>
              </a:rPr>
              <a:t>create Mel filterbanks</a:t>
            </a:r>
          </a:p>
          <a:p>
            <a:pPr marL="0" indent="0" rtl="0">
              <a:spcBef>
                <a:spcPts val="0"/>
              </a:spcBef>
              <a:buNone/>
            </a:pPr>
            <a:endParaRPr sz="1600">
              <a:solidFill>
                <a:srgbClr val="002060"/>
              </a:solidFill>
            </a:endParaRPr>
          </a:p>
          <a:p>
            <a:pPr marL="0" indent="0" rtl="0">
              <a:spcBef>
                <a:spcPts val="0"/>
              </a:spcBef>
              <a:buNone/>
            </a:pPr>
            <a:endParaRPr sz="1600">
              <a:solidFill>
                <a:srgbClr val="002060"/>
              </a:solidFill>
            </a:endParaRPr>
          </a:p>
          <a:p>
            <a:pPr marL="914400" lvl="0" indent="-330200" rtl="0">
              <a:spcBef>
                <a:spcPts val="0"/>
              </a:spcBef>
              <a:buClr>
                <a:srgbClr val="002060"/>
              </a:buClr>
              <a:buSzPct val="100000"/>
              <a:buFont typeface="Noto Symbol"/>
              <a:buChar char="▪"/>
            </a:pPr>
            <a:r>
              <a:rPr lang="en" sz="1600">
                <a:solidFill>
                  <a:srgbClr val="002060"/>
                </a:solidFill>
              </a:rPr>
              <a:t>take the log of filterbank energies</a:t>
            </a:r>
          </a:p>
          <a:p>
            <a:pPr marL="914400" lvl="0" indent="-330200" rtl="0">
              <a:spcBef>
                <a:spcPts val="0"/>
              </a:spcBef>
              <a:buClr>
                <a:srgbClr val="002060"/>
              </a:buClr>
              <a:buSzPct val="100000"/>
              <a:buFont typeface="Noto Symbol"/>
              <a:buChar char="▪"/>
            </a:pPr>
            <a:r>
              <a:rPr lang="en" sz="1600">
                <a:solidFill>
                  <a:srgbClr val="002060"/>
                </a:solidFill>
              </a:rPr>
              <a:t>take Discrete Cosine Transform of log filterbank energies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3175" y="1742800"/>
            <a:ext cx="4038600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 rotWithShape="1">
          <a:blip r:embed="rId4">
            <a:alphaModFix/>
          </a:blip>
          <a:srcRect r="6777"/>
          <a:stretch/>
        </p:blipFill>
        <p:spPr>
          <a:xfrm>
            <a:off x="2213175" y="2884075"/>
            <a:ext cx="3693750" cy="20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04090" y="138894"/>
            <a:ext cx="4248600" cy="491700"/>
          </a:xfrm>
          <a:prstGeom prst="rect">
            <a:avLst/>
          </a:prstGeom>
        </p:spPr>
        <p:txBody>
          <a:bodyPr lIns="75575" tIns="75575" rIns="75575" bIns="7557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 b="1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rPr>
              <a:t>Feature Extraction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2"/>
          </p:nvPr>
        </p:nvSpPr>
        <p:spPr>
          <a:xfrm>
            <a:off x="404090" y="1192866"/>
            <a:ext cx="8405100" cy="3193799"/>
          </a:xfrm>
          <a:prstGeom prst="rect">
            <a:avLst/>
          </a:prstGeom>
        </p:spPr>
        <p:txBody>
          <a:bodyPr lIns="75575" tIns="75575" rIns="75575" bIns="7557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 b="4988"/>
          <a:stretch/>
        </p:blipFill>
        <p:spPr>
          <a:xfrm>
            <a:off x="1704475" y="553500"/>
            <a:ext cx="5334000" cy="3800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04090" y="185144"/>
            <a:ext cx="4248600" cy="491700"/>
          </a:xfrm>
          <a:prstGeom prst="rect">
            <a:avLst/>
          </a:prstGeom>
        </p:spPr>
        <p:txBody>
          <a:bodyPr lIns="75575" tIns="75575" rIns="75575" bIns="7557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 b="1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rPr>
              <a:t>Feature Extraction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2"/>
          </p:nvPr>
        </p:nvSpPr>
        <p:spPr>
          <a:xfrm>
            <a:off x="404090" y="676841"/>
            <a:ext cx="8405100" cy="3193799"/>
          </a:xfrm>
          <a:prstGeom prst="rect">
            <a:avLst/>
          </a:prstGeom>
        </p:spPr>
        <p:txBody>
          <a:bodyPr lIns="75575" tIns="75575" rIns="75575" bIns="7557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600">
                <a:solidFill>
                  <a:srgbClr val="002060"/>
                </a:solidFill>
              </a:rPr>
              <a:t>Pitch</a:t>
            </a:r>
          </a:p>
          <a:p>
            <a:pPr marL="914400" lvl="0" indent="-330200" rtl="0">
              <a:spcBef>
                <a:spcPts val="0"/>
              </a:spcBef>
              <a:buClr>
                <a:srgbClr val="002060"/>
              </a:buClr>
              <a:buSzPct val="100000"/>
              <a:buFont typeface="Noto Symbol"/>
              <a:buChar char="▪"/>
            </a:pPr>
            <a:r>
              <a:rPr lang="en" sz="1600">
                <a:solidFill>
                  <a:srgbClr val="002060"/>
                </a:solidFill>
              </a:rPr>
              <a:t>Autocorrelation 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600">
              <a:solidFill>
                <a:srgbClr val="002060"/>
              </a:solidFill>
            </a:endParaRPr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3325" y="1347262"/>
            <a:ext cx="2150149" cy="592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4">
            <a:alphaModFix/>
          </a:blip>
          <a:srcRect l="6610" r="9602"/>
          <a:stretch/>
        </p:blipFill>
        <p:spPr>
          <a:xfrm>
            <a:off x="3840825" y="785125"/>
            <a:ext cx="4968374" cy="297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04090" y="655544"/>
            <a:ext cx="4248600" cy="491700"/>
          </a:xfrm>
          <a:prstGeom prst="rect">
            <a:avLst/>
          </a:prstGeom>
        </p:spPr>
        <p:txBody>
          <a:bodyPr lIns="75575" tIns="75575" rIns="75575" bIns="7557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 b="1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rPr>
              <a:t>Classification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2"/>
          </p:nvPr>
        </p:nvSpPr>
        <p:spPr>
          <a:xfrm>
            <a:off x="404095" y="1269075"/>
            <a:ext cx="4248600" cy="3193799"/>
          </a:xfrm>
          <a:prstGeom prst="rect">
            <a:avLst/>
          </a:prstGeom>
        </p:spPr>
        <p:txBody>
          <a:bodyPr lIns="75575" tIns="75575" rIns="75575" bIns="7557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600">
                <a:solidFill>
                  <a:srgbClr val="002060"/>
                </a:solidFill>
              </a:rPr>
              <a:t>Support Vector Machines (SVM)</a:t>
            </a:r>
          </a:p>
          <a:p>
            <a:pPr marL="914400" lvl="0" indent="-330200" rtl="0">
              <a:spcBef>
                <a:spcPts val="0"/>
              </a:spcBef>
              <a:buClr>
                <a:srgbClr val="002060"/>
              </a:buClr>
              <a:buSzPct val="100000"/>
              <a:buFont typeface="Noto Symbol"/>
              <a:buChar char="▪"/>
            </a:pPr>
            <a:r>
              <a:rPr lang="en" sz="1600">
                <a:solidFill>
                  <a:srgbClr val="002060"/>
                </a:solidFill>
              </a:rPr>
              <a:t>Finds maximum distance plane between 2 or more classes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 sz="1600">
                <a:solidFill>
                  <a:srgbClr val="002060"/>
                </a:solidFill>
              </a:rPr>
              <a:t>    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 sz="1600">
                <a:solidFill>
                  <a:srgbClr val="002060"/>
                </a:solidFill>
              </a:rPr>
              <a:t>     Multi-class Problem</a:t>
            </a:r>
          </a:p>
          <a:p>
            <a:pPr marL="914400" lvl="0" indent="-330200" rtl="0">
              <a:spcBef>
                <a:spcPts val="0"/>
              </a:spcBef>
              <a:buClr>
                <a:srgbClr val="002060"/>
              </a:buClr>
              <a:buSzPct val="100000"/>
              <a:buFont typeface="Noto Symbol"/>
              <a:buChar char="▪"/>
            </a:pPr>
            <a:r>
              <a:rPr lang="en" sz="1600">
                <a:solidFill>
                  <a:srgbClr val="002060"/>
                </a:solidFill>
              </a:rPr>
              <a:t>More than two classes of emotions</a:t>
            </a:r>
          </a:p>
          <a:p>
            <a:pPr marL="914400" lvl="0" indent="-330200" rtl="0">
              <a:spcBef>
                <a:spcPts val="0"/>
              </a:spcBef>
              <a:buClr>
                <a:srgbClr val="002060"/>
              </a:buClr>
              <a:buSzPct val="100000"/>
              <a:buFont typeface="Noto Symbol"/>
              <a:buChar char="▪"/>
            </a:pPr>
            <a:r>
              <a:rPr lang="en" sz="1600">
                <a:solidFill>
                  <a:srgbClr val="002060"/>
                </a:solidFill>
              </a:rPr>
              <a:t>One vs One strategy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600">
                <a:solidFill>
                  <a:srgbClr val="002060"/>
                </a:solidFill>
              </a:rPr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	</a:t>
            </a:r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0575" y="782550"/>
            <a:ext cx="3321026" cy="3578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04090" y="655544"/>
            <a:ext cx="4248600" cy="491700"/>
          </a:xfrm>
          <a:prstGeom prst="rect">
            <a:avLst/>
          </a:prstGeom>
        </p:spPr>
        <p:txBody>
          <a:bodyPr lIns="75575" tIns="75575" rIns="75575" bIns="7557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 b="1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rPr>
              <a:t>Classification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4243150" y="1040475"/>
            <a:ext cx="4572000" cy="3193799"/>
          </a:xfrm>
          <a:prstGeom prst="rect">
            <a:avLst/>
          </a:prstGeom>
        </p:spPr>
        <p:txBody>
          <a:bodyPr lIns="75575" tIns="75575" rIns="75575" bIns="75575" anchor="t" anchorCtr="0">
            <a:noAutofit/>
          </a:bodyPr>
          <a:lstStyle/>
          <a:p>
            <a:pPr marL="0" indent="0" rtl="0">
              <a:spcBef>
                <a:spcPts val="0"/>
              </a:spcBef>
              <a:buNone/>
            </a:pPr>
            <a:r>
              <a:rPr lang="en" sz="1400">
                <a:solidFill>
                  <a:srgbClr val="002060"/>
                </a:solidFill>
              </a:rPr>
              <a:t>    Cross correlation method</a:t>
            </a:r>
          </a:p>
          <a:p>
            <a:pPr marL="914400" lvl="0" indent="-317500" rtl="0">
              <a:spcBef>
                <a:spcPts val="0"/>
              </a:spcBef>
              <a:buClr>
                <a:srgbClr val="002060"/>
              </a:buClr>
              <a:buSzPct val="100000"/>
              <a:buFont typeface="Noto Symbol"/>
              <a:buChar char="▪"/>
            </a:pPr>
            <a:r>
              <a:rPr lang="en" sz="1400">
                <a:solidFill>
                  <a:srgbClr val="002060"/>
                </a:solidFill>
              </a:rPr>
              <a:t>Split dataset into </a:t>
            </a:r>
            <a:r>
              <a:rPr lang="en" sz="1400" i="1">
                <a:solidFill>
                  <a:srgbClr val="002060"/>
                </a:solidFill>
              </a:rPr>
              <a:t>v </a:t>
            </a:r>
            <a:r>
              <a:rPr lang="en" sz="1400">
                <a:solidFill>
                  <a:srgbClr val="002060"/>
                </a:solidFill>
              </a:rPr>
              <a:t>subsets of equal size</a:t>
            </a:r>
          </a:p>
          <a:p>
            <a:pPr marL="914400" lvl="0" indent="-317500" rtl="0">
              <a:spcBef>
                <a:spcPts val="0"/>
              </a:spcBef>
              <a:buClr>
                <a:srgbClr val="002060"/>
              </a:buClr>
              <a:buSzPct val="100000"/>
              <a:buFont typeface="Noto Symbol"/>
              <a:buChar char="▪"/>
            </a:pPr>
            <a:r>
              <a:rPr lang="en" sz="1400">
                <a:solidFill>
                  <a:srgbClr val="002060"/>
                </a:solidFill>
              </a:rPr>
              <a:t>test each subset against trained group of other subsets</a:t>
            </a:r>
          </a:p>
          <a:p>
            <a:pPr marL="914400" lvl="0" indent="-317500" rtl="0">
              <a:spcBef>
                <a:spcPts val="0"/>
              </a:spcBef>
              <a:buClr>
                <a:srgbClr val="002060"/>
              </a:buClr>
              <a:buSzPct val="100000"/>
              <a:buFont typeface="Noto Symbol"/>
              <a:buChar char="▪"/>
            </a:pPr>
            <a:r>
              <a:rPr lang="en" sz="1400">
                <a:solidFill>
                  <a:srgbClr val="002060"/>
                </a:solidFill>
              </a:rPr>
              <a:t>For each distinct emotion, accuracy ~41%</a:t>
            </a:r>
          </a:p>
          <a:p>
            <a:pPr marL="0" indent="0" rtl="0">
              <a:spcBef>
                <a:spcPts val="0"/>
              </a:spcBef>
              <a:buNone/>
            </a:pPr>
            <a:endParaRPr sz="1400">
              <a:solidFill>
                <a:srgbClr val="002060"/>
              </a:solidFill>
            </a:endParaRPr>
          </a:p>
          <a:p>
            <a:pPr marL="0" indent="0" rtl="0">
              <a:spcBef>
                <a:spcPts val="0"/>
              </a:spcBef>
              <a:buNone/>
            </a:pPr>
            <a:r>
              <a:rPr lang="en" sz="1400">
                <a:solidFill>
                  <a:srgbClr val="002060"/>
                </a:solidFill>
              </a:rPr>
              <a:t>    Classify by valence and arousal</a:t>
            </a:r>
          </a:p>
          <a:p>
            <a:pPr marL="914400" lvl="0" indent="-317500" rtl="0">
              <a:spcBef>
                <a:spcPts val="0"/>
              </a:spcBef>
              <a:buClr>
                <a:srgbClr val="002060"/>
              </a:buClr>
              <a:buSzPct val="100000"/>
              <a:buFont typeface="Noto Symbol"/>
              <a:buChar char="▪"/>
            </a:pPr>
            <a:r>
              <a:rPr lang="en" sz="1400">
                <a:solidFill>
                  <a:srgbClr val="002060"/>
                </a:solidFill>
              </a:rPr>
              <a:t>valence = positivity of feelings</a:t>
            </a:r>
          </a:p>
          <a:p>
            <a:pPr marL="914400" lvl="0" indent="-317500" rtl="0">
              <a:spcBef>
                <a:spcPts val="0"/>
              </a:spcBef>
              <a:buClr>
                <a:srgbClr val="002060"/>
              </a:buClr>
              <a:buSzPct val="100000"/>
              <a:buFont typeface="Noto Symbol"/>
              <a:buChar char="▪"/>
            </a:pPr>
            <a:r>
              <a:rPr lang="en" sz="1400">
                <a:solidFill>
                  <a:srgbClr val="002060"/>
                </a:solidFill>
              </a:rPr>
              <a:t>arousal = excitability of feelings</a:t>
            </a:r>
          </a:p>
          <a:p>
            <a:pPr marL="914400" lvl="0" indent="-317500" rtl="0">
              <a:spcBef>
                <a:spcPts val="0"/>
              </a:spcBef>
              <a:buClr>
                <a:srgbClr val="002060"/>
              </a:buClr>
              <a:buSzPct val="100000"/>
              <a:buFont typeface="Noto Symbol"/>
              <a:buChar char="▪"/>
            </a:pPr>
            <a:r>
              <a:rPr lang="en" sz="1400">
                <a:solidFill>
                  <a:srgbClr val="002060"/>
                </a:solidFill>
              </a:rPr>
              <a:t>only voted for one class</a:t>
            </a:r>
          </a:p>
          <a:p>
            <a:pPr marL="0" indent="0" rtl="0">
              <a:spcBef>
                <a:spcPts val="0"/>
              </a:spcBef>
              <a:buNone/>
            </a:pPr>
            <a:endParaRPr sz="1400">
              <a:solidFill>
                <a:srgbClr val="002060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400">
                <a:solidFill>
                  <a:srgbClr val="002060"/>
                </a:solidFill>
              </a:rPr>
              <a:t>    Problem: Unequal training sets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 sz="1400">
                <a:solidFill>
                  <a:srgbClr val="002060"/>
                </a:solidFill>
              </a:rPr>
              <a:t>	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 sz="1400">
                <a:solidFill>
                  <a:srgbClr val="002060"/>
                </a:solidFill>
              </a:rPr>
              <a:t>    After equalizing training set</a:t>
            </a:r>
          </a:p>
          <a:p>
            <a:pPr marL="914400" lvl="0" indent="-317500" rtl="0">
              <a:spcBef>
                <a:spcPts val="0"/>
              </a:spcBef>
              <a:buClr>
                <a:srgbClr val="002060"/>
              </a:buClr>
              <a:buSzPct val="100000"/>
              <a:buFont typeface="Noto Symbol"/>
              <a:buChar char="▪"/>
            </a:pPr>
            <a:r>
              <a:rPr lang="en" sz="1400">
                <a:solidFill>
                  <a:srgbClr val="002060"/>
                </a:solidFill>
              </a:rPr>
              <a:t>valence accuracy ~ 63%</a:t>
            </a:r>
          </a:p>
          <a:p>
            <a:pPr marL="914400" lvl="0" indent="-317500" rtl="0">
              <a:spcBef>
                <a:spcPts val="0"/>
              </a:spcBef>
              <a:buClr>
                <a:srgbClr val="002060"/>
              </a:buClr>
              <a:buSzPct val="100000"/>
              <a:buFont typeface="Noto Symbol"/>
              <a:buChar char="▪"/>
            </a:pPr>
            <a:r>
              <a:rPr lang="en" sz="1400">
                <a:solidFill>
                  <a:srgbClr val="002060"/>
                </a:solidFill>
              </a:rPr>
              <a:t>arousal accuray ~ 75%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	</a:t>
            </a:r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087" y="1269062"/>
            <a:ext cx="3971925" cy="271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04090" y="655544"/>
            <a:ext cx="4248727" cy="491658"/>
          </a:xfrm>
          <a:prstGeom prst="rect">
            <a:avLst/>
          </a:prstGeom>
          <a:noFill/>
          <a:ln>
            <a:noFill/>
          </a:ln>
        </p:spPr>
        <p:txBody>
          <a:bodyPr lIns="75575" tIns="37775" rIns="75575" bIns="37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42958"/>
              </a:buClr>
              <a:buSzPct val="25000"/>
              <a:buFont typeface="Arial"/>
              <a:buNone/>
            </a:pPr>
            <a:r>
              <a:rPr lang="en" sz="2600" b="1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rPr>
              <a:t>Introduction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04097" y="1269075"/>
            <a:ext cx="6045599" cy="3193799"/>
          </a:xfrm>
          <a:prstGeom prst="rect">
            <a:avLst/>
          </a:prstGeom>
          <a:noFill/>
          <a:ln>
            <a:noFill/>
          </a:ln>
        </p:spPr>
        <p:txBody>
          <a:bodyPr lIns="75575" tIns="37775" rIns="75575" bIns="37775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▪"/>
            </a:pPr>
            <a:r>
              <a:rPr lang="en" sz="2000">
                <a:solidFill>
                  <a:srgbClr val="002060"/>
                </a:solidFill>
              </a:rPr>
              <a:t>Some people find it harder to communicate their emotions with others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2060"/>
              </a:solidFill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Noto Symbol"/>
              <a:buChar char="▪"/>
            </a:pPr>
            <a:r>
              <a:rPr lang="en" sz="2000">
                <a:solidFill>
                  <a:srgbClr val="002060"/>
                </a:solidFill>
              </a:rPr>
              <a:t>Provide an interface for them to identify their emotions and communicate it clearly with others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000">
              <a:solidFill>
                <a:srgbClr val="002060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404090" y="655544"/>
            <a:ext cx="4248600" cy="491700"/>
          </a:xfrm>
          <a:prstGeom prst="rect">
            <a:avLst/>
          </a:prstGeom>
        </p:spPr>
        <p:txBody>
          <a:bodyPr lIns="75575" tIns="75575" rIns="75575" bIns="7557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600" b="1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rPr>
              <a:t>Digital Signal Processor</a:t>
            </a: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 l="12603" t="13412" r="11287" b="1963"/>
          <a:stretch/>
        </p:blipFill>
        <p:spPr>
          <a:xfrm>
            <a:off x="4894525" y="1147250"/>
            <a:ext cx="3786473" cy="254463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>
            <a:spLocks noGrp="1"/>
          </p:cNvSpPr>
          <p:nvPr>
            <p:ph type="body" idx="2"/>
          </p:nvPr>
        </p:nvSpPr>
        <p:spPr>
          <a:xfrm>
            <a:off x="404095" y="1269075"/>
            <a:ext cx="4248600" cy="3193799"/>
          </a:xfrm>
          <a:prstGeom prst="rect">
            <a:avLst/>
          </a:prstGeom>
        </p:spPr>
        <p:txBody>
          <a:bodyPr lIns="75575" tIns="75575" rIns="75575" bIns="7557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buClr>
                <a:srgbClr val="002060"/>
              </a:buClr>
              <a:buSzPct val="100000"/>
              <a:buFont typeface="Noto Symbol"/>
              <a:buChar char="▪"/>
            </a:pPr>
            <a:r>
              <a:rPr lang="en" sz="1600">
                <a:solidFill>
                  <a:srgbClr val="002060"/>
                </a:solidFill>
              </a:rPr>
              <a:t>Pulls in speech data from microphone</a:t>
            </a:r>
          </a:p>
          <a:p>
            <a:pPr marL="914400" lvl="1" indent="-330200" rtl="0">
              <a:spcBef>
                <a:spcPts val="0"/>
              </a:spcBef>
              <a:buClr>
                <a:srgbClr val="002060"/>
              </a:buClr>
              <a:buSzPct val="100000"/>
              <a:buFont typeface="Courier New"/>
              <a:buChar char="o"/>
            </a:pPr>
            <a:r>
              <a:rPr lang="en" sz="1600">
                <a:solidFill>
                  <a:srgbClr val="002060"/>
                </a:solidFill>
              </a:rPr>
              <a:t>Analog-to-Digital Converter (ADC)</a:t>
            </a:r>
          </a:p>
          <a:p>
            <a:pPr marL="914400" lvl="1" indent="-330200" rtl="0">
              <a:spcBef>
                <a:spcPts val="0"/>
              </a:spcBef>
              <a:buClr>
                <a:srgbClr val="002060"/>
              </a:buClr>
              <a:buSzPct val="100000"/>
              <a:buFont typeface="Courier New"/>
              <a:buChar char="o"/>
            </a:pPr>
            <a:r>
              <a:rPr lang="en" sz="1600">
                <a:solidFill>
                  <a:srgbClr val="002060"/>
                </a:solidFill>
              </a:rPr>
              <a:t>Feature Extraction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1600">
              <a:solidFill>
                <a:srgbClr val="002060"/>
              </a:solidFill>
            </a:endParaRPr>
          </a:p>
          <a:p>
            <a:pPr marL="457200" lvl="0" indent="-330200" rtl="0">
              <a:spcBef>
                <a:spcPts val="0"/>
              </a:spcBef>
              <a:buClr>
                <a:srgbClr val="002060"/>
              </a:buClr>
              <a:buSzPct val="100000"/>
              <a:buFont typeface="Noto Symbol"/>
              <a:buChar char="▪"/>
            </a:pPr>
            <a:r>
              <a:rPr lang="en" sz="1600">
                <a:solidFill>
                  <a:srgbClr val="002060"/>
                </a:solidFill>
              </a:rPr>
              <a:t>Sends data through Serial Peripheral Interface (SPI) to MCU</a:t>
            </a:r>
          </a:p>
          <a:p>
            <a:pPr marL="914400" lvl="1" indent="-330200" rtl="0">
              <a:spcBef>
                <a:spcPts val="0"/>
              </a:spcBef>
              <a:buClr>
                <a:srgbClr val="002060"/>
              </a:buClr>
              <a:buSzPct val="100000"/>
              <a:buFont typeface="Courier New"/>
              <a:buChar char="o"/>
            </a:pPr>
            <a:r>
              <a:rPr lang="en" sz="1600">
                <a:solidFill>
                  <a:srgbClr val="002060"/>
                </a:solidFill>
              </a:rPr>
              <a:t>MCU performs classification on speech and biosensor data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	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404090" y="655544"/>
            <a:ext cx="4248600" cy="491700"/>
          </a:xfrm>
          <a:prstGeom prst="rect">
            <a:avLst/>
          </a:prstGeom>
        </p:spPr>
        <p:txBody>
          <a:bodyPr lIns="75575" tIns="75575" rIns="75575" bIns="7557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 b="1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rPr>
              <a:t>Successes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2"/>
          </p:nvPr>
        </p:nvSpPr>
        <p:spPr>
          <a:xfrm>
            <a:off x="404090" y="1269066"/>
            <a:ext cx="8405100" cy="3193799"/>
          </a:xfrm>
          <a:prstGeom prst="rect">
            <a:avLst/>
          </a:prstGeom>
        </p:spPr>
        <p:txBody>
          <a:bodyPr lIns="75575" tIns="75575" rIns="75575" bIns="75575" anchor="t" anchorCtr="0">
            <a:noAutofit/>
          </a:bodyPr>
          <a:lstStyle/>
          <a:p>
            <a:pPr marL="457200" lvl="0" indent="-330200" rtl="0">
              <a:lnSpc>
                <a:spcPct val="115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Noto Symbol"/>
              <a:buChar char="▪"/>
            </a:pPr>
            <a:r>
              <a:rPr lang="en" sz="1600">
                <a:solidFill>
                  <a:srgbClr val="002060"/>
                </a:solidFill>
              </a:rPr>
              <a:t>Determine correct emotion from speech with higher than 65% confidence rate </a:t>
            </a: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Noto Symbol"/>
              <a:buChar char="▪"/>
            </a:pPr>
            <a:r>
              <a:rPr lang="en" sz="1600">
                <a:solidFill>
                  <a:srgbClr val="002060"/>
                </a:solidFill>
              </a:rPr>
              <a:t>Display module working</a:t>
            </a:r>
          </a:p>
          <a:p>
            <a:pPr marL="914400" lvl="1" indent="-330200" rtl="0">
              <a:lnSpc>
                <a:spcPct val="115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Courier New"/>
              <a:buChar char="o"/>
            </a:pPr>
            <a:r>
              <a:rPr lang="en" sz="1600">
                <a:solidFill>
                  <a:srgbClr val="002060"/>
                </a:solidFill>
              </a:rPr>
              <a:t>LEDs and LCD</a:t>
            </a: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Noto Symbol"/>
              <a:buChar char="▪"/>
            </a:pPr>
            <a:r>
              <a:rPr lang="en" sz="1600">
                <a:solidFill>
                  <a:srgbClr val="002060"/>
                </a:solidFill>
              </a:rPr>
              <a:t>Temperature Sensor (ADC to MCU)</a:t>
            </a: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Noto Symbol"/>
              <a:buChar char="▪"/>
            </a:pPr>
            <a:r>
              <a:rPr lang="en" sz="1600">
                <a:solidFill>
                  <a:srgbClr val="002060"/>
                </a:solidFill>
              </a:rPr>
              <a:t>Amplifying circuit for microphone</a:t>
            </a: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Noto Symbol"/>
              <a:buChar char="▪"/>
            </a:pPr>
            <a:r>
              <a:rPr lang="en" sz="1600">
                <a:solidFill>
                  <a:srgbClr val="002060"/>
                </a:solidFill>
              </a:rPr>
              <a:t>Power charger and converter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404090" y="655544"/>
            <a:ext cx="4248600" cy="491700"/>
          </a:xfrm>
          <a:prstGeom prst="rect">
            <a:avLst/>
          </a:prstGeom>
        </p:spPr>
        <p:txBody>
          <a:bodyPr lIns="75575" tIns="75575" rIns="75575" bIns="7557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 b="1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rPr>
              <a:t>Future Steps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2"/>
          </p:nvPr>
        </p:nvSpPr>
        <p:spPr>
          <a:xfrm>
            <a:off x="404090" y="1269066"/>
            <a:ext cx="8405100" cy="3193799"/>
          </a:xfrm>
          <a:prstGeom prst="rect">
            <a:avLst/>
          </a:prstGeom>
        </p:spPr>
        <p:txBody>
          <a:bodyPr lIns="75575" tIns="75575" rIns="75575" bIns="7557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Noto Symbol"/>
              <a:buChar char="▪"/>
            </a:pPr>
            <a:r>
              <a:rPr lang="en" sz="1800">
                <a:solidFill>
                  <a:srgbClr val="002060"/>
                </a:solidFill>
              </a:rPr>
              <a:t>Fix SPI communication between modules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Noto Symbol"/>
              <a:buChar char="▪"/>
            </a:pPr>
            <a:r>
              <a:rPr lang="en" sz="1800">
                <a:solidFill>
                  <a:srgbClr val="002060"/>
                </a:solidFill>
              </a:rPr>
              <a:t>Replace Microcontroller Launchpad with surface mount microcontroller 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Noto Symbol"/>
              <a:buChar char="▪"/>
            </a:pPr>
            <a:r>
              <a:rPr lang="en" sz="1800">
                <a:solidFill>
                  <a:srgbClr val="002060"/>
                </a:solidFill>
              </a:rPr>
              <a:t>Add feature extraction to DSP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Noto Symbol"/>
              <a:buChar char="▪"/>
            </a:pPr>
            <a:r>
              <a:rPr lang="en" sz="1800">
                <a:solidFill>
                  <a:srgbClr val="002060"/>
                </a:solidFill>
              </a:rPr>
              <a:t>Extensive testing with different users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Noto Symbol"/>
              <a:buChar char="▪"/>
            </a:pPr>
            <a:r>
              <a:rPr lang="en" sz="1800">
                <a:solidFill>
                  <a:srgbClr val="002060"/>
                </a:solidFill>
              </a:rPr>
              <a:t>Re-design IOBoard and Controller Board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Courier New"/>
              <a:buChar char="o"/>
            </a:pPr>
            <a:r>
              <a:rPr lang="en" sz="1800">
                <a:solidFill>
                  <a:srgbClr val="002060"/>
                </a:solidFill>
              </a:rPr>
              <a:t>Design Wearable Package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Noto Symbol"/>
              <a:buChar char="▪"/>
            </a:pPr>
            <a:r>
              <a:rPr lang="en" sz="1800">
                <a:solidFill>
                  <a:srgbClr val="002060"/>
                </a:solidFill>
              </a:rPr>
              <a:t>Implement with Sensitive Microphone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Courier New"/>
              <a:buChar char="o"/>
            </a:pPr>
            <a:r>
              <a:rPr lang="en" sz="1800">
                <a:solidFill>
                  <a:srgbClr val="002060"/>
                </a:solidFill>
              </a:rPr>
              <a:t>Adjust OP-AMP gain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404090" y="655544"/>
            <a:ext cx="4248600" cy="491700"/>
          </a:xfrm>
          <a:prstGeom prst="rect">
            <a:avLst/>
          </a:prstGeom>
        </p:spPr>
        <p:txBody>
          <a:bodyPr lIns="75575" tIns="75575" rIns="75575" bIns="7557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600" b="1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rPr>
              <a:t>Conclusion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2"/>
          </p:nvPr>
        </p:nvSpPr>
        <p:spPr>
          <a:xfrm>
            <a:off x="404090" y="1116666"/>
            <a:ext cx="8405100" cy="3193799"/>
          </a:xfrm>
          <a:prstGeom prst="rect">
            <a:avLst/>
          </a:prstGeom>
        </p:spPr>
        <p:txBody>
          <a:bodyPr lIns="75575" tIns="75575" rIns="75575" bIns="75575" anchor="t" anchorCtr="0">
            <a:noAutofit/>
          </a:bodyPr>
          <a:lstStyle/>
          <a:p>
            <a:pPr marL="457200" lvl="0" indent="-330200" rtl="0">
              <a:lnSpc>
                <a:spcPct val="115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Noto Symbol"/>
              <a:buChar char="▪"/>
            </a:pPr>
            <a:r>
              <a:rPr lang="en" sz="1600">
                <a:solidFill>
                  <a:srgbClr val="002060"/>
                </a:solidFill>
              </a:rPr>
              <a:t>Learning</a:t>
            </a:r>
          </a:p>
          <a:p>
            <a:pPr marL="914400" lvl="1" indent="-330200" rtl="0">
              <a:lnSpc>
                <a:spcPct val="115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Courier New"/>
              <a:buChar char="o"/>
            </a:pPr>
            <a:r>
              <a:rPr lang="en" sz="1600">
                <a:solidFill>
                  <a:srgbClr val="002060"/>
                </a:solidFill>
              </a:rPr>
              <a:t>Speech signal processing</a:t>
            </a:r>
          </a:p>
          <a:p>
            <a:pPr marL="914400" lvl="1" indent="-330200" rtl="0">
              <a:lnSpc>
                <a:spcPct val="115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Courier New"/>
              <a:buChar char="o"/>
            </a:pPr>
            <a:r>
              <a:rPr lang="en" sz="1600">
                <a:solidFill>
                  <a:srgbClr val="002060"/>
                </a:solidFill>
              </a:rPr>
              <a:t>Circuit design</a:t>
            </a:r>
          </a:p>
          <a:p>
            <a:pPr marL="914400" lvl="1" indent="-330200" rtl="0">
              <a:lnSpc>
                <a:spcPct val="115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Courier New"/>
              <a:buChar char="o"/>
            </a:pPr>
            <a:r>
              <a:rPr lang="en" sz="1600">
                <a:solidFill>
                  <a:srgbClr val="002060"/>
                </a:solidFill>
              </a:rPr>
              <a:t>Power system design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600">
              <a:solidFill>
                <a:srgbClr val="002060"/>
              </a:solidFill>
            </a:endParaRP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Noto Symbol"/>
              <a:buChar char="▪"/>
            </a:pPr>
            <a:r>
              <a:rPr lang="en" sz="1600">
                <a:solidFill>
                  <a:srgbClr val="002060"/>
                </a:solidFill>
              </a:rPr>
              <a:t>Reflections</a:t>
            </a:r>
          </a:p>
          <a:p>
            <a:pPr marL="914400" lvl="1" indent="-330200" rtl="0">
              <a:lnSpc>
                <a:spcPct val="115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Courier New"/>
              <a:buChar char="o"/>
            </a:pPr>
            <a:r>
              <a:rPr lang="en" sz="1600">
                <a:solidFill>
                  <a:srgbClr val="002060"/>
                </a:solidFill>
              </a:rPr>
              <a:t>Use less surface mount for prototyping</a:t>
            </a:r>
          </a:p>
          <a:p>
            <a:pPr marL="914400" lvl="1" indent="-330200" rtl="0">
              <a:lnSpc>
                <a:spcPct val="115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Courier New"/>
              <a:buChar char="o"/>
            </a:pPr>
            <a:r>
              <a:rPr lang="en" sz="1600">
                <a:solidFill>
                  <a:srgbClr val="002060"/>
                </a:solidFill>
              </a:rPr>
              <a:t>Have access to speech databases</a:t>
            </a:r>
          </a:p>
          <a:p>
            <a:pPr marL="914400" lvl="1" indent="-330200">
              <a:lnSpc>
                <a:spcPct val="115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Courier New"/>
              <a:buChar char="o"/>
            </a:pPr>
            <a:r>
              <a:rPr lang="en" sz="1600">
                <a:solidFill>
                  <a:srgbClr val="002060"/>
                </a:solidFill>
              </a:rPr>
              <a:t>Expanded soldering and design skills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1229215" y="1827669"/>
            <a:ext cx="4248600" cy="491700"/>
          </a:xfrm>
          <a:prstGeom prst="rect">
            <a:avLst/>
          </a:prstGeom>
        </p:spPr>
        <p:txBody>
          <a:bodyPr lIns="75575" tIns="75575" rIns="75575" bIns="7557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600" b="1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rPr>
              <a:t>Thank you! </a:t>
            </a:r>
          </a:p>
          <a:p>
            <a:pPr indent="457200" rtl="0">
              <a:spcBef>
                <a:spcPts val="0"/>
              </a:spcBef>
              <a:buNone/>
            </a:pPr>
            <a:r>
              <a:rPr lang="en" sz="2600" b="1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rPr>
              <a:t>Questions? </a:t>
            </a:r>
          </a:p>
          <a:p>
            <a:pPr>
              <a:spcBef>
                <a:spcPts val="0"/>
              </a:spcBef>
              <a:buNone/>
            </a:pPr>
            <a:endParaRPr sz="2600" b="1">
              <a:solidFill>
                <a:srgbClr val="142958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04090" y="655544"/>
            <a:ext cx="4248600" cy="491700"/>
          </a:xfrm>
          <a:prstGeom prst="rect">
            <a:avLst/>
          </a:prstGeom>
          <a:noFill/>
          <a:ln>
            <a:noFill/>
          </a:ln>
        </p:spPr>
        <p:txBody>
          <a:bodyPr lIns="75575" tIns="37775" rIns="75575" bIns="37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42958"/>
              </a:buClr>
              <a:buSzPct val="25000"/>
              <a:buFont typeface="Arial"/>
              <a:buNone/>
            </a:pPr>
            <a:r>
              <a:rPr lang="en" sz="2600" b="1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rPr>
              <a:t>Overview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04090" y="1269066"/>
            <a:ext cx="8405100" cy="3193799"/>
          </a:xfrm>
          <a:prstGeom prst="rect">
            <a:avLst/>
          </a:prstGeom>
          <a:noFill/>
          <a:ln>
            <a:noFill/>
          </a:ln>
        </p:spPr>
        <p:txBody>
          <a:bodyPr lIns="75575" tIns="37775" rIns="75575" bIns="37775" anchor="t" anchorCtr="0">
            <a:noAutofit/>
          </a:bodyPr>
          <a:lstStyle/>
          <a:p>
            <a:pPr marL="457200" marR="0" lvl="0" indent="-330200" algn="l" rtl="0">
              <a:spcBef>
                <a:spcPts val="0"/>
              </a:spcBef>
              <a:buClr>
                <a:srgbClr val="002060"/>
              </a:buClr>
              <a:buSzPct val="100000"/>
              <a:buFont typeface="Arial"/>
              <a:buChar char="▪"/>
            </a:pPr>
            <a:r>
              <a:rPr lang="en" sz="1600">
                <a:solidFill>
                  <a:srgbClr val="002060"/>
                </a:solidFill>
              </a:rPr>
              <a:t>Wearable Device on Wrist</a:t>
            </a:r>
          </a:p>
          <a:p>
            <a:pPr marL="914400" marR="0" lvl="1" indent="-330200" algn="l" rtl="0">
              <a:spcBef>
                <a:spcPts val="0"/>
              </a:spcBef>
              <a:buClr>
                <a:srgbClr val="002060"/>
              </a:buClr>
              <a:buSzPct val="100000"/>
              <a:buFont typeface="Courier New"/>
              <a:buChar char="o"/>
            </a:pPr>
            <a:r>
              <a:rPr lang="en" sz="1600">
                <a:solidFill>
                  <a:srgbClr val="002060"/>
                </a:solidFill>
              </a:rPr>
              <a:t>Similar to watch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600">
              <a:solidFill>
                <a:srgbClr val="002060"/>
              </a:solidFill>
            </a:endParaRPr>
          </a:p>
          <a:p>
            <a:pPr marL="457200" marR="0" lvl="0" indent="-330200" algn="l" rtl="0">
              <a:spcBef>
                <a:spcPts val="0"/>
              </a:spcBef>
              <a:buClr>
                <a:srgbClr val="002060"/>
              </a:buClr>
              <a:buSzPct val="100000"/>
              <a:buFont typeface="Arial"/>
              <a:buChar char="▪"/>
            </a:pPr>
            <a:r>
              <a:rPr lang="en" sz="1600">
                <a:solidFill>
                  <a:srgbClr val="002060"/>
                </a:solidFill>
              </a:rPr>
              <a:t>Software</a:t>
            </a:r>
          </a:p>
          <a:p>
            <a:pPr marL="914400" marR="0" lvl="1" indent="-330200" algn="l" rtl="0">
              <a:spcBef>
                <a:spcPts val="0"/>
              </a:spcBef>
              <a:buClr>
                <a:srgbClr val="002060"/>
              </a:buClr>
              <a:buSzPct val="100000"/>
              <a:buFont typeface="Courier New"/>
              <a:buChar char="o"/>
            </a:pPr>
            <a:r>
              <a:rPr lang="en" sz="1600">
                <a:solidFill>
                  <a:srgbClr val="002060"/>
                </a:solidFill>
              </a:rPr>
              <a:t>Speech Processing and Classification</a:t>
            </a:r>
          </a:p>
          <a:p>
            <a:pPr marL="457200" marR="0" lvl="0" indent="0" algn="l" rtl="0">
              <a:spcBef>
                <a:spcPts val="0"/>
              </a:spcBef>
              <a:buNone/>
            </a:pPr>
            <a:endParaRPr sz="1600">
              <a:solidFill>
                <a:srgbClr val="002060"/>
              </a:solidFill>
            </a:endParaRPr>
          </a:p>
          <a:p>
            <a:pPr marL="457200" marR="0" lvl="0" indent="-330200" algn="l" rtl="0">
              <a:spcBef>
                <a:spcPts val="0"/>
              </a:spcBef>
              <a:buClr>
                <a:srgbClr val="002060"/>
              </a:buClr>
              <a:buSzPct val="100000"/>
              <a:buFont typeface="Arial"/>
              <a:buChar char="▪"/>
            </a:pPr>
            <a:r>
              <a:rPr lang="en" sz="1600">
                <a:solidFill>
                  <a:srgbClr val="002060"/>
                </a:solidFill>
              </a:rPr>
              <a:t>Hardware</a:t>
            </a:r>
          </a:p>
          <a:p>
            <a:pPr marL="914400" marR="0" lvl="1" indent="-330200" algn="l" rtl="0">
              <a:spcBef>
                <a:spcPts val="0"/>
              </a:spcBef>
              <a:buClr>
                <a:srgbClr val="002060"/>
              </a:buClr>
              <a:buSzPct val="100000"/>
              <a:buFont typeface="Courier New"/>
              <a:buChar char="o"/>
            </a:pPr>
            <a:r>
              <a:rPr lang="en" sz="1600">
                <a:solidFill>
                  <a:srgbClr val="002060"/>
                </a:solidFill>
              </a:rPr>
              <a:t>Sensors</a:t>
            </a:r>
          </a:p>
          <a:p>
            <a:pPr marL="914400" marR="0" lvl="1" indent="-330200" algn="l" rtl="0">
              <a:spcBef>
                <a:spcPts val="0"/>
              </a:spcBef>
              <a:buClr>
                <a:srgbClr val="002060"/>
              </a:buClr>
              <a:buSzPct val="100000"/>
              <a:buFont typeface="Courier New"/>
              <a:buChar char="o"/>
            </a:pPr>
            <a:r>
              <a:rPr lang="en" sz="1600">
                <a:solidFill>
                  <a:srgbClr val="002060"/>
                </a:solidFill>
              </a:rPr>
              <a:t>Digital Signal Processor (DSP)</a:t>
            </a:r>
          </a:p>
          <a:p>
            <a:pPr marL="914400" marR="0" lvl="1" indent="-330200" algn="l" rtl="0">
              <a:spcBef>
                <a:spcPts val="0"/>
              </a:spcBef>
              <a:buClr>
                <a:srgbClr val="002060"/>
              </a:buClr>
              <a:buSzPct val="100000"/>
              <a:buFont typeface="Courier New"/>
              <a:buChar char="o"/>
            </a:pPr>
            <a:r>
              <a:rPr lang="en" sz="1600">
                <a:solidFill>
                  <a:srgbClr val="002060"/>
                </a:solidFill>
              </a:rPr>
              <a:t>Display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000">
              <a:solidFill>
                <a:srgbClr val="002060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02340" y="551994"/>
            <a:ext cx="4248600" cy="491700"/>
          </a:xfrm>
          <a:prstGeom prst="rect">
            <a:avLst/>
          </a:prstGeom>
        </p:spPr>
        <p:txBody>
          <a:bodyPr lIns="75575" tIns="75575" rIns="75575" bIns="7557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600" b="1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rPr>
              <a:t>High Level Block Diagram</a:t>
            </a:r>
          </a:p>
        </p:txBody>
      </p:sp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 b="34674"/>
          <a:stretch/>
        </p:blipFill>
        <p:spPr>
          <a:xfrm>
            <a:off x="1143000" y="1043700"/>
            <a:ext cx="6746925" cy="330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04108" y="298825"/>
            <a:ext cx="8300999" cy="491700"/>
          </a:xfrm>
          <a:prstGeom prst="rect">
            <a:avLst/>
          </a:prstGeom>
        </p:spPr>
        <p:txBody>
          <a:bodyPr lIns="75575" tIns="75575" rIns="75575" bIns="7557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600" b="1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rPr>
              <a:t>Block Diagram: Data Collection and Processing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04090" y="1269066"/>
            <a:ext cx="8405100" cy="3193799"/>
          </a:xfrm>
          <a:prstGeom prst="rect">
            <a:avLst/>
          </a:prstGeom>
        </p:spPr>
        <p:txBody>
          <a:bodyPr lIns="75575" tIns="75575" rIns="75575" bIns="7557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 b="11197"/>
          <a:stretch/>
        </p:blipFill>
        <p:spPr>
          <a:xfrm>
            <a:off x="1136000" y="790525"/>
            <a:ext cx="5678024" cy="378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04106" y="238500"/>
            <a:ext cx="7190699" cy="491700"/>
          </a:xfrm>
          <a:prstGeom prst="rect">
            <a:avLst/>
          </a:prstGeom>
        </p:spPr>
        <p:txBody>
          <a:bodyPr lIns="75575" tIns="75575" rIns="75575" bIns="7557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600" b="1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rPr>
              <a:t>Block Diagram: User Interface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04090" y="1269066"/>
            <a:ext cx="8405100" cy="3193799"/>
          </a:xfrm>
          <a:prstGeom prst="rect">
            <a:avLst/>
          </a:prstGeom>
        </p:spPr>
        <p:txBody>
          <a:bodyPr lIns="75575" tIns="75575" rIns="75575" bIns="7557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5" name="Shape 75"/>
          <p:cNvPicPr preferRelativeResize="0"/>
          <p:nvPr/>
        </p:nvPicPr>
        <p:blipFill rotWithShape="1">
          <a:blip r:embed="rId3">
            <a:alphaModFix/>
          </a:blip>
          <a:srcRect b="9395"/>
          <a:stretch/>
        </p:blipFill>
        <p:spPr>
          <a:xfrm>
            <a:off x="2057400" y="632875"/>
            <a:ext cx="5926649" cy="402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04090" y="426944"/>
            <a:ext cx="4248600" cy="491700"/>
          </a:xfrm>
          <a:prstGeom prst="rect">
            <a:avLst/>
          </a:prstGeom>
        </p:spPr>
        <p:txBody>
          <a:bodyPr lIns="75575" tIns="75575" rIns="75575" bIns="7557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600" b="1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rPr>
              <a:t>Block Diagram: Power System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404090" y="1269066"/>
            <a:ext cx="8405100" cy="3193799"/>
          </a:xfrm>
          <a:prstGeom prst="rect">
            <a:avLst/>
          </a:prstGeom>
        </p:spPr>
        <p:txBody>
          <a:bodyPr lIns="75575" tIns="75575" rIns="75575" bIns="7557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2" name="Shape 82"/>
          <p:cNvPicPr preferRelativeResize="0"/>
          <p:nvPr/>
        </p:nvPicPr>
        <p:blipFill rotWithShape="1">
          <a:blip r:embed="rId3">
            <a:alphaModFix/>
          </a:blip>
          <a:srcRect l="12857" t="19238" r="9120" b="14763"/>
          <a:stretch/>
        </p:blipFill>
        <p:spPr>
          <a:xfrm>
            <a:off x="2025175" y="989575"/>
            <a:ext cx="5350624" cy="339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84875" y="1064175"/>
            <a:ext cx="3108300" cy="3045600"/>
          </a:xfrm>
          <a:prstGeom prst="rect">
            <a:avLst/>
          </a:prstGeom>
        </p:spPr>
        <p:txBody>
          <a:bodyPr lIns="75575" tIns="75575" rIns="75575" bIns="75575" anchor="t" anchorCtr="0">
            <a:noAutofit/>
          </a:bodyPr>
          <a:lstStyle/>
          <a:p>
            <a:pPr marL="457200" lvl="0" indent="-330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Noto Symbol"/>
              <a:buChar char="▪"/>
            </a:pPr>
            <a:r>
              <a:rPr lang="en" sz="1600">
                <a:solidFill>
                  <a:srgbClr val="002060"/>
                </a:solidFill>
              </a:rPr>
              <a:t>Requirements</a:t>
            </a:r>
          </a:p>
          <a:p>
            <a:pPr marL="914400" lvl="1" indent="-330200" rtl="0">
              <a:lnSpc>
                <a:spcPct val="115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Courier New"/>
              <a:buChar char="o"/>
            </a:pPr>
            <a:r>
              <a:rPr lang="en" sz="1600">
                <a:solidFill>
                  <a:srgbClr val="002060"/>
                </a:solidFill>
              </a:rPr>
              <a:t>3.3V ± 0.2V</a:t>
            </a:r>
          </a:p>
          <a:p>
            <a:pPr marL="914400" lvl="1" indent="-330200" rtl="0">
              <a:lnSpc>
                <a:spcPct val="115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Courier New"/>
              <a:buChar char="o"/>
            </a:pPr>
            <a:r>
              <a:rPr lang="en" sz="1600">
                <a:solidFill>
                  <a:srgbClr val="002060"/>
                </a:solidFill>
              </a:rPr>
              <a:t>1.7V ± 0.1V</a:t>
            </a:r>
          </a:p>
          <a:p>
            <a:pPr marL="914400" lvl="1" indent="-330200" rtl="0">
              <a:lnSpc>
                <a:spcPct val="115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Courier New"/>
              <a:buChar char="o"/>
            </a:pPr>
            <a:r>
              <a:rPr lang="en" sz="1600">
                <a:solidFill>
                  <a:srgbClr val="002060"/>
                </a:solidFill>
              </a:rPr>
              <a:t>0.1Vpp Voltage Ripple at 100 mA </a:t>
            </a:r>
          </a:p>
          <a:p>
            <a:pPr marL="914400" lvl="1" indent="-330200" rtl="0">
              <a:lnSpc>
                <a:spcPct val="115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Courier New"/>
              <a:buChar char="o"/>
            </a:pPr>
            <a:r>
              <a:rPr lang="en" sz="1600">
                <a:solidFill>
                  <a:srgbClr val="002060"/>
                </a:solidFill>
              </a:rPr>
              <a:t>500 mA Charge Current</a:t>
            </a:r>
          </a:p>
          <a:p>
            <a:pPr marL="914400" lvl="1" indent="-330200" rtl="0">
              <a:lnSpc>
                <a:spcPct val="115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Courier New"/>
              <a:buChar char="o"/>
            </a:pPr>
            <a:r>
              <a:rPr lang="en" sz="1600">
                <a:solidFill>
                  <a:srgbClr val="002060"/>
                </a:solidFill>
              </a:rPr>
              <a:t>100 mA maximum current</a:t>
            </a:r>
          </a:p>
          <a:p>
            <a:pPr marL="914400" lvl="1" indent="-330200" rtl="0">
              <a:lnSpc>
                <a:spcPct val="115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Courier New"/>
              <a:buChar char="o"/>
            </a:pPr>
            <a:r>
              <a:rPr lang="en" sz="1600">
                <a:solidFill>
                  <a:srgbClr val="002060"/>
                </a:solidFill>
              </a:rPr>
              <a:t>Charge LiPo Battery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60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3083427" y="1064175"/>
            <a:ext cx="5647799" cy="3045600"/>
          </a:xfrm>
          <a:prstGeom prst="rect">
            <a:avLst/>
          </a:prstGeom>
        </p:spPr>
        <p:txBody>
          <a:bodyPr lIns="75575" tIns="75575" rIns="75575" bIns="7557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3762" y="911775"/>
            <a:ext cx="5869135" cy="355092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>
            <a:spLocks noGrp="1"/>
          </p:cNvSpPr>
          <p:nvPr>
            <p:ph type="body" idx="3"/>
          </p:nvPr>
        </p:nvSpPr>
        <p:spPr>
          <a:xfrm>
            <a:off x="404090" y="409715"/>
            <a:ext cx="4248600" cy="491700"/>
          </a:xfrm>
          <a:prstGeom prst="rect">
            <a:avLst/>
          </a:prstGeom>
        </p:spPr>
        <p:txBody>
          <a:bodyPr lIns="75575" tIns="75575" rIns="75575" bIns="7557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 b="1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rPr>
              <a:t>Power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04100" y="409725"/>
            <a:ext cx="4634699" cy="491700"/>
          </a:xfrm>
          <a:prstGeom prst="rect">
            <a:avLst/>
          </a:prstGeom>
        </p:spPr>
        <p:txBody>
          <a:bodyPr lIns="75575" tIns="75575" rIns="75575" bIns="7557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600" b="1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rPr>
              <a:t>Microphone and Audio Amplifier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04099" y="1064175"/>
            <a:ext cx="3261300" cy="3045600"/>
          </a:xfrm>
          <a:prstGeom prst="rect">
            <a:avLst/>
          </a:prstGeom>
        </p:spPr>
        <p:txBody>
          <a:bodyPr lIns="75575" tIns="75575" rIns="75575" bIns="7557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buClr>
                <a:srgbClr val="002060"/>
              </a:buClr>
              <a:buSzPct val="100000"/>
              <a:buFont typeface="Noto Symbol"/>
              <a:buChar char="▪"/>
            </a:pPr>
            <a:r>
              <a:rPr lang="en" sz="1600">
                <a:solidFill>
                  <a:srgbClr val="002060"/>
                </a:solidFill>
              </a:rPr>
              <a:t>Requirements</a:t>
            </a:r>
          </a:p>
          <a:p>
            <a:pPr marL="914400" lvl="1" indent="-330200" rtl="0">
              <a:spcBef>
                <a:spcPts val="0"/>
              </a:spcBef>
              <a:buClr>
                <a:srgbClr val="002060"/>
              </a:buClr>
              <a:buSzPct val="100000"/>
              <a:buFont typeface="Courier New"/>
              <a:buChar char="o"/>
            </a:pPr>
            <a:r>
              <a:rPr lang="en" sz="1600">
                <a:solidFill>
                  <a:srgbClr val="002060"/>
                </a:solidFill>
              </a:rPr>
              <a:t>30 dB Gain</a:t>
            </a:r>
          </a:p>
          <a:p>
            <a:pPr marL="914400" lvl="1" indent="-330200" rtl="0">
              <a:spcBef>
                <a:spcPts val="0"/>
              </a:spcBef>
              <a:buClr>
                <a:srgbClr val="002060"/>
              </a:buClr>
              <a:buSzPct val="100000"/>
              <a:buFont typeface="Courier New"/>
              <a:buChar char="o"/>
            </a:pPr>
            <a:r>
              <a:rPr lang="en" sz="1600">
                <a:solidFill>
                  <a:srgbClr val="002060"/>
                </a:solidFill>
              </a:rPr>
              <a:t>Output Impedance of 400 Ohm</a:t>
            </a:r>
          </a:p>
          <a:p>
            <a:pPr marL="914400" lvl="1" indent="-330200" rtl="0">
              <a:spcBef>
                <a:spcPts val="0"/>
              </a:spcBef>
              <a:buClr>
                <a:srgbClr val="002060"/>
              </a:buClr>
              <a:buSzPct val="100000"/>
              <a:buFont typeface="Courier New"/>
              <a:buChar char="o"/>
            </a:pPr>
            <a:r>
              <a:rPr lang="en" sz="1600">
                <a:solidFill>
                  <a:srgbClr val="002060"/>
                </a:solidFill>
              </a:rPr>
              <a:t>Filter transition band from 8k to 10k of -30 dB</a:t>
            </a:r>
          </a:p>
          <a:p>
            <a:pPr marL="914400" lvl="1" indent="-330200" rtl="0">
              <a:spcBef>
                <a:spcPts val="0"/>
              </a:spcBef>
              <a:buClr>
                <a:srgbClr val="002060"/>
              </a:buClr>
              <a:buSzPct val="100000"/>
              <a:buFont typeface="Courier New"/>
              <a:buChar char="o"/>
            </a:pPr>
            <a:r>
              <a:rPr lang="en" sz="1600">
                <a:solidFill>
                  <a:srgbClr val="002060"/>
                </a:solidFill>
              </a:rPr>
              <a:t>Less than 1 ms of Time Delay for all Passband frequencies</a:t>
            </a:r>
          </a:p>
          <a:p>
            <a:pPr marL="914400" lvl="1" indent="-330200">
              <a:spcBef>
                <a:spcPts val="0"/>
              </a:spcBef>
              <a:buClr>
                <a:srgbClr val="002060"/>
              </a:buClr>
              <a:buSzPct val="100000"/>
              <a:buFont typeface="Courier New"/>
              <a:buChar char="o"/>
            </a:pPr>
            <a:r>
              <a:rPr lang="en" sz="1600">
                <a:solidFill>
                  <a:srgbClr val="002060"/>
                </a:solidFill>
              </a:rPr>
              <a:t>Output Offset of 1.65V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3"/>
          </p:nvPr>
        </p:nvSpPr>
        <p:spPr>
          <a:xfrm>
            <a:off x="3725525" y="1064175"/>
            <a:ext cx="5005799" cy="3045600"/>
          </a:xfrm>
          <a:prstGeom prst="rect">
            <a:avLst/>
          </a:prstGeom>
        </p:spPr>
        <p:txBody>
          <a:bodyPr lIns="75575" tIns="75575" rIns="75575" bIns="7557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4075" y="1110275"/>
            <a:ext cx="5435200" cy="258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over Slid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ver Slid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ondary Slid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514</Words>
  <Application>Microsoft Office PowerPoint</Application>
  <PresentationFormat>On-screen Show (16:9)</PresentationFormat>
  <Paragraphs>140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Cover Slide</vt:lpstr>
      <vt:lpstr>Cover Slide</vt:lpstr>
      <vt:lpstr>Secondary Slide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fannesse</dc:creator>
  <cp:lastModifiedBy>fannesse</cp:lastModifiedBy>
  <cp:revision>1</cp:revision>
  <dcterms:modified xsi:type="dcterms:W3CDTF">2015-05-04T20:43:15Z</dcterms:modified>
</cp:coreProperties>
</file>