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Inter"/>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0E7FB1-E615-40EC-9E5A-94D9527E9A2F}">
  <a:tblStyle styleId="{EC0E7FB1-E615-40EC-9E5A-94D9527E9A2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Inter-bold.fntdata"/><Relationship Id="rId10" Type="http://schemas.openxmlformats.org/officeDocument/2006/relationships/slide" Target="slides/slide5.xml"/><Relationship Id="rId32" Type="http://schemas.openxmlformats.org/officeDocument/2006/relationships/font" Target="fonts/Inter-regular.fntdata"/><Relationship Id="rId13" Type="http://schemas.openxmlformats.org/officeDocument/2006/relationships/slide" Target="slides/slide8.xml"/><Relationship Id="rId35" Type="http://schemas.openxmlformats.org/officeDocument/2006/relationships/font" Target="fonts/Inter-boldItalic.fntdata"/><Relationship Id="rId12" Type="http://schemas.openxmlformats.org/officeDocument/2006/relationships/slide" Target="slides/slide7.xml"/><Relationship Id="rId34" Type="http://schemas.openxmlformats.org/officeDocument/2006/relationships/font" Target="fonts/Inter-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5528e75a9f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35528e75a9f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5550fabaf4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35550fabaf4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5528e75a9f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g35528e75a9f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534360b9f9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3534360b9f9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534360b9f9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3534360b9f9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534360b9f9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3534360b9f9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534360b9f9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3534360b9f9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53da170a0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353da170a0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5528e75a9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seen in the video, we were able to </a:t>
            </a:r>
            <a:r>
              <a:rPr lang="en-US"/>
              <a:t>take</a:t>
            </a:r>
            <a:r>
              <a:rPr lang="en-US"/>
              <a:t> the output from the sensor subsystem on the PCB and process it, completing the whole signal flow previously described. </a:t>
            </a:r>
            <a:endParaRPr/>
          </a:p>
        </p:txBody>
      </p:sp>
      <p:sp>
        <p:nvSpPr>
          <p:cNvPr id="167" name="Google Shape;167;g35528e75a9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5528e75a9f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35528e75a9f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5528e75a9f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35528e75a9f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p:nvPr>
            <p:ph idx="2" type="pic"/>
          </p:nvPr>
        </p:nvSpPr>
        <p:spPr>
          <a:xfrm>
            <a:off x="5183188" y="987425"/>
            <a:ext cx="6172200" cy="4873625"/>
          </a:xfrm>
          <a:prstGeom prst="rect">
            <a:avLst/>
          </a:prstGeom>
          <a:noFill/>
          <a:ln>
            <a:noFill/>
          </a:ln>
        </p:spPr>
      </p:sp>
      <p:sp>
        <p:nvSpPr>
          <p:cNvPr id="62" name="Google Shape;62;p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4.png"/><Relationship Id="rId5" Type="http://schemas.openxmlformats.org/officeDocument/2006/relationships/hyperlink" Target="http://drive.google.com/file/d/1DCY99-NEy0lmhreXhiF87z-B_qiVXKfR/view" TargetMode="External"/><Relationship Id="rId6" Type="http://schemas.openxmlformats.org/officeDocument/2006/relationships/image" Target="../media/image1.png"/><Relationship Id="rId7" Type="http://schemas.openxmlformats.org/officeDocument/2006/relationships/hyperlink" Target="http://drive.google.com/file/d/1TPM7GSwZSBznIuZ1KZLJsksYPTfONLT_/vie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4.png"/><Relationship Id="rId5" Type="http://schemas.openxmlformats.org/officeDocument/2006/relationships/image" Target="../media/image18.jpg"/><Relationship Id="rId6"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2"/>
          <p:cNvSpPr txBox="1"/>
          <p:nvPr/>
        </p:nvSpPr>
        <p:spPr>
          <a:xfrm>
            <a:off x="3922059" y="5413888"/>
            <a:ext cx="4347882"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rPr>
              <a:t>05/06/2025</a:t>
            </a:r>
            <a:endParaRPr b="0" i="0" sz="1800" u="none" cap="none" strike="noStrike">
              <a:solidFill>
                <a:schemeClr val="lt1"/>
              </a:solidFill>
              <a:latin typeface="Arial"/>
              <a:ea typeface="Arial"/>
              <a:cs typeface="Arial"/>
              <a:sym typeface="Arial"/>
            </a:endParaRPr>
          </a:p>
        </p:txBody>
      </p:sp>
      <p:pic>
        <p:nvPicPr>
          <p:cNvPr id="83" name="Google Shape;83;p12"/>
          <p:cNvPicPr preferRelativeResize="0"/>
          <p:nvPr/>
        </p:nvPicPr>
        <p:blipFill rotWithShape="1">
          <a:blip r:embed="rId4">
            <a:alphaModFix/>
          </a:blip>
          <a:srcRect b="0" l="0" r="0" t="0"/>
          <a:stretch/>
        </p:blipFill>
        <p:spPr>
          <a:xfrm>
            <a:off x="4641007" y="1004743"/>
            <a:ext cx="2909982" cy="754664"/>
          </a:xfrm>
          <a:prstGeom prst="rect">
            <a:avLst/>
          </a:prstGeom>
          <a:noFill/>
          <a:ln>
            <a:noFill/>
          </a:ln>
        </p:spPr>
      </p:pic>
      <p:sp>
        <p:nvSpPr>
          <p:cNvPr id="84" name="Google Shape;84;p12"/>
          <p:cNvSpPr txBox="1"/>
          <p:nvPr/>
        </p:nvSpPr>
        <p:spPr>
          <a:xfrm>
            <a:off x="1134035" y="2553964"/>
            <a:ext cx="9924000" cy="266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600"/>
              </a:spcBef>
              <a:spcAft>
                <a:spcPts val="0"/>
              </a:spcAft>
              <a:buClr>
                <a:srgbClr val="000000"/>
              </a:buClr>
              <a:buSzPts val="4500"/>
              <a:buFont typeface="Arial"/>
              <a:buNone/>
            </a:pPr>
            <a:r>
              <a:rPr b="1" lang="en-US" sz="4500">
                <a:solidFill>
                  <a:schemeClr val="lt1"/>
                </a:solidFill>
              </a:rPr>
              <a:t>Automatic Guitar Tuner</a:t>
            </a:r>
            <a:endParaRPr b="0" i="0" sz="45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None/>
            </a:pPr>
            <a:r>
              <a:rPr b="0" i="0" lang="en-US" sz="2500" u="none" cap="none" strike="noStrike">
                <a:solidFill>
                  <a:schemeClr val="lt1"/>
                </a:solidFill>
                <a:latin typeface="Arial"/>
                <a:ea typeface="Arial"/>
                <a:cs typeface="Arial"/>
                <a:sym typeface="Arial"/>
              </a:rPr>
              <a:t>Electrical &amp; Computer Engineering</a:t>
            </a:r>
            <a:endParaRPr/>
          </a:p>
          <a:p>
            <a:pPr indent="0" lvl="0" marL="0" marR="0" rtl="0" algn="ctr">
              <a:lnSpc>
                <a:spcPct val="100000"/>
              </a:lnSpc>
              <a:spcBef>
                <a:spcPts val="60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600"/>
              </a:spcBef>
              <a:spcAft>
                <a:spcPts val="0"/>
              </a:spcAft>
              <a:buNone/>
            </a:pPr>
            <a:r>
              <a:rPr lang="en-US" sz="1800">
                <a:solidFill>
                  <a:schemeClr val="lt1"/>
                </a:solidFill>
              </a:rPr>
              <a:t>Team 65</a:t>
            </a:r>
            <a:endParaRPr sz="1800">
              <a:solidFill>
                <a:schemeClr val="lt1"/>
              </a:solidFill>
            </a:endParaRPr>
          </a:p>
          <a:p>
            <a:pPr indent="0" lvl="0" marL="0" marR="0" rtl="0" algn="ctr">
              <a:lnSpc>
                <a:spcPct val="100000"/>
              </a:lnSpc>
              <a:spcBef>
                <a:spcPts val="600"/>
              </a:spcBef>
              <a:spcAft>
                <a:spcPts val="0"/>
              </a:spcAft>
              <a:buNone/>
            </a:pPr>
            <a:r>
              <a:rPr lang="en-US" sz="1800">
                <a:solidFill>
                  <a:schemeClr val="lt1"/>
                </a:solidFill>
              </a:rPr>
              <a:t>TA: </a:t>
            </a:r>
            <a:r>
              <a:rPr lang="en-US" sz="1800">
                <a:solidFill>
                  <a:schemeClr val="lt1"/>
                </a:solidFill>
              </a:rPr>
              <a:t>Shenyang</a:t>
            </a:r>
            <a:r>
              <a:rPr lang="en-US" sz="1800">
                <a:solidFill>
                  <a:schemeClr val="lt1"/>
                </a:solidFill>
              </a:rPr>
              <a:t> Liu</a:t>
            </a:r>
            <a:endParaRPr sz="1800">
              <a:solidFill>
                <a:schemeClr val="lt1"/>
              </a:solidFill>
            </a:endParaRPr>
          </a:p>
          <a:p>
            <a:pPr indent="0" lvl="0" marL="0" marR="0" rtl="0" algn="ctr">
              <a:lnSpc>
                <a:spcPct val="100000"/>
              </a:lnSpc>
              <a:spcBef>
                <a:spcPts val="600"/>
              </a:spcBef>
              <a:spcAft>
                <a:spcPts val="0"/>
              </a:spcAft>
              <a:buNone/>
            </a:pPr>
            <a:r>
              <a:rPr lang="en-US" sz="1800">
                <a:solidFill>
                  <a:schemeClr val="lt1"/>
                </a:solidFill>
              </a:rPr>
              <a:t>Nathan Kim, Ethan Lin</a:t>
            </a:r>
            <a:endParaRPr sz="1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1"/>
          <p:cNvSpPr txBox="1"/>
          <p:nvPr>
            <p:ph idx="1"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The motor system must be able to adjust pitch within 15 seconds per strum to meet the overall tuning time requirement</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342900" lvl="0" marL="457200" rtl="0" algn="l">
              <a:lnSpc>
                <a:spcPct val="100000"/>
              </a:lnSpc>
              <a:spcBef>
                <a:spcPts val="0"/>
              </a:spcBef>
              <a:spcAft>
                <a:spcPts val="0"/>
              </a:spcAft>
              <a:buClr>
                <a:schemeClr val="dk1"/>
              </a:buClr>
              <a:buSzPts val="1800"/>
              <a:buFont typeface="Arial"/>
              <a:buChar char="•"/>
            </a:pPr>
            <a:r>
              <a:rPr lang="en-US" sz="1800">
                <a:latin typeface="Arial"/>
                <a:ea typeface="Arial"/>
                <a:cs typeface="Arial"/>
                <a:sym typeface="Arial"/>
              </a:rPr>
              <a:t>With a 0.5 RPM motor the motor is able to turn 0.125 rotations per 15 seconds</a:t>
            </a:r>
            <a:endParaRPr sz="1800">
              <a:latin typeface="Arial"/>
              <a:ea typeface="Arial"/>
              <a:cs typeface="Arial"/>
              <a:sym typeface="Arial"/>
            </a:endParaRPr>
          </a:p>
          <a:p>
            <a:pPr indent="-342900" lvl="0" marL="457200" rtl="0" algn="l">
              <a:lnSpc>
                <a:spcPct val="100000"/>
              </a:lnSpc>
              <a:spcBef>
                <a:spcPts val="0"/>
              </a:spcBef>
              <a:spcAft>
                <a:spcPts val="0"/>
              </a:spcAft>
              <a:buSzPts val="1800"/>
              <a:buFont typeface="Arial"/>
              <a:buChar char="•"/>
            </a:pPr>
            <a:r>
              <a:rPr lang="en-US" sz="1800">
                <a:latin typeface="Arial"/>
                <a:ea typeface="Arial"/>
                <a:cs typeface="Arial"/>
                <a:sym typeface="Arial"/>
              </a:rPr>
              <a:t>Within the established out-of-tune constraints, our project can achieve full tuning within the 1 minute overall goal, and partial tuning within 15 seconds</a:t>
            </a:r>
            <a:endParaRPr sz="1800">
              <a:latin typeface="Arial"/>
              <a:ea typeface="Arial"/>
              <a:cs typeface="Arial"/>
              <a:sym typeface="Arial"/>
            </a:endParaRPr>
          </a:p>
        </p:txBody>
      </p:sp>
      <p:sp>
        <p:nvSpPr>
          <p:cNvPr id="214" name="Google Shape;214;p21"/>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15" name="Google Shape;215;p2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Requirements and Verification - Motor Subsystem</a:t>
            </a:r>
            <a:endParaRPr b="0" i="0" sz="2400" u="none" cap="none" strike="noStrike">
              <a:solidFill>
                <a:schemeClr val="lt1"/>
              </a:solidFill>
              <a:latin typeface="Arial"/>
              <a:ea typeface="Arial"/>
              <a:cs typeface="Arial"/>
              <a:sym typeface="Arial"/>
            </a:endParaRPr>
          </a:p>
        </p:txBody>
      </p:sp>
      <p:pic>
        <p:nvPicPr>
          <p:cNvPr id="216" name="Google Shape;216;p21"/>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217" name="Google Shape;217;p2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218" name="Google Shape;218;p2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219" name="Google Shape;219;p21"/>
          <p:cNvGrpSpPr/>
          <p:nvPr/>
        </p:nvGrpSpPr>
        <p:grpSpPr>
          <a:xfrm>
            <a:off x="4061425" y="6601537"/>
            <a:ext cx="5238715" cy="70500"/>
            <a:chOff x="4028175" y="6601537"/>
            <a:chExt cx="5238715" cy="70500"/>
          </a:xfrm>
        </p:grpSpPr>
        <p:cxnSp>
          <p:nvCxnSpPr>
            <p:cNvPr id="220" name="Google Shape;220;p21"/>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21" name="Google Shape;221;p21"/>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222" name="Google Shape;222;p21"/>
          <p:cNvPicPr preferRelativeResize="0"/>
          <p:nvPr/>
        </p:nvPicPr>
        <p:blipFill>
          <a:blip r:embed="rId4">
            <a:alphaModFix/>
          </a:blip>
          <a:stretch>
            <a:fillRect/>
          </a:stretch>
        </p:blipFill>
        <p:spPr>
          <a:xfrm>
            <a:off x="4559225" y="3534650"/>
            <a:ext cx="2812526" cy="28125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2"/>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28" name="Google Shape;228;p2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Requirements and Verification - Processing Subsystem</a:t>
            </a:r>
            <a:endParaRPr b="0" i="0" sz="2400" u="none" cap="none" strike="noStrike">
              <a:solidFill>
                <a:schemeClr val="lt1"/>
              </a:solidFill>
              <a:latin typeface="Arial"/>
              <a:ea typeface="Arial"/>
              <a:cs typeface="Arial"/>
              <a:sym typeface="Arial"/>
            </a:endParaRPr>
          </a:p>
        </p:txBody>
      </p:sp>
      <p:pic>
        <p:nvPicPr>
          <p:cNvPr id="229" name="Google Shape;229;p22"/>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230" name="Google Shape;230;p2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231" name="Google Shape;231;p2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232" name="Google Shape;232;p22"/>
          <p:cNvGrpSpPr/>
          <p:nvPr/>
        </p:nvGrpSpPr>
        <p:grpSpPr>
          <a:xfrm>
            <a:off x="4061425" y="6601537"/>
            <a:ext cx="5238715" cy="70500"/>
            <a:chOff x="4028175" y="6601537"/>
            <a:chExt cx="5238715" cy="70500"/>
          </a:xfrm>
        </p:grpSpPr>
        <p:cxnSp>
          <p:nvCxnSpPr>
            <p:cNvPr id="233" name="Google Shape;233;p22"/>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34" name="Google Shape;234;p22"/>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aphicFrame>
        <p:nvGraphicFramePr>
          <p:cNvPr id="235" name="Google Shape;235;p22"/>
          <p:cNvGraphicFramePr/>
          <p:nvPr/>
        </p:nvGraphicFramePr>
        <p:xfrm>
          <a:off x="952500" y="2857500"/>
          <a:ext cx="3000000" cy="3000000"/>
        </p:xfrm>
        <a:graphic>
          <a:graphicData uri="http://schemas.openxmlformats.org/drawingml/2006/table">
            <a:tbl>
              <a:tblPr>
                <a:noFill/>
                <a:tableStyleId>{EC0E7FB1-E615-40EC-9E5A-94D9527E9A2F}</a:tableStyleId>
              </a:tblPr>
              <a:tblGrid>
                <a:gridCol w="1939150"/>
                <a:gridCol w="2480025"/>
                <a:gridCol w="2920175"/>
                <a:gridCol w="2947650"/>
              </a:tblGrid>
              <a:tr h="381000">
                <a:tc>
                  <a:txBody>
                    <a:bodyPr/>
                    <a:lstStyle/>
                    <a:p>
                      <a:pPr indent="0" lvl="0" marL="0" rtl="0" algn="ctr">
                        <a:spcBef>
                          <a:spcPts val="0"/>
                        </a:spcBef>
                        <a:spcAft>
                          <a:spcPts val="0"/>
                        </a:spcAft>
                        <a:buNone/>
                      </a:pPr>
                      <a:r>
                        <a:rPr b="1" lang="en-US"/>
                        <a:t>Guitar String Notes</a:t>
                      </a:r>
                      <a:endParaRPr b="1"/>
                    </a:p>
                  </a:txBody>
                  <a:tcPr marT="91425" marB="91425" marR="91425" marL="91425"/>
                </a:tc>
                <a:tc>
                  <a:txBody>
                    <a:bodyPr/>
                    <a:lstStyle/>
                    <a:p>
                      <a:pPr indent="0" lvl="0" marL="0" rtl="0" algn="ctr">
                        <a:spcBef>
                          <a:spcPts val="0"/>
                        </a:spcBef>
                        <a:spcAft>
                          <a:spcPts val="0"/>
                        </a:spcAft>
                        <a:buNone/>
                      </a:pPr>
                      <a:r>
                        <a:rPr b="1" lang="en-US"/>
                        <a:t>Exact Tuning Frequencies</a:t>
                      </a:r>
                      <a:endParaRPr b="1"/>
                    </a:p>
                  </a:txBody>
                  <a:tcPr marT="91425" marB="91425" marR="91425" marL="91425"/>
                </a:tc>
                <a:tc>
                  <a:txBody>
                    <a:bodyPr/>
                    <a:lstStyle/>
                    <a:p>
                      <a:pPr indent="0" lvl="0" marL="0" rtl="0" algn="ctr">
                        <a:spcBef>
                          <a:spcPts val="0"/>
                        </a:spcBef>
                        <a:spcAft>
                          <a:spcPts val="0"/>
                        </a:spcAft>
                        <a:buNone/>
                      </a:pPr>
                      <a:r>
                        <a:rPr b="1" lang="en-US"/>
                        <a:t>Tuning Frequencies ±3 Hz</a:t>
                      </a:r>
                      <a:endParaRPr b="1"/>
                    </a:p>
                  </a:txBody>
                  <a:tcPr marT="91425" marB="91425" marR="91425" marL="91425"/>
                </a:tc>
                <a:tc>
                  <a:txBody>
                    <a:bodyPr/>
                    <a:lstStyle/>
                    <a:p>
                      <a:pPr indent="0" lvl="0" marL="0" rtl="0" algn="ctr">
                        <a:spcBef>
                          <a:spcPts val="0"/>
                        </a:spcBef>
                        <a:spcAft>
                          <a:spcPts val="0"/>
                        </a:spcAft>
                        <a:buNone/>
                      </a:pPr>
                      <a:r>
                        <a:rPr b="1" lang="en-US"/>
                        <a:t>Obtained Tuning Frequencies</a:t>
                      </a:r>
                      <a:endParaRPr b="1"/>
                    </a:p>
                  </a:txBody>
                  <a:tcPr marT="91425" marB="91425" marR="91425" marL="91425"/>
                </a:tc>
              </a:tr>
              <a:tr h="381000">
                <a:tc>
                  <a:txBody>
                    <a:bodyPr/>
                    <a:lstStyle/>
                    <a:p>
                      <a:pPr indent="0" lvl="0" marL="0" rtl="0" algn="ctr">
                        <a:spcBef>
                          <a:spcPts val="0"/>
                        </a:spcBef>
                        <a:spcAft>
                          <a:spcPts val="0"/>
                        </a:spcAft>
                        <a:buNone/>
                      </a:pPr>
                      <a:r>
                        <a:rPr lang="en-US"/>
                        <a:t>E2</a:t>
                      </a:r>
                      <a:endParaRPr/>
                    </a:p>
                  </a:txBody>
                  <a:tcPr marT="91425" marB="91425" marR="91425" marL="91425"/>
                </a:tc>
                <a:tc>
                  <a:txBody>
                    <a:bodyPr/>
                    <a:lstStyle/>
                    <a:p>
                      <a:pPr indent="0" lvl="0" marL="0" rtl="0" algn="ctr">
                        <a:spcBef>
                          <a:spcPts val="0"/>
                        </a:spcBef>
                        <a:spcAft>
                          <a:spcPts val="0"/>
                        </a:spcAft>
                        <a:buNone/>
                      </a:pPr>
                      <a:r>
                        <a:rPr lang="en-US"/>
                        <a:t>82.41 Hz</a:t>
                      </a:r>
                      <a:endParaRPr/>
                    </a:p>
                  </a:txBody>
                  <a:tcPr marT="91425" marB="91425" marR="91425" marL="91425"/>
                </a:tc>
                <a:tc>
                  <a:txBody>
                    <a:bodyPr/>
                    <a:lstStyle/>
                    <a:p>
                      <a:pPr indent="0" lvl="0" marL="0" rtl="0" algn="ctr">
                        <a:spcBef>
                          <a:spcPts val="0"/>
                        </a:spcBef>
                        <a:spcAft>
                          <a:spcPts val="0"/>
                        </a:spcAft>
                        <a:buNone/>
                      </a:pPr>
                      <a:r>
                        <a:rPr lang="en-US"/>
                        <a:t>79.41 Hz - 85.41 Hz</a:t>
                      </a:r>
                      <a:endParaRPr/>
                    </a:p>
                  </a:txBody>
                  <a:tcPr marT="91425" marB="91425" marR="91425" marL="91425"/>
                </a:tc>
                <a:tc>
                  <a:txBody>
                    <a:bodyPr/>
                    <a:lstStyle/>
                    <a:p>
                      <a:pPr indent="0" lvl="0" marL="0" rtl="0" algn="ctr">
                        <a:spcBef>
                          <a:spcPts val="0"/>
                        </a:spcBef>
                        <a:spcAft>
                          <a:spcPts val="0"/>
                        </a:spcAft>
                        <a:buNone/>
                      </a:pPr>
                      <a:r>
                        <a:rPr lang="en-US"/>
                        <a:t>82 Hz </a:t>
                      </a:r>
                      <a:endParaRPr/>
                    </a:p>
                  </a:txBody>
                  <a:tcPr marT="91425" marB="91425" marR="91425" marL="91425">
                    <a:solidFill>
                      <a:srgbClr val="D9EAD3"/>
                    </a:solidFill>
                  </a:tcPr>
                </a:tc>
              </a:tr>
              <a:tr h="381000">
                <a:tc>
                  <a:txBody>
                    <a:bodyPr/>
                    <a:lstStyle/>
                    <a:p>
                      <a:pPr indent="0" lvl="0" marL="0" rtl="0" algn="ctr">
                        <a:spcBef>
                          <a:spcPts val="0"/>
                        </a:spcBef>
                        <a:spcAft>
                          <a:spcPts val="0"/>
                        </a:spcAft>
                        <a:buNone/>
                      </a:pPr>
                      <a:r>
                        <a:rPr lang="en-US"/>
                        <a:t>A2</a:t>
                      </a:r>
                      <a:endParaRPr/>
                    </a:p>
                  </a:txBody>
                  <a:tcPr marT="91425" marB="91425" marR="91425" marL="91425"/>
                </a:tc>
                <a:tc>
                  <a:txBody>
                    <a:bodyPr/>
                    <a:lstStyle/>
                    <a:p>
                      <a:pPr indent="0" lvl="0" marL="0" rtl="0" algn="ctr">
                        <a:spcBef>
                          <a:spcPts val="0"/>
                        </a:spcBef>
                        <a:spcAft>
                          <a:spcPts val="0"/>
                        </a:spcAft>
                        <a:buNone/>
                      </a:pPr>
                      <a:r>
                        <a:rPr lang="en-US"/>
                        <a:t>110 Hz</a:t>
                      </a:r>
                      <a:endParaRPr/>
                    </a:p>
                  </a:txBody>
                  <a:tcPr marT="91425" marB="91425" marR="91425" marL="91425"/>
                </a:tc>
                <a:tc>
                  <a:txBody>
                    <a:bodyPr/>
                    <a:lstStyle/>
                    <a:p>
                      <a:pPr indent="0" lvl="0" marL="0" rtl="0" algn="ctr">
                        <a:spcBef>
                          <a:spcPts val="0"/>
                        </a:spcBef>
                        <a:spcAft>
                          <a:spcPts val="0"/>
                        </a:spcAft>
                        <a:buNone/>
                      </a:pPr>
                      <a:r>
                        <a:rPr lang="en-US"/>
                        <a:t>107 Hz - 113 Hz</a:t>
                      </a:r>
                      <a:endParaRPr/>
                    </a:p>
                  </a:txBody>
                  <a:tcPr marT="91425" marB="91425" marR="91425" marL="91425"/>
                </a:tc>
                <a:tc>
                  <a:txBody>
                    <a:bodyPr/>
                    <a:lstStyle/>
                    <a:p>
                      <a:pPr indent="0" lvl="0" marL="0" rtl="0" algn="ctr">
                        <a:spcBef>
                          <a:spcPts val="0"/>
                        </a:spcBef>
                        <a:spcAft>
                          <a:spcPts val="0"/>
                        </a:spcAft>
                        <a:buNone/>
                      </a:pPr>
                      <a:r>
                        <a:rPr lang="en-US"/>
                        <a:t>110 Hz</a:t>
                      </a:r>
                      <a:endParaRPr/>
                    </a:p>
                  </a:txBody>
                  <a:tcPr marT="91425" marB="91425" marR="91425" marL="91425">
                    <a:solidFill>
                      <a:srgbClr val="D9EAD3"/>
                    </a:solidFill>
                  </a:tcPr>
                </a:tc>
              </a:tr>
              <a:tr h="381000">
                <a:tc>
                  <a:txBody>
                    <a:bodyPr/>
                    <a:lstStyle/>
                    <a:p>
                      <a:pPr indent="0" lvl="0" marL="0" rtl="0" algn="ctr">
                        <a:spcBef>
                          <a:spcPts val="0"/>
                        </a:spcBef>
                        <a:spcAft>
                          <a:spcPts val="0"/>
                        </a:spcAft>
                        <a:buNone/>
                      </a:pPr>
                      <a:r>
                        <a:rPr lang="en-US"/>
                        <a:t>D3</a:t>
                      </a:r>
                      <a:endParaRPr/>
                    </a:p>
                  </a:txBody>
                  <a:tcPr marT="91425" marB="91425" marR="91425" marL="91425"/>
                </a:tc>
                <a:tc>
                  <a:txBody>
                    <a:bodyPr/>
                    <a:lstStyle/>
                    <a:p>
                      <a:pPr indent="0" lvl="0" marL="0" rtl="0" algn="ctr">
                        <a:spcBef>
                          <a:spcPts val="0"/>
                        </a:spcBef>
                        <a:spcAft>
                          <a:spcPts val="0"/>
                        </a:spcAft>
                        <a:buNone/>
                      </a:pPr>
                      <a:r>
                        <a:rPr lang="en-US"/>
                        <a:t>146.83 Hz</a:t>
                      </a:r>
                      <a:endParaRPr/>
                    </a:p>
                  </a:txBody>
                  <a:tcPr marT="91425" marB="91425" marR="91425" marL="91425"/>
                </a:tc>
                <a:tc>
                  <a:txBody>
                    <a:bodyPr/>
                    <a:lstStyle/>
                    <a:p>
                      <a:pPr indent="0" lvl="0" marL="0" rtl="0" algn="ctr">
                        <a:spcBef>
                          <a:spcPts val="0"/>
                        </a:spcBef>
                        <a:spcAft>
                          <a:spcPts val="0"/>
                        </a:spcAft>
                        <a:buNone/>
                      </a:pPr>
                      <a:r>
                        <a:rPr lang="en-US"/>
                        <a:t>143.83 Hz - 149.83 Hz</a:t>
                      </a:r>
                      <a:endParaRPr/>
                    </a:p>
                  </a:txBody>
                  <a:tcPr marT="91425" marB="91425" marR="91425" marL="91425"/>
                </a:tc>
                <a:tc>
                  <a:txBody>
                    <a:bodyPr/>
                    <a:lstStyle/>
                    <a:p>
                      <a:pPr indent="0" lvl="0" marL="0" rtl="0" algn="ctr">
                        <a:spcBef>
                          <a:spcPts val="0"/>
                        </a:spcBef>
                        <a:spcAft>
                          <a:spcPts val="0"/>
                        </a:spcAft>
                        <a:buNone/>
                      </a:pPr>
                      <a:r>
                        <a:rPr lang="en-US"/>
                        <a:t>147 Hz</a:t>
                      </a:r>
                      <a:endParaRPr/>
                    </a:p>
                  </a:txBody>
                  <a:tcPr marT="91425" marB="91425" marR="91425" marL="91425">
                    <a:solidFill>
                      <a:srgbClr val="D9EAD3"/>
                    </a:solidFill>
                  </a:tcPr>
                </a:tc>
              </a:tr>
              <a:tr h="381000">
                <a:tc>
                  <a:txBody>
                    <a:bodyPr/>
                    <a:lstStyle/>
                    <a:p>
                      <a:pPr indent="0" lvl="0" marL="0" rtl="0" algn="ctr">
                        <a:spcBef>
                          <a:spcPts val="0"/>
                        </a:spcBef>
                        <a:spcAft>
                          <a:spcPts val="0"/>
                        </a:spcAft>
                        <a:buNone/>
                      </a:pPr>
                      <a:r>
                        <a:rPr lang="en-US"/>
                        <a:t>G3</a:t>
                      </a:r>
                      <a:endParaRPr/>
                    </a:p>
                  </a:txBody>
                  <a:tcPr marT="91425" marB="91425" marR="91425" marL="91425"/>
                </a:tc>
                <a:tc>
                  <a:txBody>
                    <a:bodyPr/>
                    <a:lstStyle/>
                    <a:p>
                      <a:pPr indent="0" lvl="0" marL="0" rtl="0" algn="ctr">
                        <a:spcBef>
                          <a:spcPts val="0"/>
                        </a:spcBef>
                        <a:spcAft>
                          <a:spcPts val="0"/>
                        </a:spcAft>
                        <a:buNone/>
                      </a:pPr>
                      <a:r>
                        <a:rPr lang="en-US"/>
                        <a:t>196 Hz</a:t>
                      </a:r>
                      <a:endParaRPr/>
                    </a:p>
                  </a:txBody>
                  <a:tcPr marT="91425" marB="91425" marR="91425" marL="91425"/>
                </a:tc>
                <a:tc>
                  <a:txBody>
                    <a:bodyPr/>
                    <a:lstStyle/>
                    <a:p>
                      <a:pPr indent="0" lvl="0" marL="0" rtl="0" algn="ctr">
                        <a:spcBef>
                          <a:spcPts val="0"/>
                        </a:spcBef>
                        <a:spcAft>
                          <a:spcPts val="0"/>
                        </a:spcAft>
                        <a:buNone/>
                      </a:pPr>
                      <a:r>
                        <a:rPr lang="en-US"/>
                        <a:t>193 Hz - 199 Hz</a:t>
                      </a:r>
                      <a:endParaRPr/>
                    </a:p>
                  </a:txBody>
                  <a:tcPr marT="91425" marB="91425" marR="91425" marL="91425"/>
                </a:tc>
                <a:tc>
                  <a:txBody>
                    <a:bodyPr/>
                    <a:lstStyle/>
                    <a:p>
                      <a:pPr indent="0" lvl="0" marL="0" rtl="0" algn="ctr">
                        <a:spcBef>
                          <a:spcPts val="0"/>
                        </a:spcBef>
                        <a:spcAft>
                          <a:spcPts val="0"/>
                        </a:spcAft>
                        <a:buNone/>
                      </a:pPr>
                      <a:r>
                        <a:rPr lang="en-US"/>
                        <a:t>195 Hz</a:t>
                      </a:r>
                      <a:endParaRPr/>
                    </a:p>
                  </a:txBody>
                  <a:tcPr marT="91425" marB="91425" marR="91425" marL="91425">
                    <a:solidFill>
                      <a:srgbClr val="D9EAD3"/>
                    </a:solidFill>
                  </a:tcPr>
                </a:tc>
              </a:tr>
              <a:tr h="381000">
                <a:tc>
                  <a:txBody>
                    <a:bodyPr/>
                    <a:lstStyle/>
                    <a:p>
                      <a:pPr indent="0" lvl="0" marL="0" rtl="0" algn="ctr">
                        <a:spcBef>
                          <a:spcPts val="0"/>
                        </a:spcBef>
                        <a:spcAft>
                          <a:spcPts val="0"/>
                        </a:spcAft>
                        <a:buNone/>
                      </a:pPr>
                      <a:r>
                        <a:rPr lang="en-US"/>
                        <a:t>B3</a:t>
                      </a:r>
                      <a:endParaRPr/>
                    </a:p>
                  </a:txBody>
                  <a:tcPr marT="91425" marB="91425" marR="91425" marL="91425"/>
                </a:tc>
                <a:tc>
                  <a:txBody>
                    <a:bodyPr/>
                    <a:lstStyle/>
                    <a:p>
                      <a:pPr indent="0" lvl="0" marL="0" rtl="0" algn="ctr">
                        <a:spcBef>
                          <a:spcPts val="0"/>
                        </a:spcBef>
                        <a:spcAft>
                          <a:spcPts val="0"/>
                        </a:spcAft>
                        <a:buNone/>
                      </a:pPr>
                      <a:r>
                        <a:rPr lang="en-US"/>
                        <a:t>246.94 Hz</a:t>
                      </a:r>
                      <a:endParaRPr/>
                    </a:p>
                  </a:txBody>
                  <a:tcPr marT="91425" marB="91425" marR="91425" marL="91425"/>
                </a:tc>
                <a:tc>
                  <a:txBody>
                    <a:bodyPr/>
                    <a:lstStyle/>
                    <a:p>
                      <a:pPr indent="0" lvl="0" marL="0" rtl="0" algn="ctr">
                        <a:spcBef>
                          <a:spcPts val="0"/>
                        </a:spcBef>
                        <a:spcAft>
                          <a:spcPts val="0"/>
                        </a:spcAft>
                        <a:buNone/>
                      </a:pPr>
                      <a:r>
                        <a:rPr lang="en-US"/>
                        <a:t>243.94 Hz - 249.94 Hz</a:t>
                      </a:r>
                      <a:endParaRPr/>
                    </a:p>
                  </a:txBody>
                  <a:tcPr marT="91425" marB="91425" marR="91425" marL="91425"/>
                </a:tc>
                <a:tc>
                  <a:txBody>
                    <a:bodyPr/>
                    <a:lstStyle/>
                    <a:p>
                      <a:pPr indent="0" lvl="0" marL="0" rtl="0" algn="ctr">
                        <a:spcBef>
                          <a:spcPts val="0"/>
                        </a:spcBef>
                        <a:spcAft>
                          <a:spcPts val="0"/>
                        </a:spcAft>
                        <a:buNone/>
                      </a:pPr>
                      <a:r>
                        <a:rPr lang="en-US"/>
                        <a:t>248 Hz</a:t>
                      </a:r>
                      <a:endParaRPr/>
                    </a:p>
                  </a:txBody>
                  <a:tcPr marT="91425" marB="91425" marR="91425" marL="91425">
                    <a:solidFill>
                      <a:srgbClr val="D9EAD3"/>
                    </a:solidFill>
                  </a:tcPr>
                </a:tc>
              </a:tr>
              <a:tr h="381000">
                <a:tc>
                  <a:txBody>
                    <a:bodyPr/>
                    <a:lstStyle/>
                    <a:p>
                      <a:pPr indent="0" lvl="0" marL="0" rtl="0" algn="ctr">
                        <a:spcBef>
                          <a:spcPts val="0"/>
                        </a:spcBef>
                        <a:spcAft>
                          <a:spcPts val="0"/>
                        </a:spcAft>
                        <a:buNone/>
                      </a:pPr>
                      <a:r>
                        <a:rPr lang="en-US"/>
                        <a:t>E4</a:t>
                      </a:r>
                      <a:endParaRPr/>
                    </a:p>
                  </a:txBody>
                  <a:tcPr marT="91425" marB="91425" marR="91425" marL="91425"/>
                </a:tc>
                <a:tc>
                  <a:txBody>
                    <a:bodyPr/>
                    <a:lstStyle/>
                    <a:p>
                      <a:pPr indent="0" lvl="0" marL="0" rtl="0" algn="ctr">
                        <a:spcBef>
                          <a:spcPts val="0"/>
                        </a:spcBef>
                        <a:spcAft>
                          <a:spcPts val="0"/>
                        </a:spcAft>
                        <a:buNone/>
                      </a:pPr>
                      <a:r>
                        <a:rPr lang="en-US"/>
                        <a:t>329.63 Hz</a:t>
                      </a:r>
                      <a:endParaRPr/>
                    </a:p>
                  </a:txBody>
                  <a:tcPr marT="91425" marB="91425" marR="91425" marL="91425"/>
                </a:tc>
                <a:tc>
                  <a:txBody>
                    <a:bodyPr/>
                    <a:lstStyle/>
                    <a:p>
                      <a:pPr indent="0" lvl="0" marL="0" rtl="0" algn="ctr">
                        <a:spcBef>
                          <a:spcPts val="0"/>
                        </a:spcBef>
                        <a:spcAft>
                          <a:spcPts val="0"/>
                        </a:spcAft>
                        <a:buNone/>
                      </a:pPr>
                      <a:r>
                        <a:rPr lang="en-US"/>
                        <a:t>326.63 Hz - 332.63 Hz</a:t>
                      </a:r>
                      <a:endParaRPr/>
                    </a:p>
                  </a:txBody>
                  <a:tcPr marT="91425" marB="91425" marR="91425" marL="91425"/>
                </a:tc>
                <a:tc>
                  <a:txBody>
                    <a:bodyPr/>
                    <a:lstStyle/>
                    <a:p>
                      <a:pPr indent="0" lvl="0" marL="0" rtl="0" algn="ctr">
                        <a:spcBef>
                          <a:spcPts val="0"/>
                        </a:spcBef>
                        <a:spcAft>
                          <a:spcPts val="0"/>
                        </a:spcAft>
                        <a:buNone/>
                      </a:pPr>
                      <a:r>
                        <a:rPr lang="en-US"/>
                        <a:t>329 Hz</a:t>
                      </a:r>
                      <a:endParaRPr/>
                    </a:p>
                  </a:txBody>
                  <a:tcPr marT="91425" marB="91425" marR="91425" marL="91425">
                    <a:solidFill>
                      <a:srgbClr val="D9EAD3"/>
                    </a:solidFill>
                  </a:tcPr>
                </a:tc>
              </a:tr>
            </a:tbl>
          </a:graphicData>
        </a:graphic>
      </p:graphicFrame>
      <p:sp>
        <p:nvSpPr>
          <p:cNvPr id="236" name="Google Shape;236;p22"/>
          <p:cNvSpPr txBox="1"/>
          <p:nvPr/>
        </p:nvSpPr>
        <p:spPr>
          <a:xfrm>
            <a:off x="952500" y="1326450"/>
            <a:ext cx="10287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t>Requirement:</a:t>
            </a:r>
            <a:r>
              <a:rPr lang="en-US" sz="1800"/>
              <a:t> </a:t>
            </a:r>
            <a:endParaRPr sz="1800"/>
          </a:p>
          <a:p>
            <a:pPr indent="-342900" lvl="0" marL="457200" rtl="0" algn="l">
              <a:spcBef>
                <a:spcPts val="0"/>
              </a:spcBef>
              <a:spcAft>
                <a:spcPts val="0"/>
              </a:spcAft>
              <a:buSzPts val="1800"/>
              <a:buChar char="●"/>
            </a:pPr>
            <a:r>
              <a:rPr lang="en-US" sz="1800"/>
              <a:t>The processing system must analyze frequencies with at least ±3 Hz precision in the 80 Hz – 350 Hz range</a:t>
            </a:r>
            <a:endParaRPr sz="1800"/>
          </a:p>
        </p:txBody>
      </p:sp>
      <p:sp>
        <p:nvSpPr>
          <p:cNvPr id="237" name="Google Shape;237;p22"/>
          <p:cNvSpPr txBox="1"/>
          <p:nvPr/>
        </p:nvSpPr>
        <p:spPr>
          <a:xfrm>
            <a:off x="952500" y="2415875"/>
            <a:ext cx="1028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t>Verification:</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3"/>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43" name="Google Shape;243;p23"/>
          <p:cNvSpPr txBox="1"/>
          <p:nvPr/>
        </p:nvSpPr>
        <p:spPr>
          <a:xfrm>
            <a:off x="376810" y="1334279"/>
            <a:ext cx="54420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600">
                <a:solidFill>
                  <a:srgbClr val="E84B36"/>
                </a:solidFill>
              </a:rPr>
              <a:t>Conclusion</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rtl="0" algn="l">
              <a:spcBef>
                <a:spcPts val="0"/>
              </a:spcBef>
              <a:spcAft>
                <a:spcPts val="0"/>
              </a:spcAft>
              <a:buSzPts val="1100"/>
              <a:buNone/>
            </a:pPr>
            <a:r>
              <a:rPr lang="en-US" sz="1800"/>
              <a:t>Our automatic guitar tuner bridges the gap between convenience and precision - eliminating manual adjustments, delivering high accuracy, and completing the process in under a minute. By integrating real-time FFT analysis, adaptive motor control, and a vibration sensing pipeline, we’ve created a resilient system that is portable, reliable, and effortless.</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Clr>
                <a:schemeClr val="dk1"/>
              </a:buClr>
              <a:buSzPts val="1100"/>
              <a:buFont typeface="Arial"/>
              <a:buNone/>
            </a:pPr>
            <a:r>
              <a:t/>
            </a:r>
            <a:endParaRPr sz="1800"/>
          </a:p>
          <a:p>
            <a:pPr indent="0" lvl="0" marL="0" marR="0" rtl="0" algn="l">
              <a:lnSpc>
                <a:spcPct val="100000"/>
              </a:lnSpc>
              <a:spcBef>
                <a:spcPts val="0"/>
              </a:spcBef>
              <a:spcAft>
                <a:spcPts val="0"/>
              </a:spcAft>
              <a:buNone/>
            </a:pPr>
            <a:r>
              <a:t/>
            </a:r>
            <a:endParaRPr sz="1800"/>
          </a:p>
        </p:txBody>
      </p:sp>
      <p:sp>
        <p:nvSpPr>
          <p:cNvPr id="244" name="Google Shape;244;p23"/>
          <p:cNvSpPr txBox="1"/>
          <p:nvPr/>
        </p:nvSpPr>
        <p:spPr>
          <a:xfrm>
            <a:off x="6158774" y="1334279"/>
            <a:ext cx="54420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000">
                <a:solidFill>
                  <a:srgbClr val="15264B"/>
                </a:solidFill>
              </a:rPr>
              <a:t>Next Steps</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rPr b="1" lang="en-US" sz="1800">
                <a:solidFill>
                  <a:schemeClr val="dk1"/>
                </a:solidFill>
              </a:rPr>
              <a:t>Full PCB Integration</a:t>
            </a:r>
            <a:endParaRPr b="1" sz="1800">
              <a:solidFill>
                <a:schemeClr val="dk1"/>
              </a:solidFill>
            </a:endParaRPr>
          </a:p>
          <a:p>
            <a:pPr indent="0" lvl="0" marL="0" marR="0" rtl="0" algn="l">
              <a:lnSpc>
                <a:spcPct val="100000"/>
              </a:lnSpc>
              <a:spcBef>
                <a:spcPts val="0"/>
              </a:spcBef>
              <a:spcAft>
                <a:spcPts val="0"/>
              </a:spcAft>
              <a:buNone/>
            </a:pPr>
            <a:r>
              <a:rPr lang="en-US" sz="1800">
                <a:solidFill>
                  <a:schemeClr val="dk1"/>
                </a:solidFill>
              </a:rPr>
              <a:t>Connect all subsystems through flashed PCB</a:t>
            </a:r>
            <a:endParaRPr sz="1800">
              <a:solidFill>
                <a:schemeClr val="dk1"/>
              </a:solidFill>
            </a:endParaRPr>
          </a:p>
          <a:p>
            <a:pPr indent="0" lvl="0" marL="0" marR="0" rtl="0" algn="l">
              <a:lnSpc>
                <a:spcPct val="100000"/>
              </a:lnSpc>
              <a:spcBef>
                <a:spcPts val="0"/>
              </a:spcBef>
              <a:spcAft>
                <a:spcPts val="0"/>
              </a:spcAft>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b="1" lang="en-US" sz="1800"/>
              <a:t>Wireless Integration</a:t>
            </a:r>
            <a:endParaRPr b="1" sz="1800"/>
          </a:p>
          <a:p>
            <a:pPr indent="0" lvl="0" marL="0" rtl="0" algn="l">
              <a:spcBef>
                <a:spcPts val="0"/>
              </a:spcBef>
              <a:spcAft>
                <a:spcPts val="0"/>
              </a:spcAft>
              <a:buClr>
                <a:schemeClr val="dk1"/>
              </a:buClr>
              <a:buSzPts val="1100"/>
              <a:buFont typeface="Arial"/>
              <a:buNone/>
            </a:pPr>
            <a:r>
              <a:rPr lang="en-US" sz="1800"/>
              <a:t>Bluetooth LE for tuning presets (e.g., drop-D, open-G) via smartphone</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Clr>
                <a:schemeClr val="dk1"/>
              </a:buClr>
              <a:buSzPts val="1100"/>
              <a:buFont typeface="Arial"/>
              <a:buNone/>
            </a:pPr>
            <a:r>
              <a:rPr b="1" lang="en-US" sz="1800"/>
              <a:t>Miniaturization &amp; Industrial Design</a:t>
            </a:r>
            <a:endParaRPr b="1" sz="1800"/>
          </a:p>
          <a:p>
            <a:pPr indent="0" lvl="0" marL="0" rtl="0" algn="l">
              <a:spcBef>
                <a:spcPts val="0"/>
              </a:spcBef>
              <a:spcAft>
                <a:spcPts val="0"/>
              </a:spcAft>
              <a:buClr>
                <a:schemeClr val="dk1"/>
              </a:buClr>
              <a:buSzPts val="1100"/>
              <a:buFont typeface="Arial"/>
              <a:buNone/>
            </a:pPr>
            <a:r>
              <a:rPr lang="en-US" sz="1800"/>
              <a:t>PCB consolidation: Replace discrete components (e.g., L298N) with integrated motor drivers (e.g., DRV8871)</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Clr>
                <a:schemeClr val="dk1"/>
              </a:buClr>
              <a:buSzPts val="1100"/>
              <a:buFont typeface="Arial"/>
              <a:buNone/>
            </a:pPr>
            <a:r>
              <a:rPr b="1" lang="en-US" sz="1800"/>
              <a:t>User Experience Upgrades</a:t>
            </a:r>
            <a:endParaRPr b="1" sz="1800"/>
          </a:p>
          <a:p>
            <a:pPr indent="0" lvl="0" marL="0" rtl="0" algn="l">
              <a:spcBef>
                <a:spcPts val="0"/>
              </a:spcBef>
              <a:spcAft>
                <a:spcPts val="0"/>
              </a:spcAft>
              <a:buClr>
                <a:schemeClr val="dk1"/>
              </a:buClr>
              <a:buSzPts val="1100"/>
              <a:buFont typeface="Arial"/>
              <a:buNone/>
            </a:pPr>
            <a:r>
              <a:rPr lang="en-US" sz="1800"/>
              <a:t>Haptic feedback: Vibrate motors to signal tuning completion</a:t>
            </a:r>
            <a:endParaRPr sz="1800"/>
          </a:p>
          <a:p>
            <a:pPr indent="0" lvl="0" marL="0" rtl="0" algn="l">
              <a:spcBef>
                <a:spcPts val="0"/>
              </a:spcBef>
              <a:spcAft>
                <a:spcPts val="0"/>
              </a:spcAft>
              <a:buClr>
                <a:schemeClr val="dk1"/>
              </a:buClr>
              <a:buSzPts val="1100"/>
              <a:buFont typeface="Arial"/>
              <a:buNone/>
            </a:pPr>
            <a:r>
              <a:t/>
            </a:r>
            <a:endParaRPr sz="1800"/>
          </a:p>
          <a:p>
            <a:pPr indent="0" lvl="0" marL="0" marR="0" rtl="0" algn="l">
              <a:lnSpc>
                <a:spcPct val="100000"/>
              </a:lnSpc>
              <a:spcBef>
                <a:spcPts val="0"/>
              </a:spcBef>
              <a:spcAft>
                <a:spcPts val="0"/>
              </a:spcAft>
              <a:buNone/>
            </a:pPr>
            <a:r>
              <a:t/>
            </a:r>
            <a:endParaRPr sz="1800"/>
          </a:p>
        </p:txBody>
      </p:sp>
      <p:sp>
        <p:nvSpPr>
          <p:cNvPr id="245" name="Google Shape;245;p23"/>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Conclusion and Next Steps</a:t>
            </a:r>
            <a:endParaRPr sz="2400">
              <a:solidFill>
                <a:schemeClr val="lt1"/>
              </a:solidFill>
            </a:endParaRPr>
          </a:p>
        </p:txBody>
      </p:sp>
      <p:pic>
        <p:nvPicPr>
          <p:cNvPr id="246" name="Google Shape;246;p23"/>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247" name="Google Shape;247;p2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248" name="Google Shape;248;p2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249" name="Google Shape;249;p23"/>
          <p:cNvGrpSpPr/>
          <p:nvPr/>
        </p:nvGrpSpPr>
        <p:grpSpPr>
          <a:xfrm>
            <a:off x="4061425" y="6601537"/>
            <a:ext cx="5238715" cy="70500"/>
            <a:chOff x="4028175" y="6601537"/>
            <a:chExt cx="5238715" cy="70500"/>
          </a:xfrm>
        </p:grpSpPr>
        <p:cxnSp>
          <p:nvCxnSpPr>
            <p:cNvPr id="250" name="Google Shape;250;p23"/>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51" name="Google Shape;251;p23"/>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Google Shape;256;p24"/>
          <p:cNvSpPr txBox="1"/>
          <p:nvPr/>
        </p:nvSpPr>
        <p:spPr>
          <a:xfrm>
            <a:off x="2206906" y="1491040"/>
            <a:ext cx="7778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Heading</a:t>
            </a:r>
            <a:endParaRPr b="0" i="0" sz="1400" u="none" cap="none" strike="noStrike">
              <a:solidFill>
                <a:srgbClr val="000000"/>
              </a:solidFill>
              <a:latin typeface="Arial"/>
              <a:ea typeface="Arial"/>
              <a:cs typeface="Arial"/>
              <a:sym typeface="Arial"/>
            </a:endParaRPr>
          </a:p>
        </p:txBody>
      </p:sp>
      <p:sp>
        <p:nvSpPr>
          <p:cNvPr id="257" name="Google Shape;257;p24"/>
          <p:cNvSpPr txBox="1"/>
          <p:nvPr/>
        </p:nvSpPr>
        <p:spPr>
          <a:xfrm>
            <a:off x="1441528" y="3232230"/>
            <a:ext cx="9309000" cy="523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en-US" sz="2800">
                <a:solidFill>
                  <a:schemeClr val="lt1"/>
                </a:solidFill>
              </a:rPr>
              <a:t>lorem ipsut whatever text filler</a:t>
            </a:r>
            <a:endParaRPr sz="2800">
              <a:solidFill>
                <a:schemeClr val="lt1"/>
              </a:solidFill>
            </a:endParaRPr>
          </a:p>
        </p:txBody>
      </p:sp>
      <p:grpSp>
        <p:nvGrpSpPr>
          <p:cNvPr id="258" name="Google Shape;258;p24"/>
          <p:cNvGrpSpPr/>
          <p:nvPr/>
        </p:nvGrpSpPr>
        <p:grpSpPr>
          <a:xfrm>
            <a:off x="3943790" y="2676939"/>
            <a:ext cx="3861636" cy="322845"/>
            <a:chOff x="3943790" y="2676939"/>
            <a:chExt cx="3861636" cy="322845"/>
          </a:xfrm>
        </p:grpSpPr>
        <p:cxnSp>
          <p:nvCxnSpPr>
            <p:cNvPr id="259" name="Google Shape;259;p24"/>
            <p:cNvCxnSpPr/>
            <p:nvPr/>
          </p:nvCxnSpPr>
          <p:spPr>
            <a:xfrm>
              <a:off x="4426226" y="2676939"/>
              <a:ext cx="3379200" cy="0"/>
            </a:xfrm>
            <a:prstGeom prst="straightConnector1">
              <a:avLst/>
            </a:prstGeom>
            <a:noFill/>
            <a:ln cap="flat" cmpd="sng" w="19050">
              <a:solidFill>
                <a:srgbClr val="E84B36"/>
              </a:solidFill>
              <a:prstDash val="solid"/>
              <a:round/>
              <a:headEnd len="sm" w="sm" type="none"/>
              <a:tailEnd len="sm" w="sm" type="none"/>
            </a:ln>
          </p:spPr>
        </p:cxnSp>
        <p:cxnSp>
          <p:nvCxnSpPr>
            <p:cNvPr id="260" name="Google Shape;260;p24"/>
            <p:cNvCxnSpPr/>
            <p:nvPr/>
          </p:nvCxnSpPr>
          <p:spPr>
            <a:xfrm flipH="1" rot="10800000">
              <a:off x="3943790" y="2676984"/>
              <a:ext cx="482400" cy="322800"/>
            </a:xfrm>
            <a:prstGeom prst="straightConnector1">
              <a:avLst/>
            </a:prstGeom>
            <a:noFill/>
            <a:ln cap="flat" cmpd="sng" w="19050">
              <a:solidFill>
                <a:srgbClr val="E84B36"/>
              </a:solidFill>
              <a:prstDash val="solid"/>
              <a:round/>
              <a:headEnd len="sm" w="sm" type="none"/>
              <a:tailEnd len="sm" w="sm" type="none"/>
            </a:ln>
          </p:spPr>
        </p:cxnSp>
      </p:grpSp>
      <p:pic>
        <p:nvPicPr>
          <p:cNvPr id="261" name="Google Shape;261;p24"/>
          <p:cNvPicPr preferRelativeResize="0"/>
          <p:nvPr/>
        </p:nvPicPr>
        <p:blipFill rotWithShape="1">
          <a:blip r:embed="rId4">
            <a:alphaModFix/>
          </a:blip>
          <a:srcRect b="0" l="0" r="0" t="0"/>
          <a:stretch/>
        </p:blipFill>
        <p:spPr>
          <a:xfrm>
            <a:off x="11557509" y="233819"/>
            <a:ext cx="271309" cy="389810"/>
          </a:xfrm>
          <a:prstGeom prst="rect">
            <a:avLst/>
          </a:prstGeom>
          <a:noFill/>
          <a:ln>
            <a:noFill/>
          </a:ln>
        </p:spPr>
      </p:pic>
      <p:sp>
        <p:nvSpPr>
          <p:cNvPr id="262" name="Google Shape;262;p2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63" name="Google Shape;263;p2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grpSp>
        <p:nvGrpSpPr>
          <p:cNvPr id="264" name="Google Shape;264;p24"/>
          <p:cNvGrpSpPr/>
          <p:nvPr/>
        </p:nvGrpSpPr>
        <p:grpSpPr>
          <a:xfrm>
            <a:off x="4061425" y="6601537"/>
            <a:ext cx="5238715" cy="70500"/>
            <a:chOff x="4028175" y="6601537"/>
            <a:chExt cx="5238715" cy="70500"/>
          </a:xfrm>
        </p:grpSpPr>
        <p:cxnSp>
          <p:nvCxnSpPr>
            <p:cNvPr id="265" name="Google Shape;265;p24"/>
            <p:cNvCxnSpPr/>
            <p:nvPr/>
          </p:nvCxnSpPr>
          <p:spPr>
            <a:xfrm rot="10800000">
              <a:off x="4028175" y="6639606"/>
              <a:ext cx="5169900" cy="0"/>
            </a:xfrm>
            <a:prstGeom prst="straightConnector1">
              <a:avLst/>
            </a:prstGeom>
            <a:noFill/>
            <a:ln cap="flat" cmpd="sng" w="9525">
              <a:solidFill>
                <a:schemeClr val="lt1"/>
              </a:solidFill>
              <a:prstDash val="solid"/>
              <a:round/>
              <a:headEnd len="sm" w="sm" type="none"/>
              <a:tailEnd len="sm" w="sm" type="none"/>
            </a:ln>
          </p:spPr>
        </p:cxnSp>
        <p:sp>
          <p:nvSpPr>
            <p:cNvPr id="266" name="Google Shape;266;p24"/>
            <p:cNvSpPr/>
            <p:nvPr/>
          </p:nvSpPr>
          <p:spPr>
            <a:xfrm>
              <a:off x="9196390" y="6601537"/>
              <a:ext cx="70500" cy="70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270" name="Shape 270"/>
        <p:cNvGrpSpPr/>
        <p:nvPr/>
      </p:nvGrpSpPr>
      <p:grpSpPr>
        <a:xfrm>
          <a:off x="0" y="0"/>
          <a:ext cx="0" cy="0"/>
          <a:chOff x="0" y="0"/>
          <a:chExt cx="0" cy="0"/>
        </a:xfrm>
      </p:grpSpPr>
      <p:sp>
        <p:nvSpPr>
          <p:cNvPr id="271" name="Google Shape;271;p25"/>
          <p:cNvSpPr txBox="1"/>
          <p:nvPr/>
        </p:nvSpPr>
        <p:spPr>
          <a:xfrm>
            <a:off x="1295400" y="2948490"/>
            <a:ext cx="9601200" cy="1338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rgbClr val="15264B"/>
                </a:solidFill>
                <a:latin typeface="Arial"/>
                <a:ea typeface="Arial"/>
                <a:cs typeface="Arial"/>
                <a:sym typeface="Arial"/>
              </a:rPr>
              <a:t>Heading</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15264B"/>
              </a:solidFill>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rgbClr val="15264B"/>
                </a:solidFill>
                <a:latin typeface="Arial"/>
                <a:ea typeface="Arial"/>
                <a:cs typeface="Arial"/>
                <a:sym typeface="Arial"/>
              </a:rPr>
              <a:t>(Main section divider slide option two, or transition slide.)</a:t>
            </a:r>
            <a:endParaRPr b="0" i="0" sz="1800" u="none" cap="none" strike="noStrike">
              <a:solidFill>
                <a:srgbClr val="15264B"/>
              </a:solidFill>
              <a:latin typeface="Arial"/>
              <a:ea typeface="Arial"/>
              <a:cs typeface="Arial"/>
              <a:sym typeface="Arial"/>
            </a:endParaRPr>
          </a:p>
        </p:txBody>
      </p:sp>
      <p:grpSp>
        <p:nvGrpSpPr>
          <p:cNvPr id="272" name="Google Shape;272;p25"/>
          <p:cNvGrpSpPr/>
          <p:nvPr/>
        </p:nvGrpSpPr>
        <p:grpSpPr>
          <a:xfrm>
            <a:off x="3943790" y="2676939"/>
            <a:ext cx="3861740" cy="322845"/>
            <a:chOff x="3943790" y="2676939"/>
            <a:chExt cx="3861740" cy="322845"/>
          </a:xfrm>
        </p:grpSpPr>
        <p:cxnSp>
          <p:nvCxnSpPr>
            <p:cNvPr id="273" name="Google Shape;273;p25"/>
            <p:cNvCxnSpPr/>
            <p:nvPr/>
          </p:nvCxnSpPr>
          <p:spPr>
            <a:xfrm>
              <a:off x="4426226" y="2676939"/>
              <a:ext cx="3379304" cy="0"/>
            </a:xfrm>
            <a:prstGeom prst="straightConnector1">
              <a:avLst/>
            </a:prstGeom>
            <a:noFill/>
            <a:ln cap="flat" cmpd="sng" w="19050">
              <a:solidFill>
                <a:schemeClr val="lt1"/>
              </a:solidFill>
              <a:prstDash val="solid"/>
              <a:round/>
              <a:headEnd len="sm" w="sm" type="none"/>
              <a:tailEnd len="sm" w="sm" type="none"/>
            </a:ln>
          </p:spPr>
        </p:cxnSp>
        <p:cxnSp>
          <p:nvCxnSpPr>
            <p:cNvPr id="274" name="Google Shape;274;p25"/>
            <p:cNvCxnSpPr/>
            <p:nvPr/>
          </p:nvCxnSpPr>
          <p:spPr>
            <a:xfrm flipH="1" rot="10800000">
              <a:off x="3943790" y="2676939"/>
              <a:ext cx="482436" cy="322845"/>
            </a:xfrm>
            <a:prstGeom prst="straightConnector1">
              <a:avLst/>
            </a:prstGeom>
            <a:noFill/>
            <a:ln cap="flat" cmpd="sng" w="19050">
              <a:solidFill>
                <a:schemeClr val="lt1"/>
              </a:solidFill>
              <a:prstDash val="solid"/>
              <a:round/>
              <a:headEnd len="sm" w="sm" type="none"/>
              <a:tailEnd len="sm" w="sm" type="none"/>
            </a:ln>
          </p:spPr>
        </p:cxnSp>
      </p:grpSp>
      <p:pic>
        <p:nvPicPr>
          <p:cNvPr id="275" name="Google Shape;275;p25"/>
          <p:cNvPicPr preferRelativeResize="0"/>
          <p:nvPr/>
        </p:nvPicPr>
        <p:blipFill rotWithShape="1">
          <a:blip r:embed="rId4">
            <a:alphaModFix/>
          </a:blip>
          <a:srcRect b="0" l="0" r="0" t="0"/>
          <a:stretch/>
        </p:blipFill>
        <p:spPr>
          <a:xfrm>
            <a:off x="11557509" y="233819"/>
            <a:ext cx="271308" cy="389811"/>
          </a:xfrm>
          <a:prstGeom prst="rect">
            <a:avLst/>
          </a:prstGeom>
          <a:noFill/>
          <a:ln>
            <a:noFill/>
          </a:ln>
        </p:spPr>
      </p:pic>
      <p:sp>
        <p:nvSpPr>
          <p:cNvPr id="276" name="Google Shape;276;p25"/>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277" name="Google Shape;277;p25"/>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278" name="Google Shape;278;p25"/>
          <p:cNvGrpSpPr/>
          <p:nvPr/>
        </p:nvGrpSpPr>
        <p:grpSpPr>
          <a:xfrm>
            <a:off x="4061361" y="6601537"/>
            <a:ext cx="5238725" cy="70446"/>
            <a:chOff x="4028111" y="6601537"/>
            <a:chExt cx="5238725" cy="70446"/>
          </a:xfrm>
        </p:grpSpPr>
        <p:cxnSp>
          <p:nvCxnSpPr>
            <p:cNvPr id="279" name="Google Shape;279;p25"/>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280" name="Google Shape;280;p25"/>
            <p:cNvSpPr/>
            <p:nvPr/>
          </p:nvSpPr>
          <p:spPr>
            <a:xfrm>
              <a:off x="9196390" y="6601537"/>
              <a:ext cx="70446" cy="70446"/>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4" name="Shape 284"/>
        <p:cNvGrpSpPr/>
        <p:nvPr/>
      </p:nvGrpSpPr>
      <p:grpSpPr>
        <a:xfrm>
          <a:off x="0" y="0"/>
          <a:ext cx="0" cy="0"/>
          <a:chOff x="0" y="0"/>
          <a:chExt cx="0" cy="0"/>
        </a:xfrm>
      </p:grpSpPr>
      <p:sp>
        <p:nvSpPr>
          <p:cNvPr id="285" name="Google Shape;285;p26"/>
          <p:cNvSpPr txBox="1"/>
          <p:nvPr>
            <p:ph idx="1" type="body"/>
          </p:nvPr>
        </p:nvSpPr>
        <p:spPr>
          <a:xfrm>
            <a:off x="376809" y="1334279"/>
            <a:ext cx="11177401" cy="48211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Lorem Ipsum Dolor Sit Amet Consectetur Adipiscing</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lang="en-US" sz="1800">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b="1" lang="en-US" sz="2000">
                <a:solidFill>
                  <a:srgbClr val="15264B"/>
                </a:solidFill>
                <a:latin typeface="Arial"/>
                <a:ea typeface="Arial"/>
                <a:cs typeface="Arial"/>
                <a:sym typeface="Arial"/>
              </a:rPr>
              <a:t>Lorem Ipsum Dolor Sit Amet Consectetur Adipiscing</a:t>
            </a:r>
            <a:endParaRPr b="1" sz="2000">
              <a:solidFill>
                <a:srgbClr val="15264B"/>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lang="en-US" sz="1800">
                <a:latin typeface="Arial"/>
                <a:ea typeface="Arial"/>
                <a:cs typeface="Arial"/>
                <a:sym typeface="Arial"/>
              </a:rPr>
              <a:t>Lorem ipsum dolor sit amet, consectetur adipiscing elit, sed do eiusmod tempor incididunt ut labore et dolore magna aliqua.</a:t>
            </a:r>
            <a:endParaRPr b="1" sz="1800">
              <a:solidFill>
                <a:schemeClr val="dk1"/>
              </a:solidFill>
              <a:latin typeface="Arial"/>
              <a:ea typeface="Arial"/>
              <a:cs typeface="Arial"/>
              <a:sym typeface="Arial"/>
            </a:endParaRPr>
          </a:p>
        </p:txBody>
      </p:sp>
      <p:sp>
        <p:nvSpPr>
          <p:cNvPr id="286" name="Google Shape;286;p26"/>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87" name="Google Shape;287;p26"/>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pic>
        <p:nvPicPr>
          <p:cNvPr id="288" name="Google Shape;288;p26"/>
          <p:cNvPicPr preferRelativeResize="0"/>
          <p:nvPr/>
        </p:nvPicPr>
        <p:blipFill rotWithShape="1">
          <a:blip r:embed="rId3">
            <a:alphaModFix/>
          </a:blip>
          <a:srcRect b="0" l="0" r="0" t="0"/>
          <a:stretch/>
        </p:blipFill>
        <p:spPr>
          <a:xfrm>
            <a:off x="11557509" y="233819"/>
            <a:ext cx="271308" cy="389810"/>
          </a:xfrm>
          <a:prstGeom prst="rect">
            <a:avLst/>
          </a:prstGeom>
          <a:noFill/>
          <a:ln>
            <a:noFill/>
          </a:ln>
        </p:spPr>
      </p:pic>
      <p:sp>
        <p:nvSpPr>
          <p:cNvPr id="289" name="Google Shape;289;p26"/>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290" name="Google Shape;290;p26"/>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291" name="Google Shape;291;p26"/>
          <p:cNvGrpSpPr/>
          <p:nvPr/>
        </p:nvGrpSpPr>
        <p:grpSpPr>
          <a:xfrm>
            <a:off x="4061361" y="6601537"/>
            <a:ext cx="5238725" cy="70446"/>
            <a:chOff x="4028111" y="6601537"/>
            <a:chExt cx="5238725" cy="70446"/>
          </a:xfrm>
        </p:grpSpPr>
        <p:cxnSp>
          <p:nvCxnSpPr>
            <p:cNvPr id="292" name="Google Shape;292;p26"/>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293" name="Google Shape;293;p26"/>
            <p:cNvSpPr/>
            <p:nvPr/>
          </p:nvSpPr>
          <p:spPr>
            <a:xfrm>
              <a:off x="9196390" y="6601537"/>
              <a:ext cx="70446" cy="70446"/>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7" name="Shape 297"/>
        <p:cNvGrpSpPr/>
        <p:nvPr/>
      </p:nvGrpSpPr>
      <p:grpSpPr>
        <a:xfrm>
          <a:off x="0" y="0"/>
          <a:ext cx="0" cy="0"/>
          <a:chOff x="0" y="0"/>
          <a:chExt cx="0" cy="0"/>
        </a:xfrm>
      </p:grpSpPr>
      <p:sp>
        <p:nvSpPr>
          <p:cNvPr id="298" name="Google Shape;298;p27"/>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99" name="Google Shape;299;p27"/>
          <p:cNvSpPr txBox="1"/>
          <p:nvPr/>
        </p:nvSpPr>
        <p:spPr>
          <a:xfrm>
            <a:off x="376810" y="1334279"/>
            <a:ext cx="5442100"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rgbClr val="E84B36"/>
                </a:solidFill>
                <a:latin typeface="Arial"/>
                <a:ea typeface="Arial"/>
                <a:cs typeface="Arial"/>
                <a:sym typeface="Arial"/>
              </a:rPr>
              <a:t>Lorem Ipsum Dolor Sit Amet Consectetur Adipiscing</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1" i="0" sz="1800" u="none" cap="none" strike="noStrike">
              <a:solidFill>
                <a:schemeClr val="dk1"/>
              </a:solidFill>
              <a:latin typeface="Arial"/>
              <a:ea typeface="Arial"/>
              <a:cs typeface="Arial"/>
              <a:sym typeface="Arial"/>
            </a:endParaRPr>
          </a:p>
        </p:txBody>
      </p:sp>
      <p:sp>
        <p:nvSpPr>
          <p:cNvPr id="300" name="Google Shape;300;p27"/>
          <p:cNvSpPr txBox="1"/>
          <p:nvPr/>
        </p:nvSpPr>
        <p:spPr>
          <a:xfrm>
            <a:off x="6158774" y="1334279"/>
            <a:ext cx="5442100"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000" u="none" cap="none" strike="noStrike">
                <a:solidFill>
                  <a:srgbClr val="15264B"/>
                </a:solidFill>
                <a:latin typeface="Arial"/>
                <a:ea typeface="Arial"/>
                <a:cs typeface="Arial"/>
                <a:sym typeface="Arial"/>
              </a:rPr>
              <a:t>Lorem Ipsum Dolor Sit Amet Consectetur Adipiscing</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1" i="0" sz="1800" u="none" cap="none" strike="noStrike">
              <a:solidFill>
                <a:schemeClr val="dk1"/>
              </a:solidFill>
              <a:latin typeface="Arial"/>
              <a:ea typeface="Arial"/>
              <a:cs typeface="Arial"/>
              <a:sym typeface="Arial"/>
            </a:endParaRPr>
          </a:p>
        </p:txBody>
      </p:sp>
      <p:sp>
        <p:nvSpPr>
          <p:cNvPr id="301" name="Google Shape;301;p27"/>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pic>
        <p:nvPicPr>
          <p:cNvPr id="302" name="Google Shape;302;p27"/>
          <p:cNvPicPr preferRelativeResize="0"/>
          <p:nvPr/>
        </p:nvPicPr>
        <p:blipFill rotWithShape="1">
          <a:blip r:embed="rId3">
            <a:alphaModFix/>
          </a:blip>
          <a:srcRect b="0" l="0" r="0" t="0"/>
          <a:stretch/>
        </p:blipFill>
        <p:spPr>
          <a:xfrm>
            <a:off x="11557509" y="233819"/>
            <a:ext cx="271308" cy="389810"/>
          </a:xfrm>
          <a:prstGeom prst="rect">
            <a:avLst/>
          </a:prstGeom>
          <a:noFill/>
          <a:ln>
            <a:noFill/>
          </a:ln>
        </p:spPr>
      </p:pic>
      <p:sp>
        <p:nvSpPr>
          <p:cNvPr id="303" name="Google Shape;303;p27"/>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304" name="Google Shape;304;p27"/>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305" name="Google Shape;305;p27"/>
          <p:cNvGrpSpPr/>
          <p:nvPr/>
        </p:nvGrpSpPr>
        <p:grpSpPr>
          <a:xfrm>
            <a:off x="4061361" y="6601537"/>
            <a:ext cx="5238725" cy="70446"/>
            <a:chOff x="4028111" y="6601537"/>
            <a:chExt cx="5238725" cy="70446"/>
          </a:xfrm>
        </p:grpSpPr>
        <p:cxnSp>
          <p:nvCxnSpPr>
            <p:cNvPr id="306" name="Google Shape;306;p27"/>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307" name="Google Shape;307;p27"/>
            <p:cNvSpPr/>
            <p:nvPr/>
          </p:nvSpPr>
          <p:spPr>
            <a:xfrm>
              <a:off x="9196390" y="6601537"/>
              <a:ext cx="70446" cy="70446"/>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1" name="Shape 311"/>
        <p:cNvGrpSpPr/>
        <p:nvPr/>
      </p:nvGrpSpPr>
      <p:grpSpPr>
        <a:xfrm>
          <a:off x="0" y="0"/>
          <a:ext cx="0" cy="0"/>
          <a:chOff x="0" y="0"/>
          <a:chExt cx="0" cy="0"/>
        </a:xfrm>
      </p:grpSpPr>
      <p:sp>
        <p:nvSpPr>
          <p:cNvPr id="312" name="Google Shape;312;p28"/>
          <p:cNvSpPr/>
          <p:nvPr/>
        </p:nvSpPr>
        <p:spPr>
          <a:xfrm>
            <a:off x="475566" y="1263717"/>
            <a:ext cx="4356660" cy="2315647"/>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3" name="Google Shape;313;p28"/>
          <p:cNvSpPr txBox="1"/>
          <p:nvPr/>
        </p:nvSpPr>
        <p:spPr>
          <a:xfrm>
            <a:off x="1494115" y="2239572"/>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314" name="Google Shape;314;p28"/>
          <p:cNvSpPr/>
          <p:nvPr/>
        </p:nvSpPr>
        <p:spPr>
          <a:xfrm>
            <a:off x="475566" y="3774068"/>
            <a:ext cx="4356660" cy="2315647"/>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5" name="Google Shape;315;p28"/>
          <p:cNvSpPr txBox="1"/>
          <p:nvPr/>
        </p:nvSpPr>
        <p:spPr>
          <a:xfrm>
            <a:off x="1494115" y="4747225"/>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316" name="Google Shape;316;p28"/>
          <p:cNvSpPr txBox="1"/>
          <p:nvPr/>
        </p:nvSpPr>
        <p:spPr>
          <a:xfrm>
            <a:off x="5122548" y="1334279"/>
            <a:ext cx="6686464"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rgbClr val="E84B36"/>
                </a:solidFill>
                <a:latin typeface="Arial"/>
                <a:ea typeface="Arial"/>
                <a:cs typeface="Arial"/>
                <a:sym typeface="Arial"/>
              </a:rPr>
              <a:t>Lorem Ipsum Dolor Sit Amet Consectetur Adipiscing</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rgbClr val="15264B"/>
                </a:solidFill>
                <a:latin typeface="Arial"/>
                <a:ea typeface="Arial"/>
                <a:cs typeface="Arial"/>
                <a:sym typeface="Arial"/>
              </a:rPr>
              <a:t>Lorem Ipsum Dolor Sit Amet Consectetur Adipiscing</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dk1"/>
              </a:solidFill>
              <a:latin typeface="Arial"/>
              <a:ea typeface="Arial"/>
              <a:cs typeface="Arial"/>
              <a:sym typeface="Arial"/>
            </a:endParaRPr>
          </a:p>
        </p:txBody>
      </p:sp>
      <p:sp>
        <p:nvSpPr>
          <p:cNvPr id="317" name="Google Shape;317;p28"/>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18" name="Google Shape;318;p28"/>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pic>
        <p:nvPicPr>
          <p:cNvPr id="319" name="Google Shape;319;p28"/>
          <p:cNvPicPr preferRelativeResize="0"/>
          <p:nvPr/>
        </p:nvPicPr>
        <p:blipFill rotWithShape="1">
          <a:blip r:embed="rId3">
            <a:alphaModFix/>
          </a:blip>
          <a:srcRect b="0" l="0" r="0" t="0"/>
          <a:stretch/>
        </p:blipFill>
        <p:spPr>
          <a:xfrm>
            <a:off x="11557509" y="233819"/>
            <a:ext cx="271308" cy="389810"/>
          </a:xfrm>
          <a:prstGeom prst="rect">
            <a:avLst/>
          </a:prstGeom>
          <a:noFill/>
          <a:ln>
            <a:noFill/>
          </a:ln>
        </p:spPr>
      </p:pic>
      <p:sp>
        <p:nvSpPr>
          <p:cNvPr id="320" name="Google Shape;320;p28"/>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321" name="Google Shape;321;p28"/>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322" name="Google Shape;322;p28"/>
          <p:cNvGrpSpPr/>
          <p:nvPr/>
        </p:nvGrpSpPr>
        <p:grpSpPr>
          <a:xfrm>
            <a:off x="4061361" y="6601537"/>
            <a:ext cx="5238725" cy="70446"/>
            <a:chOff x="4028111" y="6601537"/>
            <a:chExt cx="5238725" cy="70446"/>
          </a:xfrm>
        </p:grpSpPr>
        <p:cxnSp>
          <p:nvCxnSpPr>
            <p:cNvPr id="323" name="Google Shape;323;p28"/>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324" name="Google Shape;324;p28"/>
            <p:cNvSpPr/>
            <p:nvPr/>
          </p:nvSpPr>
          <p:spPr>
            <a:xfrm>
              <a:off x="9196390" y="6601537"/>
              <a:ext cx="70446" cy="70446"/>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8" name="Shape 328"/>
        <p:cNvGrpSpPr/>
        <p:nvPr/>
      </p:nvGrpSpPr>
      <p:grpSpPr>
        <a:xfrm>
          <a:off x="0" y="0"/>
          <a:ext cx="0" cy="0"/>
          <a:chOff x="0" y="0"/>
          <a:chExt cx="0" cy="0"/>
        </a:xfrm>
      </p:grpSpPr>
      <p:sp>
        <p:nvSpPr>
          <p:cNvPr id="329" name="Google Shape;329;p29"/>
          <p:cNvSpPr/>
          <p:nvPr/>
        </p:nvSpPr>
        <p:spPr>
          <a:xfrm>
            <a:off x="7475456" y="1263717"/>
            <a:ext cx="4356600" cy="23157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 name="Google Shape;330;p29"/>
          <p:cNvSpPr txBox="1"/>
          <p:nvPr/>
        </p:nvSpPr>
        <p:spPr>
          <a:xfrm>
            <a:off x="8494005" y="2239572"/>
            <a:ext cx="2280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331" name="Google Shape;331;p29"/>
          <p:cNvSpPr/>
          <p:nvPr/>
        </p:nvSpPr>
        <p:spPr>
          <a:xfrm>
            <a:off x="7475456" y="3774068"/>
            <a:ext cx="4356600" cy="23157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2" name="Google Shape;332;p29"/>
          <p:cNvSpPr txBox="1"/>
          <p:nvPr/>
        </p:nvSpPr>
        <p:spPr>
          <a:xfrm>
            <a:off x="8494005" y="4747225"/>
            <a:ext cx="2280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333" name="Google Shape;333;p29"/>
          <p:cNvSpPr txBox="1"/>
          <p:nvPr>
            <p:ph idx="1" type="body"/>
          </p:nvPr>
        </p:nvSpPr>
        <p:spPr>
          <a:xfrm>
            <a:off x="376810" y="1334279"/>
            <a:ext cx="6686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Lorem Ipsum Dolor Sit Amet Consectetur Adipiscing</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lang="en-US" sz="1800">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b="1" lang="en-US" sz="2000">
                <a:solidFill>
                  <a:srgbClr val="15264B"/>
                </a:solidFill>
                <a:latin typeface="Arial"/>
                <a:ea typeface="Arial"/>
                <a:cs typeface="Arial"/>
                <a:sym typeface="Arial"/>
              </a:rPr>
              <a:t>Lorem Ipsum Dolor Sit Amet Consectetur Adipiscing</a:t>
            </a:r>
            <a:endParaRPr b="1" sz="2000">
              <a:solidFill>
                <a:srgbClr val="15264B"/>
              </a:solidFill>
            </a:endParaRPr>
          </a:p>
          <a:p>
            <a:pPr indent="0" lvl="0" marL="0" rtl="0" algn="l">
              <a:lnSpc>
                <a:spcPct val="100000"/>
              </a:lnSpc>
              <a:spcBef>
                <a:spcPts val="0"/>
              </a:spcBef>
              <a:spcAft>
                <a:spcPts val="0"/>
              </a:spcAft>
              <a:buSzPts val="3000"/>
              <a:buNone/>
            </a:pPr>
            <a:r>
              <a:t/>
            </a:r>
            <a:endParaRPr b="1"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lang="en-US" sz="1800">
                <a:latin typeface="Arial"/>
                <a:ea typeface="Arial"/>
                <a:cs typeface="Arial"/>
                <a:sym typeface="Arial"/>
              </a:rPr>
              <a:t>Lorem ipsum dolor sit amet, consectetur adipiscing elit, sed do eiusmod tempor incididunt ut labore et dolore magna aliqua.</a:t>
            </a:r>
            <a:endParaRPr b="1" sz="1800">
              <a:solidFill>
                <a:schemeClr val="dk1"/>
              </a:solidFill>
              <a:latin typeface="Arial"/>
              <a:ea typeface="Arial"/>
              <a:cs typeface="Arial"/>
              <a:sym typeface="Arial"/>
            </a:endParaRPr>
          </a:p>
        </p:txBody>
      </p:sp>
      <p:sp>
        <p:nvSpPr>
          <p:cNvPr id="334" name="Google Shape;334;p29"/>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35" name="Google Shape;335;p29"/>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pic>
        <p:nvPicPr>
          <p:cNvPr id="336" name="Google Shape;336;p29"/>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337" name="Google Shape;337;p2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338" name="Google Shape;338;p2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339" name="Google Shape;339;p29"/>
          <p:cNvGrpSpPr/>
          <p:nvPr/>
        </p:nvGrpSpPr>
        <p:grpSpPr>
          <a:xfrm>
            <a:off x="4061425" y="6601537"/>
            <a:ext cx="5238715" cy="70500"/>
            <a:chOff x="4028175" y="6601537"/>
            <a:chExt cx="5238715" cy="70500"/>
          </a:xfrm>
        </p:grpSpPr>
        <p:cxnSp>
          <p:nvCxnSpPr>
            <p:cNvPr id="340" name="Google Shape;340;p29"/>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41" name="Google Shape;341;p29"/>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5" name="Shape 345"/>
        <p:cNvGrpSpPr/>
        <p:nvPr/>
      </p:nvGrpSpPr>
      <p:grpSpPr>
        <a:xfrm>
          <a:off x="0" y="0"/>
          <a:ext cx="0" cy="0"/>
          <a:chOff x="0" y="0"/>
          <a:chExt cx="0" cy="0"/>
        </a:xfrm>
      </p:grpSpPr>
      <p:sp>
        <p:nvSpPr>
          <p:cNvPr id="346" name="Google Shape;346;p30"/>
          <p:cNvSpPr/>
          <p:nvPr/>
        </p:nvSpPr>
        <p:spPr>
          <a:xfrm>
            <a:off x="431192" y="1263718"/>
            <a:ext cx="4356660" cy="482599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p30"/>
          <p:cNvSpPr txBox="1"/>
          <p:nvPr/>
        </p:nvSpPr>
        <p:spPr>
          <a:xfrm>
            <a:off x="1469276" y="3493224"/>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348" name="Google Shape;348;p30"/>
          <p:cNvSpPr txBox="1"/>
          <p:nvPr/>
        </p:nvSpPr>
        <p:spPr>
          <a:xfrm>
            <a:off x="5131837" y="1334279"/>
            <a:ext cx="642237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rgbClr val="E84B36"/>
                </a:solidFill>
                <a:latin typeface="Arial"/>
                <a:ea typeface="Arial"/>
                <a:cs typeface="Arial"/>
                <a:sym typeface="Arial"/>
              </a:rPr>
              <a:t>Lorem Ipsum Dolor Sit Amet Consectetur Adipiscing</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rgbClr val="15264B"/>
                </a:solidFill>
                <a:latin typeface="Arial"/>
                <a:ea typeface="Arial"/>
                <a:cs typeface="Arial"/>
                <a:sym typeface="Arial"/>
              </a:rPr>
              <a:t>Lorem Ipsum Dolor Sit Amet Consectetur Adipiscing</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dk1"/>
              </a:solidFill>
              <a:latin typeface="Arial"/>
              <a:ea typeface="Arial"/>
              <a:cs typeface="Arial"/>
              <a:sym typeface="Arial"/>
            </a:endParaRPr>
          </a:p>
        </p:txBody>
      </p:sp>
      <p:sp>
        <p:nvSpPr>
          <p:cNvPr id="349" name="Google Shape;349;p30"/>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50" name="Google Shape;350;p30"/>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pic>
        <p:nvPicPr>
          <p:cNvPr id="351" name="Google Shape;351;p30"/>
          <p:cNvPicPr preferRelativeResize="0"/>
          <p:nvPr/>
        </p:nvPicPr>
        <p:blipFill rotWithShape="1">
          <a:blip r:embed="rId3">
            <a:alphaModFix/>
          </a:blip>
          <a:srcRect b="0" l="0" r="0" t="0"/>
          <a:stretch/>
        </p:blipFill>
        <p:spPr>
          <a:xfrm>
            <a:off x="11557509" y="233819"/>
            <a:ext cx="271308" cy="389810"/>
          </a:xfrm>
          <a:prstGeom prst="rect">
            <a:avLst/>
          </a:prstGeom>
          <a:noFill/>
          <a:ln>
            <a:noFill/>
          </a:ln>
        </p:spPr>
      </p:pic>
      <p:sp>
        <p:nvSpPr>
          <p:cNvPr id="352" name="Google Shape;352;p30"/>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353" name="Google Shape;353;p30"/>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354" name="Google Shape;354;p30"/>
          <p:cNvGrpSpPr/>
          <p:nvPr/>
        </p:nvGrpSpPr>
        <p:grpSpPr>
          <a:xfrm>
            <a:off x="4061361" y="6601537"/>
            <a:ext cx="5238725" cy="70446"/>
            <a:chOff x="4028111" y="6601537"/>
            <a:chExt cx="5238725" cy="70446"/>
          </a:xfrm>
        </p:grpSpPr>
        <p:cxnSp>
          <p:nvCxnSpPr>
            <p:cNvPr id="355" name="Google Shape;355;p30"/>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356" name="Google Shape;356;p30"/>
            <p:cNvSpPr/>
            <p:nvPr/>
          </p:nvSpPr>
          <p:spPr>
            <a:xfrm>
              <a:off x="9196390" y="6601537"/>
              <a:ext cx="70446" cy="70446"/>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3"/>
          <p:cNvSpPr txBox="1"/>
          <p:nvPr/>
        </p:nvSpPr>
        <p:spPr>
          <a:xfrm>
            <a:off x="2206906" y="1491040"/>
            <a:ext cx="777818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Problem</a:t>
            </a:r>
            <a:endParaRPr b="0" i="0" sz="1400" u="none" cap="none" strike="noStrike">
              <a:solidFill>
                <a:srgbClr val="000000"/>
              </a:solidFill>
              <a:latin typeface="Arial"/>
              <a:ea typeface="Arial"/>
              <a:cs typeface="Arial"/>
              <a:sym typeface="Arial"/>
            </a:endParaRPr>
          </a:p>
        </p:txBody>
      </p:sp>
      <p:sp>
        <p:nvSpPr>
          <p:cNvPr id="90" name="Google Shape;90;p13"/>
          <p:cNvSpPr txBox="1"/>
          <p:nvPr/>
        </p:nvSpPr>
        <p:spPr>
          <a:xfrm>
            <a:off x="1441528" y="3232230"/>
            <a:ext cx="9309000" cy="13854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en-US" sz="2800">
                <a:solidFill>
                  <a:schemeClr val="lt1"/>
                </a:solidFill>
              </a:rPr>
              <a:t>Existing guitar tuners force players to stop and manually adjust each string, taking time and often resulting in imperfect tuning</a:t>
            </a:r>
            <a:endParaRPr sz="2800">
              <a:solidFill>
                <a:schemeClr val="lt1"/>
              </a:solidFill>
            </a:endParaRPr>
          </a:p>
        </p:txBody>
      </p:sp>
      <p:grpSp>
        <p:nvGrpSpPr>
          <p:cNvPr id="91" name="Google Shape;91;p13"/>
          <p:cNvGrpSpPr/>
          <p:nvPr/>
        </p:nvGrpSpPr>
        <p:grpSpPr>
          <a:xfrm>
            <a:off x="3943790" y="2676939"/>
            <a:ext cx="3861740" cy="322845"/>
            <a:chOff x="3943790" y="2676939"/>
            <a:chExt cx="3861740" cy="322845"/>
          </a:xfrm>
        </p:grpSpPr>
        <p:cxnSp>
          <p:nvCxnSpPr>
            <p:cNvPr id="92" name="Google Shape;92;p13"/>
            <p:cNvCxnSpPr/>
            <p:nvPr/>
          </p:nvCxnSpPr>
          <p:spPr>
            <a:xfrm>
              <a:off x="4426226" y="2676939"/>
              <a:ext cx="3379304" cy="0"/>
            </a:xfrm>
            <a:prstGeom prst="straightConnector1">
              <a:avLst/>
            </a:prstGeom>
            <a:noFill/>
            <a:ln cap="flat" cmpd="sng" w="19050">
              <a:solidFill>
                <a:srgbClr val="E84B36"/>
              </a:solidFill>
              <a:prstDash val="solid"/>
              <a:round/>
              <a:headEnd len="sm" w="sm" type="none"/>
              <a:tailEnd len="sm" w="sm" type="none"/>
            </a:ln>
          </p:spPr>
        </p:cxnSp>
        <p:cxnSp>
          <p:nvCxnSpPr>
            <p:cNvPr id="93" name="Google Shape;93;p13"/>
            <p:cNvCxnSpPr/>
            <p:nvPr/>
          </p:nvCxnSpPr>
          <p:spPr>
            <a:xfrm flipH="1" rot="10800000">
              <a:off x="3943790" y="2676939"/>
              <a:ext cx="482436" cy="322845"/>
            </a:xfrm>
            <a:prstGeom prst="straightConnector1">
              <a:avLst/>
            </a:prstGeom>
            <a:noFill/>
            <a:ln cap="flat" cmpd="sng" w="19050">
              <a:solidFill>
                <a:srgbClr val="E84B36"/>
              </a:solidFill>
              <a:prstDash val="solid"/>
              <a:round/>
              <a:headEnd len="sm" w="sm" type="none"/>
              <a:tailEnd len="sm" w="sm" type="none"/>
            </a:ln>
          </p:spPr>
        </p:cxnSp>
      </p:grpSp>
      <p:pic>
        <p:nvPicPr>
          <p:cNvPr id="94" name="Google Shape;94;p13"/>
          <p:cNvPicPr preferRelativeResize="0"/>
          <p:nvPr/>
        </p:nvPicPr>
        <p:blipFill rotWithShape="1">
          <a:blip r:embed="rId4">
            <a:alphaModFix/>
          </a:blip>
          <a:srcRect b="0" l="0" r="0" t="0"/>
          <a:stretch/>
        </p:blipFill>
        <p:spPr>
          <a:xfrm>
            <a:off x="11557509" y="233819"/>
            <a:ext cx="271308" cy="389810"/>
          </a:xfrm>
          <a:prstGeom prst="rect">
            <a:avLst/>
          </a:prstGeom>
          <a:noFill/>
          <a:ln>
            <a:noFill/>
          </a:ln>
        </p:spPr>
      </p:pic>
      <p:sp>
        <p:nvSpPr>
          <p:cNvPr id="95" name="Google Shape;95;p13"/>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96" name="Google Shape;96;p13"/>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grpSp>
        <p:nvGrpSpPr>
          <p:cNvPr id="97" name="Google Shape;97;p13"/>
          <p:cNvGrpSpPr/>
          <p:nvPr/>
        </p:nvGrpSpPr>
        <p:grpSpPr>
          <a:xfrm>
            <a:off x="4061361" y="6601537"/>
            <a:ext cx="5238725" cy="70446"/>
            <a:chOff x="4028111" y="6601537"/>
            <a:chExt cx="5238725" cy="70446"/>
          </a:xfrm>
        </p:grpSpPr>
        <p:cxnSp>
          <p:nvCxnSpPr>
            <p:cNvPr id="98" name="Google Shape;98;p13"/>
            <p:cNvCxnSpPr/>
            <p:nvPr/>
          </p:nvCxnSpPr>
          <p:spPr>
            <a:xfrm rot="10800000">
              <a:off x="4028111" y="6639606"/>
              <a:ext cx="5169964" cy="0"/>
            </a:xfrm>
            <a:prstGeom prst="straightConnector1">
              <a:avLst/>
            </a:prstGeom>
            <a:noFill/>
            <a:ln cap="flat" cmpd="sng" w="9525">
              <a:solidFill>
                <a:schemeClr val="lt1"/>
              </a:solidFill>
              <a:prstDash val="solid"/>
              <a:round/>
              <a:headEnd len="sm" w="sm" type="none"/>
              <a:tailEnd len="sm" w="sm" type="none"/>
            </a:ln>
          </p:spPr>
        </p:cxnSp>
        <p:sp>
          <p:nvSpPr>
            <p:cNvPr id="99" name="Google Shape;99;p13"/>
            <p:cNvSpPr/>
            <p:nvPr/>
          </p:nvSpPr>
          <p:spPr>
            <a:xfrm>
              <a:off x="9196390" y="6601537"/>
              <a:ext cx="70446" cy="7044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0" name="Shape 360"/>
        <p:cNvGrpSpPr/>
        <p:nvPr/>
      </p:nvGrpSpPr>
      <p:grpSpPr>
        <a:xfrm>
          <a:off x="0" y="0"/>
          <a:ext cx="0" cy="0"/>
          <a:chOff x="0" y="0"/>
          <a:chExt cx="0" cy="0"/>
        </a:xfrm>
      </p:grpSpPr>
      <p:sp>
        <p:nvSpPr>
          <p:cNvPr id="361" name="Google Shape;361;p31"/>
          <p:cNvSpPr/>
          <p:nvPr/>
        </p:nvSpPr>
        <p:spPr>
          <a:xfrm>
            <a:off x="7452352" y="1263718"/>
            <a:ext cx="4356660" cy="482599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p31"/>
          <p:cNvSpPr txBox="1"/>
          <p:nvPr/>
        </p:nvSpPr>
        <p:spPr>
          <a:xfrm>
            <a:off x="8490436" y="3493224"/>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363" name="Google Shape;363;p31"/>
          <p:cNvSpPr txBox="1"/>
          <p:nvPr/>
        </p:nvSpPr>
        <p:spPr>
          <a:xfrm>
            <a:off x="376808" y="1334279"/>
            <a:ext cx="642237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rgbClr val="E84B36"/>
                </a:solidFill>
                <a:latin typeface="Arial"/>
                <a:ea typeface="Arial"/>
                <a:cs typeface="Arial"/>
                <a:sym typeface="Arial"/>
              </a:rPr>
              <a:t>Lorem Ipsum Dolor Sit Amet Consectetur Adipiscing</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rgbClr val="15264B"/>
                </a:solidFill>
                <a:latin typeface="Arial"/>
                <a:ea typeface="Arial"/>
                <a:cs typeface="Arial"/>
                <a:sym typeface="Arial"/>
              </a:rPr>
              <a:t>Lorem Ipsum Dolor Sit Amet Consectetur Adipiscing</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dk1"/>
              </a:solidFill>
              <a:latin typeface="Arial"/>
              <a:ea typeface="Arial"/>
              <a:cs typeface="Arial"/>
              <a:sym typeface="Arial"/>
            </a:endParaRPr>
          </a:p>
        </p:txBody>
      </p:sp>
      <p:sp>
        <p:nvSpPr>
          <p:cNvPr id="364" name="Google Shape;364;p31"/>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65" name="Google Shape;365;p31"/>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pic>
        <p:nvPicPr>
          <p:cNvPr id="366" name="Google Shape;366;p31"/>
          <p:cNvPicPr preferRelativeResize="0"/>
          <p:nvPr/>
        </p:nvPicPr>
        <p:blipFill rotWithShape="1">
          <a:blip r:embed="rId3">
            <a:alphaModFix/>
          </a:blip>
          <a:srcRect b="0" l="0" r="0" t="0"/>
          <a:stretch/>
        </p:blipFill>
        <p:spPr>
          <a:xfrm>
            <a:off x="11557509" y="233819"/>
            <a:ext cx="271308" cy="389810"/>
          </a:xfrm>
          <a:prstGeom prst="rect">
            <a:avLst/>
          </a:prstGeom>
          <a:noFill/>
          <a:ln>
            <a:noFill/>
          </a:ln>
        </p:spPr>
      </p:pic>
      <p:sp>
        <p:nvSpPr>
          <p:cNvPr id="367" name="Google Shape;367;p31"/>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368" name="Google Shape;368;p31"/>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369" name="Google Shape;369;p31"/>
          <p:cNvGrpSpPr/>
          <p:nvPr/>
        </p:nvGrpSpPr>
        <p:grpSpPr>
          <a:xfrm>
            <a:off x="4061361" y="6601537"/>
            <a:ext cx="5238725" cy="70446"/>
            <a:chOff x="4028111" y="6601537"/>
            <a:chExt cx="5238725" cy="70446"/>
          </a:xfrm>
        </p:grpSpPr>
        <p:cxnSp>
          <p:nvCxnSpPr>
            <p:cNvPr id="370" name="Google Shape;370;p31"/>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371" name="Google Shape;371;p31"/>
            <p:cNvSpPr/>
            <p:nvPr/>
          </p:nvSpPr>
          <p:spPr>
            <a:xfrm>
              <a:off x="9196390" y="6601537"/>
              <a:ext cx="70446" cy="70446"/>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5" name="Shape 375"/>
        <p:cNvGrpSpPr/>
        <p:nvPr/>
      </p:nvGrpSpPr>
      <p:grpSpPr>
        <a:xfrm>
          <a:off x="0" y="0"/>
          <a:ext cx="0" cy="0"/>
          <a:chOff x="0" y="0"/>
          <a:chExt cx="0" cy="0"/>
        </a:xfrm>
      </p:grpSpPr>
      <p:sp>
        <p:nvSpPr>
          <p:cNvPr id="376" name="Google Shape;376;p32"/>
          <p:cNvSpPr/>
          <p:nvPr/>
        </p:nvSpPr>
        <p:spPr>
          <a:xfrm>
            <a:off x="2266934" y="1458134"/>
            <a:ext cx="7658130" cy="368842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7" name="Google Shape;377;p32"/>
          <p:cNvSpPr txBox="1"/>
          <p:nvPr/>
        </p:nvSpPr>
        <p:spPr>
          <a:xfrm>
            <a:off x="4548417" y="3123892"/>
            <a:ext cx="309516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CHART / GRAPH</a:t>
            </a:r>
            <a:endParaRPr b="0" i="0" sz="1400" u="none" cap="none" strike="noStrike">
              <a:solidFill>
                <a:srgbClr val="000000"/>
              </a:solidFill>
              <a:latin typeface="Arial"/>
              <a:ea typeface="Arial"/>
              <a:cs typeface="Arial"/>
              <a:sym typeface="Arial"/>
            </a:endParaRPr>
          </a:p>
        </p:txBody>
      </p:sp>
      <p:sp>
        <p:nvSpPr>
          <p:cNvPr id="378" name="Google Shape;378;p32"/>
          <p:cNvSpPr txBox="1"/>
          <p:nvPr/>
        </p:nvSpPr>
        <p:spPr>
          <a:xfrm>
            <a:off x="583914" y="5464730"/>
            <a:ext cx="11024170" cy="6541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rPr b="0" i="0" lang="en-US" sz="1600" u="none" cap="none" strike="noStrike">
                <a:solidFill>
                  <a:schemeClr val="dk1"/>
                </a:solidFill>
                <a:latin typeface="Arial"/>
                <a:ea typeface="Arial"/>
                <a:cs typeface="Arial"/>
                <a:sym typeface="Arial"/>
              </a:rPr>
              <a:t>(Short commentary or relevant information about the contents of the chart/graph.)</a:t>
            </a:r>
            <a:endParaRPr b="0" i="0" sz="1600" u="none" cap="none" strike="noStrike">
              <a:solidFill>
                <a:srgbClr val="000000"/>
              </a:solidFill>
              <a:latin typeface="Arial"/>
              <a:ea typeface="Arial"/>
              <a:cs typeface="Arial"/>
              <a:sym typeface="Arial"/>
            </a:endParaRPr>
          </a:p>
        </p:txBody>
      </p:sp>
      <p:sp>
        <p:nvSpPr>
          <p:cNvPr id="379" name="Google Shape;379;p32"/>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80" name="Google Shape;380;p32"/>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pic>
        <p:nvPicPr>
          <p:cNvPr id="381" name="Google Shape;381;p32"/>
          <p:cNvPicPr preferRelativeResize="0"/>
          <p:nvPr/>
        </p:nvPicPr>
        <p:blipFill rotWithShape="1">
          <a:blip r:embed="rId3">
            <a:alphaModFix/>
          </a:blip>
          <a:srcRect b="0" l="0" r="0" t="0"/>
          <a:stretch/>
        </p:blipFill>
        <p:spPr>
          <a:xfrm>
            <a:off x="11557509" y="233819"/>
            <a:ext cx="271308" cy="389810"/>
          </a:xfrm>
          <a:prstGeom prst="rect">
            <a:avLst/>
          </a:prstGeom>
          <a:noFill/>
          <a:ln>
            <a:noFill/>
          </a:ln>
        </p:spPr>
      </p:pic>
      <p:sp>
        <p:nvSpPr>
          <p:cNvPr id="382" name="Google Shape;382;p32"/>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383" name="Google Shape;383;p32"/>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384" name="Google Shape;384;p32"/>
          <p:cNvGrpSpPr/>
          <p:nvPr/>
        </p:nvGrpSpPr>
        <p:grpSpPr>
          <a:xfrm>
            <a:off x="4061361" y="6601537"/>
            <a:ext cx="5238725" cy="70446"/>
            <a:chOff x="4028111" y="6601537"/>
            <a:chExt cx="5238725" cy="70446"/>
          </a:xfrm>
        </p:grpSpPr>
        <p:cxnSp>
          <p:nvCxnSpPr>
            <p:cNvPr id="385" name="Google Shape;385;p32"/>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386" name="Google Shape;386;p32"/>
            <p:cNvSpPr/>
            <p:nvPr/>
          </p:nvSpPr>
          <p:spPr>
            <a:xfrm>
              <a:off x="9196390" y="6601537"/>
              <a:ext cx="70446" cy="70446"/>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0" name="Shape 390"/>
        <p:cNvGrpSpPr/>
        <p:nvPr/>
      </p:nvGrpSpPr>
      <p:grpSpPr>
        <a:xfrm>
          <a:off x="0" y="0"/>
          <a:ext cx="0" cy="0"/>
          <a:chOff x="0" y="0"/>
          <a:chExt cx="0" cy="0"/>
        </a:xfrm>
      </p:grpSpPr>
      <p:sp>
        <p:nvSpPr>
          <p:cNvPr id="391" name="Google Shape;391;p33"/>
          <p:cNvSpPr/>
          <p:nvPr/>
        </p:nvSpPr>
        <p:spPr>
          <a:xfrm>
            <a:off x="1" y="0"/>
            <a:ext cx="12192000" cy="46173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p33"/>
          <p:cNvSpPr txBox="1"/>
          <p:nvPr/>
        </p:nvSpPr>
        <p:spPr>
          <a:xfrm>
            <a:off x="3513296" y="2308693"/>
            <a:ext cx="5140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(Send to back so Block I is not covered.)</a:t>
            </a:r>
            <a:endParaRPr b="0" i="0" sz="1400" u="none" cap="none" strike="noStrike">
              <a:solidFill>
                <a:srgbClr val="000000"/>
              </a:solidFill>
              <a:latin typeface="Arial"/>
              <a:ea typeface="Arial"/>
              <a:cs typeface="Arial"/>
              <a:sym typeface="Arial"/>
            </a:endParaRPr>
          </a:p>
        </p:txBody>
      </p:sp>
      <p:sp>
        <p:nvSpPr>
          <p:cNvPr id="393" name="Google Shape;393;p33"/>
          <p:cNvSpPr txBox="1"/>
          <p:nvPr/>
        </p:nvSpPr>
        <p:spPr>
          <a:xfrm>
            <a:off x="376810" y="5050453"/>
            <a:ext cx="11177400" cy="95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rPr b="0" i="0" lang="en-US" sz="2200" u="none" cap="none" strike="noStrike">
                <a:solidFill>
                  <a:schemeClr val="dk1"/>
                </a:solidFill>
                <a:latin typeface="Arial"/>
                <a:ea typeface="Arial"/>
                <a:cs typeface="Arial"/>
                <a:sym typeface="Arial"/>
              </a:rPr>
              <a:t>(Text here relevant to the photo for a larger call out on a given idea or message.) </a:t>
            </a:r>
            <a:endParaRPr/>
          </a:p>
          <a:p>
            <a:pPr indent="0" lvl="0" marL="0" marR="0" rtl="0" algn="ctr">
              <a:lnSpc>
                <a:spcPct val="100000"/>
              </a:lnSpc>
              <a:spcBef>
                <a:spcPts val="0"/>
              </a:spcBef>
              <a:spcAft>
                <a:spcPts val="0"/>
              </a:spcAft>
              <a:buClr>
                <a:schemeClr val="dk1"/>
              </a:buClr>
              <a:buSzPts val="2000"/>
              <a:buFont typeface="Helvetica Neue Light"/>
              <a:buNone/>
            </a:pPr>
            <a:r>
              <a:rPr b="0" i="0" lang="en-US" sz="2200" u="none" cap="none" strike="noStrike">
                <a:solidFill>
                  <a:schemeClr val="dk1"/>
                </a:solidFill>
                <a:latin typeface="Arial"/>
                <a:ea typeface="Arial"/>
                <a:cs typeface="Arial"/>
                <a:sym typeface="Arial"/>
              </a:rPr>
              <a:t>(Keep this text simple and short on one or two lines.)</a:t>
            </a:r>
            <a:endParaRPr b="0" i="0" sz="2200" u="none" cap="none" strike="noStrike">
              <a:solidFill>
                <a:srgbClr val="000000"/>
              </a:solidFill>
              <a:latin typeface="Arial"/>
              <a:ea typeface="Arial"/>
              <a:cs typeface="Arial"/>
              <a:sym typeface="Arial"/>
            </a:endParaRPr>
          </a:p>
        </p:txBody>
      </p:sp>
      <p:pic>
        <p:nvPicPr>
          <p:cNvPr id="394" name="Google Shape;394;p33"/>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395" name="Google Shape;395;p3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396" name="Google Shape;396;p3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397" name="Google Shape;397;p33"/>
          <p:cNvGrpSpPr/>
          <p:nvPr/>
        </p:nvGrpSpPr>
        <p:grpSpPr>
          <a:xfrm>
            <a:off x="4061425" y="6601537"/>
            <a:ext cx="5238715" cy="70500"/>
            <a:chOff x="4028175" y="6601537"/>
            <a:chExt cx="5238715" cy="70500"/>
          </a:xfrm>
        </p:grpSpPr>
        <p:cxnSp>
          <p:nvCxnSpPr>
            <p:cNvPr id="398" name="Google Shape;398;p33"/>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99" name="Google Shape;399;p33"/>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13294B"/>
        </a:solidFill>
      </p:bgPr>
    </p:bg>
    <p:spTree>
      <p:nvGrpSpPr>
        <p:cNvPr id="403" name="Shape 403"/>
        <p:cNvGrpSpPr/>
        <p:nvPr/>
      </p:nvGrpSpPr>
      <p:grpSpPr>
        <a:xfrm>
          <a:off x="0" y="0"/>
          <a:ext cx="0" cy="0"/>
          <a:chOff x="0" y="0"/>
          <a:chExt cx="0" cy="0"/>
        </a:xfrm>
      </p:grpSpPr>
      <p:sp>
        <p:nvSpPr>
          <p:cNvPr id="404" name="Google Shape;404;p34"/>
          <p:cNvSpPr txBox="1"/>
          <p:nvPr/>
        </p:nvSpPr>
        <p:spPr>
          <a:xfrm>
            <a:off x="5131837" y="1010620"/>
            <a:ext cx="642237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Lorem ipsum dolor sit amet consectetur adipiscing elit</a:t>
            </a:r>
            <a:endParaRPr b="1" i="0" sz="2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Lorem ipsum dolor sit amet consectetur adipiscing</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lt1"/>
              </a:solidFill>
              <a:latin typeface="Arial"/>
              <a:ea typeface="Arial"/>
              <a:cs typeface="Arial"/>
              <a:sym typeface="Arial"/>
            </a:endParaRPr>
          </a:p>
        </p:txBody>
      </p:sp>
      <p:sp>
        <p:nvSpPr>
          <p:cNvPr id="405" name="Google Shape;405;p34"/>
          <p:cNvSpPr/>
          <p:nvPr/>
        </p:nvSpPr>
        <p:spPr>
          <a:xfrm>
            <a:off x="420782" y="344953"/>
            <a:ext cx="4109890" cy="59542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6" name="Google Shape;406;p34"/>
          <p:cNvSpPr txBox="1"/>
          <p:nvPr/>
        </p:nvSpPr>
        <p:spPr>
          <a:xfrm>
            <a:off x="1335481" y="3236505"/>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a:t>
            </a:r>
            <a:endParaRPr b="0" i="0" sz="1400" u="none" cap="none" strike="noStrike">
              <a:solidFill>
                <a:srgbClr val="000000"/>
              </a:solidFill>
              <a:latin typeface="Arial"/>
              <a:ea typeface="Arial"/>
              <a:cs typeface="Arial"/>
              <a:sym typeface="Arial"/>
            </a:endParaRPr>
          </a:p>
        </p:txBody>
      </p:sp>
      <p:pic>
        <p:nvPicPr>
          <p:cNvPr id="407" name="Google Shape;407;p34"/>
          <p:cNvPicPr preferRelativeResize="0"/>
          <p:nvPr/>
        </p:nvPicPr>
        <p:blipFill rotWithShape="1">
          <a:blip r:embed="rId3">
            <a:alphaModFix/>
          </a:blip>
          <a:srcRect b="0" l="0" r="0" t="0"/>
          <a:stretch/>
        </p:blipFill>
        <p:spPr>
          <a:xfrm>
            <a:off x="11557509" y="233819"/>
            <a:ext cx="271308" cy="389810"/>
          </a:xfrm>
          <a:prstGeom prst="rect">
            <a:avLst/>
          </a:prstGeom>
          <a:noFill/>
          <a:ln>
            <a:noFill/>
          </a:ln>
        </p:spPr>
      </p:pic>
      <p:sp>
        <p:nvSpPr>
          <p:cNvPr id="408" name="Google Shape;408;p34"/>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09" name="Google Shape;409;p34"/>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grpSp>
        <p:nvGrpSpPr>
          <p:cNvPr id="410" name="Google Shape;410;p34"/>
          <p:cNvGrpSpPr/>
          <p:nvPr/>
        </p:nvGrpSpPr>
        <p:grpSpPr>
          <a:xfrm>
            <a:off x="4061361" y="6601537"/>
            <a:ext cx="5238725" cy="70446"/>
            <a:chOff x="4028111" y="6601537"/>
            <a:chExt cx="5238725" cy="70446"/>
          </a:xfrm>
        </p:grpSpPr>
        <p:cxnSp>
          <p:nvCxnSpPr>
            <p:cNvPr id="411" name="Google Shape;411;p34"/>
            <p:cNvCxnSpPr/>
            <p:nvPr/>
          </p:nvCxnSpPr>
          <p:spPr>
            <a:xfrm rot="10800000">
              <a:off x="4028111" y="6639606"/>
              <a:ext cx="5169964" cy="0"/>
            </a:xfrm>
            <a:prstGeom prst="straightConnector1">
              <a:avLst/>
            </a:prstGeom>
            <a:noFill/>
            <a:ln cap="flat" cmpd="sng" w="9525">
              <a:solidFill>
                <a:schemeClr val="lt1"/>
              </a:solidFill>
              <a:prstDash val="solid"/>
              <a:round/>
              <a:headEnd len="sm" w="sm" type="none"/>
              <a:tailEnd len="sm" w="sm" type="none"/>
            </a:ln>
          </p:spPr>
        </p:cxnSp>
        <p:sp>
          <p:nvSpPr>
            <p:cNvPr id="412" name="Google Shape;412;p34"/>
            <p:cNvSpPr/>
            <p:nvPr/>
          </p:nvSpPr>
          <p:spPr>
            <a:xfrm>
              <a:off x="9196390" y="6601537"/>
              <a:ext cx="70446" cy="7044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6" name="Shape 416"/>
        <p:cNvGrpSpPr/>
        <p:nvPr/>
      </p:nvGrpSpPr>
      <p:grpSpPr>
        <a:xfrm>
          <a:off x="0" y="0"/>
          <a:ext cx="0" cy="0"/>
          <a:chOff x="0" y="0"/>
          <a:chExt cx="0" cy="0"/>
        </a:xfrm>
      </p:grpSpPr>
      <p:pic>
        <p:nvPicPr>
          <p:cNvPr descr="Text, letter, whiteboard&#10;&#10;Description automatically generated" id="417" name="Google Shape;417;p3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8" name="Google Shape;418;p35"/>
          <p:cNvSpPr/>
          <p:nvPr/>
        </p:nvSpPr>
        <p:spPr>
          <a:xfrm>
            <a:off x="0" y="0"/>
            <a:ext cx="6096000" cy="6858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9" name="Google Shape;419;p35"/>
          <p:cNvSpPr txBox="1"/>
          <p:nvPr/>
        </p:nvSpPr>
        <p:spPr>
          <a:xfrm>
            <a:off x="591671" y="3581984"/>
            <a:ext cx="4867835" cy="19389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(Slide the blue box and the text left or right to fit over your background image. Use this text box for a call out or caption to the image.)</a:t>
            </a:r>
            <a:endParaRPr b="1" i="0" sz="2400" u="none" cap="none" strike="noStrike">
              <a:solidFill>
                <a:schemeClr val="lt1"/>
              </a:solidFill>
              <a:latin typeface="Arial"/>
              <a:ea typeface="Arial"/>
              <a:cs typeface="Arial"/>
              <a:sym typeface="Arial"/>
            </a:endParaRPr>
          </a:p>
        </p:txBody>
      </p:sp>
      <p:sp>
        <p:nvSpPr>
          <p:cNvPr id="420" name="Google Shape;420;p35"/>
          <p:cNvSpPr txBox="1"/>
          <p:nvPr/>
        </p:nvSpPr>
        <p:spPr>
          <a:xfrm>
            <a:off x="701965" y="1422585"/>
            <a:ext cx="4608944" cy="17542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IMAGE</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(Use a photo for the entire slide like the example shown here. Send the photo to </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the back so the Block I and footer text </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is not covered.)</a:t>
            </a:r>
            <a:endParaRPr b="0" i="0" sz="1400" u="none" cap="none" strike="noStrike">
              <a:solidFill>
                <a:schemeClr val="lt1"/>
              </a:solidFill>
              <a:latin typeface="Arial"/>
              <a:ea typeface="Arial"/>
              <a:cs typeface="Arial"/>
              <a:sym typeface="Arial"/>
            </a:endParaRPr>
          </a:p>
        </p:txBody>
      </p:sp>
      <p:pic>
        <p:nvPicPr>
          <p:cNvPr id="421" name="Google Shape;421;p35"/>
          <p:cNvPicPr preferRelativeResize="0"/>
          <p:nvPr/>
        </p:nvPicPr>
        <p:blipFill rotWithShape="1">
          <a:blip r:embed="rId4">
            <a:alphaModFix/>
          </a:blip>
          <a:srcRect b="0" l="0" r="0" t="0"/>
          <a:stretch/>
        </p:blipFill>
        <p:spPr>
          <a:xfrm>
            <a:off x="11557509" y="233819"/>
            <a:ext cx="271308" cy="389810"/>
          </a:xfrm>
          <a:prstGeom prst="rect">
            <a:avLst/>
          </a:prstGeom>
          <a:noFill/>
          <a:ln>
            <a:noFill/>
          </a:ln>
        </p:spPr>
      </p:pic>
      <p:sp>
        <p:nvSpPr>
          <p:cNvPr id="422" name="Google Shape;422;p35"/>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23" name="Google Shape;423;p35"/>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grpSp>
        <p:nvGrpSpPr>
          <p:cNvPr id="424" name="Google Shape;424;p35"/>
          <p:cNvGrpSpPr/>
          <p:nvPr/>
        </p:nvGrpSpPr>
        <p:grpSpPr>
          <a:xfrm>
            <a:off x="4061361" y="6601537"/>
            <a:ext cx="5238725" cy="70446"/>
            <a:chOff x="4028111" y="6601537"/>
            <a:chExt cx="5238725" cy="70446"/>
          </a:xfrm>
        </p:grpSpPr>
        <p:cxnSp>
          <p:nvCxnSpPr>
            <p:cNvPr id="425" name="Google Shape;425;p35"/>
            <p:cNvCxnSpPr/>
            <p:nvPr/>
          </p:nvCxnSpPr>
          <p:spPr>
            <a:xfrm rot="10800000">
              <a:off x="4028111" y="6639606"/>
              <a:ext cx="5169964" cy="0"/>
            </a:xfrm>
            <a:prstGeom prst="straightConnector1">
              <a:avLst/>
            </a:prstGeom>
            <a:noFill/>
            <a:ln cap="flat" cmpd="sng" w="9525">
              <a:solidFill>
                <a:schemeClr val="lt1"/>
              </a:solidFill>
              <a:prstDash val="solid"/>
              <a:round/>
              <a:headEnd len="sm" w="sm" type="none"/>
              <a:tailEnd len="sm" w="sm" type="none"/>
            </a:ln>
          </p:spPr>
        </p:cxnSp>
        <p:sp>
          <p:nvSpPr>
            <p:cNvPr id="426" name="Google Shape;426;p35"/>
            <p:cNvSpPr/>
            <p:nvPr/>
          </p:nvSpPr>
          <p:spPr>
            <a:xfrm>
              <a:off x="9196390" y="6601537"/>
              <a:ext cx="70446" cy="7044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0" name="Shape 430"/>
        <p:cNvGrpSpPr/>
        <p:nvPr/>
      </p:nvGrpSpPr>
      <p:grpSpPr>
        <a:xfrm>
          <a:off x="0" y="0"/>
          <a:ext cx="0" cy="0"/>
          <a:chOff x="0" y="0"/>
          <a:chExt cx="0" cy="0"/>
        </a:xfrm>
      </p:grpSpPr>
      <p:sp>
        <p:nvSpPr>
          <p:cNvPr id="431" name="Google Shape;431;p36"/>
          <p:cNvSpPr/>
          <p:nvPr/>
        </p:nvSpPr>
        <p:spPr>
          <a:xfrm flipH="1" rot="10800000">
            <a:off x="-1" y="0"/>
            <a:ext cx="12192000" cy="6866164"/>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32" name="Google Shape;432;p36"/>
          <p:cNvSpPr txBox="1"/>
          <p:nvPr/>
        </p:nvSpPr>
        <p:spPr>
          <a:xfrm>
            <a:off x="3913241" y="1334279"/>
            <a:ext cx="7640969"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(Closing slide option. Suggestions for last slide)</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Summary</a:t>
            </a:r>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Thank You</a:t>
            </a:r>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Questions</a:t>
            </a:r>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Contact Information</a:t>
            </a:r>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lt1"/>
              </a:solidFill>
              <a:latin typeface="Arial"/>
              <a:ea typeface="Arial"/>
              <a:cs typeface="Arial"/>
              <a:sym typeface="Arial"/>
            </a:endParaRPr>
          </a:p>
        </p:txBody>
      </p:sp>
      <p:pic>
        <p:nvPicPr>
          <p:cNvPr id="433" name="Google Shape;433;p36"/>
          <p:cNvPicPr preferRelativeResize="0"/>
          <p:nvPr/>
        </p:nvPicPr>
        <p:blipFill rotWithShape="1">
          <a:blip r:embed="rId4">
            <a:alphaModFix/>
          </a:blip>
          <a:srcRect b="0" l="0" r="0" t="0"/>
          <a:stretch/>
        </p:blipFill>
        <p:spPr>
          <a:xfrm>
            <a:off x="11557509" y="233819"/>
            <a:ext cx="271308" cy="389810"/>
          </a:xfrm>
          <a:prstGeom prst="rect">
            <a:avLst/>
          </a:prstGeom>
          <a:noFill/>
          <a:ln>
            <a:noFill/>
          </a:ln>
        </p:spPr>
      </p:pic>
      <p:sp>
        <p:nvSpPr>
          <p:cNvPr id="434" name="Google Shape;434;p36"/>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35" name="Google Shape;435;p36"/>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grpSp>
        <p:nvGrpSpPr>
          <p:cNvPr id="436" name="Google Shape;436;p36"/>
          <p:cNvGrpSpPr/>
          <p:nvPr/>
        </p:nvGrpSpPr>
        <p:grpSpPr>
          <a:xfrm>
            <a:off x="4061361" y="6601537"/>
            <a:ext cx="5238725" cy="70446"/>
            <a:chOff x="4028111" y="6601537"/>
            <a:chExt cx="5238725" cy="70446"/>
          </a:xfrm>
        </p:grpSpPr>
        <p:cxnSp>
          <p:nvCxnSpPr>
            <p:cNvPr id="437" name="Google Shape;437;p36"/>
            <p:cNvCxnSpPr/>
            <p:nvPr/>
          </p:nvCxnSpPr>
          <p:spPr>
            <a:xfrm rot="10800000">
              <a:off x="4028111" y="6639606"/>
              <a:ext cx="5169964" cy="0"/>
            </a:xfrm>
            <a:prstGeom prst="straightConnector1">
              <a:avLst/>
            </a:prstGeom>
            <a:noFill/>
            <a:ln cap="flat" cmpd="sng" w="9525">
              <a:solidFill>
                <a:schemeClr val="lt1"/>
              </a:solidFill>
              <a:prstDash val="solid"/>
              <a:round/>
              <a:headEnd len="sm" w="sm" type="none"/>
              <a:tailEnd len="sm" w="sm" type="none"/>
            </a:ln>
          </p:spPr>
        </p:cxnSp>
        <p:sp>
          <p:nvSpPr>
            <p:cNvPr id="438" name="Google Shape;438;p36"/>
            <p:cNvSpPr/>
            <p:nvPr/>
          </p:nvSpPr>
          <p:spPr>
            <a:xfrm>
              <a:off x="9196390" y="6601537"/>
              <a:ext cx="70446" cy="7044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442" name="Shape 442"/>
        <p:cNvGrpSpPr/>
        <p:nvPr/>
      </p:nvGrpSpPr>
      <p:grpSpPr>
        <a:xfrm>
          <a:off x="0" y="0"/>
          <a:ext cx="0" cy="0"/>
          <a:chOff x="0" y="0"/>
          <a:chExt cx="0" cy="0"/>
        </a:xfrm>
      </p:grpSpPr>
      <p:pic>
        <p:nvPicPr>
          <p:cNvPr id="443" name="Google Shape;443;p37"/>
          <p:cNvPicPr preferRelativeResize="0"/>
          <p:nvPr/>
        </p:nvPicPr>
        <p:blipFill rotWithShape="1">
          <a:blip r:embed="rId4">
            <a:alphaModFix/>
          </a:blip>
          <a:srcRect b="0" l="0" r="0" t="0"/>
          <a:stretch/>
        </p:blipFill>
        <p:spPr>
          <a:xfrm>
            <a:off x="3388903" y="4768769"/>
            <a:ext cx="5414193" cy="12749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05" name="Google Shape;105;p14"/>
          <p:cNvSpPr txBox="1"/>
          <p:nvPr/>
        </p:nvSpPr>
        <p:spPr>
          <a:xfrm>
            <a:off x="376810" y="1334279"/>
            <a:ext cx="5442000" cy="482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b="1" lang="en-US" sz="2600">
                <a:solidFill>
                  <a:srgbClr val="E84B36"/>
                </a:solidFill>
              </a:rPr>
              <a:t>Our project provides a quick, easy, and reliable tuning solution</a:t>
            </a:r>
            <a:endParaRPr b="1" sz="2600">
              <a:solidFill>
                <a:srgbClr val="E84B36"/>
              </a:solidFil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rtl="0" algn="ctr">
              <a:spcBef>
                <a:spcPts val="0"/>
              </a:spcBef>
              <a:spcAft>
                <a:spcPts val="0"/>
              </a:spcAft>
              <a:buClr>
                <a:schemeClr val="dk1"/>
              </a:buClr>
              <a:buSzPts val="1100"/>
              <a:buFont typeface="Arial"/>
              <a:buNone/>
            </a:pPr>
            <a:r>
              <a:rPr lang="en-US" sz="1800">
                <a:solidFill>
                  <a:schemeClr val="dk1"/>
                </a:solidFill>
              </a:rPr>
              <a:t>Image 1: Complete Automatic Tuning System Mounted to Guitar</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p:txBody>
      </p:sp>
      <p:sp>
        <p:nvSpPr>
          <p:cNvPr id="106" name="Google Shape;106;p14"/>
          <p:cNvSpPr txBox="1"/>
          <p:nvPr/>
        </p:nvSpPr>
        <p:spPr>
          <a:xfrm>
            <a:off x="6158774" y="1334279"/>
            <a:ext cx="54420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000">
                <a:solidFill>
                  <a:srgbClr val="15264B"/>
                </a:solidFill>
              </a:rPr>
              <a:t>Effortless Tuning</a:t>
            </a:r>
            <a:endParaRPr b="1" sz="2000">
              <a:solidFill>
                <a:srgbClr val="15264B"/>
              </a:solidFill>
            </a:endParaRPr>
          </a:p>
          <a:p>
            <a:pPr indent="0" lvl="0" marL="0" marR="0" rtl="0" algn="l">
              <a:lnSpc>
                <a:spcPct val="100000"/>
              </a:lnSpc>
              <a:spcBef>
                <a:spcPts val="0"/>
              </a:spcBef>
              <a:spcAft>
                <a:spcPts val="0"/>
              </a:spcAft>
              <a:buNone/>
            </a:pPr>
            <a:r>
              <a:rPr lang="en-US" sz="1800">
                <a:solidFill>
                  <a:srgbClr val="15264B"/>
                </a:solidFill>
              </a:rPr>
              <a:t>Ability to finish tuning all strings within a minute, flashing an LED to visually signify completion</a:t>
            </a:r>
            <a:endParaRPr sz="1800">
              <a:solidFill>
                <a:srgbClr val="15264B"/>
              </a:solidFill>
            </a:endParaRPr>
          </a:p>
          <a:p>
            <a:pPr indent="0" lvl="0" marL="0" marR="0" rtl="0" algn="l">
              <a:lnSpc>
                <a:spcPct val="100000"/>
              </a:lnSpc>
              <a:spcBef>
                <a:spcPts val="0"/>
              </a:spcBef>
              <a:spcAft>
                <a:spcPts val="0"/>
              </a:spcAft>
              <a:buNone/>
            </a:pPr>
            <a:r>
              <a:t/>
            </a:r>
            <a:endParaRPr b="1" sz="2000">
              <a:solidFill>
                <a:srgbClr val="15264B"/>
              </a:solidFill>
            </a:endParaRPr>
          </a:p>
          <a:p>
            <a:pPr indent="0" lvl="0" marL="0" marR="0" rtl="0" algn="l">
              <a:lnSpc>
                <a:spcPct val="100000"/>
              </a:lnSpc>
              <a:spcBef>
                <a:spcPts val="0"/>
              </a:spcBef>
              <a:spcAft>
                <a:spcPts val="0"/>
              </a:spcAft>
              <a:buNone/>
            </a:pPr>
            <a:r>
              <a:t/>
            </a:r>
            <a:endParaRPr b="1" sz="2000">
              <a:solidFill>
                <a:srgbClr val="15264B"/>
              </a:solidFill>
            </a:endParaRPr>
          </a:p>
          <a:p>
            <a:pPr indent="0" lvl="0" marL="0" marR="0" rtl="0" algn="l">
              <a:lnSpc>
                <a:spcPct val="100000"/>
              </a:lnSpc>
              <a:spcBef>
                <a:spcPts val="0"/>
              </a:spcBef>
              <a:spcAft>
                <a:spcPts val="0"/>
              </a:spcAft>
              <a:buNone/>
            </a:pPr>
            <a:r>
              <a:rPr b="1" lang="en-US" sz="2000">
                <a:solidFill>
                  <a:srgbClr val="15264B"/>
                </a:solidFill>
              </a:rPr>
              <a:t>Strong Precision</a:t>
            </a:r>
            <a:endParaRPr b="1" sz="2000">
              <a:solidFill>
                <a:srgbClr val="15264B"/>
              </a:solidFill>
            </a:endParaRPr>
          </a:p>
          <a:p>
            <a:pPr indent="0" lvl="0" marL="0" marR="0" rtl="0" algn="l">
              <a:lnSpc>
                <a:spcPct val="100000"/>
              </a:lnSpc>
              <a:spcBef>
                <a:spcPts val="0"/>
              </a:spcBef>
              <a:spcAft>
                <a:spcPts val="0"/>
              </a:spcAft>
              <a:buNone/>
            </a:pPr>
            <a:r>
              <a:rPr lang="en-US" sz="1800">
                <a:solidFill>
                  <a:srgbClr val="15264B"/>
                </a:solidFill>
              </a:rPr>
              <a:t>Ability to tune all six strings within ±12 cents of the set tone per string</a:t>
            </a:r>
            <a:endParaRPr sz="1800">
              <a:solidFill>
                <a:srgbClr val="15264B"/>
              </a:solidFill>
            </a:endParaRPr>
          </a:p>
          <a:p>
            <a:pPr indent="0" lvl="0" marL="0" marR="0" rtl="0" algn="l">
              <a:lnSpc>
                <a:spcPct val="100000"/>
              </a:lnSpc>
              <a:spcBef>
                <a:spcPts val="0"/>
              </a:spcBef>
              <a:spcAft>
                <a:spcPts val="0"/>
              </a:spcAft>
              <a:buNone/>
            </a:pPr>
            <a:r>
              <a:t/>
            </a:r>
            <a:endParaRPr b="1" sz="2000">
              <a:solidFill>
                <a:srgbClr val="15264B"/>
              </a:solidFill>
            </a:endParaRPr>
          </a:p>
          <a:p>
            <a:pPr indent="0" lvl="0" marL="0" marR="0" rtl="0" algn="l">
              <a:lnSpc>
                <a:spcPct val="100000"/>
              </a:lnSpc>
              <a:spcBef>
                <a:spcPts val="0"/>
              </a:spcBef>
              <a:spcAft>
                <a:spcPts val="0"/>
              </a:spcAft>
              <a:buNone/>
            </a:pPr>
            <a:r>
              <a:t/>
            </a:r>
            <a:endParaRPr b="1" sz="2000">
              <a:solidFill>
                <a:srgbClr val="15264B"/>
              </a:solidFill>
            </a:endParaRPr>
          </a:p>
          <a:p>
            <a:pPr indent="0" lvl="0" marL="0" marR="0" rtl="0" algn="l">
              <a:lnSpc>
                <a:spcPct val="100000"/>
              </a:lnSpc>
              <a:spcBef>
                <a:spcPts val="0"/>
              </a:spcBef>
              <a:spcAft>
                <a:spcPts val="0"/>
              </a:spcAft>
              <a:buNone/>
            </a:pPr>
            <a:r>
              <a:rPr b="1" lang="en-US" sz="2000">
                <a:solidFill>
                  <a:srgbClr val="15264B"/>
                </a:solidFill>
              </a:rPr>
              <a:t>True Portability</a:t>
            </a:r>
            <a:endParaRPr b="1" sz="2000">
              <a:solidFill>
                <a:srgbClr val="15264B"/>
              </a:solidFill>
            </a:endParaRPr>
          </a:p>
          <a:p>
            <a:pPr indent="0" lvl="0" marL="0" marR="0" rtl="0" algn="l">
              <a:lnSpc>
                <a:spcPct val="100000"/>
              </a:lnSpc>
              <a:spcBef>
                <a:spcPts val="0"/>
              </a:spcBef>
              <a:spcAft>
                <a:spcPts val="0"/>
              </a:spcAft>
              <a:buNone/>
            </a:pPr>
            <a:r>
              <a:rPr lang="en-US" sz="1800">
                <a:solidFill>
                  <a:srgbClr val="15264B"/>
                </a:solidFill>
              </a:rPr>
              <a:t>Ability to attach and remove the system within two minutes total</a:t>
            </a:r>
            <a:endParaRPr sz="1800">
              <a:solidFill>
                <a:srgbClr val="15264B"/>
              </a:solidFill>
            </a:endParaRPr>
          </a:p>
        </p:txBody>
      </p:sp>
      <p:sp>
        <p:nvSpPr>
          <p:cNvPr id="107" name="Google Shape;107;p1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Solution and High Level Requirements</a:t>
            </a:r>
            <a:endParaRPr b="0" i="0" sz="2400" u="none" cap="none" strike="noStrike">
              <a:solidFill>
                <a:schemeClr val="lt1"/>
              </a:solidFill>
              <a:latin typeface="Arial"/>
              <a:ea typeface="Arial"/>
              <a:cs typeface="Arial"/>
              <a:sym typeface="Arial"/>
            </a:endParaRPr>
          </a:p>
        </p:txBody>
      </p:sp>
      <p:pic>
        <p:nvPicPr>
          <p:cNvPr id="108" name="Google Shape;108;p14"/>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109" name="Google Shape;109;p1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110" name="Google Shape;110;p1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111" name="Google Shape;111;p14"/>
          <p:cNvGrpSpPr/>
          <p:nvPr/>
        </p:nvGrpSpPr>
        <p:grpSpPr>
          <a:xfrm>
            <a:off x="4061425" y="6601537"/>
            <a:ext cx="5238715" cy="70500"/>
            <a:chOff x="4028175" y="6601537"/>
            <a:chExt cx="5238715" cy="70500"/>
          </a:xfrm>
        </p:grpSpPr>
        <p:cxnSp>
          <p:nvCxnSpPr>
            <p:cNvPr id="112" name="Google Shape;112;p14"/>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13" name="Google Shape;113;p14"/>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114" name="Google Shape;114;p14" title="IMG_1324.jpg"/>
          <p:cNvPicPr preferRelativeResize="0"/>
          <p:nvPr/>
        </p:nvPicPr>
        <p:blipFill>
          <a:blip r:embed="rId4">
            <a:alphaModFix/>
          </a:blip>
          <a:stretch>
            <a:fillRect/>
          </a:stretch>
        </p:blipFill>
        <p:spPr>
          <a:xfrm rot="5400000">
            <a:off x="1730888" y="1081487"/>
            <a:ext cx="2733825" cy="544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p:nvPr/>
        </p:nvSpPr>
        <p:spPr>
          <a:xfrm>
            <a:off x="0" y="-76200"/>
            <a:ext cx="12192000" cy="56322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15"/>
          <p:cNvSpPr txBox="1"/>
          <p:nvPr/>
        </p:nvSpPr>
        <p:spPr>
          <a:xfrm>
            <a:off x="376810" y="5050453"/>
            <a:ext cx="11177400" cy="9534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t/>
            </a:r>
            <a:endParaRPr sz="2200">
              <a:solidFill>
                <a:schemeClr val="dk1"/>
              </a:solidFill>
            </a:endParaRPr>
          </a:p>
          <a:p>
            <a:pPr indent="0" lvl="0" marL="0" marR="0" rtl="0" algn="ctr">
              <a:lnSpc>
                <a:spcPct val="100000"/>
              </a:lnSpc>
              <a:spcBef>
                <a:spcPts val="0"/>
              </a:spcBef>
              <a:spcAft>
                <a:spcPts val="0"/>
              </a:spcAft>
              <a:buClr>
                <a:schemeClr val="dk1"/>
              </a:buClr>
              <a:buSzPts val="2000"/>
              <a:buFont typeface="Helvetica Neue Light"/>
              <a:buNone/>
            </a:pPr>
            <a:r>
              <a:t/>
            </a:r>
            <a:endParaRPr sz="2200">
              <a:solidFill>
                <a:schemeClr val="dk1"/>
              </a:solidFill>
            </a:endParaRPr>
          </a:p>
          <a:p>
            <a:pPr indent="0" lvl="0" marL="0" marR="0" rtl="0" algn="ctr">
              <a:lnSpc>
                <a:spcPct val="100000"/>
              </a:lnSpc>
              <a:spcBef>
                <a:spcPts val="0"/>
              </a:spcBef>
              <a:spcAft>
                <a:spcPts val="0"/>
              </a:spcAft>
              <a:buClr>
                <a:schemeClr val="dk1"/>
              </a:buClr>
              <a:buSzPts val="2000"/>
              <a:buFont typeface="Helvetica Neue Light"/>
              <a:buNone/>
            </a:pPr>
            <a:r>
              <a:rPr lang="en-US" sz="2200">
                <a:solidFill>
                  <a:schemeClr val="dk1"/>
                </a:solidFill>
              </a:rPr>
              <a:t>Block Diagram and 3D Model</a:t>
            </a:r>
            <a:endParaRPr b="0" i="0" sz="2200" u="none" cap="none" strike="noStrike">
              <a:solidFill>
                <a:srgbClr val="000000"/>
              </a:solidFill>
              <a:latin typeface="Arial"/>
              <a:ea typeface="Arial"/>
              <a:cs typeface="Arial"/>
              <a:sym typeface="Arial"/>
            </a:endParaRPr>
          </a:p>
        </p:txBody>
      </p:sp>
      <p:sp>
        <p:nvSpPr>
          <p:cNvPr id="121" name="Google Shape;121;p15"/>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122" name="Google Shape;122;p15"/>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123" name="Google Shape;123;p15"/>
          <p:cNvGrpSpPr/>
          <p:nvPr/>
        </p:nvGrpSpPr>
        <p:grpSpPr>
          <a:xfrm>
            <a:off x="4061361" y="6601537"/>
            <a:ext cx="5238725" cy="70446"/>
            <a:chOff x="4028111" y="6601537"/>
            <a:chExt cx="5238725" cy="70446"/>
          </a:xfrm>
        </p:grpSpPr>
        <p:cxnSp>
          <p:nvCxnSpPr>
            <p:cNvPr id="124" name="Google Shape;124;p15"/>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125" name="Google Shape;125;p15"/>
            <p:cNvSpPr/>
            <p:nvPr/>
          </p:nvSpPr>
          <p:spPr>
            <a:xfrm>
              <a:off x="9196390" y="6601537"/>
              <a:ext cx="70446" cy="70446"/>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26" name="Google Shape;126;p15"/>
          <p:cNvSpPr/>
          <p:nvPr/>
        </p:nvSpPr>
        <p:spPr>
          <a:xfrm>
            <a:off x="1116125" y="266597"/>
            <a:ext cx="6085200" cy="5281800"/>
          </a:xfrm>
          <a:prstGeom prst="rect">
            <a:avLst/>
          </a:prstGeom>
          <a:solidFill>
            <a:srgbClr val="E7E6E6"/>
          </a:solidFill>
          <a:ln cap="flat" cmpd="sng" w="9525">
            <a:solidFill>
              <a:srgbClr val="A5A5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127" name="Google Shape;127;p15"/>
          <p:cNvPicPr preferRelativeResize="0"/>
          <p:nvPr/>
        </p:nvPicPr>
        <p:blipFill>
          <a:blip r:embed="rId3">
            <a:alphaModFix/>
          </a:blip>
          <a:stretch>
            <a:fillRect/>
          </a:stretch>
        </p:blipFill>
        <p:spPr>
          <a:xfrm>
            <a:off x="1221172" y="149900"/>
            <a:ext cx="5891402" cy="5449650"/>
          </a:xfrm>
          <a:prstGeom prst="rect">
            <a:avLst/>
          </a:prstGeom>
          <a:noFill/>
          <a:ln>
            <a:noFill/>
          </a:ln>
        </p:spPr>
      </p:pic>
      <p:pic>
        <p:nvPicPr>
          <p:cNvPr id="128" name="Google Shape;128;p15"/>
          <p:cNvPicPr preferRelativeResize="0"/>
          <p:nvPr/>
        </p:nvPicPr>
        <p:blipFill>
          <a:blip r:embed="rId4">
            <a:alphaModFix/>
          </a:blip>
          <a:stretch>
            <a:fillRect/>
          </a:stretch>
        </p:blipFill>
        <p:spPr>
          <a:xfrm>
            <a:off x="7921000" y="278516"/>
            <a:ext cx="2967700" cy="5237110"/>
          </a:xfrm>
          <a:prstGeom prst="rect">
            <a:avLst/>
          </a:prstGeom>
          <a:noFill/>
          <a:ln cap="flat" cmpd="sng" w="9525">
            <a:solidFill>
              <a:srgbClr val="A5A5A5"/>
            </a:solidFill>
            <a:prstDash val="solid"/>
            <a:round/>
            <a:headEnd len="sm" w="sm" type="none"/>
            <a:tailEnd len="sm" w="sm" type="none"/>
          </a:ln>
        </p:spPr>
      </p:pic>
      <p:pic>
        <p:nvPicPr>
          <p:cNvPr id="129" name="Google Shape;129;p15"/>
          <p:cNvPicPr preferRelativeResize="0"/>
          <p:nvPr/>
        </p:nvPicPr>
        <p:blipFill rotWithShape="1">
          <a:blip r:embed="rId5">
            <a:alphaModFix/>
          </a:blip>
          <a:srcRect b="0" l="0" r="0" t="0"/>
          <a:stretch/>
        </p:blipFill>
        <p:spPr>
          <a:xfrm>
            <a:off x="11557509" y="233819"/>
            <a:ext cx="271308" cy="3898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txBox="1"/>
          <p:nvPr>
            <p:ph idx="1" type="body"/>
          </p:nvPr>
        </p:nvSpPr>
        <p:spPr>
          <a:xfrm>
            <a:off x="376800" y="1334275"/>
            <a:ext cx="72402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Tuning Process Control Flow </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br>
              <a:rPr lang="en-US" sz="1800">
                <a:latin typeface="Arial"/>
                <a:ea typeface="Arial"/>
                <a:cs typeface="Arial"/>
                <a:sym typeface="Arial"/>
              </a:rPr>
            </a:br>
            <a:r>
              <a:rPr b="1" lang="en-US" sz="1800">
                <a:latin typeface="Arial"/>
                <a:ea typeface="Arial"/>
                <a:cs typeface="Arial"/>
                <a:sym typeface="Arial"/>
              </a:rPr>
              <a:t>Sensor</a:t>
            </a:r>
            <a:r>
              <a:rPr b="1" lang="en-US" sz="1800">
                <a:latin typeface="Arial"/>
                <a:ea typeface="Arial"/>
                <a:cs typeface="Arial"/>
                <a:sym typeface="Arial"/>
              </a:rPr>
              <a:t> Subsystem</a:t>
            </a:r>
            <a:endParaRPr b="1" sz="1800">
              <a:latin typeface="Arial"/>
              <a:ea typeface="Arial"/>
              <a:cs typeface="Arial"/>
              <a:sym typeface="Arial"/>
            </a:endParaRPr>
          </a:p>
          <a:p>
            <a:pPr indent="0" lvl="0" marL="0" rtl="0" algn="l">
              <a:lnSpc>
                <a:spcPct val="100000"/>
              </a:lnSpc>
              <a:spcBef>
                <a:spcPts val="0"/>
              </a:spcBef>
              <a:spcAft>
                <a:spcPts val="0"/>
              </a:spcAft>
              <a:buSzPts val="2000"/>
              <a:buNone/>
            </a:pPr>
            <a:r>
              <a:t/>
            </a:r>
            <a:endParaRPr b="1" sz="1800">
              <a:latin typeface="Arial"/>
              <a:ea typeface="Arial"/>
              <a:cs typeface="Arial"/>
              <a:sym typeface="Arial"/>
            </a:endParaRPr>
          </a:p>
          <a:p>
            <a:pPr indent="0" lvl="0" marL="0" rtl="0" algn="l">
              <a:lnSpc>
                <a:spcPct val="100000"/>
              </a:lnSpc>
              <a:spcBef>
                <a:spcPts val="0"/>
              </a:spcBef>
              <a:spcAft>
                <a:spcPts val="0"/>
              </a:spcAft>
              <a:buSzPts val="2000"/>
              <a:buNone/>
            </a:pPr>
            <a:r>
              <a:rPr lang="en-US" sz="1800">
                <a:latin typeface="Arial"/>
                <a:ea typeface="Arial"/>
                <a:cs typeface="Arial"/>
                <a:sym typeface="Arial"/>
              </a:rPr>
              <a:t>Vibration → Piezoelectric → Voltage → </a:t>
            </a:r>
            <a:r>
              <a:rPr lang="en-US" sz="1800">
                <a:latin typeface="Arial"/>
                <a:ea typeface="Arial"/>
                <a:cs typeface="Arial"/>
                <a:sym typeface="Arial"/>
              </a:rPr>
              <a:t>Filtering </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SzPts val="2000"/>
              <a:buNone/>
            </a:pPr>
            <a:r>
              <a:rPr b="1" lang="en-US" sz="1800">
                <a:latin typeface="Arial"/>
                <a:ea typeface="Arial"/>
                <a:cs typeface="Arial"/>
                <a:sym typeface="Arial"/>
              </a:rPr>
              <a:t>Processing Subsystem</a:t>
            </a:r>
            <a:endParaRPr b="1" sz="1800">
              <a:latin typeface="Arial"/>
              <a:ea typeface="Arial"/>
              <a:cs typeface="Arial"/>
              <a:sym typeface="Arial"/>
            </a:endParaRPr>
          </a:p>
          <a:p>
            <a:pPr indent="0" lvl="0" marL="0" rtl="0" algn="l">
              <a:lnSpc>
                <a:spcPct val="100000"/>
              </a:lnSpc>
              <a:spcBef>
                <a:spcPts val="0"/>
              </a:spcBef>
              <a:spcAft>
                <a:spcPts val="0"/>
              </a:spcAft>
              <a:buSzPts val="2000"/>
              <a:buNone/>
            </a:pPr>
            <a:r>
              <a:t/>
            </a:r>
            <a:endParaRPr b="1" sz="1800">
              <a:latin typeface="Arial"/>
              <a:ea typeface="Arial"/>
              <a:cs typeface="Arial"/>
              <a:sym typeface="Arial"/>
            </a:endParaRPr>
          </a:p>
          <a:p>
            <a:pPr indent="0" lvl="0" marL="0" rtl="0" algn="l">
              <a:lnSpc>
                <a:spcPct val="100000"/>
              </a:lnSpc>
              <a:spcBef>
                <a:spcPts val="0"/>
              </a:spcBef>
              <a:spcAft>
                <a:spcPts val="0"/>
              </a:spcAft>
              <a:buSzPts val="2000"/>
              <a:buNone/>
            </a:pPr>
            <a:r>
              <a:rPr lang="en-US" sz="1800">
                <a:latin typeface="Arial"/>
                <a:ea typeface="Arial"/>
                <a:cs typeface="Arial"/>
                <a:sym typeface="Arial"/>
              </a:rPr>
              <a:t>STM32 ADC → FFT → Tuning Algorithm</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SzPts val="2000"/>
              <a:buNone/>
            </a:pPr>
            <a:r>
              <a:rPr b="1" lang="en-US" sz="1800">
                <a:latin typeface="Arial"/>
                <a:ea typeface="Arial"/>
                <a:cs typeface="Arial"/>
                <a:sym typeface="Arial"/>
              </a:rPr>
              <a:t>Motor Subsystem</a:t>
            </a:r>
            <a:endParaRPr b="1" sz="1800">
              <a:latin typeface="Arial"/>
              <a:ea typeface="Arial"/>
              <a:cs typeface="Arial"/>
              <a:sym typeface="Arial"/>
            </a:endParaRPr>
          </a:p>
          <a:p>
            <a:pPr indent="0" lvl="0" marL="0" rtl="0" algn="l">
              <a:lnSpc>
                <a:spcPct val="100000"/>
              </a:lnSpc>
              <a:spcBef>
                <a:spcPts val="0"/>
              </a:spcBef>
              <a:spcAft>
                <a:spcPts val="0"/>
              </a:spcAft>
              <a:buSzPts val="2000"/>
              <a:buNone/>
            </a:pPr>
            <a:r>
              <a:t/>
            </a:r>
            <a:endParaRPr b="1" sz="1800">
              <a:latin typeface="Arial"/>
              <a:ea typeface="Arial"/>
              <a:cs typeface="Arial"/>
              <a:sym typeface="Arial"/>
            </a:endParaRPr>
          </a:p>
          <a:p>
            <a:pPr indent="0" lvl="0" marL="0" rtl="0" algn="l">
              <a:lnSpc>
                <a:spcPct val="100000"/>
              </a:lnSpc>
              <a:spcBef>
                <a:spcPts val="0"/>
              </a:spcBef>
              <a:spcAft>
                <a:spcPts val="0"/>
              </a:spcAft>
              <a:buSzPts val="2000"/>
              <a:buNone/>
            </a:pPr>
            <a:r>
              <a:rPr lang="en-US" sz="1800">
                <a:latin typeface="Arial"/>
                <a:ea typeface="Arial"/>
                <a:cs typeface="Arial"/>
                <a:sym typeface="Arial"/>
              </a:rPr>
              <a:t>H-bridge Motor Signals → Tuning Peg</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1800">
              <a:solidFill>
                <a:schemeClr val="dk1"/>
              </a:solidFill>
              <a:latin typeface="Arial"/>
              <a:ea typeface="Arial"/>
              <a:cs typeface="Arial"/>
              <a:sym typeface="Arial"/>
            </a:endParaRPr>
          </a:p>
        </p:txBody>
      </p:sp>
      <p:sp>
        <p:nvSpPr>
          <p:cNvPr id="135" name="Google Shape;135;p16"/>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36" name="Google Shape;136;p16"/>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Tuning Process</a:t>
            </a:r>
            <a:endParaRPr b="0" i="0" sz="2400" u="none" cap="none" strike="noStrike">
              <a:solidFill>
                <a:schemeClr val="lt1"/>
              </a:solidFill>
              <a:latin typeface="Arial"/>
              <a:ea typeface="Arial"/>
              <a:cs typeface="Arial"/>
              <a:sym typeface="Arial"/>
            </a:endParaRPr>
          </a:p>
        </p:txBody>
      </p:sp>
      <p:pic>
        <p:nvPicPr>
          <p:cNvPr id="137" name="Google Shape;137;p16"/>
          <p:cNvPicPr preferRelativeResize="0"/>
          <p:nvPr/>
        </p:nvPicPr>
        <p:blipFill rotWithShape="1">
          <a:blip r:embed="rId3">
            <a:alphaModFix/>
          </a:blip>
          <a:srcRect b="0" l="0" r="0" t="0"/>
          <a:stretch/>
        </p:blipFill>
        <p:spPr>
          <a:xfrm>
            <a:off x="11557509" y="233819"/>
            <a:ext cx="271308" cy="389810"/>
          </a:xfrm>
          <a:prstGeom prst="rect">
            <a:avLst/>
          </a:prstGeom>
          <a:noFill/>
          <a:ln>
            <a:noFill/>
          </a:ln>
        </p:spPr>
      </p:pic>
      <p:sp>
        <p:nvSpPr>
          <p:cNvPr id="138" name="Google Shape;138;p16"/>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139" name="Google Shape;139;p16"/>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140" name="Google Shape;140;p16"/>
          <p:cNvGrpSpPr/>
          <p:nvPr/>
        </p:nvGrpSpPr>
        <p:grpSpPr>
          <a:xfrm>
            <a:off x="4061361" y="6601537"/>
            <a:ext cx="5238725" cy="70446"/>
            <a:chOff x="4028111" y="6601537"/>
            <a:chExt cx="5238725" cy="70446"/>
          </a:xfrm>
        </p:grpSpPr>
        <p:cxnSp>
          <p:nvCxnSpPr>
            <p:cNvPr id="141" name="Google Shape;141;p16"/>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142" name="Google Shape;142;p16"/>
            <p:cNvSpPr/>
            <p:nvPr/>
          </p:nvSpPr>
          <p:spPr>
            <a:xfrm>
              <a:off x="9196390" y="6601537"/>
              <a:ext cx="70446" cy="70446"/>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43" name="Google Shape;143;p16"/>
          <p:cNvGrpSpPr/>
          <p:nvPr/>
        </p:nvGrpSpPr>
        <p:grpSpPr>
          <a:xfrm>
            <a:off x="5863703" y="2048466"/>
            <a:ext cx="5693803" cy="3392618"/>
            <a:chOff x="5216050" y="2782500"/>
            <a:chExt cx="6070800" cy="3583625"/>
          </a:xfrm>
        </p:grpSpPr>
        <p:pic>
          <p:nvPicPr>
            <p:cNvPr id="144" name="Google Shape;144;p16" title="Screenshot 2025-05-01 082117.png"/>
            <p:cNvPicPr preferRelativeResize="0"/>
            <p:nvPr/>
          </p:nvPicPr>
          <p:blipFill rotWithShape="1">
            <a:blip r:embed="rId4">
              <a:alphaModFix/>
            </a:blip>
            <a:srcRect b="19973" l="14969" r="12713" t="19973"/>
            <a:stretch/>
          </p:blipFill>
          <p:spPr>
            <a:xfrm>
              <a:off x="5216050" y="2782500"/>
              <a:ext cx="6070774" cy="3220251"/>
            </a:xfrm>
            <a:prstGeom prst="rect">
              <a:avLst/>
            </a:prstGeom>
            <a:noFill/>
            <a:ln>
              <a:noFill/>
            </a:ln>
          </p:spPr>
        </p:pic>
        <p:sp>
          <p:nvSpPr>
            <p:cNvPr id="145" name="Google Shape;145;p16"/>
            <p:cNvSpPr txBox="1"/>
            <p:nvPr/>
          </p:nvSpPr>
          <p:spPr>
            <a:xfrm>
              <a:off x="5216050" y="5649425"/>
              <a:ext cx="6070800" cy="7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dk1"/>
                  </a:solidFill>
                </a:rPr>
                <a:t>Image 2: MCU FFT Outputs </a:t>
              </a:r>
              <a:endParaRPr sz="1800">
                <a:solidFill>
                  <a:schemeClr val="dk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17"/>
          <p:cNvSpPr txBox="1"/>
          <p:nvPr/>
        </p:nvSpPr>
        <p:spPr>
          <a:xfrm>
            <a:off x="1295400" y="5604565"/>
            <a:ext cx="9601200" cy="7851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lang="en-US" sz="4500">
                <a:solidFill>
                  <a:srgbClr val="15264B"/>
                </a:solidFill>
              </a:rPr>
              <a:t>Demonstration</a:t>
            </a:r>
            <a:endParaRPr b="0" i="0" sz="1800" u="none" cap="none" strike="noStrike">
              <a:solidFill>
                <a:srgbClr val="15264B"/>
              </a:solidFill>
              <a:latin typeface="Arial"/>
              <a:ea typeface="Arial"/>
              <a:cs typeface="Arial"/>
              <a:sym typeface="Arial"/>
            </a:endParaRPr>
          </a:p>
        </p:txBody>
      </p:sp>
      <p:grpSp>
        <p:nvGrpSpPr>
          <p:cNvPr id="151" name="Google Shape;151;p17"/>
          <p:cNvGrpSpPr/>
          <p:nvPr/>
        </p:nvGrpSpPr>
        <p:grpSpPr>
          <a:xfrm>
            <a:off x="3943790" y="2676939"/>
            <a:ext cx="3861636" cy="322845"/>
            <a:chOff x="3943790" y="2676939"/>
            <a:chExt cx="3861636" cy="322845"/>
          </a:xfrm>
        </p:grpSpPr>
        <p:cxnSp>
          <p:nvCxnSpPr>
            <p:cNvPr id="152" name="Google Shape;152;p17"/>
            <p:cNvCxnSpPr/>
            <p:nvPr/>
          </p:nvCxnSpPr>
          <p:spPr>
            <a:xfrm>
              <a:off x="4426226" y="2676939"/>
              <a:ext cx="3379200" cy="0"/>
            </a:xfrm>
            <a:prstGeom prst="straightConnector1">
              <a:avLst/>
            </a:prstGeom>
            <a:noFill/>
            <a:ln cap="flat" cmpd="sng" w="19050">
              <a:solidFill>
                <a:schemeClr val="lt1"/>
              </a:solidFill>
              <a:prstDash val="solid"/>
              <a:round/>
              <a:headEnd len="sm" w="sm" type="none"/>
              <a:tailEnd len="sm" w="sm" type="none"/>
            </a:ln>
          </p:spPr>
        </p:cxnSp>
        <p:cxnSp>
          <p:nvCxnSpPr>
            <p:cNvPr id="153" name="Google Shape;153;p17"/>
            <p:cNvCxnSpPr/>
            <p:nvPr/>
          </p:nvCxnSpPr>
          <p:spPr>
            <a:xfrm flipH="1" rot="10800000">
              <a:off x="3943790" y="2676984"/>
              <a:ext cx="482400" cy="322800"/>
            </a:xfrm>
            <a:prstGeom prst="straightConnector1">
              <a:avLst/>
            </a:prstGeom>
            <a:noFill/>
            <a:ln cap="flat" cmpd="sng" w="19050">
              <a:solidFill>
                <a:schemeClr val="lt1"/>
              </a:solidFill>
              <a:prstDash val="solid"/>
              <a:round/>
              <a:headEnd len="sm" w="sm" type="none"/>
              <a:tailEnd len="sm" w="sm" type="none"/>
            </a:ln>
          </p:spPr>
        </p:cxnSp>
      </p:grpSp>
      <p:pic>
        <p:nvPicPr>
          <p:cNvPr id="154" name="Google Shape;154;p17"/>
          <p:cNvPicPr preferRelativeResize="0"/>
          <p:nvPr/>
        </p:nvPicPr>
        <p:blipFill rotWithShape="1">
          <a:blip r:embed="rId4">
            <a:alphaModFix/>
          </a:blip>
          <a:srcRect b="0" l="0" r="0" t="0"/>
          <a:stretch/>
        </p:blipFill>
        <p:spPr>
          <a:xfrm>
            <a:off x="11557509" y="233819"/>
            <a:ext cx="271309" cy="389810"/>
          </a:xfrm>
          <a:prstGeom prst="rect">
            <a:avLst/>
          </a:prstGeom>
          <a:noFill/>
          <a:ln>
            <a:noFill/>
          </a:ln>
        </p:spPr>
      </p:pic>
      <p:sp>
        <p:nvSpPr>
          <p:cNvPr id="155" name="Google Shape;155;p1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156" name="Google Shape;156;p1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157" name="Google Shape;157;p17"/>
          <p:cNvGrpSpPr/>
          <p:nvPr/>
        </p:nvGrpSpPr>
        <p:grpSpPr>
          <a:xfrm>
            <a:off x="4061425" y="6601537"/>
            <a:ext cx="5238715" cy="70500"/>
            <a:chOff x="4028175" y="6601537"/>
            <a:chExt cx="5238715" cy="70500"/>
          </a:xfrm>
        </p:grpSpPr>
        <p:cxnSp>
          <p:nvCxnSpPr>
            <p:cNvPr id="158" name="Google Shape;158;p17"/>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59" name="Google Shape;159;p17"/>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60" name="Google Shape;160;p17"/>
          <p:cNvSpPr txBox="1"/>
          <p:nvPr/>
        </p:nvSpPr>
        <p:spPr>
          <a:xfrm>
            <a:off x="1295400" y="468315"/>
            <a:ext cx="9601200" cy="7851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lang="en-US" sz="4500">
                <a:solidFill>
                  <a:srgbClr val="15264B"/>
                </a:solidFill>
              </a:rPr>
              <a:t>Video</a:t>
            </a:r>
            <a:endParaRPr b="0" i="0" sz="1800" u="none" cap="none" strike="noStrike">
              <a:solidFill>
                <a:srgbClr val="15264B"/>
              </a:solidFill>
              <a:latin typeface="Arial"/>
              <a:ea typeface="Arial"/>
              <a:cs typeface="Arial"/>
              <a:sym typeface="Arial"/>
            </a:endParaRPr>
          </a:p>
        </p:txBody>
      </p:sp>
      <p:pic>
        <p:nvPicPr>
          <p:cNvPr id="161" name="Google Shape;161;p17" title="IMG_3117.MOV">
            <a:hlinkClick r:id="rId5"/>
          </p:cNvPr>
          <p:cNvPicPr preferRelativeResize="0"/>
          <p:nvPr/>
        </p:nvPicPr>
        <p:blipFill>
          <a:blip r:embed="rId6">
            <a:alphaModFix/>
          </a:blip>
          <a:stretch>
            <a:fillRect/>
          </a:stretch>
        </p:blipFill>
        <p:spPr>
          <a:xfrm>
            <a:off x="1295425" y="2194438"/>
            <a:ext cx="3292153" cy="2469115"/>
          </a:xfrm>
          <a:prstGeom prst="rect">
            <a:avLst/>
          </a:prstGeom>
          <a:noFill/>
          <a:ln>
            <a:noFill/>
          </a:ln>
        </p:spPr>
      </p:pic>
      <p:pic>
        <p:nvPicPr>
          <p:cNvPr id="162" name="Google Shape;162;p17" title="IMG_3116.MOV">
            <a:hlinkClick r:id="rId7"/>
          </p:cNvPr>
          <p:cNvPicPr preferRelativeResize="0"/>
          <p:nvPr/>
        </p:nvPicPr>
        <p:blipFill>
          <a:blip r:embed="rId6">
            <a:alphaModFix/>
          </a:blip>
          <a:stretch>
            <a:fillRect/>
          </a:stretch>
        </p:blipFill>
        <p:spPr>
          <a:xfrm>
            <a:off x="7805426" y="2194438"/>
            <a:ext cx="3292153" cy="2469115"/>
          </a:xfrm>
          <a:prstGeom prst="rect">
            <a:avLst/>
          </a:prstGeom>
          <a:noFill/>
          <a:ln>
            <a:noFill/>
          </a:ln>
        </p:spPr>
      </p:pic>
      <p:sp>
        <p:nvSpPr>
          <p:cNvPr id="163" name="Google Shape;163;p17"/>
          <p:cNvSpPr txBox="1"/>
          <p:nvPr/>
        </p:nvSpPr>
        <p:spPr>
          <a:xfrm>
            <a:off x="1295400" y="4653825"/>
            <a:ext cx="32922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US" sz="1800">
                <a:solidFill>
                  <a:schemeClr val="dk1"/>
                </a:solidFill>
              </a:rPr>
              <a:t>Video 1</a:t>
            </a:r>
            <a:r>
              <a:rPr b="1" lang="en-US" sz="1800">
                <a:solidFill>
                  <a:schemeClr val="dk1"/>
                </a:solidFill>
              </a:rPr>
              <a:t>: Automatic Tuning System G-String Out of Tune</a:t>
            </a:r>
            <a:endParaRPr b="1" sz="1800">
              <a:solidFill>
                <a:schemeClr val="dk1"/>
              </a:solidFill>
            </a:endParaRPr>
          </a:p>
        </p:txBody>
      </p:sp>
      <p:sp>
        <p:nvSpPr>
          <p:cNvPr id="164" name="Google Shape;164;p17"/>
          <p:cNvSpPr txBox="1"/>
          <p:nvPr/>
        </p:nvSpPr>
        <p:spPr>
          <a:xfrm>
            <a:off x="7604425" y="4653825"/>
            <a:ext cx="3292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dk1"/>
                </a:solidFill>
              </a:rPr>
              <a:t>Video 2: Automatic Tuning System In Tune</a:t>
            </a:r>
            <a:endParaRPr b="1"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18"/>
          <p:cNvSpPr txBox="1"/>
          <p:nvPr/>
        </p:nvSpPr>
        <p:spPr>
          <a:xfrm>
            <a:off x="970950" y="5604575"/>
            <a:ext cx="10250100" cy="7851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lang="en-US" sz="4500">
                <a:solidFill>
                  <a:srgbClr val="15264B"/>
                </a:solidFill>
              </a:rPr>
              <a:t>Physical Modules and Test Results</a:t>
            </a:r>
            <a:endParaRPr b="0" i="0" sz="1800" u="none" cap="none" strike="noStrike">
              <a:solidFill>
                <a:srgbClr val="15264B"/>
              </a:solidFill>
              <a:latin typeface="Arial"/>
              <a:ea typeface="Arial"/>
              <a:cs typeface="Arial"/>
              <a:sym typeface="Arial"/>
            </a:endParaRPr>
          </a:p>
        </p:txBody>
      </p:sp>
      <p:grpSp>
        <p:nvGrpSpPr>
          <p:cNvPr id="170" name="Google Shape;170;p18"/>
          <p:cNvGrpSpPr/>
          <p:nvPr/>
        </p:nvGrpSpPr>
        <p:grpSpPr>
          <a:xfrm>
            <a:off x="3943790" y="2676939"/>
            <a:ext cx="3861636" cy="322845"/>
            <a:chOff x="3943790" y="2676939"/>
            <a:chExt cx="3861636" cy="322845"/>
          </a:xfrm>
        </p:grpSpPr>
        <p:cxnSp>
          <p:nvCxnSpPr>
            <p:cNvPr id="171" name="Google Shape;171;p18"/>
            <p:cNvCxnSpPr/>
            <p:nvPr/>
          </p:nvCxnSpPr>
          <p:spPr>
            <a:xfrm>
              <a:off x="4426226" y="2676939"/>
              <a:ext cx="3379200" cy="0"/>
            </a:xfrm>
            <a:prstGeom prst="straightConnector1">
              <a:avLst/>
            </a:prstGeom>
            <a:noFill/>
            <a:ln cap="flat" cmpd="sng" w="19050">
              <a:solidFill>
                <a:schemeClr val="lt1"/>
              </a:solidFill>
              <a:prstDash val="solid"/>
              <a:round/>
              <a:headEnd len="sm" w="sm" type="none"/>
              <a:tailEnd len="sm" w="sm" type="none"/>
            </a:ln>
          </p:spPr>
        </p:cxnSp>
        <p:cxnSp>
          <p:nvCxnSpPr>
            <p:cNvPr id="172" name="Google Shape;172;p18"/>
            <p:cNvCxnSpPr/>
            <p:nvPr/>
          </p:nvCxnSpPr>
          <p:spPr>
            <a:xfrm flipH="1" rot="10800000">
              <a:off x="3943790" y="2676984"/>
              <a:ext cx="482400" cy="322800"/>
            </a:xfrm>
            <a:prstGeom prst="straightConnector1">
              <a:avLst/>
            </a:prstGeom>
            <a:noFill/>
            <a:ln cap="flat" cmpd="sng" w="19050">
              <a:solidFill>
                <a:schemeClr val="lt1"/>
              </a:solidFill>
              <a:prstDash val="solid"/>
              <a:round/>
              <a:headEnd len="sm" w="sm" type="none"/>
              <a:tailEnd len="sm" w="sm" type="none"/>
            </a:ln>
          </p:spPr>
        </p:cxnSp>
      </p:grpSp>
      <p:pic>
        <p:nvPicPr>
          <p:cNvPr id="173" name="Google Shape;173;p18"/>
          <p:cNvPicPr preferRelativeResize="0"/>
          <p:nvPr/>
        </p:nvPicPr>
        <p:blipFill rotWithShape="1">
          <a:blip r:embed="rId4">
            <a:alphaModFix/>
          </a:blip>
          <a:srcRect b="0" l="0" r="0" t="0"/>
          <a:stretch/>
        </p:blipFill>
        <p:spPr>
          <a:xfrm>
            <a:off x="11557509" y="233819"/>
            <a:ext cx="271309" cy="389810"/>
          </a:xfrm>
          <a:prstGeom prst="rect">
            <a:avLst/>
          </a:prstGeom>
          <a:noFill/>
          <a:ln>
            <a:noFill/>
          </a:ln>
        </p:spPr>
      </p:pic>
      <p:sp>
        <p:nvSpPr>
          <p:cNvPr id="174" name="Google Shape;174;p1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175" name="Google Shape;175;p1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176" name="Google Shape;176;p18"/>
          <p:cNvGrpSpPr/>
          <p:nvPr/>
        </p:nvGrpSpPr>
        <p:grpSpPr>
          <a:xfrm>
            <a:off x="4061425" y="6601537"/>
            <a:ext cx="5238715" cy="70500"/>
            <a:chOff x="4028175" y="6601537"/>
            <a:chExt cx="5238715" cy="70500"/>
          </a:xfrm>
        </p:grpSpPr>
        <p:cxnSp>
          <p:nvCxnSpPr>
            <p:cNvPr id="177" name="Google Shape;177;p18"/>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78" name="Google Shape;178;p18"/>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179" name="Google Shape;179;p18" title="IMG_1326.jpg"/>
          <p:cNvPicPr preferRelativeResize="0"/>
          <p:nvPr/>
        </p:nvPicPr>
        <p:blipFill rotWithShape="1">
          <a:blip r:embed="rId5">
            <a:alphaModFix/>
          </a:blip>
          <a:srcRect b="17256" l="0" r="0" t="11110"/>
          <a:stretch/>
        </p:blipFill>
        <p:spPr>
          <a:xfrm rot="5400000">
            <a:off x="1166206" y="622782"/>
            <a:ext cx="4834349" cy="4859812"/>
          </a:xfrm>
          <a:prstGeom prst="rect">
            <a:avLst/>
          </a:prstGeom>
          <a:noFill/>
          <a:ln>
            <a:noFill/>
          </a:ln>
        </p:spPr>
      </p:pic>
      <p:pic>
        <p:nvPicPr>
          <p:cNvPr id="180" name="Google Shape;180;p18" title="IMG_1325.jpg"/>
          <p:cNvPicPr preferRelativeResize="0"/>
          <p:nvPr/>
        </p:nvPicPr>
        <p:blipFill rotWithShape="1">
          <a:blip r:embed="rId6">
            <a:alphaModFix/>
          </a:blip>
          <a:srcRect b="24064" l="0" r="0" t="0"/>
          <a:stretch/>
        </p:blipFill>
        <p:spPr>
          <a:xfrm>
            <a:off x="6013286" y="635513"/>
            <a:ext cx="5025239" cy="4834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9"/>
          <p:cNvSpPr txBox="1"/>
          <p:nvPr>
            <p:ph idx="1"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Must be able to supply a continuous 5V±0.25V and 3.3V±0.2V for all system components</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342900" lvl="0" marL="457200" rtl="0" algn="l">
              <a:lnSpc>
                <a:spcPct val="100000"/>
              </a:lnSpc>
              <a:spcBef>
                <a:spcPts val="0"/>
              </a:spcBef>
              <a:spcAft>
                <a:spcPts val="0"/>
              </a:spcAft>
              <a:buSzPts val="1800"/>
              <a:buChar char="•"/>
            </a:pPr>
            <a:r>
              <a:rPr lang="en-US" sz="1800">
                <a:latin typeface="Arial"/>
                <a:ea typeface="Arial"/>
                <a:cs typeface="Arial"/>
                <a:sym typeface="Arial"/>
              </a:rPr>
              <a:t>Under a 1 Minute Test</a:t>
            </a:r>
            <a:endParaRPr sz="18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lang="en-US" sz="1800">
                <a:latin typeface="Arial"/>
                <a:ea typeface="Arial"/>
                <a:cs typeface="Arial"/>
                <a:sym typeface="Arial"/>
              </a:rPr>
              <a:t>Both 5 Volt and 3.3 Volt Test Points showed no change, remaining at their respective voltages</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b="1" lang="en-US" sz="2000">
                <a:solidFill>
                  <a:srgbClr val="15264B"/>
                </a:solidFill>
                <a:latin typeface="Arial"/>
                <a:ea typeface="Arial"/>
                <a:cs typeface="Arial"/>
                <a:sym typeface="Arial"/>
              </a:rPr>
              <a:t>Output voltage should not decrease by more than 5% when motors are under load</a:t>
            </a:r>
            <a:endParaRPr b="1" sz="2000">
              <a:solidFill>
                <a:srgbClr val="15264B"/>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1800">
              <a:solidFill>
                <a:schemeClr val="dk1"/>
              </a:solidFill>
              <a:latin typeface="Arial"/>
              <a:ea typeface="Arial"/>
              <a:cs typeface="Arial"/>
              <a:sym typeface="Arial"/>
            </a:endParaRPr>
          </a:p>
          <a:p>
            <a:pPr indent="-342900" lvl="0" marL="457200" rtl="0" algn="l">
              <a:lnSpc>
                <a:spcPct val="100000"/>
              </a:lnSpc>
              <a:spcBef>
                <a:spcPts val="0"/>
              </a:spcBef>
              <a:spcAft>
                <a:spcPts val="0"/>
              </a:spcAft>
              <a:buSzPts val="1800"/>
              <a:buChar char="•"/>
            </a:pPr>
            <a:r>
              <a:rPr lang="en-US" sz="1800">
                <a:latin typeface="Arial"/>
                <a:ea typeface="Arial"/>
                <a:cs typeface="Arial"/>
                <a:sym typeface="Arial"/>
              </a:rPr>
              <a:t>5 Volt Test Point showed 4.97 Volts when running two motors at full speed with all other subsystems</a:t>
            </a:r>
            <a:endParaRPr sz="1800">
              <a:latin typeface="Arial"/>
              <a:ea typeface="Arial"/>
              <a:cs typeface="Arial"/>
              <a:sym typeface="Arial"/>
            </a:endParaRPr>
          </a:p>
          <a:p>
            <a:pPr indent="-342900" lvl="1" marL="914400" rtl="0" algn="l">
              <a:lnSpc>
                <a:spcPct val="100000"/>
              </a:lnSpc>
              <a:spcBef>
                <a:spcPts val="0"/>
              </a:spcBef>
              <a:spcAft>
                <a:spcPts val="0"/>
              </a:spcAft>
              <a:buSzPts val="1800"/>
              <a:buChar char="•"/>
            </a:pPr>
            <a:r>
              <a:rPr lang="en-US" sz="1800">
                <a:latin typeface="Arial"/>
                <a:ea typeface="Arial"/>
                <a:cs typeface="Arial"/>
                <a:sym typeface="Arial"/>
              </a:rPr>
              <a:t>4.91 Volts Expected under full motor load</a:t>
            </a:r>
            <a:endParaRPr sz="18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lang="en-US" sz="1800">
                <a:latin typeface="Arial"/>
                <a:ea typeface="Arial"/>
                <a:cs typeface="Arial"/>
                <a:sym typeface="Arial"/>
              </a:rPr>
              <a:t>1.8% Decrease under full load</a:t>
            </a:r>
            <a:endParaRPr sz="1800">
              <a:latin typeface="Arial"/>
              <a:ea typeface="Arial"/>
              <a:cs typeface="Arial"/>
              <a:sym typeface="Arial"/>
            </a:endParaRPr>
          </a:p>
        </p:txBody>
      </p:sp>
      <p:sp>
        <p:nvSpPr>
          <p:cNvPr id="186" name="Google Shape;186;p19"/>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87" name="Google Shape;187;p19"/>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Requirements and Verification - Power Subsystem</a:t>
            </a:r>
            <a:endParaRPr b="0" i="0" sz="2400" u="none" cap="none" strike="noStrike">
              <a:solidFill>
                <a:schemeClr val="lt1"/>
              </a:solidFill>
              <a:latin typeface="Arial"/>
              <a:ea typeface="Arial"/>
              <a:cs typeface="Arial"/>
              <a:sym typeface="Arial"/>
            </a:endParaRPr>
          </a:p>
        </p:txBody>
      </p:sp>
      <p:pic>
        <p:nvPicPr>
          <p:cNvPr id="188" name="Google Shape;188;p19"/>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189" name="Google Shape;189;p1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190" name="Google Shape;190;p1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191" name="Google Shape;191;p19"/>
          <p:cNvGrpSpPr/>
          <p:nvPr/>
        </p:nvGrpSpPr>
        <p:grpSpPr>
          <a:xfrm>
            <a:off x="4061425" y="6601537"/>
            <a:ext cx="5238715" cy="70500"/>
            <a:chOff x="4028175" y="6601537"/>
            <a:chExt cx="5238715" cy="70500"/>
          </a:xfrm>
        </p:grpSpPr>
        <p:cxnSp>
          <p:nvCxnSpPr>
            <p:cNvPr id="192" name="Google Shape;192;p19"/>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93" name="Google Shape;193;p19"/>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0"/>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99" name="Google Shape;199;p2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Requirements and Verification - Sensor Subsystem</a:t>
            </a:r>
            <a:endParaRPr b="0" i="0" sz="2400" u="none" cap="none" strike="noStrike">
              <a:solidFill>
                <a:schemeClr val="lt1"/>
              </a:solidFill>
              <a:latin typeface="Arial"/>
              <a:ea typeface="Arial"/>
              <a:cs typeface="Arial"/>
              <a:sym typeface="Arial"/>
            </a:endParaRPr>
          </a:p>
        </p:txBody>
      </p:sp>
      <p:pic>
        <p:nvPicPr>
          <p:cNvPr id="200" name="Google Shape;200;p20"/>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201" name="Google Shape;201;p2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202" name="Google Shape;202;p2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203" name="Google Shape;203;p20"/>
          <p:cNvGrpSpPr/>
          <p:nvPr/>
        </p:nvGrpSpPr>
        <p:grpSpPr>
          <a:xfrm>
            <a:off x="4061425" y="6601537"/>
            <a:ext cx="5238715" cy="70500"/>
            <a:chOff x="4028175" y="6601537"/>
            <a:chExt cx="5238715" cy="70500"/>
          </a:xfrm>
        </p:grpSpPr>
        <p:cxnSp>
          <p:nvCxnSpPr>
            <p:cNvPr id="204" name="Google Shape;204;p20"/>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05" name="Google Shape;205;p20"/>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aphicFrame>
        <p:nvGraphicFramePr>
          <p:cNvPr id="206" name="Google Shape;206;p20"/>
          <p:cNvGraphicFramePr/>
          <p:nvPr/>
        </p:nvGraphicFramePr>
        <p:xfrm>
          <a:off x="952500" y="2857500"/>
          <a:ext cx="3000000" cy="3000000"/>
        </p:xfrm>
        <a:graphic>
          <a:graphicData uri="http://schemas.openxmlformats.org/drawingml/2006/table">
            <a:tbl>
              <a:tblPr>
                <a:noFill/>
                <a:tableStyleId>{EC0E7FB1-E615-40EC-9E5A-94D9527E9A2F}</a:tableStyleId>
              </a:tblPr>
              <a:tblGrid>
                <a:gridCol w="1939150"/>
                <a:gridCol w="2480025"/>
                <a:gridCol w="2920175"/>
                <a:gridCol w="2947650"/>
              </a:tblGrid>
              <a:tr h="381000">
                <a:tc>
                  <a:txBody>
                    <a:bodyPr/>
                    <a:lstStyle/>
                    <a:p>
                      <a:pPr indent="0" lvl="0" marL="0" rtl="0" algn="ctr">
                        <a:spcBef>
                          <a:spcPts val="0"/>
                        </a:spcBef>
                        <a:spcAft>
                          <a:spcPts val="0"/>
                        </a:spcAft>
                        <a:buNone/>
                      </a:pPr>
                      <a:r>
                        <a:rPr b="1" lang="en-US"/>
                        <a:t>Guitar String Notes</a:t>
                      </a:r>
                      <a:endParaRPr b="1"/>
                    </a:p>
                  </a:txBody>
                  <a:tcPr marT="91425" marB="91425" marR="91425" marL="91425"/>
                </a:tc>
                <a:tc>
                  <a:txBody>
                    <a:bodyPr/>
                    <a:lstStyle/>
                    <a:p>
                      <a:pPr indent="0" lvl="0" marL="0" rtl="0" algn="ctr">
                        <a:spcBef>
                          <a:spcPts val="0"/>
                        </a:spcBef>
                        <a:spcAft>
                          <a:spcPts val="0"/>
                        </a:spcAft>
                        <a:buNone/>
                      </a:pPr>
                      <a:r>
                        <a:rPr b="1" lang="en-US"/>
                        <a:t>Exact Tuning Frequencies</a:t>
                      </a:r>
                      <a:endParaRPr b="1"/>
                    </a:p>
                  </a:txBody>
                  <a:tcPr marT="91425" marB="91425" marR="91425" marL="91425"/>
                </a:tc>
                <a:tc>
                  <a:txBody>
                    <a:bodyPr/>
                    <a:lstStyle/>
                    <a:p>
                      <a:pPr indent="0" lvl="0" marL="0" rtl="0" algn="ctr">
                        <a:spcBef>
                          <a:spcPts val="0"/>
                        </a:spcBef>
                        <a:spcAft>
                          <a:spcPts val="0"/>
                        </a:spcAft>
                        <a:buNone/>
                      </a:pPr>
                      <a:r>
                        <a:rPr b="1" lang="en-US"/>
                        <a:t>Tuning Frequencies ±12 cents</a:t>
                      </a:r>
                      <a:endParaRPr b="1"/>
                    </a:p>
                  </a:txBody>
                  <a:tcPr marT="91425" marB="91425" marR="91425" marL="91425"/>
                </a:tc>
                <a:tc>
                  <a:txBody>
                    <a:bodyPr/>
                    <a:lstStyle/>
                    <a:p>
                      <a:pPr indent="0" lvl="0" marL="0" rtl="0" algn="ctr">
                        <a:spcBef>
                          <a:spcPts val="0"/>
                        </a:spcBef>
                        <a:spcAft>
                          <a:spcPts val="0"/>
                        </a:spcAft>
                        <a:buNone/>
                      </a:pPr>
                      <a:r>
                        <a:rPr b="1" lang="en-US"/>
                        <a:t>Obtained Tuning Frequencies</a:t>
                      </a:r>
                      <a:endParaRPr b="1"/>
                    </a:p>
                  </a:txBody>
                  <a:tcPr marT="91425" marB="91425" marR="91425" marL="91425"/>
                </a:tc>
              </a:tr>
              <a:tr h="381000">
                <a:tc>
                  <a:txBody>
                    <a:bodyPr/>
                    <a:lstStyle/>
                    <a:p>
                      <a:pPr indent="0" lvl="0" marL="0" rtl="0" algn="ctr">
                        <a:spcBef>
                          <a:spcPts val="0"/>
                        </a:spcBef>
                        <a:spcAft>
                          <a:spcPts val="0"/>
                        </a:spcAft>
                        <a:buNone/>
                      </a:pPr>
                      <a:r>
                        <a:rPr lang="en-US"/>
                        <a:t>E2</a:t>
                      </a:r>
                      <a:endParaRPr/>
                    </a:p>
                  </a:txBody>
                  <a:tcPr marT="91425" marB="91425" marR="91425" marL="91425"/>
                </a:tc>
                <a:tc>
                  <a:txBody>
                    <a:bodyPr/>
                    <a:lstStyle/>
                    <a:p>
                      <a:pPr indent="0" lvl="0" marL="0" rtl="0" algn="ctr">
                        <a:spcBef>
                          <a:spcPts val="0"/>
                        </a:spcBef>
                        <a:spcAft>
                          <a:spcPts val="0"/>
                        </a:spcAft>
                        <a:buNone/>
                      </a:pPr>
                      <a:r>
                        <a:rPr lang="en-US"/>
                        <a:t>82.41 Hz</a:t>
                      </a:r>
                      <a:endParaRPr/>
                    </a:p>
                  </a:txBody>
                  <a:tcPr marT="91425" marB="91425" marR="91425" marL="91425"/>
                </a:tc>
                <a:tc>
                  <a:txBody>
                    <a:bodyPr/>
                    <a:lstStyle/>
                    <a:p>
                      <a:pPr indent="0" lvl="0" marL="0" rtl="0" algn="ctr">
                        <a:spcBef>
                          <a:spcPts val="0"/>
                        </a:spcBef>
                        <a:spcAft>
                          <a:spcPts val="0"/>
                        </a:spcAft>
                        <a:buNone/>
                      </a:pPr>
                      <a:r>
                        <a:rPr lang="en-US"/>
                        <a:t>81.84 Hz - 82.98 Hz</a:t>
                      </a:r>
                      <a:endParaRPr/>
                    </a:p>
                  </a:txBody>
                  <a:tcPr marT="91425" marB="91425" marR="91425" marL="91425"/>
                </a:tc>
                <a:tc>
                  <a:txBody>
                    <a:bodyPr/>
                    <a:lstStyle/>
                    <a:p>
                      <a:pPr indent="0" lvl="0" marL="0" rtl="0" algn="ctr">
                        <a:spcBef>
                          <a:spcPts val="0"/>
                        </a:spcBef>
                        <a:spcAft>
                          <a:spcPts val="0"/>
                        </a:spcAft>
                        <a:buNone/>
                      </a:pPr>
                      <a:r>
                        <a:rPr lang="en-US"/>
                        <a:t>82.8125 Hz </a:t>
                      </a:r>
                      <a:endParaRPr/>
                    </a:p>
                  </a:txBody>
                  <a:tcPr marT="91425" marB="91425" marR="91425" marL="91425">
                    <a:solidFill>
                      <a:srgbClr val="D9EAD3"/>
                    </a:solidFill>
                  </a:tcPr>
                </a:tc>
              </a:tr>
              <a:tr h="381000">
                <a:tc>
                  <a:txBody>
                    <a:bodyPr/>
                    <a:lstStyle/>
                    <a:p>
                      <a:pPr indent="0" lvl="0" marL="0" rtl="0" algn="ctr">
                        <a:spcBef>
                          <a:spcPts val="0"/>
                        </a:spcBef>
                        <a:spcAft>
                          <a:spcPts val="0"/>
                        </a:spcAft>
                        <a:buNone/>
                      </a:pPr>
                      <a:r>
                        <a:rPr lang="en-US"/>
                        <a:t>A2</a:t>
                      </a:r>
                      <a:endParaRPr/>
                    </a:p>
                  </a:txBody>
                  <a:tcPr marT="91425" marB="91425" marR="91425" marL="91425"/>
                </a:tc>
                <a:tc>
                  <a:txBody>
                    <a:bodyPr/>
                    <a:lstStyle/>
                    <a:p>
                      <a:pPr indent="0" lvl="0" marL="0" rtl="0" algn="ctr">
                        <a:spcBef>
                          <a:spcPts val="0"/>
                        </a:spcBef>
                        <a:spcAft>
                          <a:spcPts val="0"/>
                        </a:spcAft>
                        <a:buNone/>
                      </a:pPr>
                      <a:r>
                        <a:rPr lang="en-US"/>
                        <a:t>110 Hz</a:t>
                      </a:r>
                      <a:endParaRPr/>
                    </a:p>
                  </a:txBody>
                  <a:tcPr marT="91425" marB="91425" marR="91425" marL="91425"/>
                </a:tc>
                <a:tc>
                  <a:txBody>
                    <a:bodyPr/>
                    <a:lstStyle/>
                    <a:p>
                      <a:pPr indent="0" lvl="0" marL="0" rtl="0" algn="ctr">
                        <a:spcBef>
                          <a:spcPts val="0"/>
                        </a:spcBef>
                        <a:spcAft>
                          <a:spcPts val="0"/>
                        </a:spcAft>
                        <a:buNone/>
                      </a:pPr>
                      <a:r>
                        <a:rPr lang="en-US"/>
                        <a:t>109.23 Hz - 110.77 Hz</a:t>
                      </a:r>
                      <a:endParaRPr/>
                    </a:p>
                  </a:txBody>
                  <a:tcPr marT="91425" marB="91425" marR="91425" marL="91425"/>
                </a:tc>
                <a:tc>
                  <a:txBody>
                    <a:bodyPr/>
                    <a:lstStyle/>
                    <a:p>
                      <a:pPr indent="0" lvl="0" marL="0" rtl="0" algn="ctr">
                        <a:spcBef>
                          <a:spcPts val="0"/>
                        </a:spcBef>
                        <a:spcAft>
                          <a:spcPts val="0"/>
                        </a:spcAft>
                        <a:buNone/>
                      </a:pPr>
                      <a:r>
                        <a:rPr lang="en-US"/>
                        <a:t>109.375 Hz</a:t>
                      </a:r>
                      <a:endParaRPr/>
                    </a:p>
                  </a:txBody>
                  <a:tcPr marT="91425" marB="91425" marR="91425" marL="91425">
                    <a:solidFill>
                      <a:srgbClr val="D9EAD3"/>
                    </a:solidFill>
                  </a:tcPr>
                </a:tc>
              </a:tr>
              <a:tr h="381000">
                <a:tc>
                  <a:txBody>
                    <a:bodyPr/>
                    <a:lstStyle/>
                    <a:p>
                      <a:pPr indent="0" lvl="0" marL="0" rtl="0" algn="ctr">
                        <a:spcBef>
                          <a:spcPts val="0"/>
                        </a:spcBef>
                        <a:spcAft>
                          <a:spcPts val="0"/>
                        </a:spcAft>
                        <a:buNone/>
                      </a:pPr>
                      <a:r>
                        <a:rPr lang="en-US"/>
                        <a:t>D3</a:t>
                      </a:r>
                      <a:endParaRPr/>
                    </a:p>
                  </a:txBody>
                  <a:tcPr marT="91425" marB="91425" marR="91425" marL="91425"/>
                </a:tc>
                <a:tc>
                  <a:txBody>
                    <a:bodyPr/>
                    <a:lstStyle/>
                    <a:p>
                      <a:pPr indent="0" lvl="0" marL="0" rtl="0" algn="ctr">
                        <a:spcBef>
                          <a:spcPts val="0"/>
                        </a:spcBef>
                        <a:spcAft>
                          <a:spcPts val="0"/>
                        </a:spcAft>
                        <a:buNone/>
                      </a:pPr>
                      <a:r>
                        <a:rPr lang="en-US"/>
                        <a:t>146.83 Hz</a:t>
                      </a:r>
                      <a:endParaRPr/>
                    </a:p>
                  </a:txBody>
                  <a:tcPr marT="91425" marB="91425" marR="91425" marL="91425"/>
                </a:tc>
                <a:tc>
                  <a:txBody>
                    <a:bodyPr/>
                    <a:lstStyle/>
                    <a:p>
                      <a:pPr indent="0" lvl="0" marL="0" rtl="0" algn="ctr">
                        <a:spcBef>
                          <a:spcPts val="0"/>
                        </a:spcBef>
                        <a:spcAft>
                          <a:spcPts val="0"/>
                        </a:spcAft>
                        <a:buNone/>
                      </a:pPr>
                      <a:r>
                        <a:rPr lang="en-US"/>
                        <a:t>145.81 Hz - 147.85 Hz</a:t>
                      </a:r>
                      <a:endParaRPr/>
                    </a:p>
                  </a:txBody>
                  <a:tcPr marT="91425" marB="91425" marR="91425" marL="91425"/>
                </a:tc>
                <a:tc>
                  <a:txBody>
                    <a:bodyPr/>
                    <a:lstStyle/>
                    <a:p>
                      <a:pPr indent="0" lvl="0" marL="0" rtl="0" algn="ctr">
                        <a:spcBef>
                          <a:spcPts val="0"/>
                        </a:spcBef>
                        <a:spcAft>
                          <a:spcPts val="0"/>
                        </a:spcAft>
                        <a:buNone/>
                      </a:pPr>
                      <a:r>
                        <a:rPr lang="en-US"/>
                        <a:t>146.875 Hz</a:t>
                      </a:r>
                      <a:endParaRPr/>
                    </a:p>
                  </a:txBody>
                  <a:tcPr marT="91425" marB="91425" marR="91425" marL="91425">
                    <a:solidFill>
                      <a:srgbClr val="D9EAD3"/>
                    </a:solidFill>
                  </a:tcPr>
                </a:tc>
              </a:tr>
              <a:tr h="381000">
                <a:tc>
                  <a:txBody>
                    <a:bodyPr/>
                    <a:lstStyle/>
                    <a:p>
                      <a:pPr indent="0" lvl="0" marL="0" rtl="0" algn="ctr">
                        <a:spcBef>
                          <a:spcPts val="0"/>
                        </a:spcBef>
                        <a:spcAft>
                          <a:spcPts val="0"/>
                        </a:spcAft>
                        <a:buNone/>
                      </a:pPr>
                      <a:r>
                        <a:rPr lang="en-US"/>
                        <a:t>G3</a:t>
                      </a:r>
                      <a:endParaRPr/>
                    </a:p>
                  </a:txBody>
                  <a:tcPr marT="91425" marB="91425" marR="91425" marL="91425"/>
                </a:tc>
                <a:tc>
                  <a:txBody>
                    <a:bodyPr/>
                    <a:lstStyle/>
                    <a:p>
                      <a:pPr indent="0" lvl="0" marL="0" rtl="0" algn="ctr">
                        <a:spcBef>
                          <a:spcPts val="0"/>
                        </a:spcBef>
                        <a:spcAft>
                          <a:spcPts val="0"/>
                        </a:spcAft>
                        <a:buNone/>
                      </a:pPr>
                      <a:r>
                        <a:rPr lang="en-US"/>
                        <a:t>196 Hz</a:t>
                      </a:r>
                      <a:endParaRPr/>
                    </a:p>
                  </a:txBody>
                  <a:tcPr marT="91425" marB="91425" marR="91425" marL="91425"/>
                </a:tc>
                <a:tc>
                  <a:txBody>
                    <a:bodyPr/>
                    <a:lstStyle/>
                    <a:p>
                      <a:pPr indent="0" lvl="0" marL="0" rtl="0" algn="ctr">
                        <a:spcBef>
                          <a:spcPts val="0"/>
                        </a:spcBef>
                        <a:spcAft>
                          <a:spcPts val="0"/>
                        </a:spcAft>
                        <a:buNone/>
                      </a:pPr>
                      <a:r>
                        <a:rPr lang="en-US"/>
                        <a:t>194.64 Hz - 197.36 Hz</a:t>
                      </a:r>
                      <a:endParaRPr/>
                    </a:p>
                  </a:txBody>
                  <a:tcPr marT="91425" marB="91425" marR="91425" marL="91425"/>
                </a:tc>
                <a:tc>
                  <a:txBody>
                    <a:bodyPr/>
                    <a:lstStyle/>
                    <a:p>
                      <a:pPr indent="0" lvl="0" marL="0" rtl="0" algn="ctr">
                        <a:spcBef>
                          <a:spcPts val="0"/>
                        </a:spcBef>
                        <a:spcAft>
                          <a:spcPts val="0"/>
                        </a:spcAft>
                        <a:buNone/>
                      </a:pPr>
                      <a:r>
                        <a:rPr lang="en-US"/>
                        <a:t>195.313 Hz</a:t>
                      </a:r>
                      <a:endParaRPr/>
                    </a:p>
                  </a:txBody>
                  <a:tcPr marT="91425" marB="91425" marR="91425" marL="91425">
                    <a:solidFill>
                      <a:srgbClr val="D9EAD3"/>
                    </a:solidFill>
                  </a:tcPr>
                </a:tc>
              </a:tr>
              <a:tr h="381000">
                <a:tc>
                  <a:txBody>
                    <a:bodyPr/>
                    <a:lstStyle/>
                    <a:p>
                      <a:pPr indent="0" lvl="0" marL="0" rtl="0" algn="ctr">
                        <a:spcBef>
                          <a:spcPts val="0"/>
                        </a:spcBef>
                        <a:spcAft>
                          <a:spcPts val="0"/>
                        </a:spcAft>
                        <a:buNone/>
                      </a:pPr>
                      <a:r>
                        <a:rPr lang="en-US"/>
                        <a:t>B3</a:t>
                      </a:r>
                      <a:endParaRPr/>
                    </a:p>
                  </a:txBody>
                  <a:tcPr marT="91425" marB="91425" marR="91425" marL="91425"/>
                </a:tc>
                <a:tc>
                  <a:txBody>
                    <a:bodyPr/>
                    <a:lstStyle/>
                    <a:p>
                      <a:pPr indent="0" lvl="0" marL="0" rtl="0" algn="ctr">
                        <a:spcBef>
                          <a:spcPts val="0"/>
                        </a:spcBef>
                        <a:spcAft>
                          <a:spcPts val="0"/>
                        </a:spcAft>
                        <a:buNone/>
                      </a:pPr>
                      <a:r>
                        <a:rPr lang="en-US"/>
                        <a:t>246.94 Hz</a:t>
                      </a:r>
                      <a:endParaRPr/>
                    </a:p>
                  </a:txBody>
                  <a:tcPr marT="91425" marB="91425" marR="91425" marL="91425"/>
                </a:tc>
                <a:tc>
                  <a:txBody>
                    <a:bodyPr/>
                    <a:lstStyle/>
                    <a:p>
                      <a:pPr indent="0" lvl="0" marL="0" rtl="0" algn="ctr">
                        <a:spcBef>
                          <a:spcPts val="0"/>
                        </a:spcBef>
                        <a:spcAft>
                          <a:spcPts val="0"/>
                        </a:spcAft>
                        <a:buNone/>
                      </a:pPr>
                      <a:r>
                        <a:rPr lang="en-US"/>
                        <a:t>245.22 Hz - 248.66 Hz</a:t>
                      </a:r>
                      <a:endParaRPr/>
                    </a:p>
                  </a:txBody>
                  <a:tcPr marT="91425" marB="91425" marR="91425" marL="91425"/>
                </a:tc>
                <a:tc>
                  <a:txBody>
                    <a:bodyPr/>
                    <a:lstStyle/>
                    <a:p>
                      <a:pPr indent="0" lvl="0" marL="0" rtl="0" algn="ctr">
                        <a:spcBef>
                          <a:spcPts val="0"/>
                        </a:spcBef>
                        <a:spcAft>
                          <a:spcPts val="0"/>
                        </a:spcAft>
                        <a:buNone/>
                      </a:pPr>
                      <a:r>
                        <a:rPr lang="en-US"/>
                        <a:t>246.875 Hz</a:t>
                      </a:r>
                      <a:endParaRPr/>
                    </a:p>
                  </a:txBody>
                  <a:tcPr marT="91425" marB="91425" marR="91425" marL="91425">
                    <a:solidFill>
                      <a:srgbClr val="D9EAD3"/>
                    </a:solidFill>
                  </a:tcPr>
                </a:tc>
              </a:tr>
              <a:tr h="381000">
                <a:tc>
                  <a:txBody>
                    <a:bodyPr/>
                    <a:lstStyle/>
                    <a:p>
                      <a:pPr indent="0" lvl="0" marL="0" rtl="0" algn="ctr">
                        <a:spcBef>
                          <a:spcPts val="0"/>
                        </a:spcBef>
                        <a:spcAft>
                          <a:spcPts val="0"/>
                        </a:spcAft>
                        <a:buNone/>
                      </a:pPr>
                      <a:r>
                        <a:rPr lang="en-US"/>
                        <a:t>E4</a:t>
                      </a:r>
                      <a:endParaRPr/>
                    </a:p>
                  </a:txBody>
                  <a:tcPr marT="91425" marB="91425" marR="91425" marL="91425"/>
                </a:tc>
                <a:tc>
                  <a:txBody>
                    <a:bodyPr/>
                    <a:lstStyle/>
                    <a:p>
                      <a:pPr indent="0" lvl="0" marL="0" rtl="0" algn="ctr">
                        <a:spcBef>
                          <a:spcPts val="0"/>
                        </a:spcBef>
                        <a:spcAft>
                          <a:spcPts val="0"/>
                        </a:spcAft>
                        <a:buNone/>
                      </a:pPr>
                      <a:r>
                        <a:rPr lang="en-US"/>
                        <a:t>329.63 Hz</a:t>
                      </a:r>
                      <a:endParaRPr/>
                    </a:p>
                  </a:txBody>
                  <a:tcPr marT="91425" marB="91425" marR="91425" marL="91425"/>
                </a:tc>
                <a:tc>
                  <a:txBody>
                    <a:bodyPr/>
                    <a:lstStyle/>
                    <a:p>
                      <a:pPr indent="0" lvl="0" marL="0" rtl="0" algn="ctr">
                        <a:spcBef>
                          <a:spcPts val="0"/>
                        </a:spcBef>
                        <a:spcAft>
                          <a:spcPts val="0"/>
                        </a:spcAft>
                        <a:buNone/>
                      </a:pPr>
                      <a:r>
                        <a:rPr lang="en-US"/>
                        <a:t>327.34 Hz - 331.92 Hz</a:t>
                      </a:r>
                      <a:endParaRPr/>
                    </a:p>
                  </a:txBody>
                  <a:tcPr marT="91425" marB="91425" marR="91425" marL="91425"/>
                </a:tc>
                <a:tc>
                  <a:txBody>
                    <a:bodyPr/>
                    <a:lstStyle/>
                    <a:p>
                      <a:pPr indent="0" lvl="0" marL="0" rtl="0" algn="ctr">
                        <a:spcBef>
                          <a:spcPts val="0"/>
                        </a:spcBef>
                        <a:spcAft>
                          <a:spcPts val="0"/>
                        </a:spcAft>
                        <a:buNone/>
                      </a:pPr>
                      <a:r>
                        <a:rPr lang="en-US"/>
                        <a:t>331.25 Hz</a:t>
                      </a:r>
                      <a:endParaRPr/>
                    </a:p>
                  </a:txBody>
                  <a:tcPr marT="91425" marB="91425" marR="91425" marL="91425">
                    <a:solidFill>
                      <a:srgbClr val="D9EAD3"/>
                    </a:solidFill>
                  </a:tcPr>
                </a:tc>
              </a:tr>
            </a:tbl>
          </a:graphicData>
        </a:graphic>
      </p:graphicFrame>
      <p:sp>
        <p:nvSpPr>
          <p:cNvPr id="207" name="Google Shape;207;p20"/>
          <p:cNvSpPr txBox="1"/>
          <p:nvPr/>
        </p:nvSpPr>
        <p:spPr>
          <a:xfrm>
            <a:off x="952500" y="1326450"/>
            <a:ext cx="10287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t>Requirement:</a:t>
            </a:r>
            <a:r>
              <a:rPr lang="en-US" sz="1800"/>
              <a:t> </a:t>
            </a:r>
            <a:endParaRPr sz="1800"/>
          </a:p>
          <a:p>
            <a:pPr indent="-342900" lvl="0" marL="457200" rtl="0" algn="l">
              <a:spcBef>
                <a:spcPts val="0"/>
              </a:spcBef>
              <a:spcAft>
                <a:spcPts val="0"/>
              </a:spcAft>
              <a:buSzPts val="1800"/>
              <a:buChar char="●"/>
            </a:pPr>
            <a:r>
              <a:rPr lang="en-US" sz="1800"/>
              <a:t>Must be able sense to vibrational frequency of the guitar and accurately output a signal within ±12 cents of the original frequency</a:t>
            </a:r>
            <a:endParaRPr sz="1800"/>
          </a:p>
        </p:txBody>
      </p:sp>
      <p:sp>
        <p:nvSpPr>
          <p:cNvPr id="208" name="Google Shape;208;p20"/>
          <p:cNvSpPr txBox="1"/>
          <p:nvPr/>
        </p:nvSpPr>
        <p:spPr>
          <a:xfrm>
            <a:off x="952500" y="2415875"/>
            <a:ext cx="1028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t>Verification:</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