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13" r:id="rId11"/>
    <p:sldId id="314" r:id="rId12"/>
    <p:sldId id="315" r:id="rId13"/>
    <p:sldId id="289" r:id="rId14"/>
    <p:sldId id="290" r:id="rId15"/>
    <p:sldId id="357" r:id="rId16"/>
    <p:sldId id="358" r:id="rId17"/>
    <p:sldId id="359" r:id="rId18"/>
    <p:sldId id="360" r:id="rId19"/>
    <p:sldId id="364" r:id="rId20"/>
    <p:sldId id="363" r:id="rId21"/>
    <p:sldId id="316" r:id="rId22"/>
    <p:sldId id="317" r:id="rId23"/>
    <p:sldId id="318" r:id="rId24"/>
    <p:sldId id="319" r:id="rId25"/>
    <p:sldId id="367" r:id="rId26"/>
    <p:sldId id="368" r:id="rId27"/>
    <p:sldId id="320" r:id="rId28"/>
    <p:sldId id="355" r:id="rId29"/>
    <p:sldId id="305" r:id="rId30"/>
    <p:sldId id="308" r:id="rId31"/>
    <p:sldId id="309" r:id="rId32"/>
    <p:sldId id="310" r:id="rId33"/>
    <p:sldId id="369" r:id="rId34"/>
    <p:sldId id="307" r:id="rId35"/>
    <p:sldId id="356" r:id="rId36"/>
    <p:sldId id="323" r:id="rId37"/>
    <p:sldId id="337" r:id="rId38"/>
    <p:sldId id="340" r:id="rId39"/>
    <p:sldId id="341" r:id="rId40"/>
    <p:sldId id="342" r:id="rId41"/>
    <p:sldId id="365" r:id="rId42"/>
    <p:sldId id="370" r:id="rId43"/>
    <p:sldId id="344" r:id="rId44"/>
    <p:sldId id="346" r:id="rId45"/>
    <p:sldId id="326" r:id="rId4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85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38A699-56E5-40FA-B32B-50BA6BD334D0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45462B-E077-45AE-8546-149D13F1D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0F1F-090C-4750-A6D8-8D3576AB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DED9-45CD-4084-888B-5F6C6DEC0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415E-2DBF-472E-BF75-D1B6F9C1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5109-C6BE-420A-8D67-A101DA5F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8D746-9115-4669-A3CB-2BB75A7E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7AB-248B-4EA1-9C1A-76FA391E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D97D4-A4DC-40E2-BDC3-27A31C722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F4441-7C51-46C8-82C8-A0D2C3AF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D440-C6BA-4E44-BCDE-D6E87C1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EB54-E605-4E8A-94C2-6D6A48F4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9DBAB-C0D1-4C8F-85FF-3D662FE1D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0A133-162C-43D3-91C4-7EA0371A4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1944-4E90-44C4-B12F-D003E32E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A0B3-2BA4-4BF1-8F8D-06B342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33F7-A7CE-4431-8BCF-A561737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54FB-C90A-46E6-826F-B79D895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E5B0-6DAC-4057-9A4F-17FADD2E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6AF-E10D-425A-8716-A1CEFFAC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DF4AF-FED8-4CCC-A8D8-94CEEF97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AF49-029D-4DB8-9FFE-EE5CCFB4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4792-B21A-4530-B8C8-5DFEA6B2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C5736-5A74-46E6-B934-CE02BED5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B7D8-9712-4B96-B3EC-B5D83CD0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AED3-7C8D-47FD-9C1B-9CD9F6B1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71C8-111D-4872-A891-186B6AA3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3C3-7056-44EE-908D-54CCF606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1474-F3E7-4285-84BD-0549C97E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996C-1F64-4E2B-A383-CDDC374B2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8E118-4326-4741-8AF9-8F8DB6E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A5E6C-4021-47A0-A5F5-FEC1339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F565-7678-4BEC-B41B-952993FF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2646-8E2A-4CE2-8C86-CCA829BE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D6F7-2288-4C8E-951F-9D63DA56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6A4DF-43C0-42A2-87B0-9E8DAE06A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DF4BD-5ECF-4DAB-9BAE-AB8EAB2F1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9C860-E1A6-4F4D-807C-54DF414B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603E0-F82B-4446-9159-A1E9BBF5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BC8-2E78-46F8-934F-04E610C2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B447E-5ED5-491F-A4DE-CFCB9EE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FF99-55CF-4B81-B954-BFF3F96F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76DF-37F7-4D1A-9351-6C348ED1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E6F3-3C24-40AC-8064-6F4CB69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56D3-62B4-4782-9A99-C98C9AC8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9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6EA9B-A0A7-448F-898D-4C061B22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7E035-3510-4754-B2E7-A70F74B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4FBD-7DF8-42DD-9DF7-403CFE5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3D8-40F8-4A53-8CC9-6B6FD3D2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FF6F-5977-4009-BFBC-E0C8E7B9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B965-EC7B-48F7-93C8-D1F2F1F14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10FA-446B-448F-A841-7646A634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5CB38-EBE9-41B0-A2B5-2342518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38511-7B49-4AFE-8A8A-BC077820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7D7E-3C92-4C0E-8E24-3331463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C84C0-A0E2-4E29-96DA-8E942B441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08549-5EBC-491B-B54B-84472C5B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6CBE9-FE08-435F-BDAC-38D50EE0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A5D12-4669-4C6E-8196-4C931380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0137E-2468-4BB2-A7F5-219B9EC1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280A5-BE05-4935-8477-19AC0F7A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5A7E-81BD-48B7-8BBD-6E15A439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FB71-3BFF-4258-A80A-9D13E6416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BD67-10A8-4945-940A-075EB539D32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937D-DAF9-4007-A282-0154EFEC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0855-6D3D-41CD-BCB9-BD510EAB2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12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5.jpg"/><Relationship Id="rId5" Type="http://schemas.openxmlformats.org/officeDocument/2006/relationships/image" Target="../media/image7.sv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5.jpg"/><Relationship Id="rId5" Type="http://schemas.openxmlformats.org/officeDocument/2006/relationships/image" Target="../media/image7.svg"/><Relationship Id="rId10" Type="http://schemas.openxmlformats.org/officeDocument/2006/relationships/image" Target="../media/image311.png"/><Relationship Id="rId4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71.png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8.jpe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311.png"/><Relationship Id="rId4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3" Type="http://schemas.openxmlformats.org/officeDocument/2006/relationships/image" Target="../media/image29.png"/><Relationship Id="rId12" Type="http://schemas.openxmlformats.org/officeDocument/2006/relationships/image" Target="../media/image15.jpg"/><Relationship Id="rId17" Type="http://schemas.openxmlformats.org/officeDocument/2006/relationships/image" Target="../media/image8.jpeg"/><Relationship Id="rId2" Type="http://schemas.openxmlformats.org/officeDocument/2006/relationships/image" Target="../media/image3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5" Type="http://schemas.openxmlformats.org/officeDocument/2006/relationships/image" Target="../media/image28.jpg"/><Relationship Id="rId10" Type="http://schemas.openxmlformats.org/officeDocument/2006/relationships/image" Target="../media/image311.png"/><Relationship Id="rId4" Type="http://schemas.openxmlformats.org/officeDocument/2006/relationships/image" Target="../media/image6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3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5.jpg"/><Relationship Id="rId5" Type="http://schemas.openxmlformats.org/officeDocument/2006/relationships/image" Target="../media/image6.png"/><Relationship Id="rId15" Type="http://schemas.openxmlformats.org/officeDocument/2006/relationships/image" Target="../media/image28.jpg"/><Relationship Id="rId10" Type="http://schemas.openxmlformats.org/officeDocument/2006/relationships/image" Target="../media/image311.png"/><Relationship Id="rId4" Type="http://schemas.openxmlformats.org/officeDocument/2006/relationships/image" Target="../media/image29.png"/><Relationship Id="rId1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0.png"/><Relationship Id="rId3" Type="http://schemas.openxmlformats.org/officeDocument/2006/relationships/image" Target="../media/image55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image" Target="../media/image10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34" y="1522035"/>
            <a:ext cx="7798027" cy="5335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2EE-1D49-49D1-93C4-78DFA0E4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63" y="358795"/>
            <a:ext cx="11857092" cy="147000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CS440/ECE448 Lecture 22: </a:t>
            </a:r>
            <a:br>
              <a:rPr lang="en-US" dirty="0"/>
            </a:br>
            <a:r>
              <a:rPr lang="en-US" dirty="0"/>
              <a:t>Linear Classifiers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BFA0-E61B-4A45-B080-D437D61B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440" y="196638"/>
            <a:ext cx="3942740" cy="140602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2000" dirty="0"/>
              <a:t>Mark Hasegawa-Johnson, 3/2020</a:t>
            </a:r>
          </a:p>
          <a:p>
            <a:pPr algn="r"/>
            <a:r>
              <a:rPr lang="en-US" sz="2000" dirty="0"/>
              <a:t>Including Slides by </a:t>
            </a:r>
          </a:p>
          <a:p>
            <a:pPr algn="r"/>
            <a:r>
              <a:rPr lang="en-US" sz="2000" dirty="0"/>
              <a:t>Svetlana Lazebnik, 10/2016</a:t>
            </a:r>
          </a:p>
          <a:p>
            <a:pPr algn="r"/>
            <a:r>
              <a:rPr lang="en-US" sz="2000" dirty="0"/>
              <a:t>License: CC-BY 4.0</a:t>
            </a:r>
          </a:p>
        </p:txBody>
      </p:sp>
    </p:spTree>
    <p:extLst>
      <p:ext uri="{BB962C8B-B14F-4D97-AF65-F5344CB8AC3E}">
        <p14:creationId xmlns:p14="http://schemas.microsoft.com/office/powerpoint/2010/main" val="80320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The Giant Squid Axon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6578220" y="235034"/>
            <a:ext cx="5336275" cy="5267904"/>
          </a:xfrm>
        </p:spPr>
        <p:txBody>
          <a:bodyPr>
            <a:noAutofit/>
          </a:bodyPr>
          <a:lstStyle/>
          <a:p>
            <a:r>
              <a:rPr lang="en-US" sz="3200" dirty="0"/>
              <a:t>1909: Williams discovers that the giant squid has a giant neuron (axon 1mm thick)</a:t>
            </a:r>
          </a:p>
          <a:p>
            <a:r>
              <a:rPr lang="en-US" sz="3200" dirty="0"/>
              <a:t>1939: Young finds a giant synapse (fig. shown: </a:t>
            </a:r>
            <a:r>
              <a:rPr lang="en-US" sz="3200" dirty="0" err="1"/>
              <a:t>Llinás</a:t>
            </a:r>
            <a:r>
              <a:rPr lang="en-US" sz="3200" dirty="0"/>
              <a:t>, 1999, via Wikipedia).  Hodgkin &amp; Huxley put in voltage clamps.</a:t>
            </a:r>
          </a:p>
          <a:p>
            <a:r>
              <a:rPr lang="en-US" sz="3200" dirty="0"/>
              <a:t>1952: Hodgkin &amp; Huxley publish an electrical current model for the generation of binary action potentials from real-valued inputs.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1160060"/>
            <a:ext cx="6300716" cy="4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3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6578220" y="235034"/>
            <a:ext cx="5336275" cy="5267904"/>
          </a:xfrm>
        </p:spPr>
        <p:txBody>
          <a:bodyPr>
            <a:noAutofit/>
          </a:bodyPr>
          <a:lstStyle/>
          <a:p>
            <a:r>
              <a:rPr lang="en-US" sz="3200" dirty="0"/>
              <a:t>1959: Rosenblatt is granted a patent for the “perceptron,” an electrical circuit model of a neuron.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160059"/>
            <a:ext cx="4403215" cy="54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10515600" cy="1325563"/>
          </a:xfrm>
        </p:spPr>
        <p:txBody>
          <a:bodyPr/>
          <a:lstStyle/>
          <a:p>
            <a:r>
              <a:rPr lang="en-US" dirty="0" err="1"/>
              <a:t>Perceptron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2443309" y="3536082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95509" y="2621682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995509" y="3459882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5509" y="4221882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995510" y="4511694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586309" y="4145682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3741" y="25454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3741" y="32268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8909" y="41412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8909" y="53648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1738" y="2007617"/>
            <a:ext cx="95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2671909" y="3824749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8710" y="359614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Output:</a:t>
            </a:r>
            <a:r>
              <a:rPr lang="en-US" dirty="0"/>
              <a:t> </a:t>
            </a:r>
            <a:r>
              <a:rPr lang="en-US" dirty="0" err="1">
                <a:sym typeface="Symbol"/>
              </a:rPr>
              <a:t>sgn</a:t>
            </a:r>
            <a:r>
              <a:rPr lang="en-US" dirty="0"/>
              <a:t>(</a:t>
            </a:r>
            <a:r>
              <a:rPr lang="en-US" b="1" dirty="0" err="1"/>
              <a:t>w</a:t>
            </a:r>
            <a:r>
              <a:rPr lang="en-US" b="1" dirty="0" err="1">
                <a:sym typeface="Symbol"/>
              </a:rPr>
              <a:t>x</a:t>
            </a:r>
            <a:r>
              <a:rPr lang="en-US" b="1" dirty="0">
                <a:sym typeface="Symbol"/>
              </a:rPr>
              <a:t> </a:t>
            </a:r>
            <a:r>
              <a:rPr lang="en-US" dirty="0">
                <a:sym typeface="Symbol"/>
              </a:rPr>
              <a:t>+ b)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9309" y="5243022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incorporate bias as component of the weight vector by always including a feature with value set to 1</a:t>
            </a:r>
          </a:p>
        </p:txBody>
      </p:sp>
      <p:cxnSp>
        <p:nvCxnSpPr>
          <p:cNvPr id="19" name="Straight Arrow Connector 18"/>
          <p:cNvCxnSpPr>
            <a:stCxn id="3" idx="0"/>
          </p:cNvCxnSpPr>
          <p:nvPr/>
        </p:nvCxnSpPr>
        <p:spPr>
          <a:xfrm flipH="1" flipV="1">
            <a:off x="5872309" y="3965481"/>
            <a:ext cx="266700" cy="1277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25787" y="242235"/>
                <a:ext cx="5411296" cy="50007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Perceptron model: action potential = </a:t>
                </a:r>
                <a:r>
                  <a:rPr lang="en-US" dirty="0" err="1"/>
                  <a:t>signum</a:t>
                </a:r>
                <a:r>
                  <a:rPr lang="en-US" dirty="0"/>
                  <a:t>(affine function of the features)</a:t>
                </a:r>
              </a:p>
              <a:p>
                <a:endParaRPr lang="en-US" sz="1200" dirty="0"/>
              </a:p>
              <a:p>
                <a:pPr>
                  <a:buNone/>
                </a:pPr>
                <a:r>
                  <a:rPr lang="en-US" dirty="0"/>
                  <a:t>y* = </a:t>
                </a:r>
                <a:r>
                  <a:rPr lang="en-US" dirty="0" err="1"/>
                  <a:t>sgn</a:t>
                </a:r>
                <a:r>
                  <a:rPr lang="en-US" dirty="0"/>
                  <a:t>(w</a:t>
                </a:r>
                <a:r>
                  <a:rPr lang="en-US" baseline="-25000" dirty="0"/>
                  <a:t>1</a:t>
                </a:r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+ w</a:t>
                </a:r>
                <a:r>
                  <a:rPr lang="en-US" baseline="-25000" dirty="0"/>
                  <a:t>2</a:t>
                </a:r>
                <a:r>
                  <a:rPr lang="en-US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+ … + </a:t>
                </a:r>
                <a:r>
                  <a:rPr lang="en-US" dirty="0" err="1"/>
                  <a:t>w</a:t>
                </a:r>
                <a:r>
                  <a:rPr lang="en-US" baseline="-25000" dirty="0" err="1"/>
                  <a:t>D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D</a:t>
                </a:r>
                <a:r>
                  <a:rPr lang="en-US" baseline="-25000" dirty="0"/>
                  <a:t> </a:t>
                </a:r>
                <a:r>
                  <a:rPr lang="en-US" dirty="0"/>
                  <a:t>+ b) = </a:t>
                </a:r>
                <a:r>
                  <a:rPr lang="en-US" dirty="0" err="1"/>
                  <a:t>sgn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buNone/>
                </a:pPr>
                <a:r>
                  <a:rPr lang="en-US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5787" y="242235"/>
                <a:ext cx="5411296" cy="5000786"/>
              </a:xfrm>
              <a:blipFill>
                <a:blip r:embed="rId3"/>
                <a:stretch>
                  <a:fillRect l="-2108" t="-1772"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738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0" y="0"/>
            <a:ext cx="9965140" cy="1143000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33" y="1036638"/>
            <a:ext cx="5854889" cy="5668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/>
              <a:t>Rosenblatt’s big innovation: the perceptron learns from examples.</a:t>
            </a:r>
          </a:p>
          <a:p>
            <a:r>
              <a:rPr lang="en-US" sz="3600" dirty="0"/>
              <a:t>Initialize weights randomly</a:t>
            </a:r>
          </a:p>
          <a:p>
            <a:r>
              <a:rPr lang="en-US" sz="3600" dirty="0">
                <a:sym typeface="Symbol"/>
              </a:rPr>
              <a:t>Cycle through training examples in multiple passes (</a:t>
            </a:r>
            <a:r>
              <a:rPr lang="en-US" sz="3600" i="1" dirty="0">
                <a:sym typeface="Symbol"/>
              </a:rPr>
              <a:t>epochs</a:t>
            </a:r>
            <a:r>
              <a:rPr lang="en-US" sz="3600" dirty="0">
                <a:sym typeface="Symbol"/>
              </a:rPr>
              <a:t>)</a:t>
            </a:r>
          </a:p>
          <a:p>
            <a:r>
              <a:rPr lang="en-US" sz="3600" dirty="0">
                <a:sym typeface="Symbol"/>
              </a:rPr>
              <a:t>For each training example:</a:t>
            </a:r>
          </a:p>
          <a:p>
            <a:pPr lvl="1"/>
            <a:r>
              <a:rPr lang="en-US" sz="3600" dirty="0">
                <a:sym typeface="Symbol"/>
              </a:rPr>
              <a:t>If classified correctly, do nothing</a:t>
            </a:r>
          </a:p>
          <a:p>
            <a:pPr lvl="1"/>
            <a:r>
              <a:rPr lang="en-US" sz="3600" dirty="0">
                <a:sym typeface="Symbol"/>
              </a:rPr>
              <a:t>If classified incorrectly, update weights</a:t>
            </a:r>
          </a:p>
          <a:p>
            <a:pPr lvl="1"/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36" y="0"/>
            <a:ext cx="6523630" cy="6523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CDF196-AEDC-7A4D-A00B-4E01ADF6DAD0}"/>
              </a:ext>
            </a:extLst>
          </p:cNvPr>
          <p:cNvSpPr/>
          <p:nvPr/>
        </p:nvSpPr>
        <p:spPr>
          <a:xfrm>
            <a:off x="5974080" y="62147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By Elizabeth Goodspeed - Own work, CC BY-SA 4.0,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=40188333</a:t>
            </a:r>
          </a:p>
        </p:txBody>
      </p:sp>
    </p:spTree>
    <p:extLst>
      <p:ext uri="{BB962C8B-B14F-4D97-AF65-F5344CB8AC3E}">
        <p14:creationId xmlns:p14="http://schemas.microsoft.com/office/powerpoint/2010/main" val="223028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0" y="0"/>
            <a:ext cx="3423316" cy="1143000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For each training instance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200" dirty="0"/>
                  <a:t> with ground truth label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{−1,1}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1"/>
                <a:r>
                  <a:rPr lang="en-US" sz="3200" dirty="0"/>
                  <a:t>Classify with current weights: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sgn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 </a:t>
                </a:r>
                <a:endParaRPr lang="en-US" sz="3200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3200" dirty="0"/>
                  <a:t>Update weights:   </a:t>
                </a:r>
              </a:p>
              <a:p>
                <a:pPr lvl="2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/>
                  <a:t>then do nothing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n-US" sz="3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then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b="0" i="0" dirty="0" smtClean="0"/>
                      <m:t>y</m:t>
                    </m:r>
                    <m:acc>
                      <m:accPr>
                        <m:chr m:val="⃗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l-GR" sz="3200" dirty="0"/>
                  <a:t>η</a:t>
                </a:r>
                <a:r>
                  <a:rPr lang="en-US" sz="3200" dirty="0"/>
                  <a:t> (eta) is a “learning rate.”  More about that later.</a:t>
                </a:r>
                <a:endParaRPr lang="en-US" sz="3200" b="1" dirty="0"/>
              </a:p>
              <a:p>
                <a:pPr lvl="2"/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  <a:blipFill>
                <a:blip r:embed="rId2"/>
                <a:stretch>
                  <a:fillRect l="-1345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99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Let’s start with the rule “if it comes when called (by at least 20 different people out of 40), it’s a dog.”</a:t>
                </a:r>
              </a:p>
              <a:p>
                <a:r>
                  <a:rPr lang="en-US" sz="2400" dirty="0"/>
                  <a:t>So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# times it comes when called, then the rule is:</a:t>
                </a:r>
              </a:p>
              <a:p>
                <a:pPr marL="0" indent="0"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−20&gt;0</m:t>
                    </m:r>
                  </m:oMath>
                </a14:m>
                <a:r>
                  <a:rPr lang="en-US" sz="2400" dirty="0"/>
                  <a:t>, call it a dog.</a:t>
                </a:r>
              </a:p>
              <a:p>
                <a:pPr marL="0" indent="0">
                  <a:buNone/>
                </a:pPr>
                <a:r>
                  <a:rPr lang="en-US" sz="2400" dirty="0"/>
                  <a:t>In other words,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dirty="0" err="1">
                        <a:latin typeface="Cambria Math" panose="02040503050406030204" pitchFamily="18" charset="0"/>
                      </a:rPr>
                      <m:t>sgn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1,0,−20</m:t>
                        </m:r>
                      </m:e>
                    </m:d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,1]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2"/>
                <a:stretch>
                  <a:fillRect l="-844" t="-1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0F87A-3346-3A45-9DAA-FF292C227FA5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/>
              <p:nvPr/>
            </p:nvSpPr>
            <p:spPr>
              <a:xfrm>
                <a:off x="9481576" y="6285268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576" y="6285268"/>
                <a:ext cx="46076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89141-14E4-EE45-9F84-54430B80A90F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A6E8DEDB-1E19-B143-89DE-A59BDF3E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p:pic>
        <p:nvPicPr>
          <p:cNvPr id="14" name="Graphic 13" descr="Cat">
            <a:extLst>
              <a:ext uri="{FF2B5EF4-FFF2-40B4-BE49-F238E27FC236}">
                <a16:creationId xmlns:a16="http://schemas.microsoft.com/office/drawing/2014/main" id="{9756E913-452D-8647-AD45-D553C5286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4216" y="5994218"/>
            <a:ext cx="742831" cy="742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/>
              <p:nvPr/>
            </p:nvSpPr>
            <p:spPr>
              <a:xfrm>
                <a:off x="3520892" y="3579617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892" y="3579617"/>
                <a:ext cx="4660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49A052-9E46-9440-B5F2-79086C2D636C}"/>
              </a:ext>
            </a:extLst>
          </p:cNvPr>
          <p:cNvCxnSpPr>
            <a:cxnSpLocks/>
          </p:cNvCxnSpPr>
          <p:nvPr/>
        </p:nvCxnSpPr>
        <p:spPr>
          <a:xfrm>
            <a:off x="6757637" y="3611880"/>
            <a:ext cx="0" cy="304272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82780F-1E4D-F245-8972-803D375D745B}"/>
              </a:ext>
            </a:extLst>
          </p:cNvPr>
          <p:cNvCxnSpPr>
            <a:cxnSpLocks/>
          </p:cNvCxnSpPr>
          <p:nvPr/>
        </p:nvCxnSpPr>
        <p:spPr>
          <a:xfrm>
            <a:off x="6763587" y="5029200"/>
            <a:ext cx="35052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4ADE0F5-7213-D547-9BD9-36B1138EFA7A}"/>
                  </a:ext>
                </a:extLst>
              </p:cNvPr>
              <p:cNvSpPr/>
              <p:nvPr/>
            </p:nvSpPr>
            <p:spPr>
              <a:xfrm>
                <a:off x="7028028" y="5103614"/>
                <a:ext cx="182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4ADE0F5-7213-D547-9BD9-36B1138EF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28" y="5103614"/>
                <a:ext cx="18240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/>
              <p:nvPr/>
            </p:nvSpPr>
            <p:spPr>
              <a:xfrm>
                <a:off x="8798001" y="357946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001" y="357946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147B7-6867-594B-B35D-36BEEB81370F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147B7-6867-594B-B35D-36BEEB81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1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161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The </a:t>
                </a:r>
                <a:r>
                  <a:rPr lang="en-US" sz="2400" b="1" u="sng" dirty="0"/>
                  <a:t>Presa </a:t>
                </a:r>
                <a:r>
                  <a:rPr lang="en-US" sz="2400" b="1" u="sng" dirty="0" err="1"/>
                  <a:t>Canario</a:t>
                </a:r>
                <a:r>
                  <a:rPr lang="en-US" sz="2400" b="1" u="sng" dirty="0"/>
                  <a:t> </a:t>
                </a:r>
                <a:r>
                  <a:rPr lang="en-US" sz="2400" dirty="0"/>
                  <a:t>gets misclassified as a cat 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</m:t>
                    </m:r>
                  </m:oMath>
                </a14:m>
                <a:r>
                  <a:rPr lang="en-US" sz="2400" dirty="0"/>
                  <a:t>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/>
                  <a:t>) because it only obeys its trainer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), and nobody else.  But we notice that the </a:t>
                </a:r>
                <a:r>
                  <a:rPr lang="en-US" sz="2400" b="1" u="sng" dirty="0"/>
                  <a:t>Presa </a:t>
                </a:r>
                <a:r>
                  <a:rPr lang="en-US" sz="2400" b="1" u="sng" dirty="0" err="1"/>
                  <a:t>Canario</a:t>
                </a:r>
                <a:r>
                  <a:rPr lang="en-US" sz="2400" dirty="0"/>
                  <a:t>, though it rarely comes when called, is very large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2400" dirty="0"/>
                  <a:t> pounds), so 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=[1,100,1]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2"/>
                <a:stretch>
                  <a:fillRect l="-724" t="-1749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75F802-C590-4149-B961-28FD6E63F019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1AFAB77-FC7D-EF43-8243-FCED114F94DE}"/>
                  </a:ext>
                </a:extLst>
              </p:cNvPr>
              <p:cNvSpPr/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1AFAB77-FC7D-EF43-8243-FCED114F94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99B8CC-05CC-FB4D-B613-6A3957E890D4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Dog">
            <a:extLst>
              <a:ext uri="{FF2B5EF4-FFF2-40B4-BE49-F238E27FC236}">
                <a16:creationId xmlns:a16="http://schemas.microsoft.com/office/drawing/2014/main" id="{612A8D6A-57D4-5C41-B839-74E6A3B52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C3A15BD-4A0E-3446-898C-A02B0242EBD6}"/>
                  </a:ext>
                </a:extLst>
              </p:cNvPr>
              <p:cNvSpPr/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C3A15BD-4A0E-3446-898C-A02B0242E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1F3DE8-2C27-744A-BB84-7AB20751193A}"/>
              </a:ext>
            </a:extLst>
          </p:cNvPr>
          <p:cNvCxnSpPr>
            <a:cxnSpLocks/>
          </p:cNvCxnSpPr>
          <p:nvPr/>
        </p:nvCxnSpPr>
        <p:spPr>
          <a:xfrm>
            <a:off x="6741285" y="3611880"/>
            <a:ext cx="18213" cy="3080266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918290-530C-D34F-BB81-D7927FD6EBEA}"/>
              </a:ext>
            </a:extLst>
          </p:cNvPr>
          <p:cNvCxnSpPr>
            <a:cxnSpLocks/>
          </p:cNvCxnSpPr>
          <p:nvPr/>
        </p:nvCxnSpPr>
        <p:spPr>
          <a:xfrm>
            <a:off x="6752436" y="5029200"/>
            <a:ext cx="35052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73DD75-51C4-694E-A3EC-60AA96FDC59B}"/>
                  </a:ext>
                </a:extLst>
              </p:cNvPr>
              <p:cNvSpPr/>
              <p:nvPr/>
            </p:nvSpPr>
            <p:spPr>
              <a:xfrm>
                <a:off x="7028028" y="5103614"/>
                <a:ext cx="18240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1,0,−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73DD75-51C4-694E-A3EC-60AA96FDC5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28" y="5103614"/>
                <a:ext cx="182402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BA20561-49EE-CE4B-94F2-2A65633869C8}"/>
                  </a:ext>
                </a:extLst>
              </p:cNvPr>
              <p:cNvSpPr/>
              <p:nvPr/>
            </p:nvSpPr>
            <p:spPr>
              <a:xfrm>
                <a:off x="8798001" y="357946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BA20561-49EE-CE4B-94F2-2A6563386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001" y="357946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7AB0AA5E-CB8D-0849-94A6-9CF3B7463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24" y="3370123"/>
            <a:ext cx="1377870" cy="881837"/>
          </a:xfrm>
          <a:prstGeom prst="rect">
            <a:avLst/>
          </a:prstGeom>
        </p:spPr>
      </p:pic>
      <p:pic>
        <p:nvPicPr>
          <p:cNvPr id="16" name="Graphic 15" descr="Cat">
            <a:extLst>
              <a:ext uri="{FF2B5EF4-FFF2-40B4-BE49-F238E27FC236}">
                <a16:creationId xmlns:a16="http://schemas.microsoft.com/office/drawing/2014/main" id="{068810B7-0904-C241-A879-77B1F5DBFF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4216" y="5994218"/>
            <a:ext cx="742831" cy="742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FBFA30-161B-F847-868E-9FC5320F878B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FBFA30-161B-F847-868E-9FC5320F8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4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43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The </a:t>
                </a:r>
                <a:r>
                  <a:rPr lang="en-US" sz="2400" b="1" u="sng" dirty="0"/>
                  <a:t>Presa </a:t>
                </a:r>
                <a:r>
                  <a:rPr lang="en-US" sz="2400" b="1" u="sng" dirty="0" err="1"/>
                  <a:t>Canario</a:t>
                </a:r>
                <a:r>
                  <a:rPr lang="en-US" sz="2400" b="1" u="sng" dirty="0"/>
                  <a:t> </a:t>
                </a:r>
                <a:r>
                  <a:rPr lang="en-US" sz="2400" dirty="0"/>
                  <a:t>gets misclassified as a cat 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sz="2400" dirty="0"/>
                  <a:t>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/>
                  <a:t>) because it only obeys its trainer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), and nobody else.  But we notice that the </a:t>
                </a:r>
                <a:r>
                  <a:rPr lang="en-US" sz="2400" b="1" u="sng" dirty="0"/>
                  <a:t>Presa </a:t>
                </a:r>
                <a:r>
                  <a:rPr lang="en-US" sz="2400" b="1" u="sng" dirty="0" err="1"/>
                  <a:t>Canario</a:t>
                </a:r>
                <a:r>
                  <a:rPr lang="en-US" sz="2400" dirty="0"/>
                  <a:t>, though it rarely comes when called, is very large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2400" dirty="0"/>
                  <a:t> pounds), so 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=[1,100,1]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So we update: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1,0,−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=[2,100,−19]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2"/>
                <a:stretch>
                  <a:fillRect l="-724" t="-1749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0F87A-3346-3A45-9DAA-FF292C227FA5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/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89141-14E4-EE45-9F84-54430B80A90F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A6E8DEDB-1E19-B143-89DE-A59BDF3E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/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49A052-9E46-9440-B5F2-79086C2D636C}"/>
              </a:ext>
            </a:extLst>
          </p:cNvPr>
          <p:cNvCxnSpPr>
            <a:cxnSpLocks/>
          </p:cNvCxnSpPr>
          <p:nvPr/>
        </p:nvCxnSpPr>
        <p:spPr>
          <a:xfrm>
            <a:off x="3378820" y="6115698"/>
            <a:ext cx="8597590" cy="61331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4ADE0F5-7213-D547-9BD9-36B1138EFA7A}"/>
                  </a:ext>
                </a:extLst>
              </p:cNvPr>
              <p:cNvSpPr/>
              <p:nvPr/>
            </p:nvSpPr>
            <p:spPr>
              <a:xfrm>
                <a:off x="6783822" y="5604302"/>
                <a:ext cx="2080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4ADE0F5-7213-D547-9BD9-36B1138EF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822" y="5604302"/>
                <a:ext cx="20805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/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030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54A0F58-1DDF-C94F-A184-84BD451634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216" y="3370123"/>
            <a:ext cx="1377870" cy="881837"/>
          </a:xfrm>
          <a:prstGeom prst="rect">
            <a:avLst/>
          </a:prstGeom>
        </p:spPr>
      </p:pic>
      <p:pic>
        <p:nvPicPr>
          <p:cNvPr id="16" name="Graphic 15" descr="Cat">
            <a:extLst>
              <a:ext uri="{FF2B5EF4-FFF2-40B4-BE49-F238E27FC236}">
                <a16:creationId xmlns:a16="http://schemas.microsoft.com/office/drawing/2014/main" id="{9A162015-1B6B-E343-903A-467B950E5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9456" y="6024698"/>
            <a:ext cx="742831" cy="74283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2BE7DC-BAFE-0244-9304-0CA7936CFC2E}"/>
              </a:ext>
            </a:extLst>
          </p:cNvPr>
          <p:cNvCxnSpPr>
            <a:cxnSpLocks/>
          </p:cNvCxnSpPr>
          <p:nvPr/>
        </p:nvCxnSpPr>
        <p:spPr>
          <a:xfrm>
            <a:off x="6808191" y="6338724"/>
            <a:ext cx="350520" cy="0"/>
          </a:xfrm>
          <a:prstGeom prst="straightConnector1">
            <a:avLst/>
          </a:prstGeom>
          <a:ln w="38100">
            <a:solidFill>
              <a:srgbClr val="FF85FF"/>
            </a:solidFill>
            <a:prstDash val="sysDot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94097E-818F-3A44-A926-30F2C2E4280F}"/>
              </a:ext>
            </a:extLst>
          </p:cNvPr>
          <p:cNvCxnSpPr>
            <a:cxnSpLocks/>
          </p:cNvCxnSpPr>
          <p:nvPr/>
        </p:nvCxnSpPr>
        <p:spPr>
          <a:xfrm flipV="1">
            <a:off x="6771764" y="3644146"/>
            <a:ext cx="239210" cy="271718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9B46110-67FC-AE44-9D2A-F191A801E8E8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9B46110-67FC-AE44-9D2A-F191A801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4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87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54A0F58-1DDF-C94F-A184-84BD45163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104" y="3370123"/>
            <a:ext cx="1377870" cy="881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The </a:t>
                </a:r>
                <a:r>
                  <a:rPr lang="en-US" sz="2400" b="1" u="sng" dirty="0"/>
                  <a:t>Maltese</a:t>
                </a:r>
                <a:r>
                  <a:rPr lang="en-US" sz="2400" dirty="0"/>
                  <a:t>, though it’s small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400" dirty="0"/>
                  <a:t> pounds), is very tame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sz="2400" dirty="0"/>
                  <a:t>):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40,10,1</m:t>
                        </m:r>
                      </m:e>
                    </m:d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But it’s correctly classified!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dirty="0" err="1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×40+100×10−19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/>
                  <a:t>, which is equal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So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vector is unchanged.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3"/>
                <a:stretch>
                  <a:fillRect l="-724" t="-3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0F87A-3346-3A45-9DAA-FF292C227FA5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/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89141-14E4-EE45-9F84-54430B80A90F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A6E8DEDB-1E19-B143-89DE-A59BDF3E2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/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/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030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8EF6F874-40E5-4245-A0A8-DF88C674F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10" y="5718712"/>
            <a:ext cx="1149523" cy="862454"/>
          </a:xfrm>
          <a:prstGeom prst="rect">
            <a:avLst/>
          </a:prstGeom>
        </p:spPr>
      </p:pic>
      <p:pic>
        <p:nvPicPr>
          <p:cNvPr id="20" name="Graphic 19" descr="Cat">
            <a:extLst>
              <a:ext uri="{FF2B5EF4-FFF2-40B4-BE49-F238E27FC236}">
                <a16:creationId xmlns:a16="http://schemas.microsoft.com/office/drawing/2014/main" id="{E3F7C90F-79B0-3C4B-ABD8-5A5DAC26A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9456" y="5994218"/>
            <a:ext cx="742831" cy="74283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66E28B-4037-0649-A90D-38C6FC1976E7}"/>
              </a:ext>
            </a:extLst>
          </p:cNvPr>
          <p:cNvCxnSpPr>
            <a:cxnSpLocks/>
          </p:cNvCxnSpPr>
          <p:nvPr/>
        </p:nvCxnSpPr>
        <p:spPr>
          <a:xfrm>
            <a:off x="3378820" y="6115698"/>
            <a:ext cx="8597590" cy="61331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E6DC30-07A3-BB4B-816A-4ADA680FD474}"/>
                  </a:ext>
                </a:extLst>
              </p:cNvPr>
              <p:cNvSpPr/>
              <p:nvPr/>
            </p:nvSpPr>
            <p:spPr>
              <a:xfrm>
                <a:off x="6895332" y="4946379"/>
                <a:ext cx="2080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E6DC30-07A3-BB4B-816A-4ADA680FD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332" y="4946379"/>
                <a:ext cx="208050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163834-95CD-5E46-A891-BE916ECD2B88}"/>
              </a:ext>
            </a:extLst>
          </p:cNvPr>
          <p:cNvCxnSpPr>
            <a:cxnSpLocks/>
          </p:cNvCxnSpPr>
          <p:nvPr/>
        </p:nvCxnSpPr>
        <p:spPr>
          <a:xfrm flipV="1">
            <a:off x="6771764" y="3644146"/>
            <a:ext cx="239210" cy="271718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92337DE-F47F-DE44-AA08-20C2D9B233EC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92337DE-F47F-DE44-AA08-20C2D9B23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5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78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The </a:t>
                </a:r>
                <a:r>
                  <a:rPr lang="en-US" sz="2400" b="1" u="sng" dirty="0"/>
                  <a:t>Maine Coon</a:t>
                </a:r>
                <a:r>
                  <a:rPr lang="en-US" sz="2400" dirty="0"/>
                  <a:t> cat is big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 pounds: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,20,1</m:t>
                        </m:r>
                      </m:e>
                    </m:d>
                  </m:oMath>
                </a14:m>
                <a:r>
                  <a:rPr lang="en-US" sz="2400" dirty="0"/>
                  <a:t>), so it gets misclassified as a dog (true label is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/>
                  <a:t>=“cat,”  but the classifier thinks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=“dog”).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2"/>
                <a:stretch>
                  <a:fillRect l="-724" t="-3207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0F87A-3346-3A45-9DAA-FF292C227FA5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/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89141-14E4-EE45-9F84-54430B80A90F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A6E8DEDB-1E19-B143-89DE-A59BDF3E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/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/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030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1025189-39CB-3749-A9FB-C6C02A33AAA1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1025189-39CB-3749-A9FB-C6C02A33A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1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54A0F58-1DDF-C94F-A184-84BD451634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104" y="3370123"/>
            <a:ext cx="1377870" cy="881837"/>
          </a:xfrm>
          <a:prstGeom prst="rect">
            <a:avLst/>
          </a:prstGeom>
        </p:spPr>
      </p:pic>
      <p:pic>
        <p:nvPicPr>
          <p:cNvPr id="20" name="Graphic 19" descr="Cat">
            <a:extLst>
              <a:ext uri="{FF2B5EF4-FFF2-40B4-BE49-F238E27FC236}">
                <a16:creationId xmlns:a16="http://schemas.microsoft.com/office/drawing/2014/main" id="{E3F7C90F-79B0-3C4B-ABD8-5A5DAC26AA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9456" y="6009458"/>
            <a:ext cx="742831" cy="742831"/>
          </a:xfrm>
          <a:prstGeom prst="rect">
            <a:avLst/>
          </a:prstGeom>
        </p:spPr>
      </p:pic>
      <p:pic>
        <p:nvPicPr>
          <p:cNvPr id="32" name="Picture 31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9A5A7E19-1E8F-594C-B5D8-6E00D613B2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15" y="5083533"/>
            <a:ext cx="684661" cy="91288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06F717-8E92-1143-A375-F3DBE8ED9B7C}"/>
              </a:ext>
            </a:extLst>
          </p:cNvPr>
          <p:cNvCxnSpPr>
            <a:cxnSpLocks/>
          </p:cNvCxnSpPr>
          <p:nvPr/>
        </p:nvCxnSpPr>
        <p:spPr>
          <a:xfrm>
            <a:off x="3378820" y="6115698"/>
            <a:ext cx="8597590" cy="61331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02ED0B-E89F-2B41-AEC6-FFBDC79F582D}"/>
                  </a:ext>
                </a:extLst>
              </p:cNvPr>
              <p:cNvSpPr/>
              <p:nvPr/>
            </p:nvSpPr>
            <p:spPr>
              <a:xfrm>
                <a:off x="6895332" y="4946379"/>
                <a:ext cx="2080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02ED0B-E89F-2B41-AEC6-FFBDC79F5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332" y="4946379"/>
                <a:ext cx="208050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B937A-97F0-B040-AD3B-8AA788D7C172}"/>
              </a:ext>
            </a:extLst>
          </p:cNvPr>
          <p:cNvCxnSpPr>
            <a:cxnSpLocks/>
          </p:cNvCxnSpPr>
          <p:nvPr/>
        </p:nvCxnSpPr>
        <p:spPr>
          <a:xfrm flipV="1">
            <a:off x="6771764" y="3644146"/>
            <a:ext cx="239210" cy="271718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0307966C-CF07-3F41-BEAB-2058E6032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10" y="5718712"/>
            <a:ext cx="1149523" cy="8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2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6860"/>
            <a:ext cx="10515600" cy="5267904"/>
          </a:xfrm>
        </p:spPr>
        <p:txBody>
          <a:bodyPr>
            <a:noAutofit/>
          </a:bodyPr>
          <a:lstStyle/>
          <a:p>
            <a:r>
              <a:rPr lang="en-US" sz="3200" dirty="0"/>
              <a:t>Classifiers</a:t>
            </a:r>
          </a:p>
          <a:p>
            <a:r>
              <a:rPr lang="en-US" sz="3200" dirty="0"/>
              <a:t>Perceptron</a:t>
            </a:r>
          </a:p>
          <a:p>
            <a:r>
              <a:rPr lang="en-US" sz="3200" dirty="0"/>
              <a:t>Linear classifiers in general</a:t>
            </a:r>
          </a:p>
          <a:p>
            <a:r>
              <a:rPr lang="en-US" sz="32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41910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0AE5-C1F3-FF4A-A923-EAB54EB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example: dogs vs. cats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The </a:t>
                </a:r>
                <a:r>
                  <a:rPr lang="en-US" sz="2400" b="1" u="sng" dirty="0"/>
                  <a:t>Maine Coon </a:t>
                </a:r>
                <a:r>
                  <a:rPr lang="en-US" sz="2400" dirty="0"/>
                  <a:t>cat is big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 pounds: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0,20,1</m:t>
                        </m:r>
                      </m:e>
                    </m:d>
                  </m:oMath>
                </a14:m>
                <a:r>
                  <a:rPr lang="en-US" sz="2400" dirty="0"/>
                  <a:t>), so it gets misclassified as a dog (true label is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=“cat,”  but the classifier thinks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=“dog”). </a:t>
                </a:r>
              </a:p>
              <a:p>
                <a:r>
                  <a:rPr lang="en-US" sz="2400" dirty="0"/>
                  <a:t>So we update: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+(−1)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=[2,80,−20]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5513F8-819B-4048-9998-2896482C8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840" y="1429385"/>
                <a:ext cx="10515600" cy="4351338"/>
              </a:xfrm>
              <a:blipFill>
                <a:blip r:embed="rId2"/>
                <a:stretch>
                  <a:fillRect l="-724" t="-3207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0F87A-3346-3A45-9DAA-FF292C227FA5}"/>
              </a:ext>
            </a:extLst>
          </p:cNvPr>
          <p:cNvCxnSpPr/>
          <p:nvPr/>
        </p:nvCxnSpPr>
        <p:spPr>
          <a:xfrm>
            <a:off x="3535680" y="6370320"/>
            <a:ext cx="63398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/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8C9DC8-DA52-4B44-8918-03CAA693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36" y="3564374"/>
                <a:ext cx="4660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89141-14E4-EE45-9F84-54430B80A90F}"/>
              </a:ext>
            </a:extLst>
          </p:cNvPr>
          <p:cNvCxnSpPr/>
          <p:nvPr/>
        </p:nvCxnSpPr>
        <p:spPr>
          <a:xfrm flipV="1">
            <a:off x="3916680" y="3611880"/>
            <a:ext cx="0" cy="2951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A6E8DEDB-1E19-B143-89DE-A59BDF3E2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558877" y="3596640"/>
            <a:ext cx="1402241" cy="1584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/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7C70BA-B3A4-4A40-8EC1-4847F2825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496" y="6322814"/>
                <a:ext cx="46608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/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12515AD-44BB-EB4A-BFBF-1C0162BE1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921" y="4051905"/>
                <a:ext cx="1749903" cy="400110"/>
              </a:xfrm>
              <a:prstGeom prst="rect">
                <a:avLst/>
              </a:prstGeom>
              <a:blipFill>
                <a:blip r:embed="rId10"/>
                <a:stretch>
                  <a:fillRect t="-3030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54A0F58-1DDF-C94F-A184-84BD451634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104" y="3370123"/>
            <a:ext cx="1377870" cy="881837"/>
          </a:xfrm>
          <a:prstGeom prst="rect">
            <a:avLst/>
          </a:prstGeom>
        </p:spPr>
      </p:pic>
      <p:pic>
        <p:nvPicPr>
          <p:cNvPr id="25" name="Graphic 24" descr="Cat">
            <a:extLst>
              <a:ext uri="{FF2B5EF4-FFF2-40B4-BE49-F238E27FC236}">
                <a16:creationId xmlns:a16="http://schemas.microsoft.com/office/drawing/2014/main" id="{CB5F6310-160E-F042-BA8C-DAF7DBCA02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9456" y="6009458"/>
            <a:ext cx="742831" cy="742831"/>
          </a:xfrm>
          <a:prstGeom prst="rect">
            <a:avLst/>
          </a:prstGeom>
        </p:spPr>
      </p:pic>
      <p:pic>
        <p:nvPicPr>
          <p:cNvPr id="28" name="Picture 27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BC96F07B-A337-2543-8A21-3A55CCBEC7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10" y="5718712"/>
            <a:ext cx="1149523" cy="862454"/>
          </a:xfrm>
          <a:prstGeom prst="rect">
            <a:avLst/>
          </a:prstGeom>
        </p:spPr>
      </p:pic>
      <p:pic>
        <p:nvPicPr>
          <p:cNvPr id="30" name="Picture 29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64894EB1-0478-594A-8F72-75F3ABA51B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15" y="5083533"/>
            <a:ext cx="684661" cy="912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03120A2-751A-6140-A946-6B3607EF1107}"/>
                  </a:ext>
                </a:extLst>
              </p:cNvPr>
              <p:cNvSpPr/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03120A2-751A-6140-A946-6B3607EF1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83" y="6396261"/>
                <a:ext cx="1942262" cy="400110"/>
              </a:xfrm>
              <a:prstGeom prst="rect">
                <a:avLst/>
              </a:prstGeom>
              <a:blipFill>
                <a:blip r:embed="rId16"/>
                <a:stretch>
                  <a:fillRect t="-645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89ECF2-0815-C848-9BE0-A4647A525B60}"/>
              </a:ext>
            </a:extLst>
          </p:cNvPr>
          <p:cNvCxnSpPr>
            <a:cxnSpLocks/>
          </p:cNvCxnSpPr>
          <p:nvPr/>
        </p:nvCxnSpPr>
        <p:spPr>
          <a:xfrm>
            <a:off x="3352800" y="5996414"/>
            <a:ext cx="8199120" cy="861586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0563C1-849B-BD40-804E-75225F9CC81C}"/>
                  </a:ext>
                </a:extLst>
              </p:cNvPr>
              <p:cNvSpPr/>
              <p:nvPr/>
            </p:nvSpPr>
            <p:spPr>
              <a:xfrm>
                <a:off x="6947741" y="5052686"/>
                <a:ext cx="19522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0,−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0563C1-849B-BD40-804E-75225F9CC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741" y="5052686"/>
                <a:ext cx="19522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DB36BF-0A29-EE4A-A93D-7D22FC551A2C}"/>
              </a:ext>
            </a:extLst>
          </p:cNvPr>
          <p:cNvCxnSpPr>
            <a:cxnSpLocks/>
          </p:cNvCxnSpPr>
          <p:nvPr/>
        </p:nvCxnSpPr>
        <p:spPr>
          <a:xfrm flipV="1">
            <a:off x="6771764" y="3644146"/>
            <a:ext cx="239210" cy="2717182"/>
          </a:xfrm>
          <a:prstGeom prst="straightConnector1">
            <a:avLst/>
          </a:prstGeom>
          <a:ln w="38100">
            <a:solidFill>
              <a:srgbClr val="FF85FF"/>
            </a:solidFill>
            <a:prstDash val="sysDot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1769BE-DA8D-8347-A8EC-64265D4F6472}"/>
              </a:ext>
            </a:extLst>
          </p:cNvPr>
          <p:cNvCxnSpPr>
            <a:cxnSpLocks/>
          </p:cNvCxnSpPr>
          <p:nvPr/>
        </p:nvCxnSpPr>
        <p:spPr>
          <a:xfrm flipV="1">
            <a:off x="6768050" y="4251960"/>
            <a:ext cx="242924" cy="210565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45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/>
                  <a:t>Definition: </a:t>
                </a:r>
                <a:r>
                  <a:rPr lang="en-US" sz="3600" b="1" u="sng" dirty="0"/>
                  <a:t>linearly separable:</a:t>
                </a:r>
              </a:p>
              <a:p>
                <a:pPr lvl="1"/>
                <a:r>
                  <a:rPr lang="en-US" sz="3200" dirty="0"/>
                  <a:t>A dataset is linearly separable </a:t>
                </a:r>
                <a:r>
                  <a:rPr lang="en-US" sz="3600" dirty="0"/>
                  <a:t>if and only if there exists a vector,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3600" dirty="0"/>
                  <a:t>, such that the ground truth label of each token is given by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3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.</a:t>
                </a:r>
                <a:endParaRPr lang="en-US" sz="3600" dirty="0"/>
              </a:p>
              <a:p>
                <a:r>
                  <a:rPr lang="en-US" sz="4000" dirty="0"/>
                  <a:t>Theorem (proved in the next few slides):</a:t>
                </a:r>
              </a:p>
              <a:p>
                <a:endParaRPr lang="en-US" sz="4000" dirty="0"/>
              </a:p>
              <a:p>
                <a:pPr marL="0" indent="0" algn="ctr">
                  <a:buNone/>
                </a:pPr>
                <a:r>
                  <a:rPr lang="en-US" sz="4000" dirty="0"/>
                  <a:t>If the data are linearly separable, then the perceptron learning algorithm converges to a correct solution, even with a learning rate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4000" dirty="0"/>
                      <m:t>η</m:t>
                    </m:r>
                    <m:r>
                      <m:rPr>
                        <m:nor/>
                      </m:rPr>
                      <a:rPr lang="en-US" sz="4000" b="0" i="0" dirty="0" smtClean="0"/>
                      <m:t>=1</m:t>
                    </m:r>
                  </m:oMath>
                </a14:m>
                <a:r>
                  <a:rPr lang="en-US" sz="4000" dirty="0"/>
                  <a:t>.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  <a:blipFill>
                <a:blip r:embed="rId2"/>
                <a:stretch>
                  <a:fillRect l="-1570" t="-2667" r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23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1" y="924635"/>
            <a:ext cx="11313995" cy="5708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Suppose the data are linearly separable.  For example, suppose red dots are the class </a:t>
            </a:r>
            <a:r>
              <a:rPr lang="en-US" sz="3600" dirty="0">
                <a:solidFill>
                  <a:srgbClr val="FF0000"/>
                </a:solidFill>
              </a:rPr>
              <a:t>y=1</a:t>
            </a:r>
            <a:r>
              <a:rPr lang="en-US" sz="3600" dirty="0"/>
              <a:t>, and blue dots are the class </a:t>
            </a:r>
            <a:r>
              <a:rPr lang="en-US" sz="3600" dirty="0">
                <a:solidFill>
                  <a:srgbClr val="0070C0"/>
                </a:solidFill>
              </a:rPr>
              <a:t>y=-1</a:t>
            </a:r>
            <a:r>
              <a:rPr lang="en-US" sz="3600" dirty="0"/>
              <a:t>: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306472" y="4176209"/>
            <a:ext cx="6250681" cy="109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498182" y="2497540"/>
            <a:ext cx="0" cy="38213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878476" y="392174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03074" y="305056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2712" y="301189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7429" y="413101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45835" y="399465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3994650"/>
                <a:ext cx="460006" cy="584775"/>
              </a:xfrm>
              <a:prstGeom prst="rect">
                <a:avLst/>
              </a:prstGeom>
              <a:blipFill>
                <a:blip r:embed="rId2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031137" y="2378714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137" y="2378714"/>
                <a:ext cx="467045" cy="584775"/>
              </a:xfrm>
              <a:prstGeom prst="rect">
                <a:avLst/>
              </a:prstGeom>
              <a:blipFill>
                <a:blip r:embed="rId3"/>
                <a:stretch>
                  <a:fillRect l="-2703"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6571402" y="465190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7313" y="336901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88330" y="341223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11676" y="5557209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99548" y="474061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51948" y="526150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25922" y="3680637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59956" y="4624610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02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308472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Instead of plotting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600" dirty="0"/>
                  <a:t>, plot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y</m:t>
                    </m:r>
                    <m:acc>
                      <m:accPr>
                        <m:chr m:val="⃗"/>
                        <m:ctrlPr>
                          <a:rPr lang="en-US" sz="3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600" dirty="0"/>
                  <a:t>.  The red dots are unchanged; the blue dots are multiplied by -1.  </a:t>
                </a:r>
              </a:p>
              <a:p>
                <a:r>
                  <a:rPr lang="en-US" sz="3600" dirty="0"/>
                  <a:t>Since the original data were linearly separable, the new data are all in the same half of the feature space.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3084724"/>
              </a:xfrm>
              <a:blipFill>
                <a:blip r:embed="rId2"/>
                <a:stretch>
                  <a:fillRect l="-1457" t="-6967" r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330245" y="5759204"/>
            <a:ext cx="6226908" cy="109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498182" y="4080535"/>
            <a:ext cx="0" cy="26054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878476" y="550473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03074" y="463355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2712" y="459488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7429" y="571401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𝑦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l="-10811" r="-702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99124" y="3961709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𝑦𝑥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24" y="3961709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10526" r="-6578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6571402" y="623490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7313" y="4952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88330" y="4995228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10919" y="3728258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09484" y="5013424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43521" y="4074000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70133" y="619168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13350" y="5320499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308472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Suppose we start out with some initial guess,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3600" dirty="0"/>
                  <a:t>, that makes mistakes.  In other words,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3600" i="1" dirty="0" err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3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acc>
                          <m:accPr>
                            <m:chr m:val="⃗"/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3600" dirty="0"/>
                  <a:t> for some of the tokens.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3084724"/>
              </a:xfrm>
              <a:blipFill>
                <a:blip r:embed="rId2"/>
                <a:stretch>
                  <a:fillRect l="-1457" t="-4918" r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330245" y="5759204"/>
            <a:ext cx="6226908" cy="109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498182" y="4080535"/>
            <a:ext cx="0" cy="26054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878476" y="550473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03074" y="463355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2712" y="459488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7429" y="571401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𝑦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l="-10811" r="-702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𝑦𝑥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10526" r="-6578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6571402" y="623490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7313" y="4952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88330" y="4995228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10919" y="3728258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09484" y="5013424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43521" y="4074000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70133" y="619168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13350" y="5320499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3215640" y="5010468"/>
            <a:ext cx="4781730" cy="169070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508014" y="3291840"/>
            <a:ext cx="1063388" cy="2531766"/>
          </a:xfrm>
          <a:prstGeom prst="straightConnector1">
            <a:avLst/>
          </a:prstGeom>
          <a:ln w="508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94480" y="2991855"/>
                <a:ext cx="4573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480" y="2991855"/>
                <a:ext cx="457317" cy="646331"/>
              </a:xfrm>
              <a:prstGeom prst="rect">
                <a:avLst/>
              </a:prstGeom>
              <a:blipFill>
                <a:blip r:embed="rId5"/>
                <a:stretch>
                  <a:fillRect l="-2703" r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51BA5A2-5FBB-6B42-9DC7-06E1ED7B9C6E}"/>
              </a:ext>
            </a:extLst>
          </p:cNvPr>
          <p:cNvSpPr/>
          <p:nvPr/>
        </p:nvSpPr>
        <p:spPr>
          <a:xfrm>
            <a:off x="574680" y="6055095"/>
            <a:ext cx="3125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85FF"/>
                </a:highlight>
              </a:rPr>
              <a:t>Oops! An error.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AE23C5-7D0C-0044-8822-F45D536A844E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3700364" y="6378261"/>
            <a:ext cx="2702710" cy="0"/>
          </a:xfrm>
          <a:prstGeom prst="straightConnector1">
            <a:avLst/>
          </a:prstGeom>
          <a:ln w="2540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062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72689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In that case,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3600" dirty="0"/>
                  <a:t> will be updated by adding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</a:rPr>
                      <m:t>𝑦</m:t>
                    </m:r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600" dirty="0"/>
                  <a:t> to it.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726894"/>
              </a:xfrm>
              <a:blipFill>
                <a:blip r:embed="rId2"/>
                <a:stretch>
                  <a:fillRect l="-1457" t="-29310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330245" y="5759204"/>
            <a:ext cx="6226908" cy="109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498182" y="4080535"/>
            <a:ext cx="0" cy="26054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878476" y="550473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03074" y="463355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2712" y="459488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7429" y="571401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𝑦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l="-10811" r="-702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𝑦𝑥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10526" r="-6578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6571402" y="623490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7313" y="4952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88330" y="4995228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10919" y="3728258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09484" y="5013424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43521" y="4074000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70133" y="619168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13350" y="5320499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3215640" y="5025708"/>
            <a:ext cx="4781730" cy="169070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508014" y="3307080"/>
            <a:ext cx="1063388" cy="2531766"/>
          </a:xfrm>
          <a:prstGeom prst="straightConnector1">
            <a:avLst/>
          </a:prstGeom>
          <a:ln w="508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193428" y="2915655"/>
                <a:ext cx="12944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Old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428" y="2915655"/>
                <a:ext cx="1294489" cy="646331"/>
              </a:xfrm>
              <a:prstGeom prst="rect">
                <a:avLst/>
              </a:prstGeom>
              <a:blipFill>
                <a:blip r:embed="rId5"/>
                <a:stretch>
                  <a:fillRect l="-13592" t="-1372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44E053-A96A-DB4B-A83B-FE27EB84BADA}"/>
              </a:ext>
            </a:extLst>
          </p:cNvPr>
          <p:cNvCxnSpPr>
            <a:cxnSpLocks/>
          </p:cNvCxnSpPr>
          <p:nvPr/>
        </p:nvCxnSpPr>
        <p:spPr>
          <a:xfrm>
            <a:off x="5522116" y="5820632"/>
            <a:ext cx="1211691" cy="557268"/>
          </a:xfrm>
          <a:prstGeom prst="straightConnector1">
            <a:avLst/>
          </a:prstGeom>
          <a:ln w="50800">
            <a:solidFill>
              <a:srgbClr val="FF85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57DEAE-02A9-1544-AC35-76784F2A2F09}"/>
              </a:ext>
            </a:extLst>
          </p:cNvPr>
          <p:cNvCxnSpPr>
            <a:cxnSpLocks/>
          </p:cNvCxnSpPr>
          <p:nvPr/>
        </p:nvCxnSpPr>
        <p:spPr>
          <a:xfrm>
            <a:off x="6558436" y="3306032"/>
            <a:ext cx="1211691" cy="557268"/>
          </a:xfrm>
          <a:prstGeom prst="straightConnector1">
            <a:avLst/>
          </a:prstGeom>
          <a:ln w="50800">
            <a:solidFill>
              <a:srgbClr val="FF85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0D42839-891A-7545-8500-DFB91FD24CAE}"/>
              </a:ext>
            </a:extLst>
          </p:cNvPr>
          <p:cNvCxnSpPr>
            <a:cxnSpLocks/>
          </p:cNvCxnSpPr>
          <p:nvPr/>
        </p:nvCxnSpPr>
        <p:spPr>
          <a:xfrm flipV="1">
            <a:off x="5506876" y="3924260"/>
            <a:ext cx="2248011" cy="1895904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65358DE-F5DA-D94F-95D4-44F52AFEC7B0}"/>
                  </a:ext>
                </a:extLst>
              </p:cNvPr>
              <p:cNvSpPr/>
              <p:nvPr/>
            </p:nvSpPr>
            <p:spPr>
              <a:xfrm>
                <a:off x="7723268" y="3692895"/>
                <a:ext cx="14969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New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65358DE-F5DA-D94F-95D4-44F52AFEC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268" y="3692895"/>
                <a:ext cx="149693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9B1CBDC-4543-5D49-A743-E6E0014A7A25}"/>
                  </a:ext>
                </a:extLst>
              </p:cNvPr>
              <p:cNvSpPr/>
              <p:nvPr/>
            </p:nvSpPr>
            <p:spPr>
              <a:xfrm>
                <a:off x="7022228" y="3068055"/>
                <a:ext cx="61597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acc>
                        <m:accPr>
                          <m:chr m:val="⃗"/>
                          <m:ctrlPr>
                            <a:rPr lang="en-US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9B1CBDC-4543-5D49-A743-E6E0014A7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228" y="3068055"/>
                <a:ext cx="615974" cy="646331"/>
              </a:xfrm>
              <a:prstGeom prst="rect">
                <a:avLst/>
              </a:prstGeom>
              <a:blipFill>
                <a:blip r:embed="rId7"/>
                <a:stretch>
                  <a:fillRect l="-10204" t="-25490" r="-10204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683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Perceptron: Proof of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231230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If there is any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3600" dirty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3600" i="1" dirty="0" err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3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𝑦</m:t>
                        </m:r>
                        <m:acc>
                          <m:accPr>
                            <m:chr m:val="⃗"/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dirty="0"/>
                  <a:t> for all tokens, then this procedure will eventually find it.</a:t>
                </a:r>
              </a:p>
              <a:p>
                <a:r>
                  <a:rPr lang="en-US" sz="3600" dirty="0"/>
                  <a:t>If the data are linearly separable, the perceptron algorithm converges to a correct solution, even with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600" dirty="0"/>
                      <m:t>η</m:t>
                    </m:r>
                    <m:r>
                      <m:rPr>
                        <m:nor/>
                      </m:rPr>
                      <a:rPr lang="en-US" sz="3600" dirty="0"/>
                      <m:t>=1</m:t>
                    </m:r>
                  </m:oMath>
                </a14:m>
                <a:r>
                  <a:rPr lang="en-US" sz="3600" dirty="0"/>
                  <a:t>.</a:t>
                </a:r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2312308"/>
              </a:xfrm>
              <a:blipFill>
                <a:blip r:embed="rId2"/>
                <a:stretch>
                  <a:fillRect l="-1457" t="-8743" r="-224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330245" y="5759204"/>
            <a:ext cx="6226908" cy="109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498182" y="4080535"/>
            <a:ext cx="0" cy="26054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878476" y="550473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03074" y="463355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2712" y="459488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7429" y="571401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𝑦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77645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l="-10811" r="-702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𝑦𝑥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476" y="3961709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10526" r="-6578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6571402" y="623490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7313" y="4952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88330" y="4995228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10919" y="3728258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09484" y="5013424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43521" y="4074000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70133" y="6191685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13350" y="5320499"/>
            <a:ext cx="272956" cy="25446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3793861" y="3654287"/>
            <a:ext cx="2564872" cy="322720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0D42839-891A-7545-8500-DFB91FD24CAE}"/>
              </a:ext>
            </a:extLst>
          </p:cNvPr>
          <p:cNvCxnSpPr>
            <a:cxnSpLocks/>
          </p:cNvCxnSpPr>
          <p:nvPr/>
        </p:nvCxnSpPr>
        <p:spPr>
          <a:xfrm flipV="1">
            <a:off x="5506876" y="3924260"/>
            <a:ext cx="2248011" cy="1895904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65358DE-F5DA-D94F-95D4-44F52AFEC7B0}"/>
                  </a:ext>
                </a:extLst>
              </p:cNvPr>
              <p:cNvSpPr/>
              <p:nvPr/>
            </p:nvSpPr>
            <p:spPr>
              <a:xfrm>
                <a:off x="7723268" y="3692895"/>
                <a:ext cx="14969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New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65358DE-F5DA-D94F-95D4-44F52AFEC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268" y="3692895"/>
                <a:ext cx="149693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043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10329083" cy="1143000"/>
          </a:xfrm>
        </p:spPr>
        <p:txBody>
          <a:bodyPr>
            <a:normAutofit/>
          </a:bodyPr>
          <a:lstStyle/>
          <a:p>
            <a:r>
              <a:rPr lang="en-US" dirty="0"/>
              <a:t>What about non-separable data?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If the data are NOT linearly separable, then the perceptron with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dirty="0"/>
                      <m:t>=1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doesn’t converge.</a:t>
                </a:r>
              </a:p>
              <a:p>
                <a:r>
                  <a:rPr lang="en-US" sz="3200" dirty="0"/>
                  <a:t>In fact, that’s what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</m:oMath>
                </a14:m>
                <a:r>
                  <a:rPr lang="en-US" sz="3200" dirty="0"/>
                  <a:t> is for.  </a:t>
                </a:r>
              </a:p>
              <a:p>
                <a:r>
                  <a:rPr lang="en-US" sz="3200" dirty="0"/>
                  <a:t>Remember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dirty="0"/>
                      <m:t>y</m:t>
                    </m:r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.</a:t>
                </a:r>
              </a:p>
              <a:p>
                <a:r>
                  <a:rPr lang="en-US" sz="3200" dirty="0"/>
                  <a:t>We can force the perceptron to stop wiggling around by forcing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</m:oMath>
                </a14:m>
                <a:r>
                  <a:rPr lang="en-US" sz="3200" dirty="0"/>
                  <a:t> (and therefore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dirty="0"/>
                      <m:t>y</m:t>
                    </m:r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) to get gradually smaller and smaller.</a:t>
                </a:r>
              </a:p>
              <a:p>
                <a:r>
                  <a:rPr lang="en-US" sz="3200" dirty="0"/>
                  <a:t>This works: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3200" dirty="0"/>
                  <a:t> training token, set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b="0" i="0" dirty="0" smtClean="0"/>
                      <m:t>=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3200" dirty="0"/>
                  <a:t>.</a:t>
                </a:r>
              </a:p>
              <a:p>
                <a:r>
                  <a:rPr lang="en-US" sz="3200" dirty="0"/>
                  <a:t>Notice: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3200" dirty="0"/>
                  <a:t> is infinite.  Nevertheless,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/>
                      <m:t>η</m:t>
                    </m:r>
                    <m:r>
                      <m:rPr>
                        <m:nor/>
                      </m:rPr>
                      <a:rPr lang="en-US" sz="3200" dirty="0"/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3200" dirty="0"/>
                  <a:t> works, because the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/>
                      <m:t>y</m:t>
                    </m:r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 tokens are not all in the same direction.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924635"/>
                <a:ext cx="11313995" cy="5708180"/>
              </a:xfrm>
              <a:blipFill>
                <a:blip r:embed="rId2"/>
                <a:stretch>
                  <a:fillRect l="-1233" t="-2222" b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443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6860"/>
            <a:ext cx="10515600" cy="5267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Classifiers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Perceptron</a:t>
            </a:r>
          </a:p>
          <a:p>
            <a:r>
              <a:rPr lang="en-US" sz="3200" dirty="0"/>
              <a:t>Linear classifiers in general</a:t>
            </a:r>
          </a:p>
          <a:p>
            <a:r>
              <a:rPr lang="en-US" sz="32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507139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7418" y="1205345"/>
                <a:ext cx="10536382" cy="17246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The function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𝐷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cs typeface="Times New Roman"/>
                  </a:rPr>
                  <a:t>  is an affine function of the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.  That means that its contours are all straight lines.  Here is an example of such a function, plotted as variations of color in a two-dimensional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418" y="1205345"/>
                <a:ext cx="10536382" cy="1724668"/>
              </a:xfrm>
              <a:blipFill>
                <a:blip r:embed="rId2"/>
                <a:stretch>
                  <a:fillRect l="-1083" t="-39416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32" y="3005413"/>
            <a:ext cx="9484329" cy="3218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46018" y="6135025"/>
                <a:ext cx="6723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018" y="6135025"/>
                <a:ext cx="672364" cy="584775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94141" y="4242311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41" y="4242311"/>
                <a:ext cx="681853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332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B29FA-56F7-3D41-A97E-FDAB3D52C0FE}"/>
              </a:ext>
            </a:extLst>
          </p:cNvPr>
          <p:cNvSpPr/>
          <p:nvPr/>
        </p:nvSpPr>
        <p:spPr>
          <a:xfrm>
            <a:off x="59478" y="5514029"/>
            <a:ext cx="6240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YellowLabradorLooking_new.jpg</a:t>
            </a:r>
            <a:r>
              <a:rPr lang="en-US" sz="1000" dirty="0"/>
              <a:t>: *derivative work: </a:t>
            </a:r>
            <a:r>
              <a:rPr lang="en-US" sz="1000" dirty="0" err="1"/>
              <a:t>Djmirko</a:t>
            </a:r>
            <a:r>
              <a:rPr lang="en-US" sz="1000" dirty="0"/>
              <a:t> (talk)</a:t>
            </a:r>
            <a:r>
              <a:rPr lang="en-US" sz="1000" dirty="0" err="1"/>
              <a:t>YellowLabradorLooking.jpg</a:t>
            </a:r>
            <a:r>
              <a:rPr lang="en-US" sz="1000" dirty="0"/>
              <a:t>: </a:t>
            </a:r>
            <a:r>
              <a:rPr lang="en-US" sz="1000" dirty="0" err="1"/>
              <a:t>User:HabjGolden_Retriever_Sammy.jpg</a:t>
            </a:r>
            <a:r>
              <a:rPr lang="en-US" sz="1000" dirty="0"/>
              <a:t>: Pharaoh </a:t>
            </a:r>
            <a:r>
              <a:rPr lang="en-US" sz="1000" dirty="0" err="1"/>
              <a:t>HoundCockerpoo.jpg</a:t>
            </a:r>
            <a:r>
              <a:rPr lang="en-US" sz="1000" dirty="0"/>
              <a:t>: </a:t>
            </a:r>
            <a:r>
              <a:rPr lang="en-US" sz="1000" dirty="0" err="1"/>
              <a:t>ALMMLonghaired_yorkie.jpg</a:t>
            </a:r>
            <a:r>
              <a:rPr lang="en-US" sz="1000" dirty="0"/>
              <a:t>: Ed Garcia from United </a:t>
            </a:r>
            <a:r>
              <a:rPr lang="en-US" sz="1000" dirty="0" err="1"/>
              <a:t>StatesBoxer_female_brown.jpg</a:t>
            </a:r>
            <a:r>
              <a:rPr lang="en-US" sz="1000" dirty="0"/>
              <a:t>: Flickr user boxercabMilù_050.JPG: AleRBeagle1.jpg: TobycatBasset_Hound_600.jpg: </a:t>
            </a:r>
            <a:r>
              <a:rPr lang="en-US" sz="1000" dirty="0" err="1"/>
              <a:t>ToBNewfoundland_dog_Smoky.jpg</a:t>
            </a:r>
            <a:r>
              <a:rPr lang="en-US" sz="1000" dirty="0"/>
              <a:t>: Flickr user </a:t>
            </a:r>
            <a:r>
              <a:rPr lang="en-US" sz="1000" dirty="0" err="1"/>
              <a:t>DanDee</a:t>
            </a:r>
            <a:r>
              <a:rPr lang="en-US" sz="1000" dirty="0"/>
              <a:t> </a:t>
            </a:r>
            <a:r>
              <a:rPr lang="en-US" sz="1000" dirty="0" err="1"/>
              <a:t>Shotsderivative</a:t>
            </a:r>
            <a:r>
              <a:rPr lang="en-US" sz="1000" dirty="0"/>
              <a:t> work: December21st2012Freak (talk) - YellowLabradorLooking_new.jpgGolden_Retriever_Sammy.jpgCockerpoo.jpgLonghaired_yorkie.jpgBoxer_female_brown.jpgMilù_050.JPGBeagle1.jpgBasset_Hound_600.jpgNewfoundland_dog_Smoky.jpg,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=10793219</a:t>
            </a:r>
          </a:p>
        </p:txBody>
      </p:sp>
      <p:pic>
        <p:nvPicPr>
          <p:cNvPr id="6" name="Picture 5" descr="A picture containing dog, different, photo, grass&#10;&#10;Description automatically generated">
            <a:extLst>
              <a:ext uri="{FF2B5EF4-FFF2-40B4-BE49-F238E27FC236}">
                <a16:creationId xmlns:a16="http://schemas.microsoft.com/office/drawing/2014/main" id="{5802C317-F768-EC4E-89F5-91BCC89F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9" y="1092820"/>
            <a:ext cx="5031656" cy="4421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A0E9C-3EB7-074D-B80A-5622670749A0}"/>
              </a:ext>
            </a:extLst>
          </p:cNvPr>
          <p:cNvSpPr/>
          <p:nvPr/>
        </p:nvSpPr>
        <p:spPr>
          <a:xfrm>
            <a:off x="6300440" y="5553293"/>
            <a:ext cx="58097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Alvesgaspar</a:t>
            </a:r>
            <a:r>
              <a:rPr lang="en-US" sz="1000" dirty="0"/>
              <a:t> - Top </a:t>
            </a:r>
            <a:r>
              <a:rPr lang="en-US" sz="1000" dirty="0" err="1"/>
              <a:t>left:File:Cat</a:t>
            </a:r>
            <a:r>
              <a:rPr lang="en-US" sz="1000" dirty="0"/>
              <a:t> August 2010-4.jpg by </a:t>
            </a:r>
            <a:r>
              <a:rPr lang="en-US" sz="1000" dirty="0" err="1"/>
              <a:t>AlvesgasparTop</a:t>
            </a:r>
            <a:r>
              <a:rPr lang="en-US" sz="1000" dirty="0"/>
              <a:t> </a:t>
            </a:r>
            <a:r>
              <a:rPr lang="en-US" sz="1000" dirty="0" err="1"/>
              <a:t>middle:File:Gustav</a:t>
            </a:r>
            <a:r>
              <a:rPr lang="en-US" sz="1000" dirty="0"/>
              <a:t> </a:t>
            </a:r>
            <a:r>
              <a:rPr lang="en-US" sz="1000" dirty="0" err="1"/>
              <a:t>chocolate.jpg</a:t>
            </a:r>
            <a:r>
              <a:rPr lang="en-US" sz="1000" dirty="0"/>
              <a:t> by Martin </a:t>
            </a:r>
            <a:r>
              <a:rPr lang="en-US" sz="1000" dirty="0" err="1"/>
              <a:t>BahmannTop</a:t>
            </a:r>
            <a:r>
              <a:rPr lang="en-US" sz="1000" dirty="0"/>
              <a:t> </a:t>
            </a:r>
            <a:r>
              <a:rPr lang="en-US" sz="1000" dirty="0" err="1"/>
              <a:t>right:File:Orange</a:t>
            </a:r>
            <a:r>
              <a:rPr lang="en-US" sz="1000" dirty="0"/>
              <a:t> tabby cat sitting on fallen leaves-Hisashi-01A.jpg by </a:t>
            </a:r>
            <a:r>
              <a:rPr lang="en-US" sz="1000" dirty="0" err="1"/>
              <a:t>HisashiBottom</a:t>
            </a:r>
            <a:r>
              <a:rPr lang="en-US" sz="1000" dirty="0"/>
              <a:t> </a:t>
            </a:r>
            <a:r>
              <a:rPr lang="en-US" sz="1000" dirty="0" err="1"/>
              <a:t>left:File:Siam</a:t>
            </a:r>
            <a:r>
              <a:rPr lang="en-US" sz="1000" dirty="0"/>
              <a:t> </a:t>
            </a:r>
            <a:r>
              <a:rPr lang="en-US" sz="1000" dirty="0" err="1"/>
              <a:t>lilacpoint.jpg</a:t>
            </a:r>
            <a:r>
              <a:rPr lang="en-US" sz="1000" dirty="0"/>
              <a:t> by Martin </a:t>
            </a:r>
            <a:r>
              <a:rPr lang="en-US" sz="1000" dirty="0" err="1"/>
              <a:t>BahmannBottom</a:t>
            </a:r>
            <a:r>
              <a:rPr lang="en-US" sz="1000" dirty="0"/>
              <a:t> </a:t>
            </a:r>
            <a:r>
              <a:rPr lang="en-US" sz="1000" dirty="0" err="1"/>
              <a:t>middle:File:Felis</a:t>
            </a:r>
            <a:r>
              <a:rPr lang="en-US" sz="1000" dirty="0"/>
              <a:t> </a:t>
            </a:r>
            <a:r>
              <a:rPr lang="en-US" sz="1000" dirty="0" err="1"/>
              <a:t>catus</a:t>
            </a:r>
            <a:r>
              <a:rPr lang="en-US" sz="1000" dirty="0"/>
              <a:t>-cat on </a:t>
            </a:r>
            <a:r>
              <a:rPr lang="en-US" sz="1000" dirty="0" err="1"/>
              <a:t>snow.jpg</a:t>
            </a:r>
            <a:r>
              <a:rPr lang="en-US" sz="1000" dirty="0"/>
              <a:t> by </a:t>
            </a:r>
            <a:r>
              <a:rPr lang="en-US" sz="1000" dirty="0" err="1"/>
              <a:t>Von.grzankaBottom</a:t>
            </a:r>
            <a:r>
              <a:rPr lang="en-US" sz="1000" dirty="0"/>
              <a:t> right:File:Sheba1.JPG by </a:t>
            </a:r>
            <a:r>
              <a:rPr lang="en-US" sz="1000" dirty="0" err="1"/>
              <a:t>Dovenetel</a:t>
            </a:r>
            <a:r>
              <a:rPr lang="en-US" sz="1000" dirty="0"/>
              <a:t>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=17960205</a:t>
            </a:r>
          </a:p>
        </p:txBody>
      </p:sp>
      <p:pic>
        <p:nvPicPr>
          <p:cNvPr id="9" name="Picture 8" descr="A grey and white cat sitting in a box&#10;&#10;Description automatically generated">
            <a:extLst>
              <a:ext uri="{FF2B5EF4-FFF2-40B4-BE49-F238E27FC236}">
                <a16:creationId xmlns:a16="http://schemas.microsoft.com/office/drawing/2014/main" id="{641C9F03-574B-D046-93AE-D2F50F88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28" y="1025912"/>
            <a:ext cx="6866221" cy="45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39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7418" y="1205344"/>
                <a:ext cx="10536382" cy="2593061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Consider the classifier  </a:t>
                </a:r>
                <a:endParaRPr lang="en-US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=1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if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: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&gt;0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cs typeface="Times New Roman"/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if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: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 algn="ctr">
                  <a:buNone/>
                </a:pPr>
                <a:r>
                  <a:rPr lang="en-US" dirty="0">
                    <a:cs typeface="Times New Roman"/>
                  </a:rPr>
                  <a:t>This is called a “linear classifier” because the boundary between the two classes is a line.  Here is an example of such a classifier, with its boundary plotted as a line in the two-dimensional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418" y="1205344"/>
                <a:ext cx="10536382" cy="2593061"/>
              </a:xfrm>
              <a:blipFill>
                <a:blip r:embed="rId2"/>
                <a:stretch>
                  <a:fillRect l="-361" t="-26829" r="-842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80" y="3836833"/>
            <a:ext cx="6800131" cy="2386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6716" y="6207791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6" y="6207791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64181" y="4580550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181" y="4580550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43729" y="5063305"/>
                <a:ext cx="146463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29" y="5063305"/>
                <a:ext cx="146463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41182" y="4153819"/>
                <a:ext cx="146463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182" y="4153819"/>
                <a:ext cx="146463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314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35" y="764665"/>
            <a:ext cx="5429847" cy="5429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8" y="1205344"/>
                <a:ext cx="5160595" cy="548059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Consider the classifier  </a:t>
                </a:r>
                <a:endParaRPr lang="en-US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arg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This is called a “multi-class linear classifier.” </a:t>
                </a:r>
              </a:p>
              <a:p>
                <a:r>
                  <a:rPr lang="en-US" dirty="0">
                    <a:cs typeface="Times New Roman"/>
                  </a:rPr>
                  <a:t>The regions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=0</m:t>
                    </m:r>
                  </m:oMath>
                </a14:m>
                <a:r>
                  <a:rPr lang="en-US" dirty="0"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1</m:t>
                    </m:r>
                  </m:oMath>
                </a14:m>
                <a:r>
                  <a:rPr lang="en-US" dirty="0"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2</m:t>
                    </m:r>
                  </m:oMath>
                </a14:m>
                <a:r>
                  <a:rPr lang="en-US" dirty="0">
                    <a:cs typeface="Times New Roman"/>
                  </a:rPr>
                  <a:t> etc. are called “</a:t>
                </a:r>
                <a:r>
                  <a:rPr lang="en-US" dirty="0" err="1">
                    <a:cs typeface="Times New Roman"/>
                  </a:rPr>
                  <a:t>Voronoi</a:t>
                </a:r>
                <a:r>
                  <a:rPr lang="en-US" dirty="0">
                    <a:cs typeface="Times New Roman"/>
                  </a:rPr>
                  <a:t> regions.”  </a:t>
                </a:r>
              </a:p>
              <a:p>
                <a:r>
                  <a:rPr lang="en-US" dirty="0">
                    <a:cs typeface="Times New Roman"/>
                  </a:rPr>
                  <a:t>They are regions with piece-wise linear boundaries. Here is an example from Wikipedia of </a:t>
                </a:r>
                <a:r>
                  <a:rPr lang="en-US" dirty="0" err="1">
                    <a:cs typeface="Times New Roman"/>
                  </a:rPr>
                  <a:t>Voronoi</a:t>
                </a:r>
                <a:r>
                  <a:rPr lang="en-US" dirty="0">
                    <a:cs typeface="Times New Roman"/>
                  </a:rPr>
                  <a:t> regions plotted in the two-dimensional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8" y="1205344"/>
                <a:ext cx="5160595" cy="5480591"/>
              </a:xfrm>
              <a:blipFill>
                <a:blip r:embed="rId3"/>
                <a:stretch>
                  <a:fillRect l="-2457" t="-18519" r="-3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341873" y="617829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873" y="6178295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59443" y="3361348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43" y="3361348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14350" y="1528597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350" y="1528597"/>
                <a:ext cx="9075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538699" y="756762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699" y="756762"/>
                <a:ext cx="9075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487514" y="761675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514" y="761675"/>
                <a:ext cx="907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06832" y="746925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832" y="746925"/>
                <a:ext cx="907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559232" y="1253287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4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232" y="1253287"/>
                <a:ext cx="907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173749" y="1592501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749" y="1592501"/>
                <a:ext cx="90755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093067" y="1744901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067" y="1744901"/>
                <a:ext cx="90755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28750" y="1971045"/>
                <a:ext cx="9075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7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750" y="1971045"/>
                <a:ext cx="90755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492428" y="2408582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61598" y="2403665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62466" y="3067343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250377" y="3839177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20938" y="2556065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653506" y="3308232"/>
            <a:ext cx="476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9115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When the features are 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{0,1}</m:t>
                    </m:r>
                  </m:oMath>
                </a14:m>
                <a:r>
                  <a:rPr lang="en-US" dirty="0"/>
                  <a:t>)</a:t>
                </a:r>
                <a:r>
                  <a:rPr lang="en-US" dirty="0">
                    <a:cs typeface="Times New Roman"/>
                  </a:rPr>
                  <a:t>, many (but not all!) binary functions can be re-written as linear functions.  For example, the function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∨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 can be re-written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=1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if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: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−0.5&gt;0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  <a:blipFill>
                <a:blip r:embed="rId2"/>
                <a:stretch>
                  <a:fillRect l="-2088" t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914399" y="6264322"/>
            <a:ext cx="3575714" cy="27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487606" y="4804013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914399" y="511791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811436" y="6146333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59116" y="5056787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55672" y="5018115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FF"/>
              </a:highlight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82966" y="6137239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578795" y="6000873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795" y="6000873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964097" y="4384937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97" y="4384937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>
              <a:xfrm>
                <a:off x="6121355" y="1234917"/>
                <a:ext cx="6074992" cy="54805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cs typeface="Times New Roman"/>
                  </a:rPr>
                  <a:t>Similarly, the function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∧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cs typeface="Times New Roman"/>
                  </a:rPr>
                  <a:t> can be re-written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=1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if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: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.5&gt;0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355" y="1234917"/>
                <a:ext cx="6074992" cy="5480591"/>
              </a:xfrm>
              <a:prstGeom prst="rect">
                <a:avLst/>
              </a:prstGeom>
              <a:blipFill>
                <a:blip r:embed="rId5"/>
                <a:stretch>
                  <a:fillRect l="-2088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6621455" y="6293895"/>
            <a:ext cx="3575714" cy="27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194662" y="4833586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481266" y="469710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8518492" y="6175906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66172" y="5086360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62728" y="5047688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090022" y="6166812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  <a:blipFill>
                <a:blip r:embed="rId6"/>
                <a:stretch>
                  <a:fillRect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  <a:blipFill>
                <a:blip r:embed="rId7"/>
                <a:stretch>
                  <a:fillRect r="-18421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303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299" y="1205344"/>
            <a:ext cx="6074992" cy="548059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Times New Roman"/>
              </a:rPr>
              <a:t>Not all logical functions can be written as linear classifiers! </a:t>
            </a:r>
          </a:p>
          <a:p>
            <a:r>
              <a:rPr lang="en-US" dirty="0">
                <a:cs typeface="Times New Roman"/>
              </a:rPr>
              <a:t>Minsky and </a:t>
            </a:r>
            <a:r>
              <a:rPr lang="en-US" dirty="0" err="1">
                <a:cs typeface="Times New Roman"/>
              </a:rPr>
              <a:t>Papert</a:t>
            </a:r>
            <a:r>
              <a:rPr lang="en-US" dirty="0">
                <a:cs typeface="Times New Roman"/>
              </a:rPr>
              <a:t> wrote a book called </a:t>
            </a:r>
            <a:r>
              <a:rPr lang="en-US" i="1" dirty="0" err="1">
                <a:cs typeface="Times New Roman"/>
              </a:rPr>
              <a:t>Perceptrons</a:t>
            </a:r>
            <a:r>
              <a:rPr lang="en-US" dirty="0">
                <a:cs typeface="Times New Roman"/>
              </a:rPr>
              <a:t> in 1969.  Although the book said many other things, the only thing most people remembered about the book was that: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“A linear classifier cannot learn an XOR function.”</a:t>
            </a:r>
          </a:p>
          <a:p>
            <a:r>
              <a:rPr lang="en-US" dirty="0">
                <a:cs typeface="Times New Roman"/>
              </a:rPr>
              <a:t>Because of that statement, most people gave up working on neural networks from about 1969 to about 2006.</a:t>
            </a:r>
          </a:p>
          <a:p>
            <a:r>
              <a:rPr lang="en-US" dirty="0">
                <a:cs typeface="Times New Roman"/>
              </a:rPr>
              <a:t>Minsky and </a:t>
            </a:r>
            <a:r>
              <a:rPr lang="en-US" dirty="0" err="1">
                <a:cs typeface="Times New Roman"/>
              </a:rPr>
              <a:t>Papert</a:t>
            </a:r>
            <a:r>
              <a:rPr lang="en-US" dirty="0">
                <a:cs typeface="Times New Roman"/>
              </a:rPr>
              <a:t> also proved that a two-layer neural net can learn an XOR function.  But most people didn’t notice.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621455" y="6293895"/>
            <a:ext cx="3575714" cy="27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194662" y="4833586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481266" y="469710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8518492" y="6175906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66172" y="5086360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62728" y="5047688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090022" y="6166812"/>
            <a:ext cx="272956" cy="254465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  <a:blipFill>
                <a:blip r:embed="rId6"/>
                <a:stretch>
                  <a:fillRect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  <a:blipFill>
                <a:blip r:embed="rId7"/>
                <a:stretch>
                  <a:fillRect r="-18421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560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Linear Classifiers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7418" y="1205345"/>
                <a:ext cx="10536382" cy="53557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Classification: </a:t>
                </a:r>
                <a:endParaRPr lang="en-US" b="0" dirty="0">
                  <a:cs typeface="Times New Roman"/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arg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𝐷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457200" lvl="1" indent="0" algn="ctr">
                  <a:buNone/>
                </a:pPr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are the features (binary, integer, or real),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are the feature weights,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is the offset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>
                    <a:cs typeface="Times New Roman"/>
                  </a:rPr>
                  <a:t> class.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418" y="1205345"/>
                <a:ext cx="10536382" cy="5355711"/>
              </a:xfrm>
              <a:blipFill>
                <a:blip r:embed="rId2"/>
                <a:stretch>
                  <a:fillRect l="-1083" t="-14894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179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6860"/>
            <a:ext cx="10515600" cy="5267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Classifiers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Perceptron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Linear classifiers in general</a:t>
            </a:r>
          </a:p>
          <a:p>
            <a:r>
              <a:rPr lang="en-US" sz="32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891309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Differentiable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8537"/>
                <a:ext cx="10515600" cy="5267904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Also known as a “one-layer feedforward neural network,” also known as “logistic regression</a:t>
                </a:r>
                <a:r>
                  <a:rPr lang="en-US" dirty="0">
                    <a:solidFill>
                      <a:schemeClr val="tx1"/>
                    </a:solidFill>
                  </a:rPr>
                  <a:t>.”  Has been re-invented many times by many different people.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Basic idea: replace the non-differentiable decision function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sgn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with a differentiable decision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tanh</m:t>
                      </m:r>
                      <m:d>
                        <m:dPr>
                          <m:ctrlPr>
                            <a:rPr lang="en-U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8537"/>
                <a:ext cx="10515600" cy="5267904"/>
              </a:xfrm>
              <a:blipFill>
                <a:blip r:embed="rId2"/>
                <a:stretch>
                  <a:fillRect l="-1086" t="-1923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2" y="4028767"/>
            <a:ext cx="3499982" cy="262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24" y="3908319"/>
            <a:ext cx="3932909" cy="29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7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33CD-7EE2-B049-AF30-2113435C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423096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10515600" cy="937879"/>
          </a:xfrm>
        </p:spPr>
        <p:txBody>
          <a:bodyPr/>
          <a:lstStyle/>
          <a:p>
            <a:r>
              <a:rPr lang="en-US" dirty="0"/>
              <a:t>More about perceptron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re-write the </a:t>
                </a:r>
                <a:r>
                  <a:rPr lang="en-US" dirty="0">
                    <a:solidFill>
                      <a:schemeClr val="tx1"/>
                    </a:solidFill>
                  </a:rPr>
                  <a:t>training data in a different way.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Suppose we have n training vectors,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Each one has an associated ground-truth reference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 The perceptron computes a classifier output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which is also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The LOSS FUNCTION (a.k.a. the error rate on the training corpus) is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  <a:blipFill>
                <a:blip r:embed="rId2"/>
                <a:stretch>
                  <a:fillRect l="-1086" t="-2210" r="-603" b="-4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6749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10515600" cy="937879"/>
          </a:xfrm>
        </p:spPr>
        <p:txBody>
          <a:bodyPr/>
          <a:lstStyle/>
          <a:p>
            <a:r>
              <a:rPr lang="en-US" dirty="0"/>
              <a:t>More about perceptron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dirty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The perceptron learning algorithm tries to minimize the loss function using the following strategy: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do nothing.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set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  <a:blipFill>
                <a:blip r:embed="rId2"/>
                <a:stretch>
                  <a:fillRect l="-1086" t="-3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50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Idea #1:  Cats are smaller than dogs.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Our robot will pick up the animal and weigh 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it weighs more than 20 pounds, call it a dog.   Otherwise, call it a cat.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E870401B-C653-AB40-8FFB-99D62F6CA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4750" y="1950720"/>
            <a:ext cx="3561090" cy="3561090"/>
          </a:xfrm>
          <a:prstGeom prst="rect">
            <a:avLst/>
          </a:prstGeom>
        </p:spPr>
      </p:pic>
      <p:pic>
        <p:nvPicPr>
          <p:cNvPr id="12" name="Graphic 11" descr="Dog">
            <a:extLst>
              <a:ext uri="{FF2B5EF4-FFF2-40B4-BE49-F238E27FC236}">
                <a16:creationId xmlns:a16="http://schemas.microsoft.com/office/drawing/2014/main" id="{43750BEB-13CA-194E-8313-5208B459D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3346" y="1950720"/>
            <a:ext cx="2026920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3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6820646" cy="1085447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the perceptron </a:t>
            </a:r>
            <a:br>
              <a:rPr lang="en-US" dirty="0"/>
            </a:br>
            <a:r>
              <a:rPr lang="en-US" dirty="0"/>
              <a:t>so weird?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</p:spPr>
            <p:txBody>
              <a:bodyPr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do nothing.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set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… that seems really weird.  Why not just use gradient descent, i.e., why not just set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?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Answer: because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is not differentiable.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52"/>
                <a:ext cx="10515600" cy="4581249"/>
              </a:xfrm>
              <a:blipFill>
                <a:blip r:embed="rId2"/>
                <a:stretch>
                  <a:fillRect l="-1086" t="-2210" r="-844"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2ADE986-A8AD-2B4C-AC8E-8D3DC747A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37" y="11307"/>
            <a:ext cx="5105564" cy="3829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1CF9A-D1AC-944F-9961-B5B0ACE5B3F7}"/>
              </a:ext>
            </a:extLst>
          </p:cNvPr>
          <p:cNvSpPr/>
          <p:nvPr/>
        </p:nvSpPr>
        <p:spPr>
          <a:xfrm>
            <a:off x="8494475" y="-1786"/>
            <a:ext cx="228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basic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4F9BF1-3BBA-A54B-9DC8-277D241D9151}"/>
                  </a:ext>
                </a:extLst>
              </p:cNvPr>
              <p:cNvSpPr/>
              <p:nvPr/>
            </p:nvSpPr>
            <p:spPr>
              <a:xfrm rot="16200000">
                <a:off x="6383944" y="1827014"/>
                <a:ext cx="19722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Loss function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4F9BF1-3BBA-A54B-9DC8-277D241D91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83944" y="1827014"/>
                <a:ext cx="1972271" cy="369332"/>
              </a:xfrm>
              <a:prstGeom prst="rect">
                <a:avLst/>
              </a:prstGeom>
              <a:blipFill>
                <a:blip r:embed="rId4"/>
                <a:stretch>
                  <a:fillRect l="-6667" r="-2333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8A7809-BB85-BF42-82CF-2E3C017EA1D1}"/>
                  </a:ext>
                </a:extLst>
              </p:cNvPr>
              <p:cNvSpPr/>
              <p:nvPr/>
            </p:nvSpPr>
            <p:spPr>
              <a:xfrm>
                <a:off x="9041848" y="3579614"/>
                <a:ext cx="1427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Coefficient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8A7809-BB85-BF42-82CF-2E3C017EA1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848" y="3579614"/>
                <a:ext cx="1427314" cy="369332"/>
              </a:xfrm>
              <a:prstGeom prst="rect">
                <a:avLst/>
              </a:prstGeom>
              <a:blipFill>
                <a:blip r:embed="rId5"/>
                <a:stretch>
                  <a:fillRect l="-26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80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6820646" cy="1085447"/>
          </a:xfrm>
        </p:spPr>
        <p:txBody>
          <a:bodyPr>
            <a:normAutofit/>
          </a:bodyPr>
          <a:lstStyle/>
          <a:p>
            <a:r>
              <a:rPr lang="en-US" dirty="0"/>
              <a:t>Fixing the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52"/>
                <a:ext cx="10546080" cy="546204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</a:t>
                </a:r>
                <a:r>
                  <a:rPr lang="en-US" dirty="0">
                    <a:solidFill>
                      <a:schemeClr val="tx1"/>
                    </a:solidFill>
                  </a:rPr>
                  <a:t>make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differentiable.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First,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differentiable.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Instead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We’ll 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That’s pronounced “</a:t>
                </a:r>
                <a:r>
                  <a:rPr lang="en-US" dirty="0" err="1">
                    <a:solidFill>
                      <a:schemeClr val="tx1"/>
                    </a:solidFill>
                  </a:rPr>
                  <a:t>tanch</a:t>
                </a:r>
                <a:r>
                  <a:rPr lang="en-US" dirty="0">
                    <a:solidFill>
                      <a:schemeClr val="tx1"/>
                    </a:solidFill>
                  </a:rPr>
                  <a:t>,” it means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“hyperbolic tangent,” and it looks like this: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52"/>
                <a:ext cx="10546080" cy="5462041"/>
              </a:xfrm>
              <a:blipFill>
                <a:blip r:embed="rId2"/>
                <a:stretch>
                  <a:fillRect l="-1083" t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443856E-21ED-7644-8615-08BF3DB92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62" y="20647"/>
            <a:ext cx="2735991" cy="2051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9953E-3819-E74E-9391-D4BF7A204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44" y="22119"/>
            <a:ext cx="2735991" cy="20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6820646" cy="1085447"/>
          </a:xfrm>
        </p:spPr>
        <p:txBody>
          <a:bodyPr>
            <a:normAutofit/>
          </a:bodyPr>
          <a:lstStyle/>
          <a:p>
            <a:r>
              <a:rPr lang="en-US" dirty="0"/>
              <a:t>Fixing the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4652"/>
                <a:ext cx="10546080" cy="546204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</a:t>
                </a:r>
                <a:r>
                  <a:rPr lang="en-US" dirty="0">
                    <a:solidFill>
                      <a:schemeClr val="tx1"/>
                    </a:solidFill>
                  </a:rPr>
                  <a:t>make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differentiable.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First,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differentiable.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Instead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We’ll 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That’s pronounced “</a:t>
                </a:r>
                <a:r>
                  <a:rPr lang="en-US" dirty="0" err="1">
                    <a:solidFill>
                      <a:schemeClr val="tx1"/>
                    </a:solidFill>
                  </a:rPr>
                  <a:t>tanch</a:t>
                </a:r>
                <a:r>
                  <a:rPr lang="en-US" dirty="0">
                    <a:solidFill>
                      <a:schemeClr val="tx1"/>
                    </a:solidFill>
                  </a:rPr>
                  <a:t>,” it means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“hyperbolic tangent,” and it looks like this: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Its derivative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1−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4652"/>
                <a:ext cx="10546080" cy="5462041"/>
              </a:xfrm>
              <a:blipFill>
                <a:blip r:embed="rId2"/>
                <a:stretch>
                  <a:fillRect l="-1083" t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86DDBE1-613E-A843-90BD-7CC467F4D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62" y="20647"/>
            <a:ext cx="2735991" cy="2051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353AD-91E9-B04E-B2E2-D7CA7702B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44" y="22119"/>
            <a:ext cx="2735991" cy="205199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0EFFE32-FEA7-2F4E-8C31-63EADB9F4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83" y="2131413"/>
            <a:ext cx="2735992" cy="20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30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6820646" cy="1085447"/>
          </a:xfrm>
        </p:spPr>
        <p:txBody>
          <a:bodyPr>
            <a:normAutofit/>
          </a:bodyPr>
          <a:lstStyle/>
          <a:p>
            <a:r>
              <a:rPr lang="en-US" dirty="0"/>
              <a:t>Fixing the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3360" y="1384652"/>
                <a:ext cx="11689080" cy="512282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Now, we just differentiate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Remember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.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Its derivative is: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d>
                        <m:d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360" y="1384652"/>
                <a:ext cx="11689080" cy="5122828"/>
              </a:xfrm>
              <a:blipFill>
                <a:blip r:embed="rId2"/>
                <a:stretch>
                  <a:fillRect l="-1086" t="-2228" b="-34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2ADE986-A8AD-2B4C-AC8E-8D3DC747A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37" y="11307"/>
            <a:ext cx="5105564" cy="3829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1CF9A-D1AC-944F-9961-B5B0ACE5B3F7}"/>
              </a:ext>
            </a:extLst>
          </p:cNvPr>
          <p:cNvSpPr/>
          <p:nvPr/>
        </p:nvSpPr>
        <p:spPr>
          <a:xfrm>
            <a:off x="8494475" y="-1786"/>
            <a:ext cx="228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basic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4F9BF1-3BBA-A54B-9DC8-277D241D9151}"/>
                  </a:ext>
                </a:extLst>
              </p:cNvPr>
              <p:cNvSpPr/>
              <p:nvPr/>
            </p:nvSpPr>
            <p:spPr>
              <a:xfrm rot="16200000">
                <a:off x="6383944" y="1827014"/>
                <a:ext cx="19722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Loss function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4F9BF1-3BBA-A54B-9DC8-277D241D91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83944" y="1827014"/>
                <a:ext cx="1972271" cy="369332"/>
              </a:xfrm>
              <a:prstGeom prst="rect">
                <a:avLst/>
              </a:prstGeom>
              <a:blipFill>
                <a:blip r:embed="rId4"/>
                <a:stretch>
                  <a:fillRect l="-6667" r="-2333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8A7809-BB85-BF42-82CF-2E3C017EA1D1}"/>
                  </a:ext>
                </a:extLst>
              </p:cNvPr>
              <p:cNvSpPr/>
              <p:nvPr/>
            </p:nvSpPr>
            <p:spPr>
              <a:xfrm>
                <a:off x="9041848" y="3579614"/>
                <a:ext cx="1427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Coefficient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8A7809-BB85-BF42-82CF-2E3C017EA1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848" y="3579614"/>
                <a:ext cx="1427314" cy="369332"/>
              </a:xfrm>
              <a:prstGeom prst="rect">
                <a:avLst/>
              </a:prstGeom>
              <a:blipFill>
                <a:blip r:embed="rId5"/>
                <a:stretch>
                  <a:fillRect l="-26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3161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8" y="88033"/>
            <a:ext cx="11186902" cy="1085447"/>
          </a:xfrm>
        </p:spPr>
        <p:txBody>
          <a:bodyPr>
            <a:normAutofit/>
          </a:bodyPr>
          <a:lstStyle/>
          <a:p>
            <a:r>
              <a:rPr lang="en-US" dirty="0"/>
              <a:t>Comparing logistic regression vs. the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338" y="1384652"/>
                <a:ext cx="11186902" cy="512282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Logistic </a:t>
                </a:r>
                <a:r>
                  <a:rPr lang="en-US" b="1" u="sng" dirty="0">
                    <a:solidFill>
                      <a:schemeClr val="tx1"/>
                    </a:solidFill>
                  </a:rPr>
                  <a:t>regression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nary>
                        <m:naryPr>
                          <m:chr m:val="∑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do nothing.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set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∗2</m:t>
                                </m:r>
                              </m:sup>
                            </m:sSubSup>
                          </m:e>
                        </m:d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tx1"/>
                    </a:solidFill>
                  </a:rPr>
                  <a:t>Perceptron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do nothing.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then set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338" y="1384652"/>
                <a:ext cx="11186902" cy="5122828"/>
              </a:xfrm>
              <a:blipFill>
                <a:blip r:embed="rId2"/>
                <a:stretch>
                  <a:fillRect l="-1020" t="-20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458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383" y="1206228"/>
                <a:ext cx="11420272" cy="5447491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Perceptron and Logistic Regression are similar in most ways:</a:t>
                </a:r>
              </a:p>
              <a:p>
                <a:pPr lvl="1"/>
                <a:r>
                  <a:rPr lang="en-US" dirty="0"/>
                  <a:t>They both implement linear classification rules.</a:t>
                </a:r>
              </a:p>
              <a:p>
                <a:pPr lvl="1"/>
                <a:r>
                  <a:rPr lang="en-US" dirty="0"/>
                  <a:t>They can both be initialized either using random weights, or using all zero weights, or setting the weight vector equal to the average of the y=+1 class, or any other reasonable initialization.</a:t>
                </a:r>
              </a:p>
              <a:p>
                <a:pPr lvl="1"/>
                <a:r>
                  <a:rPr lang="en-US" dirty="0"/>
                  <a:t>They can both be trained, one training token at a time.  They only change when the classifier output is different from the ground truth label,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They both use a “learning rate,”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, which should start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and should gradually decay toward zero as you see more and more data.</a:t>
                </a:r>
              </a:p>
              <a:p>
                <a:r>
                  <a:rPr lang="en-US" sz="2400" dirty="0"/>
                  <a:t> They differ only in the way the weight vector, w, is updated.</a:t>
                </a:r>
              </a:p>
              <a:p>
                <a:pPr lvl="1"/>
                <a:r>
                  <a:rPr lang="en-US" dirty="0"/>
                  <a:t>Perceptron just adds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Logistic regression adds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∗2</m:t>
                                </m:r>
                              </m:sup>
                            </m:sSubSup>
                          </m:e>
                        </m:d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383" y="1206228"/>
                <a:ext cx="11420272" cy="5447491"/>
              </a:xfrm>
              <a:blipFill>
                <a:blip r:embed="rId2"/>
                <a:stretch>
                  <a:fillRect l="-666" t="-1163" r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62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Oops.</a:t>
            </a:r>
          </a:p>
        </p:txBody>
      </p:sp>
      <p:pic>
        <p:nvPicPr>
          <p:cNvPr id="5" name="Picture 4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4F8F22C0-1F06-8F42-B4F9-F3168E4C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28" y="2362200"/>
            <a:ext cx="3046897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9B0AD-B5DC-E745-A025-17E89CD4A95B}"/>
              </a:ext>
            </a:extLst>
          </p:cNvPr>
          <p:cNvSpPr/>
          <p:nvPr/>
        </p:nvSpPr>
        <p:spPr>
          <a:xfrm>
            <a:off x="9067800" y="4675555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CC BY-SA 4.0,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=55084303</a:t>
            </a:r>
          </a:p>
        </p:txBody>
      </p:sp>
    </p:spTree>
    <p:extLst>
      <p:ext uri="{BB962C8B-B14F-4D97-AF65-F5344CB8AC3E}">
        <p14:creationId xmlns:p14="http://schemas.microsoft.com/office/powerpoint/2010/main" val="109613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966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Idea #2:  Dogs are tame, cats are wild.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We’ll try the following experiment: 40 different people call the animal’s name.  Count how many times the animal comes when called.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the animal comes when called, more than 20 times out of 40, it’s a dog.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not, it’s a cat.</a:t>
            </a:r>
          </a:p>
        </p:txBody>
      </p:sp>
      <p:pic>
        <p:nvPicPr>
          <p:cNvPr id="15" name="Graphic 14" descr="Deciduous tree">
            <a:extLst>
              <a:ext uri="{FF2B5EF4-FFF2-40B4-BE49-F238E27FC236}">
                <a16:creationId xmlns:a16="http://schemas.microsoft.com/office/drawing/2014/main" id="{404C36E2-A3B1-4D48-B2DF-4CD5409E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759" y="2626041"/>
            <a:ext cx="4098205" cy="4098205"/>
          </a:xfrm>
          <a:prstGeom prst="rect">
            <a:avLst/>
          </a:prstGeom>
        </p:spPr>
      </p:pic>
      <p:pic>
        <p:nvPicPr>
          <p:cNvPr id="16" name="Graphic 15" descr="Dog">
            <a:extLst>
              <a:ext uri="{FF2B5EF4-FFF2-40B4-BE49-F238E27FC236}">
                <a16:creationId xmlns:a16="http://schemas.microsoft.com/office/drawing/2014/main" id="{3EE2DA17-335B-D24D-8FBC-0A6EFB46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05400" y="4846320"/>
            <a:ext cx="1793251" cy="2026920"/>
          </a:xfrm>
          <a:prstGeom prst="rect">
            <a:avLst/>
          </a:prstGeom>
        </p:spPr>
      </p:pic>
      <p:pic>
        <p:nvPicPr>
          <p:cNvPr id="17" name="Graphic 16" descr="Cat">
            <a:extLst>
              <a:ext uri="{FF2B5EF4-FFF2-40B4-BE49-F238E27FC236}">
                <a16:creationId xmlns:a16="http://schemas.microsoft.com/office/drawing/2014/main" id="{ED817EB2-299A-2E41-8815-96B9044F4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35701" y="4551690"/>
            <a:ext cx="914400" cy="914400"/>
          </a:xfrm>
          <a:prstGeom prst="rect">
            <a:avLst/>
          </a:prstGeom>
        </p:spPr>
      </p:pic>
      <p:pic>
        <p:nvPicPr>
          <p:cNvPr id="18" name="Graphic 17" descr="Dancing">
            <a:extLst>
              <a:ext uri="{FF2B5EF4-FFF2-40B4-BE49-F238E27FC236}">
                <a16:creationId xmlns:a16="http://schemas.microsoft.com/office/drawing/2014/main" id="{89BA479E-8FAF-EB42-B9DB-7DEE9CE47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1537" y="4371044"/>
            <a:ext cx="2340404" cy="23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Oops.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F22C0-1F06-8F42-B4F9-F3168E4C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152" y="1676752"/>
            <a:ext cx="6905074" cy="4419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9B0AD-B5DC-E745-A025-17E89CD4A95B}"/>
              </a:ext>
            </a:extLst>
          </p:cNvPr>
          <p:cNvSpPr/>
          <p:nvPr/>
        </p:nvSpPr>
        <p:spPr>
          <a:xfrm>
            <a:off x="5501640" y="6169075"/>
            <a:ext cx="6614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Smok</a:t>
            </a:r>
            <a:r>
              <a:rPr lang="en-US" dirty="0"/>
              <a:t> </a:t>
            </a:r>
            <a:r>
              <a:rPr lang="en-US" dirty="0" err="1"/>
              <a:t>Bazyli</a:t>
            </a:r>
            <a:r>
              <a:rPr lang="en-US" dirty="0"/>
              <a:t> - Own work,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=16864492</a:t>
            </a:r>
          </a:p>
        </p:txBody>
      </p:sp>
    </p:spTree>
    <p:extLst>
      <p:ext uri="{BB962C8B-B14F-4D97-AF65-F5344CB8AC3E}">
        <p14:creationId xmlns:p14="http://schemas.microsoft.com/office/powerpoint/2010/main" val="169981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Classifiers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D5113D-2534-DC46-844B-4B2A38A696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066" y="1545796"/>
                <a:ext cx="8378280" cy="39660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Idea #3: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# times the animal comes when called (out of 40).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weight of the animal, in pounds.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+0. 5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, call it a dog.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Otherwise, call it a cat.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This is called a “linear classifier” because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+0. 5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 is the equation for a line.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D5113D-2534-DC46-844B-4B2A38A69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66" y="1545796"/>
                <a:ext cx="8378280" cy="3966014"/>
              </a:xfrm>
              <a:prstGeom prst="rect">
                <a:avLst/>
              </a:prstGeom>
              <a:blipFill>
                <a:blip r:embed="rId2"/>
                <a:stretch>
                  <a:fillRect l="-1212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5B12B474-B331-5C4D-BAEE-DB56E4C88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7006" y="964882"/>
            <a:ext cx="2387918" cy="2387918"/>
          </a:xfrm>
          <a:prstGeom prst="rect">
            <a:avLst/>
          </a:prstGeom>
        </p:spPr>
      </p:pic>
      <p:pic>
        <p:nvPicPr>
          <p:cNvPr id="10" name="Graphic 9" descr="Cat">
            <a:extLst>
              <a:ext uri="{FF2B5EF4-FFF2-40B4-BE49-F238E27FC236}">
                <a16:creationId xmlns:a16="http://schemas.microsoft.com/office/drawing/2014/main" id="{92520B6D-CB1D-8E4F-AB8C-F62EC1D78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6463" y="2143770"/>
            <a:ext cx="532797" cy="532797"/>
          </a:xfrm>
          <a:prstGeom prst="rect">
            <a:avLst/>
          </a:prstGeom>
        </p:spPr>
      </p:pic>
      <p:pic>
        <p:nvPicPr>
          <p:cNvPr id="13" name="Graphic 12" descr="Robot">
            <a:extLst>
              <a:ext uri="{FF2B5EF4-FFF2-40B4-BE49-F238E27FC236}">
                <a16:creationId xmlns:a16="http://schemas.microsoft.com/office/drawing/2014/main" id="{F8C514DD-3A13-894E-8C31-54711FAE0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7800" y="2057400"/>
            <a:ext cx="1341120" cy="1341120"/>
          </a:xfrm>
          <a:prstGeom prst="rect">
            <a:avLst/>
          </a:prstGeom>
        </p:spPr>
      </p:pic>
      <p:pic>
        <p:nvPicPr>
          <p:cNvPr id="14" name="Graphic 13" descr="Dog">
            <a:extLst>
              <a:ext uri="{FF2B5EF4-FFF2-40B4-BE49-F238E27FC236}">
                <a16:creationId xmlns:a16="http://schemas.microsoft.com/office/drawing/2014/main" id="{2F194D24-7A7C-2F49-AEC4-4E88BBD28D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1560" y="2057400"/>
            <a:ext cx="763346" cy="7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6860"/>
            <a:ext cx="10515600" cy="5267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Classifiers</a:t>
            </a:r>
          </a:p>
          <a:p>
            <a:r>
              <a:rPr lang="en-US" sz="3200" dirty="0"/>
              <a:t>Perceptron</a:t>
            </a:r>
          </a:p>
          <a:p>
            <a:r>
              <a:rPr lang="en-US" sz="3200" dirty="0"/>
              <a:t>Linear classifiers in general</a:t>
            </a:r>
          </a:p>
          <a:p>
            <a:r>
              <a:rPr lang="en-US" sz="32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604158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3069</Words>
  <Application>Microsoft Macintosh PowerPoint</Application>
  <PresentationFormat>Widescreen</PresentationFormat>
  <Paragraphs>339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Office Theme</vt:lpstr>
      <vt:lpstr>CS440/ECE448 Lecture 22:  Linear Classifiers</vt:lpstr>
      <vt:lpstr>Linear Classifiers</vt:lpstr>
      <vt:lpstr>Classifiers example: dogs versus cats</vt:lpstr>
      <vt:lpstr>Classifiers example: dogs versus cats</vt:lpstr>
      <vt:lpstr>Classifiers example: dogs versus cats</vt:lpstr>
      <vt:lpstr>Classifiers example: dogs versus cats</vt:lpstr>
      <vt:lpstr>Classifiers example: dogs versus cats</vt:lpstr>
      <vt:lpstr>Classifiers example: dogs versus cats</vt:lpstr>
      <vt:lpstr>Linear Classifiers</vt:lpstr>
      <vt:lpstr>The Giant Squid Axon</vt:lpstr>
      <vt:lpstr>Perceptron</vt:lpstr>
      <vt:lpstr>Perceptron</vt:lpstr>
      <vt:lpstr>Perceptron</vt:lpstr>
      <vt:lpstr>Perceptron</vt:lpstr>
      <vt:lpstr>Perceptron training example: dogs vs. cats</vt:lpstr>
      <vt:lpstr>Perceptron training example: dogs vs. cats</vt:lpstr>
      <vt:lpstr>Perceptron training example: dogs vs. cats</vt:lpstr>
      <vt:lpstr>Perceptron training example: dogs vs. cats</vt:lpstr>
      <vt:lpstr>Perceptron training example: dogs vs. cats</vt:lpstr>
      <vt:lpstr>Perceptron training example: dogs vs. cats</vt:lpstr>
      <vt:lpstr>Perceptron: Proof of Convergence</vt:lpstr>
      <vt:lpstr>Perceptron: Proof of Convergence</vt:lpstr>
      <vt:lpstr>Perceptron: Proof of Convergence</vt:lpstr>
      <vt:lpstr>Perceptron: Proof of Convergence</vt:lpstr>
      <vt:lpstr>Perceptron: Proof of Convergence</vt:lpstr>
      <vt:lpstr>Perceptron: Proof of Convergence</vt:lpstr>
      <vt:lpstr>What about non-separable data?</vt:lpstr>
      <vt:lpstr>Linear Classifiers</vt:lpstr>
      <vt:lpstr>Linear Classifiers in General</vt:lpstr>
      <vt:lpstr>Linear Classifiers in General</vt:lpstr>
      <vt:lpstr>Linear Classifiers in General</vt:lpstr>
      <vt:lpstr>Linear Classifiers in General</vt:lpstr>
      <vt:lpstr>Linear Classifiers in General</vt:lpstr>
      <vt:lpstr>Linear Classifiers</vt:lpstr>
      <vt:lpstr>Linear Classifiers</vt:lpstr>
      <vt:lpstr>Differentiable Perceptron</vt:lpstr>
      <vt:lpstr>Why?</vt:lpstr>
      <vt:lpstr>More about perceptron learning</vt:lpstr>
      <vt:lpstr>More about perceptron learning</vt:lpstr>
      <vt:lpstr>Why is the perceptron  so weird?</vt:lpstr>
      <vt:lpstr>Fixing the perceptron</vt:lpstr>
      <vt:lpstr>Fixing the perceptron</vt:lpstr>
      <vt:lpstr>Fixing the perceptron</vt:lpstr>
      <vt:lpstr>Comparing logistic regression vs. the perceptron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17: Bayesian Inference</dc:title>
  <dc:creator>Mark Hasegawa-Johnson</dc:creator>
  <cp:lastModifiedBy>Hasegawa-Johnson, Mark Allan</cp:lastModifiedBy>
  <cp:revision>109</cp:revision>
  <cp:lastPrinted>2019-03-04T17:16:09Z</cp:lastPrinted>
  <dcterms:created xsi:type="dcterms:W3CDTF">2017-10-23T18:30:07Z</dcterms:created>
  <dcterms:modified xsi:type="dcterms:W3CDTF">2020-03-22T20:55:24Z</dcterms:modified>
</cp:coreProperties>
</file>