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315" r:id="rId4"/>
    <p:sldId id="258" r:id="rId5"/>
    <p:sldId id="259" r:id="rId6"/>
    <p:sldId id="260" r:id="rId7"/>
    <p:sldId id="314" r:id="rId8"/>
    <p:sldId id="310" r:id="rId9"/>
    <p:sldId id="369" r:id="rId10"/>
    <p:sldId id="370" r:id="rId11"/>
    <p:sldId id="371" r:id="rId12"/>
    <p:sldId id="373" r:id="rId13"/>
    <p:sldId id="381" r:id="rId14"/>
    <p:sldId id="374" r:id="rId15"/>
    <p:sldId id="375" r:id="rId16"/>
    <p:sldId id="353" r:id="rId17"/>
    <p:sldId id="376" r:id="rId18"/>
    <p:sldId id="377" r:id="rId19"/>
    <p:sldId id="378" r:id="rId20"/>
    <p:sldId id="379" r:id="rId21"/>
    <p:sldId id="380" r:id="rId22"/>
    <p:sldId id="382" r:id="rId23"/>
    <p:sldId id="384" r:id="rId24"/>
    <p:sldId id="385" r:id="rId25"/>
    <p:sldId id="387" r:id="rId26"/>
    <p:sldId id="388" r:id="rId27"/>
    <p:sldId id="386" r:id="rId28"/>
    <p:sldId id="389" r:id="rId29"/>
    <p:sldId id="390" r:id="rId30"/>
    <p:sldId id="391" r:id="rId31"/>
    <p:sldId id="392" r:id="rId32"/>
    <p:sldId id="39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21"/>
  </p:normalViewPr>
  <p:slideViewPr>
    <p:cSldViewPr snapToGrid="0" snapToObjects="1">
      <p:cViewPr varScale="1">
        <p:scale>
          <a:sx n="90" d="100"/>
          <a:sy n="90"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23AC5-0A81-9846-B7A6-4CF288B4D515}" type="datetimeFigureOut">
              <a:rPr lang="en-US" smtClean="0"/>
              <a:t>4/5/20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BCCAE-C6C8-E745-A6DB-2F6851F45F80}" type="slidenum">
              <a:rPr lang="en-US" smtClean="0"/>
              <a:t>‹#›</a:t>
            </a:fld>
            <a:endParaRPr lang="en-US"/>
          </a:p>
        </p:txBody>
      </p:sp>
    </p:spTree>
    <p:extLst>
      <p:ext uri="{BB962C8B-B14F-4D97-AF65-F5344CB8AC3E}">
        <p14:creationId xmlns:p14="http://schemas.microsoft.com/office/powerpoint/2010/main" val="405924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B36A2-D391-4BB6-B1CB-0A6BDE1DFADD}" type="slidenum">
              <a:rPr lang="en-US" smtClean="0"/>
              <a:pPr/>
              <a:t>3</a:t>
            </a:fld>
            <a:endParaRPr lang="en-US"/>
          </a:p>
        </p:txBody>
      </p:sp>
    </p:spTree>
    <p:extLst>
      <p:ext uri="{BB962C8B-B14F-4D97-AF65-F5344CB8AC3E}">
        <p14:creationId xmlns:p14="http://schemas.microsoft.com/office/powerpoint/2010/main" val="281207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4088-368B-C545-9241-2CB9C4515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6891B1-AC96-6A48-9C8C-46FD7D9D1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65804C-2C5B-1845-B089-38F7DFB353F9}"/>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5" name="Footer Placeholder 4">
            <a:extLst>
              <a:ext uri="{FF2B5EF4-FFF2-40B4-BE49-F238E27FC236}">
                <a16:creationId xmlns:a16="http://schemas.microsoft.com/office/drawing/2014/main" id="{42DBE663-3F28-504C-B921-951F00CD6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03D7B-3F16-2F4D-9D7C-D763AC8E9A43}"/>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61014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F706-4A7E-B24C-8987-781CD81912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F5A92E-FCBA-8E4A-8AAB-819A8890D3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924F1-941E-634A-90F1-3ACC569F4932}"/>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5" name="Footer Placeholder 4">
            <a:extLst>
              <a:ext uri="{FF2B5EF4-FFF2-40B4-BE49-F238E27FC236}">
                <a16:creationId xmlns:a16="http://schemas.microsoft.com/office/drawing/2014/main" id="{D06476BF-3C4B-5241-A06C-F73ABD561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953E1-3E6E-DA47-B1CB-EFBDF2DD4CB6}"/>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280122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87523-023D-C34E-BFD7-C203D86D56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5355CC-BC52-D64B-84D4-4DC8B21801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E9023-2203-474F-AD5F-40D235EB3FAD}"/>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5" name="Footer Placeholder 4">
            <a:extLst>
              <a:ext uri="{FF2B5EF4-FFF2-40B4-BE49-F238E27FC236}">
                <a16:creationId xmlns:a16="http://schemas.microsoft.com/office/drawing/2014/main" id="{5B13DF8C-D45D-C346-9586-A78708BC4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1991C-41FA-674E-B0F0-483462DD6810}"/>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140485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BC69-56AB-A848-B5C0-7367C04F4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ED163-3C42-1B4D-A5D2-AC233752EC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585B4-041B-E948-B894-DB86BC84BF0C}"/>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5" name="Footer Placeholder 4">
            <a:extLst>
              <a:ext uri="{FF2B5EF4-FFF2-40B4-BE49-F238E27FC236}">
                <a16:creationId xmlns:a16="http://schemas.microsoft.com/office/drawing/2014/main" id="{57D6A864-4E23-5B43-BC66-B0A5058D1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3C4F5-EC30-FC4E-8978-DFB77B9BE3DF}"/>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222375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836AA-656A-034D-97AE-05209A7B9F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F10550-1144-8042-9BF3-1EED0A1219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6B8824-8AB4-F144-A0EB-CD8626A2A7D4}"/>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5" name="Footer Placeholder 4">
            <a:extLst>
              <a:ext uri="{FF2B5EF4-FFF2-40B4-BE49-F238E27FC236}">
                <a16:creationId xmlns:a16="http://schemas.microsoft.com/office/drawing/2014/main" id="{724660CB-B474-6947-9D71-A9B983ECD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99040-30E7-E64C-BFAD-297A33E2BC68}"/>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155015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7EFA-86DE-474F-8673-D08BEA5A2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AB2EE-5F79-494F-9DBF-4B8722FDC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9C85AE-42AE-4044-9CDB-B3BC3092CD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6E7783-D53D-A647-BA7B-291A7841965A}"/>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6" name="Footer Placeholder 5">
            <a:extLst>
              <a:ext uri="{FF2B5EF4-FFF2-40B4-BE49-F238E27FC236}">
                <a16:creationId xmlns:a16="http://schemas.microsoft.com/office/drawing/2014/main" id="{D925F757-5D05-F14D-AFB5-15A739917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FEEFC-145A-954C-B1B9-DA1B12100D5C}"/>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220333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B1AB-BAA3-084D-BCFE-3246762916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711084-0122-7246-BF4C-DA112DC4A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38842F-BE75-0B42-8A0B-EF214EEA8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41CC0C-A0C1-7E47-96FD-2CD1F8B5ED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540FC2-9D3E-BB4A-8340-2FDA1785D8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0AAEE-9C99-9540-B943-A0A4EEA0F93A}"/>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8" name="Footer Placeholder 7">
            <a:extLst>
              <a:ext uri="{FF2B5EF4-FFF2-40B4-BE49-F238E27FC236}">
                <a16:creationId xmlns:a16="http://schemas.microsoft.com/office/drawing/2014/main" id="{D4CE1055-9861-554A-8654-82EF56C645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AEFC85-BFDF-BA42-9590-203116B460D0}"/>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19424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9254-CA00-2A4A-ACBC-E37F908E69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600CF8-1578-5C44-B49D-3DE4CEB7810F}"/>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4" name="Footer Placeholder 3">
            <a:extLst>
              <a:ext uri="{FF2B5EF4-FFF2-40B4-BE49-F238E27FC236}">
                <a16:creationId xmlns:a16="http://schemas.microsoft.com/office/drawing/2014/main" id="{DCA02ACD-23DB-4547-A51D-D722F3E74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DE90E-CEB1-5B48-A028-105866383F7F}"/>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101379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5E9CD-1A1A-E14C-ADC1-68827324F820}"/>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3" name="Footer Placeholder 2">
            <a:extLst>
              <a:ext uri="{FF2B5EF4-FFF2-40B4-BE49-F238E27FC236}">
                <a16:creationId xmlns:a16="http://schemas.microsoft.com/office/drawing/2014/main" id="{4DE610FF-2E2C-2D4E-BEA5-17622B71F7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4E25ED-4A31-4545-9CE5-D7F2A4F9D7F0}"/>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594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6DC3-0D26-2D4A-A0DF-3671793A6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2D242-9BD3-D64B-8C05-7FFC9CECD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E3A7C6-43B6-4848-8660-29658E531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C7F4E-B872-B440-BD5C-E8B80F938E36}"/>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6" name="Footer Placeholder 5">
            <a:extLst>
              <a:ext uri="{FF2B5EF4-FFF2-40B4-BE49-F238E27FC236}">
                <a16:creationId xmlns:a16="http://schemas.microsoft.com/office/drawing/2014/main" id="{62373F8D-25E8-DB4F-9B9C-DB0F1EE9E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CB43C-449E-634F-87DC-2A90C68FD0AE}"/>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7779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FE88-17D3-E142-8B69-8DF475A8D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5A98C1-DF04-0B43-8E3D-F53ACB5CB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F12EF9-4586-324E-B52A-02BC53B9E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EB5FF0-1266-214C-A2B6-D81C680BCA5B}"/>
              </a:ext>
            </a:extLst>
          </p:cNvPr>
          <p:cNvSpPr>
            <a:spLocks noGrp="1"/>
          </p:cNvSpPr>
          <p:nvPr>
            <p:ph type="dt" sz="half" idx="10"/>
          </p:nvPr>
        </p:nvSpPr>
        <p:spPr/>
        <p:txBody>
          <a:bodyPr/>
          <a:lstStyle/>
          <a:p>
            <a:fld id="{C106FEC8-542D-E941-9EF8-5B131DC88CF1}" type="datetimeFigureOut">
              <a:rPr lang="en-US" smtClean="0"/>
              <a:t>4/5/20</a:t>
            </a:fld>
            <a:endParaRPr lang="en-US"/>
          </a:p>
        </p:txBody>
      </p:sp>
      <p:sp>
        <p:nvSpPr>
          <p:cNvPr id="6" name="Footer Placeholder 5">
            <a:extLst>
              <a:ext uri="{FF2B5EF4-FFF2-40B4-BE49-F238E27FC236}">
                <a16:creationId xmlns:a16="http://schemas.microsoft.com/office/drawing/2014/main" id="{415F7542-B55F-024A-95F0-F26692727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38B2D-09DD-FE40-A1E7-3780E49550DA}"/>
              </a:ext>
            </a:extLst>
          </p:cNvPr>
          <p:cNvSpPr>
            <a:spLocks noGrp="1"/>
          </p:cNvSpPr>
          <p:nvPr>
            <p:ph type="sldNum" sz="quarter" idx="12"/>
          </p:nvPr>
        </p:nvSpPr>
        <p:spPr/>
        <p:txBody>
          <a:bodyPr/>
          <a:lstStyle/>
          <a:p>
            <a:fld id="{8EE76653-52E5-1D4D-8911-DFF6B8A79607}" type="slidenum">
              <a:rPr lang="en-US" smtClean="0"/>
              <a:t>‹#›</a:t>
            </a:fld>
            <a:endParaRPr lang="en-US"/>
          </a:p>
        </p:txBody>
      </p:sp>
    </p:spTree>
    <p:extLst>
      <p:ext uri="{BB962C8B-B14F-4D97-AF65-F5344CB8AC3E}">
        <p14:creationId xmlns:p14="http://schemas.microsoft.com/office/powerpoint/2010/main" val="296528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DB131-E649-AE48-9E77-40E4F28A9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A5277C-5F5D-8F4B-8FC8-0F6303E48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D29E1-6935-5F4C-BB3B-0A0E2ED8D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6FEC8-542D-E941-9EF8-5B131DC88CF1}" type="datetimeFigureOut">
              <a:rPr lang="en-US" smtClean="0"/>
              <a:t>4/5/20</a:t>
            </a:fld>
            <a:endParaRPr lang="en-US"/>
          </a:p>
        </p:txBody>
      </p:sp>
      <p:sp>
        <p:nvSpPr>
          <p:cNvPr id="5" name="Footer Placeholder 4">
            <a:extLst>
              <a:ext uri="{FF2B5EF4-FFF2-40B4-BE49-F238E27FC236}">
                <a16:creationId xmlns:a16="http://schemas.microsoft.com/office/drawing/2014/main" id="{79455607-F7F1-A54C-B8A7-03C2A6B58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004B2F-EAD6-B241-A94C-931FFBC20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76653-52E5-1D4D-8911-DFF6B8A79607}" type="slidenum">
              <a:rPr lang="en-US" smtClean="0"/>
              <a:t>‹#›</a:t>
            </a:fld>
            <a:endParaRPr lang="en-US"/>
          </a:p>
        </p:txBody>
      </p:sp>
    </p:spTree>
    <p:extLst>
      <p:ext uri="{BB962C8B-B14F-4D97-AF65-F5344CB8AC3E}">
        <p14:creationId xmlns:p14="http://schemas.microsoft.com/office/powerpoint/2010/main" val="126298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7.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Gabor_filter" TargetMode="External"/><Relationship Id="rId2" Type="http://schemas.openxmlformats.org/officeDocument/2006/relationships/image" Target="../media/image59.gif"/><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320.png"/><Relationship Id="rId2"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00.png"/><Relationship Id="rId4" Type="http://schemas.openxmlformats.org/officeDocument/2006/relationships/image" Target="../media/image29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4706-42DE-6542-BB70-55136872FF1D}"/>
              </a:ext>
            </a:extLst>
          </p:cNvPr>
          <p:cNvSpPr>
            <a:spLocks noGrp="1"/>
          </p:cNvSpPr>
          <p:nvPr>
            <p:ph type="ctrTitle"/>
          </p:nvPr>
        </p:nvSpPr>
        <p:spPr/>
        <p:txBody>
          <a:bodyPr/>
          <a:lstStyle/>
          <a:p>
            <a:r>
              <a:rPr lang="en-US" dirty="0"/>
              <a:t>Lecture 27: Neural Networks and Deep Learning</a:t>
            </a:r>
          </a:p>
        </p:txBody>
      </p:sp>
      <p:sp>
        <p:nvSpPr>
          <p:cNvPr id="3" name="Subtitle 2">
            <a:extLst>
              <a:ext uri="{FF2B5EF4-FFF2-40B4-BE49-F238E27FC236}">
                <a16:creationId xmlns:a16="http://schemas.microsoft.com/office/drawing/2014/main" id="{C2C0B09C-AC32-9542-AB70-363B49D2E9DF}"/>
              </a:ext>
            </a:extLst>
          </p:cNvPr>
          <p:cNvSpPr>
            <a:spLocks noGrp="1"/>
          </p:cNvSpPr>
          <p:nvPr>
            <p:ph type="subTitle" idx="1"/>
          </p:nvPr>
        </p:nvSpPr>
        <p:spPr/>
        <p:txBody>
          <a:bodyPr/>
          <a:lstStyle/>
          <a:p>
            <a:r>
              <a:rPr lang="en-US" dirty="0"/>
              <a:t>Mark Hasegawa-Johnson</a:t>
            </a:r>
          </a:p>
          <a:p>
            <a:r>
              <a:rPr lang="en-US" dirty="0"/>
              <a:t>April 6, 2020</a:t>
            </a:r>
          </a:p>
          <a:p>
            <a:r>
              <a:rPr lang="en-US" dirty="0"/>
              <a:t>License: CC-BY 4.0. You may remix or redistribute if you cite the source.</a:t>
            </a:r>
          </a:p>
        </p:txBody>
      </p:sp>
    </p:spTree>
    <p:extLst>
      <p:ext uri="{BB962C8B-B14F-4D97-AF65-F5344CB8AC3E}">
        <p14:creationId xmlns:p14="http://schemas.microsoft.com/office/powerpoint/2010/main" val="189783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p:txBody>
          <a:bodyPr/>
          <a:lstStyle/>
          <a:p>
            <a:r>
              <a:rPr lang="en-US" dirty="0">
                <a:solidFill>
                  <a:schemeClr val="bg1">
                    <a:lumMod val="75000"/>
                  </a:schemeClr>
                </a:solidFill>
              </a:rPr>
              <a:t>Why use more than one layer?</a:t>
            </a:r>
          </a:p>
          <a:p>
            <a:pPr lvl="1"/>
            <a:r>
              <a:rPr lang="en-US" dirty="0">
                <a:solidFill>
                  <a:schemeClr val="bg1">
                    <a:lumMod val="75000"/>
                  </a:schemeClr>
                </a:solidFill>
              </a:rPr>
              <a:t>Biological inspiration</a:t>
            </a:r>
          </a:p>
          <a:p>
            <a:pPr lvl="1"/>
            <a:r>
              <a:rPr lang="en-US" dirty="0">
                <a:solidFill>
                  <a:schemeClr val="bg1">
                    <a:lumMod val="75000"/>
                  </a:schemeClr>
                </a:solidFill>
              </a:rPr>
              <a:t>Representational power: the XOR function</a:t>
            </a:r>
          </a:p>
          <a:p>
            <a:r>
              <a:rPr lang="en-US" dirty="0"/>
              <a:t>Two-layer neural networks</a:t>
            </a:r>
          </a:p>
          <a:p>
            <a:pPr lvl="1"/>
            <a:r>
              <a:rPr lang="en-US" dirty="0"/>
              <a:t>The Fundamental Theorem of Calculus</a:t>
            </a:r>
          </a:p>
          <a:p>
            <a:pPr lvl="1"/>
            <a:r>
              <a:rPr lang="en-US" dirty="0"/>
              <a:t>Feature learning for linear classifiers</a:t>
            </a:r>
          </a:p>
          <a:p>
            <a:r>
              <a:rPr lang="en-US" dirty="0"/>
              <a:t>Deep networks</a:t>
            </a:r>
          </a:p>
          <a:p>
            <a:pPr lvl="1"/>
            <a:r>
              <a:rPr lang="en-US" dirty="0"/>
              <a:t>Biological inspiration: features computed from features</a:t>
            </a:r>
          </a:p>
          <a:p>
            <a:pPr lvl="1"/>
            <a:r>
              <a:rPr lang="en-US" dirty="0"/>
              <a:t>Flexibility: convolutional, recurrent, and gated architectures</a:t>
            </a:r>
          </a:p>
          <a:p>
            <a:pPr lvl="1"/>
            <a:endParaRPr lang="en-US" dirty="0"/>
          </a:p>
        </p:txBody>
      </p:sp>
    </p:spTree>
    <p:extLst>
      <p:ext uri="{BB962C8B-B14F-4D97-AF65-F5344CB8AC3E}">
        <p14:creationId xmlns:p14="http://schemas.microsoft.com/office/powerpoint/2010/main" val="13890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61F9-BD05-E344-AB64-FB011DB029B4}"/>
              </a:ext>
            </a:extLst>
          </p:cNvPr>
          <p:cNvSpPr>
            <a:spLocks noGrp="1"/>
          </p:cNvSpPr>
          <p:nvPr>
            <p:ph type="title"/>
          </p:nvPr>
        </p:nvSpPr>
        <p:spPr/>
        <p:txBody>
          <a:bodyPr/>
          <a:lstStyle/>
          <a:p>
            <a:r>
              <a:rPr lang="en-US" dirty="0"/>
              <a:t>The Fundamental Theorem of Calculus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BB320F-F958-9843-B020-46A0A746FB5F}"/>
                  </a:ext>
                </a:extLst>
              </p:cNvPr>
              <p:cNvSpPr>
                <a:spLocks noGrp="1"/>
              </p:cNvSpPr>
              <p:nvPr>
                <p:ph idx="1"/>
              </p:nvPr>
            </p:nvSpPr>
            <p:spPr>
              <a:xfrm>
                <a:off x="191431" y="1825625"/>
                <a:ext cx="5852532" cy="4351338"/>
              </a:xfrm>
            </p:spPr>
            <p:txBody>
              <a:bodyPr/>
              <a:lstStyle/>
              <a:p>
                <a:pPr marL="0" indent="0">
                  <a:buNone/>
                </a:pPr>
                <a:r>
                  <a:rPr lang="en-US" dirty="0"/>
                  <a:t>The Fundamental Theorem of Calculus (proved by Isaac Newton) says that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→0</m:t>
                              </m:r>
                            </m:lim>
                          </m:limLow>
                        </m:fName>
                        <m:e>
                          <m:f>
                            <m:fPr>
                              <m:ctrlPr>
                                <a:rPr lang="en-US" b="0" i="1" smtClean="0">
                                  <a:latin typeface="Cambria Math" panose="02040503050406030204" pitchFamily="18" charset="0"/>
                                </a:rPr>
                              </m:ctrlPr>
                            </m:fPr>
                            <m:num>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m:rPr>
                                  <m:sty m:val="p"/>
                                </m:rPr>
                                <a:rPr lang="el-GR" b="0" i="1" smtClean="0">
                                  <a:latin typeface="Cambria Math" panose="02040503050406030204" pitchFamily="18" charset="0"/>
                                  <a:ea typeface="Cambria Math" panose="02040503050406030204" pitchFamily="18" charset="0"/>
                                </a:rPr>
                                <m:t>Δ</m:t>
                              </m:r>
                            </m:den>
                          </m:f>
                        </m:e>
                      </m:func>
                    </m:oMath>
                  </m:oMathPara>
                </a14:m>
                <a:endParaRPr lang="en-US" dirty="0"/>
              </a:p>
            </p:txBody>
          </p:sp>
        </mc:Choice>
        <mc:Fallback>
          <p:sp>
            <p:nvSpPr>
              <p:cNvPr id="3" name="Content Placeholder 2">
                <a:extLst>
                  <a:ext uri="{FF2B5EF4-FFF2-40B4-BE49-F238E27FC236}">
                    <a16:creationId xmlns:a16="http://schemas.microsoft.com/office/drawing/2014/main" id="{1ABB320F-F958-9843-B020-46A0A746FB5F}"/>
                  </a:ext>
                </a:extLst>
              </p:cNvPr>
              <p:cNvSpPr>
                <a:spLocks noGrp="1" noRot="1" noChangeAspect="1" noMove="1" noResize="1" noEditPoints="1" noAdjustHandles="1" noChangeArrowheads="1" noChangeShapeType="1" noTextEdit="1"/>
              </p:cNvSpPr>
              <p:nvPr>
                <p:ph idx="1"/>
              </p:nvPr>
            </p:nvSpPr>
            <p:spPr>
              <a:xfrm>
                <a:off x="191431" y="1825625"/>
                <a:ext cx="5852532" cy="4351338"/>
              </a:xfrm>
              <a:blipFill>
                <a:blip r:embed="rId2"/>
                <a:stretch>
                  <a:fillRect l="-2165" t="-2632"/>
                </a:stretch>
              </a:blipFill>
            </p:spPr>
            <p:txBody>
              <a:bodyPr/>
              <a:lstStyle/>
              <a:p>
                <a:r>
                  <a:rPr lang="en-US">
                    <a:noFill/>
                  </a:rPr>
                  <a:t> </a:t>
                </a:r>
              </a:p>
            </p:txBody>
          </p:sp>
        </mc:Fallback>
      </mc:AlternateContent>
      <p:pic>
        <p:nvPicPr>
          <p:cNvPr id="3074" name="Picture 2">
            <a:extLst>
              <a:ext uri="{FF2B5EF4-FFF2-40B4-BE49-F238E27FC236}">
                <a16:creationId xmlns:a16="http://schemas.microsoft.com/office/drawing/2014/main" id="{718772CE-E103-8349-ADA0-DB240E6E7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095" y="1479549"/>
            <a:ext cx="5852533" cy="33827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44A345F-C626-C74B-B27C-A02EA3CE543B}"/>
              </a:ext>
            </a:extLst>
          </p:cNvPr>
          <p:cNvSpPr/>
          <p:nvPr/>
        </p:nvSpPr>
        <p:spPr>
          <a:xfrm>
            <a:off x="6166622" y="4733912"/>
            <a:ext cx="5908137" cy="1754326"/>
          </a:xfrm>
          <a:prstGeom prst="rect">
            <a:avLst/>
          </a:prstGeom>
        </p:spPr>
        <p:txBody>
          <a:bodyPr wrap="square">
            <a:spAutoFit/>
          </a:bodyPr>
          <a:lstStyle/>
          <a:p>
            <a:pPr algn="ctr"/>
            <a:r>
              <a:rPr lang="en-US" dirty="0"/>
              <a:t>Illustration of the Fundamental Theorem of Calculus: any smooth function is the derivative of its own integral.  The integral can be approximated as the sum of rectangles, with error going to zero as the width goes to zero.</a:t>
            </a:r>
          </a:p>
          <a:p>
            <a:pPr algn="ctr"/>
            <a:endParaRPr lang="en-US" sz="1200" dirty="0"/>
          </a:p>
          <a:p>
            <a:pPr algn="ctr"/>
            <a:r>
              <a:rPr lang="en-US" sz="1200" dirty="0"/>
              <a:t>By Kabel - Own work, CC BY-SA 4.0, https://</a:t>
            </a:r>
            <a:r>
              <a:rPr lang="en-US" sz="1200" dirty="0" err="1"/>
              <a:t>commons.wikimedia.org</a:t>
            </a:r>
            <a:r>
              <a:rPr lang="en-US" sz="1200" dirty="0"/>
              <a:t>/w/</a:t>
            </a:r>
            <a:r>
              <a:rPr lang="en-US" sz="1200" dirty="0" err="1"/>
              <a:t>index.php?curid</a:t>
            </a:r>
            <a:r>
              <a:rPr lang="en-US" sz="1200" dirty="0"/>
              <a:t>=11034713</a:t>
            </a:r>
          </a:p>
        </p:txBody>
      </p:sp>
    </p:spTree>
    <p:extLst>
      <p:ext uri="{BB962C8B-B14F-4D97-AF65-F5344CB8AC3E}">
        <p14:creationId xmlns:p14="http://schemas.microsoft.com/office/powerpoint/2010/main" val="340183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61F9-BD05-E344-AB64-FB011DB029B4}"/>
              </a:ext>
            </a:extLst>
          </p:cNvPr>
          <p:cNvSpPr>
            <a:spLocks noGrp="1"/>
          </p:cNvSpPr>
          <p:nvPr>
            <p:ph type="title"/>
          </p:nvPr>
        </p:nvSpPr>
        <p:spPr>
          <a:xfrm>
            <a:off x="838200" y="279399"/>
            <a:ext cx="10515600" cy="732740"/>
          </a:xfrm>
        </p:spPr>
        <p:txBody>
          <a:bodyPr/>
          <a:lstStyle/>
          <a:p>
            <a:r>
              <a:rPr lang="en-US" dirty="0"/>
              <a:t>The Fundamental Theorem of Calculus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BB320F-F958-9843-B020-46A0A746FB5F}"/>
                  </a:ext>
                </a:extLst>
              </p:cNvPr>
              <p:cNvSpPr>
                <a:spLocks noGrp="1"/>
              </p:cNvSpPr>
              <p:nvPr>
                <p:ph idx="1"/>
              </p:nvPr>
            </p:nvSpPr>
            <p:spPr>
              <a:xfrm>
                <a:off x="191431" y="1425572"/>
                <a:ext cx="6162438" cy="5332413"/>
              </a:xfrm>
            </p:spPr>
            <p:txBody>
              <a:bodyPr>
                <a:normAutofit/>
              </a:bodyPr>
              <a:lstStyle/>
              <a:p>
                <a:pPr marL="0" indent="0">
                  <a:lnSpc>
                    <a:spcPct val="110000"/>
                  </a:lnSpc>
                  <a:buNone/>
                </a:pPr>
                <a:r>
                  <a:rPr lang="en-US" dirty="0"/>
                  <a:t>Imagine the following neural network.  Each neuron computes </a:t>
                </a:r>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𝑘</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rPr>
                        <m:t>)</m:t>
                      </m:r>
                    </m:oMath>
                  </m:oMathPara>
                </a14:m>
                <a:endParaRPr lang="en-US" dirty="0"/>
              </a:p>
              <a:p>
                <a:pPr marL="0" indent="0">
                  <a:lnSpc>
                    <a:spcPct val="110000"/>
                  </a:lnSpc>
                  <a:buNone/>
                </a:pPr>
                <a:r>
                  <a:rPr lang="en-US" dirty="0"/>
                  <a:t>Where u(x) is the unit step function.  Define</a:t>
                </a:r>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m:rPr>
                              <m:sty m:val="p"/>
                            </m:rPr>
                            <a:rPr lang="el-GR" b="0" i="1" smtClean="0">
                              <a:latin typeface="Cambria Math" panose="02040503050406030204" pitchFamily="18" charset="0"/>
                              <a:ea typeface="Cambria Math" panose="02040503050406030204" pitchFamily="18" charset="0"/>
                            </a:rPr>
                            <m:t>Δ</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rPr>
                        <m:t>)</m:t>
                      </m:r>
                    </m:oMath>
                  </m:oMathPara>
                </a14:m>
                <a:endParaRPr lang="en-US" dirty="0"/>
              </a:p>
              <a:p>
                <a:pPr marL="0" indent="0">
                  <a:lnSpc>
                    <a:spcPct val="110000"/>
                  </a:lnSpc>
                  <a:buNone/>
                </a:pPr>
                <a:r>
                  <a:rPr lang="en-US" dirty="0"/>
                  <a:t>Then, for any smooth function A(x),</a:t>
                </a:r>
              </a:p>
              <a:p>
                <a:pPr marL="0" indent="0">
                  <a:lnSpc>
                    <a:spcPct val="11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m:rPr>
                                  <m:sty m:val="p"/>
                                </m:rPr>
                                <a:rPr lang="el-GR" b="0" i="1" smtClean="0">
                                  <a:latin typeface="Cambria Math" panose="02040503050406030204" pitchFamily="18" charset="0"/>
                                  <a:ea typeface="Cambria Math" panose="02040503050406030204" pitchFamily="18" charset="0"/>
                                </a:rPr>
                                <m:t>Δ</m:t>
                              </m:r>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nary>
                        </m:e>
                      </m:func>
                    </m:oMath>
                  </m:oMathPara>
                </a14:m>
                <a:endParaRPr lang="en-US" dirty="0"/>
              </a:p>
            </p:txBody>
          </p:sp>
        </mc:Choice>
        <mc:Fallback>
          <p:sp>
            <p:nvSpPr>
              <p:cNvPr id="3" name="Content Placeholder 2">
                <a:extLst>
                  <a:ext uri="{FF2B5EF4-FFF2-40B4-BE49-F238E27FC236}">
                    <a16:creationId xmlns:a16="http://schemas.microsoft.com/office/drawing/2014/main" id="{1ABB320F-F958-9843-B020-46A0A746FB5F}"/>
                  </a:ext>
                </a:extLst>
              </p:cNvPr>
              <p:cNvSpPr>
                <a:spLocks noGrp="1" noRot="1" noChangeAspect="1" noMove="1" noResize="1" noEditPoints="1" noAdjustHandles="1" noChangeArrowheads="1" noChangeShapeType="1" noTextEdit="1"/>
              </p:cNvSpPr>
              <p:nvPr>
                <p:ph idx="1"/>
              </p:nvPr>
            </p:nvSpPr>
            <p:spPr>
              <a:xfrm>
                <a:off x="191431" y="1425572"/>
                <a:ext cx="6162438" cy="5332413"/>
              </a:xfrm>
              <a:blipFill>
                <a:blip r:embed="rId2"/>
                <a:stretch>
                  <a:fillRect l="-2058" t="-713" b="-3135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44A345F-C626-C74B-B27C-A02EA3CE543B}"/>
              </a:ext>
            </a:extLst>
          </p:cNvPr>
          <p:cNvSpPr/>
          <p:nvPr/>
        </p:nvSpPr>
        <p:spPr>
          <a:xfrm>
            <a:off x="7166399" y="5735775"/>
            <a:ext cx="289934" cy="707886"/>
          </a:xfrm>
          <a:prstGeom prst="rect">
            <a:avLst/>
          </a:prstGeom>
        </p:spPr>
        <p:txBody>
          <a:bodyPr wrap="square">
            <a:spAutoFit/>
          </a:bodyPr>
          <a:lstStyle/>
          <a:p>
            <a:pPr algn="ctr"/>
            <a:r>
              <a:rPr lang="en-US" sz="4000" dirty="0"/>
              <a:t>x</a:t>
            </a:r>
          </a:p>
        </p:txBody>
      </p:sp>
      <p:sp>
        <p:nvSpPr>
          <p:cNvPr id="6" name="Rectangle 5">
            <a:extLst>
              <a:ext uri="{FF2B5EF4-FFF2-40B4-BE49-F238E27FC236}">
                <a16:creationId xmlns:a16="http://schemas.microsoft.com/office/drawing/2014/main" id="{B16F2772-BA99-5E4A-BBDD-58BFC5B743FF}"/>
              </a:ext>
            </a:extLst>
          </p:cNvPr>
          <p:cNvSpPr/>
          <p:nvPr/>
        </p:nvSpPr>
        <p:spPr>
          <a:xfrm>
            <a:off x="10021356" y="5797226"/>
            <a:ext cx="203036" cy="707886"/>
          </a:xfrm>
          <a:prstGeom prst="rect">
            <a:avLst/>
          </a:prstGeom>
        </p:spPr>
        <p:txBody>
          <a:bodyPr wrap="square">
            <a:spAutoFit/>
          </a:bodyPr>
          <a:lstStyle/>
          <a:p>
            <a:pPr algn="ctr"/>
            <a:r>
              <a:rPr lang="en-US" sz="4000" dirty="0"/>
              <a:t>1</a:t>
            </a:r>
          </a:p>
        </p:txBody>
      </p:sp>
      <p:sp>
        <p:nvSpPr>
          <p:cNvPr id="5" name="Oval 4">
            <a:extLst>
              <a:ext uri="{FF2B5EF4-FFF2-40B4-BE49-F238E27FC236}">
                <a16:creationId xmlns:a16="http://schemas.microsoft.com/office/drawing/2014/main" id="{18C55D47-07F1-BC43-939D-617E257C3E52}"/>
              </a:ext>
            </a:extLst>
          </p:cNvPr>
          <p:cNvSpPr/>
          <p:nvPr/>
        </p:nvSpPr>
        <p:spPr>
          <a:xfrm>
            <a:off x="7951514" y="410851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B54E4245-3E5F-4149-AD51-42C85A7E8A8F}"/>
              </a:ext>
            </a:extLst>
          </p:cNvPr>
          <p:cNvCxnSpPr>
            <a:stCxn id="4" idx="0"/>
            <a:endCxn id="5" idx="4"/>
          </p:cNvCxnSpPr>
          <p:nvPr/>
        </p:nvCxnSpPr>
        <p:spPr>
          <a:xfrm flipV="1">
            <a:off x="7311366" y="4811044"/>
            <a:ext cx="1019290" cy="92473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56740DB-86CE-AB4E-9A18-068502429E99}"/>
              </a:ext>
            </a:extLst>
          </p:cNvPr>
          <p:cNvCxnSpPr>
            <a:cxnSpLocks/>
            <a:stCxn id="6" idx="0"/>
            <a:endCxn id="5" idx="4"/>
          </p:cNvCxnSpPr>
          <p:nvPr/>
        </p:nvCxnSpPr>
        <p:spPr>
          <a:xfrm flipH="1" flipV="1">
            <a:off x="8330656" y="4811044"/>
            <a:ext cx="1792218" cy="98618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9673AB4-A89C-314A-B291-4F87810028D2}"/>
              </a:ext>
            </a:extLst>
          </p:cNvPr>
          <p:cNvSpPr/>
          <p:nvPr/>
        </p:nvSpPr>
        <p:spPr>
          <a:xfrm>
            <a:off x="6275115" y="410374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4312F31-9D92-FC43-9E54-D0564219BF7A}"/>
              </a:ext>
            </a:extLst>
          </p:cNvPr>
          <p:cNvSpPr/>
          <p:nvPr/>
        </p:nvSpPr>
        <p:spPr>
          <a:xfrm>
            <a:off x="7118079" y="411804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0E628FA-1B38-9F44-907B-F5A26FE7FD15}"/>
              </a:ext>
            </a:extLst>
          </p:cNvPr>
          <p:cNvSpPr/>
          <p:nvPr/>
        </p:nvSpPr>
        <p:spPr>
          <a:xfrm>
            <a:off x="8804008" y="4146616"/>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80932FB-7EB9-114A-8C65-57AF184DCA48}"/>
              </a:ext>
            </a:extLst>
          </p:cNvPr>
          <p:cNvSpPr/>
          <p:nvPr/>
        </p:nvSpPr>
        <p:spPr>
          <a:xfrm>
            <a:off x="9642214" y="414185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1D724BE-7F83-EC4E-B818-D5A4E5F69C79}"/>
              </a:ext>
            </a:extLst>
          </p:cNvPr>
          <p:cNvSpPr/>
          <p:nvPr/>
        </p:nvSpPr>
        <p:spPr>
          <a:xfrm>
            <a:off x="10480419" y="413708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B612677-22BB-C540-B392-2A26F030E9E9}"/>
              </a:ext>
            </a:extLst>
          </p:cNvPr>
          <p:cNvSpPr/>
          <p:nvPr/>
        </p:nvSpPr>
        <p:spPr>
          <a:xfrm>
            <a:off x="11332913" y="41466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D60A0265-1AEA-BF43-AB66-9811135B34C2}"/>
              </a:ext>
            </a:extLst>
          </p:cNvPr>
          <p:cNvCxnSpPr>
            <a:cxnSpLocks/>
            <a:stCxn id="4" idx="0"/>
            <a:endCxn id="28" idx="4"/>
          </p:cNvCxnSpPr>
          <p:nvPr/>
        </p:nvCxnSpPr>
        <p:spPr>
          <a:xfrm flipH="1" flipV="1">
            <a:off x="6654257" y="4806276"/>
            <a:ext cx="657109" cy="92949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68BB974-0B25-3F49-9E29-F9693E608C10}"/>
              </a:ext>
            </a:extLst>
          </p:cNvPr>
          <p:cNvCxnSpPr>
            <a:cxnSpLocks/>
            <a:stCxn id="4" idx="0"/>
            <a:endCxn id="34" idx="4"/>
          </p:cNvCxnSpPr>
          <p:nvPr/>
        </p:nvCxnSpPr>
        <p:spPr>
          <a:xfrm flipV="1">
            <a:off x="7311366" y="4820570"/>
            <a:ext cx="185855" cy="91520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9D18EA7-56B6-EC4A-8FA6-0B1F6F56205E}"/>
              </a:ext>
            </a:extLst>
          </p:cNvPr>
          <p:cNvCxnSpPr>
            <a:cxnSpLocks/>
            <a:stCxn id="4" idx="0"/>
            <a:endCxn id="40" idx="4"/>
          </p:cNvCxnSpPr>
          <p:nvPr/>
        </p:nvCxnSpPr>
        <p:spPr>
          <a:xfrm flipV="1">
            <a:off x="7311366" y="4849143"/>
            <a:ext cx="1871784" cy="88663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CCE9FBD-94CA-DC49-8DAF-E0E2ACAC4305}"/>
              </a:ext>
            </a:extLst>
          </p:cNvPr>
          <p:cNvCxnSpPr>
            <a:cxnSpLocks/>
            <a:stCxn id="4" idx="0"/>
            <a:endCxn id="46" idx="4"/>
          </p:cNvCxnSpPr>
          <p:nvPr/>
        </p:nvCxnSpPr>
        <p:spPr>
          <a:xfrm flipV="1">
            <a:off x="7311366" y="4844380"/>
            <a:ext cx="2709990" cy="89139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9B1ADCB-CEC1-1340-AC83-29A4682657B3}"/>
              </a:ext>
            </a:extLst>
          </p:cNvPr>
          <p:cNvCxnSpPr>
            <a:cxnSpLocks/>
            <a:stCxn id="4" idx="0"/>
            <a:endCxn id="52" idx="4"/>
          </p:cNvCxnSpPr>
          <p:nvPr/>
        </p:nvCxnSpPr>
        <p:spPr>
          <a:xfrm flipV="1">
            <a:off x="7311366" y="4839614"/>
            <a:ext cx="3548195" cy="89616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B2C596D-CC87-FD4F-9869-EADCE6F4D2E0}"/>
              </a:ext>
            </a:extLst>
          </p:cNvPr>
          <p:cNvCxnSpPr>
            <a:cxnSpLocks/>
            <a:stCxn id="4" idx="0"/>
            <a:endCxn id="58" idx="4"/>
          </p:cNvCxnSpPr>
          <p:nvPr/>
        </p:nvCxnSpPr>
        <p:spPr>
          <a:xfrm flipV="1">
            <a:off x="7311366" y="4849138"/>
            <a:ext cx="4400689" cy="88663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43A938C-40A7-6448-9724-8B2F35B2FC64}"/>
              </a:ext>
            </a:extLst>
          </p:cNvPr>
          <p:cNvCxnSpPr>
            <a:cxnSpLocks/>
            <a:stCxn id="6" idx="0"/>
            <a:endCxn id="28" idx="4"/>
          </p:cNvCxnSpPr>
          <p:nvPr/>
        </p:nvCxnSpPr>
        <p:spPr>
          <a:xfrm flipH="1" flipV="1">
            <a:off x="6654257" y="4806276"/>
            <a:ext cx="3468617" cy="99095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6900636-BD0E-3644-B18B-DDBA3EA47DE4}"/>
              </a:ext>
            </a:extLst>
          </p:cNvPr>
          <p:cNvCxnSpPr>
            <a:cxnSpLocks/>
            <a:stCxn id="6" idx="0"/>
            <a:endCxn id="34" idx="4"/>
          </p:cNvCxnSpPr>
          <p:nvPr/>
        </p:nvCxnSpPr>
        <p:spPr>
          <a:xfrm flipH="1" flipV="1">
            <a:off x="7497221" y="4820570"/>
            <a:ext cx="2625653" cy="97665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7EC42D75-AFCD-494C-AD85-3803C3BDCBB0}"/>
              </a:ext>
            </a:extLst>
          </p:cNvPr>
          <p:cNvCxnSpPr>
            <a:cxnSpLocks/>
            <a:stCxn id="6" idx="0"/>
            <a:endCxn id="40" idx="4"/>
          </p:cNvCxnSpPr>
          <p:nvPr/>
        </p:nvCxnSpPr>
        <p:spPr>
          <a:xfrm flipH="1" flipV="1">
            <a:off x="9183150" y="4849143"/>
            <a:ext cx="939724" cy="94808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96B0DFB0-17AD-3046-8F9A-7B9F9693BE27}"/>
              </a:ext>
            </a:extLst>
          </p:cNvPr>
          <p:cNvCxnSpPr>
            <a:cxnSpLocks/>
            <a:stCxn id="6" idx="0"/>
            <a:endCxn id="46" idx="4"/>
          </p:cNvCxnSpPr>
          <p:nvPr/>
        </p:nvCxnSpPr>
        <p:spPr>
          <a:xfrm flipH="1" flipV="1">
            <a:off x="10021356" y="4844380"/>
            <a:ext cx="101518" cy="95284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0176184-C5B9-6841-8199-4D26FBCA20A1}"/>
              </a:ext>
            </a:extLst>
          </p:cNvPr>
          <p:cNvCxnSpPr>
            <a:cxnSpLocks/>
            <a:stCxn id="6" idx="0"/>
            <a:endCxn id="52" idx="4"/>
          </p:cNvCxnSpPr>
          <p:nvPr/>
        </p:nvCxnSpPr>
        <p:spPr>
          <a:xfrm flipV="1">
            <a:off x="10122874" y="4839614"/>
            <a:ext cx="736687" cy="95761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95360C05-6F00-8548-8DBF-F410A1889E4E}"/>
              </a:ext>
            </a:extLst>
          </p:cNvPr>
          <p:cNvCxnSpPr>
            <a:cxnSpLocks/>
            <a:stCxn id="6" idx="0"/>
            <a:endCxn id="58" idx="4"/>
          </p:cNvCxnSpPr>
          <p:nvPr/>
        </p:nvCxnSpPr>
        <p:spPr>
          <a:xfrm flipV="1">
            <a:off x="10122874" y="4849138"/>
            <a:ext cx="1589181" cy="9480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244C10C8-2393-F14F-AC2C-419820C621BE}"/>
              </a:ext>
            </a:extLst>
          </p:cNvPr>
          <p:cNvCxnSpPr/>
          <p:nvPr/>
        </p:nvCxnSpPr>
        <p:spPr>
          <a:xfrm flipV="1">
            <a:off x="6457952" y="4271966"/>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Elbow Connector 104">
            <a:extLst>
              <a:ext uri="{FF2B5EF4-FFF2-40B4-BE49-F238E27FC236}">
                <a16:creationId xmlns:a16="http://schemas.microsoft.com/office/drawing/2014/main" id="{E8C6F542-B1D3-E545-AC50-26A773201DB1}"/>
              </a:ext>
            </a:extLst>
          </p:cNvPr>
          <p:cNvCxnSpPr/>
          <p:nvPr/>
        </p:nvCxnSpPr>
        <p:spPr>
          <a:xfrm flipV="1">
            <a:off x="7267582" y="4281489"/>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Elbow Connector 105">
            <a:extLst>
              <a:ext uri="{FF2B5EF4-FFF2-40B4-BE49-F238E27FC236}">
                <a16:creationId xmlns:a16="http://schemas.microsoft.com/office/drawing/2014/main" id="{BBFB4B67-70E9-824C-A818-860B9FF0BDAD}"/>
              </a:ext>
            </a:extLst>
          </p:cNvPr>
          <p:cNvCxnSpPr/>
          <p:nvPr/>
        </p:nvCxnSpPr>
        <p:spPr>
          <a:xfrm flipV="1">
            <a:off x="8134363" y="4305300"/>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Elbow Connector 106">
            <a:extLst>
              <a:ext uri="{FF2B5EF4-FFF2-40B4-BE49-F238E27FC236}">
                <a16:creationId xmlns:a16="http://schemas.microsoft.com/office/drawing/2014/main" id="{132613D5-7E24-144F-94BC-EF06F6D52712}"/>
              </a:ext>
            </a:extLst>
          </p:cNvPr>
          <p:cNvCxnSpPr/>
          <p:nvPr/>
        </p:nvCxnSpPr>
        <p:spPr>
          <a:xfrm flipV="1">
            <a:off x="8972568" y="4314826"/>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Elbow Connector 107">
            <a:extLst>
              <a:ext uri="{FF2B5EF4-FFF2-40B4-BE49-F238E27FC236}">
                <a16:creationId xmlns:a16="http://schemas.microsoft.com/office/drawing/2014/main" id="{B7BDCAF1-28D1-2042-8F4E-1684F5E955F6}"/>
              </a:ext>
            </a:extLst>
          </p:cNvPr>
          <p:cNvCxnSpPr/>
          <p:nvPr/>
        </p:nvCxnSpPr>
        <p:spPr>
          <a:xfrm flipV="1">
            <a:off x="9810772" y="4310060"/>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Elbow Connector 108">
            <a:extLst>
              <a:ext uri="{FF2B5EF4-FFF2-40B4-BE49-F238E27FC236}">
                <a16:creationId xmlns:a16="http://schemas.microsoft.com/office/drawing/2014/main" id="{8B3C92F9-DA7C-7345-9F64-FB0343239137}"/>
              </a:ext>
            </a:extLst>
          </p:cNvPr>
          <p:cNvCxnSpPr/>
          <p:nvPr/>
        </p:nvCxnSpPr>
        <p:spPr>
          <a:xfrm flipV="1">
            <a:off x="10663267" y="4319584"/>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Elbow Connector 109">
            <a:extLst>
              <a:ext uri="{FF2B5EF4-FFF2-40B4-BE49-F238E27FC236}">
                <a16:creationId xmlns:a16="http://schemas.microsoft.com/office/drawing/2014/main" id="{52E5973D-1203-4D4A-9F50-208C7445CBC0}"/>
              </a:ext>
            </a:extLst>
          </p:cNvPr>
          <p:cNvCxnSpPr/>
          <p:nvPr/>
        </p:nvCxnSpPr>
        <p:spPr>
          <a:xfrm flipV="1">
            <a:off x="11501473" y="4314820"/>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3C725436-C687-1B46-A058-6F9312FEACC4}"/>
              </a:ext>
            </a:extLst>
          </p:cNvPr>
          <p:cNvSpPr/>
          <p:nvPr/>
        </p:nvSpPr>
        <p:spPr>
          <a:xfrm>
            <a:off x="8727808" y="239876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a:t>
            </a:r>
          </a:p>
        </p:txBody>
      </p:sp>
      <p:cxnSp>
        <p:nvCxnSpPr>
          <p:cNvPr id="113" name="Straight Arrow Connector 112">
            <a:extLst>
              <a:ext uri="{FF2B5EF4-FFF2-40B4-BE49-F238E27FC236}">
                <a16:creationId xmlns:a16="http://schemas.microsoft.com/office/drawing/2014/main" id="{5454FE97-1AE7-AF45-8AD9-BDED145B16B9}"/>
              </a:ext>
            </a:extLst>
          </p:cNvPr>
          <p:cNvCxnSpPr>
            <a:cxnSpLocks/>
            <a:stCxn id="28" idx="0"/>
            <a:endCxn id="111" idx="4"/>
          </p:cNvCxnSpPr>
          <p:nvPr/>
        </p:nvCxnSpPr>
        <p:spPr>
          <a:xfrm flipV="1">
            <a:off x="6654257" y="3101290"/>
            <a:ext cx="2452693" cy="100245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3CAD8B4-73A4-0445-8666-F18AB97BDE06}"/>
              </a:ext>
            </a:extLst>
          </p:cNvPr>
          <p:cNvCxnSpPr>
            <a:cxnSpLocks/>
            <a:stCxn id="34" idx="0"/>
            <a:endCxn id="111" idx="4"/>
          </p:cNvCxnSpPr>
          <p:nvPr/>
        </p:nvCxnSpPr>
        <p:spPr>
          <a:xfrm flipV="1">
            <a:off x="7497221" y="3101290"/>
            <a:ext cx="1609729" cy="101675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1F9CCCB0-1BF1-094E-BDDF-B3FBA274BA07}"/>
              </a:ext>
            </a:extLst>
          </p:cNvPr>
          <p:cNvCxnSpPr>
            <a:cxnSpLocks/>
            <a:stCxn id="5" idx="0"/>
            <a:endCxn id="111" idx="4"/>
          </p:cNvCxnSpPr>
          <p:nvPr/>
        </p:nvCxnSpPr>
        <p:spPr>
          <a:xfrm flipV="1">
            <a:off x="8330656" y="3101290"/>
            <a:ext cx="776294" cy="100722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FA5D7B3-CBA6-734C-9C98-2EA744889D76}"/>
              </a:ext>
            </a:extLst>
          </p:cNvPr>
          <p:cNvCxnSpPr>
            <a:cxnSpLocks/>
            <a:stCxn id="40" idx="0"/>
            <a:endCxn id="111" idx="4"/>
          </p:cNvCxnSpPr>
          <p:nvPr/>
        </p:nvCxnSpPr>
        <p:spPr>
          <a:xfrm flipH="1" flipV="1">
            <a:off x="9106950" y="3101290"/>
            <a:ext cx="76200" cy="104532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657DB2E-39F3-8C4F-8071-572C0DBF29F2}"/>
              </a:ext>
            </a:extLst>
          </p:cNvPr>
          <p:cNvCxnSpPr>
            <a:cxnSpLocks/>
            <a:stCxn id="46" idx="0"/>
            <a:endCxn id="111" idx="4"/>
          </p:cNvCxnSpPr>
          <p:nvPr/>
        </p:nvCxnSpPr>
        <p:spPr>
          <a:xfrm flipH="1" flipV="1">
            <a:off x="9106950" y="3101290"/>
            <a:ext cx="914406" cy="104056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1302F8F0-88A7-B544-9C53-D3F5BAD2B49C}"/>
              </a:ext>
            </a:extLst>
          </p:cNvPr>
          <p:cNvCxnSpPr>
            <a:cxnSpLocks/>
            <a:stCxn id="52" idx="0"/>
            <a:endCxn id="111" idx="4"/>
          </p:cNvCxnSpPr>
          <p:nvPr/>
        </p:nvCxnSpPr>
        <p:spPr>
          <a:xfrm flipH="1" flipV="1">
            <a:off x="9106950" y="3101290"/>
            <a:ext cx="1752611" cy="103579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FC74AC5-07E2-AF44-B23E-D283E989243C}"/>
              </a:ext>
            </a:extLst>
          </p:cNvPr>
          <p:cNvCxnSpPr>
            <a:cxnSpLocks/>
            <a:stCxn id="58" idx="0"/>
            <a:endCxn id="111" idx="4"/>
          </p:cNvCxnSpPr>
          <p:nvPr/>
        </p:nvCxnSpPr>
        <p:spPr>
          <a:xfrm flipH="1" flipV="1">
            <a:off x="9106950" y="3101290"/>
            <a:ext cx="2605105" cy="104532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8581522-8958-034C-B392-747DE8E9AEC2}"/>
              </a:ext>
            </a:extLst>
          </p:cNvPr>
          <p:cNvCxnSpPr>
            <a:cxnSpLocks/>
            <a:stCxn id="111" idx="0"/>
            <a:endCxn id="145" idx="2"/>
          </p:cNvCxnSpPr>
          <p:nvPr/>
        </p:nvCxnSpPr>
        <p:spPr>
          <a:xfrm flipH="1" flipV="1">
            <a:off x="9105042" y="2124067"/>
            <a:ext cx="1908" cy="27469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17A2807E-0D0E-734B-8836-CA63BE2B0B1A}"/>
              </a:ext>
            </a:extLst>
          </p:cNvPr>
          <p:cNvSpPr/>
          <p:nvPr/>
        </p:nvSpPr>
        <p:spPr>
          <a:xfrm>
            <a:off x="8541153" y="1416181"/>
            <a:ext cx="1127777" cy="707886"/>
          </a:xfrm>
          <a:prstGeom prst="rect">
            <a:avLst/>
          </a:prstGeom>
        </p:spPr>
        <p:txBody>
          <a:bodyPr wrap="square">
            <a:spAutoFit/>
          </a:bodyPr>
          <a:lstStyle/>
          <a:p>
            <a:pPr algn="ctr"/>
            <a:r>
              <a:rPr lang="en-US" sz="4000" dirty="0"/>
              <a:t>A(x)</a:t>
            </a:r>
          </a:p>
        </p:txBody>
      </p:sp>
      <mc:AlternateContent xmlns:mc="http://schemas.openxmlformats.org/markup-compatibility/2006">
        <mc:Choice xmlns:a14="http://schemas.microsoft.com/office/drawing/2010/main" Requires="a14">
          <p:sp>
            <p:nvSpPr>
              <p:cNvPr id="147" name="Rectangle 146">
                <a:extLst>
                  <a:ext uri="{FF2B5EF4-FFF2-40B4-BE49-F238E27FC236}">
                    <a16:creationId xmlns:a16="http://schemas.microsoft.com/office/drawing/2014/main" id="{F50D3629-7527-C743-9A73-2F282BC8EE5D}"/>
                  </a:ext>
                </a:extLst>
              </p:cNvPr>
              <p:cNvSpPr/>
              <p:nvPr/>
            </p:nvSpPr>
            <p:spPr>
              <a:xfrm>
                <a:off x="7236216" y="3559303"/>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1</m:t>
                          </m:r>
                        </m:sub>
                      </m:sSub>
                    </m:oMath>
                  </m:oMathPara>
                </a14:m>
                <a:endParaRPr lang="en-US" sz="2800" dirty="0"/>
              </a:p>
            </p:txBody>
          </p:sp>
        </mc:Choice>
        <mc:Fallback>
          <p:sp>
            <p:nvSpPr>
              <p:cNvPr id="147" name="Rectangle 146">
                <a:extLst>
                  <a:ext uri="{FF2B5EF4-FFF2-40B4-BE49-F238E27FC236}">
                    <a16:creationId xmlns:a16="http://schemas.microsoft.com/office/drawing/2014/main" id="{F50D3629-7527-C743-9A73-2F282BC8EE5D}"/>
                  </a:ext>
                </a:extLst>
              </p:cNvPr>
              <p:cNvSpPr>
                <a:spLocks noRot="1" noChangeAspect="1" noMove="1" noResize="1" noEditPoints="1" noAdjustHandles="1" noChangeArrowheads="1" noChangeShapeType="1" noTextEdit="1"/>
              </p:cNvSpPr>
              <p:nvPr/>
            </p:nvSpPr>
            <p:spPr>
              <a:xfrm>
                <a:off x="7236216" y="3559303"/>
                <a:ext cx="620171" cy="523220"/>
              </a:xfrm>
              <a:prstGeom prst="rect">
                <a:avLst/>
              </a:prstGeom>
              <a:blipFill>
                <a:blip r:embed="rId3"/>
                <a:stretch>
                  <a:fillRect l="-2000"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8" name="Rectangle 147">
                <a:extLst>
                  <a:ext uri="{FF2B5EF4-FFF2-40B4-BE49-F238E27FC236}">
                    <a16:creationId xmlns:a16="http://schemas.microsoft.com/office/drawing/2014/main" id="{21D7B575-B299-A44E-8EC5-CE8BCE5DD7EB}"/>
                  </a:ext>
                </a:extLst>
              </p:cNvPr>
              <p:cNvSpPr/>
              <p:nvPr/>
            </p:nvSpPr>
            <p:spPr>
              <a:xfrm>
                <a:off x="7931547" y="3554542"/>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2</m:t>
                          </m:r>
                        </m:sub>
                      </m:sSub>
                    </m:oMath>
                  </m:oMathPara>
                </a14:m>
                <a:endParaRPr lang="en-US" sz="2800" dirty="0"/>
              </a:p>
            </p:txBody>
          </p:sp>
        </mc:Choice>
        <mc:Fallback>
          <p:sp>
            <p:nvSpPr>
              <p:cNvPr id="148" name="Rectangle 147">
                <a:extLst>
                  <a:ext uri="{FF2B5EF4-FFF2-40B4-BE49-F238E27FC236}">
                    <a16:creationId xmlns:a16="http://schemas.microsoft.com/office/drawing/2014/main" id="{21D7B575-B299-A44E-8EC5-CE8BCE5DD7EB}"/>
                  </a:ext>
                </a:extLst>
              </p:cNvPr>
              <p:cNvSpPr>
                <a:spLocks noRot="1" noChangeAspect="1" noMove="1" noResize="1" noEditPoints="1" noAdjustHandles="1" noChangeArrowheads="1" noChangeShapeType="1" noTextEdit="1"/>
              </p:cNvSpPr>
              <p:nvPr/>
            </p:nvSpPr>
            <p:spPr>
              <a:xfrm>
                <a:off x="7931547" y="3554542"/>
                <a:ext cx="620171" cy="523220"/>
              </a:xfrm>
              <a:prstGeom prst="rect">
                <a:avLst/>
              </a:prstGeom>
              <a:blipFill>
                <a:blip r:embed="rId4"/>
                <a:stretch>
                  <a:fillRect l="-4082"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9" name="Rectangle 148">
                <a:extLst>
                  <a:ext uri="{FF2B5EF4-FFF2-40B4-BE49-F238E27FC236}">
                    <a16:creationId xmlns:a16="http://schemas.microsoft.com/office/drawing/2014/main" id="{DD748CC9-BB9B-6B46-92DA-FB3748570F18}"/>
                  </a:ext>
                </a:extLst>
              </p:cNvPr>
              <p:cNvSpPr/>
              <p:nvPr/>
            </p:nvSpPr>
            <p:spPr>
              <a:xfrm>
                <a:off x="8441140" y="3564063"/>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3</m:t>
                          </m:r>
                        </m:sub>
                      </m:sSub>
                    </m:oMath>
                  </m:oMathPara>
                </a14:m>
                <a:endParaRPr lang="en-US" sz="2800" dirty="0"/>
              </a:p>
            </p:txBody>
          </p:sp>
        </mc:Choice>
        <mc:Fallback>
          <p:sp>
            <p:nvSpPr>
              <p:cNvPr id="149" name="Rectangle 148">
                <a:extLst>
                  <a:ext uri="{FF2B5EF4-FFF2-40B4-BE49-F238E27FC236}">
                    <a16:creationId xmlns:a16="http://schemas.microsoft.com/office/drawing/2014/main" id="{DD748CC9-BB9B-6B46-92DA-FB3748570F18}"/>
                  </a:ext>
                </a:extLst>
              </p:cNvPr>
              <p:cNvSpPr>
                <a:spLocks noRot="1" noChangeAspect="1" noMove="1" noResize="1" noEditPoints="1" noAdjustHandles="1" noChangeArrowheads="1" noChangeShapeType="1" noTextEdit="1"/>
              </p:cNvSpPr>
              <p:nvPr/>
            </p:nvSpPr>
            <p:spPr>
              <a:xfrm>
                <a:off x="8441140" y="3564063"/>
                <a:ext cx="620171" cy="523220"/>
              </a:xfrm>
              <a:prstGeom prst="rect">
                <a:avLst/>
              </a:prstGeom>
              <a:blipFill>
                <a:blip r:embed="rId5"/>
                <a:stretch>
                  <a:fillRect l="-40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0" name="Rectangle 149">
                <a:extLst>
                  <a:ext uri="{FF2B5EF4-FFF2-40B4-BE49-F238E27FC236}">
                    <a16:creationId xmlns:a16="http://schemas.microsoft.com/office/drawing/2014/main" id="{88A34B40-9CFC-0842-8996-ECDF9D3AE1E3}"/>
                  </a:ext>
                </a:extLst>
              </p:cNvPr>
              <p:cNvSpPr/>
              <p:nvPr/>
            </p:nvSpPr>
            <p:spPr>
              <a:xfrm>
                <a:off x="9079323" y="3587875"/>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4</m:t>
                          </m:r>
                        </m:sub>
                      </m:sSub>
                    </m:oMath>
                  </m:oMathPara>
                </a14:m>
                <a:endParaRPr lang="en-US" sz="2800" dirty="0"/>
              </a:p>
            </p:txBody>
          </p:sp>
        </mc:Choice>
        <mc:Fallback>
          <p:sp>
            <p:nvSpPr>
              <p:cNvPr id="150" name="Rectangle 149">
                <a:extLst>
                  <a:ext uri="{FF2B5EF4-FFF2-40B4-BE49-F238E27FC236}">
                    <a16:creationId xmlns:a16="http://schemas.microsoft.com/office/drawing/2014/main" id="{88A34B40-9CFC-0842-8996-ECDF9D3AE1E3}"/>
                  </a:ext>
                </a:extLst>
              </p:cNvPr>
              <p:cNvSpPr>
                <a:spLocks noRot="1" noChangeAspect="1" noMove="1" noResize="1" noEditPoints="1" noAdjustHandles="1" noChangeArrowheads="1" noChangeShapeType="1" noTextEdit="1"/>
              </p:cNvSpPr>
              <p:nvPr/>
            </p:nvSpPr>
            <p:spPr>
              <a:xfrm>
                <a:off x="9079323" y="3587875"/>
                <a:ext cx="620171" cy="523220"/>
              </a:xfrm>
              <a:prstGeom prst="rect">
                <a:avLst/>
              </a:prstGeom>
              <a:blipFill>
                <a:blip r:embed="rId6"/>
                <a:stretch>
                  <a:fillRect l="-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1" name="Rectangle 150">
                <a:extLst>
                  <a:ext uri="{FF2B5EF4-FFF2-40B4-BE49-F238E27FC236}">
                    <a16:creationId xmlns:a16="http://schemas.microsoft.com/office/drawing/2014/main" id="{D1D07FF1-C088-434F-9A4F-1D8187C3EB1B}"/>
                  </a:ext>
                </a:extLst>
              </p:cNvPr>
              <p:cNvSpPr/>
              <p:nvPr/>
            </p:nvSpPr>
            <p:spPr>
              <a:xfrm>
                <a:off x="9760365" y="3597398"/>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5</m:t>
                          </m:r>
                        </m:sub>
                      </m:sSub>
                    </m:oMath>
                  </m:oMathPara>
                </a14:m>
                <a:endParaRPr lang="en-US" sz="2800" dirty="0"/>
              </a:p>
            </p:txBody>
          </p:sp>
        </mc:Choice>
        <mc:Fallback>
          <p:sp>
            <p:nvSpPr>
              <p:cNvPr id="151" name="Rectangle 150">
                <a:extLst>
                  <a:ext uri="{FF2B5EF4-FFF2-40B4-BE49-F238E27FC236}">
                    <a16:creationId xmlns:a16="http://schemas.microsoft.com/office/drawing/2014/main" id="{D1D07FF1-C088-434F-9A4F-1D8187C3EB1B}"/>
                  </a:ext>
                </a:extLst>
              </p:cNvPr>
              <p:cNvSpPr>
                <a:spLocks noRot="1" noChangeAspect="1" noMove="1" noResize="1" noEditPoints="1" noAdjustHandles="1" noChangeArrowheads="1" noChangeShapeType="1" noTextEdit="1"/>
              </p:cNvSpPr>
              <p:nvPr/>
            </p:nvSpPr>
            <p:spPr>
              <a:xfrm>
                <a:off x="9760365" y="3597398"/>
                <a:ext cx="620171" cy="523220"/>
              </a:xfrm>
              <a:prstGeom prst="rect">
                <a:avLst/>
              </a:prstGeom>
              <a:blipFill>
                <a:blip r:embed="rId7"/>
                <a:stretch>
                  <a:fillRect l="-4082"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2" name="Rectangle 151">
                <a:extLst>
                  <a:ext uri="{FF2B5EF4-FFF2-40B4-BE49-F238E27FC236}">
                    <a16:creationId xmlns:a16="http://schemas.microsoft.com/office/drawing/2014/main" id="{B13335C6-346E-4F46-994D-5956A2E578C8}"/>
                  </a:ext>
                </a:extLst>
              </p:cNvPr>
              <p:cNvSpPr/>
              <p:nvPr/>
            </p:nvSpPr>
            <p:spPr>
              <a:xfrm>
                <a:off x="11212940" y="3592634"/>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𝑁</m:t>
                          </m:r>
                        </m:sub>
                      </m:sSub>
                    </m:oMath>
                  </m:oMathPara>
                </a14:m>
                <a:endParaRPr lang="en-US" sz="2800" dirty="0"/>
              </a:p>
            </p:txBody>
          </p:sp>
        </mc:Choice>
        <mc:Fallback>
          <p:sp>
            <p:nvSpPr>
              <p:cNvPr id="152" name="Rectangle 151">
                <a:extLst>
                  <a:ext uri="{FF2B5EF4-FFF2-40B4-BE49-F238E27FC236}">
                    <a16:creationId xmlns:a16="http://schemas.microsoft.com/office/drawing/2014/main" id="{B13335C6-346E-4F46-994D-5956A2E578C8}"/>
                  </a:ext>
                </a:extLst>
              </p:cNvPr>
              <p:cNvSpPr>
                <a:spLocks noRot="1" noChangeAspect="1" noMove="1" noResize="1" noEditPoints="1" noAdjustHandles="1" noChangeArrowheads="1" noChangeShapeType="1" noTextEdit="1"/>
              </p:cNvSpPr>
              <p:nvPr/>
            </p:nvSpPr>
            <p:spPr>
              <a:xfrm>
                <a:off x="11212940" y="3592634"/>
                <a:ext cx="620171" cy="523220"/>
              </a:xfrm>
              <a:prstGeom prst="rect">
                <a:avLst/>
              </a:prstGeom>
              <a:blipFill>
                <a:blip r:embed="rId8"/>
                <a:stretch>
                  <a:fillRect l="-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3" name="Rectangle 152">
                <a:extLst>
                  <a:ext uri="{FF2B5EF4-FFF2-40B4-BE49-F238E27FC236}">
                    <a16:creationId xmlns:a16="http://schemas.microsoft.com/office/drawing/2014/main" id="{5309D829-3887-3E4C-9896-0C7F8C05BF5F}"/>
                  </a:ext>
                </a:extLst>
              </p:cNvPr>
              <p:cNvSpPr/>
              <p:nvPr/>
            </p:nvSpPr>
            <p:spPr>
              <a:xfrm>
                <a:off x="10550944" y="3630732"/>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dirty="0"/>
              </a:p>
            </p:txBody>
          </p:sp>
        </mc:Choice>
        <mc:Fallback>
          <p:sp>
            <p:nvSpPr>
              <p:cNvPr id="153" name="Rectangle 152">
                <a:extLst>
                  <a:ext uri="{FF2B5EF4-FFF2-40B4-BE49-F238E27FC236}">
                    <a16:creationId xmlns:a16="http://schemas.microsoft.com/office/drawing/2014/main" id="{5309D829-3887-3E4C-9896-0C7F8C05BF5F}"/>
                  </a:ext>
                </a:extLst>
              </p:cNvPr>
              <p:cNvSpPr>
                <a:spLocks noRot="1" noChangeAspect="1" noMove="1" noResize="1" noEditPoints="1" noAdjustHandles="1" noChangeArrowheads="1" noChangeShapeType="1" noTextEdit="1"/>
              </p:cNvSpPr>
              <p:nvPr/>
            </p:nvSpPr>
            <p:spPr>
              <a:xfrm>
                <a:off x="10550944" y="3630732"/>
                <a:ext cx="620171" cy="523220"/>
              </a:xfrm>
              <a:prstGeom prst="rect">
                <a:avLst/>
              </a:prstGeom>
              <a:blipFill>
                <a:blip r:embed="rId9"/>
                <a:stretch>
                  <a:fillRect/>
                </a:stretch>
              </a:blipFill>
            </p:spPr>
            <p:txBody>
              <a:bodyPr/>
              <a:lstStyle/>
              <a:p>
                <a:r>
                  <a:rPr lang="en-US">
                    <a:noFill/>
                  </a:rPr>
                  <a:t> </a:t>
                </a:r>
              </a:p>
            </p:txBody>
          </p:sp>
        </mc:Fallback>
      </mc:AlternateContent>
      <p:pic>
        <p:nvPicPr>
          <p:cNvPr id="154" name="Picture 2">
            <a:extLst>
              <a:ext uri="{FF2B5EF4-FFF2-40B4-BE49-F238E27FC236}">
                <a16:creationId xmlns:a16="http://schemas.microsoft.com/office/drawing/2014/main" id="{7FB9600F-367F-0A4F-8B80-1EC5616EBF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7882" y="1308102"/>
            <a:ext cx="2174856" cy="1257067"/>
          </a:xfrm>
          <a:prstGeom prst="rect">
            <a:avLst/>
          </a:prstGeom>
          <a:noFill/>
          <a:extLst>
            <a:ext uri="{909E8E84-426E-40DD-AFC4-6F175D3DCCD1}">
              <a14:hiddenFill xmlns:a14="http://schemas.microsoft.com/office/drawing/2010/main">
                <a:solidFill>
                  <a:srgbClr val="FFFFFF"/>
                </a:solidFill>
              </a14:hiddenFill>
            </a:ext>
          </a:extLst>
        </p:spPr>
      </p:pic>
      <p:sp>
        <p:nvSpPr>
          <p:cNvPr id="146" name="Rectangle 145">
            <a:extLst>
              <a:ext uri="{FF2B5EF4-FFF2-40B4-BE49-F238E27FC236}">
                <a16:creationId xmlns:a16="http://schemas.microsoft.com/office/drawing/2014/main" id="{643E83EC-BF66-2042-A184-4039C7BAEC23}"/>
              </a:ext>
            </a:extLst>
          </p:cNvPr>
          <p:cNvSpPr/>
          <p:nvPr/>
        </p:nvSpPr>
        <p:spPr>
          <a:xfrm>
            <a:off x="9568917" y="2334304"/>
            <a:ext cx="2264194" cy="600164"/>
          </a:xfrm>
          <a:prstGeom prst="rect">
            <a:avLst/>
          </a:prstGeom>
        </p:spPr>
        <p:txBody>
          <a:bodyPr wrap="square">
            <a:spAutoFit/>
          </a:bodyPr>
          <a:lstStyle/>
          <a:p>
            <a:pPr algn="ctr"/>
            <a:r>
              <a:rPr lang="en-US" sz="1100" dirty="0"/>
              <a:t>By Kabel - Own work, CC BY-SA 4.0, https://</a:t>
            </a:r>
            <a:r>
              <a:rPr lang="en-US" sz="1100" dirty="0" err="1"/>
              <a:t>commons.wikimedia.org</a:t>
            </a:r>
            <a:r>
              <a:rPr lang="en-US" sz="1100" dirty="0"/>
              <a:t>/w/</a:t>
            </a:r>
            <a:r>
              <a:rPr lang="en-US" sz="1100" dirty="0" err="1"/>
              <a:t>index.php?curid</a:t>
            </a:r>
            <a:r>
              <a:rPr lang="en-US" sz="1100" dirty="0"/>
              <a:t>=11034713</a:t>
            </a:r>
          </a:p>
        </p:txBody>
      </p:sp>
    </p:spTree>
    <p:extLst>
      <p:ext uri="{BB962C8B-B14F-4D97-AF65-F5344CB8AC3E}">
        <p14:creationId xmlns:p14="http://schemas.microsoft.com/office/powerpoint/2010/main" val="422838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61F9-BD05-E344-AB64-FB011DB029B4}"/>
              </a:ext>
            </a:extLst>
          </p:cNvPr>
          <p:cNvSpPr>
            <a:spLocks noGrp="1"/>
          </p:cNvSpPr>
          <p:nvPr>
            <p:ph type="title"/>
          </p:nvPr>
        </p:nvSpPr>
        <p:spPr>
          <a:xfrm>
            <a:off x="838200" y="279399"/>
            <a:ext cx="10515600" cy="732740"/>
          </a:xfrm>
        </p:spPr>
        <p:txBody>
          <a:bodyPr/>
          <a:lstStyle/>
          <a:p>
            <a:r>
              <a:rPr lang="en-US" dirty="0"/>
              <a:t>The Fundamental Theorem of Calculus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BB320F-F958-9843-B020-46A0A746FB5F}"/>
                  </a:ext>
                </a:extLst>
              </p:cNvPr>
              <p:cNvSpPr>
                <a:spLocks noGrp="1"/>
              </p:cNvSpPr>
              <p:nvPr>
                <p:ph idx="1"/>
              </p:nvPr>
            </p:nvSpPr>
            <p:spPr>
              <a:xfrm>
                <a:off x="191431" y="1425572"/>
                <a:ext cx="6162438" cy="5332413"/>
              </a:xfrm>
            </p:spPr>
            <p:txBody>
              <a:bodyPr>
                <a:normAutofit/>
              </a:bodyPr>
              <a:lstStyle/>
              <a:p>
                <a:pPr marL="0" indent="0">
                  <a:lnSpc>
                    <a:spcPct val="110000"/>
                  </a:lnSpc>
                  <a:buNone/>
                </a:pPr>
                <a:r>
                  <a:rPr lang="en-US" dirty="0"/>
                  <a:t>Imagine the following neural network.  Each neuron computes </a:t>
                </a:r>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𝑘</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rPr>
                        <m:t>)</m:t>
                      </m:r>
                    </m:oMath>
                  </m:oMathPara>
                </a14:m>
                <a:endParaRPr lang="en-US" dirty="0"/>
              </a:p>
              <a:p>
                <a:pPr marL="0" indent="0">
                  <a:lnSpc>
                    <a:spcPct val="110000"/>
                  </a:lnSpc>
                  <a:buNone/>
                </a:pPr>
                <a:r>
                  <a:rPr lang="en-US" dirty="0"/>
                  <a:t>Where u(x) is the unit step function.  Define</a:t>
                </a:r>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m:rPr>
                              <m:sty m:val="p"/>
                            </m:rPr>
                            <a:rPr lang="el-GR" b="0" i="1" smtClean="0">
                              <a:latin typeface="Cambria Math" panose="02040503050406030204" pitchFamily="18" charset="0"/>
                              <a:ea typeface="Cambria Math" panose="02040503050406030204" pitchFamily="18" charset="0"/>
                            </a:rPr>
                            <m:t>Δ</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rPr>
                        <m:t>)</m:t>
                      </m:r>
                    </m:oMath>
                  </m:oMathPara>
                </a14:m>
                <a:endParaRPr lang="en-US" dirty="0"/>
              </a:p>
              <a:p>
                <a:pPr marL="0" indent="0">
                  <a:lnSpc>
                    <a:spcPct val="110000"/>
                  </a:lnSpc>
                  <a:buNone/>
                </a:pPr>
                <a:r>
                  <a:rPr lang="en-US" dirty="0"/>
                  <a:t>Then, for any smooth function f(x),</a:t>
                </a:r>
              </a:p>
              <a:p>
                <a:pPr marL="0" indent="0">
                  <a:lnSpc>
                    <a:spcPct val="11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m:rPr>
                                  <m:sty m:val="p"/>
                                </m:rPr>
                                <a:rPr lang="el-GR" b="0" i="1" smtClean="0">
                                  <a:latin typeface="Cambria Math" panose="02040503050406030204" pitchFamily="18" charset="0"/>
                                  <a:ea typeface="Cambria Math" panose="02040503050406030204" pitchFamily="18" charset="0"/>
                                </a:rPr>
                                <m:t>Δ</m:t>
                              </m:r>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lim>
                          </m:limLow>
                        </m:fName>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nary>
                        </m:e>
                      </m:func>
                    </m:oMath>
                  </m:oMathPara>
                </a14:m>
                <a:endParaRPr lang="en-US" dirty="0"/>
              </a:p>
            </p:txBody>
          </p:sp>
        </mc:Choice>
        <mc:Fallback>
          <p:sp>
            <p:nvSpPr>
              <p:cNvPr id="3" name="Content Placeholder 2">
                <a:extLst>
                  <a:ext uri="{FF2B5EF4-FFF2-40B4-BE49-F238E27FC236}">
                    <a16:creationId xmlns:a16="http://schemas.microsoft.com/office/drawing/2014/main" id="{1ABB320F-F958-9843-B020-46A0A746FB5F}"/>
                  </a:ext>
                </a:extLst>
              </p:cNvPr>
              <p:cNvSpPr>
                <a:spLocks noGrp="1" noRot="1" noChangeAspect="1" noMove="1" noResize="1" noEditPoints="1" noAdjustHandles="1" noChangeArrowheads="1" noChangeShapeType="1" noTextEdit="1"/>
              </p:cNvSpPr>
              <p:nvPr>
                <p:ph idx="1"/>
              </p:nvPr>
            </p:nvSpPr>
            <p:spPr>
              <a:xfrm>
                <a:off x="191431" y="1425572"/>
                <a:ext cx="6162438" cy="5332413"/>
              </a:xfrm>
              <a:blipFill>
                <a:blip r:embed="rId2"/>
                <a:stretch>
                  <a:fillRect l="-2058" t="-713" b="-3135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44A345F-C626-C74B-B27C-A02EA3CE543B}"/>
              </a:ext>
            </a:extLst>
          </p:cNvPr>
          <p:cNvSpPr/>
          <p:nvPr/>
        </p:nvSpPr>
        <p:spPr>
          <a:xfrm>
            <a:off x="7166399" y="5735775"/>
            <a:ext cx="289934" cy="707886"/>
          </a:xfrm>
          <a:prstGeom prst="rect">
            <a:avLst/>
          </a:prstGeom>
        </p:spPr>
        <p:txBody>
          <a:bodyPr wrap="square">
            <a:spAutoFit/>
          </a:bodyPr>
          <a:lstStyle/>
          <a:p>
            <a:pPr algn="ctr"/>
            <a:r>
              <a:rPr lang="en-US" sz="4000" dirty="0"/>
              <a:t>x</a:t>
            </a:r>
          </a:p>
        </p:txBody>
      </p:sp>
      <p:sp>
        <p:nvSpPr>
          <p:cNvPr id="6" name="Rectangle 5">
            <a:extLst>
              <a:ext uri="{FF2B5EF4-FFF2-40B4-BE49-F238E27FC236}">
                <a16:creationId xmlns:a16="http://schemas.microsoft.com/office/drawing/2014/main" id="{B16F2772-BA99-5E4A-BBDD-58BFC5B743FF}"/>
              </a:ext>
            </a:extLst>
          </p:cNvPr>
          <p:cNvSpPr/>
          <p:nvPr/>
        </p:nvSpPr>
        <p:spPr>
          <a:xfrm>
            <a:off x="10021356" y="5797226"/>
            <a:ext cx="203036" cy="707886"/>
          </a:xfrm>
          <a:prstGeom prst="rect">
            <a:avLst/>
          </a:prstGeom>
        </p:spPr>
        <p:txBody>
          <a:bodyPr wrap="square">
            <a:spAutoFit/>
          </a:bodyPr>
          <a:lstStyle/>
          <a:p>
            <a:pPr algn="ctr"/>
            <a:r>
              <a:rPr lang="en-US" sz="4000" dirty="0"/>
              <a:t>1</a:t>
            </a:r>
          </a:p>
        </p:txBody>
      </p:sp>
      <p:sp>
        <p:nvSpPr>
          <p:cNvPr id="5" name="Oval 4">
            <a:extLst>
              <a:ext uri="{FF2B5EF4-FFF2-40B4-BE49-F238E27FC236}">
                <a16:creationId xmlns:a16="http://schemas.microsoft.com/office/drawing/2014/main" id="{18C55D47-07F1-BC43-939D-617E257C3E52}"/>
              </a:ext>
            </a:extLst>
          </p:cNvPr>
          <p:cNvSpPr/>
          <p:nvPr/>
        </p:nvSpPr>
        <p:spPr>
          <a:xfrm>
            <a:off x="7951514" y="410851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B54E4245-3E5F-4149-AD51-42C85A7E8A8F}"/>
              </a:ext>
            </a:extLst>
          </p:cNvPr>
          <p:cNvCxnSpPr>
            <a:stCxn id="4" idx="0"/>
            <a:endCxn id="5" idx="4"/>
          </p:cNvCxnSpPr>
          <p:nvPr/>
        </p:nvCxnSpPr>
        <p:spPr>
          <a:xfrm flipV="1">
            <a:off x="7311366" y="4811044"/>
            <a:ext cx="1019290" cy="92473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56740DB-86CE-AB4E-9A18-068502429E99}"/>
              </a:ext>
            </a:extLst>
          </p:cNvPr>
          <p:cNvCxnSpPr>
            <a:cxnSpLocks/>
            <a:stCxn id="6" idx="0"/>
            <a:endCxn id="5" idx="4"/>
          </p:cNvCxnSpPr>
          <p:nvPr/>
        </p:nvCxnSpPr>
        <p:spPr>
          <a:xfrm flipH="1" flipV="1">
            <a:off x="8330656" y="4811044"/>
            <a:ext cx="1792218" cy="98618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9673AB4-A89C-314A-B291-4F87810028D2}"/>
              </a:ext>
            </a:extLst>
          </p:cNvPr>
          <p:cNvSpPr/>
          <p:nvPr/>
        </p:nvSpPr>
        <p:spPr>
          <a:xfrm>
            <a:off x="6275115" y="410374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4312F31-9D92-FC43-9E54-D0564219BF7A}"/>
              </a:ext>
            </a:extLst>
          </p:cNvPr>
          <p:cNvSpPr/>
          <p:nvPr/>
        </p:nvSpPr>
        <p:spPr>
          <a:xfrm>
            <a:off x="7118079" y="411804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0E628FA-1B38-9F44-907B-F5A26FE7FD15}"/>
              </a:ext>
            </a:extLst>
          </p:cNvPr>
          <p:cNvSpPr/>
          <p:nvPr/>
        </p:nvSpPr>
        <p:spPr>
          <a:xfrm>
            <a:off x="8804008" y="4146616"/>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80932FB-7EB9-114A-8C65-57AF184DCA48}"/>
              </a:ext>
            </a:extLst>
          </p:cNvPr>
          <p:cNvSpPr/>
          <p:nvPr/>
        </p:nvSpPr>
        <p:spPr>
          <a:xfrm>
            <a:off x="9642214" y="414185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1D724BE-7F83-EC4E-B818-D5A4E5F69C79}"/>
              </a:ext>
            </a:extLst>
          </p:cNvPr>
          <p:cNvSpPr/>
          <p:nvPr/>
        </p:nvSpPr>
        <p:spPr>
          <a:xfrm>
            <a:off x="10480419" y="413708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B612677-22BB-C540-B392-2A26F030E9E9}"/>
              </a:ext>
            </a:extLst>
          </p:cNvPr>
          <p:cNvSpPr/>
          <p:nvPr/>
        </p:nvSpPr>
        <p:spPr>
          <a:xfrm>
            <a:off x="11332913" y="41466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D60A0265-1AEA-BF43-AB66-9811135B34C2}"/>
              </a:ext>
            </a:extLst>
          </p:cNvPr>
          <p:cNvCxnSpPr>
            <a:cxnSpLocks/>
            <a:stCxn id="4" idx="0"/>
            <a:endCxn id="28" idx="4"/>
          </p:cNvCxnSpPr>
          <p:nvPr/>
        </p:nvCxnSpPr>
        <p:spPr>
          <a:xfrm flipH="1" flipV="1">
            <a:off x="6654257" y="4806276"/>
            <a:ext cx="657109" cy="92949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68BB974-0B25-3F49-9E29-F9693E608C10}"/>
              </a:ext>
            </a:extLst>
          </p:cNvPr>
          <p:cNvCxnSpPr>
            <a:cxnSpLocks/>
            <a:stCxn id="4" idx="0"/>
            <a:endCxn id="34" idx="4"/>
          </p:cNvCxnSpPr>
          <p:nvPr/>
        </p:nvCxnSpPr>
        <p:spPr>
          <a:xfrm flipV="1">
            <a:off x="7311366" y="4820570"/>
            <a:ext cx="185855" cy="91520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9D18EA7-56B6-EC4A-8FA6-0B1F6F56205E}"/>
              </a:ext>
            </a:extLst>
          </p:cNvPr>
          <p:cNvCxnSpPr>
            <a:cxnSpLocks/>
            <a:stCxn id="4" idx="0"/>
            <a:endCxn id="40" idx="4"/>
          </p:cNvCxnSpPr>
          <p:nvPr/>
        </p:nvCxnSpPr>
        <p:spPr>
          <a:xfrm flipV="1">
            <a:off x="7311366" y="4849143"/>
            <a:ext cx="1871784" cy="88663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CCE9FBD-94CA-DC49-8DAF-E0E2ACAC4305}"/>
              </a:ext>
            </a:extLst>
          </p:cNvPr>
          <p:cNvCxnSpPr>
            <a:cxnSpLocks/>
            <a:stCxn id="4" idx="0"/>
            <a:endCxn id="46" idx="4"/>
          </p:cNvCxnSpPr>
          <p:nvPr/>
        </p:nvCxnSpPr>
        <p:spPr>
          <a:xfrm flipV="1">
            <a:off x="7311366" y="4844380"/>
            <a:ext cx="2709990" cy="89139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9B1ADCB-CEC1-1340-AC83-29A4682657B3}"/>
              </a:ext>
            </a:extLst>
          </p:cNvPr>
          <p:cNvCxnSpPr>
            <a:cxnSpLocks/>
            <a:stCxn id="4" idx="0"/>
            <a:endCxn id="52" idx="4"/>
          </p:cNvCxnSpPr>
          <p:nvPr/>
        </p:nvCxnSpPr>
        <p:spPr>
          <a:xfrm flipV="1">
            <a:off x="7311366" y="4839614"/>
            <a:ext cx="3548195" cy="89616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B2C596D-CC87-FD4F-9869-EADCE6F4D2E0}"/>
              </a:ext>
            </a:extLst>
          </p:cNvPr>
          <p:cNvCxnSpPr>
            <a:cxnSpLocks/>
            <a:stCxn id="4" idx="0"/>
            <a:endCxn id="58" idx="4"/>
          </p:cNvCxnSpPr>
          <p:nvPr/>
        </p:nvCxnSpPr>
        <p:spPr>
          <a:xfrm flipV="1">
            <a:off x="7311366" y="4849138"/>
            <a:ext cx="4400689" cy="88663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43A938C-40A7-6448-9724-8B2F35B2FC64}"/>
              </a:ext>
            </a:extLst>
          </p:cNvPr>
          <p:cNvCxnSpPr>
            <a:cxnSpLocks/>
            <a:stCxn id="6" idx="0"/>
            <a:endCxn id="28" idx="4"/>
          </p:cNvCxnSpPr>
          <p:nvPr/>
        </p:nvCxnSpPr>
        <p:spPr>
          <a:xfrm flipH="1" flipV="1">
            <a:off x="6654257" y="4806276"/>
            <a:ext cx="3468617" cy="99095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6900636-BD0E-3644-B18B-DDBA3EA47DE4}"/>
              </a:ext>
            </a:extLst>
          </p:cNvPr>
          <p:cNvCxnSpPr>
            <a:cxnSpLocks/>
            <a:stCxn id="6" idx="0"/>
            <a:endCxn id="34" idx="4"/>
          </p:cNvCxnSpPr>
          <p:nvPr/>
        </p:nvCxnSpPr>
        <p:spPr>
          <a:xfrm flipH="1" flipV="1">
            <a:off x="7497221" y="4820570"/>
            <a:ext cx="2625653" cy="97665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7EC42D75-AFCD-494C-AD85-3803C3BDCBB0}"/>
              </a:ext>
            </a:extLst>
          </p:cNvPr>
          <p:cNvCxnSpPr>
            <a:cxnSpLocks/>
            <a:stCxn id="6" idx="0"/>
            <a:endCxn id="40" idx="4"/>
          </p:cNvCxnSpPr>
          <p:nvPr/>
        </p:nvCxnSpPr>
        <p:spPr>
          <a:xfrm flipH="1" flipV="1">
            <a:off x="9183150" y="4849143"/>
            <a:ext cx="939724" cy="94808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96B0DFB0-17AD-3046-8F9A-7B9F9693BE27}"/>
              </a:ext>
            </a:extLst>
          </p:cNvPr>
          <p:cNvCxnSpPr>
            <a:cxnSpLocks/>
            <a:stCxn id="6" idx="0"/>
            <a:endCxn id="46" idx="4"/>
          </p:cNvCxnSpPr>
          <p:nvPr/>
        </p:nvCxnSpPr>
        <p:spPr>
          <a:xfrm flipH="1" flipV="1">
            <a:off x="10021356" y="4844380"/>
            <a:ext cx="101518" cy="95284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0176184-C5B9-6841-8199-4D26FBCA20A1}"/>
              </a:ext>
            </a:extLst>
          </p:cNvPr>
          <p:cNvCxnSpPr>
            <a:cxnSpLocks/>
            <a:stCxn id="6" idx="0"/>
            <a:endCxn id="52" idx="4"/>
          </p:cNvCxnSpPr>
          <p:nvPr/>
        </p:nvCxnSpPr>
        <p:spPr>
          <a:xfrm flipV="1">
            <a:off x="10122874" y="4839614"/>
            <a:ext cx="736687" cy="95761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95360C05-6F00-8548-8DBF-F410A1889E4E}"/>
              </a:ext>
            </a:extLst>
          </p:cNvPr>
          <p:cNvCxnSpPr>
            <a:cxnSpLocks/>
            <a:stCxn id="6" idx="0"/>
            <a:endCxn id="58" idx="4"/>
          </p:cNvCxnSpPr>
          <p:nvPr/>
        </p:nvCxnSpPr>
        <p:spPr>
          <a:xfrm flipV="1">
            <a:off x="10122874" y="4849138"/>
            <a:ext cx="1589181" cy="9480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244C10C8-2393-F14F-AC2C-419820C621BE}"/>
              </a:ext>
            </a:extLst>
          </p:cNvPr>
          <p:cNvCxnSpPr/>
          <p:nvPr/>
        </p:nvCxnSpPr>
        <p:spPr>
          <a:xfrm flipV="1">
            <a:off x="6457952" y="4271966"/>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Elbow Connector 104">
            <a:extLst>
              <a:ext uri="{FF2B5EF4-FFF2-40B4-BE49-F238E27FC236}">
                <a16:creationId xmlns:a16="http://schemas.microsoft.com/office/drawing/2014/main" id="{E8C6F542-B1D3-E545-AC50-26A773201DB1}"/>
              </a:ext>
            </a:extLst>
          </p:cNvPr>
          <p:cNvCxnSpPr/>
          <p:nvPr/>
        </p:nvCxnSpPr>
        <p:spPr>
          <a:xfrm flipV="1">
            <a:off x="7267582" y="4281489"/>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Elbow Connector 105">
            <a:extLst>
              <a:ext uri="{FF2B5EF4-FFF2-40B4-BE49-F238E27FC236}">
                <a16:creationId xmlns:a16="http://schemas.microsoft.com/office/drawing/2014/main" id="{BBFB4B67-70E9-824C-A818-860B9FF0BDAD}"/>
              </a:ext>
            </a:extLst>
          </p:cNvPr>
          <p:cNvCxnSpPr/>
          <p:nvPr/>
        </p:nvCxnSpPr>
        <p:spPr>
          <a:xfrm flipV="1">
            <a:off x="8134363" y="4305300"/>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Elbow Connector 106">
            <a:extLst>
              <a:ext uri="{FF2B5EF4-FFF2-40B4-BE49-F238E27FC236}">
                <a16:creationId xmlns:a16="http://schemas.microsoft.com/office/drawing/2014/main" id="{132613D5-7E24-144F-94BC-EF06F6D52712}"/>
              </a:ext>
            </a:extLst>
          </p:cNvPr>
          <p:cNvCxnSpPr/>
          <p:nvPr/>
        </p:nvCxnSpPr>
        <p:spPr>
          <a:xfrm flipV="1">
            <a:off x="8972568" y="4314826"/>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Elbow Connector 107">
            <a:extLst>
              <a:ext uri="{FF2B5EF4-FFF2-40B4-BE49-F238E27FC236}">
                <a16:creationId xmlns:a16="http://schemas.microsoft.com/office/drawing/2014/main" id="{B7BDCAF1-28D1-2042-8F4E-1684F5E955F6}"/>
              </a:ext>
            </a:extLst>
          </p:cNvPr>
          <p:cNvCxnSpPr/>
          <p:nvPr/>
        </p:nvCxnSpPr>
        <p:spPr>
          <a:xfrm flipV="1">
            <a:off x="9810772" y="4310060"/>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Elbow Connector 108">
            <a:extLst>
              <a:ext uri="{FF2B5EF4-FFF2-40B4-BE49-F238E27FC236}">
                <a16:creationId xmlns:a16="http://schemas.microsoft.com/office/drawing/2014/main" id="{8B3C92F9-DA7C-7345-9F64-FB0343239137}"/>
              </a:ext>
            </a:extLst>
          </p:cNvPr>
          <p:cNvCxnSpPr/>
          <p:nvPr/>
        </p:nvCxnSpPr>
        <p:spPr>
          <a:xfrm flipV="1">
            <a:off x="10663267" y="4319584"/>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Elbow Connector 109">
            <a:extLst>
              <a:ext uri="{FF2B5EF4-FFF2-40B4-BE49-F238E27FC236}">
                <a16:creationId xmlns:a16="http://schemas.microsoft.com/office/drawing/2014/main" id="{52E5973D-1203-4D4A-9F50-208C7445CBC0}"/>
              </a:ext>
            </a:extLst>
          </p:cNvPr>
          <p:cNvCxnSpPr/>
          <p:nvPr/>
        </p:nvCxnSpPr>
        <p:spPr>
          <a:xfrm flipV="1">
            <a:off x="11501473" y="4314820"/>
            <a:ext cx="408408" cy="371475"/>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3C725436-C687-1B46-A058-6F9312FEACC4}"/>
              </a:ext>
            </a:extLst>
          </p:cNvPr>
          <p:cNvSpPr/>
          <p:nvPr/>
        </p:nvSpPr>
        <p:spPr>
          <a:xfrm>
            <a:off x="8727808" y="239876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a:t>
            </a:r>
          </a:p>
        </p:txBody>
      </p:sp>
      <p:cxnSp>
        <p:nvCxnSpPr>
          <p:cNvPr id="113" name="Straight Arrow Connector 112">
            <a:extLst>
              <a:ext uri="{FF2B5EF4-FFF2-40B4-BE49-F238E27FC236}">
                <a16:creationId xmlns:a16="http://schemas.microsoft.com/office/drawing/2014/main" id="{5454FE97-1AE7-AF45-8AD9-BDED145B16B9}"/>
              </a:ext>
            </a:extLst>
          </p:cNvPr>
          <p:cNvCxnSpPr>
            <a:cxnSpLocks/>
            <a:stCxn id="28" idx="0"/>
            <a:endCxn id="111" idx="4"/>
          </p:cNvCxnSpPr>
          <p:nvPr/>
        </p:nvCxnSpPr>
        <p:spPr>
          <a:xfrm flipV="1">
            <a:off x="6654257" y="3101290"/>
            <a:ext cx="2452693" cy="100245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3CAD8B4-73A4-0445-8666-F18AB97BDE06}"/>
              </a:ext>
            </a:extLst>
          </p:cNvPr>
          <p:cNvCxnSpPr>
            <a:cxnSpLocks/>
            <a:stCxn id="34" idx="0"/>
            <a:endCxn id="111" idx="4"/>
          </p:cNvCxnSpPr>
          <p:nvPr/>
        </p:nvCxnSpPr>
        <p:spPr>
          <a:xfrm flipV="1">
            <a:off x="7497221" y="3101290"/>
            <a:ext cx="1609729" cy="101675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1F9CCCB0-1BF1-094E-BDDF-B3FBA274BA07}"/>
              </a:ext>
            </a:extLst>
          </p:cNvPr>
          <p:cNvCxnSpPr>
            <a:cxnSpLocks/>
            <a:stCxn id="5" idx="0"/>
            <a:endCxn id="111" idx="4"/>
          </p:cNvCxnSpPr>
          <p:nvPr/>
        </p:nvCxnSpPr>
        <p:spPr>
          <a:xfrm flipV="1">
            <a:off x="8330656" y="3101290"/>
            <a:ext cx="776294" cy="100722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FA5D7B3-CBA6-734C-9C98-2EA744889D76}"/>
              </a:ext>
            </a:extLst>
          </p:cNvPr>
          <p:cNvCxnSpPr>
            <a:cxnSpLocks/>
            <a:stCxn id="40" idx="0"/>
            <a:endCxn id="111" idx="4"/>
          </p:cNvCxnSpPr>
          <p:nvPr/>
        </p:nvCxnSpPr>
        <p:spPr>
          <a:xfrm flipH="1" flipV="1">
            <a:off x="9106950" y="3101290"/>
            <a:ext cx="76200" cy="104532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657DB2E-39F3-8C4F-8071-572C0DBF29F2}"/>
              </a:ext>
            </a:extLst>
          </p:cNvPr>
          <p:cNvCxnSpPr>
            <a:cxnSpLocks/>
            <a:stCxn id="46" idx="0"/>
            <a:endCxn id="111" idx="4"/>
          </p:cNvCxnSpPr>
          <p:nvPr/>
        </p:nvCxnSpPr>
        <p:spPr>
          <a:xfrm flipH="1" flipV="1">
            <a:off x="9106950" y="3101290"/>
            <a:ext cx="914406" cy="104056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1302F8F0-88A7-B544-9C53-D3F5BAD2B49C}"/>
              </a:ext>
            </a:extLst>
          </p:cNvPr>
          <p:cNvCxnSpPr>
            <a:cxnSpLocks/>
            <a:stCxn id="52" idx="0"/>
            <a:endCxn id="111" idx="4"/>
          </p:cNvCxnSpPr>
          <p:nvPr/>
        </p:nvCxnSpPr>
        <p:spPr>
          <a:xfrm flipH="1" flipV="1">
            <a:off x="9106950" y="3101290"/>
            <a:ext cx="1752611" cy="103579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FC74AC5-07E2-AF44-B23E-D283E989243C}"/>
              </a:ext>
            </a:extLst>
          </p:cNvPr>
          <p:cNvCxnSpPr>
            <a:cxnSpLocks/>
            <a:stCxn id="58" idx="0"/>
            <a:endCxn id="111" idx="4"/>
          </p:cNvCxnSpPr>
          <p:nvPr/>
        </p:nvCxnSpPr>
        <p:spPr>
          <a:xfrm flipH="1" flipV="1">
            <a:off x="9106950" y="3101290"/>
            <a:ext cx="2605105" cy="104532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8581522-8958-034C-B392-747DE8E9AEC2}"/>
              </a:ext>
            </a:extLst>
          </p:cNvPr>
          <p:cNvCxnSpPr>
            <a:cxnSpLocks/>
            <a:stCxn id="111" idx="0"/>
            <a:endCxn id="145" idx="2"/>
          </p:cNvCxnSpPr>
          <p:nvPr/>
        </p:nvCxnSpPr>
        <p:spPr>
          <a:xfrm flipH="1" flipV="1">
            <a:off x="9105042" y="2124067"/>
            <a:ext cx="1908" cy="27469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17A2807E-0D0E-734B-8836-CA63BE2B0B1A}"/>
              </a:ext>
            </a:extLst>
          </p:cNvPr>
          <p:cNvSpPr/>
          <p:nvPr/>
        </p:nvSpPr>
        <p:spPr>
          <a:xfrm>
            <a:off x="8541153" y="1416181"/>
            <a:ext cx="1127777" cy="707886"/>
          </a:xfrm>
          <a:prstGeom prst="rect">
            <a:avLst/>
          </a:prstGeom>
        </p:spPr>
        <p:txBody>
          <a:bodyPr wrap="square">
            <a:spAutoFit/>
          </a:bodyPr>
          <a:lstStyle/>
          <a:p>
            <a:pPr algn="ctr"/>
            <a:r>
              <a:rPr lang="en-US" sz="4000" dirty="0"/>
              <a:t>f(x)</a:t>
            </a:r>
          </a:p>
        </p:txBody>
      </p:sp>
      <mc:AlternateContent xmlns:mc="http://schemas.openxmlformats.org/markup-compatibility/2006">
        <mc:Choice xmlns:a14="http://schemas.microsoft.com/office/drawing/2010/main" Requires="a14">
          <p:sp>
            <p:nvSpPr>
              <p:cNvPr id="147" name="Rectangle 146">
                <a:extLst>
                  <a:ext uri="{FF2B5EF4-FFF2-40B4-BE49-F238E27FC236}">
                    <a16:creationId xmlns:a16="http://schemas.microsoft.com/office/drawing/2014/main" id="{F50D3629-7527-C743-9A73-2F282BC8EE5D}"/>
                  </a:ext>
                </a:extLst>
              </p:cNvPr>
              <p:cNvSpPr/>
              <p:nvPr/>
            </p:nvSpPr>
            <p:spPr>
              <a:xfrm>
                <a:off x="7236216" y="3559303"/>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1</m:t>
                          </m:r>
                        </m:sub>
                      </m:sSub>
                    </m:oMath>
                  </m:oMathPara>
                </a14:m>
                <a:endParaRPr lang="en-US" sz="2800" dirty="0"/>
              </a:p>
            </p:txBody>
          </p:sp>
        </mc:Choice>
        <mc:Fallback>
          <p:sp>
            <p:nvSpPr>
              <p:cNvPr id="147" name="Rectangle 146">
                <a:extLst>
                  <a:ext uri="{FF2B5EF4-FFF2-40B4-BE49-F238E27FC236}">
                    <a16:creationId xmlns:a16="http://schemas.microsoft.com/office/drawing/2014/main" id="{F50D3629-7527-C743-9A73-2F282BC8EE5D}"/>
                  </a:ext>
                </a:extLst>
              </p:cNvPr>
              <p:cNvSpPr>
                <a:spLocks noRot="1" noChangeAspect="1" noMove="1" noResize="1" noEditPoints="1" noAdjustHandles="1" noChangeArrowheads="1" noChangeShapeType="1" noTextEdit="1"/>
              </p:cNvSpPr>
              <p:nvPr/>
            </p:nvSpPr>
            <p:spPr>
              <a:xfrm>
                <a:off x="7236216" y="3559303"/>
                <a:ext cx="620171" cy="523220"/>
              </a:xfrm>
              <a:prstGeom prst="rect">
                <a:avLst/>
              </a:prstGeom>
              <a:blipFill>
                <a:blip r:embed="rId3"/>
                <a:stretch>
                  <a:fillRect l="-2000"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8" name="Rectangle 147">
                <a:extLst>
                  <a:ext uri="{FF2B5EF4-FFF2-40B4-BE49-F238E27FC236}">
                    <a16:creationId xmlns:a16="http://schemas.microsoft.com/office/drawing/2014/main" id="{21D7B575-B299-A44E-8EC5-CE8BCE5DD7EB}"/>
                  </a:ext>
                </a:extLst>
              </p:cNvPr>
              <p:cNvSpPr/>
              <p:nvPr/>
            </p:nvSpPr>
            <p:spPr>
              <a:xfrm>
                <a:off x="7931547" y="3554542"/>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2</m:t>
                          </m:r>
                        </m:sub>
                      </m:sSub>
                    </m:oMath>
                  </m:oMathPara>
                </a14:m>
                <a:endParaRPr lang="en-US" sz="2800" dirty="0"/>
              </a:p>
            </p:txBody>
          </p:sp>
        </mc:Choice>
        <mc:Fallback>
          <p:sp>
            <p:nvSpPr>
              <p:cNvPr id="148" name="Rectangle 147">
                <a:extLst>
                  <a:ext uri="{FF2B5EF4-FFF2-40B4-BE49-F238E27FC236}">
                    <a16:creationId xmlns:a16="http://schemas.microsoft.com/office/drawing/2014/main" id="{21D7B575-B299-A44E-8EC5-CE8BCE5DD7EB}"/>
                  </a:ext>
                </a:extLst>
              </p:cNvPr>
              <p:cNvSpPr>
                <a:spLocks noRot="1" noChangeAspect="1" noMove="1" noResize="1" noEditPoints="1" noAdjustHandles="1" noChangeArrowheads="1" noChangeShapeType="1" noTextEdit="1"/>
              </p:cNvSpPr>
              <p:nvPr/>
            </p:nvSpPr>
            <p:spPr>
              <a:xfrm>
                <a:off x="7931547" y="3554542"/>
                <a:ext cx="620171" cy="523220"/>
              </a:xfrm>
              <a:prstGeom prst="rect">
                <a:avLst/>
              </a:prstGeom>
              <a:blipFill>
                <a:blip r:embed="rId4"/>
                <a:stretch>
                  <a:fillRect l="-4082"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9" name="Rectangle 148">
                <a:extLst>
                  <a:ext uri="{FF2B5EF4-FFF2-40B4-BE49-F238E27FC236}">
                    <a16:creationId xmlns:a16="http://schemas.microsoft.com/office/drawing/2014/main" id="{DD748CC9-BB9B-6B46-92DA-FB3748570F18}"/>
                  </a:ext>
                </a:extLst>
              </p:cNvPr>
              <p:cNvSpPr/>
              <p:nvPr/>
            </p:nvSpPr>
            <p:spPr>
              <a:xfrm>
                <a:off x="8441140" y="3564063"/>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3</m:t>
                          </m:r>
                        </m:sub>
                      </m:sSub>
                    </m:oMath>
                  </m:oMathPara>
                </a14:m>
                <a:endParaRPr lang="en-US" sz="2800" dirty="0"/>
              </a:p>
            </p:txBody>
          </p:sp>
        </mc:Choice>
        <mc:Fallback>
          <p:sp>
            <p:nvSpPr>
              <p:cNvPr id="149" name="Rectangle 148">
                <a:extLst>
                  <a:ext uri="{FF2B5EF4-FFF2-40B4-BE49-F238E27FC236}">
                    <a16:creationId xmlns:a16="http://schemas.microsoft.com/office/drawing/2014/main" id="{DD748CC9-BB9B-6B46-92DA-FB3748570F18}"/>
                  </a:ext>
                </a:extLst>
              </p:cNvPr>
              <p:cNvSpPr>
                <a:spLocks noRot="1" noChangeAspect="1" noMove="1" noResize="1" noEditPoints="1" noAdjustHandles="1" noChangeArrowheads="1" noChangeShapeType="1" noTextEdit="1"/>
              </p:cNvSpPr>
              <p:nvPr/>
            </p:nvSpPr>
            <p:spPr>
              <a:xfrm>
                <a:off x="8441140" y="3564063"/>
                <a:ext cx="620171" cy="523220"/>
              </a:xfrm>
              <a:prstGeom prst="rect">
                <a:avLst/>
              </a:prstGeom>
              <a:blipFill>
                <a:blip r:embed="rId5"/>
                <a:stretch>
                  <a:fillRect l="-40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0" name="Rectangle 149">
                <a:extLst>
                  <a:ext uri="{FF2B5EF4-FFF2-40B4-BE49-F238E27FC236}">
                    <a16:creationId xmlns:a16="http://schemas.microsoft.com/office/drawing/2014/main" id="{88A34B40-9CFC-0842-8996-ECDF9D3AE1E3}"/>
                  </a:ext>
                </a:extLst>
              </p:cNvPr>
              <p:cNvSpPr/>
              <p:nvPr/>
            </p:nvSpPr>
            <p:spPr>
              <a:xfrm>
                <a:off x="9079323" y="3587875"/>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4</m:t>
                          </m:r>
                        </m:sub>
                      </m:sSub>
                    </m:oMath>
                  </m:oMathPara>
                </a14:m>
                <a:endParaRPr lang="en-US" sz="2800" dirty="0"/>
              </a:p>
            </p:txBody>
          </p:sp>
        </mc:Choice>
        <mc:Fallback>
          <p:sp>
            <p:nvSpPr>
              <p:cNvPr id="150" name="Rectangle 149">
                <a:extLst>
                  <a:ext uri="{FF2B5EF4-FFF2-40B4-BE49-F238E27FC236}">
                    <a16:creationId xmlns:a16="http://schemas.microsoft.com/office/drawing/2014/main" id="{88A34B40-9CFC-0842-8996-ECDF9D3AE1E3}"/>
                  </a:ext>
                </a:extLst>
              </p:cNvPr>
              <p:cNvSpPr>
                <a:spLocks noRot="1" noChangeAspect="1" noMove="1" noResize="1" noEditPoints="1" noAdjustHandles="1" noChangeArrowheads="1" noChangeShapeType="1" noTextEdit="1"/>
              </p:cNvSpPr>
              <p:nvPr/>
            </p:nvSpPr>
            <p:spPr>
              <a:xfrm>
                <a:off x="9079323" y="3587875"/>
                <a:ext cx="620171" cy="523220"/>
              </a:xfrm>
              <a:prstGeom prst="rect">
                <a:avLst/>
              </a:prstGeom>
              <a:blipFill>
                <a:blip r:embed="rId6"/>
                <a:stretch>
                  <a:fillRect l="-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1" name="Rectangle 150">
                <a:extLst>
                  <a:ext uri="{FF2B5EF4-FFF2-40B4-BE49-F238E27FC236}">
                    <a16:creationId xmlns:a16="http://schemas.microsoft.com/office/drawing/2014/main" id="{D1D07FF1-C088-434F-9A4F-1D8187C3EB1B}"/>
                  </a:ext>
                </a:extLst>
              </p:cNvPr>
              <p:cNvSpPr/>
              <p:nvPr/>
            </p:nvSpPr>
            <p:spPr>
              <a:xfrm>
                <a:off x="9760365" y="3597398"/>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5</m:t>
                          </m:r>
                        </m:sub>
                      </m:sSub>
                    </m:oMath>
                  </m:oMathPara>
                </a14:m>
                <a:endParaRPr lang="en-US" sz="2800" dirty="0"/>
              </a:p>
            </p:txBody>
          </p:sp>
        </mc:Choice>
        <mc:Fallback>
          <p:sp>
            <p:nvSpPr>
              <p:cNvPr id="151" name="Rectangle 150">
                <a:extLst>
                  <a:ext uri="{FF2B5EF4-FFF2-40B4-BE49-F238E27FC236}">
                    <a16:creationId xmlns:a16="http://schemas.microsoft.com/office/drawing/2014/main" id="{D1D07FF1-C088-434F-9A4F-1D8187C3EB1B}"/>
                  </a:ext>
                </a:extLst>
              </p:cNvPr>
              <p:cNvSpPr>
                <a:spLocks noRot="1" noChangeAspect="1" noMove="1" noResize="1" noEditPoints="1" noAdjustHandles="1" noChangeArrowheads="1" noChangeShapeType="1" noTextEdit="1"/>
              </p:cNvSpPr>
              <p:nvPr/>
            </p:nvSpPr>
            <p:spPr>
              <a:xfrm>
                <a:off x="9760365" y="3597398"/>
                <a:ext cx="620171" cy="523220"/>
              </a:xfrm>
              <a:prstGeom prst="rect">
                <a:avLst/>
              </a:prstGeom>
              <a:blipFill>
                <a:blip r:embed="rId7"/>
                <a:stretch>
                  <a:fillRect l="-4082"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2" name="Rectangle 151">
                <a:extLst>
                  <a:ext uri="{FF2B5EF4-FFF2-40B4-BE49-F238E27FC236}">
                    <a16:creationId xmlns:a16="http://schemas.microsoft.com/office/drawing/2014/main" id="{B13335C6-346E-4F46-994D-5956A2E578C8}"/>
                  </a:ext>
                </a:extLst>
              </p:cNvPr>
              <p:cNvSpPr/>
              <p:nvPr/>
            </p:nvSpPr>
            <p:spPr>
              <a:xfrm>
                <a:off x="11212940" y="3592634"/>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𝑁</m:t>
                          </m:r>
                        </m:sub>
                      </m:sSub>
                    </m:oMath>
                  </m:oMathPara>
                </a14:m>
                <a:endParaRPr lang="en-US" sz="2800" dirty="0"/>
              </a:p>
            </p:txBody>
          </p:sp>
        </mc:Choice>
        <mc:Fallback>
          <p:sp>
            <p:nvSpPr>
              <p:cNvPr id="152" name="Rectangle 151">
                <a:extLst>
                  <a:ext uri="{FF2B5EF4-FFF2-40B4-BE49-F238E27FC236}">
                    <a16:creationId xmlns:a16="http://schemas.microsoft.com/office/drawing/2014/main" id="{B13335C6-346E-4F46-994D-5956A2E578C8}"/>
                  </a:ext>
                </a:extLst>
              </p:cNvPr>
              <p:cNvSpPr>
                <a:spLocks noRot="1" noChangeAspect="1" noMove="1" noResize="1" noEditPoints="1" noAdjustHandles="1" noChangeArrowheads="1" noChangeShapeType="1" noTextEdit="1"/>
              </p:cNvSpPr>
              <p:nvPr/>
            </p:nvSpPr>
            <p:spPr>
              <a:xfrm>
                <a:off x="11212940" y="3592634"/>
                <a:ext cx="620171" cy="523220"/>
              </a:xfrm>
              <a:prstGeom prst="rect">
                <a:avLst/>
              </a:prstGeom>
              <a:blipFill>
                <a:blip r:embed="rId8"/>
                <a:stretch>
                  <a:fillRect l="-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3" name="Rectangle 152">
                <a:extLst>
                  <a:ext uri="{FF2B5EF4-FFF2-40B4-BE49-F238E27FC236}">
                    <a16:creationId xmlns:a16="http://schemas.microsoft.com/office/drawing/2014/main" id="{5309D829-3887-3E4C-9896-0C7F8C05BF5F}"/>
                  </a:ext>
                </a:extLst>
              </p:cNvPr>
              <p:cNvSpPr/>
              <p:nvPr/>
            </p:nvSpPr>
            <p:spPr>
              <a:xfrm>
                <a:off x="10550944" y="3630732"/>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dirty="0"/>
              </a:p>
            </p:txBody>
          </p:sp>
        </mc:Choice>
        <mc:Fallback>
          <p:sp>
            <p:nvSpPr>
              <p:cNvPr id="153" name="Rectangle 152">
                <a:extLst>
                  <a:ext uri="{FF2B5EF4-FFF2-40B4-BE49-F238E27FC236}">
                    <a16:creationId xmlns:a16="http://schemas.microsoft.com/office/drawing/2014/main" id="{5309D829-3887-3E4C-9896-0C7F8C05BF5F}"/>
                  </a:ext>
                </a:extLst>
              </p:cNvPr>
              <p:cNvSpPr>
                <a:spLocks noRot="1" noChangeAspect="1" noMove="1" noResize="1" noEditPoints="1" noAdjustHandles="1" noChangeArrowheads="1" noChangeShapeType="1" noTextEdit="1"/>
              </p:cNvSpPr>
              <p:nvPr/>
            </p:nvSpPr>
            <p:spPr>
              <a:xfrm>
                <a:off x="10550944" y="3630732"/>
                <a:ext cx="620171" cy="523220"/>
              </a:xfrm>
              <a:prstGeom prst="rect">
                <a:avLst/>
              </a:prstGeom>
              <a:blipFill>
                <a:blip r:embed="rId9"/>
                <a:stretch>
                  <a:fillRect/>
                </a:stretch>
              </a:blipFill>
            </p:spPr>
            <p:txBody>
              <a:bodyPr/>
              <a:lstStyle/>
              <a:p>
                <a:r>
                  <a:rPr lang="en-US">
                    <a:noFill/>
                  </a:rPr>
                  <a:t> </a:t>
                </a:r>
              </a:p>
            </p:txBody>
          </p:sp>
        </mc:Fallback>
      </mc:AlternateContent>
      <p:pic>
        <p:nvPicPr>
          <p:cNvPr id="154" name="Picture 2">
            <a:extLst>
              <a:ext uri="{FF2B5EF4-FFF2-40B4-BE49-F238E27FC236}">
                <a16:creationId xmlns:a16="http://schemas.microsoft.com/office/drawing/2014/main" id="{7FB9600F-367F-0A4F-8B80-1EC5616EBF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7882" y="1308102"/>
            <a:ext cx="2174856" cy="1257067"/>
          </a:xfrm>
          <a:prstGeom prst="rect">
            <a:avLst/>
          </a:prstGeom>
          <a:noFill/>
          <a:extLst>
            <a:ext uri="{909E8E84-426E-40DD-AFC4-6F175D3DCCD1}">
              <a14:hiddenFill xmlns:a14="http://schemas.microsoft.com/office/drawing/2010/main">
                <a:solidFill>
                  <a:srgbClr val="FFFFFF"/>
                </a:solidFill>
              </a14:hiddenFill>
            </a:ext>
          </a:extLst>
        </p:spPr>
      </p:pic>
      <p:sp>
        <p:nvSpPr>
          <p:cNvPr id="146" name="Rectangle 145">
            <a:extLst>
              <a:ext uri="{FF2B5EF4-FFF2-40B4-BE49-F238E27FC236}">
                <a16:creationId xmlns:a16="http://schemas.microsoft.com/office/drawing/2014/main" id="{643E83EC-BF66-2042-A184-4039C7BAEC23}"/>
              </a:ext>
            </a:extLst>
          </p:cNvPr>
          <p:cNvSpPr/>
          <p:nvPr/>
        </p:nvSpPr>
        <p:spPr>
          <a:xfrm>
            <a:off x="9568917" y="2334304"/>
            <a:ext cx="2264194" cy="600164"/>
          </a:xfrm>
          <a:prstGeom prst="rect">
            <a:avLst/>
          </a:prstGeom>
        </p:spPr>
        <p:txBody>
          <a:bodyPr wrap="square">
            <a:spAutoFit/>
          </a:bodyPr>
          <a:lstStyle/>
          <a:p>
            <a:pPr algn="ctr"/>
            <a:r>
              <a:rPr lang="en-US" sz="1100" dirty="0"/>
              <a:t>By Kabel - Own work, CC BY-SA 4.0, https://</a:t>
            </a:r>
            <a:r>
              <a:rPr lang="en-US" sz="1100" dirty="0" err="1"/>
              <a:t>commons.wikimedia.org</a:t>
            </a:r>
            <a:r>
              <a:rPr lang="en-US" sz="1100" dirty="0"/>
              <a:t>/w/</a:t>
            </a:r>
            <a:r>
              <a:rPr lang="en-US" sz="1100" dirty="0" err="1"/>
              <a:t>index.php?curid</a:t>
            </a:r>
            <a:r>
              <a:rPr lang="en-US" sz="1100" dirty="0"/>
              <a:t>=11034713</a:t>
            </a:r>
          </a:p>
        </p:txBody>
      </p:sp>
    </p:spTree>
    <p:extLst>
      <p:ext uri="{BB962C8B-B14F-4D97-AF65-F5344CB8AC3E}">
        <p14:creationId xmlns:p14="http://schemas.microsoft.com/office/powerpoint/2010/main" val="350672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61F9-BD05-E344-AB64-FB011DB029B4}"/>
              </a:ext>
            </a:extLst>
          </p:cNvPr>
          <p:cNvSpPr>
            <a:spLocks noGrp="1"/>
          </p:cNvSpPr>
          <p:nvPr>
            <p:ph type="title"/>
          </p:nvPr>
        </p:nvSpPr>
        <p:spPr>
          <a:xfrm>
            <a:off x="328613" y="279399"/>
            <a:ext cx="11025187" cy="732740"/>
          </a:xfrm>
        </p:spPr>
        <p:txBody>
          <a:bodyPr>
            <a:normAutofit fontScale="90000"/>
          </a:bodyPr>
          <a:lstStyle/>
          <a:p>
            <a:r>
              <a:rPr lang="en-US" dirty="0"/>
              <a:t>The Neural Network </a:t>
            </a:r>
            <a:r>
              <a:rPr lang="en-US" dirty="0" err="1"/>
              <a:t>Representer</a:t>
            </a:r>
            <a:r>
              <a:rPr lang="en-US" dirty="0"/>
              <a:t> Theorem</a:t>
            </a:r>
            <a:br>
              <a:rPr lang="en-US" dirty="0"/>
            </a:br>
            <a:r>
              <a:rPr lang="en-US" sz="2200" dirty="0"/>
              <a:t>(Barron, 1993, “Universal Approximation Bounds for Superpositions of a Sigmoidal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BB320F-F958-9843-B020-46A0A746FB5F}"/>
                  </a:ext>
                </a:extLst>
              </p:cNvPr>
              <p:cNvSpPr>
                <a:spLocks noGrp="1"/>
              </p:cNvSpPr>
              <p:nvPr>
                <p:ph idx="1"/>
              </p:nvPr>
            </p:nvSpPr>
            <p:spPr>
              <a:xfrm>
                <a:off x="191431" y="1296981"/>
                <a:ext cx="6162438" cy="5332413"/>
              </a:xfrm>
            </p:spPr>
            <p:txBody>
              <a:bodyPr>
                <a:normAutofit/>
              </a:bodyPr>
              <a:lstStyle/>
              <a:p>
                <a:pPr marL="0" indent="0">
                  <a:lnSpc>
                    <a:spcPct val="110000"/>
                  </a:lnSpc>
                  <a:buNone/>
                </a:pPr>
                <a:r>
                  <a:rPr lang="en-US" dirty="0"/>
                  <a:t>For </a:t>
                </a:r>
                <a:r>
                  <a:rPr lang="en-US" b="1" i="1" u="sng" dirty="0"/>
                  <a:t>any</a:t>
                </a:r>
                <a:r>
                  <a:rPr lang="en-US" dirty="0"/>
                  <a:t> vector function </a:t>
                </a:r>
                <a14:m>
                  <m:oMath xmlns:m="http://schemas.openxmlformats.org/officeDocument/2006/math">
                    <m:r>
                      <a:rPr lang="en-US" b="0" i="1" dirty="0" smtClean="0">
                        <a:latin typeface="Cambria Math" panose="02040503050406030204" pitchFamily="18" charset="0"/>
                      </a:rPr>
                      <m:t>𝑓</m:t>
                    </m:r>
                    <m:r>
                      <a:rPr lang="en-US" i="1" dirty="0" smtClean="0">
                        <a:latin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r>
                      <a:rPr lang="en-US" i="1" dirty="0" smtClean="0">
                        <a:latin typeface="Cambria Math" panose="02040503050406030204" pitchFamily="18" charset="0"/>
                      </a:rPr>
                      <m:t>)</m:t>
                    </m:r>
                  </m:oMath>
                </a14:m>
                <a:r>
                  <a:rPr lang="en-US" dirty="0"/>
                  <a:t> that is sufficiently smooth, and whose limit as </a:t>
                </a:r>
                <a14:m>
                  <m:oMath xmlns:m="http://schemas.openxmlformats.org/officeDocument/2006/math">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dirty="0"/>
                  <a:t> decays sufficiently, there is a two-layer neural network with N sigmoidal hidden nodes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oMath>
                </a14:m>
                <a:r>
                  <a:rPr lang="en-US" dirty="0"/>
                  <a:t> and second-layer weights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r>
                      <a:rPr lang="en-US" b="0" i="1" smtClean="0">
                        <a:latin typeface="Cambria Math" panose="02040503050406030204" pitchFamily="18" charset="0"/>
                      </a:rPr>
                      <m:t> </m:t>
                    </m:r>
                  </m:oMath>
                </a14:m>
                <a:r>
                  <a:rPr lang="en-US" dirty="0"/>
                  <a:t>such that</a:t>
                </a:r>
              </a:p>
              <a:p>
                <a:pPr marL="0" indent="0">
                  <a:lnSpc>
                    <a:spcPct val="110000"/>
                  </a:lnSpc>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𝑓</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a:rPr lang="en-US" b="0" i="1" smtClean="0">
                                  <a:latin typeface="Cambria Math" panose="02040503050406030204" pitchFamily="18" charset="0"/>
                                  <a:ea typeface="Cambria Math" panose="02040503050406030204" pitchFamily="18" charset="0"/>
                                </a:rPr>
                                <m:t>𝑁</m:t>
                              </m:r>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lim>
                          </m:limLow>
                        </m:fName>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𝑁</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e>
                          </m:nary>
                        </m:e>
                      </m:func>
                    </m:oMath>
                  </m:oMathPara>
                </a14:m>
                <a:endParaRPr lang="en-US" dirty="0"/>
              </a:p>
            </p:txBody>
          </p:sp>
        </mc:Choice>
        <mc:Fallback>
          <p:sp>
            <p:nvSpPr>
              <p:cNvPr id="3" name="Content Placeholder 2">
                <a:extLst>
                  <a:ext uri="{FF2B5EF4-FFF2-40B4-BE49-F238E27FC236}">
                    <a16:creationId xmlns:a16="http://schemas.microsoft.com/office/drawing/2014/main" id="{1ABB320F-F958-9843-B020-46A0A746FB5F}"/>
                  </a:ext>
                </a:extLst>
              </p:cNvPr>
              <p:cNvSpPr>
                <a:spLocks noGrp="1" noRot="1" noChangeAspect="1" noMove="1" noResize="1" noEditPoints="1" noAdjustHandles="1" noChangeArrowheads="1" noChangeShapeType="1" noTextEdit="1"/>
              </p:cNvSpPr>
              <p:nvPr>
                <p:ph idx="1"/>
              </p:nvPr>
            </p:nvSpPr>
            <p:spPr>
              <a:xfrm>
                <a:off x="191431" y="1296981"/>
                <a:ext cx="6162438" cy="5332413"/>
              </a:xfrm>
              <a:blipFill>
                <a:blip r:embed="rId2"/>
                <a:stretch>
                  <a:fillRect l="-2058" t="-1663" r="-1235" b="-185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44A345F-C626-C74B-B27C-A02EA3CE543B}"/>
                  </a:ext>
                </a:extLst>
              </p:cNvPr>
              <p:cNvSpPr/>
              <p:nvPr/>
            </p:nvSpPr>
            <p:spPr>
              <a:xfrm>
                <a:off x="7166399" y="5735775"/>
                <a:ext cx="289934"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acc>
                        <m:accPr>
                          <m:chr m:val="⃗"/>
                          <m:ctrlPr>
                            <a:rPr lang="en-US" sz="4000" i="1" dirty="0" smtClean="0">
                              <a:latin typeface="Cambria Math" panose="02040503050406030204" pitchFamily="18" charset="0"/>
                            </a:rPr>
                          </m:ctrlPr>
                        </m:accPr>
                        <m:e>
                          <m:r>
                            <a:rPr lang="en-US" sz="4000" b="0" i="1" dirty="0" smtClean="0">
                              <a:latin typeface="Cambria Math" panose="02040503050406030204" pitchFamily="18" charset="0"/>
                            </a:rPr>
                            <m:t>𝑥</m:t>
                          </m:r>
                        </m:e>
                      </m:acc>
                    </m:oMath>
                  </m:oMathPara>
                </a14:m>
                <a:endParaRPr lang="en-US" sz="4000" dirty="0"/>
              </a:p>
            </p:txBody>
          </p:sp>
        </mc:Choice>
        <mc:Fallback>
          <p:sp>
            <p:nvSpPr>
              <p:cNvPr id="4" name="Rectangle 3">
                <a:extLst>
                  <a:ext uri="{FF2B5EF4-FFF2-40B4-BE49-F238E27FC236}">
                    <a16:creationId xmlns:a16="http://schemas.microsoft.com/office/drawing/2014/main" id="{744A345F-C626-C74B-B27C-A02EA3CE543B}"/>
                  </a:ext>
                </a:extLst>
              </p:cNvPr>
              <p:cNvSpPr>
                <a:spLocks noRot="1" noChangeAspect="1" noMove="1" noResize="1" noEditPoints="1" noAdjustHandles="1" noChangeArrowheads="1" noChangeShapeType="1" noTextEdit="1"/>
              </p:cNvSpPr>
              <p:nvPr/>
            </p:nvSpPr>
            <p:spPr>
              <a:xfrm>
                <a:off x="7166399" y="5735775"/>
                <a:ext cx="289934" cy="707886"/>
              </a:xfrm>
              <a:prstGeom prst="rect">
                <a:avLst/>
              </a:prstGeom>
              <a:blipFill>
                <a:blip r:embed="rId3"/>
                <a:stretch>
                  <a:fillRect l="-78261" t="-26786" r="-13043"/>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B16F2772-BA99-5E4A-BBDD-58BFC5B743FF}"/>
              </a:ext>
            </a:extLst>
          </p:cNvPr>
          <p:cNvSpPr/>
          <p:nvPr/>
        </p:nvSpPr>
        <p:spPr>
          <a:xfrm>
            <a:off x="10021356" y="5797226"/>
            <a:ext cx="203036" cy="707886"/>
          </a:xfrm>
          <a:prstGeom prst="rect">
            <a:avLst/>
          </a:prstGeom>
        </p:spPr>
        <p:txBody>
          <a:bodyPr wrap="square">
            <a:spAutoFit/>
          </a:bodyPr>
          <a:lstStyle/>
          <a:p>
            <a:pPr algn="ctr"/>
            <a:r>
              <a:rPr lang="en-US" sz="4000" dirty="0"/>
              <a:t>1</a:t>
            </a:r>
          </a:p>
        </p:txBody>
      </p:sp>
      <p:sp>
        <p:nvSpPr>
          <p:cNvPr id="5" name="Oval 4">
            <a:extLst>
              <a:ext uri="{FF2B5EF4-FFF2-40B4-BE49-F238E27FC236}">
                <a16:creationId xmlns:a16="http://schemas.microsoft.com/office/drawing/2014/main" id="{18C55D47-07F1-BC43-939D-617E257C3E52}"/>
              </a:ext>
            </a:extLst>
          </p:cNvPr>
          <p:cNvSpPr/>
          <p:nvPr/>
        </p:nvSpPr>
        <p:spPr>
          <a:xfrm>
            <a:off x="7951514" y="410851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B54E4245-3E5F-4149-AD51-42C85A7E8A8F}"/>
              </a:ext>
            </a:extLst>
          </p:cNvPr>
          <p:cNvCxnSpPr>
            <a:stCxn id="4" idx="0"/>
            <a:endCxn id="5" idx="4"/>
          </p:cNvCxnSpPr>
          <p:nvPr/>
        </p:nvCxnSpPr>
        <p:spPr>
          <a:xfrm flipV="1">
            <a:off x="7311366" y="4811044"/>
            <a:ext cx="1019290" cy="92473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56740DB-86CE-AB4E-9A18-068502429E99}"/>
              </a:ext>
            </a:extLst>
          </p:cNvPr>
          <p:cNvCxnSpPr>
            <a:cxnSpLocks/>
            <a:stCxn id="6" idx="0"/>
            <a:endCxn id="5" idx="4"/>
          </p:cNvCxnSpPr>
          <p:nvPr/>
        </p:nvCxnSpPr>
        <p:spPr>
          <a:xfrm flipH="1" flipV="1">
            <a:off x="8330656" y="4811044"/>
            <a:ext cx="1792218" cy="98618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9673AB4-A89C-314A-B291-4F87810028D2}"/>
              </a:ext>
            </a:extLst>
          </p:cNvPr>
          <p:cNvSpPr/>
          <p:nvPr/>
        </p:nvSpPr>
        <p:spPr>
          <a:xfrm>
            <a:off x="6275115" y="410374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4312F31-9D92-FC43-9E54-D0564219BF7A}"/>
              </a:ext>
            </a:extLst>
          </p:cNvPr>
          <p:cNvSpPr/>
          <p:nvPr/>
        </p:nvSpPr>
        <p:spPr>
          <a:xfrm>
            <a:off x="7118079" y="411804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0E628FA-1B38-9F44-907B-F5A26FE7FD15}"/>
              </a:ext>
            </a:extLst>
          </p:cNvPr>
          <p:cNvSpPr/>
          <p:nvPr/>
        </p:nvSpPr>
        <p:spPr>
          <a:xfrm>
            <a:off x="8804008" y="4146616"/>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80932FB-7EB9-114A-8C65-57AF184DCA48}"/>
              </a:ext>
            </a:extLst>
          </p:cNvPr>
          <p:cNvSpPr/>
          <p:nvPr/>
        </p:nvSpPr>
        <p:spPr>
          <a:xfrm>
            <a:off x="9642214" y="414185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1D724BE-7F83-EC4E-B818-D5A4E5F69C79}"/>
              </a:ext>
            </a:extLst>
          </p:cNvPr>
          <p:cNvSpPr/>
          <p:nvPr/>
        </p:nvSpPr>
        <p:spPr>
          <a:xfrm>
            <a:off x="10480419" y="4137087"/>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B612677-22BB-C540-B392-2A26F030E9E9}"/>
              </a:ext>
            </a:extLst>
          </p:cNvPr>
          <p:cNvSpPr/>
          <p:nvPr/>
        </p:nvSpPr>
        <p:spPr>
          <a:xfrm>
            <a:off x="11332913" y="414661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D60A0265-1AEA-BF43-AB66-9811135B34C2}"/>
              </a:ext>
            </a:extLst>
          </p:cNvPr>
          <p:cNvCxnSpPr>
            <a:cxnSpLocks/>
            <a:stCxn id="4" idx="0"/>
            <a:endCxn id="28" idx="4"/>
          </p:cNvCxnSpPr>
          <p:nvPr/>
        </p:nvCxnSpPr>
        <p:spPr>
          <a:xfrm flipH="1" flipV="1">
            <a:off x="6654257" y="4806276"/>
            <a:ext cx="657109" cy="92949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68BB974-0B25-3F49-9E29-F9693E608C10}"/>
              </a:ext>
            </a:extLst>
          </p:cNvPr>
          <p:cNvCxnSpPr>
            <a:cxnSpLocks/>
            <a:stCxn id="4" idx="0"/>
            <a:endCxn id="34" idx="4"/>
          </p:cNvCxnSpPr>
          <p:nvPr/>
        </p:nvCxnSpPr>
        <p:spPr>
          <a:xfrm flipV="1">
            <a:off x="7311366" y="4820570"/>
            <a:ext cx="185855" cy="91520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9D18EA7-56B6-EC4A-8FA6-0B1F6F56205E}"/>
              </a:ext>
            </a:extLst>
          </p:cNvPr>
          <p:cNvCxnSpPr>
            <a:cxnSpLocks/>
            <a:stCxn id="4" idx="0"/>
            <a:endCxn id="40" idx="4"/>
          </p:cNvCxnSpPr>
          <p:nvPr/>
        </p:nvCxnSpPr>
        <p:spPr>
          <a:xfrm flipV="1">
            <a:off x="7311366" y="4849143"/>
            <a:ext cx="1871784" cy="88663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CCE9FBD-94CA-DC49-8DAF-E0E2ACAC4305}"/>
              </a:ext>
            </a:extLst>
          </p:cNvPr>
          <p:cNvCxnSpPr>
            <a:cxnSpLocks/>
            <a:stCxn id="4" idx="0"/>
            <a:endCxn id="46" idx="4"/>
          </p:cNvCxnSpPr>
          <p:nvPr/>
        </p:nvCxnSpPr>
        <p:spPr>
          <a:xfrm flipV="1">
            <a:off x="7311366" y="4844380"/>
            <a:ext cx="2709990" cy="89139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9B1ADCB-CEC1-1340-AC83-29A4682657B3}"/>
              </a:ext>
            </a:extLst>
          </p:cNvPr>
          <p:cNvCxnSpPr>
            <a:cxnSpLocks/>
            <a:stCxn id="4" idx="0"/>
            <a:endCxn id="52" idx="4"/>
          </p:cNvCxnSpPr>
          <p:nvPr/>
        </p:nvCxnSpPr>
        <p:spPr>
          <a:xfrm flipV="1">
            <a:off x="7311366" y="4839614"/>
            <a:ext cx="3548195" cy="89616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B2C596D-CC87-FD4F-9869-EADCE6F4D2E0}"/>
              </a:ext>
            </a:extLst>
          </p:cNvPr>
          <p:cNvCxnSpPr>
            <a:cxnSpLocks/>
            <a:stCxn id="4" idx="0"/>
            <a:endCxn id="58" idx="4"/>
          </p:cNvCxnSpPr>
          <p:nvPr/>
        </p:nvCxnSpPr>
        <p:spPr>
          <a:xfrm flipV="1">
            <a:off x="7311366" y="4849138"/>
            <a:ext cx="4400689" cy="88663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43A938C-40A7-6448-9724-8B2F35B2FC64}"/>
              </a:ext>
            </a:extLst>
          </p:cNvPr>
          <p:cNvCxnSpPr>
            <a:cxnSpLocks/>
            <a:stCxn id="6" idx="0"/>
            <a:endCxn id="28" idx="4"/>
          </p:cNvCxnSpPr>
          <p:nvPr/>
        </p:nvCxnSpPr>
        <p:spPr>
          <a:xfrm flipH="1" flipV="1">
            <a:off x="6654257" y="4806276"/>
            <a:ext cx="3468617" cy="99095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6900636-BD0E-3644-B18B-DDBA3EA47DE4}"/>
              </a:ext>
            </a:extLst>
          </p:cNvPr>
          <p:cNvCxnSpPr>
            <a:cxnSpLocks/>
            <a:stCxn id="6" idx="0"/>
            <a:endCxn id="34" idx="4"/>
          </p:cNvCxnSpPr>
          <p:nvPr/>
        </p:nvCxnSpPr>
        <p:spPr>
          <a:xfrm flipH="1" flipV="1">
            <a:off x="7497221" y="4820570"/>
            <a:ext cx="2625653" cy="97665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7EC42D75-AFCD-494C-AD85-3803C3BDCBB0}"/>
              </a:ext>
            </a:extLst>
          </p:cNvPr>
          <p:cNvCxnSpPr>
            <a:cxnSpLocks/>
            <a:stCxn id="6" idx="0"/>
            <a:endCxn id="40" idx="4"/>
          </p:cNvCxnSpPr>
          <p:nvPr/>
        </p:nvCxnSpPr>
        <p:spPr>
          <a:xfrm flipH="1" flipV="1">
            <a:off x="9183150" y="4849143"/>
            <a:ext cx="939724" cy="94808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96B0DFB0-17AD-3046-8F9A-7B9F9693BE27}"/>
              </a:ext>
            </a:extLst>
          </p:cNvPr>
          <p:cNvCxnSpPr>
            <a:cxnSpLocks/>
            <a:stCxn id="6" idx="0"/>
            <a:endCxn id="46" idx="4"/>
          </p:cNvCxnSpPr>
          <p:nvPr/>
        </p:nvCxnSpPr>
        <p:spPr>
          <a:xfrm flipH="1" flipV="1">
            <a:off x="10021356" y="4844380"/>
            <a:ext cx="101518" cy="95284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0176184-C5B9-6841-8199-4D26FBCA20A1}"/>
              </a:ext>
            </a:extLst>
          </p:cNvPr>
          <p:cNvCxnSpPr>
            <a:cxnSpLocks/>
            <a:stCxn id="6" idx="0"/>
            <a:endCxn id="52" idx="4"/>
          </p:cNvCxnSpPr>
          <p:nvPr/>
        </p:nvCxnSpPr>
        <p:spPr>
          <a:xfrm flipV="1">
            <a:off x="10122874" y="4839614"/>
            <a:ext cx="736687" cy="95761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95360C05-6F00-8548-8DBF-F410A1889E4E}"/>
              </a:ext>
            </a:extLst>
          </p:cNvPr>
          <p:cNvCxnSpPr>
            <a:cxnSpLocks/>
            <a:stCxn id="6" idx="0"/>
            <a:endCxn id="58" idx="4"/>
          </p:cNvCxnSpPr>
          <p:nvPr/>
        </p:nvCxnSpPr>
        <p:spPr>
          <a:xfrm flipV="1">
            <a:off x="10122874" y="4849138"/>
            <a:ext cx="1589181" cy="9480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3C725436-C687-1B46-A058-6F9312FEACC4}"/>
              </a:ext>
            </a:extLst>
          </p:cNvPr>
          <p:cNvSpPr/>
          <p:nvPr/>
        </p:nvSpPr>
        <p:spPr>
          <a:xfrm>
            <a:off x="8727808" y="239876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a:t>
            </a:r>
          </a:p>
        </p:txBody>
      </p:sp>
      <p:cxnSp>
        <p:nvCxnSpPr>
          <p:cNvPr id="113" name="Straight Arrow Connector 112">
            <a:extLst>
              <a:ext uri="{FF2B5EF4-FFF2-40B4-BE49-F238E27FC236}">
                <a16:creationId xmlns:a16="http://schemas.microsoft.com/office/drawing/2014/main" id="{5454FE97-1AE7-AF45-8AD9-BDED145B16B9}"/>
              </a:ext>
            </a:extLst>
          </p:cNvPr>
          <p:cNvCxnSpPr>
            <a:cxnSpLocks/>
            <a:stCxn id="28" idx="0"/>
            <a:endCxn id="111" idx="4"/>
          </p:cNvCxnSpPr>
          <p:nvPr/>
        </p:nvCxnSpPr>
        <p:spPr>
          <a:xfrm flipV="1">
            <a:off x="6654257" y="3101290"/>
            <a:ext cx="2452693" cy="100245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3CAD8B4-73A4-0445-8666-F18AB97BDE06}"/>
              </a:ext>
            </a:extLst>
          </p:cNvPr>
          <p:cNvCxnSpPr>
            <a:cxnSpLocks/>
            <a:stCxn id="34" idx="0"/>
            <a:endCxn id="111" idx="4"/>
          </p:cNvCxnSpPr>
          <p:nvPr/>
        </p:nvCxnSpPr>
        <p:spPr>
          <a:xfrm flipV="1">
            <a:off x="7497221" y="3101290"/>
            <a:ext cx="1609729" cy="101675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1F9CCCB0-1BF1-094E-BDDF-B3FBA274BA07}"/>
              </a:ext>
            </a:extLst>
          </p:cNvPr>
          <p:cNvCxnSpPr>
            <a:cxnSpLocks/>
            <a:stCxn id="5" idx="0"/>
            <a:endCxn id="111" idx="4"/>
          </p:cNvCxnSpPr>
          <p:nvPr/>
        </p:nvCxnSpPr>
        <p:spPr>
          <a:xfrm flipV="1">
            <a:off x="8330656" y="3101290"/>
            <a:ext cx="776294" cy="100722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DFA5D7B3-CBA6-734C-9C98-2EA744889D76}"/>
              </a:ext>
            </a:extLst>
          </p:cNvPr>
          <p:cNvCxnSpPr>
            <a:cxnSpLocks/>
            <a:stCxn id="40" idx="0"/>
            <a:endCxn id="111" idx="4"/>
          </p:cNvCxnSpPr>
          <p:nvPr/>
        </p:nvCxnSpPr>
        <p:spPr>
          <a:xfrm flipH="1" flipV="1">
            <a:off x="9106950" y="3101290"/>
            <a:ext cx="76200" cy="104532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657DB2E-39F3-8C4F-8071-572C0DBF29F2}"/>
              </a:ext>
            </a:extLst>
          </p:cNvPr>
          <p:cNvCxnSpPr>
            <a:cxnSpLocks/>
            <a:stCxn id="46" idx="0"/>
            <a:endCxn id="111" idx="4"/>
          </p:cNvCxnSpPr>
          <p:nvPr/>
        </p:nvCxnSpPr>
        <p:spPr>
          <a:xfrm flipH="1" flipV="1">
            <a:off x="9106950" y="3101290"/>
            <a:ext cx="914406" cy="104056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1302F8F0-88A7-B544-9C53-D3F5BAD2B49C}"/>
              </a:ext>
            </a:extLst>
          </p:cNvPr>
          <p:cNvCxnSpPr>
            <a:cxnSpLocks/>
            <a:stCxn id="52" idx="0"/>
            <a:endCxn id="111" idx="4"/>
          </p:cNvCxnSpPr>
          <p:nvPr/>
        </p:nvCxnSpPr>
        <p:spPr>
          <a:xfrm flipH="1" flipV="1">
            <a:off x="9106950" y="3101290"/>
            <a:ext cx="1752611" cy="103579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FC74AC5-07E2-AF44-B23E-D283E989243C}"/>
              </a:ext>
            </a:extLst>
          </p:cNvPr>
          <p:cNvCxnSpPr>
            <a:cxnSpLocks/>
            <a:stCxn id="58" idx="0"/>
            <a:endCxn id="111" idx="4"/>
          </p:cNvCxnSpPr>
          <p:nvPr/>
        </p:nvCxnSpPr>
        <p:spPr>
          <a:xfrm flipH="1" flipV="1">
            <a:off x="9106950" y="3101290"/>
            <a:ext cx="2605105" cy="104532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8581522-8958-034C-B392-747DE8E9AEC2}"/>
              </a:ext>
            </a:extLst>
          </p:cNvPr>
          <p:cNvCxnSpPr>
            <a:cxnSpLocks/>
            <a:stCxn id="111" idx="0"/>
            <a:endCxn id="145" idx="2"/>
          </p:cNvCxnSpPr>
          <p:nvPr/>
        </p:nvCxnSpPr>
        <p:spPr>
          <a:xfrm flipH="1" flipV="1">
            <a:off x="9104570" y="2124067"/>
            <a:ext cx="2380" cy="27469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5" name="Rectangle 144">
                <a:extLst>
                  <a:ext uri="{FF2B5EF4-FFF2-40B4-BE49-F238E27FC236}">
                    <a16:creationId xmlns:a16="http://schemas.microsoft.com/office/drawing/2014/main" id="{17A2807E-0D0E-734B-8836-CA63BE2B0B1A}"/>
                  </a:ext>
                </a:extLst>
              </p:cNvPr>
              <p:cNvSpPr/>
              <p:nvPr/>
            </p:nvSpPr>
            <p:spPr>
              <a:xfrm>
                <a:off x="8640223" y="1416181"/>
                <a:ext cx="928694"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dirty="0" smtClean="0">
                          <a:latin typeface="Cambria Math" panose="02040503050406030204" pitchFamily="18" charset="0"/>
                        </a:rPr>
                        <m:t>𝑓</m:t>
                      </m:r>
                      <m:d>
                        <m:dPr>
                          <m:ctrlPr>
                            <a:rPr lang="en-US" sz="4000" b="0" i="1" smtClean="0">
                              <a:latin typeface="Cambria Math" panose="02040503050406030204" pitchFamily="18" charset="0"/>
                            </a:rPr>
                          </m:ctrlPr>
                        </m:dPr>
                        <m:e>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𝑥</m:t>
                              </m:r>
                            </m:e>
                          </m:acc>
                        </m:e>
                      </m:d>
                    </m:oMath>
                  </m:oMathPara>
                </a14:m>
                <a:endParaRPr lang="en-US" sz="4000" dirty="0"/>
              </a:p>
            </p:txBody>
          </p:sp>
        </mc:Choice>
        <mc:Fallback>
          <p:sp>
            <p:nvSpPr>
              <p:cNvPr id="145" name="Rectangle 144">
                <a:extLst>
                  <a:ext uri="{FF2B5EF4-FFF2-40B4-BE49-F238E27FC236}">
                    <a16:creationId xmlns:a16="http://schemas.microsoft.com/office/drawing/2014/main" id="{17A2807E-0D0E-734B-8836-CA63BE2B0B1A}"/>
                  </a:ext>
                </a:extLst>
              </p:cNvPr>
              <p:cNvSpPr>
                <a:spLocks noRot="1" noChangeAspect="1" noMove="1" noResize="1" noEditPoints="1" noAdjustHandles="1" noChangeArrowheads="1" noChangeShapeType="1" noTextEdit="1"/>
              </p:cNvSpPr>
              <p:nvPr/>
            </p:nvSpPr>
            <p:spPr>
              <a:xfrm>
                <a:off x="8640223" y="1416181"/>
                <a:ext cx="928694" cy="707886"/>
              </a:xfrm>
              <a:prstGeom prst="rect">
                <a:avLst/>
              </a:prstGeom>
              <a:blipFill>
                <a:blip r:embed="rId4"/>
                <a:stretch>
                  <a:fillRect l="-33784" t="-26786" b="-232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7" name="Rectangle 146">
                <a:extLst>
                  <a:ext uri="{FF2B5EF4-FFF2-40B4-BE49-F238E27FC236}">
                    <a16:creationId xmlns:a16="http://schemas.microsoft.com/office/drawing/2014/main" id="{F50D3629-7527-C743-9A73-2F282BC8EE5D}"/>
                  </a:ext>
                </a:extLst>
              </p:cNvPr>
              <p:cNvSpPr/>
              <p:nvPr/>
            </p:nvSpPr>
            <p:spPr>
              <a:xfrm>
                <a:off x="7236216" y="3559303"/>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1</m:t>
                          </m:r>
                        </m:sub>
                      </m:sSub>
                    </m:oMath>
                  </m:oMathPara>
                </a14:m>
                <a:endParaRPr lang="en-US" sz="2800" dirty="0"/>
              </a:p>
            </p:txBody>
          </p:sp>
        </mc:Choice>
        <mc:Fallback>
          <p:sp>
            <p:nvSpPr>
              <p:cNvPr id="147" name="Rectangle 146">
                <a:extLst>
                  <a:ext uri="{FF2B5EF4-FFF2-40B4-BE49-F238E27FC236}">
                    <a16:creationId xmlns:a16="http://schemas.microsoft.com/office/drawing/2014/main" id="{F50D3629-7527-C743-9A73-2F282BC8EE5D}"/>
                  </a:ext>
                </a:extLst>
              </p:cNvPr>
              <p:cNvSpPr>
                <a:spLocks noRot="1" noChangeAspect="1" noMove="1" noResize="1" noEditPoints="1" noAdjustHandles="1" noChangeArrowheads="1" noChangeShapeType="1" noTextEdit="1"/>
              </p:cNvSpPr>
              <p:nvPr/>
            </p:nvSpPr>
            <p:spPr>
              <a:xfrm>
                <a:off x="7236216" y="3559303"/>
                <a:ext cx="620171" cy="523220"/>
              </a:xfrm>
              <a:prstGeom prst="rect">
                <a:avLst/>
              </a:prstGeom>
              <a:blipFill>
                <a:blip r:embed="rId5"/>
                <a:stretch>
                  <a:fillRect l="-2000"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8" name="Rectangle 147">
                <a:extLst>
                  <a:ext uri="{FF2B5EF4-FFF2-40B4-BE49-F238E27FC236}">
                    <a16:creationId xmlns:a16="http://schemas.microsoft.com/office/drawing/2014/main" id="{21D7B575-B299-A44E-8EC5-CE8BCE5DD7EB}"/>
                  </a:ext>
                </a:extLst>
              </p:cNvPr>
              <p:cNvSpPr/>
              <p:nvPr/>
            </p:nvSpPr>
            <p:spPr>
              <a:xfrm>
                <a:off x="7931547" y="3554542"/>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2</m:t>
                          </m:r>
                        </m:sub>
                      </m:sSub>
                    </m:oMath>
                  </m:oMathPara>
                </a14:m>
                <a:endParaRPr lang="en-US" sz="2800" dirty="0"/>
              </a:p>
            </p:txBody>
          </p:sp>
        </mc:Choice>
        <mc:Fallback>
          <p:sp>
            <p:nvSpPr>
              <p:cNvPr id="148" name="Rectangle 147">
                <a:extLst>
                  <a:ext uri="{FF2B5EF4-FFF2-40B4-BE49-F238E27FC236}">
                    <a16:creationId xmlns:a16="http://schemas.microsoft.com/office/drawing/2014/main" id="{21D7B575-B299-A44E-8EC5-CE8BCE5DD7EB}"/>
                  </a:ext>
                </a:extLst>
              </p:cNvPr>
              <p:cNvSpPr>
                <a:spLocks noRot="1" noChangeAspect="1" noMove="1" noResize="1" noEditPoints="1" noAdjustHandles="1" noChangeArrowheads="1" noChangeShapeType="1" noTextEdit="1"/>
              </p:cNvSpPr>
              <p:nvPr/>
            </p:nvSpPr>
            <p:spPr>
              <a:xfrm>
                <a:off x="7931547" y="3554542"/>
                <a:ext cx="620171" cy="523220"/>
              </a:xfrm>
              <a:prstGeom prst="rect">
                <a:avLst/>
              </a:prstGeom>
              <a:blipFill>
                <a:blip r:embed="rId6"/>
                <a:stretch>
                  <a:fillRect l="-4082"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9" name="Rectangle 148">
                <a:extLst>
                  <a:ext uri="{FF2B5EF4-FFF2-40B4-BE49-F238E27FC236}">
                    <a16:creationId xmlns:a16="http://schemas.microsoft.com/office/drawing/2014/main" id="{DD748CC9-BB9B-6B46-92DA-FB3748570F18}"/>
                  </a:ext>
                </a:extLst>
              </p:cNvPr>
              <p:cNvSpPr/>
              <p:nvPr/>
            </p:nvSpPr>
            <p:spPr>
              <a:xfrm>
                <a:off x="8441140" y="3564063"/>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3</m:t>
                          </m:r>
                        </m:sub>
                      </m:sSub>
                    </m:oMath>
                  </m:oMathPara>
                </a14:m>
                <a:endParaRPr lang="en-US" sz="2800" dirty="0"/>
              </a:p>
            </p:txBody>
          </p:sp>
        </mc:Choice>
        <mc:Fallback>
          <p:sp>
            <p:nvSpPr>
              <p:cNvPr id="149" name="Rectangle 148">
                <a:extLst>
                  <a:ext uri="{FF2B5EF4-FFF2-40B4-BE49-F238E27FC236}">
                    <a16:creationId xmlns:a16="http://schemas.microsoft.com/office/drawing/2014/main" id="{DD748CC9-BB9B-6B46-92DA-FB3748570F18}"/>
                  </a:ext>
                </a:extLst>
              </p:cNvPr>
              <p:cNvSpPr>
                <a:spLocks noRot="1" noChangeAspect="1" noMove="1" noResize="1" noEditPoints="1" noAdjustHandles="1" noChangeArrowheads="1" noChangeShapeType="1" noTextEdit="1"/>
              </p:cNvSpPr>
              <p:nvPr/>
            </p:nvSpPr>
            <p:spPr>
              <a:xfrm>
                <a:off x="8441140" y="3564063"/>
                <a:ext cx="620171" cy="523220"/>
              </a:xfrm>
              <a:prstGeom prst="rect">
                <a:avLst/>
              </a:prstGeom>
              <a:blipFill>
                <a:blip r:embed="rId7"/>
                <a:stretch>
                  <a:fillRect l="-40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0" name="Rectangle 149">
                <a:extLst>
                  <a:ext uri="{FF2B5EF4-FFF2-40B4-BE49-F238E27FC236}">
                    <a16:creationId xmlns:a16="http://schemas.microsoft.com/office/drawing/2014/main" id="{88A34B40-9CFC-0842-8996-ECDF9D3AE1E3}"/>
                  </a:ext>
                </a:extLst>
              </p:cNvPr>
              <p:cNvSpPr/>
              <p:nvPr/>
            </p:nvSpPr>
            <p:spPr>
              <a:xfrm>
                <a:off x="9079323" y="3587875"/>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4</m:t>
                          </m:r>
                        </m:sub>
                      </m:sSub>
                    </m:oMath>
                  </m:oMathPara>
                </a14:m>
                <a:endParaRPr lang="en-US" sz="2800" dirty="0"/>
              </a:p>
            </p:txBody>
          </p:sp>
        </mc:Choice>
        <mc:Fallback>
          <p:sp>
            <p:nvSpPr>
              <p:cNvPr id="150" name="Rectangle 149">
                <a:extLst>
                  <a:ext uri="{FF2B5EF4-FFF2-40B4-BE49-F238E27FC236}">
                    <a16:creationId xmlns:a16="http://schemas.microsoft.com/office/drawing/2014/main" id="{88A34B40-9CFC-0842-8996-ECDF9D3AE1E3}"/>
                  </a:ext>
                </a:extLst>
              </p:cNvPr>
              <p:cNvSpPr>
                <a:spLocks noRot="1" noChangeAspect="1" noMove="1" noResize="1" noEditPoints="1" noAdjustHandles="1" noChangeArrowheads="1" noChangeShapeType="1" noTextEdit="1"/>
              </p:cNvSpPr>
              <p:nvPr/>
            </p:nvSpPr>
            <p:spPr>
              <a:xfrm>
                <a:off x="9079323" y="3587875"/>
                <a:ext cx="620171" cy="523220"/>
              </a:xfrm>
              <a:prstGeom prst="rect">
                <a:avLst/>
              </a:prstGeom>
              <a:blipFill>
                <a:blip r:embed="rId8"/>
                <a:stretch>
                  <a:fillRect l="-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1" name="Rectangle 150">
                <a:extLst>
                  <a:ext uri="{FF2B5EF4-FFF2-40B4-BE49-F238E27FC236}">
                    <a16:creationId xmlns:a16="http://schemas.microsoft.com/office/drawing/2014/main" id="{D1D07FF1-C088-434F-9A4F-1D8187C3EB1B}"/>
                  </a:ext>
                </a:extLst>
              </p:cNvPr>
              <p:cNvSpPr/>
              <p:nvPr/>
            </p:nvSpPr>
            <p:spPr>
              <a:xfrm>
                <a:off x="9760365" y="3597398"/>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5</m:t>
                          </m:r>
                        </m:sub>
                      </m:sSub>
                    </m:oMath>
                  </m:oMathPara>
                </a14:m>
                <a:endParaRPr lang="en-US" sz="2800" dirty="0"/>
              </a:p>
            </p:txBody>
          </p:sp>
        </mc:Choice>
        <mc:Fallback>
          <p:sp>
            <p:nvSpPr>
              <p:cNvPr id="151" name="Rectangle 150">
                <a:extLst>
                  <a:ext uri="{FF2B5EF4-FFF2-40B4-BE49-F238E27FC236}">
                    <a16:creationId xmlns:a16="http://schemas.microsoft.com/office/drawing/2014/main" id="{D1D07FF1-C088-434F-9A4F-1D8187C3EB1B}"/>
                  </a:ext>
                </a:extLst>
              </p:cNvPr>
              <p:cNvSpPr>
                <a:spLocks noRot="1" noChangeAspect="1" noMove="1" noResize="1" noEditPoints="1" noAdjustHandles="1" noChangeArrowheads="1" noChangeShapeType="1" noTextEdit="1"/>
              </p:cNvSpPr>
              <p:nvPr/>
            </p:nvSpPr>
            <p:spPr>
              <a:xfrm>
                <a:off x="9760365" y="3597398"/>
                <a:ext cx="620171" cy="523220"/>
              </a:xfrm>
              <a:prstGeom prst="rect">
                <a:avLst/>
              </a:prstGeom>
              <a:blipFill>
                <a:blip r:embed="rId9"/>
                <a:stretch>
                  <a:fillRect l="-4082"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2" name="Rectangle 151">
                <a:extLst>
                  <a:ext uri="{FF2B5EF4-FFF2-40B4-BE49-F238E27FC236}">
                    <a16:creationId xmlns:a16="http://schemas.microsoft.com/office/drawing/2014/main" id="{B13335C6-346E-4F46-994D-5956A2E578C8}"/>
                  </a:ext>
                </a:extLst>
              </p:cNvPr>
              <p:cNvSpPr/>
              <p:nvPr/>
            </p:nvSpPr>
            <p:spPr>
              <a:xfrm>
                <a:off x="11212940" y="3592634"/>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𝑁</m:t>
                          </m:r>
                        </m:sub>
                      </m:sSub>
                    </m:oMath>
                  </m:oMathPara>
                </a14:m>
                <a:endParaRPr lang="en-US" sz="2800" dirty="0"/>
              </a:p>
            </p:txBody>
          </p:sp>
        </mc:Choice>
        <mc:Fallback>
          <p:sp>
            <p:nvSpPr>
              <p:cNvPr id="152" name="Rectangle 151">
                <a:extLst>
                  <a:ext uri="{FF2B5EF4-FFF2-40B4-BE49-F238E27FC236}">
                    <a16:creationId xmlns:a16="http://schemas.microsoft.com/office/drawing/2014/main" id="{B13335C6-346E-4F46-994D-5956A2E578C8}"/>
                  </a:ext>
                </a:extLst>
              </p:cNvPr>
              <p:cNvSpPr>
                <a:spLocks noRot="1" noChangeAspect="1" noMove="1" noResize="1" noEditPoints="1" noAdjustHandles="1" noChangeArrowheads="1" noChangeShapeType="1" noTextEdit="1"/>
              </p:cNvSpPr>
              <p:nvPr/>
            </p:nvSpPr>
            <p:spPr>
              <a:xfrm>
                <a:off x="11212940" y="3592634"/>
                <a:ext cx="620171" cy="523220"/>
              </a:xfrm>
              <a:prstGeom prst="rect">
                <a:avLst/>
              </a:prstGeom>
              <a:blipFill>
                <a:blip r:embed="rId10"/>
                <a:stretch>
                  <a:fillRect l="-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3" name="Rectangle 152">
                <a:extLst>
                  <a:ext uri="{FF2B5EF4-FFF2-40B4-BE49-F238E27FC236}">
                    <a16:creationId xmlns:a16="http://schemas.microsoft.com/office/drawing/2014/main" id="{5309D829-3887-3E4C-9896-0C7F8C05BF5F}"/>
                  </a:ext>
                </a:extLst>
              </p:cNvPr>
              <p:cNvSpPr/>
              <p:nvPr/>
            </p:nvSpPr>
            <p:spPr>
              <a:xfrm>
                <a:off x="10550944" y="3630732"/>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dirty="0"/>
              </a:p>
            </p:txBody>
          </p:sp>
        </mc:Choice>
        <mc:Fallback>
          <p:sp>
            <p:nvSpPr>
              <p:cNvPr id="153" name="Rectangle 152">
                <a:extLst>
                  <a:ext uri="{FF2B5EF4-FFF2-40B4-BE49-F238E27FC236}">
                    <a16:creationId xmlns:a16="http://schemas.microsoft.com/office/drawing/2014/main" id="{5309D829-3887-3E4C-9896-0C7F8C05BF5F}"/>
                  </a:ext>
                </a:extLst>
              </p:cNvPr>
              <p:cNvSpPr>
                <a:spLocks noRot="1" noChangeAspect="1" noMove="1" noResize="1" noEditPoints="1" noAdjustHandles="1" noChangeArrowheads="1" noChangeShapeType="1" noTextEdit="1"/>
              </p:cNvSpPr>
              <p:nvPr/>
            </p:nvSpPr>
            <p:spPr>
              <a:xfrm>
                <a:off x="10550944" y="3630732"/>
                <a:ext cx="620171" cy="523220"/>
              </a:xfrm>
              <a:prstGeom prst="rect">
                <a:avLst/>
              </a:prstGeom>
              <a:blipFill>
                <a:blip r:embed="rId11"/>
                <a:stretch>
                  <a:fillRect/>
                </a:stretch>
              </a:blipFill>
            </p:spPr>
            <p:txBody>
              <a:bodyPr/>
              <a:lstStyle/>
              <a:p>
                <a:r>
                  <a:rPr lang="en-US">
                    <a:noFill/>
                  </a:rPr>
                  <a:t> </a:t>
                </a:r>
              </a:p>
            </p:txBody>
          </p:sp>
        </mc:Fallback>
      </mc:AlternateContent>
      <p:pic>
        <p:nvPicPr>
          <p:cNvPr id="154" name="Picture 2">
            <a:extLst>
              <a:ext uri="{FF2B5EF4-FFF2-40B4-BE49-F238E27FC236}">
                <a16:creationId xmlns:a16="http://schemas.microsoft.com/office/drawing/2014/main" id="{7FB9600F-367F-0A4F-8B80-1EC5616EBF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67882" y="1308102"/>
            <a:ext cx="2174856" cy="1257067"/>
          </a:xfrm>
          <a:prstGeom prst="rect">
            <a:avLst/>
          </a:prstGeom>
          <a:noFill/>
          <a:extLst>
            <a:ext uri="{909E8E84-426E-40DD-AFC4-6F175D3DCCD1}">
              <a14:hiddenFill xmlns:a14="http://schemas.microsoft.com/office/drawing/2010/main">
                <a:solidFill>
                  <a:srgbClr val="FFFFFF"/>
                </a:solidFill>
              </a14:hiddenFill>
            </a:ext>
          </a:extLst>
        </p:spPr>
      </p:pic>
      <p:sp>
        <p:nvSpPr>
          <p:cNvPr id="146" name="Rectangle 145">
            <a:extLst>
              <a:ext uri="{FF2B5EF4-FFF2-40B4-BE49-F238E27FC236}">
                <a16:creationId xmlns:a16="http://schemas.microsoft.com/office/drawing/2014/main" id="{643E83EC-BF66-2042-A184-4039C7BAEC23}"/>
              </a:ext>
            </a:extLst>
          </p:cNvPr>
          <p:cNvSpPr/>
          <p:nvPr/>
        </p:nvSpPr>
        <p:spPr>
          <a:xfrm>
            <a:off x="9568917" y="2334304"/>
            <a:ext cx="2264194" cy="600164"/>
          </a:xfrm>
          <a:prstGeom prst="rect">
            <a:avLst/>
          </a:prstGeom>
        </p:spPr>
        <p:txBody>
          <a:bodyPr wrap="square">
            <a:spAutoFit/>
          </a:bodyPr>
          <a:lstStyle/>
          <a:p>
            <a:pPr algn="ctr"/>
            <a:r>
              <a:rPr lang="en-US" sz="1100" dirty="0"/>
              <a:t>By Kabel - Own work, CC BY-SA 4.0, https://</a:t>
            </a:r>
            <a:r>
              <a:rPr lang="en-US" sz="1100" dirty="0" err="1"/>
              <a:t>commons.wikimedia.org</a:t>
            </a:r>
            <a:r>
              <a:rPr lang="en-US" sz="1100" dirty="0"/>
              <a:t>/w/</a:t>
            </a:r>
            <a:r>
              <a:rPr lang="en-US" sz="1100" dirty="0" err="1"/>
              <a:t>index.php?curid</a:t>
            </a:r>
            <a:r>
              <a:rPr lang="en-US" sz="1100" dirty="0"/>
              <a:t>=11034713</a:t>
            </a:r>
          </a:p>
        </p:txBody>
      </p:sp>
      <p:cxnSp>
        <p:nvCxnSpPr>
          <p:cNvPr id="8" name="Curved Connector 7">
            <a:extLst>
              <a:ext uri="{FF2B5EF4-FFF2-40B4-BE49-F238E27FC236}">
                <a16:creationId xmlns:a16="http://schemas.microsoft.com/office/drawing/2014/main" id="{4D57F2DF-4EE7-5943-834F-7D0A6645338A}"/>
              </a:ext>
            </a:extLst>
          </p:cNvPr>
          <p:cNvCxnSpPr>
            <a:cxnSpLocks/>
          </p:cNvCxnSpPr>
          <p:nvPr/>
        </p:nvCxnSpPr>
        <p:spPr>
          <a:xfrm flipV="1">
            <a:off x="6380579" y="42167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urved Connector 56">
            <a:extLst>
              <a:ext uri="{FF2B5EF4-FFF2-40B4-BE49-F238E27FC236}">
                <a16:creationId xmlns:a16="http://schemas.microsoft.com/office/drawing/2014/main" id="{242302CA-B850-CD4B-AAF5-AA2C75634952}"/>
              </a:ext>
            </a:extLst>
          </p:cNvPr>
          <p:cNvCxnSpPr>
            <a:cxnSpLocks/>
          </p:cNvCxnSpPr>
          <p:nvPr/>
        </p:nvCxnSpPr>
        <p:spPr>
          <a:xfrm flipV="1">
            <a:off x="7233073" y="424059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urved Connector 58">
            <a:extLst>
              <a:ext uri="{FF2B5EF4-FFF2-40B4-BE49-F238E27FC236}">
                <a16:creationId xmlns:a16="http://schemas.microsoft.com/office/drawing/2014/main" id="{866BD718-AEC3-8942-A5F4-4126C332037C}"/>
              </a:ext>
            </a:extLst>
          </p:cNvPr>
          <p:cNvCxnSpPr>
            <a:cxnSpLocks/>
          </p:cNvCxnSpPr>
          <p:nvPr/>
        </p:nvCxnSpPr>
        <p:spPr>
          <a:xfrm flipV="1">
            <a:off x="8085567" y="425011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urved Connector 59">
            <a:extLst>
              <a:ext uri="{FF2B5EF4-FFF2-40B4-BE49-F238E27FC236}">
                <a16:creationId xmlns:a16="http://schemas.microsoft.com/office/drawing/2014/main" id="{C50A197F-6399-8A47-B34F-EE7281C3DB30}"/>
              </a:ext>
            </a:extLst>
          </p:cNvPr>
          <p:cNvCxnSpPr>
            <a:cxnSpLocks/>
          </p:cNvCxnSpPr>
          <p:nvPr/>
        </p:nvCxnSpPr>
        <p:spPr>
          <a:xfrm flipV="1">
            <a:off x="8909485" y="425963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D08F682A-F919-314F-88FA-F23F7A63F28C}"/>
              </a:ext>
            </a:extLst>
          </p:cNvPr>
          <p:cNvCxnSpPr>
            <a:cxnSpLocks/>
          </p:cNvCxnSpPr>
          <p:nvPr/>
        </p:nvCxnSpPr>
        <p:spPr>
          <a:xfrm flipV="1">
            <a:off x="9790555" y="4269162"/>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urved Connector 61">
            <a:extLst>
              <a:ext uri="{FF2B5EF4-FFF2-40B4-BE49-F238E27FC236}">
                <a16:creationId xmlns:a16="http://schemas.microsoft.com/office/drawing/2014/main" id="{8080301B-7B20-0F4A-96C5-D8C9FB329F75}"/>
              </a:ext>
            </a:extLst>
          </p:cNvPr>
          <p:cNvCxnSpPr>
            <a:cxnSpLocks/>
          </p:cNvCxnSpPr>
          <p:nvPr/>
        </p:nvCxnSpPr>
        <p:spPr>
          <a:xfrm flipV="1">
            <a:off x="10614473" y="4278685"/>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1F38672A-9D06-9A4A-9201-279BC8467AC5}"/>
              </a:ext>
            </a:extLst>
          </p:cNvPr>
          <p:cNvCxnSpPr>
            <a:cxnSpLocks/>
          </p:cNvCxnSpPr>
          <p:nvPr/>
        </p:nvCxnSpPr>
        <p:spPr>
          <a:xfrm flipV="1">
            <a:off x="11438391" y="4259635"/>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16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p:txBody>
          <a:bodyPr/>
          <a:lstStyle/>
          <a:p>
            <a:r>
              <a:rPr lang="en-US" dirty="0">
                <a:solidFill>
                  <a:schemeClr val="bg1">
                    <a:lumMod val="75000"/>
                  </a:schemeClr>
                </a:solidFill>
              </a:rPr>
              <a:t>Why use more than one layer?</a:t>
            </a:r>
          </a:p>
          <a:p>
            <a:pPr lvl="1"/>
            <a:r>
              <a:rPr lang="en-US" dirty="0">
                <a:solidFill>
                  <a:schemeClr val="bg1">
                    <a:lumMod val="75000"/>
                  </a:schemeClr>
                </a:solidFill>
              </a:rPr>
              <a:t>Biological inspiration</a:t>
            </a:r>
          </a:p>
          <a:p>
            <a:pPr lvl="1"/>
            <a:r>
              <a:rPr lang="en-US" dirty="0">
                <a:solidFill>
                  <a:schemeClr val="bg1">
                    <a:lumMod val="75000"/>
                  </a:schemeClr>
                </a:solidFill>
              </a:rPr>
              <a:t>Representational power: the XOR function</a:t>
            </a:r>
          </a:p>
          <a:p>
            <a:r>
              <a:rPr lang="en-US" dirty="0">
                <a:solidFill>
                  <a:schemeClr val="bg1">
                    <a:lumMod val="75000"/>
                  </a:schemeClr>
                </a:solidFill>
              </a:rPr>
              <a:t>Two-layer neural networks</a:t>
            </a:r>
          </a:p>
          <a:p>
            <a:pPr lvl="1"/>
            <a:r>
              <a:rPr lang="en-US" dirty="0">
                <a:solidFill>
                  <a:schemeClr val="bg1">
                    <a:lumMod val="75000"/>
                  </a:schemeClr>
                </a:solidFill>
              </a:rPr>
              <a:t>The Fundamental Theorem of Calculus</a:t>
            </a:r>
          </a:p>
          <a:p>
            <a:pPr lvl="1"/>
            <a:r>
              <a:rPr lang="en-US" dirty="0"/>
              <a:t>Feature learning for linear classifiers</a:t>
            </a:r>
          </a:p>
          <a:p>
            <a:r>
              <a:rPr lang="en-US" dirty="0"/>
              <a:t>Deep networks</a:t>
            </a:r>
          </a:p>
          <a:p>
            <a:pPr lvl="1"/>
            <a:r>
              <a:rPr lang="en-US" dirty="0"/>
              <a:t>Biological inspiration: features computed from features</a:t>
            </a:r>
          </a:p>
          <a:p>
            <a:pPr lvl="1"/>
            <a:r>
              <a:rPr lang="en-US" dirty="0"/>
              <a:t>Flexibility: convolutional, recurrent, and gated architectures</a:t>
            </a:r>
          </a:p>
          <a:p>
            <a:pPr lvl="1"/>
            <a:endParaRPr lang="en-US" dirty="0"/>
          </a:p>
        </p:txBody>
      </p:sp>
    </p:spTree>
    <p:extLst>
      <p:ext uri="{BB962C8B-B14F-4D97-AF65-F5344CB8AC3E}">
        <p14:creationId xmlns:p14="http://schemas.microsoft.com/office/powerpoint/2010/main" val="342680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4"/>
            <a:ext cx="10515600" cy="781762"/>
          </a:xfrm>
        </p:spPr>
        <p:txBody>
          <a:bodyPr/>
          <a:lstStyle/>
          <a:p>
            <a:r>
              <a:rPr lang="en-US" dirty="0"/>
              <a:t>Classifiers example: dogs versus cats</a:t>
            </a:r>
          </a:p>
        </p:txBody>
      </p:sp>
      <p:sp>
        <p:nvSpPr>
          <p:cNvPr id="3" name="Content Placeholder 2"/>
          <p:cNvSpPr>
            <a:spLocks noGrp="1"/>
          </p:cNvSpPr>
          <p:nvPr>
            <p:ph idx="1"/>
          </p:nvPr>
        </p:nvSpPr>
        <p:spPr>
          <a:xfrm>
            <a:off x="234176" y="702395"/>
            <a:ext cx="11119624" cy="368125"/>
          </a:xfrm>
        </p:spPr>
        <p:txBody>
          <a:bodyPr>
            <a:noAutofit/>
          </a:bodyPr>
          <a:lstStyle/>
          <a:p>
            <a:pPr marL="0" indent="0">
              <a:buNone/>
            </a:pPr>
            <a:r>
              <a:rPr lang="en-US" sz="2400" dirty="0"/>
              <a:t>Can you write a program that can tell which ones are dogs, and which ones are cats?</a:t>
            </a:r>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CCD5113D-2534-DC46-844B-4B2A38A69650}"/>
                  </a:ext>
                </a:extLst>
              </p:cNvPr>
              <p:cNvSpPr txBox="1">
                <a:spLocks/>
              </p:cNvSpPr>
              <p:nvPr/>
            </p:nvSpPr>
            <p:spPr>
              <a:xfrm>
                <a:off x="275066" y="1545796"/>
                <a:ext cx="8378280" cy="3966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Idea #3:  </a:t>
                </a:r>
              </a:p>
              <a:p>
                <a:pPr marL="0" indent="0">
                  <a:buNone/>
                </a:pP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b="0" i="1" dirty="0" smtClean="0">
                            <a:latin typeface="Cambria Math" panose="02040503050406030204" pitchFamily="18" charset="0"/>
                          </a:rPr>
                          <m:t>1</m:t>
                        </m:r>
                      </m:sub>
                    </m:sSub>
                    <m:r>
                      <a:rPr lang="en-US" sz="2400" i="1" dirty="0">
                        <a:latin typeface="Cambria Math" panose="02040503050406030204" pitchFamily="18" charset="0"/>
                      </a:rPr>
                      <m:t>=</m:t>
                    </m:r>
                  </m:oMath>
                </a14:m>
                <a:r>
                  <a:rPr lang="en-US" sz="2400" dirty="0"/>
                  <a:t> tameness (# times the animal comes when called, out of 40).</a:t>
                </a:r>
              </a:p>
              <a:p>
                <a:pPr marL="0" indent="0">
                  <a:buNone/>
                </a:pP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m:t>
                    </m:r>
                  </m:oMath>
                </a14:m>
                <a:r>
                  <a:rPr lang="en-US" sz="2400" dirty="0"/>
                  <a:t> weight of the animal, in pounds.</a:t>
                </a:r>
              </a:p>
              <a:p>
                <a:pPr marL="0" indent="0">
                  <a:buFont typeface="Arial" panose="020B0604020202020204" pitchFamily="34" charset="0"/>
                  <a:buNone/>
                </a:pPr>
                <a:r>
                  <a:rPr lang="en-US" sz="2400" dirty="0"/>
                  <a:t>If </a:t>
                </a:r>
                <a14:m>
                  <m:oMath xmlns:m="http://schemas.openxmlformats.org/officeDocument/2006/math">
                    <m:r>
                      <a:rPr lang="en-US" sz="2400" i="1" dirty="0" smtClean="0">
                        <a:latin typeface="Cambria Math" panose="02040503050406030204" pitchFamily="18" charset="0"/>
                      </a:rPr>
                      <m:t>0.5</m:t>
                    </m:r>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+0. 5</m:t>
                    </m:r>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&gt;</m:t>
                    </m:r>
                    <m:r>
                      <a:rPr lang="en-US" sz="2400" b="0" i="1" dirty="0" smtClean="0">
                        <a:latin typeface="Cambria Math" panose="02040503050406030204" pitchFamily="18" charset="0"/>
                      </a:rPr>
                      <m:t>20</m:t>
                    </m:r>
                  </m:oMath>
                </a14:m>
                <a:r>
                  <a:rPr lang="en-US" sz="2400" dirty="0"/>
                  <a:t>, call it a dog.</a:t>
                </a:r>
              </a:p>
              <a:p>
                <a:pPr marL="0" indent="0">
                  <a:buFont typeface="Arial" panose="020B0604020202020204" pitchFamily="34" charset="0"/>
                  <a:buNone/>
                </a:pPr>
                <a:r>
                  <a:rPr lang="en-US" sz="2400" dirty="0"/>
                  <a:t>Otherwise, call it a cat.</a:t>
                </a:r>
              </a:p>
              <a:p>
                <a:pPr marL="0" indent="0">
                  <a:buFont typeface="Arial" panose="020B0604020202020204" pitchFamily="34" charset="0"/>
                  <a:buNone/>
                </a:pPr>
                <a:endParaRPr lang="en-US" sz="2400" dirty="0"/>
              </a:p>
              <a:p>
                <a:pPr marL="0" indent="0">
                  <a:buNone/>
                </a:pPr>
                <a:r>
                  <a:rPr lang="en-US" sz="2400" dirty="0"/>
                  <a:t>This is called a “linear classifier” because </a:t>
                </a:r>
                <a14:m>
                  <m:oMath xmlns:m="http://schemas.openxmlformats.org/officeDocument/2006/math">
                    <m:r>
                      <a:rPr lang="en-US" sz="2400" i="1" dirty="0">
                        <a:latin typeface="Cambria Math" panose="02040503050406030204" pitchFamily="18" charset="0"/>
                      </a:rPr>
                      <m:t>0.5</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1</m:t>
                        </m:r>
                      </m:sub>
                    </m:sSub>
                    <m:r>
                      <a:rPr lang="en-US" sz="2400" i="1" dirty="0">
                        <a:latin typeface="Cambria Math" panose="02040503050406030204" pitchFamily="18" charset="0"/>
                      </a:rPr>
                      <m:t>+0. 5</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2</m:t>
                        </m:r>
                      </m:sub>
                    </m:sSub>
                    <m:r>
                      <a:rPr lang="en-US" sz="2400" b="0" i="1" dirty="0" smtClean="0">
                        <a:latin typeface="Cambria Math" panose="02040503050406030204" pitchFamily="18" charset="0"/>
                      </a:rPr>
                      <m:t>=</m:t>
                    </m:r>
                    <m:r>
                      <a:rPr lang="en-US" sz="2400" i="1" dirty="0">
                        <a:latin typeface="Cambria Math" panose="02040503050406030204" pitchFamily="18" charset="0"/>
                      </a:rPr>
                      <m:t>20</m:t>
                    </m:r>
                  </m:oMath>
                </a14:m>
                <a:r>
                  <a:rPr lang="en-US" sz="2400" dirty="0"/>
                  <a:t> is the equation for a line.</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mc:Choice>
        <mc:Fallback>
          <p:sp>
            <p:nvSpPr>
              <p:cNvPr id="8" name="Content Placeholder 2">
                <a:extLst>
                  <a:ext uri="{FF2B5EF4-FFF2-40B4-BE49-F238E27FC236}">
                    <a16:creationId xmlns:a16="http://schemas.microsoft.com/office/drawing/2014/main" id="{CCD5113D-2534-DC46-844B-4B2A38A69650}"/>
                  </a:ext>
                </a:extLst>
              </p:cNvPr>
              <p:cNvSpPr txBox="1">
                <a:spLocks noRot="1" noChangeAspect="1" noMove="1" noResize="1" noEditPoints="1" noAdjustHandles="1" noChangeArrowheads="1" noChangeShapeType="1" noTextEdit="1"/>
              </p:cNvSpPr>
              <p:nvPr/>
            </p:nvSpPr>
            <p:spPr>
              <a:xfrm>
                <a:off x="275066" y="1545796"/>
                <a:ext cx="8378280" cy="3966014"/>
              </a:xfrm>
              <a:prstGeom prst="rect">
                <a:avLst/>
              </a:prstGeom>
              <a:blipFill>
                <a:blip r:embed="rId2"/>
                <a:stretch>
                  <a:fillRect l="-1212" t="-1917" r="-758"/>
                </a:stretch>
              </a:blipFill>
            </p:spPr>
            <p:txBody>
              <a:bodyPr/>
              <a:lstStyle/>
              <a:p>
                <a:r>
                  <a:rPr lang="en-US">
                    <a:noFill/>
                  </a:rPr>
                  <a:t> </a:t>
                </a:r>
              </a:p>
            </p:txBody>
          </p:sp>
        </mc:Fallback>
      </mc:AlternateContent>
      <p:pic>
        <p:nvPicPr>
          <p:cNvPr id="9" name="Graphic 8" descr="Deciduous tree">
            <a:extLst>
              <a:ext uri="{FF2B5EF4-FFF2-40B4-BE49-F238E27FC236}">
                <a16:creationId xmlns:a16="http://schemas.microsoft.com/office/drawing/2014/main" id="{5B12B474-B331-5C4D-BAEE-DB56E4C889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7006" y="964882"/>
            <a:ext cx="2387918" cy="2387918"/>
          </a:xfrm>
          <a:prstGeom prst="rect">
            <a:avLst/>
          </a:prstGeom>
        </p:spPr>
      </p:pic>
      <p:pic>
        <p:nvPicPr>
          <p:cNvPr id="10" name="Graphic 9" descr="Cat">
            <a:extLst>
              <a:ext uri="{FF2B5EF4-FFF2-40B4-BE49-F238E27FC236}">
                <a16:creationId xmlns:a16="http://schemas.microsoft.com/office/drawing/2014/main" id="{92520B6D-CB1D-8E4F-AB8C-F62EC1D784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6463" y="2143770"/>
            <a:ext cx="532797" cy="532797"/>
          </a:xfrm>
          <a:prstGeom prst="rect">
            <a:avLst/>
          </a:prstGeom>
        </p:spPr>
      </p:pic>
      <p:pic>
        <p:nvPicPr>
          <p:cNvPr id="13" name="Graphic 12" descr="Robot">
            <a:extLst>
              <a:ext uri="{FF2B5EF4-FFF2-40B4-BE49-F238E27FC236}">
                <a16:creationId xmlns:a16="http://schemas.microsoft.com/office/drawing/2014/main" id="{F8C514DD-3A13-894E-8C31-54711FAE09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67800" y="2057400"/>
            <a:ext cx="1341120" cy="1341120"/>
          </a:xfrm>
          <a:prstGeom prst="rect">
            <a:avLst/>
          </a:prstGeom>
        </p:spPr>
      </p:pic>
      <p:pic>
        <p:nvPicPr>
          <p:cNvPr id="14" name="Graphic 13" descr="Dog">
            <a:extLst>
              <a:ext uri="{FF2B5EF4-FFF2-40B4-BE49-F238E27FC236}">
                <a16:creationId xmlns:a16="http://schemas.microsoft.com/office/drawing/2014/main" id="{2F194D24-7A7C-2F49-AEC4-4E88BBD28D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41560" y="2057400"/>
            <a:ext cx="763346" cy="763346"/>
          </a:xfrm>
          <a:prstGeom prst="rect">
            <a:avLst/>
          </a:prstGeom>
        </p:spPr>
      </p:pic>
    </p:spTree>
    <p:extLst>
      <p:ext uri="{BB962C8B-B14F-4D97-AF65-F5344CB8AC3E}">
        <p14:creationId xmlns:p14="http://schemas.microsoft.com/office/powerpoint/2010/main" val="428142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7328-5860-D44B-A7F3-3BDFAAF5997E}"/>
              </a:ext>
            </a:extLst>
          </p:cNvPr>
          <p:cNvSpPr>
            <a:spLocks noGrp="1"/>
          </p:cNvSpPr>
          <p:nvPr>
            <p:ph type="title"/>
          </p:nvPr>
        </p:nvSpPr>
        <p:spPr>
          <a:xfrm>
            <a:off x="280985" y="265112"/>
            <a:ext cx="5153031" cy="1325563"/>
          </a:xfrm>
        </p:spPr>
        <p:txBody>
          <a:bodyPr/>
          <a:lstStyle/>
          <a:p>
            <a:r>
              <a:rPr lang="en-US" dirty="0"/>
              <a:t>The feature selection problem</a:t>
            </a:r>
          </a:p>
        </p:txBody>
      </p:sp>
      <p:sp>
        <p:nvSpPr>
          <p:cNvPr id="3" name="Content Placeholder 2">
            <a:extLst>
              <a:ext uri="{FF2B5EF4-FFF2-40B4-BE49-F238E27FC236}">
                <a16:creationId xmlns:a16="http://schemas.microsoft.com/office/drawing/2014/main" id="{0C4FB14E-400D-454C-B521-702C36C03952}"/>
              </a:ext>
            </a:extLst>
          </p:cNvPr>
          <p:cNvSpPr>
            <a:spLocks noGrp="1"/>
          </p:cNvSpPr>
          <p:nvPr>
            <p:ph idx="1"/>
          </p:nvPr>
        </p:nvSpPr>
        <p:spPr>
          <a:xfrm>
            <a:off x="23805" y="1825624"/>
            <a:ext cx="6548445" cy="5032375"/>
          </a:xfrm>
        </p:spPr>
        <p:txBody>
          <a:bodyPr>
            <a:normAutofit fontScale="92500"/>
          </a:bodyPr>
          <a:lstStyle/>
          <a:p>
            <a:r>
              <a:rPr lang="en-US" dirty="0"/>
              <a:t>The biggest problem people had with linear classifiers, until back-propagation came along, was:  Which features should I observe?</a:t>
            </a:r>
          </a:p>
          <a:p>
            <a:pPr lvl="1"/>
            <a:r>
              <a:rPr lang="en-US" dirty="0"/>
              <a:t>(TAMENESS?  Really?  What is that, and how do you measure it?)</a:t>
            </a:r>
          </a:p>
          <a:p>
            <a:r>
              <a:rPr lang="en-US" dirty="0"/>
              <a:t>Example: linear discriminant analysis was invented by Ronald Fisher (1936) using 4 measurements of irises:</a:t>
            </a:r>
          </a:p>
          <a:p>
            <a:pPr lvl="1"/>
            <a:r>
              <a:rPr lang="en-US" dirty="0"/>
              <a:t>Sepal width &amp; length</a:t>
            </a:r>
          </a:p>
          <a:p>
            <a:pPr lvl="1"/>
            <a:r>
              <a:rPr lang="en-US" dirty="0"/>
              <a:t>Petal width &amp; length</a:t>
            </a:r>
          </a:p>
          <a:p>
            <a:r>
              <a:rPr lang="en-US" dirty="0"/>
              <a:t>How did he come up with those measurements?  Why are they good measurements?</a:t>
            </a:r>
          </a:p>
          <a:p>
            <a:endParaRPr lang="en-US" dirty="0"/>
          </a:p>
        </p:txBody>
      </p:sp>
      <p:pic>
        <p:nvPicPr>
          <p:cNvPr id="7170" name="Picture 2">
            <a:extLst>
              <a:ext uri="{FF2B5EF4-FFF2-40B4-BE49-F238E27FC236}">
                <a16:creationId xmlns:a16="http://schemas.microsoft.com/office/drawing/2014/main" id="{1D7ED133-ED17-3A44-8577-797E0228B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723" y="28566"/>
            <a:ext cx="5153031" cy="51530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9DE3A23-0EBD-E947-B613-CB8965EA528C}"/>
              </a:ext>
            </a:extLst>
          </p:cNvPr>
          <p:cNvSpPr/>
          <p:nvPr/>
        </p:nvSpPr>
        <p:spPr>
          <a:xfrm>
            <a:off x="5786437" y="34021"/>
            <a:ext cx="1571610" cy="1015663"/>
          </a:xfrm>
          <a:prstGeom prst="rect">
            <a:avLst/>
          </a:prstGeom>
        </p:spPr>
        <p:txBody>
          <a:bodyPr wrap="square">
            <a:spAutoFit/>
          </a:bodyPr>
          <a:lstStyle/>
          <a:p>
            <a:pPr algn="r"/>
            <a:r>
              <a:rPr lang="en-US" sz="1200" dirty="0"/>
              <a:t>By </a:t>
            </a:r>
            <a:r>
              <a:rPr lang="en-US" sz="1200" dirty="0" err="1"/>
              <a:t>Nicoguaro</a:t>
            </a:r>
            <a:r>
              <a:rPr lang="en-US" sz="1200" dirty="0"/>
              <a:t> - Own work, CC BY 4.0, https://</a:t>
            </a:r>
            <a:r>
              <a:rPr lang="en-US" sz="1200" dirty="0" err="1"/>
              <a:t>commons.wikimedia.org</a:t>
            </a:r>
            <a:r>
              <a:rPr lang="en-US" sz="1200" dirty="0"/>
              <a:t>/w/</a:t>
            </a:r>
            <a:r>
              <a:rPr lang="en-US" sz="1200" dirty="0" err="1"/>
              <a:t>index.php?curid</a:t>
            </a:r>
            <a:r>
              <a:rPr lang="en-US" sz="1200" dirty="0"/>
              <a:t>=46257808</a:t>
            </a:r>
          </a:p>
        </p:txBody>
      </p:sp>
      <p:pic>
        <p:nvPicPr>
          <p:cNvPr id="8" name="Picture 7" descr="A picture containing text, kite&#10;&#10;Description automatically generated">
            <a:extLst>
              <a:ext uri="{FF2B5EF4-FFF2-40B4-BE49-F238E27FC236}">
                <a16:creationId xmlns:a16="http://schemas.microsoft.com/office/drawing/2014/main" id="{07EDDE88-E7B6-C340-9BF2-5D9E8805EF6A}"/>
              </a:ext>
            </a:extLst>
          </p:cNvPr>
          <p:cNvPicPr>
            <a:picLocks noChangeAspect="1"/>
          </p:cNvPicPr>
          <p:nvPr/>
        </p:nvPicPr>
        <p:blipFill>
          <a:blip r:embed="rId3"/>
          <a:stretch>
            <a:fillRect/>
          </a:stretch>
        </p:blipFill>
        <p:spPr>
          <a:xfrm>
            <a:off x="5903703" y="3784599"/>
            <a:ext cx="4732545" cy="2716214"/>
          </a:xfrm>
          <a:prstGeom prst="rect">
            <a:avLst/>
          </a:prstGeom>
        </p:spPr>
      </p:pic>
      <p:sp>
        <p:nvSpPr>
          <p:cNvPr id="9" name="Rectangle 8">
            <a:extLst>
              <a:ext uri="{FF2B5EF4-FFF2-40B4-BE49-F238E27FC236}">
                <a16:creationId xmlns:a16="http://schemas.microsoft.com/office/drawing/2014/main" id="{866DEB7A-FA8A-664B-865B-D89003ACD2EF}"/>
              </a:ext>
            </a:extLst>
          </p:cNvPr>
          <p:cNvSpPr/>
          <p:nvPr/>
        </p:nvSpPr>
        <p:spPr>
          <a:xfrm>
            <a:off x="10629902" y="4848915"/>
            <a:ext cx="1571637" cy="1754326"/>
          </a:xfrm>
          <a:prstGeom prst="rect">
            <a:avLst/>
          </a:prstGeom>
        </p:spPr>
        <p:txBody>
          <a:bodyPr wrap="square">
            <a:spAutoFit/>
          </a:bodyPr>
          <a:lstStyle/>
          <a:p>
            <a:r>
              <a:rPr lang="en-US" sz="1200" dirty="0"/>
              <a:t>Extracted from </a:t>
            </a:r>
            <a:r>
              <a:rPr lang="en-US" sz="1200" dirty="0" err="1"/>
              <a:t>Mature_flower_diagram.svg</a:t>
            </a:r>
            <a:endParaRPr lang="en-US" sz="1200" dirty="0"/>
          </a:p>
          <a:p>
            <a:r>
              <a:rPr lang="en-US" sz="1200" dirty="0"/>
              <a:t>By Mariana Ruiz </a:t>
            </a:r>
            <a:r>
              <a:rPr lang="en-US" sz="1200" dirty="0" err="1"/>
              <a:t>LadyofHats</a:t>
            </a:r>
            <a:r>
              <a:rPr lang="en-US" sz="1200" dirty="0"/>
              <a:t> - Own work, Public Domain, https://</a:t>
            </a:r>
            <a:r>
              <a:rPr lang="en-US" sz="1200" dirty="0" err="1"/>
              <a:t>commons.wikimedia.org</a:t>
            </a:r>
            <a:r>
              <a:rPr lang="en-US" sz="1200" dirty="0"/>
              <a:t>/w/</a:t>
            </a:r>
            <a:r>
              <a:rPr lang="en-US" sz="1200" dirty="0" err="1"/>
              <a:t>index.php?curid</a:t>
            </a:r>
            <a:r>
              <a:rPr lang="en-US" sz="1200" dirty="0"/>
              <a:t>=2273307</a:t>
            </a:r>
          </a:p>
        </p:txBody>
      </p:sp>
    </p:spTree>
    <p:extLst>
      <p:ext uri="{BB962C8B-B14F-4D97-AF65-F5344CB8AC3E}">
        <p14:creationId xmlns:p14="http://schemas.microsoft.com/office/powerpoint/2010/main" val="9872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61F9-BD05-E344-AB64-FB011DB029B4}"/>
              </a:ext>
            </a:extLst>
          </p:cNvPr>
          <p:cNvSpPr>
            <a:spLocks noGrp="1"/>
          </p:cNvSpPr>
          <p:nvPr>
            <p:ph type="title"/>
          </p:nvPr>
        </p:nvSpPr>
        <p:spPr>
          <a:xfrm>
            <a:off x="328613" y="279399"/>
            <a:ext cx="11025187" cy="732740"/>
          </a:xfrm>
        </p:spPr>
        <p:txBody>
          <a:bodyPr>
            <a:normAutofit fontScale="90000"/>
          </a:bodyPr>
          <a:lstStyle/>
          <a:p>
            <a:r>
              <a:rPr lang="en-US" dirty="0"/>
              <a:t>Feature Learning: A way to think about neural nets</a:t>
            </a:r>
            <a:br>
              <a:rPr lang="en-US" dirty="0"/>
            </a:br>
            <a:endParaRPr lang="en-US" sz="22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BB320F-F958-9843-B020-46A0A746FB5F}"/>
                  </a:ext>
                </a:extLst>
              </p:cNvPr>
              <p:cNvSpPr>
                <a:spLocks noGrp="1"/>
              </p:cNvSpPr>
              <p:nvPr>
                <p:ph idx="1"/>
              </p:nvPr>
            </p:nvSpPr>
            <p:spPr>
              <a:xfrm>
                <a:off x="191431" y="1082664"/>
                <a:ext cx="6162438" cy="5332413"/>
              </a:xfrm>
            </p:spPr>
            <p:txBody>
              <a:bodyPr>
                <a:normAutofit fontScale="85000" lnSpcReduction="10000"/>
              </a:bodyPr>
              <a:lstStyle/>
              <a:p>
                <a:pPr marL="0" indent="0">
                  <a:lnSpc>
                    <a:spcPct val="110000"/>
                  </a:lnSpc>
                  <a:buNone/>
                </a:pPr>
                <a:r>
                  <a:rPr lang="en-US" dirty="0"/>
                  <a:t>The solution to the “feature selection” problem turns out to be, in many cases, totally easy: if you don’t know the features, then learn them!  </a:t>
                </a:r>
              </a:p>
              <a:p>
                <a:pPr marL="0" indent="0">
                  <a:lnSpc>
                    <a:spcPct val="110000"/>
                  </a:lnSpc>
                  <a:buNone/>
                </a:pPr>
                <a:r>
                  <a:rPr lang="en-US" dirty="0"/>
                  <a:t>Define a two-layer neural network.  The first-layer weights are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𝑘𝑑</m:t>
                        </m:r>
                      </m:sub>
                      <m:sup>
                        <m:r>
                          <a:rPr lang="en-US" b="0" i="1" smtClean="0">
                            <a:latin typeface="Cambria Math" panose="02040503050406030204" pitchFamily="18" charset="0"/>
                          </a:rPr>
                          <m:t>(1)</m:t>
                        </m:r>
                      </m:sup>
                    </m:sSubSup>
                  </m:oMath>
                </a14:m>
                <a:r>
                  <a:rPr lang="en-US" dirty="0"/>
                  <a:t>. The first layer computes</a:t>
                </a:r>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𝑑</m:t>
                              </m:r>
                              <m:r>
                                <a:rPr lang="en-US" b="0" i="1" smtClean="0">
                                  <a:latin typeface="Cambria Math" panose="02040503050406030204" pitchFamily="18" charset="0"/>
                                </a:rPr>
                                <m:t>=1</m:t>
                              </m:r>
                            </m:sub>
                            <m:sup>
                              <m:r>
                                <a:rPr lang="en-US" b="0" i="1" smtClean="0">
                                  <a:latin typeface="Cambria Math" panose="02040503050406030204" pitchFamily="18" charset="0"/>
                                </a:rPr>
                                <m:t>𝐷</m:t>
                              </m:r>
                              <m:r>
                                <a:rPr lang="en-US" b="0" i="1" smtClean="0">
                                  <a:latin typeface="Cambria Math" panose="02040503050406030204" pitchFamily="18" charset="0"/>
                                </a:rPr>
                                <m:t>+1</m:t>
                              </m:r>
                            </m:sup>
                            <m:e>
                              <m:sSubSup>
                                <m:sSubSupPr>
                                  <m:ctrlPr>
                                    <a:rPr lang="en-US" i="1" smtClean="0">
                                      <a:latin typeface="Cambria Math" panose="02040503050406030204" pitchFamily="18" charset="0"/>
                                    </a:rPr>
                                  </m:ctrlPr>
                                </m:sSubSupPr>
                                <m:e>
                                  <m:r>
                                    <a:rPr lang="en-US" i="1" smtClean="0">
                                      <a:latin typeface="Cambria Math" panose="02040503050406030204" pitchFamily="18" charset="0"/>
                                    </a:rPr>
                                    <m:t>𝑤</m:t>
                                  </m:r>
                                </m:e>
                                <m:sub>
                                  <m:r>
                                    <a:rPr lang="en-US" b="0" i="1" smtClean="0">
                                      <a:latin typeface="Cambria Math" panose="02040503050406030204" pitchFamily="18" charset="0"/>
                                    </a:rPr>
                                    <m:t>𝑘𝑑</m:t>
                                  </m:r>
                                </m:sub>
                                <m:sup>
                                  <m:r>
                                    <a:rPr lang="en-US" b="0" i="1" smtClean="0">
                                      <a:latin typeface="Cambria Math" panose="02040503050406030204" pitchFamily="18" charset="0"/>
                                    </a:rPr>
                                    <m:t>(1)</m:t>
                                  </m:r>
                                </m:sup>
                              </m:sSubSup>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𝑑</m:t>
                                  </m:r>
                                </m:sub>
                              </m:sSub>
                            </m:e>
                          </m:nary>
                        </m:e>
                      </m:d>
                    </m:oMath>
                  </m:oMathPara>
                </a14:m>
                <a:endParaRPr lang="en-US" dirty="0"/>
              </a:p>
              <a:p>
                <a:pPr marL="0" indent="0">
                  <a:lnSpc>
                    <a:spcPct val="110000"/>
                  </a:lnSpc>
                  <a:buNone/>
                </a:pPr>
                <a:r>
                  <a:rPr lang="en-US" dirty="0"/>
                  <a:t>The second-layer weights are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rPr>
                          <m:t>𝑤</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oMath>
                </a14:m>
                <a:r>
                  <a:rPr lang="en-US" dirty="0"/>
                  <a:t>. It computes</a:t>
                </a:r>
              </a:p>
              <a:p>
                <a:pPr marL="0" indent="0">
                  <a:lnSpc>
                    <a:spcPct val="110000"/>
                  </a:lnSpc>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𝑓</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𝑁</m:t>
                          </m:r>
                        </m:sup>
                        <m:e>
                          <m:sSubSup>
                            <m:sSubSupPr>
                              <m:ctrlPr>
                                <a:rPr lang="en-US" i="1" smtClean="0">
                                  <a:latin typeface="Cambria Math" panose="02040503050406030204" pitchFamily="18" charset="0"/>
                                </a:rPr>
                              </m:ctrlPr>
                            </m:sSubSupPr>
                            <m:e>
                              <m:r>
                                <a:rPr lang="en-US" i="1" smtClean="0">
                                  <a:latin typeface="Cambria Math" panose="02040503050406030204" pitchFamily="18" charset="0"/>
                                </a:rPr>
                                <m:t>𝑤</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e>
                      </m:nary>
                    </m:oMath>
                  </m:oMathPara>
                </a14:m>
                <a:endParaRPr lang="en-US" dirty="0"/>
              </a:p>
            </p:txBody>
          </p:sp>
        </mc:Choice>
        <mc:Fallback>
          <p:sp>
            <p:nvSpPr>
              <p:cNvPr id="3" name="Content Placeholder 2">
                <a:extLst>
                  <a:ext uri="{FF2B5EF4-FFF2-40B4-BE49-F238E27FC236}">
                    <a16:creationId xmlns:a16="http://schemas.microsoft.com/office/drawing/2014/main" id="{1ABB320F-F958-9843-B020-46A0A746FB5F}"/>
                  </a:ext>
                </a:extLst>
              </p:cNvPr>
              <p:cNvSpPr>
                <a:spLocks noGrp="1" noRot="1" noChangeAspect="1" noMove="1" noResize="1" noEditPoints="1" noAdjustHandles="1" noChangeArrowheads="1" noChangeShapeType="1" noTextEdit="1"/>
              </p:cNvSpPr>
              <p:nvPr>
                <p:ph idx="1"/>
              </p:nvPr>
            </p:nvSpPr>
            <p:spPr>
              <a:xfrm>
                <a:off x="191431" y="1082664"/>
                <a:ext cx="6162438" cy="5332413"/>
              </a:xfrm>
              <a:blipFill>
                <a:blip r:embed="rId2"/>
                <a:stretch>
                  <a:fillRect l="-1440" t="-713" r="-823" b="-277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744A345F-C626-C74B-B27C-A02EA3CE543B}"/>
                  </a:ext>
                </a:extLst>
              </p:cNvPr>
              <p:cNvSpPr/>
              <p:nvPr/>
            </p:nvSpPr>
            <p:spPr>
              <a:xfrm>
                <a:off x="6752414" y="6107259"/>
                <a:ext cx="661060"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i="1" dirty="0" smtClean="0">
                              <a:latin typeface="Cambria Math" panose="02040503050406030204" pitchFamily="18" charset="0"/>
                            </a:rPr>
                          </m:ctrlPr>
                        </m:sSubPr>
                        <m:e>
                          <m:r>
                            <a:rPr lang="en-US" sz="4000" b="0" i="1" dirty="0" smtClean="0">
                              <a:latin typeface="Cambria Math" panose="02040503050406030204" pitchFamily="18" charset="0"/>
                            </a:rPr>
                            <m:t>𝑥</m:t>
                          </m:r>
                        </m:e>
                        <m:sub>
                          <m:r>
                            <a:rPr lang="en-US" sz="4000" b="0" i="1" dirty="0" smtClean="0">
                              <a:latin typeface="Cambria Math" panose="02040503050406030204" pitchFamily="18" charset="0"/>
                            </a:rPr>
                            <m:t>1</m:t>
                          </m:r>
                        </m:sub>
                      </m:sSub>
                    </m:oMath>
                  </m:oMathPara>
                </a14:m>
                <a:endParaRPr lang="en-US" sz="4000" dirty="0"/>
              </a:p>
            </p:txBody>
          </p:sp>
        </mc:Choice>
        <mc:Fallback>
          <p:sp>
            <p:nvSpPr>
              <p:cNvPr id="4" name="Rectangle 3">
                <a:extLst>
                  <a:ext uri="{FF2B5EF4-FFF2-40B4-BE49-F238E27FC236}">
                    <a16:creationId xmlns:a16="http://schemas.microsoft.com/office/drawing/2014/main" id="{744A345F-C626-C74B-B27C-A02EA3CE543B}"/>
                  </a:ext>
                </a:extLst>
              </p:cNvPr>
              <p:cNvSpPr>
                <a:spLocks noRot="1" noChangeAspect="1" noMove="1" noResize="1" noEditPoints="1" noAdjustHandles="1" noChangeArrowheads="1" noChangeShapeType="1" noTextEdit="1"/>
              </p:cNvSpPr>
              <p:nvPr/>
            </p:nvSpPr>
            <p:spPr>
              <a:xfrm>
                <a:off x="6752414" y="6107259"/>
                <a:ext cx="661060" cy="707886"/>
              </a:xfrm>
              <a:prstGeom prst="rect">
                <a:avLst/>
              </a:prstGeom>
              <a:blipFill>
                <a:blip r:embed="rId3"/>
                <a:stretch>
                  <a:fillRect l="-13208" b="-5263"/>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18C55D47-07F1-BC43-939D-617E257C3E52}"/>
              </a:ext>
            </a:extLst>
          </p:cNvPr>
          <p:cNvSpPr/>
          <p:nvPr/>
        </p:nvSpPr>
        <p:spPr>
          <a:xfrm>
            <a:off x="7951514" y="3251240"/>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B54E4245-3E5F-4149-AD51-42C85A7E8A8F}"/>
              </a:ext>
            </a:extLst>
          </p:cNvPr>
          <p:cNvCxnSpPr>
            <a:cxnSpLocks/>
            <a:stCxn id="4" idx="0"/>
            <a:endCxn id="5" idx="4"/>
          </p:cNvCxnSpPr>
          <p:nvPr/>
        </p:nvCxnSpPr>
        <p:spPr>
          <a:xfrm flipV="1">
            <a:off x="7082944" y="3953767"/>
            <a:ext cx="1247712" cy="215349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9673AB4-A89C-314A-B291-4F87810028D2}"/>
              </a:ext>
            </a:extLst>
          </p:cNvPr>
          <p:cNvSpPr/>
          <p:nvPr/>
        </p:nvSpPr>
        <p:spPr>
          <a:xfrm>
            <a:off x="6275115" y="3246472"/>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80932FB-7EB9-114A-8C65-57AF184DCA48}"/>
              </a:ext>
            </a:extLst>
          </p:cNvPr>
          <p:cNvSpPr/>
          <p:nvPr/>
        </p:nvSpPr>
        <p:spPr>
          <a:xfrm>
            <a:off x="9642214" y="3284576"/>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B612677-22BB-C540-B392-2A26F030E9E9}"/>
              </a:ext>
            </a:extLst>
          </p:cNvPr>
          <p:cNvSpPr/>
          <p:nvPr/>
        </p:nvSpPr>
        <p:spPr>
          <a:xfrm>
            <a:off x="11332913" y="328933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D60A0265-1AEA-BF43-AB66-9811135B34C2}"/>
              </a:ext>
            </a:extLst>
          </p:cNvPr>
          <p:cNvCxnSpPr>
            <a:cxnSpLocks/>
            <a:stCxn id="4" idx="0"/>
            <a:endCxn id="28" idx="4"/>
          </p:cNvCxnSpPr>
          <p:nvPr/>
        </p:nvCxnSpPr>
        <p:spPr>
          <a:xfrm flipH="1" flipV="1">
            <a:off x="6654257" y="3948999"/>
            <a:ext cx="428687" cy="215826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CCE9FBD-94CA-DC49-8DAF-E0E2ACAC4305}"/>
              </a:ext>
            </a:extLst>
          </p:cNvPr>
          <p:cNvCxnSpPr>
            <a:cxnSpLocks/>
            <a:stCxn id="4" idx="0"/>
            <a:endCxn id="46" idx="4"/>
          </p:cNvCxnSpPr>
          <p:nvPr/>
        </p:nvCxnSpPr>
        <p:spPr>
          <a:xfrm flipV="1">
            <a:off x="7082944" y="3987103"/>
            <a:ext cx="2938412" cy="212015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B2C596D-CC87-FD4F-9869-EADCE6F4D2E0}"/>
              </a:ext>
            </a:extLst>
          </p:cNvPr>
          <p:cNvCxnSpPr>
            <a:cxnSpLocks/>
            <a:stCxn id="4" idx="0"/>
            <a:endCxn id="58" idx="4"/>
          </p:cNvCxnSpPr>
          <p:nvPr/>
        </p:nvCxnSpPr>
        <p:spPr>
          <a:xfrm flipV="1">
            <a:off x="7082944" y="3991861"/>
            <a:ext cx="4629111" cy="211539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3C725436-C687-1B46-A058-6F9312FEACC4}"/>
              </a:ext>
            </a:extLst>
          </p:cNvPr>
          <p:cNvSpPr/>
          <p:nvPr/>
        </p:nvSpPr>
        <p:spPr>
          <a:xfrm>
            <a:off x="8727808" y="169866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a:t>
            </a:r>
          </a:p>
        </p:txBody>
      </p:sp>
      <p:cxnSp>
        <p:nvCxnSpPr>
          <p:cNvPr id="113" name="Straight Arrow Connector 112">
            <a:extLst>
              <a:ext uri="{FF2B5EF4-FFF2-40B4-BE49-F238E27FC236}">
                <a16:creationId xmlns:a16="http://schemas.microsoft.com/office/drawing/2014/main" id="{5454FE97-1AE7-AF45-8AD9-BDED145B16B9}"/>
              </a:ext>
            </a:extLst>
          </p:cNvPr>
          <p:cNvCxnSpPr>
            <a:cxnSpLocks/>
            <a:stCxn id="28" idx="0"/>
            <a:endCxn id="111" idx="4"/>
          </p:cNvCxnSpPr>
          <p:nvPr/>
        </p:nvCxnSpPr>
        <p:spPr>
          <a:xfrm flipV="1">
            <a:off x="6654257" y="2401192"/>
            <a:ext cx="2452693" cy="84528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1F9CCCB0-1BF1-094E-BDDF-B3FBA274BA07}"/>
              </a:ext>
            </a:extLst>
          </p:cNvPr>
          <p:cNvCxnSpPr>
            <a:cxnSpLocks/>
            <a:stCxn id="5" idx="0"/>
            <a:endCxn id="111" idx="4"/>
          </p:cNvCxnSpPr>
          <p:nvPr/>
        </p:nvCxnSpPr>
        <p:spPr>
          <a:xfrm flipV="1">
            <a:off x="8330656" y="2401192"/>
            <a:ext cx="776294" cy="85004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657DB2E-39F3-8C4F-8071-572C0DBF29F2}"/>
              </a:ext>
            </a:extLst>
          </p:cNvPr>
          <p:cNvCxnSpPr>
            <a:cxnSpLocks/>
            <a:stCxn id="46" idx="0"/>
            <a:endCxn id="111" idx="4"/>
          </p:cNvCxnSpPr>
          <p:nvPr/>
        </p:nvCxnSpPr>
        <p:spPr>
          <a:xfrm flipH="1" flipV="1">
            <a:off x="9106950" y="2401192"/>
            <a:ext cx="914406" cy="88338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AFC74AC5-07E2-AF44-B23E-D283E989243C}"/>
              </a:ext>
            </a:extLst>
          </p:cNvPr>
          <p:cNvCxnSpPr>
            <a:cxnSpLocks/>
            <a:stCxn id="58" idx="0"/>
            <a:endCxn id="111" idx="4"/>
          </p:cNvCxnSpPr>
          <p:nvPr/>
        </p:nvCxnSpPr>
        <p:spPr>
          <a:xfrm flipH="1" flipV="1">
            <a:off x="9106950" y="2401192"/>
            <a:ext cx="2605105" cy="88814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38581522-8958-034C-B392-747DE8E9AEC2}"/>
              </a:ext>
            </a:extLst>
          </p:cNvPr>
          <p:cNvCxnSpPr>
            <a:cxnSpLocks/>
            <a:stCxn id="111" idx="0"/>
            <a:endCxn id="145" idx="2"/>
          </p:cNvCxnSpPr>
          <p:nvPr/>
        </p:nvCxnSpPr>
        <p:spPr>
          <a:xfrm flipH="1" flipV="1">
            <a:off x="9104570" y="1423969"/>
            <a:ext cx="2380" cy="27469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5" name="Rectangle 144">
                <a:extLst>
                  <a:ext uri="{FF2B5EF4-FFF2-40B4-BE49-F238E27FC236}">
                    <a16:creationId xmlns:a16="http://schemas.microsoft.com/office/drawing/2014/main" id="{17A2807E-0D0E-734B-8836-CA63BE2B0B1A}"/>
                  </a:ext>
                </a:extLst>
              </p:cNvPr>
              <p:cNvSpPr/>
              <p:nvPr/>
            </p:nvSpPr>
            <p:spPr>
              <a:xfrm>
                <a:off x="8640223" y="716083"/>
                <a:ext cx="928694"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dirty="0" smtClean="0">
                          <a:latin typeface="Cambria Math" panose="02040503050406030204" pitchFamily="18" charset="0"/>
                        </a:rPr>
                        <m:t>𝑓</m:t>
                      </m:r>
                      <m:d>
                        <m:dPr>
                          <m:ctrlPr>
                            <a:rPr lang="en-US" sz="4000" b="0" i="1" smtClean="0">
                              <a:latin typeface="Cambria Math" panose="02040503050406030204" pitchFamily="18" charset="0"/>
                            </a:rPr>
                          </m:ctrlPr>
                        </m:dPr>
                        <m:e>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𝑥</m:t>
                              </m:r>
                            </m:e>
                          </m:acc>
                        </m:e>
                      </m:d>
                    </m:oMath>
                  </m:oMathPara>
                </a14:m>
                <a:endParaRPr lang="en-US" sz="4000" dirty="0"/>
              </a:p>
            </p:txBody>
          </p:sp>
        </mc:Choice>
        <mc:Fallback>
          <p:sp>
            <p:nvSpPr>
              <p:cNvPr id="145" name="Rectangle 144">
                <a:extLst>
                  <a:ext uri="{FF2B5EF4-FFF2-40B4-BE49-F238E27FC236}">
                    <a16:creationId xmlns:a16="http://schemas.microsoft.com/office/drawing/2014/main" id="{17A2807E-0D0E-734B-8836-CA63BE2B0B1A}"/>
                  </a:ext>
                </a:extLst>
              </p:cNvPr>
              <p:cNvSpPr>
                <a:spLocks noRot="1" noChangeAspect="1" noMove="1" noResize="1" noEditPoints="1" noAdjustHandles="1" noChangeArrowheads="1" noChangeShapeType="1" noTextEdit="1"/>
              </p:cNvSpPr>
              <p:nvPr/>
            </p:nvSpPr>
            <p:spPr>
              <a:xfrm>
                <a:off x="8640223" y="716083"/>
                <a:ext cx="928694" cy="707886"/>
              </a:xfrm>
              <a:prstGeom prst="rect">
                <a:avLst/>
              </a:prstGeom>
              <a:blipFill>
                <a:blip r:embed="rId4"/>
                <a:stretch>
                  <a:fillRect l="-33784" t="-24561" b="-228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7" name="Rectangle 146">
                <a:extLst>
                  <a:ext uri="{FF2B5EF4-FFF2-40B4-BE49-F238E27FC236}">
                    <a16:creationId xmlns:a16="http://schemas.microsoft.com/office/drawing/2014/main" id="{F50D3629-7527-C743-9A73-2F282BC8EE5D}"/>
                  </a:ext>
                </a:extLst>
              </p:cNvPr>
              <p:cNvSpPr/>
              <p:nvPr/>
            </p:nvSpPr>
            <p:spPr>
              <a:xfrm>
                <a:off x="7621980" y="2644873"/>
                <a:ext cx="620171" cy="6376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rPr>
                            <m:t>𝑤</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(2)</m:t>
                          </m:r>
                        </m:sup>
                      </m:sSubSup>
                    </m:oMath>
                  </m:oMathPara>
                </a14:m>
                <a:endParaRPr lang="en-US" sz="2800" dirty="0"/>
              </a:p>
            </p:txBody>
          </p:sp>
        </mc:Choice>
        <mc:Fallback>
          <p:sp>
            <p:nvSpPr>
              <p:cNvPr id="147" name="Rectangle 146">
                <a:extLst>
                  <a:ext uri="{FF2B5EF4-FFF2-40B4-BE49-F238E27FC236}">
                    <a16:creationId xmlns:a16="http://schemas.microsoft.com/office/drawing/2014/main" id="{F50D3629-7527-C743-9A73-2F282BC8EE5D}"/>
                  </a:ext>
                </a:extLst>
              </p:cNvPr>
              <p:cNvSpPr>
                <a:spLocks noRot="1" noChangeAspect="1" noMove="1" noResize="1" noEditPoints="1" noAdjustHandles="1" noChangeArrowheads="1" noChangeShapeType="1" noTextEdit="1"/>
              </p:cNvSpPr>
              <p:nvPr/>
            </p:nvSpPr>
            <p:spPr>
              <a:xfrm>
                <a:off x="7621980" y="2644873"/>
                <a:ext cx="620171" cy="637675"/>
              </a:xfrm>
              <a:prstGeom prst="rect">
                <a:avLst/>
              </a:prstGeom>
              <a:blipFill>
                <a:blip r:embed="rId5"/>
                <a:stretch>
                  <a:fillRect l="-24490" r="-12245" b="-39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9" name="Rectangle 148">
                <a:extLst>
                  <a:ext uri="{FF2B5EF4-FFF2-40B4-BE49-F238E27FC236}">
                    <a16:creationId xmlns:a16="http://schemas.microsoft.com/office/drawing/2014/main" id="{DD748CC9-BB9B-6B46-92DA-FB3748570F18}"/>
                  </a:ext>
                </a:extLst>
              </p:cNvPr>
              <p:cNvSpPr/>
              <p:nvPr/>
            </p:nvSpPr>
            <p:spPr>
              <a:xfrm>
                <a:off x="8569730" y="2663920"/>
                <a:ext cx="620171" cy="630429"/>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rPr>
                            <m:t>𝑤</m:t>
                          </m:r>
                        </m:e>
                        <m:sub>
                          <m:r>
                            <a:rPr lang="en-US" sz="2800" b="0" i="1" smtClean="0">
                              <a:latin typeface="Cambria Math" panose="02040503050406030204" pitchFamily="18" charset="0"/>
                            </a:rPr>
                            <m:t>2</m:t>
                          </m:r>
                        </m:sub>
                        <m:sup>
                          <m:r>
                            <a:rPr lang="en-US" sz="2800" b="0" i="1" smtClean="0">
                              <a:latin typeface="Cambria Math" panose="02040503050406030204" pitchFamily="18" charset="0"/>
                            </a:rPr>
                            <m:t>(2)</m:t>
                          </m:r>
                        </m:sup>
                      </m:sSubSup>
                    </m:oMath>
                  </m:oMathPara>
                </a14:m>
                <a:endParaRPr lang="en-US" sz="2800" dirty="0"/>
              </a:p>
            </p:txBody>
          </p:sp>
        </mc:Choice>
        <mc:Fallback>
          <p:sp>
            <p:nvSpPr>
              <p:cNvPr id="149" name="Rectangle 148">
                <a:extLst>
                  <a:ext uri="{FF2B5EF4-FFF2-40B4-BE49-F238E27FC236}">
                    <a16:creationId xmlns:a16="http://schemas.microsoft.com/office/drawing/2014/main" id="{DD748CC9-BB9B-6B46-92DA-FB3748570F18}"/>
                  </a:ext>
                </a:extLst>
              </p:cNvPr>
              <p:cNvSpPr>
                <a:spLocks noRot="1" noChangeAspect="1" noMove="1" noResize="1" noEditPoints="1" noAdjustHandles="1" noChangeArrowheads="1" noChangeShapeType="1" noTextEdit="1"/>
              </p:cNvSpPr>
              <p:nvPr/>
            </p:nvSpPr>
            <p:spPr>
              <a:xfrm>
                <a:off x="8569730" y="2663920"/>
                <a:ext cx="620171" cy="630429"/>
              </a:xfrm>
              <a:prstGeom prst="rect">
                <a:avLst/>
              </a:prstGeom>
              <a:blipFill>
                <a:blip r:embed="rId6"/>
                <a:stretch>
                  <a:fillRect l="-24000" r="-12000" b="-4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1" name="Rectangle 150">
                <a:extLst>
                  <a:ext uri="{FF2B5EF4-FFF2-40B4-BE49-F238E27FC236}">
                    <a16:creationId xmlns:a16="http://schemas.microsoft.com/office/drawing/2014/main" id="{D1D07FF1-C088-434F-9A4F-1D8187C3EB1B}"/>
                  </a:ext>
                </a:extLst>
              </p:cNvPr>
              <p:cNvSpPr/>
              <p:nvPr/>
            </p:nvSpPr>
            <p:spPr>
              <a:xfrm>
                <a:off x="9760367" y="2654393"/>
                <a:ext cx="620171" cy="636649"/>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rPr>
                            <m:t>𝑤</m:t>
                          </m:r>
                        </m:e>
                        <m:sub>
                          <m:r>
                            <a:rPr lang="en-US" sz="2800" b="0" i="1" smtClean="0">
                              <a:latin typeface="Cambria Math" panose="02040503050406030204" pitchFamily="18" charset="0"/>
                            </a:rPr>
                            <m:t>3</m:t>
                          </m:r>
                        </m:sub>
                        <m:sup>
                          <m:r>
                            <a:rPr lang="en-US" sz="2800" b="0" i="1" smtClean="0">
                              <a:latin typeface="Cambria Math" panose="02040503050406030204" pitchFamily="18" charset="0"/>
                            </a:rPr>
                            <m:t>(2)</m:t>
                          </m:r>
                        </m:sup>
                      </m:sSubSup>
                    </m:oMath>
                  </m:oMathPara>
                </a14:m>
                <a:endParaRPr lang="en-US" sz="2800" dirty="0"/>
              </a:p>
            </p:txBody>
          </p:sp>
        </mc:Choice>
        <mc:Fallback>
          <p:sp>
            <p:nvSpPr>
              <p:cNvPr id="151" name="Rectangle 150">
                <a:extLst>
                  <a:ext uri="{FF2B5EF4-FFF2-40B4-BE49-F238E27FC236}">
                    <a16:creationId xmlns:a16="http://schemas.microsoft.com/office/drawing/2014/main" id="{D1D07FF1-C088-434F-9A4F-1D8187C3EB1B}"/>
                  </a:ext>
                </a:extLst>
              </p:cNvPr>
              <p:cNvSpPr>
                <a:spLocks noRot="1" noChangeAspect="1" noMove="1" noResize="1" noEditPoints="1" noAdjustHandles="1" noChangeArrowheads="1" noChangeShapeType="1" noTextEdit="1"/>
              </p:cNvSpPr>
              <p:nvPr/>
            </p:nvSpPr>
            <p:spPr>
              <a:xfrm>
                <a:off x="9760367" y="2654393"/>
                <a:ext cx="620171" cy="636649"/>
              </a:xfrm>
              <a:prstGeom prst="rect">
                <a:avLst/>
              </a:prstGeom>
              <a:blipFill>
                <a:blip r:embed="rId7"/>
                <a:stretch>
                  <a:fillRect l="-24490" r="-14286" b="-58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2" name="Rectangle 151">
                <a:extLst>
                  <a:ext uri="{FF2B5EF4-FFF2-40B4-BE49-F238E27FC236}">
                    <a16:creationId xmlns:a16="http://schemas.microsoft.com/office/drawing/2014/main" id="{B13335C6-346E-4F46-994D-5956A2E578C8}"/>
                  </a:ext>
                </a:extLst>
              </p:cNvPr>
              <p:cNvSpPr/>
              <p:nvPr/>
            </p:nvSpPr>
            <p:spPr>
              <a:xfrm>
                <a:off x="11212939" y="2635341"/>
                <a:ext cx="620171" cy="630429"/>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rPr>
                            <m:t>𝑤</m:t>
                          </m:r>
                        </m:e>
                        <m:sub>
                          <m:r>
                            <a:rPr lang="en-US" sz="2800" b="0" i="1" smtClean="0">
                              <a:latin typeface="Cambria Math" panose="02040503050406030204" pitchFamily="18" charset="0"/>
                            </a:rPr>
                            <m:t>𝑁</m:t>
                          </m:r>
                        </m:sub>
                        <m:sup>
                          <m:r>
                            <a:rPr lang="en-US" sz="2800" b="0" i="1" smtClean="0">
                              <a:latin typeface="Cambria Math" panose="02040503050406030204" pitchFamily="18" charset="0"/>
                            </a:rPr>
                            <m:t>(2)</m:t>
                          </m:r>
                        </m:sup>
                      </m:sSubSup>
                    </m:oMath>
                  </m:oMathPara>
                </a14:m>
                <a:endParaRPr lang="en-US" sz="2800" dirty="0"/>
              </a:p>
            </p:txBody>
          </p:sp>
        </mc:Choice>
        <mc:Fallback>
          <p:sp>
            <p:nvSpPr>
              <p:cNvPr id="152" name="Rectangle 151">
                <a:extLst>
                  <a:ext uri="{FF2B5EF4-FFF2-40B4-BE49-F238E27FC236}">
                    <a16:creationId xmlns:a16="http://schemas.microsoft.com/office/drawing/2014/main" id="{B13335C6-346E-4F46-994D-5956A2E578C8}"/>
                  </a:ext>
                </a:extLst>
              </p:cNvPr>
              <p:cNvSpPr>
                <a:spLocks noRot="1" noChangeAspect="1" noMove="1" noResize="1" noEditPoints="1" noAdjustHandles="1" noChangeArrowheads="1" noChangeShapeType="1" noTextEdit="1"/>
              </p:cNvSpPr>
              <p:nvPr/>
            </p:nvSpPr>
            <p:spPr>
              <a:xfrm>
                <a:off x="11212939" y="2635341"/>
                <a:ext cx="620171" cy="630429"/>
              </a:xfrm>
              <a:prstGeom prst="rect">
                <a:avLst/>
              </a:prstGeom>
              <a:blipFill>
                <a:blip r:embed="rId8"/>
                <a:stretch>
                  <a:fillRect l="-22000" r="-12000" b="-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3" name="Rectangle 152">
                <a:extLst>
                  <a:ext uri="{FF2B5EF4-FFF2-40B4-BE49-F238E27FC236}">
                    <a16:creationId xmlns:a16="http://schemas.microsoft.com/office/drawing/2014/main" id="{5309D829-3887-3E4C-9896-0C7F8C05BF5F}"/>
                  </a:ext>
                </a:extLst>
              </p:cNvPr>
              <p:cNvSpPr/>
              <p:nvPr/>
            </p:nvSpPr>
            <p:spPr>
              <a:xfrm>
                <a:off x="10508083" y="2702015"/>
                <a:ext cx="620171"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dirty="0"/>
              </a:p>
            </p:txBody>
          </p:sp>
        </mc:Choice>
        <mc:Fallback>
          <p:sp>
            <p:nvSpPr>
              <p:cNvPr id="153" name="Rectangle 152">
                <a:extLst>
                  <a:ext uri="{FF2B5EF4-FFF2-40B4-BE49-F238E27FC236}">
                    <a16:creationId xmlns:a16="http://schemas.microsoft.com/office/drawing/2014/main" id="{5309D829-3887-3E4C-9896-0C7F8C05BF5F}"/>
                  </a:ext>
                </a:extLst>
              </p:cNvPr>
              <p:cNvSpPr>
                <a:spLocks noRot="1" noChangeAspect="1" noMove="1" noResize="1" noEditPoints="1" noAdjustHandles="1" noChangeArrowheads="1" noChangeShapeType="1" noTextEdit="1"/>
              </p:cNvSpPr>
              <p:nvPr/>
            </p:nvSpPr>
            <p:spPr>
              <a:xfrm>
                <a:off x="10508083" y="2702015"/>
                <a:ext cx="620171" cy="523220"/>
              </a:xfrm>
              <a:prstGeom prst="rect">
                <a:avLst/>
              </a:prstGeom>
              <a:blipFill>
                <a:blip r:embed="rId9"/>
                <a:stretch>
                  <a:fillRect/>
                </a:stretch>
              </a:blipFill>
            </p:spPr>
            <p:txBody>
              <a:bodyPr/>
              <a:lstStyle/>
              <a:p>
                <a:r>
                  <a:rPr lang="en-US">
                    <a:noFill/>
                  </a:rPr>
                  <a:t> </a:t>
                </a:r>
              </a:p>
            </p:txBody>
          </p:sp>
        </mc:Fallback>
      </mc:AlternateContent>
      <p:cxnSp>
        <p:nvCxnSpPr>
          <p:cNvPr id="8" name="Curved Connector 7">
            <a:extLst>
              <a:ext uri="{FF2B5EF4-FFF2-40B4-BE49-F238E27FC236}">
                <a16:creationId xmlns:a16="http://schemas.microsoft.com/office/drawing/2014/main" id="{4D57F2DF-4EE7-5943-834F-7D0A6645338A}"/>
              </a:ext>
            </a:extLst>
          </p:cNvPr>
          <p:cNvCxnSpPr>
            <a:cxnSpLocks/>
          </p:cNvCxnSpPr>
          <p:nvPr/>
        </p:nvCxnSpPr>
        <p:spPr>
          <a:xfrm flipV="1">
            <a:off x="6380579" y="3359506"/>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urved Connector 58">
            <a:extLst>
              <a:ext uri="{FF2B5EF4-FFF2-40B4-BE49-F238E27FC236}">
                <a16:creationId xmlns:a16="http://schemas.microsoft.com/office/drawing/2014/main" id="{866BD718-AEC3-8942-A5F4-4126C332037C}"/>
              </a:ext>
            </a:extLst>
          </p:cNvPr>
          <p:cNvCxnSpPr>
            <a:cxnSpLocks/>
          </p:cNvCxnSpPr>
          <p:nvPr/>
        </p:nvCxnSpPr>
        <p:spPr>
          <a:xfrm flipV="1">
            <a:off x="8085567" y="339283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D08F682A-F919-314F-88FA-F23F7A63F28C}"/>
              </a:ext>
            </a:extLst>
          </p:cNvPr>
          <p:cNvCxnSpPr>
            <a:cxnSpLocks/>
          </p:cNvCxnSpPr>
          <p:nvPr/>
        </p:nvCxnSpPr>
        <p:spPr>
          <a:xfrm flipV="1">
            <a:off x="9790555" y="3411885"/>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1F38672A-9D06-9A4A-9201-279BC8467AC5}"/>
              </a:ext>
            </a:extLst>
          </p:cNvPr>
          <p:cNvCxnSpPr>
            <a:cxnSpLocks/>
          </p:cNvCxnSpPr>
          <p:nvPr/>
        </p:nvCxnSpPr>
        <p:spPr>
          <a:xfrm flipV="1">
            <a:off x="11438391" y="3402358"/>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1" name="Rectangle 70">
                <a:extLst>
                  <a:ext uri="{FF2B5EF4-FFF2-40B4-BE49-F238E27FC236}">
                    <a16:creationId xmlns:a16="http://schemas.microsoft.com/office/drawing/2014/main" id="{13716C9A-D813-A248-9B2D-2EF4D42A5576}"/>
                  </a:ext>
                </a:extLst>
              </p:cNvPr>
              <p:cNvSpPr/>
              <p:nvPr/>
            </p:nvSpPr>
            <p:spPr>
              <a:xfrm>
                <a:off x="8019255" y="6116782"/>
                <a:ext cx="661060"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i="1" dirty="0" smtClean="0">
                              <a:latin typeface="Cambria Math" panose="02040503050406030204" pitchFamily="18" charset="0"/>
                            </a:rPr>
                          </m:ctrlPr>
                        </m:sSubPr>
                        <m:e>
                          <m:r>
                            <a:rPr lang="en-US" sz="4000" b="0" i="1" dirty="0" smtClean="0">
                              <a:latin typeface="Cambria Math" panose="02040503050406030204" pitchFamily="18" charset="0"/>
                            </a:rPr>
                            <m:t>𝑥</m:t>
                          </m:r>
                        </m:e>
                        <m:sub>
                          <m:r>
                            <a:rPr lang="en-US" sz="4000" b="0" i="1" dirty="0" smtClean="0">
                              <a:latin typeface="Cambria Math" panose="02040503050406030204" pitchFamily="18" charset="0"/>
                            </a:rPr>
                            <m:t>2</m:t>
                          </m:r>
                        </m:sub>
                      </m:sSub>
                    </m:oMath>
                  </m:oMathPara>
                </a14:m>
                <a:endParaRPr lang="en-US" sz="4000" dirty="0"/>
              </a:p>
            </p:txBody>
          </p:sp>
        </mc:Choice>
        <mc:Fallback>
          <p:sp>
            <p:nvSpPr>
              <p:cNvPr id="71" name="Rectangle 70">
                <a:extLst>
                  <a:ext uri="{FF2B5EF4-FFF2-40B4-BE49-F238E27FC236}">
                    <a16:creationId xmlns:a16="http://schemas.microsoft.com/office/drawing/2014/main" id="{13716C9A-D813-A248-9B2D-2EF4D42A5576}"/>
                  </a:ext>
                </a:extLst>
              </p:cNvPr>
              <p:cNvSpPr>
                <a:spLocks noRot="1" noChangeAspect="1" noMove="1" noResize="1" noEditPoints="1" noAdjustHandles="1" noChangeArrowheads="1" noChangeShapeType="1" noTextEdit="1"/>
              </p:cNvSpPr>
              <p:nvPr/>
            </p:nvSpPr>
            <p:spPr>
              <a:xfrm>
                <a:off x="8019255" y="6116782"/>
                <a:ext cx="661060" cy="707886"/>
              </a:xfrm>
              <a:prstGeom prst="rect">
                <a:avLst/>
              </a:prstGeom>
              <a:blipFill>
                <a:blip r:embed="rId10"/>
                <a:stretch>
                  <a:fillRect l="-13208" b="-53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Rectangle 71">
                <a:extLst>
                  <a:ext uri="{FF2B5EF4-FFF2-40B4-BE49-F238E27FC236}">
                    <a16:creationId xmlns:a16="http://schemas.microsoft.com/office/drawing/2014/main" id="{2B452227-BF25-244B-B01E-E53E79D1C080}"/>
                  </a:ext>
                </a:extLst>
              </p:cNvPr>
              <p:cNvSpPr/>
              <p:nvPr/>
            </p:nvSpPr>
            <p:spPr>
              <a:xfrm>
                <a:off x="8900324" y="6126307"/>
                <a:ext cx="661060"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m:t>
                      </m:r>
                    </m:oMath>
                  </m:oMathPara>
                </a14:m>
                <a:endParaRPr lang="en-US" sz="4000" dirty="0"/>
              </a:p>
            </p:txBody>
          </p:sp>
        </mc:Choice>
        <mc:Fallback>
          <p:sp>
            <p:nvSpPr>
              <p:cNvPr id="72" name="Rectangle 71">
                <a:extLst>
                  <a:ext uri="{FF2B5EF4-FFF2-40B4-BE49-F238E27FC236}">
                    <a16:creationId xmlns:a16="http://schemas.microsoft.com/office/drawing/2014/main" id="{2B452227-BF25-244B-B01E-E53E79D1C080}"/>
                  </a:ext>
                </a:extLst>
              </p:cNvPr>
              <p:cNvSpPr>
                <a:spLocks noRot="1" noChangeAspect="1" noMove="1" noResize="1" noEditPoints="1" noAdjustHandles="1" noChangeArrowheads="1" noChangeShapeType="1" noTextEdit="1"/>
              </p:cNvSpPr>
              <p:nvPr/>
            </p:nvSpPr>
            <p:spPr>
              <a:xfrm>
                <a:off x="8900324" y="6126307"/>
                <a:ext cx="661060" cy="70788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4" name="Rectangle 73">
                <a:extLst>
                  <a:ext uri="{FF2B5EF4-FFF2-40B4-BE49-F238E27FC236}">
                    <a16:creationId xmlns:a16="http://schemas.microsoft.com/office/drawing/2014/main" id="{72CF6474-3B1E-5A42-B360-E15863F279DC}"/>
                  </a:ext>
                </a:extLst>
              </p:cNvPr>
              <p:cNvSpPr/>
              <p:nvPr/>
            </p:nvSpPr>
            <p:spPr>
              <a:xfrm>
                <a:off x="9900456" y="6112017"/>
                <a:ext cx="661060"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4000" i="1" dirty="0" smtClean="0">
                              <a:latin typeface="Cambria Math" panose="02040503050406030204" pitchFamily="18" charset="0"/>
                            </a:rPr>
                          </m:ctrlPr>
                        </m:sSubPr>
                        <m:e>
                          <m:r>
                            <a:rPr lang="en-US" sz="4000" b="0" i="1" dirty="0" smtClean="0">
                              <a:latin typeface="Cambria Math" panose="02040503050406030204" pitchFamily="18" charset="0"/>
                            </a:rPr>
                            <m:t>𝑥</m:t>
                          </m:r>
                        </m:e>
                        <m:sub>
                          <m:r>
                            <a:rPr lang="en-US" sz="4000" b="0" i="1" dirty="0" smtClean="0">
                              <a:latin typeface="Cambria Math" panose="02040503050406030204" pitchFamily="18" charset="0"/>
                            </a:rPr>
                            <m:t>𝐷</m:t>
                          </m:r>
                        </m:sub>
                      </m:sSub>
                    </m:oMath>
                  </m:oMathPara>
                </a14:m>
                <a:endParaRPr lang="en-US" sz="4000" dirty="0"/>
              </a:p>
            </p:txBody>
          </p:sp>
        </mc:Choice>
        <mc:Fallback>
          <p:sp>
            <p:nvSpPr>
              <p:cNvPr id="74" name="Rectangle 73">
                <a:extLst>
                  <a:ext uri="{FF2B5EF4-FFF2-40B4-BE49-F238E27FC236}">
                    <a16:creationId xmlns:a16="http://schemas.microsoft.com/office/drawing/2014/main" id="{72CF6474-3B1E-5A42-B360-E15863F279DC}"/>
                  </a:ext>
                </a:extLst>
              </p:cNvPr>
              <p:cNvSpPr>
                <a:spLocks noRot="1" noChangeAspect="1" noMove="1" noResize="1" noEditPoints="1" noAdjustHandles="1" noChangeArrowheads="1" noChangeShapeType="1" noTextEdit="1"/>
              </p:cNvSpPr>
              <p:nvPr/>
            </p:nvSpPr>
            <p:spPr>
              <a:xfrm>
                <a:off x="9900456" y="6112017"/>
                <a:ext cx="661060" cy="707886"/>
              </a:xfrm>
              <a:prstGeom prst="rect">
                <a:avLst/>
              </a:prstGeom>
              <a:blipFill>
                <a:blip r:embed="rId12"/>
                <a:stretch>
                  <a:fillRect l="-21154" b="-5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5" name="Rectangle 74">
                <a:extLst>
                  <a:ext uri="{FF2B5EF4-FFF2-40B4-BE49-F238E27FC236}">
                    <a16:creationId xmlns:a16="http://schemas.microsoft.com/office/drawing/2014/main" id="{7ACF1F0A-C54D-5C48-9ACE-A5DBB9439C86}"/>
                  </a:ext>
                </a:extLst>
              </p:cNvPr>
              <p:cNvSpPr/>
              <p:nvPr/>
            </p:nvSpPr>
            <p:spPr>
              <a:xfrm>
                <a:off x="10938686" y="6150117"/>
                <a:ext cx="661060"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1</m:t>
                      </m:r>
                    </m:oMath>
                  </m:oMathPara>
                </a14:m>
                <a:endParaRPr lang="en-US" sz="4000" dirty="0"/>
              </a:p>
            </p:txBody>
          </p:sp>
        </mc:Choice>
        <mc:Fallback>
          <p:sp>
            <p:nvSpPr>
              <p:cNvPr id="75" name="Rectangle 74">
                <a:extLst>
                  <a:ext uri="{FF2B5EF4-FFF2-40B4-BE49-F238E27FC236}">
                    <a16:creationId xmlns:a16="http://schemas.microsoft.com/office/drawing/2014/main" id="{7ACF1F0A-C54D-5C48-9ACE-A5DBB9439C86}"/>
                  </a:ext>
                </a:extLst>
              </p:cNvPr>
              <p:cNvSpPr>
                <a:spLocks noRot="1" noChangeAspect="1" noMove="1" noResize="1" noEditPoints="1" noAdjustHandles="1" noChangeArrowheads="1" noChangeShapeType="1" noTextEdit="1"/>
              </p:cNvSpPr>
              <p:nvPr/>
            </p:nvSpPr>
            <p:spPr>
              <a:xfrm>
                <a:off x="10938686" y="6150117"/>
                <a:ext cx="661060" cy="707886"/>
              </a:xfrm>
              <a:prstGeom prst="rect">
                <a:avLst/>
              </a:prstGeom>
              <a:blipFill>
                <a:blip r:embed="rId13"/>
                <a:stretch>
                  <a:fillRect l="-3774"/>
                </a:stretch>
              </a:blipFill>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FE311C9A-E97A-A741-ADAA-0F509C0E2E0D}"/>
              </a:ext>
            </a:extLst>
          </p:cNvPr>
          <p:cNvCxnSpPr>
            <a:cxnSpLocks/>
            <a:stCxn id="71" idx="0"/>
            <a:endCxn id="28" idx="4"/>
          </p:cNvCxnSpPr>
          <p:nvPr/>
        </p:nvCxnSpPr>
        <p:spPr>
          <a:xfrm flipH="1" flipV="1">
            <a:off x="6654257" y="3948999"/>
            <a:ext cx="1695528" cy="216778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5E9F6EA-A70D-FA4D-B167-EEBC3F9879AB}"/>
              </a:ext>
            </a:extLst>
          </p:cNvPr>
          <p:cNvCxnSpPr>
            <a:cxnSpLocks/>
            <a:stCxn id="71" idx="0"/>
            <a:endCxn id="5" idx="4"/>
          </p:cNvCxnSpPr>
          <p:nvPr/>
        </p:nvCxnSpPr>
        <p:spPr>
          <a:xfrm flipH="1" flipV="1">
            <a:off x="8330656" y="3953767"/>
            <a:ext cx="19129" cy="216301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3398106-CA7A-4242-91D4-5FCD07690805}"/>
              </a:ext>
            </a:extLst>
          </p:cNvPr>
          <p:cNvCxnSpPr>
            <a:cxnSpLocks/>
            <a:stCxn id="71" idx="0"/>
            <a:endCxn id="46" idx="4"/>
          </p:cNvCxnSpPr>
          <p:nvPr/>
        </p:nvCxnSpPr>
        <p:spPr>
          <a:xfrm flipV="1">
            <a:off x="8349785" y="3987103"/>
            <a:ext cx="1671571" cy="212967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E2B80DE-0008-AF4E-BD0E-C4D13878E63A}"/>
              </a:ext>
            </a:extLst>
          </p:cNvPr>
          <p:cNvCxnSpPr>
            <a:cxnSpLocks/>
            <a:stCxn id="71" idx="0"/>
            <a:endCxn id="58" idx="4"/>
          </p:cNvCxnSpPr>
          <p:nvPr/>
        </p:nvCxnSpPr>
        <p:spPr>
          <a:xfrm flipV="1">
            <a:off x="8349785" y="3991861"/>
            <a:ext cx="3362270" cy="212492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146F441-EDEC-F348-B673-7D3D0F9CEB8A}"/>
              </a:ext>
            </a:extLst>
          </p:cNvPr>
          <p:cNvCxnSpPr>
            <a:cxnSpLocks/>
            <a:stCxn id="74" idx="0"/>
            <a:endCxn id="58" idx="4"/>
          </p:cNvCxnSpPr>
          <p:nvPr/>
        </p:nvCxnSpPr>
        <p:spPr>
          <a:xfrm flipV="1">
            <a:off x="10230986" y="3991861"/>
            <a:ext cx="1481069" cy="212015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41758D5-607D-364D-9EF4-7B1D404EA25E}"/>
              </a:ext>
            </a:extLst>
          </p:cNvPr>
          <p:cNvCxnSpPr>
            <a:cxnSpLocks/>
            <a:stCxn id="74" idx="0"/>
            <a:endCxn id="46" idx="4"/>
          </p:cNvCxnSpPr>
          <p:nvPr/>
        </p:nvCxnSpPr>
        <p:spPr>
          <a:xfrm flipH="1" flipV="1">
            <a:off x="10021356" y="3987103"/>
            <a:ext cx="209630" cy="212491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829190C-B336-D64D-8118-CDFDE138A8F3}"/>
              </a:ext>
            </a:extLst>
          </p:cNvPr>
          <p:cNvCxnSpPr>
            <a:cxnSpLocks/>
            <a:stCxn id="74" idx="0"/>
            <a:endCxn id="5" idx="4"/>
          </p:cNvCxnSpPr>
          <p:nvPr/>
        </p:nvCxnSpPr>
        <p:spPr>
          <a:xfrm flipH="1" flipV="1">
            <a:off x="8330656" y="3953767"/>
            <a:ext cx="1900330" cy="215825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185BBBA2-9D44-2D49-B2A9-CFCEF9A25359}"/>
              </a:ext>
            </a:extLst>
          </p:cNvPr>
          <p:cNvCxnSpPr>
            <a:cxnSpLocks/>
            <a:stCxn id="74" idx="0"/>
            <a:endCxn id="28" idx="4"/>
          </p:cNvCxnSpPr>
          <p:nvPr/>
        </p:nvCxnSpPr>
        <p:spPr>
          <a:xfrm flipH="1" flipV="1">
            <a:off x="6654257" y="3948999"/>
            <a:ext cx="3576729" cy="216301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4F0895F-DE95-3944-B3B7-7ED48B3FC822}"/>
              </a:ext>
            </a:extLst>
          </p:cNvPr>
          <p:cNvCxnSpPr>
            <a:cxnSpLocks/>
            <a:stCxn id="75" idx="0"/>
            <a:endCxn id="28" idx="4"/>
          </p:cNvCxnSpPr>
          <p:nvPr/>
        </p:nvCxnSpPr>
        <p:spPr>
          <a:xfrm flipH="1" flipV="1">
            <a:off x="6654257" y="3948999"/>
            <a:ext cx="4614959" cy="220111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E0BD87F-EC1B-8648-B124-A75882CA75D4}"/>
              </a:ext>
            </a:extLst>
          </p:cNvPr>
          <p:cNvCxnSpPr>
            <a:cxnSpLocks/>
            <a:endCxn id="5" idx="4"/>
          </p:cNvCxnSpPr>
          <p:nvPr/>
        </p:nvCxnSpPr>
        <p:spPr>
          <a:xfrm flipH="1" flipV="1">
            <a:off x="8330656" y="3953767"/>
            <a:ext cx="2938560" cy="218815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CD8B47B-75D7-3C4A-9010-08071C0E617F}"/>
              </a:ext>
            </a:extLst>
          </p:cNvPr>
          <p:cNvCxnSpPr>
            <a:cxnSpLocks/>
            <a:stCxn id="75" idx="0"/>
            <a:endCxn id="46" idx="4"/>
          </p:cNvCxnSpPr>
          <p:nvPr/>
        </p:nvCxnSpPr>
        <p:spPr>
          <a:xfrm flipH="1" flipV="1">
            <a:off x="10021356" y="3987103"/>
            <a:ext cx="1247860" cy="216301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5C32B7B-0106-3E49-B625-8651E02EA87D}"/>
              </a:ext>
            </a:extLst>
          </p:cNvPr>
          <p:cNvCxnSpPr>
            <a:cxnSpLocks/>
            <a:stCxn id="75" idx="0"/>
            <a:endCxn id="58" idx="4"/>
          </p:cNvCxnSpPr>
          <p:nvPr/>
        </p:nvCxnSpPr>
        <p:spPr>
          <a:xfrm flipV="1">
            <a:off x="11269216" y="3991861"/>
            <a:ext cx="442839" cy="215825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8" name="Rectangle 107">
                <a:extLst>
                  <a:ext uri="{FF2B5EF4-FFF2-40B4-BE49-F238E27FC236}">
                    <a16:creationId xmlns:a16="http://schemas.microsoft.com/office/drawing/2014/main" id="{B069836B-DD57-5148-990C-C6E79D069368}"/>
                  </a:ext>
                </a:extLst>
              </p:cNvPr>
              <p:cNvSpPr/>
              <p:nvPr/>
            </p:nvSpPr>
            <p:spPr>
              <a:xfrm>
                <a:off x="6288469" y="5154749"/>
                <a:ext cx="620171" cy="6376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rPr>
                            <m:t>𝑤</m:t>
                          </m:r>
                        </m:e>
                        <m:sub>
                          <m:r>
                            <a:rPr lang="en-US" sz="2800" b="0" i="1" smtClean="0">
                              <a:latin typeface="Cambria Math" panose="02040503050406030204" pitchFamily="18" charset="0"/>
                            </a:rPr>
                            <m:t>11</m:t>
                          </m:r>
                        </m:sub>
                        <m:sup>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sup>
                      </m:sSubSup>
                    </m:oMath>
                  </m:oMathPara>
                </a14:m>
                <a:endParaRPr lang="en-US" sz="2800" dirty="0"/>
              </a:p>
            </p:txBody>
          </p:sp>
        </mc:Choice>
        <mc:Fallback>
          <p:sp>
            <p:nvSpPr>
              <p:cNvPr id="108" name="Rectangle 107">
                <a:extLst>
                  <a:ext uri="{FF2B5EF4-FFF2-40B4-BE49-F238E27FC236}">
                    <a16:creationId xmlns:a16="http://schemas.microsoft.com/office/drawing/2014/main" id="{B069836B-DD57-5148-990C-C6E79D069368}"/>
                  </a:ext>
                </a:extLst>
              </p:cNvPr>
              <p:cNvSpPr>
                <a:spLocks noRot="1" noChangeAspect="1" noMove="1" noResize="1" noEditPoints="1" noAdjustHandles="1" noChangeArrowheads="1" noChangeShapeType="1" noTextEdit="1"/>
              </p:cNvSpPr>
              <p:nvPr/>
            </p:nvSpPr>
            <p:spPr>
              <a:xfrm>
                <a:off x="6288469" y="5154749"/>
                <a:ext cx="620171" cy="637675"/>
              </a:xfrm>
              <a:prstGeom prst="rect">
                <a:avLst/>
              </a:prstGeom>
              <a:blipFill>
                <a:blip r:embed="rId14"/>
                <a:stretch>
                  <a:fillRect l="-22000" r="-12000" b="-19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9" name="Rectangle 108">
                <a:extLst>
                  <a:ext uri="{FF2B5EF4-FFF2-40B4-BE49-F238E27FC236}">
                    <a16:creationId xmlns:a16="http://schemas.microsoft.com/office/drawing/2014/main" id="{2BF1F68A-F9C3-0C44-A5E0-A8102F9824A8}"/>
                  </a:ext>
                </a:extLst>
              </p:cNvPr>
              <p:cNvSpPr/>
              <p:nvPr/>
            </p:nvSpPr>
            <p:spPr>
              <a:xfrm>
                <a:off x="7083813" y="4449890"/>
                <a:ext cx="620171" cy="63767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i="1" smtClean="0">
                              <a:latin typeface="Cambria Math" panose="02040503050406030204" pitchFamily="18" charset="0"/>
                            </a:rPr>
                            <m:t>𝑤</m:t>
                          </m:r>
                        </m:e>
                        <m:sub>
                          <m:r>
                            <a:rPr lang="en-US" sz="2800" b="0" i="1" smtClean="0">
                              <a:latin typeface="Cambria Math" panose="02040503050406030204" pitchFamily="18" charset="0"/>
                            </a:rPr>
                            <m:t>12</m:t>
                          </m:r>
                        </m:sub>
                        <m:sup>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sup>
                      </m:sSubSup>
                    </m:oMath>
                  </m:oMathPara>
                </a14:m>
                <a:endParaRPr lang="en-US" sz="2800" dirty="0"/>
              </a:p>
            </p:txBody>
          </p:sp>
        </mc:Choice>
        <mc:Fallback>
          <p:sp>
            <p:nvSpPr>
              <p:cNvPr id="109" name="Rectangle 108">
                <a:extLst>
                  <a:ext uri="{FF2B5EF4-FFF2-40B4-BE49-F238E27FC236}">
                    <a16:creationId xmlns:a16="http://schemas.microsoft.com/office/drawing/2014/main" id="{2BF1F68A-F9C3-0C44-A5E0-A8102F9824A8}"/>
                  </a:ext>
                </a:extLst>
              </p:cNvPr>
              <p:cNvSpPr>
                <a:spLocks noRot="1" noChangeAspect="1" noMove="1" noResize="1" noEditPoints="1" noAdjustHandles="1" noChangeArrowheads="1" noChangeShapeType="1" noTextEdit="1"/>
              </p:cNvSpPr>
              <p:nvPr/>
            </p:nvSpPr>
            <p:spPr>
              <a:xfrm>
                <a:off x="7083813" y="4449890"/>
                <a:ext cx="620171" cy="637675"/>
              </a:xfrm>
              <a:prstGeom prst="rect">
                <a:avLst/>
              </a:prstGeom>
              <a:blipFill>
                <a:blip r:embed="rId15"/>
                <a:stretch>
                  <a:fillRect l="-22000" r="-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2" name="Rectangle 111">
                <a:extLst>
                  <a:ext uri="{FF2B5EF4-FFF2-40B4-BE49-F238E27FC236}">
                    <a16:creationId xmlns:a16="http://schemas.microsoft.com/office/drawing/2014/main" id="{A04752F9-F17E-BC43-AD80-98D87D339CA2}"/>
                  </a:ext>
                </a:extLst>
              </p:cNvPr>
              <p:cNvSpPr/>
              <p:nvPr/>
            </p:nvSpPr>
            <p:spPr>
              <a:xfrm>
                <a:off x="7345757" y="3611660"/>
                <a:ext cx="620171" cy="66576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r>
                            <a:rPr lang="en-US" sz="2800" b="0" i="1" smtClean="0">
                              <a:latin typeface="Cambria Math" panose="02040503050406030204" pitchFamily="18" charset="0"/>
                            </a:rPr>
                            <m:t>𝐷</m:t>
                          </m:r>
                          <m:r>
                            <a:rPr lang="en-US" sz="2800" b="0" i="1" smtClean="0">
                              <a:latin typeface="Cambria Math" panose="02040503050406030204" pitchFamily="18" charset="0"/>
                            </a:rPr>
                            <m:t>+1</m:t>
                          </m:r>
                        </m:sub>
                        <m:sup>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sup>
                      </m:sSubSup>
                    </m:oMath>
                  </m:oMathPara>
                </a14:m>
                <a:endParaRPr lang="en-US" sz="2800" dirty="0"/>
              </a:p>
            </p:txBody>
          </p:sp>
        </mc:Choice>
        <mc:Fallback>
          <p:sp>
            <p:nvSpPr>
              <p:cNvPr id="112" name="Rectangle 111">
                <a:extLst>
                  <a:ext uri="{FF2B5EF4-FFF2-40B4-BE49-F238E27FC236}">
                    <a16:creationId xmlns:a16="http://schemas.microsoft.com/office/drawing/2014/main" id="{A04752F9-F17E-BC43-AD80-98D87D339CA2}"/>
                  </a:ext>
                </a:extLst>
              </p:cNvPr>
              <p:cNvSpPr>
                <a:spLocks noRot="1" noChangeAspect="1" noMove="1" noResize="1" noEditPoints="1" noAdjustHandles="1" noChangeArrowheads="1" noChangeShapeType="1" noTextEdit="1"/>
              </p:cNvSpPr>
              <p:nvPr/>
            </p:nvSpPr>
            <p:spPr>
              <a:xfrm>
                <a:off x="7345757" y="3611660"/>
                <a:ext cx="620171" cy="665760"/>
              </a:xfrm>
              <a:prstGeom prst="rect">
                <a:avLst/>
              </a:prstGeom>
              <a:blipFill>
                <a:blip r:embed="rId16"/>
                <a:stretch>
                  <a:fillRect l="-46000" r="-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4" name="Rectangle 113">
                <a:extLst>
                  <a:ext uri="{FF2B5EF4-FFF2-40B4-BE49-F238E27FC236}">
                    <a16:creationId xmlns:a16="http://schemas.microsoft.com/office/drawing/2014/main" id="{C631FAB3-AC74-AC4B-9496-57DB47684D53}"/>
                  </a:ext>
                </a:extLst>
              </p:cNvPr>
              <p:cNvSpPr/>
              <p:nvPr/>
            </p:nvSpPr>
            <p:spPr>
              <a:xfrm>
                <a:off x="11210004" y="5478595"/>
                <a:ext cx="977270" cy="66576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𝑤</m:t>
                          </m:r>
                        </m:e>
                        <m:sub>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𝐷</m:t>
                          </m:r>
                          <m:r>
                            <a:rPr lang="en-US" sz="2800" b="0" i="1" smtClean="0">
                              <a:latin typeface="Cambria Math" panose="02040503050406030204" pitchFamily="18" charset="0"/>
                            </a:rPr>
                            <m:t>+1</m:t>
                          </m:r>
                        </m:sub>
                        <m:sup>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sup>
                      </m:sSubSup>
                    </m:oMath>
                  </m:oMathPara>
                </a14:m>
                <a:endParaRPr lang="en-US" sz="2800" dirty="0"/>
              </a:p>
            </p:txBody>
          </p:sp>
        </mc:Choice>
        <mc:Fallback>
          <p:sp>
            <p:nvSpPr>
              <p:cNvPr id="114" name="Rectangle 113">
                <a:extLst>
                  <a:ext uri="{FF2B5EF4-FFF2-40B4-BE49-F238E27FC236}">
                    <a16:creationId xmlns:a16="http://schemas.microsoft.com/office/drawing/2014/main" id="{C631FAB3-AC74-AC4B-9496-57DB47684D53}"/>
                  </a:ext>
                </a:extLst>
              </p:cNvPr>
              <p:cNvSpPr>
                <a:spLocks noRot="1" noChangeAspect="1" noMove="1" noResize="1" noEditPoints="1" noAdjustHandles="1" noChangeArrowheads="1" noChangeShapeType="1" noTextEdit="1"/>
              </p:cNvSpPr>
              <p:nvPr/>
            </p:nvSpPr>
            <p:spPr>
              <a:xfrm>
                <a:off x="11210004" y="5478595"/>
                <a:ext cx="977270" cy="665760"/>
              </a:xfrm>
              <a:prstGeom prst="rect">
                <a:avLst/>
              </a:prstGeom>
              <a:blipFill>
                <a:blip r:embed="rId17"/>
                <a:stretch>
                  <a:fillRect l="-15385" r="-5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5" name="Rectangle 114">
                <a:extLst>
                  <a:ext uri="{FF2B5EF4-FFF2-40B4-BE49-F238E27FC236}">
                    <a16:creationId xmlns:a16="http://schemas.microsoft.com/office/drawing/2014/main" id="{6B404361-3D48-2E4F-8B83-792C32EE852A}"/>
                  </a:ext>
                </a:extLst>
              </p:cNvPr>
              <p:cNvSpPr/>
              <p:nvPr/>
            </p:nvSpPr>
            <p:spPr>
              <a:xfrm>
                <a:off x="10761485" y="4516561"/>
                <a:ext cx="738223" cy="66576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𝑤</m:t>
                          </m:r>
                        </m:e>
                        <m:sub>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𝐷</m:t>
                          </m:r>
                        </m:sub>
                        <m:sup>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sup>
                      </m:sSubSup>
                    </m:oMath>
                  </m:oMathPara>
                </a14:m>
                <a:endParaRPr lang="en-US" sz="2800" dirty="0"/>
              </a:p>
            </p:txBody>
          </p:sp>
        </mc:Choice>
        <mc:Fallback>
          <p:sp>
            <p:nvSpPr>
              <p:cNvPr id="115" name="Rectangle 114">
                <a:extLst>
                  <a:ext uri="{FF2B5EF4-FFF2-40B4-BE49-F238E27FC236}">
                    <a16:creationId xmlns:a16="http://schemas.microsoft.com/office/drawing/2014/main" id="{6B404361-3D48-2E4F-8B83-792C32EE852A}"/>
                  </a:ext>
                </a:extLst>
              </p:cNvPr>
              <p:cNvSpPr>
                <a:spLocks noRot="1" noChangeAspect="1" noMove="1" noResize="1" noEditPoints="1" noAdjustHandles="1" noChangeArrowheads="1" noChangeShapeType="1" noTextEdit="1"/>
              </p:cNvSpPr>
              <p:nvPr/>
            </p:nvSpPr>
            <p:spPr>
              <a:xfrm>
                <a:off x="10761485" y="4516561"/>
                <a:ext cx="738223" cy="665760"/>
              </a:xfrm>
              <a:prstGeom prst="rect">
                <a:avLst/>
              </a:prstGeom>
              <a:blipFill>
                <a:blip r:embed="rId18"/>
                <a:stretch>
                  <a:fillRect l="-11864" r="-16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7" name="Rectangle 116">
                <a:extLst>
                  <a:ext uri="{FF2B5EF4-FFF2-40B4-BE49-F238E27FC236}">
                    <a16:creationId xmlns:a16="http://schemas.microsoft.com/office/drawing/2014/main" id="{976CA71D-7B69-4E46-B3DF-36659310193B}"/>
                  </a:ext>
                </a:extLst>
              </p:cNvPr>
              <p:cNvSpPr/>
              <p:nvPr/>
            </p:nvSpPr>
            <p:spPr>
              <a:xfrm>
                <a:off x="10656709" y="3540217"/>
                <a:ext cx="738223" cy="66576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𝑤</m:t>
                          </m:r>
                        </m:e>
                        <m:sub>
                          <m:r>
                            <a:rPr lang="en-US" sz="2800" b="0" i="1" smtClean="0">
                              <a:latin typeface="Cambria Math" panose="02040503050406030204" pitchFamily="18" charset="0"/>
                            </a:rPr>
                            <m:t>𝑁</m:t>
                          </m:r>
                          <m:r>
                            <a:rPr lang="en-US" sz="2800" b="0" i="1" smtClean="0">
                              <a:latin typeface="Cambria Math" panose="02040503050406030204" pitchFamily="18" charset="0"/>
                            </a:rPr>
                            <m:t>,1</m:t>
                          </m:r>
                        </m:sub>
                        <m:sup>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sup>
                      </m:sSubSup>
                    </m:oMath>
                  </m:oMathPara>
                </a14:m>
                <a:endParaRPr lang="en-US" sz="2800" dirty="0"/>
              </a:p>
            </p:txBody>
          </p:sp>
        </mc:Choice>
        <mc:Fallback>
          <p:sp>
            <p:nvSpPr>
              <p:cNvPr id="117" name="Rectangle 116">
                <a:extLst>
                  <a:ext uri="{FF2B5EF4-FFF2-40B4-BE49-F238E27FC236}">
                    <a16:creationId xmlns:a16="http://schemas.microsoft.com/office/drawing/2014/main" id="{976CA71D-7B69-4E46-B3DF-36659310193B}"/>
                  </a:ext>
                </a:extLst>
              </p:cNvPr>
              <p:cNvSpPr>
                <a:spLocks noRot="1" noChangeAspect="1" noMove="1" noResize="1" noEditPoints="1" noAdjustHandles="1" noChangeArrowheads="1" noChangeShapeType="1" noTextEdit="1"/>
              </p:cNvSpPr>
              <p:nvPr/>
            </p:nvSpPr>
            <p:spPr>
              <a:xfrm>
                <a:off x="10656709" y="3540217"/>
                <a:ext cx="738223" cy="665760"/>
              </a:xfrm>
              <a:prstGeom prst="rect">
                <a:avLst/>
              </a:prstGeom>
              <a:blipFill>
                <a:blip r:embed="rId19"/>
                <a:stretch>
                  <a:fillRect l="-11864" r="-3390"/>
                </a:stretch>
              </a:blipFill>
            </p:spPr>
            <p:txBody>
              <a:bodyPr/>
              <a:lstStyle/>
              <a:p>
                <a:r>
                  <a:rPr lang="en-US">
                    <a:noFill/>
                  </a:rPr>
                  <a:t> </a:t>
                </a:r>
              </a:p>
            </p:txBody>
          </p:sp>
        </mc:Fallback>
      </mc:AlternateContent>
    </p:spTree>
    <p:extLst>
      <p:ext uri="{BB962C8B-B14F-4D97-AF65-F5344CB8AC3E}">
        <p14:creationId xmlns:p14="http://schemas.microsoft.com/office/powerpoint/2010/main" val="178919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6"/>
            <a:ext cx="10515600" cy="912058"/>
          </a:xfrm>
        </p:spPr>
        <p:txBody>
          <a:bodyPr>
            <a:normAutofit/>
          </a:bodyPr>
          <a:lstStyle/>
          <a:p>
            <a:r>
              <a:rPr lang="en-US" sz="4000" dirty="0"/>
              <a:t>Feature Learning: A way to think about neural nets</a:t>
            </a:r>
            <a:endParaRPr lang="en-US" sz="4000"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4299" y="1205344"/>
                <a:ext cx="6074992" cy="5480591"/>
              </a:xfrm>
            </p:spPr>
            <p:txBody>
              <a:bodyPr>
                <a:normAutofit/>
              </a:bodyPr>
              <a:lstStyle/>
              <a:p>
                <a:pPr marL="0" indent="0">
                  <a:lnSpc>
                    <a:spcPct val="150000"/>
                  </a:lnSpc>
                  <a:buNone/>
                </a:pPr>
                <a:r>
                  <a:rPr lang="en-US" dirty="0">
                    <a:cs typeface="Times New Roman"/>
                  </a:rPr>
                  <a:t>For example, consider the XOR problem.   Suppose we create two hidden nodes:</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0.5−</m:t>
                          </m:r>
                          <m:sSub>
                            <m:sSubPr>
                              <m:ctrlPr>
                                <a:rPr lang="en-US" i="1" dirty="0" smtClean="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2</m:t>
                              </m:r>
                            </m:sub>
                          </m:sSub>
                        </m:e>
                      </m:d>
                    </m:oMath>
                  </m:oMathPara>
                </a14:m>
                <a:endParaRPr lang="en-US" dirty="0">
                  <a:cs typeface="Times New Roman"/>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𝑢</m:t>
                      </m:r>
                      <m:d>
                        <m:dPr>
                          <m:ctrlPr>
                            <a:rPr lang="en-US" b="0" i="1"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1</m:t>
                          </m:r>
                          <m:r>
                            <a:rPr lang="en-US" b="0" i="1" dirty="0" smtClean="0">
                              <a:latin typeface="Cambria Math" panose="02040503050406030204" pitchFamily="18" charset="0"/>
                            </a:rPr>
                            <m:t>.5</m:t>
                          </m:r>
                        </m:e>
                      </m:d>
                    </m:oMath>
                  </m:oMathPara>
                </a14:m>
                <a:endParaRPr lang="en-US" dirty="0">
                  <a:cs typeface="Times New Roman"/>
                </a:endParaRPr>
              </a:p>
              <a:p>
                <a:pPr marL="0" indent="0">
                  <a:lnSpc>
                    <a:spcPct val="150000"/>
                  </a:lnSpc>
                  <a:buNone/>
                </a:pPr>
                <a:r>
                  <a:rPr lang="en-US" dirty="0">
                    <a:cs typeface="Times New Roman"/>
                  </a:rPr>
                  <a:t>Then the XOR function </a:t>
                </a:r>
                <a14:m>
                  <m:oMath xmlns:m="http://schemas.openxmlformats.org/officeDocument/2006/math">
                    <m:sSup>
                      <m:sSupPr>
                        <m:ctrlPr>
                          <a:rPr lang="en-US" i="1" dirty="0" smtClean="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sup>
                    </m:sSup>
                    <m:r>
                      <a:rPr lang="en-US" b="0" i="1" smtClean="0">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b="0" i="1" smtClean="0">
                            <a:latin typeface="Cambria Math" panose="02040503050406030204" pitchFamily="18" charset="0"/>
                            <a:cs typeface="Times New Roman"/>
                          </a:rPr>
                          <m:t>1</m:t>
                        </m:r>
                      </m:sub>
                    </m:sSub>
                    <m:r>
                      <a:rPr lang="en-US" i="1" smtClean="0">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b="0" i="1" smtClean="0">
                            <a:latin typeface="Cambria Math" panose="02040503050406030204" pitchFamily="18" charset="0"/>
                            <a:cs typeface="Times New Roman"/>
                          </a:rPr>
                          <m:t>2</m:t>
                        </m:r>
                      </m:sub>
                    </m:sSub>
                    <m:r>
                      <a:rPr lang="en-US" b="0" i="1" smtClean="0">
                        <a:latin typeface="Cambria Math" panose="02040503050406030204" pitchFamily="18" charset="0"/>
                        <a:cs typeface="Times New Roman"/>
                      </a:rPr>
                      <m:t>)</m:t>
                    </m:r>
                  </m:oMath>
                </a14:m>
                <a:r>
                  <a:rPr lang="en-US" dirty="0">
                    <a:cs typeface="Times New Roman"/>
                  </a:rPr>
                  <a:t> is given by</a:t>
                </a:r>
              </a:p>
              <a:p>
                <a:pPr marL="0" indent="0">
                  <a:lnSpc>
                    <a:spcPct val="150000"/>
                  </a:lnSpc>
                  <a:buNone/>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sup>
                      </m:sSup>
                      <m:r>
                        <a:rPr lang="en-US" b="0" i="1" dirty="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−1</m:t>
                      </m:r>
                    </m:oMath>
                  </m:oMathPara>
                </a14:m>
                <a:endParaRPr lang="en-US" dirty="0">
                  <a:cs typeface="Times New Roman"/>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4299" y="1205344"/>
                <a:ext cx="6074992" cy="5480591"/>
              </a:xfrm>
              <a:blipFill>
                <a:blip r:embed="rId2"/>
                <a:stretch>
                  <a:fillRect l="-2088" r="-4593"/>
                </a:stretch>
              </a:blipFill>
            </p:spPr>
            <p:txBody>
              <a:bodyPr/>
              <a:lstStyle/>
              <a:p>
                <a:r>
                  <a:rPr lang="en-US">
                    <a:noFill/>
                  </a:rPr>
                  <a:t> </a:t>
                </a:r>
              </a:p>
            </p:txBody>
          </p:sp>
        </mc:Fallback>
      </mc:AlternateContent>
      <p:cxnSp>
        <p:nvCxnSpPr>
          <p:cNvPr id="39" name="Straight Arrow Connector 38"/>
          <p:cNvCxnSpPr>
            <a:cxnSpLocks/>
          </p:cNvCxnSpPr>
          <p:nvPr/>
        </p:nvCxnSpPr>
        <p:spPr>
          <a:xfrm>
            <a:off x="7491245" y="3227656"/>
            <a:ext cx="295744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flipH="1" flipV="1">
            <a:off x="8068146" y="1519356"/>
            <a:ext cx="37250" cy="21299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8265328" y="1630866"/>
            <a:ext cx="1665028" cy="1568026"/>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897877" y="3066803"/>
            <a:ext cx="350293" cy="350107"/>
          </a:xfrm>
          <a:prstGeom prst="ellipse">
            <a:avLst/>
          </a:prstGeom>
          <a:pattFill prst="wdDnDiag">
            <a:fgClr>
              <a:schemeClr val="accent1"/>
            </a:fgClr>
            <a:bgClr>
              <a:schemeClr val="bg1"/>
            </a:bgClr>
          </a:patt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194350" y="1981795"/>
            <a:ext cx="369876" cy="389931"/>
          </a:xfrm>
          <a:prstGeom prst="ellipse">
            <a:avLst/>
          </a:prstGeom>
          <a:pattFill prst="wdUpDiag">
            <a:fgClr>
              <a:schemeClr val="accent1"/>
            </a:fgClr>
            <a:bgClr>
              <a:schemeClr val="bg1"/>
            </a:bgClr>
          </a:patt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46" name="Rectangle 45"/>
              <p:cNvSpPr/>
              <p:nvPr/>
            </p:nvSpPr>
            <p:spPr>
              <a:xfrm>
                <a:off x="10553476" y="2874999"/>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i="1">
                              <a:latin typeface="Cambria Math" panose="02040503050406030204" pitchFamily="18" charset="0"/>
                              <a:cs typeface="Times New Roman"/>
                            </a:rPr>
                            <m:t>1</m:t>
                          </m:r>
                        </m:sub>
                      </m:sSub>
                    </m:oMath>
                  </m:oMathPara>
                </a14:m>
                <a:endParaRPr lang="en-US" sz="3200" dirty="0"/>
              </a:p>
            </p:txBody>
          </p:sp>
        </mc:Choice>
        <mc:Fallback>
          <p:sp>
            <p:nvSpPr>
              <p:cNvPr id="46" name="Rectangle 45"/>
              <p:cNvSpPr>
                <a:spLocks noRot="1" noChangeAspect="1" noMove="1" noResize="1" noEditPoints="1" noAdjustHandles="1" noChangeArrowheads="1" noChangeShapeType="1" noTextEdit="1"/>
              </p:cNvSpPr>
              <p:nvPr/>
            </p:nvSpPr>
            <p:spPr>
              <a:xfrm>
                <a:off x="10553476" y="2874999"/>
                <a:ext cx="460006" cy="584775"/>
              </a:xfrm>
              <a:prstGeom prst="rect">
                <a:avLst/>
              </a:prstGeom>
              <a:blipFill>
                <a:blip r:embed="rId3"/>
                <a:stretch>
                  <a:fillRect r="-21622" b="-2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Rectangle 46"/>
              <p:cNvSpPr/>
              <p:nvPr/>
            </p:nvSpPr>
            <p:spPr>
              <a:xfrm>
                <a:off x="7540943" y="1048232"/>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b="0" i="1" smtClean="0">
                              <a:latin typeface="Cambria Math" panose="02040503050406030204" pitchFamily="18" charset="0"/>
                              <a:cs typeface="Times New Roman"/>
                            </a:rPr>
                            <m:t>2</m:t>
                          </m:r>
                        </m:sub>
                      </m:sSub>
                    </m:oMath>
                  </m:oMathPara>
                </a14:m>
                <a:endParaRPr lang="en-US" sz="3200" dirty="0"/>
              </a:p>
            </p:txBody>
          </p:sp>
        </mc:Choice>
        <mc:Fallback>
          <p:sp>
            <p:nvSpPr>
              <p:cNvPr id="47" name="Rectangle 46"/>
              <p:cNvSpPr>
                <a:spLocks noRot="1" noChangeAspect="1" noMove="1" noResize="1" noEditPoints="1" noAdjustHandles="1" noChangeArrowheads="1" noChangeShapeType="1" noTextEdit="1"/>
              </p:cNvSpPr>
              <p:nvPr/>
            </p:nvSpPr>
            <p:spPr>
              <a:xfrm>
                <a:off x="7540943" y="1048232"/>
                <a:ext cx="467045" cy="584775"/>
              </a:xfrm>
              <a:prstGeom prst="rect">
                <a:avLst/>
              </a:prstGeom>
              <a:blipFill>
                <a:blip r:embed="rId4"/>
                <a:stretch>
                  <a:fillRect r="-18421" b="-2128"/>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9ECDC11D-0569-C743-AEB3-19D182ECCED6}"/>
              </a:ext>
            </a:extLst>
          </p:cNvPr>
          <p:cNvCxnSpPr/>
          <p:nvPr/>
        </p:nvCxnSpPr>
        <p:spPr>
          <a:xfrm flipH="1" flipV="1">
            <a:off x="7589051" y="2183321"/>
            <a:ext cx="1665028" cy="1568026"/>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BD139C-82C7-974B-9F8A-3BBAADC5DA30}"/>
              </a:ext>
            </a:extLst>
          </p:cNvPr>
          <p:cNvCxnSpPr>
            <a:cxnSpLocks/>
          </p:cNvCxnSpPr>
          <p:nvPr/>
        </p:nvCxnSpPr>
        <p:spPr>
          <a:xfrm>
            <a:off x="7515055" y="6166126"/>
            <a:ext cx="295744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24362C-1E1B-1848-95F2-AEBD4784E2AD}"/>
              </a:ext>
            </a:extLst>
          </p:cNvPr>
          <p:cNvCxnSpPr>
            <a:cxnSpLocks/>
          </p:cNvCxnSpPr>
          <p:nvPr/>
        </p:nvCxnSpPr>
        <p:spPr>
          <a:xfrm flipH="1" flipV="1">
            <a:off x="8084923" y="4495643"/>
            <a:ext cx="44283" cy="20920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50CAB00-3FDA-EC44-B512-B08A9FF6A6A5}"/>
              </a:ext>
            </a:extLst>
          </p:cNvPr>
          <p:cNvSpPr/>
          <p:nvPr/>
        </p:nvSpPr>
        <p:spPr>
          <a:xfrm>
            <a:off x="9236138" y="6005273"/>
            <a:ext cx="350293" cy="350107"/>
          </a:xfrm>
          <a:prstGeom prst="ellipse">
            <a:avLst/>
          </a:prstGeom>
          <a:pattFill prst="wdDnDiag">
            <a:fgClr>
              <a:schemeClr val="accent1"/>
            </a:fgClr>
            <a:bgClr>
              <a:schemeClr val="bg1"/>
            </a:bgClr>
          </a:patt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D2CED3A-1EA1-D54F-A49A-4A362C0DE1C3}"/>
              </a:ext>
            </a:extLst>
          </p:cNvPr>
          <p:cNvSpPr/>
          <p:nvPr/>
        </p:nvSpPr>
        <p:spPr>
          <a:xfrm>
            <a:off x="7917993" y="4863116"/>
            <a:ext cx="369876" cy="389931"/>
          </a:xfrm>
          <a:prstGeom prst="ellipse">
            <a:avLst/>
          </a:prstGeom>
          <a:pattFill prst="wdUpDiag">
            <a:fgClr>
              <a:schemeClr val="accent1"/>
            </a:fgClr>
            <a:bgClr>
              <a:schemeClr val="bg1"/>
            </a:bgClr>
          </a:patt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7D230BF-BB0F-724E-A5A6-991AA02933F6}"/>
              </a:ext>
            </a:extLst>
          </p:cNvPr>
          <p:cNvSpPr/>
          <p:nvPr/>
        </p:nvSpPr>
        <p:spPr>
          <a:xfrm>
            <a:off x="7945247" y="5967603"/>
            <a:ext cx="369876" cy="389925"/>
          </a:xfrm>
          <a:prstGeom prst="ellipse">
            <a:avLst/>
          </a:prstGeom>
          <a:pattFill prst="smGrid">
            <a:fgClr>
              <a:srgbClr val="0432FF"/>
            </a:fgClr>
            <a:bgClr>
              <a:schemeClr val="bg1"/>
            </a:bgClr>
          </a:patt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177EA847-FA86-F841-A2EF-6CDF1EFC0E45}"/>
                  </a:ext>
                </a:extLst>
              </p:cNvPr>
              <p:cNvSpPr/>
              <p:nvPr/>
            </p:nvSpPr>
            <p:spPr>
              <a:xfrm>
                <a:off x="10577285" y="5813469"/>
                <a:ext cx="120041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h</m:t>
                          </m:r>
                        </m:e>
                        <m:sub>
                          <m:r>
                            <a:rPr lang="en-US" sz="3200" b="0" i="1" smtClean="0">
                              <a:latin typeface="Cambria Math" panose="02040503050406030204" pitchFamily="18" charset="0"/>
                            </a:rPr>
                            <m:t>1</m:t>
                          </m:r>
                        </m:sub>
                      </m:sSub>
                      <m:d>
                        <m:dPr>
                          <m:ctrlPr>
                            <a:rPr lang="en-US" sz="3200" b="0" i="1" smtClean="0">
                              <a:latin typeface="Cambria Math" panose="02040503050406030204" pitchFamily="18" charset="0"/>
                            </a:rPr>
                          </m:ctrlPr>
                        </m:dPr>
                        <m:e>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𝑥</m:t>
                              </m:r>
                            </m:e>
                          </m:acc>
                        </m:e>
                      </m:d>
                    </m:oMath>
                  </m:oMathPara>
                </a14:m>
                <a:endParaRPr lang="en-US" sz="3200" dirty="0"/>
              </a:p>
            </p:txBody>
          </p:sp>
        </mc:Choice>
        <mc:Fallback>
          <p:sp>
            <p:nvSpPr>
              <p:cNvPr id="21" name="Rectangle 20">
                <a:extLst>
                  <a:ext uri="{FF2B5EF4-FFF2-40B4-BE49-F238E27FC236}">
                    <a16:creationId xmlns:a16="http://schemas.microsoft.com/office/drawing/2014/main" id="{177EA847-FA86-F841-A2EF-6CDF1EFC0E45}"/>
                  </a:ext>
                </a:extLst>
              </p:cNvPr>
              <p:cNvSpPr>
                <a:spLocks noRot="1" noChangeAspect="1" noMove="1" noResize="1" noEditPoints="1" noAdjustHandles="1" noChangeArrowheads="1" noChangeShapeType="1" noTextEdit="1"/>
              </p:cNvSpPr>
              <p:nvPr/>
            </p:nvSpPr>
            <p:spPr>
              <a:xfrm>
                <a:off x="10577285" y="5813469"/>
                <a:ext cx="1200415" cy="584775"/>
              </a:xfrm>
              <a:prstGeom prst="rect">
                <a:avLst/>
              </a:prstGeom>
              <a:blipFill>
                <a:blip r:embed="rId5"/>
                <a:stretch>
                  <a:fillRect l="-2105" t="-255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A24E026A-38D2-5B42-AF9E-2C44F414C8B4}"/>
                  </a:ext>
                </a:extLst>
              </p:cNvPr>
              <p:cNvSpPr/>
              <p:nvPr/>
            </p:nvSpPr>
            <p:spPr>
              <a:xfrm>
                <a:off x="7925420" y="3929551"/>
                <a:ext cx="1092220"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h</m:t>
                          </m:r>
                        </m:e>
                        <m:sub>
                          <m:r>
                            <a:rPr lang="en-US" sz="3200" b="0" i="1" smtClean="0">
                              <a:latin typeface="Cambria Math" panose="02040503050406030204" pitchFamily="18" charset="0"/>
                            </a:rPr>
                            <m:t>2</m:t>
                          </m:r>
                        </m:sub>
                      </m:sSub>
                      <m:d>
                        <m:dPr>
                          <m:ctrlPr>
                            <a:rPr lang="en-US" sz="3200" b="0" i="1" smtClean="0">
                              <a:latin typeface="Cambria Math" panose="02040503050406030204" pitchFamily="18" charset="0"/>
                            </a:rPr>
                          </m:ctrlPr>
                        </m:dPr>
                        <m:e>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𝑥</m:t>
                              </m:r>
                            </m:e>
                          </m:acc>
                        </m:e>
                      </m:d>
                    </m:oMath>
                  </m:oMathPara>
                </a14:m>
                <a:endParaRPr lang="en-US" sz="3200" dirty="0"/>
              </a:p>
            </p:txBody>
          </p:sp>
        </mc:Choice>
        <mc:Fallback>
          <p:sp>
            <p:nvSpPr>
              <p:cNvPr id="22" name="Rectangle 21">
                <a:extLst>
                  <a:ext uri="{FF2B5EF4-FFF2-40B4-BE49-F238E27FC236}">
                    <a16:creationId xmlns:a16="http://schemas.microsoft.com/office/drawing/2014/main" id="{A24E026A-38D2-5B42-AF9E-2C44F414C8B4}"/>
                  </a:ext>
                </a:extLst>
              </p:cNvPr>
              <p:cNvSpPr>
                <a:spLocks noRot="1" noChangeAspect="1" noMove="1" noResize="1" noEditPoints="1" noAdjustHandles="1" noChangeArrowheads="1" noChangeShapeType="1" noTextEdit="1"/>
              </p:cNvSpPr>
              <p:nvPr/>
            </p:nvSpPr>
            <p:spPr>
              <a:xfrm>
                <a:off x="7925420" y="3929551"/>
                <a:ext cx="1092220" cy="584775"/>
              </a:xfrm>
              <a:prstGeom prst="rect">
                <a:avLst/>
              </a:prstGeom>
              <a:blipFill>
                <a:blip r:embed="rId6"/>
                <a:stretch>
                  <a:fillRect l="-4651" t="-23404" b="-2128"/>
                </a:stretch>
              </a:blipFill>
            </p:spPr>
            <p:txBody>
              <a:bodyPr/>
              <a:lstStyle/>
              <a:p>
                <a:r>
                  <a:rPr lang="en-US">
                    <a:noFill/>
                  </a:rPr>
                  <a:t> </a:t>
                </a:r>
              </a:p>
            </p:txBody>
          </p:sp>
        </mc:Fallback>
      </mc:AlternateContent>
      <p:sp>
        <p:nvSpPr>
          <p:cNvPr id="49" name="Oval 48">
            <a:extLst>
              <a:ext uri="{FF2B5EF4-FFF2-40B4-BE49-F238E27FC236}">
                <a16:creationId xmlns:a16="http://schemas.microsoft.com/office/drawing/2014/main" id="{89750424-AEB5-8048-AA5A-E88625285F64}"/>
              </a:ext>
            </a:extLst>
          </p:cNvPr>
          <p:cNvSpPr/>
          <p:nvPr/>
        </p:nvSpPr>
        <p:spPr>
          <a:xfrm>
            <a:off x="7911906" y="1962331"/>
            <a:ext cx="369876" cy="389925"/>
          </a:xfrm>
          <a:prstGeom prst="ellipse">
            <a:avLst/>
          </a:prstGeom>
          <a:pattFill prst="ltVert">
            <a:fgClr>
              <a:srgbClr val="0432FF"/>
            </a:fgClr>
            <a:bgClr>
              <a:schemeClr val="bg1"/>
            </a:bgClr>
          </a:patt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2F02664-EF25-9F48-BC2C-32855FF12997}"/>
              </a:ext>
            </a:extLst>
          </p:cNvPr>
          <p:cNvSpPr/>
          <p:nvPr/>
        </p:nvSpPr>
        <p:spPr>
          <a:xfrm>
            <a:off x="9221598" y="3043426"/>
            <a:ext cx="369876" cy="389925"/>
          </a:xfrm>
          <a:prstGeom prst="ellipse">
            <a:avLst/>
          </a:prstGeom>
          <a:pattFill prst="ltHorz">
            <a:fgClr>
              <a:srgbClr val="0432FF"/>
            </a:fgClr>
            <a:bgClr>
              <a:schemeClr val="bg1"/>
            </a:bgClr>
          </a:patt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1" name="Rectangle 50">
                <a:extLst>
                  <a:ext uri="{FF2B5EF4-FFF2-40B4-BE49-F238E27FC236}">
                    <a16:creationId xmlns:a16="http://schemas.microsoft.com/office/drawing/2014/main" id="{1AE842F5-2EED-6B41-A577-680AAF5A0C5E}"/>
                  </a:ext>
                </a:extLst>
              </p:cNvPr>
              <p:cNvSpPr/>
              <p:nvPr/>
            </p:nvSpPr>
            <p:spPr>
              <a:xfrm>
                <a:off x="8720762" y="1181575"/>
                <a:ext cx="1627914" cy="646331"/>
              </a:xfrm>
              <a:prstGeom prst="rect">
                <a:avLst/>
              </a:prstGeom>
            </p:spPr>
            <p:txBody>
              <a:bodyPr wrap="square">
                <a:spAutoFit/>
              </a:bodyPr>
              <a:lstStyle/>
              <a:p>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=1</m:t>
                    </m:r>
                  </m:oMath>
                </a14:m>
                <a:r>
                  <a:rPr lang="en-US" dirty="0"/>
                  <a:t> up in this region</a:t>
                </a:r>
              </a:p>
            </p:txBody>
          </p:sp>
        </mc:Choice>
        <mc:Fallback>
          <p:sp>
            <p:nvSpPr>
              <p:cNvPr id="51" name="Rectangle 50">
                <a:extLst>
                  <a:ext uri="{FF2B5EF4-FFF2-40B4-BE49-F238E27FC236}">
                    <a16:creationId xmlns:a16="http://schemas.microsoft.com/office/drawing/2014/main" id="{1AE842F5-2EED-6B41-A577-680AAF5A0C5E}"/>
                  </a:ext>
                </a:extLst>
              </p:cNvPr>
              <p:cNvSpPr>
                <a:spLocks noRot="1" noChangeAspect="1" noMove="1" noResize="1" noEditPoints="1" noAdjustHandles="1" noChangeArrowheads="1" noChangeShapeType="1" noTextEdit="1"/>
              </p:cNvSpPr>
              <p:nvPr/>
            </p:nvSpPr>
            <p:spPr>
              <a:xfrm>
                <a:off x="8720762" y="1181575"/>
                <a:ext cx="1627914" cy="646331"/>
              </a:xfrm>
              <a:prstGeom prst="rect">
                <a:avLst/>
              </a:prstGeom>
              <a:blipFill>
                <a:blip r:embed="rId7"/>
                <a:stretch>
                  <a:fillRect l="-3101" t="-5769" b="-11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Rectangle 51">
                <a:extLst>
                  <a:ext uri="{FF2B5EF4-FFF2-40B4-BE49-F238E27FC236}">
                    <a16:creationId xmlns:a16="http://schemas.microsoft.com/office/drawing/2014/main" id="{9B723E21-3747-1A49-ABB8-6A93794862A3}"/>
                  </a:ext>
                </a:extLst>
              </p:cNvPr>
              <p:cNvSpPr/>
              <p:nvPr/>
            </p:nvSpPr>
            <p:spPr>
              <a:xfrm>
                <a:off x="6289654" y="2548421"/>
                <a:ext cx="1782538" cy="646331"/>
              </a:xfrm>
              <a:prstGeom prst="rect">
                <a:avLst/>
              </a:prstGeom>
            </p:spPr>
            <p:txBody>
              <a:bodyPr wrap="square">
                <a:spAutoFit/>
              </a:bodyPr>
              <a:lstStyle/>
              <a:p>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=1</m:t>
                    </m:r>
                  </m:oMath>
                </a14:m>
                <a:r>
                  <a:rPr lang="en-US" dirty="0"/>
                  <a:t> down in this region</a:t>
                </a:r>
              </a:p>
            </p:txBody>
          </p:sp>
        </mc:Choice>
        <mc:Fallback>
          <p:sp>
            <p:nvSpPr>
              <p:cNvPr id="52" name="Rectangle 51">
                <a:extLst>
                  <a:ext uri="{FF2B5EF4-FFF2-40B4-BE49-F238E27FC236}">
                    <a16:creationId xmlns:a16="http://schemas.microsoft.com/office/drawing/2014/main" id="{9B723E21-3747-1A49-ABB8-6A93794862A3}"/>
                  </a:ext>
                </a:extLst>
              </p:cNvPr>
              <p:cNvSpPr>
                <a:spLocks noRot="1" noChangeAspect="1" noMove="1" noResize="1" noEditPoints="1" noAdjustHandles="1" noChangeArrowheads="1" noChangeShapeType="1" noTextEdit="1"/>
              </p:cNvSpPr>
              <p:nvPr/>
            </p:nvSpPr>
            <p:spPr>
              <a:xfrm>
                <a:off x="6289654" y="2548421"/>
                <a:ext cx="1782538" cy="646331"/>
              </a:xfrm>
              <a:prstGeom prst="rect">
                <a:avLst/>
              </a:prstGeom>
              <a:blipFill>
                <a:blip r:embed="rId8"/>
                <a:stretch>
                  <a:fillRect l="-2113" t="-7692" r="-2113" b="-11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Rectangle 52">
                <a:extLst>
                  <a:ext uri="{FF2B5EF4-FFF2-40B4-BE49-F238E27FC236}">
                    <a16:creationId xmlns:a16="http://schemas.microsoft.com/office/drawing/2014/main" id="{C79D9121-203C-0B4F-B3BA-C73134EBFDEE}"/>
                  </a:ext>
                </a:extLst>
              </p:cNvPr>
              <p:cNvSpPr/>
              <p:nvPr/>
            </p:nvSpPr>
            <p:spPr>
              <a:xfrm>
                <a:off x="9471017" y="3329475"/>
                <a:ext cx="2371897" cy="923330"/>
              </a:xfrm>
              <a:prstGeom prst="rect">
                <a:avLst/>
              </a:prstGeom>
            </p:spPr>
            <p:txBody>
              <a:bodyPr wrap="square">
                <a:spAutoFit/>
              </a:bodyPr>
              <a:lstStyle/>
              <a:p>
                <a:pPr/>
                <a:r>
                  <a:rPr lang="en-US" b="0" dirty="0"/>
                  <a:t>Here in the middle, both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 </m:t>
                    </m:r>
                  </m:oMath>
                </a14:m>
                <a:r>
                  <a:rPr lang="en-US" b="0"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oMath>
                </a14:m>
                <a:r>
                  <a:rPr lang="en-US" dirty="0"/>
                  <a:t> are zero.</a:t>
                </a:r>
              </a:p>
            </p:txBody>
          </p:sp>
        </mc:Choice>
        <mc:Fallback>
          <p:sp>
            <p:nvSpPr>
              <p:cNvPr id="53" name="Rectangle 52">
                <a:extLst>
                  <a:ext uri="{FF2B5EF4-FFF2-40B4-BE49-F238E27FC236}">
                    <a16:creationId xmlns:a16="http://schemas.microsoft.com/office/drawing/2014/main" id="{C79D9121-203C-0B4F-B3BA-C73134EBFDEE}"/>
                  </a:ext>
                </a:extLst>
              </p:cNvPr>
              <p:cNvSpPr>
                <a:spLocks noRot="1" noChangeAspect="1" noMove="1" noResize="1" noEditPoints="1" noAdjustHandles="1" noChangeArrowheads="1" noChangeShapeType="1" noTextEdit="1"/>
              </p:cNvSpPr>
              <p:nvPr/>
            </p:nvSpPr>
            <p:spPr>
              <a:xfrm>
                <a:off x="9471017" y="3329475"/>
                <a:ext cx="2371897" cy="923330"/>
              </a:xfrm>
              <a:prstGeom prst="rect">
                <a:avLst/>
              </a:prstGeom>
              <a:blipFill>
                <a:blip r:embed="rId9"/>
                <a:stretch>
                  <a:fillRect l="-2128" t="-1351" b="-9459"/>
                </a:stretch>
              </a:blipFill>
            </p:spPr>
            <p:txBody>
              <a:bodyPr/>
              <a:lstStyle/>
              <a:p>
                <a:r>
                  <a:rPr lang="en-US">
                    <a:noFill/>
                  </a:rPr>
                  <a:t> </a:t>
                </a:r>
              </a:p>
            </p:txBody>
          </p:sp>
        </mc:Fallback>
      </mc:AlternateContent>
    </p:spTree>
    <p:extLst>
      <p:ext uri="{BB962C8B-B14F-4D97-AF65-F5344CB8AC3E}">
        <p14:creationId xmlns:p14="http://schemas.microsoft.com/office/powerpoint/2010/main" val="187553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p:txBody>
          <a:bodyPr/>
          <a:lstStyle/>
          <a:p>
            <a:r>
              <a:rPr lang="en-US" dirty="0"/>
              <a:t>Why use more than one layer?</a:t>
            </a:r>
          </a:p>
          <a:p>
            <a:pPr lvl="1"/>
            <a:r>
              <a:rPr lang="en-US" dirty="0"/>
              <a:t>Biological inspiration</a:t>
            </a:r>
          </a:p>
          <a:p>
            <a:pPr lvl="1"/>
            <a:r>
              <a:rPr lang="en-US" dirty="0"/>
              <a:t>Representational power: the XOR function</a:t>
            </a:r>
          </a:p>
          <a:p>
            <a:r>
              <a:rPr lang="en-US" dirty="0"/>
              <a:t>Two-layer neural networks</a:t>
            </a:r>
          </a:p>
          <a:p>
            <a:pPr lvl="1"/>
            <a:r>
              <a:rPr lang="en-US" dirty="0"/>
              <a:t>The Fundamental Theorem of Calculus</a:t>
            </a:r>
          </a:p>
          <a:p>
            <a:pPr lvl="1"/>
            <a:r>
              <a:rPr lang="en-US" dirty="0"/>
              <a:t>Feature learning for linear classifiers</a:t>
            </a:r>
          </a:p>
          <a:p>
            <a:r>
              <a:rPr lang="en-US" dirty="0"/>
              <a:t>Deep networks</a:t>
            </a:r>
          </a:p>
          <a:p>
            <a:pPr lvl="1"/>
            <a:r>
              <a:rPr lang="en-US" dirty="0"/>
              <a:t>Biological inspiration: features computed from features</a:t>
            </a:r>
          </a:p>
          <a:p>
            <a:pPr lvl="1"/>
            <a:r>
              <a:rPr lang="en-US" dirty="0"/>
              <a:t>Flexibility: convolutional, recurrent, and gated architectures</a:t>
            </a:r>
          </a:p>
          <a:p>
            <a:pPr lvl="1"/>
            <a:endParaRPr lang="en-US" dirty="0"/>
          </a:p>
        </p:txBody>
      </p:sp>
    </p:spTree>
    <p:extLst>
      <p:ext uri="{BB962C8B-B14F-4D97-AF65-F5344CB8AC3E}">
        <p14:creationId xmlns:p14="http://schemas.microsoft.com/office/powerpoint/2010/main" val="415174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normAutofit/>
          </a:bodyPr>
          <a:lstStyle/>
          <a:p>
            <a:r>
              <a:rPr lang="en-US" sz="4000" dirty="0"/>
              <a:t>Feature Learning: A way to think about neural nets</a:t>
            </a:r>
            <a:endParaRPr lang="en-US" sz="4000" b="1" dirty="0">
              <a:solidFill>
                <a:srgbClr val="FF0000"/>
              </a:solidFill>
            </a:endParaRPr>
          </a:p>
        </p:txBody>
      </p:sp>
      <p:sp>
        <p:nvSpPr>
          <p:cNvPr id="3" name="Content Placeholder 2"/>
          <p:cNvSpPr>
            <a:spLocks noGrp="1"/>
          </p:cNvSpPr>
          <p:nvPr>
            <p:ph idx="1"/>
          </p:nvPr>
        </p:nvSpPr>
        <p:spPr>
          <a:xfrm>
            <a:off x="414299" y="1205344"/>
            <a:ext cx="6074992" cy="5480591"/>
          </a:xfrm>
        </p:spPr>
        <p:txBody>
          <a:bodyPr>
            <a:normAutofit/>
          </a:bodyPr>
          <a:lstStyle/>
          <a:p>
            <a:pPr marL="0" indent="0">
              <a:lnSpc>
                <a:spcPct val="150000"/>
              </a:lnSpc>
              <a:buNone/>
            </a:pPr>
            <a:r>
              <a:rPr lang="en-US" dirty="0">
                <a:cs typeface="Times New Roman"/>
              </a:rPr>
              <a:t>In general, this is one of the most useful ways to think about neural nets:</a:t>
            </a:r>
          </a:p>
          <a:p>
            <a:pPr>
              <a:lnSpc>
                <a:spcPct val="150000"/>
              </a:lnSpc>
            </a:pPr>
            <a:r>
              <a:rPr lang="en-US" dirty="0">
                <a:cs typeface="Times New Roman"/>
              </a:rPr>
              <a:t>The first layer learns a set of features.</a:t>
            </a:r>
          </a:p>
          <a:p>
            <a:pPr>
              <a:lnSpc>
                <a:spcPct val="150000"/>
              </a:lnSpc>
            </a:pPr>
            <a:r>
              <a:rPr lang="en-US" dirty="0">
                <a:cs typeface="Times New Roman"/>
              </a:rPr>
              <a:t>The second layer learns a linear classifier, using those features as its input.</a:t>
            </a:r>
          </a:p>
        </p:txBody>
      </p:sp>
      <p:cxnSp>
        <p:nvCxnSpPr>
          <p:cNvPr id="39" name="Straight Arrow Connector 38"/>
          <p:cNvCxnSpPr>
            <a:cxnSpLocks/>
          </p:cNvCxnSpPr>
          <p:nvPr/>
        </p:nvCxnSpPr>
        <p:spPr>
          <a:xfrm>
            <a:off x="7491245" y="3227656"/>
            <a:ext cx="295744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flipH="1" flipV="1">
            <a:off x="8068146" y="1519356"/>
            <a:ext cx="37250" cy="21299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8265328" y="1630866"/>
            <a:ext cx="1665028" cy="1568026"/>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897877" y="3066803"/>
            <a:ext cx="350293" cy="350107"/>
          </a:xfrm>
          <a:prstGeom prst="ellipse">
            <a:avLst/>
          </a:prstGeom>
          <a:pattFill prst="wdDnDiag">
            <a:fgClr>
              <a:schemeClr val="accent1"/>
            </a:fgClr>
            <a:bgClr>
              <a:schemeClr val="bg1"/>
            </a:bgClr>
          </a:patt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194350" y="1981795"/>
            <a:ext cx="369876" cy="389931"/>
          </a:xfrm>
          <a:prstGeom prst="ellipse">
            <a:avLst/>
          </a:prstGeom>
          <a:pattFill prst="wdUpDiag">
            <a:fgClr>
              <a:schemeClr val="accent1"/>
            </a:fgClr>
            <a:bgClr>
              <a:schemeClr val="bg1"/>
            </a:bgClr>
          </a:patt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46" name="Rectangle 45"/>
              <p:cNvSpPr/>
              <p:nvPr/>
            </p:nvSpPr>
            <p:spPr>
              <a:xfrm>
                <a:off x="10553476" y="2874999"/>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i="1">
                              <a:latin typeface="Cambria Math" panose="02040503050406030204" pitchFamily="18" charset="0"/>
                              <a:cs typeface="Times New Roman"/>
                            </a:rPr>
                            <m:t>1</m:t>
                          </m:r>
                        </m:sub>
                      </m:sSub>
                    </m:oMath>
                  </m:oMathPara>
                </a14:m>
                <a:endParaRPr lang="en-US" sz="3200" dirty="0"/>
              </a:p>
            </p:txBody>
          </p:sp>
        </mc:Choice>
        <mc:Fallback>
          <p:sp>
            <p:nvSpPr>
              <p:cNvPr id="46" name="Rectangle 45"/>
              <p:cNvSpPr>
                <a:spLocks noRot="1" noChangeAspect="1" noMove="1" noResize="1" noEditPoints="1" noAdjustHandles="1" noChangeArrowheads="1" noChangeShapeType="1" noTextEdit="1"/>
              </p:cNvSpPr>
              <p:nvPr/>
            </p:nvSpPr>
            <p:spPr>
              <a:xfrm>
                <a:off x="10553476" y="2874999"/>
                <a:ext cx="460006" cy="584775"/>
              </a:xfrm>
              <a:prstGeom prst="rect">
                <a:avLst/>
              </a:prstGeom>
              <a:blipFill>
                <a:blip r:embed="rId2"/>
                <a:stretch>
                  <a:fillRect r="-21622" b="-2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Rectangle 46"/>
              <p:cNvSpPr/>
              <p:nvPr/>
            </p:nvSpPr>
            <p:spPr>
              <a:xfrm>
                <a:off x="7540943" y="1048232"/>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b="0" i="1" smtClean="0">
                              <a:latin typeface="Cambria Math" panose="02040503050406030204" pitchFamily="18" charset="0"/>
                              <a:cs typeface="Times New Roman"/>
                            </a:rPr>
                            <m:t>2</m:t>
                          </m:r>
                        </m:sub>
                      </m:sSub>
                    </m:oMath>
                  </m:oMathPara>
                </a14:m>
                <a:endParaRPr lang="en-US" sz="3200" dirty="0"/>
              </a:p>
            </p:txBody>
          </p:sp>
        </mc:Choice>
        <mc:Fallback>
          <p:sp>
            <p:nvSpPr>
              <p:cNvPr id="47" name="Rectangle 46"/>
              <p:cNvSpPr>
                <a:spLocks noRot="1" noChangeAspect="1" noMove="1" noResize="1" noEditPoints="1" noAdjustHandles="1" noChangeArrowheads="1" noChangeShapeType="1" noTextEdit="1"/>
              </p:cNvSpPr>
              <p:nvPr/>
            </p:nvSpPr>
            <p:spPr>
              <a:xfrm>
                <a:off x="7540943" y="1048232"/>
                <a:ext cx="467045" cy="584775"/>
              </a:xfrm>
              <a:prstGeom prst="rect">
                <a:avLst/>
              </a:prstGeom>
              <a:blipFill>
                <a:blip r:embed="rId3"/>
                <a:stretch>
                  <a:fillRect r="-18421" b="-2128"/>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9ECDC11D-0569-C743-AEB3-19D182ECCED6}"/>
              </a:ext>
            </a:extLst>
          </p:cNvPr>
          <p:cNvCxnSpPr/>
          <p:nvPr/>
        </p:nvCxnSpPr>
        <p:spPr>
          <a:xfrm flipH="1" flipV="1">
            <a:off x="7589051" y="2183321"/>
            <a:ext cx="1665028" cy="1568026"/>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BD139C-82C7-974B-9F8A-3BBAADC5DA30}"/>
              </a:ext>
            </a:extLst>
          </p:cNvPr>
          <p:cNvCxnSpPr>
            <a:cxnSpLocks/>
          </p:cNvCxnSpPr>
          <p:nvPr/>
        </p:nvCxnSpPr>
        <p:spPr>
          <a:xfrm>
            <a:off x="7515055" y="6166126"/>
            <a:ext cx="295744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24362C-1E1B-1848-95F2-AEBD4784E2AD}"/>
              </a:ext>
            </a:extLst>
          </p:cNvPr>
          <p:cNvCxnSpPr>
            <a:cxnSpLocks/>
          </p:cNvCxnSpPr>
          <p:nvPr/>
        </p:nvCxnSpPr>
        <p:spPr>
          <a:xfrm flipH="1" flipV="1">
            <a:off x="8084923" y="4495643"/>
            <a:ext cx="44283" cy="20920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50CAB00-3FDA-EC44-B512-B08A9FF6A6A5}"/>
              </a:ext>
            </a:extLst>
          </p:cNvPr>
          <p:cNvSpPr/>
          <p:nvPr/>
        </p:nvSpPr>
        <p:spPr>
          <a:xfrm>
            <a:off x="7921687" y="4890844"/>
            <a:ext cx="350293" cy="350107"/>
          </a:xfrm>
          <a:prstGeom prst="ellipse">
            <a:avLst/>
          </a:prstGeom>
          <a:pattFill prst="wdDnDiag">
            <a:fgClr>
              <a:schemeClr val="accent1"/>
            </a:fgClr>
            <a:bgClr>
              <a:schemeClr val="bg1"/>
            </a:bgClr>
          </a:patt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D2CED3A-1EA1-D54F-A49A-4A362C0DE1C3}"/>
              </a:ext>
            </a:extLst>
          </p:cNvPr>
          <p:cNvSpPr/>
          <p:nvPr/>
        </p:nvSpPr>
        <p:spPr>
          <a:xfrm>
            <a:off x="9218160" y="5977546"/>
            <a:ext cx="369876" cy="389931"/>
          </a:xfrm>
          <a:prstGeom prst="ellipse">
            <a:avLst/>
          </a:prstGeom>
          <a:pattFill prst="wdUpDiag">
            <a:fgClr>
              <a:schemeClr val="accent1"/>
            </a:fgClr>
            <a:bgClr>
              <a:schemeClr val="bg1"/>
            </a:bgClr>
          </a:patt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7D230BF-BB0F-724E-A5A6-991AA02933F6}"/>
              </a:ext>
            </a:extLst>
          </p:cNvPr>
          <p:cNvSpPr/>
          <p:nvPr/>
        </p:nvSpPr>
        <p:spPr>
          <a:xfrm>
            <a:off x="7945247" y="5967603"/>
            <a:ext cx="369876" cy="389925"/>
          </a:xfrm>
          <a:prstGeom prst="ellipse">
            <a:avLst/>
          </a:prstGeom>
          <a:pattFill prst="smGrid">
            <a:fgClr>
              <a:srgbClr val="0432FF"/>
            </a:fgClr>
            <a:bgClr>
              <a:schemeClr val="bg1"/>
            </a:bgClr>
          </a:patt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177EA847-FA86-F841-A2EF-6CDF1EFC0E45}"/>
                  </a:ext>
                </a:extLst>
              </p:cNvPr>
              <p:cNvSpPr/>
              <p:nvPr/>
            </p:nvSpPr>
            <p:spPr>
              <a:xfrm>
                <a:off x="10577285" y="5813469"/>
                <a:ext cx="120041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h</m:t>
                          </m:r>
                        </m:e>
                        <m:sub>
                          <m:r>
                            <a:rPr lang="en-US" sz="3200" b="0" i="1" smtClean="0">
                              <a:latin typeface="Cambria Math" panose="02040503050406030204" pitchFamily="18" charset="0"/>
                            </a:rPr>
                            <m:t>1</m:t>
                          </m:r>
                        </m:sub>
                      </m:sSub>
                      <m:d>
                        <m:dPr>
                          <m:ctrlPr>
                            <a:rPr lang="en-US" sz="3200" b="0" i="1" smtClean="0">
                              <a:latin typeface="Cambria Math" panose="02040503050406030204" pitchFamily="18" charset="0"/>
                            </a:rPr>
                          </m:ctrlPr>
                        </m:dPr>
                        <m:e>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𝑥</m:t>
                              </m:r>
                            </m:e>
                          </m:acc>
                        </m:e>
                      </m:d>
                    </m:oMath>
                  </m:oMathPara>
                </a14:m>
                <a:endParaRPr lang="en-US" sz="3200" dirty="0"/>
              </a:p>
            </p:txBody>
          </p:sp>
        </mc:Choice>
        <mc:Fallback>
          <p:sp>
            <p:nvSpPr>
              <p:cNvPr id="21" name="Rectangle 20">
                <a:extLst>
                  <a:ext uri="{FF2B5EF4-FFF2-40B4-BE49-F238E27FC236}">
                    <a16:creationId xmlns:a16="http://schemas.microsoft.com/office/drawing/2014/main" id="{177EA847-FA86-F841-A2EF-6CDF1EFC0E45}"/>
                  </a:ext>
                </a:extLst>
              </p:cNvPr>
              <p:cNvSpPr>
                <a:spLocks noRot="1" noChangeAspect="1" noMove="1" noResize="1" noEditPoints="1" noAdjustHandles="1" noChangeArrowheads="1" noChangeShapeType="1" noTextEdit="1"/>
              </p:cNvSpPr>
              <p:nvPr/>
            </p:nvSpPr>
            <p:spPr>
              <a:xfrm>
                <a:off x="10577285" y="5813469"/>
                <a:ext cx="1200415" cy="584775"/>
              </a:xfrm>
              <a:prstGeom prst="rect">
                <a:avLst/>
              </a:prstGeom>
              <a:blipFill>
                <a:blip r:embed="rId4"/>
                <a:stretch>
                  <a:fillRect l="-2105" t="-255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A24E026A-38D2-5B42-AF9E-2C44F414C8B4}"/>
                  </a:ext>
                </a:extLst>
              </p:cNvPr>
              <p:cNvSpPr/>
              <p:nvPr/>
            </p:nvSpPr>
            <p:spPr>
              <a:xfrm>
                <a:off x="7925420" y="3929551"/>
                <a:ext cx="1092220"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h</m:t>
                          </m:r>
                        </m:e>
                        <m:sub>
                          <m:r>
                            <a:rPr lang="en-US" sz="3200" b="0" i="1" smtClean="0">
                              <a:latin typeface="Cambria Math" panose="02040503050406030204" pitchFamily="18" charset="0"/>
                            </a:rPr>
                            <m:t>2</m:t>
                          </m:r>
                        </m:sub>
                      </m:sSub>
                      <m:d>
                        <m:dPr>
                          <m:ctrlPr>
                            <a:rPr lang="en-US" sz="3200" b="0" i="1" smtClean="0">
                              <a:latin typeface="Cambria Math" panose="02040503050406030204" pitchFamily="18" charset="0"/>
                            </a:rPr>
                          </m:ctrlPr>
                        </m:dPr>
                        <m:e>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𝑥</m:t>
                              </m:r>
                            </m:e>
                          </m:acc>
                        </m:e>
                      </m:d>
                    </m:oMath>
                  </m:oMathPara>
                </a14:m>
                <a:endParaRPr lang="en-US" sz="3200" dirty="0"/>
              </a:p>
            </p:txBody>
          </p:sp>
        </mc:Choice>
        <mc:Fallback>
          <p:sp>
            <p:nvSpPr>
              <p:cNvPr id="22" name="Rectangle 21">
                <a:extLst>
                  <a:ext uri="{FF2B5EF4-FFF2-40B4-BE49-F238E27FC236}">
                    <a16:creationId xmlns:a16="http://schemas.microsoft.com/office/drawing/2014/main" id="{A24E026A-38D2-5B42-AF9E-2C44F414C8B4}"/>
                  </a:ext>
                </a:extLst>
              </p:cNvPr>
              <p:cNvSpPr>
                <a:spLocks noRot="1" noChangeAspect="1" noMove="1" noResize="1" noEditPoints="1" noAdjustHandles="1" noChangeArrowheads="1" noChangeShapeType="1" noTextEdit="1"/>
              </p:cNvSpPr>
              <p:nvPr/>
            </p:nvSpPr>
            <p:spPr>
              <a:xfrm>
                <a:off x="7925420" y="3929551"/>
                <a:ext cx="1092220" cy="584775"/>
              </a:xfrm>
              <a:prstGeom prst="rect">
                <a:avLst/>
              </a:prstGeom>
              <a:blipFill>
                <a:blip r:embed="rId5"/>
                <a:stretch>
                  <a:fillRect l="-4651" t="-23404" b="-2128"/>
                </a:stretch>
              </a:blipFill>
            </p:spPr>
            <p:txBody>
              <a:bodyPr/>
              <a:lstStyle/>
              <a:p>
                <a:r>
                  <a:rPr lang="en-US">
                    <a:noFill/>
                  </a:rPr>
                  <a:t> </a:t>
                </a:r>
              </a:p>
            </p:txBody>
          </p:sp>
        </mc:Fallback>
      </mc:AlternateContent>
      <p:sp>
        <p:nvSpPr>
          <p:cNvPr id="49" name="Oval 48">
            <a:extLst>
              <a:ext uri="{FF2B5EF4-FFF2-40B4-BE49-F238E27FC236}">
                <a16:creationId xmlns:a16="http://schemas.microsoft.com/office/drawing/2014/main" id="{89750424-AEB5-8048-AA5A-E88625285F64}"/>
              </a:ext>
            </a:extLst>
          </p:cNvPr>
          <p:cNvSpPr/>
          <p:nvPr/>
        </p:nvSpPr>
        <p:spPr>
          <a:xfrm>
            <a:off x="7911906" y="1962331"/>
            <a:ext cx="369876" cy="389925"/>
          </a:xfrm>
          <a:prstGeom prst="ellipse">
            <a:avLst/>
          </a:prstGeom>
          <a:pattFill prst="ltVert">
            <a:fgClr>
              <a:srgbClr val="0432FF"/>
            </a:fgClr>
            <a:bgClr>
              <a:schemeClr val="bg1"/>
            </a:bgClr>
          </a:patt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2F02664-EF25-9F48-BC2C-32855FF12997}"/>
              </a:ext>
            </a:extLst>
          </p:cNvPr>
          <p:cNvSpPr/>
          <p:nvPr/>
        </p:nvSpPr>
        <p:spPr>
          <a:xfrm>
            <a:off x="9221598" y="3043426"/>
            <a:ext cx="369876" cy="389925"/>
          </a:xfrm>
          <a:prstGeom prst="ellipse">
            <a:avLst/>
          </a:prstGeom>
          <a:pattFill prst="ltHorz">
            <a:fgClr>
              <a:srgbClr val="0432FF"/>
            </a:fgClr>
            <a:bgClr>
              <a:schemeClr val="bg1"/>
            </a:bgClr>
          </a:pattFill>
          <a:ln w="635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19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p:txBody>
          <a:bodyPr/>
          <a:lstStyle/>
          <a:p>
            <a:r>
              <a:rPr lang="en-US" dirty="0">
                <a:solidFill>
                  <a:schemeClr val="bg1">
                    <a:lumMod val="75000"/>
                  </a:schemeClr>
                </a:solidFill>
              </a:rPr>
              <a:t>Why use more than one layer?</a:t>
            </a:r>
          </a:p>
          <a:p>
            <a:pPr lvl="1"/>
            <a:r>
              <a:rPr lang="en-US" dirty="0">
                <a:solidFill>
                  <a:schemeClr val="bg1">
                    <a:lumMod val="75000"/>
                  </a:schemeClr>
                </a:solidFill>
              </a:rPr>
              <a:t>Biological inspiration</a:t>
            </a:r>
          </a:p>
          <a:p>
            <a:pPr lvl="1"/>
            <a:r>
              <a:rPr lang="en-US" dirty="0">
                <a:solidFill>
                  <a:schemeClr val="bg1">
                    <a:lumMod val="75000"/>
                  </a:schemeClr>
                </a:solidFill>
              </a:rPr>
              <a:t>Representational power: the XOR function</a:t>
            </a:r>
          </a:p>
          <a:p>
            <a:r>
              <a:rPr lang="en-US" dirty="0">
                <a:solidFill>
                  <a:schemeClr val="bg1">
                    <a:lumMod val="75000"/>
                  </a:schemeClr>
                </a:solidFill>
              </a:rPr>
              <a:t>Two-layer neural networks</a:t>
            </a:r>
          </a:p>
          <a:p>
            <a:pPr lvl="1"/>
            <a:r>
              <a:rPr lang="en-US" dirty="0">
                <a:solidFill>
                  <a:schemeClr val="bg1">
                    <a:lumMod val="75000"/>
                  </a:schemeClr>
                </a:solidFill>
              </a:rPr>
              <a:t>The Fundamental Theorem of Calculus</a:t>
            </a:r>
          </a:p>
          <a:p>
            <a:pPr lvl="1"/>
            <a:r>
              <a:rPr lang="en-US" dirty="0">
                <a:solidFill>
                  <a:schemeClr val="bg1">
                    <a:lumMod val="75000"/>
                  </a:schemeClr>
                </a:solidFill>
              </a:rPr>
              <a:t>Feature learning for linear classifiers</a:t>
            </a:r>
            <a:endParaRPr lang="en-US" dirty="0"/>
          </a:p>
          <a:p>
            <a:r>
              <a:rPr lang="en-US" dirty="0"/>
              <a:t>Deep networks</a:t>
            </a:r>
          </a:p>
          <a:p>
            <a:pPr lvl="1"/>
            <a:r>
              <a:rPr lang="en-US" dirty="0"/>
              <a:t>Biological inspiration: features computed from features</a:t>
            </a:r>
          </a:p>
          <a:p>
            <a:pPr lvl="1"/>
            <a:r>
              <a:rPr lang="en-US" dirty="0"/>
              <a:t>Flexibility: convolutional, recurrent, and gated architectures</a:t>
            </a:r>
          </a:p>
          <a:p>
            <a:pPr lvl="1"/>
            <a:endParaRPr lang="en-US" dirty="0"/>
          </a:p>
        </p:txBody>
      </p:sp>
    </p:spTree>
    <p:extLst>
      <p:ext uri="{BB962C8B-B14F-4D97-AF65-F5344CB8AC3E}">
        <p14:creationId xmlns:p14="http://schemas.microsoft.com/office/powerpoint/2010/main" val="3062773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DC1B-AB1E-AD42-AC8D-1C9DCD1D96A6}"/>
              </a:ext>
            </a:extLst>
          </p:cNvPr>
          <p:cNvSpPr>
            <a:spLocks noGrp="1"/>
          </p:cNvSpPr>
          <p:nvPr>
            <p:ph type="title"/>
          </p:nvPr>
        </p:nvSpPr>
        <p:spPr>
          <a:xfrm>
            <a:off x="38093" y="65083"/>
            <a:ext cx="9110683" cy="1325563"/>
          </a:xfrm>
        </p:spPr>
        <p:txBody>
          <a:bodyPr>
            <a:normAutofit fontScale="90000"/>
          </a:bodyPr>
          <a:lstStyle/>
          <a:p>
            <a:r>
              <a:rPr lang="en-US" dirty="0"/>
              <a:t>Biological Inspiration: Simple, Complex, and Hypercomplex Cells in the Visual Cortex</a:t>
            </a:r>
          </a:p>
        </p:txBody>
      </p:sp>
      <p:sp>
        <p:nvSpPr>
          <p:cNvPr id="3" name="Content Placeholder 2">
            <a:extLst>
              <a:ext uri="{FF2B5EF4-FFF2-40B4-BE49-F238E27FC236}">
                <a16:creationId xmlns:a16="http://schemas.microsoft.com/office/drawing/2014/main" id="{1F1B81CC-858F-A94D-8C6C-32C9F02C0EE6}"/>
              </a:ext>
            </a:extLst>
          </p:cNvPr>
          <p:cNvSpPr>
            <a:spLocks noGrp="1"/>
          </p:cNvSpPr>
          <p:nvPr>
            <p:ph idx="1"/>
          </p:nvPr>
        </p:nvSpPr>
        <p:spPr>
          <a:xfrm>
            <a:off x="552450" y="1839912"/>
            <a:ext cx="5662613" cy="4351338"/>
          </a:xfrm>
        </p:spPr>
        <p:txBody>
          <a:bodyPr/>
          <a:lstStyle/>
          <a:p>
            <a:pPr marL="0" indent="0">
              <a:buNone/>
            </a:pPr>
            <a:r>
              <a:rPr lang="en-US" dirty="0"/>
              <a:t>D. Hubel and T. Wiesel (1959, 1962, Nobel Prize 1981) found that the human visual cortex consists of a hierarchy of </a:t>
            </a:r>
            <a:r>
              <a:rPr lang="en-US" i="1" dirty="0"/>
              <a:t>simple</a:t>
            </a:r>
            <a:r>
              <a:rPr lang="en-US" dirty="0"/>
              <a:t>, </a:t>
            </a:r>
            <a:r>
              <a:rPr lang="en-US" i="1" dirty="0"/>
              <a:t>complex</a:t>
            </a:r>
            <a:r>
              <a:rPr lang="en-US" dirty="0"/>
              <a:t>, and </a:t>
            </a:r>
            <a:r>
              <a:rPr lang="en-US" i="1" dirty="0"/>
              <a:t>hypercomplex</a:t>
            </a:r>
            <a:r>
              <a:rPr lang="en-US" dirty="0"/>
              <a:t> cells.</a:t>
            </a:r>
          </a:p>
          <a:p>
            <a:r>
              <a:rPr lang="en-US" dirty="0"/>
              <a:t>Simple cells (in visual area 1, called V1) fire when you see a simple pattern of colors in a particular orientation (figure (b), at right)</a:t>
            </a:r>
          </a:p>
          <a:p>
            <a:endParaRPr lang="en-US" dirty="0"/>
          </a:p>
        </p:txBody>
      </p:sp>
      <p:pic>
        <p:nvPicPr>
          <p:cNvPr id="11266" name="Picture 2">
            <a:extLst>
              <a:ext uri="{FF2B5EF4-FFF2-40B4-BE49-F238E27FC236}">
                <a16:creationId xmlns:a16="http://schemas.microsoft.com/office/drawing/2014/main" id="{FD6A3B24-6C82-1A4B-A97F-F11645802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76" y="1158829"/>
            <a:ext cx="2552700" cy="2273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70D32C1-A6EE-854A-BC9D-25555C4FA0D1}"/>
              </a:ext>
            </a:extLst>
          </p:cNvPr>
          <p:cNvSpPr/>
          <p:nvPr/>
        </p:nvSpPr>
        <p:spPr>
          <a:xfrm>
            <a:off x="8877310" y="1442937"/>
            <a:ext cx="2552701" cy="1200329"/>
          </a:xfrm>
          <a:prstGeom prst="rect">
            <a:avLst/>
          </a:prstGeom>
        </p:spPr>
        <p:txBody>
          <a:bodyPr wrap="square">
            <a:spAutoFit/>
          </a:bodyPr>
          <a:lstStyle/>
          <a:p>
            <a:pPr algn="ctr"/>
            <a:r>
              <a:rPr lang="en-US" sz="1200" dirty="0"/>
              <a:t>By Chavez01 at English Wikipedia - Transferred from </a:t>
            </a:r>
            <a:r>
              <a:rPr lang="en-US" sz="1200" dirty="0" err="1"/>
              <a:t>en.wikipedia</a:t>
            </a:r>
            <a:r>
              <a:rPr lang="en-US" sz="1200" dirty="0"/>
              <a:t> to Commons by ××ª× ×× using </a:t>
            </a:r>
            <a:r>
              <a:rPr lang="en-US" sz="1200" dirty="0" err="1"/>
              <a:t>CommonsHelper</a:t>
            </a:r>
            <a:r>
              <a:rPr lang="en-US" sz="1200" dirty="0"/>
              <a:t>., Public Domain, https://</a:t>
            </a:r>
            <a:r>
              <a:rPr lang="en-US" sz="1200" dirty="0" err="1"/>
              <a:t>commons.wikimedia.org</a:t>
            </a:r>
            <a:r>
              <a:rPr lang="en-US" sz="1200" dirty="0"/>
              <a:t>/w/</a:t>
            </a:r>
            <a:r>
              <a:rPr lang="en-US" sz="1200" dirty="0" err="1"/>
              <a:t>index.php?curid</a:t>
            </a:r>
            <a:r>
              <a:rPr lang="en-US" sz="1200" dirty="0"/>
              <a:t>=4431766</a:t>
            </a:r>
          </a:p>
        </p:txBody>
      </p:sp>
      <p:sp>
        <p:nvSpPr>
          <p:cNvPr id="5" name="Rectangle 4">
            <a:extLst>
              <a:ext uri="{FF2B5EF4-FFF2-40B4-BE49-F238E27FC236}">
                <a16:creationId xmlns:a16="http://schemas.microsoft.com/office/drawing/2014/main" id="{C64CD046-45D3-5940-90D5-56F129E5664D}"/>
              </a:ext>
            </a:extLst>
          </p:cNvPr>
          <p:cNvSpPr/>
          <p:nvPr/>
        </p:nvSpPr>
        <p:spPr>
          <a:xfrm>
            <a:off x="6438902" y="5620438"/>
            <a:ext cx="5133983" cy="1015663"/>
          </a:xfrm>
          <a:prstGeom prst="rect">
            <a:avLst/>
          </a:prstGeom>
        </p:spPr>
        <p:txBody>
          <a:bodyPr wrap="square">
            <a:spAutoFit/>
          </a:bodyPr>
          <a:lstStyle/>
          <a:p>
            <a:pPr algn="ctr"/>
            <a:r>
              <a:rPr lang="en-US" dirty="0">
                <a:hlinkClick r:id="rId3" tooltip="Gabor filter"/>
              </a:rPr>
              <a:t>Gabor filter</a:t>
            </a:r>
            <a:r>
              <a:rPr lang="en-US" dirty="0"/>
              <a:t>-type receptive field typical for a simple cell. Blue regions indicate inhibition, red facilitation. </a:t>
            </a:r>
          </a:p>
          <a:p>
            <a:pPr algn="ctr"/>
            <a:r>
              <a:rPr lang="en-US" sz="1200" dirty="0"/>
              <a:t>By ​English Wikipedia user Joe pharos, CC BY-SA 3.0, https://</a:t>
            </a:r>
            <a:r>
              <a:rPr lang="en-US" sz="1200" dirty="0" err="1"/>
              <a:t>commons.wikimedia.org</a:t>
            </a:r>
            <a:r>
              <a:rPr lang="en-US" sz="1200" dirty="0"/>
              <a:t>/w/</a:t>
            </a:r>
            <a:r>
              <a:rPr lang="en-US" sz="1200" dirty="0" err="1"/>
              <a:t>index.php?curid</a:t>
            </a:r>
            <a:r>
              <a:rPr lang="en-US" sz="1200" dirty="0"/>
              <a:t>=7437457</a:t>
            </a:r>
          </a:p>
        </p:txBody>
      </p:sp>
      <p:pic>
        <p:nvPicPr>
          <p:cNvPr id="11270" name="Picture 6" descr="File:Simple and Complex Cells.pdf">
            <a:extLst>
              <a:ext uri="{FF2B5EF4-FFF2-40B4-BE49-F238E27FC236}">
                <a16:creationId xmlns:a16="http://schemas.microsoft.com/office/drawing/2014/main" id="{E91AF014-2334-DC43-9A12-034BBC5D9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099" y="2982955"/>
            <a:ext cx="5039353" cy="38750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06EB672-2DAB-EA46-B025-E22B450E3D19}"/>
              </a:ext>
            </a:extLst>
          </p:cNvPr>
          <p:cNvSpPr/>
          <p:nvPr/>
        </p:nvSpPr>
        <p:spPr>
          <a:xfrm>
            <a:off x="-4" y="6162209"/>
            <a:ext cx="6700825" cy="646331"/>
          </a:xfrm>
          <a:prstGeom prst="rect">
            <a:avLst/>
          </a:prstGeom>
        </p:spPr>
        <p:txBody>
          <a:bodyPr wrap="square">
            <a:spAutoFit/>
          </a:bodyPr>
          <a:lstStyle/>
          <a:p>
            <a:r>
              <a:rPr lang="en-US" sz="1200" dirty="0"/>
              <a:t>Permission is granted to copy, distribute and/or modify this document under the terms of the GNU Free Documentation License, Version 1.2 or any later version published by the Free Software Foundation; with no Invariant Sections, no Front-Cover Texts, and no Back-Cover Texts. </a:t>
            </a:r>
          </a:p>
        </p:txBody>
      </p:sp>
    </p:spTree>
    <p:extLst>
      <p:ext uri="{BB962C8B-B14F-4D97-AF65-F5344CB8AC3E}">
        <p14:creationId xmlns:p14="http://schemas.microsoft.com/office/powerpoint/2010/main" val="16251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B81CC-858F-A94D-8C6C-32C9F02C0EE6}"/>
              </a:ext>
            </a:extLst>
          </p:cNvPr>
          <p:cNvSpPr>
            <a:spLocks noGrp="1"/>
          </p:cNvSpPr>
          <p:nvPr>
            <p:ph idx="1"/>
          </p:nvPr>
        </p:nvSpPr>
        <p:spPr>
          <a:xfrm>
            <a:off x="280984" y="1439859"/>
            <a:ext cx="5815016" cy="5203829"/>
          </a:xfrm>
        </p:spPr>
        <p:txBody>
          <a:bodyPr>
            <a:normAutofit/>
          </a:bodyPr>
          <a:lstStyle/>
          <a:p>
            <a:pPr marL="0" indent="0">
              <a:buNone/>
            </a:pPr>
            <a:r>
              <a:rPr lang="en-US" dirty="0"/>
              <a:t>D. Hubel and T. Wiesel (1959, 1962, Nobel Prize 1981) found that the human visual cortex consists of a hierarchy of </a:t>
            </a:r>
            <a:r>
              <a:rPr lang="en-US" i="1" dirty="0"/>
              <a:t>simple</a:t>
            </a:r>
            <a:r>
              <a:rPr lang="en-US" dirty="0"/>
              <a:t>, </a:t>
            </a:r>
            <a:r>
              <a:rPr lang="en-US" i="1" dirty="0"/>
              <a:t>complex</a:t>
            </a:r>
            <a:r>
              <a:rPr lang="en-US" dirty="0"/>
              <a:t>, and </a:t>
            </a:r>
            <a:r>
              <a:rPr lang="en-US" i="1" dirty="0"/>
              <a:t>hypercomplex</a:t>
            </a:r>
            <a:r>
              <a:rPr lang="en-US" dirty="0"/>
              <a:t> cells.</a:t>
            </a:r>
          </a:p>
          <a:p>
            <a:r>
              <a:rPr lang="en-US" dirty="0"/>
              <a:t>Complex cells are sensitive to moving stimuli of a particular orientation traveling in a particular direction (figure (d) at right).</a:t>
            </a:r>
          </a:p>
          <a:p>
            <a:r>
              <a:rPr lang="en-US" dirty="0"/>
              <a:t>Complex cells can be modeled as linear combinations of simple cells!</a:t>
            </a:r>
          </a:p>
        </p:txBody>
      </p:sp>
      <p:sp>
        <p:nvSpPr>
          <p:cNvPr id="4" name="Rectangle 3">
            <a:extLst>
              <a:ext uri="{FF2B5EF4-FFF2-40B4-BE49-F238E27FC236}">
                <a16:creationId xmlns:a16="http://schemas.microsoft.com/office/drawing/2014/main" id="{970D32C1-A6EE-854A-BC9D-25555C4FA0D1}"/>
              </a:ext>
            </a:extLst>
          </p:cNvPr>
          <p:cNvSpPr/>
          <p:nvPr/>
        </p:nvSpPr>
        <p:spPr>
          <a:xfrm>
            <a:off x="8843965" y="1500083"/>
            <a:ext cx="2728923" cy="1200329"/>
          </a:xfrm>
          <a:prstGeom prst="rect">
            <a:avLst/>
          </a:prstGeom>
        </p:spPr>
        <p:txBody>
          <a:bodyPr wrap="square">
            <a:spAutoFit/>
          </a:bodyPr>
          <a:lstStyle/>
          <a:p>
            <a:pPr algn="ctr"/>
            <a:r>
              <a:rPr lang="en-US" sz="1200" dirty="0"/>
              <a:t>View of the brain from behind. </a:t>
            </a:r>
            <a:r>
              <a:rPr lang="en-US" sz="1200" dirty="0" err="1"/>
              <a:t>Brodman</a:t>
            </a:r>
            <a:r>
              <a:rPr lang="en-US" sz="1200" dirty="0"/>
              <a:t> area 17=Red; 18=orange; 19=yellow.  By Washington </a:t>
            </a:r>
            <a:r>
              <a:rPr lang="en-US" sz="1200" dirty="0" err="1"/>
              <a:t>irving</a:t>
            </a:r>
            <a:r>
              <a:rPr lang="en-US" sz="1200" dirty="0"/>
              <a:t> at English Wikipedia, CC BY-SA 3.0, https://</a:t>
            </a:r>
            <a:r>
              <a:rPr lang="en-US" sz="1200" dirty="0" err="1"/>
              <a:t>commons.wikimedia.org</a:t>
            </a:r>
            <a:r>
              <a:rPr lang="en-US" sz="1200" dirty="0"/>
              <a:t>/w/</a:t>
            </a:r>
            <a:r>
              <a:rPr lang="en-US" sz="1200" dirty="0" err="1"/>
              <a:t>index.php?curid</a:t>
            </a:r>
            <a:r>
              <a:rPr lang="en-US" sz="1200" dirty="0"/>
              <a:t>=1643737</a:t>
            </a:r>
          </a:p>
        </p:txBody>
      </p:sp>
      <p:pic>
        <p:nvPicPr>
          <p:cNvPr id="13314" name="Picture 2">
            <a:extLst>
              <a:ext uri="{FF2B5EF4-FFF2-40B4-BE49-F238E27FC236}">
                <a16:creationId xmlns:a16="http://schemas.microsoft.com/office/drawing/2014/main" id="{06881FA6-9CFC-104B-80B1-C95CFE1CD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055" y="1238237"/>
            <a:ext cx="2552701" cy="19145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ile:Simple and Complex Cells.pdf">
            <a:extLst>
              <a:ext uri="{FF2B5EF4-FFF2-40B4-BE49-F238E27FC236}">
                <a16:creationId xmlns:a16="http://schemas.microsoft.com/office/drawing/2014/main" id="{802AEAE7-B65C-3A47-9302-65420552C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663" y="2989309"/>
            <a:ext cx="5039353" cy="38750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7DD21ED-79D7-094A-BFE8-063F38CF51DB}"/>
              </a:ext>
            </a:extLst>
          </p:cNvPr>
          <p:cNvSpPr/>
          <p:nvPr/>
        </p:nvSpPr>
        <p:spPr>
          <a:xfrm>
            <a:off x="57147" y="6190785"/>
            <a:ext cx="6700825" cy="646331"/>
          </a:xfrm>
          <a:prstGeom prst="rect">
            <a:avLst/>
          </a:prstGeom>
        </p:spPr>
        <p:txBody>
          <a:bodyPr wrap="square">
            <a:spAutoFit/>
          </a:bodyPr>
          <a:lstStyle/>
          <a:p>
            <a:r>
              <a:rPr lang="en-US" sz="1200" dirty="0"/>
              <a:t>Permission is granted to copy, distribute and/or modify this document under the terms of the GNU Free Documentation License, Version 1.2 or any later version published by the Free Software Foundation; with no Invariant Sections, no Front-Cover Texts, and no Back-Cover Texts. </a:t>
            </a:r>
          </a:p>
        </p:txBody>
      </p:sp>
      <p:sp>
        <p:nvSpPr>
          <p:cNvPr id="17" name="Title 1">
            <a:extLst>
              <a:ext uri="{FF2B5EF4-FFF2-40B4-BE49-F238E27FC236}">
                <a16:creationId xmlns:a16="http://schemas.microsoft.com/office/drawing/2014/main" id="{DFA02CA5-976D-FC42-9A28-25AAAEDCFF65}"/>
              </a:ext>
            </a:extLst>
          </p:cNvPr>
          <p:cNvSpPr>
            <a:spLocks noGrp="1"/>
          </p:cNvSpPr>
          <p:nvPr>
            <p:ph type="title"/>
          </p:nvPr>
        </p:nvSpPr>
        <p:spPr>
          <a:xfrm>
            <a:off x="38093" y="65083"/>
            <a:ext cx="9110683" cy="1325563"/>
          </a:xfrm>
        </p:spPr>
        <p:txBody>
          <a:bodyPr>
            <a:normAutofit fontScale="90000"/>
          </a:bodyPr>
          <a:lstStyle/>
          <a:p>
            <a:r>
              <a:rPr lang="en-US" dirty="0"/>
              <a:t>Biological Inspiration: Simple, Complex, and Hypercomplex Cells in the Visual Cortex</a:t>
            </a:r>
          </a:p>
        </p:txBody>
      </p:sp>
    </p:spTree>
    <p:extLst>
      <p:ext uri="{BB962C8B-B14F-4D97-AF65-F5344CB8AC3E}">
        <p14:creationId xmlns:p14="http://schemas.microsoft.com/office/powerpoint/2010/main" val="245533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DC1B-AB1E-AD42-AC8D-1C9DCD1D96A6}"/>
              </a:ext>
            </a:extLst>
          </p:cNvPr>
          <p:cNvSpPr>
            <a:spLocks noGrp="1"/>
          </p:cNvSpPr>
          <p:nvPr>
            <p:ph type="title"/>
          </p:nvPr>
        </p:nvSpPr>
        <p:spPr>
          <a:xfrm>
            <a:off x="38093" y="65083"/>
            <a:ext cx="9120195" cy="1325563"/>
          </a:xfrm>
        </p:spPr>
        <p:txBody>
          <a:bodyPr>
            <a:normAutofit fontScale="90000"/>
          </a:bodyPr>
          <a:lstStyle/>
          <a:p>
            <a:r>
              <a:rPr lang="en-US" dirty="0"/>
              <a:t>Biological Inspiration: Simple, Complex, and Hypercomplex Cells in the Visual Cortex</a:t>
            </a:r>
          </a:p>
        </p:txBody>
      </p:sp>
      <p:sp>
        <p:nvSpPr>
          <p:cNvPr id="3" name="Content Placeholder 2">
            <a:extLst>
              <a:ext uri="{FF2B5EF4-FFF2-40B4-BE49-F238E27FC236}">
                <a16:creationId xmlns:a16="http://schemas.microsoft.com/office/drawing/2014/main" id="{1F1B81CC-858F-A94D-8C6C-32C9F02C0EE6}"/>
              </a:ext>
            </a:extLst>
          </p:cNvPr>
          <p:cNvSpPr>
            <a:spLocks noGrp="1"/>
          </p:cNvSpPr>
          <p:nvPr>
            <p:ph idx="1"/>
          </p:nvPr>
        </p:nvSpPr>
        <p:spPr>
          <a:xfrm>
            <a:off x="280984" y="1439859"/>
            <a:ext cx="5815016" cy="5203829"/>
          </a:xfrm>
        </p:spPr>
        <p:txBody>
          <a:bodyPr>
            <a:normAutofit lnSpcReduction="10000"/>
          </a:bodyPr>
          <a:lstStyle/>
          <a:p>
            <a:pPr marL="0" indent="0">
              <a:buNone/>
            </a:pPr>
            <a:r>
              <a:rPr lang="en-US" dirty="0"/>
              <a:t>D. Hubel and T. Wiesel (1959, 1962, Nobel Prize 1981) found that the human visual cortex consists of a hierarchy of </a:t>
            </a:r>
            <a:r>
              <a:rPr lang="en-US" i="1" dirty="0"/>
              <a:t>simple</a:t>
            </a:r>
            <a:r>
              <a:rPr lang="en-US" dirty="0"/>
              <a:t>, </a:t>
            </a:r>
            <a:r>
              <a:rPr lang="en-US" i="1" dirty="0"/>
              <a:t>complex</a:t>
            </a:r>
            <a:r>
              <a:rPr lang="en-US" dirty="0"/>
              <a:t>, and </a:t>
            </a:r>
            <a:r>
              <a:rPr lang="en-US" i="1" dirty="0"/>
              <a:t>hypercomplex</a:t>
            </a:r>
            <a:r>
              <a:rPr lang="en-US" dirty="0"/>
              <a:t> cells.</a:t>
            </a:r>
          </a:p>
          <a:p>
            <a:r>
              <a:rPr lang="en-US" dirty="0"/>
              <a:t>Hypercomplex cells are sensitive to moving stimuli of a particular orientation traveling in a particular direction, and they also stop firing if the stimulus gets too long.</a:t>
            </a:r>
          </a:p>
          <a:p>
            <a:r>
              <a:rPr lang="en-US" dirty="0"/>
              <a:t>Hypercomplex cells can be modeled as linear combinations of complex cells!</a:t>
            </a:r>
          </a:p>
        </p:txBody>
      </p:sp>
      <p:sp>
        <p:nvSpPr>
          <p:cNvPr id="4" name="Rectangle 3">
            <a:extLst>
              <a:ext uri="{FF2B5EF4-FFF2-40B4-BE49-F238E27FC236}">
                <a16:creationId xmlns:a16="http://schemas.microsoft.com/office/drawing/2014/main" id="{970D32C1-A6EE-854A-BC9D-25555C4FA0D1}"/>
              </a:ext>
            </a:extLst>
          </p:cNvPr>
          <p:cNvSpPr/>
          <p:nvPr/>
        </p:nvSpPr>
        <p:spPr>
          <a:xfrm>
            <a:off x="8843965" y="1500083"/>
            <a:ext cx="2728923" cy="1200329"/>
          </a:xfrm>
          <a:prstGeom prst="rect">
            <a:avLst/>
          </a:prstGeom>
        </p:spPr>
        <p:txBody>
          <a:bodyPr wrap="square">
            <a:spAutoFit/>
          </a:bodyPr>
          <a:lstStyle/>
          <a:p>
            <a:pPr algn="ctr"/>
            <a:r>
              <a:rPr lang="en-US" sz="1200" dirty="0"/>
              <a:t>View of the brain from behind. </a:t>
            </a:r>
            <a:r>
              <a:rPr lang="en-US" sz="1200" dirty="0" err="1"/>
              <a:t>Brodman</a:t>
            </a:r>
            <a:r>
              <a:rPr lang="en-US" sz="1200" dirty="0"/>
              <a:t> area 17=Red; 18=orange; 19=yellow.  By Washington </a:t>
            </a:r>
            <a:r>
              <a:rPr lang="en-US" sz="1200" dirty="0" err="1"/>
              <a:t>irving</a:t>
            </a:r>
            <a:r>
              <a:rPr lang="en-US" sz="1200" dirty="0"/>
              <a:t> at English Wikipedia, CC BY-SA 3.0, https://</a:t>
            </a:r>
            <a:r>
              <a:rPr lang="en-US" sz="1200" dirty="0" err="1"/>
              <a:t>commons.wikimedia.org</a:t>
            </a:r>
            <a:r>
              <a:rPr lang="en-US" sz="1200" dirty="0"/>
              <a:t>/w/</a:t>
            </a:r>
            <a:r>
              <a:rPr lang="en-US" sz="1200" dirty="0" err="1"/>
              <a:t>index.php?curid</a:t>
            </a:r>
            <a:r>
              <a:rPr lang="en-US" sz="1200" dirty="0"/>
              <a:t>=1643737</a:t>
            </a:r>
          </a:p>
        </p:txBody>
      </p:sp>
      <p:pic>
        <p:nvPicPr>
          <p:cNvPr id="13314" name="Picture 2">
            <a:extLst>
              <a:ext uri="{FF2B5EF4-FFF2-40B4-BE49-F238E27FC236}">
                <a16:creationId xmlns:a16="http://schemas.microsoft.com/office/drawing/2014/main" id="{06881FA6-9CFC-104B-80B1-C95CFE1CD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055" y="1238237"/>
            <a:ext cx="2552701" cy="19145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7DD21ED-79D7-094A-BFE8-063F38CF51DB}"/>
              </a:ext>
            </a:extLst>
          </p:cNvPr>
          <p:cNvSpPr/>
          <p:nvPr/>
        </p:nvSpPr>
        <p:spPr>
          <a:xfrm>
            <a:off x="57147" y="6190785"/>
            <a:ext cx="6700825" cy="646331"/>
          </a:xfrm>
          <a:prstGeom prst="rect">
            <a:avLst/>
          </a:prstGeom>
        </p:spPr>
        <p:txBody>
          <a:bodyPr wrap="square">
            <a:spAutoFit/>
          </a:bodyPr>
          <a:lstStyle/>
          <a:p>
            <a:r>
              <a:rPr lang="en-US" sz="1200" dirty="0"/>
              <a:t>Permission is granted to copy, distribute and/or modify this document under the terms of the GNU Free Documentation License, Version 1.2 or any later version published by the Free Software Foundation; with no Invariant Sections, no Front-Cover Texts, and no Back-Cover Texts. </a:t>
            </a:r>
          </a:p>
        </p:txBody>
      </p:sp>
      <p:pic>
        <p:nvPicPr>
          <p:cNvPr id="14338" name="Picture 2" descr="File:Hypercomplex Cell.pdf">
            <a:extLst>
              <a:ext uri="{FF2B5EF4-FFF2-40B4-BE49-F238E27FC236}">
                <a16:creationId xmlns:a16="http://schemas.microsoft.com/office/drawing/2014/main" id="{14918E57-1E35-134E-932D-9803F828B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47" y="3059047"/>
            <a:ext cx="4940308" cy="379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13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DC1B-AB1E-AD42-AC8D-1C9DCD1D96A6}"/>
              </a:ext>
            </a:extLst>
          </p:cNvPr>
          <p:cNvSpPr>
            <a:spLocks noGrp="1"/>
          </p:cNvSpPr>
          <p:nvPr>
            <p:ph type="title"/>
          </p:nvPr>
        </p:nvSpPr>
        <p:spPr>
          <a:xfrm>
            <a:off x="38093" y="65083"/>
            <a:ext cx="9120195" cy="1325563"/>
          </a:xfrm>
        </p:spPr>
        <p:txBody>
          <a:bodyPr>
            <a:normAutofit fontScale="90000"/>
          </a:bodyPr>
          <a:lstStyle/>
          <a:p>
            <a:r>
              <a:rPr lang="en-US" dirty="0"/>
              <a:t>Biological Inspiration: Simple, Complex, and Hypercomplex Cells in the Visual Cortex</a:t>
            </a:r>
          </a:p>
        </p:txBody>
      </p:sp>
      <p:sp>
        <p:nvSpPr>
          <p:cNvPr id="3" name="Content Placeholder 2">
            <a:extLst>
              <a:ext uri="{FF2B5EF4-FFF2-40B4-BE49-F238E27FC236}">
                <a16:creationId xmlns:a16="http://schemas.microsoft.com/office/drawing/2014/main" id="{1F1B81CC-858F-A94D-8C6C-32C9F02C0EE6}"/>
              </a:ext>
            </a:extLst>
          </p:cNvPr>
          <p:cNvSpPr>
            <a:spLocks noGrp="1"/>
          </p:cNvSpPr>
          <p:nvPr>
            <p:ph idx="1"/>
          </p:nvPr>
        </p:nvSpPr>
        <p:spPr>
          <a:xfrm>
            <a:off x="280984" y="1882775"/>
            <a:ext cx="5815016" cy="3136645"/>
          </a:xfrm>
        </p:spPr>
        <p:txBody>
          <a:bodyPr>
            <a:normAutofit/>
          </a:bodyPr>
          <a:lstStyle/>
          <a:p>
            <a:pPr marL="0" indent="0">
              <a:buNone/>
            </a:pPr>
            <a:r>
              <a:rPr lang="en-US" dirty="0"/>
              <a:t>Hubel &amp; Wiesel’s simple, complex, and hypercomplex cells have been modeled as a hierarchy, in which each type of cell computes a linear combination of the type below it, followed by a nonlinear activation function.</a:t>
            </a:r>
          </a:p>
        </p:txBody>
      </p:sp>
      <p:sp>
        <p:nvSpPr>
          <p:cNvPr id="9" name="Oval 8">
            <a:extLst>
              <a:ext uri="{FF2B5EF4-FFF2-40B4-BE49-F238E27FC236}">
                <a16:creationId xmlns:a16="http://schemas.microsoft.com/office/drawing/2014/main" id="{2D4611EF-BEBD-3646-8F89-7147371F26DF}"/>
              </a:ext>
            </a:extLst>
          </p:cNvPr>
          <p:cNvSpPr/>
          <p:nvPr/>
        </p:nvSpPr>
        <p:spPr>
          <a:xfrm>
            <a:off x="9394556" y="4008484"/>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8ECE93F-A39F-A341-B984-EC3FEFE7126C}"/>
              </a:ext>
            </a:extLst>
          </p:cNvPr>
          <p:cNvCxnSpPr>
            <a:cxnSpLocks/>
            <a:endCxn id="9" idx="4"/>
          </p:cNvCxnSpPr>
          <p:nvPr/>
        </p:nvCxnSpPr>
        <p:spPr>
          <a:xfrm flipV="1">
            <a:off x="8940332" y="4711011"/>
            <a:ext cx="833366" cy="65329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E05F3B9-5E02-AA46-953F-CF2C112C096D}"/>
              </a:ext>
            </a:extLst>
          </p:cNvPr>
          <p:cNvSpPr/>
          <p:nvPr/>
        </p:nvSpPr>
        <p:spPr>
          <a:xfrm>
            <a:off x="8561128" y="4003716"/>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6D1557B-459B-6348-883A-22DA25D61EE8}"/>
              </a:ext>
            </a:extLst>
          </p:cNvPr>
          <p:cNvSpPr/>
          <p:nvPr/>
        </p:nvSpPr>
        <p:spPr>
          <a:xfrm>
            <a:off x="10442309" y="4041820"/>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E77E81-5D9E-A64E-A6A5-629CE18BD646}"/>
              </a:ext>
            </a:extLst>
          </p:cNvPr>
          <p:cNvSpPr/>
          <p:nvPr/>
        </p:nvSpPr>
        <p:spPr>
          <a:xfrm>
            <a:off x="11290036" y="4046578"/>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E24EBB41-8582-034F-9428-AF658AB9FA53}"/>
              </a:ext>
            </a:extLst>
          </p:cNvPr>
          <p:cNvCxnSpPr>
            <a:cxnSpLocks/>
            <a:endCxn id="11" idx="4"/>
          </p:cNvCxnSpPr>
          <p:nvPr/>
        </p:nvCxnSpPr>
        <p:spPr>
          <a:xfrm flipH="1" flipV="1">
            <a:off x="8940270" y="4706243"/>
            <a:ext cx="62" cy="65806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EBCA520-5D8E-C546-92DE-2E5577C3AA4F}"/>
              </a:ext>
            </a:extLst>
          </p:cNvPr>
          <p:cNvCxnSpPr>
            <a:cxnSpLocks/>
            <a:endCxn id="12" idx="4"/>
          </p:cNvCxnSpPr>
          <p:nvPr/>
        </p:nvCxnSpPr>
        <p:spPr>
          <a:xfrm flipV="1">
            <a:off x="8940332" y="4744347"/>
            <a:ext cx="1881119" cy="61996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E3E24D7-63E5-0E46-A53E-DC88E34FF841}"/>
              </a:ext>
            </a:extLst>
          </p:cNvPr>
          <p:cNvCxnSpPr>
            <a:cxnSpLocks/>
            <a:endCxn id="13" idx="4"/>
          </p:cNvCxnSpPr>
          <p:nvPr/>
        </p:nvCxnSpPr>
        <p:spPr>
          <a:xfrm flipV="1">
            <a:off x="8940332" y="4749105"/>
            <a:ext cx="2728846" cy="61520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2CB18B1C-FF0A-8A4B-9D70-051F2988D2F7}"/>
              </a:ext>
            </a:extLst>
          </p:cNvPr>
          <p:cNvCxnSpPr>
            <a:cxnSpLocks/>
          </p:cNvCxnSpPr>
          <p:nvPr/>
        </p:nvCxnSpPr>
        <p:spPr>
          <a:xfrm flipV="1">
            <a:off x="8695167" y="411675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F9D8F7A5-9591-3443-BA19-8B8FDB2FDF95}"/>
              </a:ext>
            </a:extLst>
          </p:cNvPr>
          <p:cNvCxnSpPr>
            <a:cxnSpLocks/>
          </p:cNvCxnSpPr>
          <p:nvPr/>
        </p:nvCxnSpPr>
        <p:spPr>
          <a:xfrm flipV="1">
            <a:off x="9528609" y="4150083"/>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BAC52555-1BC5-7743-AF81-F4CC81DF8DA3}"/>
              </a:ext>
            </a:extLst>
          </p:cNvPr>
          <p:cNvCxnSpPr>
            <a:cxnSpLocks/>
          </p:cNvCxnSpPr>
          <p:nvPr/>
        </p:nvCxnSpPr>
        <p:spPr>
          <a:xfrm flipV="1">
            <a:off x="10576360" y="4169129"/>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807CA40A-C8BC-7E43-80B5-97298D3978F0}"/>
              </a:ext>
            </a:extLst>
          </p:cNvPr>
          <p:cNvCxnSpPr>
            <a:cxnSpLocks/>
          </p:cNvCxnSpPr>
          <p:nvPr/>
        </p:nvCxnSpPr>
        <p:spPr>
          <a:xfrm flipV="1">
            <a:off x="11381222" y="4159602"/>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7ADE28-4106-8D44-AF6D-FE2CEE02CC5A}"/>
              </a:ext>
            </a:extLst>
          </p:cNvPr>
          <p:cNvCxnSpPr>
            <a:cxnSpLocks/>
            <a:endCxn id="11" idx="4"/>
          </p:cNvCxnSpPr>
          <p:nvPr/>
        </p:nvCxnSpPr>
        <p:spPr>
          <a:xfrm flipH="1" flipV="1">
            <a:off x="8940270" y="4706243"/>
            <a:ext cx="852557" cy="66758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7FF60EE-C083-9844-B2B3-A8F592CC9337}"/>
              </a:ext>
            </a:extLst>
          </p:cNvPr>
          <p:cNvCxnSpPr>
            <a:cxnSpLocks/>
            <a:endCxn id="9" idx="4"/>
          </p:cNvCxnSpPr>
          <p:nvPr/>
        </p:nvCxnSpPr>
        <p:spPr>
          <a:xfrm flipH="1" flipV="1">
            <a:off x="9773698" y="4711011"/>
            <a:ext cx="19129" cy="66281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17AA24A-9413-2741-94BF-A893F625AC63}"/>
              </a:ext>
            </a:extLst>
          </p:cNvPr>
          <p:cNvCxnSpPr>
            <a:cxnSpLocks/>
            <a:endCxn id="12" idx="4"/>
          </p:cNvCxnSpPr>
          <p:nvPr/>
        </p:nvCxnSpPr>
        <p:spPr>
          <a:xfrm flipV="1">
            <a:off x="9792827" y="4744347"/>
            <a:ext cx="1028624" cy="62948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2EF9DCC-EAA1-EF4E-823F-05236CB9EBF3}"/>
              </a:ext>
            </a:extLst>
          </p:cNvPr>
          <p:cNvCxnSpPr>
            <a:cxnSpLocks/>
            <a:endCxn id="13" idx="4"/>
          </p:cNvCxnSpPr>
          <p:nvPr/>
        </p:nvCxnSpPr>
        <p:spPr>
          <a:xfrm flipV="1">
            <a:off x="9792827" y="4749105"/>
            <a:ext cx="1876351" cy="62472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A539359-08AF-B645-ADD9-FF8684FD64C6}"/>
              </a:ext>
            </a:extLst>
          </p:cNvPr>
          <p:cNvCxnSpPr>
            <a:cxnSpLocks/>
            <a:endCxn id="13" idx="4"/>
          </p:cNvCxnSpPr>
          <p:nvPr/>
        </p:nvCxnSpPr>
        <p:spPr>
          <a:xfrm flipV="1">
            <a:off x="10831052" y="4749105"/>
            <a:ext cx="838126" cy="64853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D2EF2D9-A0A4-084D-874B-C1B0D7F91779}"/>
              </a:ext>
            </a:extLst>
          </p:cNvPr>
          <p:cNvCxnSpPr>
            <a:cxnSpLocks/>
            <a:endCxn id="12" idx="4"/>
          </p:cNvCxnSpPr>
          <p:nvPr/>
        </p:nvCxnSpPr>
        <p:spPr>
          <a:xfrm flipH="1" flipV="1">
            <a:off x="10821451" y="4744347"/>
            <a:ext cx="9601" cy="65329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4E9C23F-93DC-5B41-BCF3-C34EF0AB3180}"/>
              </a:ext>
            </a:extLst>
          </p:cNvPr>
          <p:cNvCxnSpPr>
            <a:cxnSpLocks/>
            <a:endCxn id="9" idx="4"/>
          </p:cNvCxnSpPr>
          <p:nvPr/>
        </p:nvCxnSpPr>
        <p:spPr>
          <a:xfrm flipH="1" flipV="1">
            <a:off x="9773698" y="4711011"/>
            <a:ext cx="1057354" cy="68663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AF390F4-EFFB-4247-AAA0-9E3333A6181B}"/>
              </a:ext>
            </a:extLst>
          </p:cNvPr>
          <p:cNvCxnSpPr>
            <a:cxnSpLocks/>
            <a:endCxn id="11" idx="4"/>
          </p:cNvCxnSpPr>
          <p:nvPr/>
        </p:nvCxnSpPr>
        <p:spPr>
          <a:xfrm flipH="1" flipV="1">
            <a:off x="8940270" y="4706243"/>
            <a:ext cx="1890782" cy="69139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C29BB96-C306-C84D-B8DE-CCA7EABE6E8D}"/>
              </a:ext>
            </a:extLst>
          </p:cNvPr>
          <p:cNvCxnSpPr>
            <a:cxnSpLocks/>
            <a:endCxn id="11" idx="4"/>
          </p:cNvCxnSpPr>
          <p:nvPr/>
        </p:nvCxnSpPr>
        <p:spPr>
          <a:xfrm flipH="1" flipV="1">
            <a:off x="8940270" y="4706243"/>
            <a:ext cx="2728983" cy="72949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64FA1FE-32F9-CE46-B06F-78566BC86CF5}"/>
              </a:ext>
            </a:extLst>
          </p:cNvPr>
          <p:cNvCxnSpPr>
            <a:cxnSpLocks/>
            <a:endCxn id="9" idx="4"/>
          </p:cNvCxnSpPr>
          <p:nvPr/>
        </p:nvCxnSpPr>
        <p:spPr>
          <a:xfrm flipH="1" flipV="1">
            <a:off x="9773698" y="4711011"/>
            <a:ext cx="1895555" cy="72473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6A2AD81-641B-224B-AA7A-61D80C7CA6EC}"/>
              </a:ext>
            </a:extLst>
          </p:cNvPr>
          <p:cNvCxnSpPr>
            <a:cxnSpLocks/>
            <a:endCxn id="12" idx="4"/>
          </p:cNvCxnSpPr>
          <p:nvPr/>
        </p:nvCxnSpPr>
        <p:spPr>
          <a:xfrm flipH="1" flipV="1">
            <a:off x="10821451" y="4744347"/>
            <a:ext cx="847802" cy="69139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9B5DBBF-AE34-0947-B572-450783FBFF51}"/>
              </a:ext>
            </a:extLst>
          </p:cNvPr>
          <p:cNvCxnSpPr>
            <a:cxnSpLocks/>
            <a:endCxn id="13" idx="4"/>
          </p:cNvCxnSpPr>
          <p:nvPr/>
        </p:nvCxnSpPr>
        <p:spPr>
          <a:xfrm flipH="1" flipV="1">
            <a:off x="11669178" y="4749105"/>
            <a:ext cx="75" cy="68663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D817E072-2813-C241-8D64-923D03CD923B}"/>
              </a:ext>
            </a:extLst>
          </p:cNvPr>
          <p:cNvSpPr/>
          <p:nvPr/>
        </p:nvSpPr>
        <p:spPr>
          <a:xfrm>
            <a:off x="9404078" y="263211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DE9A7573-D226-7640-93B6-7CACFBD3347E}"/>
              </a:ext>
            </a:extLst>
          </p:cNvPr>
          <p:cNvCxnSpPr>
            <a:cxnSpLocks/>
            <a:endCxn id="58" idx="4"/>
          </p:cNvCxnSpPr>
          <p:nvPr/>
        </p:nvCxnSpPr>
        <p:spPr>
          <a:xfrm flipV="1">
            <a:off x="8949854" y="3334646"/>
            <a:ext cx="833366" cy="65329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3F5430E6-8DFE-8A48-A08A-335A3668FDC1}"/>
              </a:ext>
            </a:extLst>
          </p:cNvPr>
          <p:cNvSpPr/>
          <p:nvPr/>
        </p:nvSpPr>
        <p:spPr>
          <a:xfrm>
            <a:off x="8570650" y="262735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B114725-139A-8C4C-AAF2-CE1A576EEE97}"/>
              </a:ext>
            </a:extLst>
          </p:cNvPr>
          <p:cNvSpPr/>
          <p:nvPr/>
        </p:nvSpPr>
        <p:spPr>
          <a:xfrm>
            <a:off x="10451831" y="266545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D6F089F-ECD6-FD4C-82F7-F6655F62BB82}"/>
              </a:ext>
            </a:extLst>
          </p:cNvPr>
          <p:cNvSpPr/>
          <p:nvPr/>
        </p:nvSpPr>
        <p:spPr>
          <a:xfrm>
            <a:off x="11299558" y="267021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90263DA6-9FC1-294F-A450-6D1835947D8D}"/>
              </a:ext>
            </a:extLst>
          </p:cNvPr>
          <p:cNvCxnSpPr>
            <a:cxnSpLocks/>
            <a:endCxn id="60" idx="4"/>
          </p:cNvCxnSpPr>
          <p:nvPr/>
        </p:nvCxnSpPr>
        <p:spPr>
          <a:xfrm flipH="1" flipV="1">
            <a:off x="8949792" y="3329878"/>
            <a:ext cx="62" cy="65806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11C8AF9-5937-F143-9423-51E3F69E7C57}"/>
              </a:ext>
            </a:extLst>
          </p:cNvPr>
          <p:cNvCxnSpPr>
            <a:cxnSpLocks/>
            <a:endCxn id="61" idx="4"/>
          </p:cNvCxnSpPr>
          <p:nvPr/>
        </p:nvCxnSpPr>
        <p:spPr>
          <a:xfrm flipV="1">
            <a:off x="8949854" y="3367982"/>
            <a:ext cx="1881119" cy="61996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7273743-3125-0049-94EB-1CC256B4C41C}"/>
              </a:ext>
            </a:extLst>
          </p:cNvPr>
          <p:cNvCxnSpPr>
            <a:cxnSpLocks/>
            <a:endCxn id="62" idx="4"/>
          </p:cNvCxnSpPr>
          <p:nvPr/>
        </p:nvCxnSpPr>
        <p:spPr>
          <a:xfrm flipV="1">
            <a:off x="8949854" y="3372740"/>
            <a:ext cx="2728846" cy="61520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66" name="Curved Connector 65">
            <a:extLst>
              <a:ext uri="{FF2B5EF4-FFF2-40B4-BE49-F238E27FC236}">
                <a16:creationId xmlns:a16="http://schemas.microsoft.com/office/drawing/2014/main" id="{EC4B41D1-892F-8D48-BF15-9EF765AD5540}"/>
              </a:ext>
            </a:extLst>
          </p:cNvPr>
          <p:cNvCxnSpPr>
            <a:cxnSpLocks/>
          </p:cNvCxnSpPr>
          <p:nvPr/>
        </p:nvCxnSpPr>
        <p:spPr>
          <a:xfrm flipV="1">
            <a:off x="8704689" y="2740385"/>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urved Connector 66">
            <a:extLst>
              <a:ext uri="{FF2B5EF4-FFF2-40B4-BE49-F238E27FC236}">
                <a16:creationId xmlns:a16="http://schemas.microsoft.com/office/drawing/2014/main" id="{251FBEB5-AF37-A44C-B80E-F6F2C0AC68C3}"/>
              </a:ext>
            </a:extLst>
          </p:cNvPr>
          <p:cNvCxnSpPr>
            <a:cxnSpLocks/>
          </p:cNvCxnSpPr>
          <p:nvPr/>
        </p:nvCxnSpPr>
        <p:spPr>
          <a:xfrm flipV="1">
            <a:off x="9538131" y="2773718"/>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F2C1723F-2847-9243-817D-2FBB71A4E40C}"/>
              </a:ext>
            </a:extLst>
          </p:cNvPr>
          <p:cNvCxnSpPr>
            <a:cxnSpLocks/>
          </p:cNvCxnSpPr>
          <p:nvPr/>
        </p:nvCxnSpPr>
        <p:spPr>
          <a:xfrm flipV="1">
            <a:off x="10585882" y="2792764"/>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urved Connector 68">
            <a:extLst>
              <a:ext uri="{FF2B5EF4-FFF2-40B4-BE49-F238E27FC236}">
                <a16:creationId xmlns:a16="http://schemas.microsoft.com/office/drawing/2014/main" id="{BC772D86-3137-AF44-894C-FDC139B11F79}"/>
              </a:ext>
            </a:extLst>
          </p:cNvPr>
          <p:cNvCxnSpPr>
            <a:cxnSpLocks/>
          </p:cNvCxnSpPr>
          <p:nvPr/>
        </p:nvCxnSpPr>
        <p:spPr>
          <a:xfrm flipV="1">
            <a:off x="11390744" y="2783237"/>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09BE67F-8131-C941-ACC1-4ACF12B3D72E}"/>
              </a:ext>
            </a:extLst>
          </p:cNvPr>
          <p:cNvCxnSpPr>
            <a:cxnSpLocks/>
            <a:endCxn id="60" idx="4"/>
          </p:cNvCxnSpPr>
          <p:nvPr/>
        </p:nvCxnSpPr>
        <p:spPr>
          <a:xfrm flipH="1" flipV="1">
            <a:off x="8949792" y="3329878"/>
            <a:ext cx="852557" cy="66758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25228AC-94E7-B441-A147-B8825F5360EE}"/>
              </a:ext>
            </a:extLst>
          </p:cNvPr>
          <p:cNvCxnSpPr>
            <a:cxnSpLocks/>
            <a:endCxn id="58" idx="4"/>
          </p:cNvCxnSpPr>
          <p:nvPr/>
        </p:nvCxnSpPr>
        <p:spPr>
          <a:xfrm flipH="1" flipV="1">
            <a:off x="9783220" y="3334646"/>
            <a:ext cx="19129" cy="66281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164F110-9AF1-A244-B220-4EB1253F4226}"/>
              </a:ext>
            </a:extLst>
          </p:cNvPr>
          <p:cNvCxnSpPr>
            <a:cxnSpLocks/>
            <a:endCxn id="61" idx="4"/>
          </p:cNvCxnSpPr>
          <p:nvPr/>
        </p:nvCxnSpPr>
        <p:spPr>
          <a:xfrm flipV="1">
            <a:off x="9802349" y="3367982"/>
            <a:ext cx="1028624" cy="62948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E9C0466-7BD8-4741-95ED-BE7C920D938E}"/>
              </a:ext>
            </a:extLst>
          </p:cNvPr>
          <p:cNvCxnSpPr>
            <a:cxnSpLocks/>
            <a:endCxn id="62" idx="4"/>
          </p:cNvCxnSpPr>
          <p:nvPr/>
        </p:nvCxnSpPr>
        <p:spPr>
          <a:xfrm flipV="1">
            <a:off x="9802349" y="3372740"/>
            <a:ext cx="1876351" cy="62472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E5893B7-F01E-C544-A870-4249D7CCF0BE}"/>
              </a:ext>
            </a:extLst>
          </p:cNvPr>
          <p:cNvCxnSpPr>
            <a:cxnSpLocks/>
            <a:endCxn id="62" idx="4"/>
          </p:cNvCxnSpPr>
          <p:nvPr/>
        </p:nvCxnSpPr>
        <p:spPr>
          <a:xfrm flipV="1">
            <a:off x="10840574" y="3372740"/>
            <a:ext cx="838126" cy="64853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715CE32-0CF0-FC4A-933A-B4E36A52B4CA}"/>
              </a:ext>
            </a:extLst>
          </p:cNvPr>
          <p:cNvCxnSpPr>
            <a:cxnSpLocks/>
            <a:endCxn id="61" idx="4"/>
          </p:cNvCxnSpPr>
          <p:nvPr/>
        </p:nvCxnSpPr>
        <p:spPr>
          <a:xfrm flipH="1" flipV="1">
            <a:off x="10830973" y="3367982"/>
            <a:ext cx="9601" cy="65329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0F171C1-E023-444A-BD5F-2D171AF50FA5}"/>
              </a:ext>
            </a:extLst>
          </p:cNvPr>
          <p:cNvCxnSpPr>
            <a:cxnSpLocks/>
            <a:endCxn id="58" idx="4"/>
          </p:cNvCxnSpPr>
          <p:nvPr/>
        </p:nvCxnSpPr>
        <p:spPr>
          <a:xfrm flipH="1" flipV="1">
            <a:off x="9783220" y="3334646"/>
            <a:ext cx="1057354" cy="68663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77AE392-FE08-8A41-B578-41AFBCB498AE}"/>
              </a:ext>
            </a:extLst>
          </p:cNvPr>
          <p:cNvCxnSpPr>
            <a:cxnSpLocks/>
            <a:endCxn id="60" idx="4"/>
          </p:cNvCxnSpPr>
          <p:nvPr/>
        </p:nvCxnSpPr>
        <p:spPr>
          <a:xfrm flipH="1" flipV="1">
            <a:off x="8949792" y="3329878"/>
            <a:ext cx="1890782" cy="69139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073BA77-0EFF-3646-97B7-07A151468113}"/>
              </a:ext>
            </a:extLst>
          </p:cNvPr>
          <p:cNvCxnSpPr>
            <a:cxnSpLocks/>
            <a:endCxn id="60" idx="4"/>
          </p:cNvCxnSpPr>
          <p:nvPr/>
        </p:nvCxnSpPr>
        <p:spPr>
          <a:xfrm flipH="1" flipV="1">
            <a:off x="8949792" y="3329878"/>
            <a:ext cx="2728983" cy="72949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3B804EF-CE9D-E648-B8B4-4A0298D36C2B}"/>
              </a:ext>
            </a:extLst>
          </p:cNvPr>
          <p:cNvCxnSpPr>
            <a:cxnSpLocks/>
            <a:endCxn id="58" idx="4"/>
          </p:cNvCxnSpPr>
          <p:nvPr/>
        </p:nvCxnSpPr>
        <p:spPr>
          <a:xfrm flipH="1" flipV="1">
            <a:off x="9783220" y="3334646"/>
            <a:ext cx="1895555" cy="72473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486225C-479C-3145-B59D-241DC68C8FE6}"/>
              </a:ext>
            </a:extLst>
          </p:cNvPr>
          <p:cNvCxnSpPr>
            <a:cxnSpLocks/>
            <a:endCxn id="61" idx="4"/>
          </p:cNvCxnSpPr>
          <p:nvPr/>
        </p:nvCxnSpPr>
        <p:spPr>
          <a:xfrm flipH="1" flipV="1">
            <a:off x="10830973" y="3367982"/>
            <a:ext cx="847802" cy="69139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56F7620-C222-0B40-BA03-BC490D02A6F5}"/>
              </a:ext>
            </a:extLst>
          </p:cNvPr>
          <p:cNvCxnSpPr>
            <a:cxnSpLocks/>
            <a:endCxn id="62" idx="4"/>
          </p:cNvCxnSpPr>
          <p:nvPr/>
        </p:nvCxnSpPr>
        <p:spPr>
          <a:xfrm flipH="1" flipV="1">
            <a:off x="11678700" y="3372740"/>
            <a:ext cx="75" cy="68663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80516E7C-17EB-CD41-ACF5-F56D7A0128A0}"/>
              </a:ext>
            </a:extLst>
          </p:cNvPr>
          <p:cNvSpPr/>
          <p:nvPr/>
        </p:nvSpPr>
        <p:spPr>
          <a:xfrm>
            <a:off x="9399313" y="127003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a:extLst>
              <a:ext uri="{FF2B5EF4-FFF2-40B4-BE49-F238E27FC236}">
                <a16:creationId xmlns:a16="http://schemas.microsoft.com/office/drawing/2014/main" id="{2A97B303-D8B2-D741-8A0A-7AE002484382}"/>
              </a:ext>
            </a:extLst>
          </p:cNvPr>
          <p:cNvCxnSpPr>
            <a:cxnSpLocks/>
            <a:endCxn id="82" idx="4"/>
          </p:cNvCxnSpPr>
          <p:nvPr/>
        </p:nvCxnSpPr>
        <p:spPr>
          <a:xfrm flipV="1">
            <a:off x="8945089" y="1972566"/>
            <a:ext cx="833366" cy="65329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E817B27A-7F05-FE4E-B8A0-793DADDC2439}"/>
              </a:ext>
            </a:extLst>
          </p:cNvPr>
          <p:cNvSpPr/>
          <p:nvPr/>
        </p:nvSpPr>
        <p:spPr>
          <a:xfrm>
            <a:off x="8565885" y="126527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C1DA5E9-6039-604D-90EF-C18641F6F9E0}"/>
              </a:ext>
            </a:extLst>
          </p:cNvPr>
          <p:cNvSpPr/>
          <p:nvPr/>
        </p:nvSpPr>
        <p:spPr>
          <a:xfrm>
            <a:off x="10447066" y="1303375"/>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0C5E8831-13C9-1B4E-8D3B-D715FD5879A2}"/>
              </a:ext>
            </a:extLst>
          </p:cNvPr>
          <p:cNvSpPr/>
          <p:nvPr/>
        </p:nvSpPr>
        <p:spPr>
          <a:xfrm>
            <a:off x="11294793" y="1308133"/>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a:extLst>
              <a:ext uri="{FF2B5EF4-FFF2-40B4-BE49-F238E27FC236}">
                <a16:creationId xmlns:a16="http://schemas.microsoft.com/office/drawing/2014/main" id="{7EC9F685-2C73-2F49-A136-88413E94F423}"/>
              </a:ext>
            </a:extLst>
          </p:cNvPr>
          <p:cNvCxnSpPr>
            <a:cxnSpLocks/>
            <a:endCxn id="84" idx="4"/>
          </p:cNvCxnSpPr>
          <p:nvPr/>
        </p:nvCxnSpPr>
        <p:spPr>
          <a:xfrm flipH="1" flipV="1">
            <a:off x="8945027" y="1967798"/>
            <a:ext cx="62" cy="65806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DAE44C1-D76E-FE41-BCB5-3CC721DDAD50}"/>
              </a:ext>
            </a:extLst>
          </p:cNvPr>
          <p:cNvCxnSpPr>
            <a:cxnSpLocks/>
            <a:endCxn id="85" idx="4"/>
          </p:cNvCxnSpPr>
          <p:nvPr/>
        </p:nvCxnSpPr>
        <p:spPr>
          <a:xfrm flipV="1">
            <a:off x="8945089" y="2005902"/>
            <a:ext cx="1881119" cy="61996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2EA230C-2CE2-EF44-8ECF-33E03280C39A}"/>
              </a:ext>
            </a:extLst>
          </p:cNvPr>
          <p:cNvCxnSpPr>
            <a:cxnSpLocks/>
            <a:endCxn id="86" idx="4"/>
          </p:cNvCxnSpPr>
          <p:nvPr/>
        </p:nvCxnSpPr>
        <p:spPr>
          <a:xfrm flipV="1">
            <a:off x="8945089" y="2010660"/>
            <a:ext cx="2728846" cy="61520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0" name="Curved Connector 89">
            <a:extLst>
              <a:ext uri="{FF2B5EF4-FFF2-40B4-BE49-F238E27FC236}">
                <a16:creationId xmlns:a16="http://schemas.microsoft.com/office/drawing/2014/main" id="{86ACF47F-7AF4-6742-ACAD-ADFAAEA6CD79}"/>
              </a:ext>
            </a:extLst>
          </p:cNvPr>
          <p:cNvCxnSpPr>
            <a:cxnSpLocks/>
          </p:cNvCxnSpPr>
          <p:nvPr/>
        </p:nvCxnSpPr>
        <p:spPr>
          <a:xfrm flipV="1">
            <a:off x="8699924" y="1378305"/>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urved Connector 90">
            <a:extLst>
              <a:ext uri="{FF2B5EF4-FFF2-40B4-BE49-F238E27FC236}">
                <a16:creationId xmlns:a16="http://schemas.microsoft.com/office/drawing/2014/main" id="{B407527B-E055-6544-B42F-DA0F318F4842}"/>
              </a:ext>
            </a:extLst>
          </p:cNvPr>
          <p:cNvCxnSpPr>
            <a:cxnSpLocks/>
          </p:cNvCxnSpPr>
          <p:nvPr/>
        </p:nvCxnSpPr>
        <p:spPr>
          <a:xfrm flipV="1">
            <a:off x="9533366" y="1411638"/>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urved Connector 91">
            <a:extLst>
              <a:ext uri="{FF2B5EF4-FFF2-40B4-BE49-F238E27FC236}">
                <a16:creationId xmlns:a16="http://schemas.microsoft.com/office/drawing/2014/main" id="{F7AE3443-56FE-8D4F-A737-53E1C1042DF5}"/>
              </a:ext>
            </a:extLst>
          </p:cNvPr>
          <p:cNvCxnSpPr>
            <a:cxnSpLocks/>
          </p:cNvCxnSpPr>
          <p:nvPr/>
        </p:nvCxnSpPr>
        <p:spPr>
          <a:xfrm flipV="1">
            <a:off x="10581117" y="1430684"/>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urved Connector 92">
            <a:extLst>
              <a:ext uri="{FF2B5EF4-FFF2-40B4-BE49-F238E27FC236}">
                <a16:creationId xmlns:a16="http://schemas.microsoft.com/office/drawing/2014/main" id="{C81CF7A5-2536-0541-8C47-C642B41ACFB6}"/>
              </a:ext>
            </a:extLst>
          </p:cNvPr>
          <p:cNvCxnSpPr>
            <a:cxnSpLocks/>
          </p:cNvCxnSpPr>
          <p:nvPr/>
        </p:nvCxnSpPr>
        <p:spPr>
          <a:xfrm flipV="1">
            <a:off x="11385979" y="1421157"/>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AE26E913-C726-6345-B87D-9E5836E52757}"/>
              </a:ext>
            </a:extLst>
          </p:cNvPr>
          <p:cNvCxnSpPr>
            <a:cxnSpLocks/>
            <a:endCxn id="84" idx="4"/>
          </p:cNvCxnSpPr>
          <p:nvPr/>
        </p:nvCxnSpPr>
        <p:spPr>
          <a:xfrm flipH="1" flipV="1">
            <a:off x="8945027" y="1967798"/>
            <a:ext cx="852557" cy="66758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D581A8A-8D40-E444-A7B1-DB2A60C41C62}"/>
              </a:ext>
            </a:extLst>
          </p:cNvPr>
          <p:cNvCxnSpPr>
            <a:cxnSpLocks/>
            <a:endCxn id="82" idx="4"/>
          </p:cNvCxnSpPr>
          <p:nvPr/>
        </p:nvCxnSpPr>
        <p:spPr>
          <a:xfrm flipH="1" flipV="1">
            <a:off x="9778455" y="1972566"/>
            <a:ext cx="19129" cy="66281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2807F2D-A058-5242-8EE3-C4551096DF32}"/>
              </a:ext>
            </a:extLst>
          </p:cNvPr>
          <p:cNvCxnSpPr>
            <a:cxnSpLocks/>
            <a:endCxn id="85" idx="4"/>
          </p:cNvCxnSpPr>
          <p:nvPr/>
        </p:nvCxnSpPr>
        <p:spPr>
          <a:xfrm flipV="1">
            <a:off x="9797584" y="2005902"/>
            <a:ext cx="1028624" cy="62948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130F70A-AABB-4041-9818-140427609E86}"/>
              </a:ext>
            </a:extLst>
          </p:cNvPr>
          <p:cNvCxnSpPr>
            <a:cxnSpLocks/>
            <a:endCxn id="86" idx="4"/>
          </p:cNvCxnSpPr>
          <p:nvPr/>
        </p:nvCxnSpPr>
        <p:spPr>
          <a:xfrm flipV="1">
            <a:off x="9797584" y="2010660"/>
            <a:ext cx="1876351" cy="62472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E3C2B07-99AD-AE4C-AE0B-6CDB5BF80E3F}"/>
              </a:ext>
            </a:extLst>
          </p:cNvPr>
          <p:cNvCxnSpPr>
            <a:cxnSpLocks/>
            <a:endCxn id="86" idx="4"/>
          </p:cNvCxnSpPr>
          <p:nvPr/>
        </p:nvCxnSpPr>
        <p:spPr>
          <a:xfrm flipV="1">
            <a:off x="10835809" y="2010660"/>
            <a:ext cx="838126" cy="64853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5C6D999D-B77A-8C45-9620-D6390EE391F7}"/>
              </a:ext>
            </a:extLst>
          </p:cNvPr>
          <p:cNvCxnSpPr>
            <a:cxnSpLocks/>
            <a:endCxn id="85" idx="4"/>
          </p:cNvCxnSpPr>
          <p:nvPr/>
        </p:nvCxnSpPr>
        <p:spPr>
          <a:xfrm flipH="1" flipV="1">
            <a:off x="10826208" y="2005902"/>
            <a:ext cx="9601" cy="65329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211EBB7-FE69-EF4A-862B-F9919B1D76B0}"/>
              </a:ext>
            </a:extLst>
          </p:cNvPr>
          <p:cNvCxnSpPr>
            <a:cxnSpLocks/>
            <a:endCxn id="82" idx="4"/>
          </p:cNvCxnSpPr>
          <p:nvPr/>
        </p:nvCxnSpPr>
        <p:spPr>
          <a:xfrm flipH="1" flipV="1">
            <a:off x="9778455" y="1972566"/>
            <a:ext cx="1057354" cy="68663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A984E842-9794-E049-A2B6-BD26D16BAFEF}"/>
              </a:ext>
            </a:extLst>
          </p:cNvPr>
          <p:cNvCxnSpPr>
            <a:cxnSpLocks/>
            <a:endCxn id="84" idx="4"/>
          </p:cNvCxnSpPr>
          <p:nvPr/>
        </p:nvCxnSpPr>
        <p:spPr>
          <a:xfrm flipH="1" flipV="1">
            <a:off x="8945027" y="1967798"/>
            <a:ext cx="1890782" cy="69139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90980505-3C6C-A44B-9B34-D367D79BCECA}"/>
              </a:ext>
            </a:extLst>
          </p:cNvPr>
          <p:cNvCxnSpPr>
            <a:cxnSpLocks/>
            <a:endCxn id="84" idx="4"/>
          </p:cNvCxnSpPr>
          <p:nvPr/>
        </p:nvCxnSpPr>
        <p:spPr>
          <a:xfrm flipH="1" flipV="1">
            <a:off x="8945027" y="1967798"/>
            <a:ext cx="2728983" cy="72949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8370C6F9-0400-0845-B26A-C3FDCEF64409}"/>
              </a:ext>
            </a:extLst>
          </p:cNvPr>
          <p:cNvCxnSpPr>
            <a:cxnSpLocks/>
            <a:endCxn id="82" idx="4"/>
          </p:cNvCxnSpPr>
          <p:nvPr/>
        </p:nvCxnSpPr>
        <p:spPr>
          <a:xfrm flipH="1" flipV="1">
            <a:off x="9778455" y="1972566"/>
            <a:ext cx="1895555" cy="72473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653E7280-3FE5-DE48-893A-4B7D92BA9F1D}"/>
              </a:ext>
            </a:extLst>
          </p:cNvPr>
          <p:cNvCxnSpPr>
            <a:cxnSpLocks/>
            <a:endCxn id="85" idx="4"/>
          </p:cNvCxnSpPr>
          <p:nvPr/>
        </p:nvCxnSpPr>
        <p:spPr>
          <a:xfrm flipH="1" flipV="1">
            <a:off x="10826208" y="2005902"/>
            <a:ext cx="847802" cy="69139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6C43FDB-5908-DB42-9C52-20804D2D0AB2}"/>
              </a:ext>
            </a:extLst>
          </p:cNvPr>
          <p:cNvCxnSpPr>
            <a:cxnSpLocks/>
            <a:endCxn id="86" idx="4"/>
          </p:cNvCxnSpPr>
          <p:nvPr/>
        </p:nvCxnSpPr>
        <p:spPr>
          <a:xfrm flipH="1" flipV="1">
            <a:off x="11673935" y="2010660"/>
            <a:ext cx="75" cy="68663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pic>
        <p:nvPicPr>
          <p:cNvPr id="14340" name="Picture 14339" descr="A close up of a cat&#10;&#10;Description automatically generated">
            <a:extLst>
              <a:ext uri="{FF2B5EF4-FFF2-40B4-BE49-F238E27FC236}">
                <a16:creationId xmlns:a16="http://schemas.microsoft.com/office/drawing/2014/main" id="{1483D40D-DA12-BB48-AC53-C47B8CDB4DB3}"/>
              </a:ext>
            </a:extLst>
          </p:cNvPr>
          <p:cNvPicPr>
            <a:picLocks noChangeAspect="1"/>
          </p:cNvPicPr>
          <p:nvPr/>
        </p:nvPicPr>
        <p:blipFill>
          <a:blip r:embed="rId2"/>
          <a:stretch>
            <a:fillRect/>
          </a:stretch>
        </p:blipFill>
        <p:spPr>
          <a:xfrm>
            <a:off x="8487787" y="5354772"/>
            <a:ext cx="3498391" cy="1458279"/>
          </a:xfrm>
          <a:prstGeom prst="rect">
            <a:avLst/>
          </a:prstGeom>
        </p:spPr>
      </p:pic>
      <p:sp>
        <p:nvSpPr>
          <p:cNvPr id="14341" name="Rectangle 14340">
            <a:extLst>
              <a:ext uri="{FF2B5EF4-FFF2-40B4-BE49-F238E27FC236}">
                <a16:creationId xmlns:a16="http://schemas.microsoft.com/office/drawing/2014/main" id="{5E049279-B42A-3047-AE1F-68B96440F747}"/>
              </a:ext>
            </a:extLst>
          </p:cNvPr>
          <p:cNvSpPr/>
          <p:nvPr/>
        </p:nvSpPr>
        <p:spPr>
          <a:xfrm>
            <a:off x="7443638" y="3915849"/>
            <a:ext cx="1173401" cy="830997"/>
          </a:xfrm>
          <a:prstGeom prst="rect">
            <a:avLst/>
          </a:prstGeom>
        </p:spPr>
        <p:txBody>
          <a:bodyPr wrap="square">
            <a:spAutoFit/>
          </a:bodyPr>
          <a:lstStyle/>
          <a:p>
            <a:pPr algn="r"/>
            <a:r>
              <a:rPr lang="en-US" sz="2400" dirty="0"/>
              <a:t>Simple Cells</a:t>
            </a:r>
          </a:p>
        </p:txBody>
      </p:sp>
      <p:sp>
        <p:nvSpPr>
          <p:cNvPr id="113" name="Rectangle 112">
            <a:extLst>
              <a:ext uri="{FF2B5EF4-FFF2-40B4-BE49-F238E27FC236}">
                <a16:creationId xmlns:a16="http://schemas.microsoft.com/office/drawing/2014/main" id="{55F9FCAD-A8B5-B149-B1FD-5F256A494D3A}"/>
              </a:ext>
            </a:extLst>
          </p:cNvPr>
          <p:cNvSpPr/>
          <p:nvPr/>
        </p:nvSpPr>
        <p:spPr>
          <a:xfrm>
            <a:off x="7329488" y="2539480"/>
            <a:ext cx="1282787" cy="830997"/>
          </a:xfrm>
          <a:prstGeom prst="rect">
            <a:avLst/>
          </a:prstGeom>
        </p:spPr>
        <p:txBody>
          <a:bodyPr wrap="square">
            <a:spAutoFit/>
          </a:bodyPr>
          <a:lstStyle/>
          <a:p>
            <a:pPr algn="r"/>
            <a:r>
              <a:rPr lang="en-US" sz="2400" dirty="0"/>
              <a:t>Complex Cells</a:t>
            </a:r>
          </a:p>
        </p:txBody>
      </p:sp>
      <p:sp>
        <p:nvSpPr>
          <p:cNvPr id="114" name="Rectangle 113">
            <a:extLst>
              <a:ext uri="{FF2B5EF4-FFF2-40B4-BE49-F238E27FC236}">
                <a16:creationId xmlns:a16="http://schemas.microsoft.com/office/drawing/2014/main" id="{3EB0747C-A18C-6945-B544-532B05944E53}"/>
              </a:ext>
            </a:extLst>
          </p:cNvPr>
          <p:cNvSpPr/>
          <p:nvPr/>
        </p:nvSpPr>
        <p:spPr>
          <a:xfrm>
            <a:off x="6545522" y="1248840"/>
            <a:ext cx="2033411" cy="830997"/>
          </a:xfrm>
          <a:prstGeom prst="rect">
            <a:avLst/>
          </a:prstGeom>
        </p:spPr>
        <p:txBody>
          <a:bodyPr wrap="square">
            <a:spAutoFit/>
          </a:bodyPr>
          <a:lstStyle/>
          <a:p>
            <a:pPr algn="r"/>
            <a:r>
              <a:rPr lang="en-US" sz="2400" dirty="0"/>
              <a:t>Hypercomplex Cells</a:t>
            </a:r>
          </a:p>
        </p:txBody>
      </p:sp>
    </p:spTree>
    <p:extLst>
      <p:ext uri="{BB962C8B-B14F-4D97-AF65-F5344CB8AC3E}">
        <p14:creationId xmlns:p14="http://schemas.microsoft.com/office/powerpoint/2010/main" val="3938058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p:txBody>
          <a:bodyPr/>
          <a:lstStyle/>
          <a:p>
            <a:r>
              <a:rPr lang="en-US" dirty="0">
                <a:solidFill>
                  <a:schemeClr val="bg1">
                    <a:lumMod val="75000"/>
                  </a:schemeClr>
                </a:solidFill>
              </a:rPr>
              <a:t>Why use more than one layer?</a:t>
            </a:r>
          </a:p>
          <a:p>
            <a:pPr lvl="1"/>
            <a:r>
              <a:rPr lang="en-US" dirty="0">
                <a:solidFill>
                  <a:schemeClr val="bg1">
                    <a:lumMod val="75000"/>
                  </a:schemeClr>
                </a:solidFill>
              </a:rPr>
              <a:t>Biological inspiration</a:t>
            </a:r>
          </a:p>
          <a:p>
            <a:pPr lvl="1"/>
            <a:r>
              <a:rPr lang="en-US" dirty="0">
                <a:solidFill>
                  <a:schemeClr val="bg1">
                    <a:lumMod val="75000"/>
                  </a:schemeClr>
                </a:solidFill>
              </a:rPr>
              <a:t>Representational power: the XOR function</a:t>
            </a:r>
          </a:p>
          <a:p>
            <a:r>
              <a:rPr lang="en-US" dirty="0">
                <a:solidFill>
                  <a:schemeClr val="bg1">
                    <a:lumMod val="75000"/>
                  </a:schemeClr>
                </a:solidFill>
              </a:rPr>
              <a:t>Two-layer neural networks</a:t>
            </a:r>
          </a:p>
          <a:p>
            <a:pPr lvl="1"/>
            <a:r>
              <a:rPr lang="en-US" dirty="0">
                <a:solidFill>
                  <a:schemeClr val="bg1">
                    <a:lumMod val="75000"/>
                  </a:schemeClr>
                </a:solidFill>
              </a:rPr>
              <a:t>The Fundamental Theorem of Calculus</a:t>
            </a:r>
          </a:p>
          <a:p>
            <a:pPr lvl="1"/>
            <a:r>
              <a:rPr lang="en-US" dirty="0">
                <a:solidFill>
                  <a:schemeClr val="bg1">
                    <a:lumMod val="75000"/>
                  </a:schemeClr>
                </a:solidFill>
              </a:rPr>
              <a:t>Feature learning for linear classifiers</a:t>
            </a:r>
            <a:endParaRPr lang="en-US" dirty="0"/>
          </a:p>
          <a:p>
            <a:r>
              <a:rPr lang="en-US" dirty="0">
                <a:solidFill>
                  <a:schemeClr val="bg1">
                    <a:lumMod val="75000"/>
                  </a:schemeClr>
                </a:solidFill>
              </a:rPr>
              <a:t>Deep networks</a:t>
            </a:r>
          </a:p>
          <a:p>
            <a:pPr lvl="1"/>
            <a:r>
              <a:rPr lang="en-US" dirty="0">
                <a:solidFill>
                  <a:schemeClr val="bg1">
                    <a:lumMod val="75000"/>
                  </a:schemeClr>
                </a:solidFill>
              </a:rPr>
              <a:t>Biological inspiration: features computed from features</a:t>
            </a:r>
          </a:p>
          <a:p>
            <a:pPr lvl="1"/>
            <a:r>
              <a:rPr lang="en-US" dirty="0"/>
              <a:t>Flexibility: convolutional, recurrent, and gated architectures</a:t>
            </a:r>
          </a:p>
          <a:p>
            <a:pPr lvl="1"/>
            <a:endParaRPr lang="en-US" dirty="0"/>
          </a:p>
        </p:txBody>
      </p:sp>
    </p:spTree>
    <p:extLst>
      <p:ext uri="{BB962C8B-B14F-4D97-AF65-F5344CB8AC3E}">
        <p14:creationId xmlns:p14="http://schemas.microsoft.com/office/powerpoint/2010/main" val="2856376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3C2D-C6F4-D848-A005-A8EEBC7F26B5}"/>
              </a:ext>
            </a:extLst>
          </p:cNvPr>
          <p:cNvSpPr>
            <a:spLocks noGrp="1"/>
          </p:cNvSpPr>
          <p:nvPr>
            <p:ph type="title"/>
          </p:nvPr>
        </p:nvSpPr>
        <p:spPr/>
        <p:txBody>
          <a:bodyPr/>
          <a:lstStyle/>
          <a:p>
            <a:r>
              <a:rPr lang="en-US" dirty="0"/>
              <a:t>Flexibility: many types of deep networks</a:t>
            </a:r>
          </a:p>
        </p:txBody>
      </p:sp>
      <p:sp>
        <p:nvSpPr>
          <p:cNvPr id="3" name="Content Placeholder 2">
            <a:extLst>
              <a:ext uri="{FF2B5EF4-FFF2-40B4-BE49-F238E27FC236}">
                <a16:creationId xmlns:a16="http://schemas.microsoft.com/office/drawing/2014/main" id="{14DD0C04-4BEE-0C4A-91FF-84FDBB35B799}"/>
              </a:ext>
            </a:extLst>
          </p:cNvPr>
          <p:cNvSpPr>
            <a:spLocks noGrp="1"/>
          </p:cNvSpPr>
          <p:nvPr>
            <p:ph idx="1"/>
          </p:nvPr>
        </p:nvSpPr>
        <p:spPr/>
        <p:txBody>
          <a:bodyPr/>
          <a:lstStyle/>
          <a:p>
            <a:pPr marL="0" indent="0">
              <a:buNone/>
            </a:pPr>
            <a:r>
              <a:rPr lang="en-US" dirty="0"/>
              <a:t>The other reason to use deep neural networks is that, with a deep enough network, many types of learning algorithms are possible, far beyond simple classifiers.</a:t>
            </a:r>
          </a:p>
          <a:p>
            <a:r>
              <a:rPr lang="en-US" dirty="0"/>
              <a:t>Convolutional neural networks: output depends on the shape of the input, regardless of where it occurs in the image.</a:t>
            </a:r>
          </a:p>
          <a:p>
            <a:r>
              <a:rPr lang="en-US" dirty="0"/>
              <a:t>Recurrent neural network: output depends on past values of the output.</a:t>
            </a:r>
          </a:p>
          <a:p>
            <a:r>
              <a:rPr lang="en-US" dirty="0"/>
              <a:t>Gated neural network: one set of cells is capable of turning another set of cells on or off.</a:t>
            </a:r>
          </a:p>
        </p:txBody>
      </p:sp>
    </p:spTree>
    <p:extLst>
      <p:ext uri="{BB962C8B-B14F-4D97-AF65-F5344CB8AC3E}">
        <p14:creationId xmlns:p14="http://schemas.microsoft.com/office/powerpoint/2010/main" val="845708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180E-9E66-684B-A732-84F5ED8A17ED}"/>
              </a:ext>
            </a:extLst>
          </p:cNvPr>
          <p:cNvSpPr>
            <a:spLocks noGrp="1"/>
          </p:cNvSpPr>
          <p:nvPr>
            <p:ph type="title"/>
          </p:nvPr>
        </p:nvSpPr>
        <p:spPr>
          <a:xfrm>
            <a:off x="9520" y="65086"/>
            <a:ext cx="10515600" cy="1325563"/>
          </a:xfrm>
        </p:spPr>
        <p:txBody>
          <a:bodyPr/>
          <a:lstStyle/>
          <a:p>
            <a:r>
              <a:rPr lang="en-US" dirty="0"/>
              <a:t>Convolutional Neural Network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D7F26C1-AE15-3F46-9198-850B8463A9D8}"/>
                  </a:ext>
                </a:extLst>
              </p:cNvPr>
              <p:cNvSpPr>
                <a:spLocks noGrp="1"/>
              </p:cNvSpPr>
              <p:nvPr>
                <p:ph idx="1"/>
              </p:nvPr>
            </p:nvSpPr>
            <p:spPr>
              <a:xfrm>
                <a:off x="838200" y="1111243"/>
                <a:ext cx="10515600" cy="2548344"/>
              </a:xfrm>
            </p:spPr>
            <p:txBody>
              <a:bodyPr>
                <a:normAutofit/>
              </a:bodyPr>
              <a:lstStyle/>
              <a:p>
                <a:pPr marL="0" indent="0">
                  <a:buNone/>
                </a:pPr>
                <a:r>
                  <a:rPr lang="en-US" dirty="0"/>
                  <a:t>In a convolutional neural network, the multiplicative first layer is replaced by a convolutional first layer:</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𝐷</m:t>
                              </m:r>
                            </m:sub>
                            <m:sup>
                              <m:r>
                                <a:rPr lang="en-US" b="0" i="1" smtClean="0">
                                  <a:latin typeface="Cambria Math" panose="02040503050406030204" pitchFamily="18" charset="0"/>
                                </a:rPr>
                                <m:t>𝐷</m:t>
                              </m:r>
                            </m:sup>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𝑑</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𝑑</m:t>
                                  </m:r>
                                </m:sub>
                              </m:sSub>
                            </m:e>
                          </m:nary>
                        </m:e>
                      </m:d>
                    </m:oMath>
                  </m:oMathPara>
                </a14:m>
                <a:endParaRPr lang="en-US" dirty="0"/>
              </a:p>
            </p:txBody>
          </p:sp>
        </mc:Choice>
        <mc:Fallback>
          <p:sp>
            <p:nvSpPr>
              <p:cNvPr id="3" name="Content Placeholder 2">
                <a:extLst>
                  <a:ext uri="{FF2B5EF4-FFF2-40B4-BE49-F238E27FC236}">
                    <a16:creationId xmlns:a16="http://schemas.microsoft.com/office/drawing/2014/main" id="{FD7F26C1-AE15-3F46-9198-850B8463A9D8}"/>
                  </a:ext>
                </a:extLst>
              </p:cNvPr>
              <p:cNvSpPr>
                <a:spLocks noGrp="1" noRot="1" noChangeAspect="1" noMove="1" noResize="1" noEditPoints="1" noAdjustHandles="1" noChangeArrowheads="1" noChangeShapeType="1" noTextEdit="1"/>
              </p:cNvSpPr>
              <p:nvPr>
                <p:ph idx="1"/>
              </p:nvPr>
            </p:nvSpPr>
            <p:spPr>
              <a:xfrm>
                <a:off x="838200" y="1111243"/>
                <a:ext cx="10515600" cy="2548344"/>
              </a:xfrm>
              <a:blipFill>
                <a:blip r:embed="rId2"/>
                <a:stretch>
                  <a:fillRect l="-1086" t="-24752" b="-58911"/>
                </a:stretch>
              </a:blipFill>
            </p:spPr>
            <p:txBody>
              <a:bodyPr/>
              <a:lstStyle/>
              <a:p>
                <a:r>
                  <a:rPr lang="en-US">
                    <a:noFill/>
                  </a:rPr>
                  <a:t> </a:t>
                </a:r>
              </a:p>
            </p:txBody>
          </p:sp>
        </mc:Fallback>
      </mc:AlternateContent>
      <p:pic>
        <p:nvPicPr>
          <p:cNvPr id="16386" name="Picture 2">
            <a:extLst>
              <a:ext uri="{FF2B5EF4-FFF2-40B4-BE49-F238E27FC236}">
                <a16:creationId xmlns:a16="http://schemas.microsoft.com/office/drawing/2014/main" id="{F13EE022-0169-FF4B-AAE7-67BC2B77C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3659587"/>
            <a:ext cx="9205912" cy="2832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C5C7FC0-036E-7E47-8BAE-9D8D13E6BBB4}"/>
              </a:ext>
            </a:extLst>
          </p:cNvPr>
          <p:cNvSpPr/>
          <p:nvPr/>
        </p:nvSpPr>
        <p:spPr>
          <a:xfrm>
            <a:off x="1314460" y="6506274"/>
            <a:ext cx="9715500" cy="369332"/>
          </a:xfrm>
          <a:prstGeom prst="rect">
            <a:avLst/>
          </a:prstGeom>
        </p:spPr>
        <p:txBody>
          <a:bodyPr wrap="square">
            <a:spAutoFit/>
          </a:bodyPr>
          <a:lstStyle/>
          <a:p>
            <a:r>
              <a:rPr lang="en-US" dirty="0"/>
              <a:t>By Aphex34 - Own work, CC BY-SA 4.0, https://</a:t>
            </a:r>
            <a:r>
              <a:rPr lang="en-US" dirty="0" err="1"/>
              <a:t>commons.wikimedia.org</a:t>
            </a:r>
            <a:r>
              <a:rPr lang="en-US" dirty="0"/>
              <a:t>/w/</a:t>
            </a:r>
            <a:r>
              <a:rPr lang="en-US" dirty="0" err="1"/>
              <a:t>index.php?curid</a:t>
            </a:r>
            <a:r>
              <a:rPr lang="en-US" dirty="0"/>
              <a:t>=45679374</a:t>
            </a:r>
          </a:p>
        </p:txBody>
      </p:sp>
    </p:spTree>
    <p:extLst>
      <p:ext uri="{BB962C8B-B14F-4D97-AF65-F5344CB8AC3E}">
        <p14:creationId xmlns:p14="http://schemas.microsoft.com/office/powerpoint/2010/main" val="137617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180E-9E66-684B-A732-84F5ED8A17ED}"/>
              </a:ext>
            </a:extLst>
          </p:cNvPr>
          <p:cNvSpPr>
            <a:spLocks noGrp="1"/>
          </p:cNvSpPr>
          <p:nvPr>
            <p:ph type="title"/>
          </p:nvPr>
        </p:nvSpPr>
        <p:spPr>
          <a:xfrm>
            <a:off x="9520" y="65086"/>
            <a:ext cx="10515600" cy="1325563"/>
          </a:xfrm>
        </p:spPr>
        <p:txBody>
          <a:bodyPr/>
          <a:lstStyle/>
          <a:p>
            <a:r>
              <a:rPr lang="en-US" dirty="0"/>
              <a:t>Recurrent Neural Network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D7F26C1-AE15-3F46-9198-850B8463A9D8}"/>
                  </a:ext>
                </a:extLst>
              </p:cNvPr>
              <p:cNvSpPr>
                <a:spLocks noGrp="1"/>
              </p:cNvSpPr>
              <p:nvPr>
                <p:ph idx="1"/>
              </p:nvPr>
            </p:nvSpPr>
            <p:spPr>
              <a:xfrm>
                <a:off x="838200" y="1111243"/>
                <a:ext cx="10515600" cy="2548344"/>
              </a:xfrm>
            </p:spPr>
            <p:txBody>
              <a:bodyPr>
                <a:normAutofit/>
              </a:bodyPr>
              <a:lstStyle/>
              <a:p>
                <a:pPr marL="0" indent="0">
                  <a:buNone/>
                </a:pPr>
                <a:r>
                  <a:rPr lang="en-US" dirty="0"/>
                  <a:t>In a recurrent neural network, the hidden nodes at time t depend on the hidden nodes at time t-1:</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𝑘𝑡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𝐷</m:t>
                              </m:r>
                            </m:sup>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𝑘</m:t>
                                  </m:r>
                                  <m:r>
                                    <a:rPr lang="en-US" b="0" i="1" dirty="0" smtClean="0">
                                      <a:latin typeface="Cambria Math" panose="02040503050406030204" pitchFamily="18" charset="0"/>
                                    </a:rPr>
                                    <m:t>𝑑</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𝑑</m:t>
                                  </m:r>
                                  <m:r>
                                    <a:rPr lang="en-US" b="0" i="1" dirty="0" smtClean="0">
                                      <a:latin typeface="Cambria Math" panose="02040503050406030204" pitchFamily="18" charset="0"/>
                                    </a:rPr>
                                    <m:t>𝑡</m:t>
                                  </m:r>
                                </m:sub>
                              </m:sSub>
                            </m:e>
                          </m:nary>
                          <m:r>
                            <a:rPr lang="en-US" b="0" i="1" dirty="0"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𝑘</m:t>
                                  </m:r>
                                  <m:r>
                                    <a:rPr lang="en-US" b="0" i="1" dirty="0" smtClean="0">
                                      <a:latin typeface="Cambria Math" panose="02040503050406030204" pitchFamily="18" charset="0"/>
                                    </a:rPr>
                                    <m:t>𝑗</m:t>
                                  </m:r>
                                </m:sub>
                              </m:sSub>
                              <m:sSub>
                                <m:sSubPr>
                                  <m:ctrlPr>
                                    <a:rPr lang="en-US" i="1" dirty="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𝑗</m:t>
                                  </m:r>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e>
                          </m:nary>
                        </m:e>
                      </m:d>
                    </m:oMath>
                  </m:oMathPara>
                </a14:m>
                <a:endParaRPr lang="en-US" dirty="0"/>
              </a:p>
            </p:txBody>
          </p:sp>
        </mc:Choice>
        <mc:Fallback>
          <p:sp>
            <p:nvSpPr>
              <p:cNvPr id="3" name="Content Placeholder 2">
                <a:extLst>
                  <a:ext uri="{FF2B5EF4-FFF2-40B4-BE49-F238E27FC236}">
                    <a16:creationId xmlns:a16="http://schemas.microsoft.com/office/drawing/2014/main" id="{FD7F26C1-AE15-3F46-9198-850B8463A9D8}"/>
                  </a:ext>
                </a:extLst>
              </p:cNvPr>
              <p:cNvSpPr>
                <a:spLocks noGrp="1" noRot="1" noChangeAspect="1" noMove="1" noResize="1" noEditPoints="1" noAdjustHandles="1" noChangeArrowheads="1" noChangeShapeType="1" noTextEdit="1"/>
              </p:cNvSpPr>
              <p:nvPr>
                <p:ph idx="1"/>
              </p:nvPr>
            </p:nvSpPr>
            <p:spPr>
              <a:xfrm>
                <a:off x="838200" y="1111243"/>
                <a:ext cx="10515600" cy="2548344"/>
              </a:xfrm>
              <a:blipFill>
                <a:blip r:embed="rId2"/>
                <a:stretch>
                  <a:fillRect l="-1086" t="-22772" b="-6138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C5C7FC0-036E-7E47-8BAE-9D8D13E6BBB4}"/>
              </a:ext>
            </a:extLst>
          </p:cNvPr>
          <p:cNvSpPr/>
          <p:nvPr/>
        </p:nvSpPr>
        <p:spPr>
          <a:xfrm>
            <a:off x="1314460" y="6506274"/>
            <a:ext cx="9715500" cy="369332"/>
          </a:xfrm>
          <a:prstGeom prst="rect">
            <a:avLst/>
          </a:prstGeom>
        </p:spPr>
        <p:txBody>
          <a:bodyPr wrap="square">
            <a:spAutoFit/>
          </a:bodyPr>
          <a:lstStyle/>
          <a:p>
            <a:r>
              <a:rPr lang="en-US" dirty="0"/>
              <a:t>By </a:t>
            </a:r>
            <a:r>
              <a:rPr lang="en-US" dirty="0" err="1"/>
              <a:t>fdeloche</a:t>
            </a:r>
            <a:r>
              <a:rPr lang="en-US" dirty="0"/>
              <a:t> - Own work, CC BY-SA 4.0, https://</a:t>
            </a:r>
            <a:r>
              <a:rPr lang="en-US" dirty="0" err="1"/>
              <a:t>commons.wikimedia.org</a:t>
            </a:r>
            <a:r>
              <a:rPr lang="en-US" dirty="0"/>
              <a:t>/w/</a:t>
            </a:r>
            <a:r>
              <a:rPr lang="en-US" dirty="0" err="1"/>
              <a:t>index.php?curid</a:t>
            </a:r>
            <a:r>
              <a:rPr lang="en-US" dirty="0"/>
              <a:t>=60109157</a:t>
            </a:r>
          </a:p>
        </p:txBody>
      </p:sp>
      <p:pic>
        <p:nvPicPr>
          <p:cNvPr id="17410" name="Picture 2">
            <a:extLst>
              <a:ext uri="{FF2B5EF4-FFF2-40B4-BE49-F238E27FC236}">
                <a16:creationId xmlns:a16="http://schemas.microsoft.com/office/drawing/2014/main" id="{8C565A11-09C2-194D-AD90-9F0C5CCCA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38" y="3790969"/>
            <a:ext cx="9020175" cy="299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8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7" y="37580"/>
            <a:ext cx="10515600" cy="1325563"/>
          </a:xfrm>
        </p:spPr>
        <p:txBody>
          <a:bodyPr/>
          <a:lstStyle/>
          <a:p>
            <a:r>
              <a:rPr lang="en-US" dirty="0"/>
              <a:t>Biological Inspiration: McCulloch-Pitts Artificial Neuron, 1943</a:t>
            </a:r>
          </a:p>
        </p:txBody>
      </p:sp>
      <p:sp>
        <p:nvSpPr>
          <p:cNvPr id="5" name="Oval 4"/>
          <p:cNvSpPr/>
          <p:nvPr/>
        </p:nvSpPr>
        <p:spPr bwMode="auto">
          <a:xfrm>
            <a:off x="2443309" y="3536082"/>
            <a:ext cx="1143000" cy="1143000"/>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6" name="Straight Arrow Connector 5"/>
          <p:cNvCxnSpPr/>
          <p:nvPr/>
        </p:nvCxnSpPr>
        <p:spPr bwMode="auto">
          <a:xfrm>
            <a:off x="995509" y="2621682"/>
            <a:ext cx="1524000" cy="12192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995509" y="3459882"/>
            <a:ext cx="1447800" cy="6096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995509" y="4221882"/>
            <a:ext cx="1447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9" name="Straight Arrow Connector 8"/>
          <p:cNvCxnSpPr>
            <a:endCxn id="5" idx="3"/>
          </p:cNvCxnSpPr>
          <p:nvPr/>
        </p:nvCxnSpPr>
        <p:spPr bwMode="auto">
          <a:xfrm flipV="1">
            <a:off x="995510" y="4511694"/>
            <a:ext cx="1615189" cy="13103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3586309" y="4145682"/>
            <a:ext cx="2209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1" name="TextBox 10"/>
          <p:cNvSpPr txBox="1"/>
          <p:nvPr/>
        </p:nvSpPr>
        <p:spPr>
          <a:xfrm>
            <a:off x="462109" y="2240682"/>
            <a:ext cx="362600" cy="369332"/>
          </a:xfrm>
          <a:prstGeom prst="rect">
            <a:avLst/>
          </a:prstGeom>
          <a:noFill/>
        </p:spPr>
        <p:txBody>
          <a:bodyPr wrap="none" rtlCol="0">
            <a:spAutoFit/>
          </a:bodyPr>
          <a:lstStyle/>
          <a:p>
            <a:r>
              <a:rPr lang="en-US" dirty="0"/>
              <a:t>x</a:t>
            </a:r>
            <a:r>
              <a:rPr lang="en-US" baseline="-25000" dirty="0"/>
              <a:t>1</a:t>
            </a:r>
          </a:p>
        </p:txBody>
      </p:sp>
      <p:sp>
        <p:nvSpPr>
          <p:cNvPr id="12" name="TextBox 11"/>
          <p:cNvSpPr txBox="1"/>
          <p:nvPr/>
        </p:nvSpPr>
        <p:spPr>
          <a:xfrm>
            <a:off x="466941" y="3074417"/>
            <a:ext cx="362600" cy="369332"/>
          </a:xfrm>
          <a:prstGeom prst="rect">
            <a:avLst/>
          </a:prstGeom>
          <a:noFill/>
        </p:spPr>
        <p:txBody>
          <a:bodyPr wrap="none" rtlCol="0">
            <a:spAutoFit/>
          </a:bodyPr>
          <a:lstStyle/>
          <a:p>
            <a:r>
              <a:rPr lang="en-US" dirty="0"/>
              <a:t>x</a:t>
            </a:r>
            <a:r>
              <a:rPr lang="en-US" baseline="-25000" dirty="0"/>
              <a:t>2</a:t>
            </a:r>
          </a:p>
        </p:txBody>
      </p:sp>
      <p:sp>
        <p:nvSpPr>
          <p:cNvPr id="13" name="TextBox 12"/>
          <p:cNvSpPr txBox="1"/>
          <p:nvPr/>
        </p:nvSpPr>
        <p:spPr>
          <a:xfrm>
            <a:off x="462109" y="5589017"/>
            <a:ext cx="378630" cy="369332"/>
          </a:xfrm>
          <a:prstGeom prst="rect">
            <a:avLst/>
          </a:prstGeom>
          <a:noFill/>
        </p:spPr>
        <p:txBody>
          <a:bodyPr wrap="none" rtlCol="0">
            <a:spAutoFit/>
          </a:bodyPr>
          <a:lstStyle/>
          <a:p>
            <a:r>
              <a:rPr lang="en-US" dirty="0" err="1"/>
              <a:t>x</a:t>
            </a:r>
            <a:r>
              <a:rPr lang="en-US" baseline="-25000" dirty="0" err="1"/>
              <a:t>D</a:t>
            </a:r>
            <a:endParaRPr lang="en-US" baseline="-25000" dirty="0"/>
          </a:p>
        </p:txBody>
      </p:sp>
      <p:sp>
        <p:nvSpPr>
          <p:cNvPr id="14" name="TextBox 13"/>
          <p:cNvSpPr txBox="1"/>
          <p:nvPr/>
        </p:nvSpPr>
        <p:spPr>
          <a:xfrm>
            <a:off x="1533741" y="2545482"/>
            <a:ext cx="428322" cy="369332"/>
          </a:xfrm>
          <a:prstGeom prst="rect">
            <a:avLst/>
          </a:prstGeom>
          <a:noFill/>
        </p:spPr>
        <p:txBody>
          <a:bodyPr wrap="none" rtlCol="0">
            <a:spAutoFit/>
          </a:bodyPr>
          <a:lstStyle/>
          <a:p>
            <a:r>
              <a:rPr lang="en-US" dirty="0"/>
              <a:t>w</a:t>
            </a:r>
            <a:r>
              <a:rPr lang="en-US" baseline="-25000" dirty="0"/>
              <a:t>1</a:t>
            </a:r>
          </a:p>
        </p:txBody>
      </p:sp>
      <p:sp>
        <p:nvSpPr>
          <p:cNvPr id="15" name="TextBox 14"/>
          <p:cNvSpPr txBox="1"/>
          <p:nvPr/>
        </p:nvSpPr>
        <p:spPr>
          <a:xfrm>
            <a:off x="1533741" y="3226817"/>
            <a:ext cx="428322" cy="369332"/>
          </a:xfrm>
          <a:prstGeom prst="rect">
            <a:avLst/>
          </a:prstGeom>
          <a:noFill/>
        </p:spPr>
        <p:txBody>
          <a:bodyPr wrap="none" rtlCol="0">
            <a:spAutoFit/>
          </a:bodyPr>
          <a:lstStyle/>
          <a:p>
            <a:r>
              <a:rPr lang="en-US" dirty="0"/>
              <a:t>w</a:t>
            </a:r>
            <a:r>
              <a:rPr lang="en-US" baseline="-25000" dirty="0"/>
              <a:t>2</a:t>
            </a:r>
          </a:p>
        </p:txBody>
      </p:sp>
      <p:sp>
        <p:nvSpPr>
          <p:cNvPr id="16" name="TextBox 15"/>
          <p:cNvSpPr txBox="1"/>
          <p:nvPr/>
        </p:nvSpPr>
        <p:spPr>
          <a:xfrm>
            <a:off x="1528909" y="4141217"/>
            <a:ext cx="428322" cy="369332"/>
          </a:xfrm>
          <a:prstGeom prst="rect">
            <a:avLst/>
          </a:prstGeom>
          <a:noFill/>
        </p:spPr>
        <p:txBody>
          <a:bodyPr wrap="none" rtlCol="0">
            <a:spAutoFit/>
          </a:bodyPr>
          <a:lstStyle/>
          <a:p>
            <a:r>
              <a:rPr lang="en-US" dirty="0"/>
              <a:t>w</a:t>
            </a:r>
            <a:r>
              <a:rPr lang="en-US" baseline="-25000" dirty="0"/>
              <a:t>3</a:t>
            </a:r>
          </a:p>
        </p:txBody>
      </p:sp>
      <p:sp>
        <p:nvSpPr>
          <p:cNvPr id="17" name="TextBox 16"/>
          <p:cNvSpPr txBox="1"/>
          <p:nvPr/>
        </p:nvSpPr>
        <p:spPr>
          <a:xfrm>
            <a:off x="462109" y="3912617"/>
            <a:ext cx="362600" cy="369332"/>
          </a:xfrm>
          <a:prstGeom prst="rect">
            <a:avLst/>
          </a:prstGeom>
          <a:noFill/>
        </p:spPr>
        <p:txBody>
          <a:bodyPr wrap="none" rtlCol="0">
            <a:spAutoFit/>
          </a:bodyPr>
          <a:lstStyle/>
          <a:p>
            <a:r>
              <a:rPr lang="en-US" dirty="0"/>
              <a:t>x</a:t>
            </a:r>
            <a:r>
              <a:rPr lang="en-US" baseline="-25000" dirty="0"/>
              <a:t>3</a:t>
            </a:r>
          </a:p>
        </p:txBody>
      </p:sp>
      <p:sp>
        <p:nvSpPr>
          <p:cNvPr id="18" name="TextBox 17"/>
          <p:cNvSpPr txBox="1"/>
          <p:nvPr/>
        </p:nvSpPr>
        <p:spPr>
          <a:xfrm>
            <a:off x="1528909" y="5364882"/>
            <a:ext cx="444352" cy="369332"/>
          </a:xfrm>
          <a:prstGeom prst="rect">
            <a:avLst/>
          </a:prstGeom>
          <a:noFill/>
        </p:spPr>
        <p:txBody>
          <a:bodyPr wrap="none" rtlCol="0">
            <a:spAutoFit/>
          </a:bodyPr>
          <a:lstStyle/>
          <a:p>
            <a:r>
              <a:rPr lang="en-US" dirty="0" err="1"/>
              <a:t>w</a:t>
            </a:r>
            <a:r>
              <a:rPr lang="en-US" baseline="-25000" dirty="0" err="1"/>
              <a:t>D</a:t>
            </a:r>
            <a:endParaRPr lang="en-US" baseline="-25000" dirty="0"/>
          </a:p>
        </p:txBody>
      </p:sp>
      <p:sp>
        <p:nvSpPr>
          <p:cNvPr id="21" name="TextBox 20"/>
          <p:cNvSpPr txBox="1"/>
          <p:nvPr/>
        </p:nvSpPr>
        <p:spPr>
          <a:xfrm>
            <a:off x="233509" y="1402482"/>
            <a:ext cx="696024" cy="369332"/>
          </a:xfrm>
          <a:prstGeom prst="rect">
            <a:avLst/>
          </a:prstGeom>
          <a:noFill/>
        </p:spPr>
        <p:txBody>
          <a:bodyPr wrap="none" rtlCol="0">
            <a:spAutoFit/>
          </a:bodyPr>
          <a:lstStyle/>
          <a:p>
            <a:r>
              <a:rPr lang="en-US" b="1" dirty="0"/>
              <a:t>Input</a:t>
            </a:r>
          </a:p>
        </p:txBody>
      </p:sp>
      <p:sp>
        <p:nvSpPr>
          <p:cNvPr id="22" name="TextBox 21"/>
          <p:cNvSpPr txBox="1"/>
          <p:nvPr/>
        </p:nvSpPr>
        <p:spPr>
          <a:xfrm>
            <a:off x="1151738" y="2007617"/>
            <a:ext cx="959815" cy="369332"/>
          </a:xfrm>
          <a:prstGeom prst="rect">
            <a:avLst/>
          </a:prstGeom>
          <a:noFill/>
        </p:spPr>
        <p:txBody>
          <a:bodyPr wrap="none" rtlCol="0">
            <a:spAutoFit/>
          </a:bodyPr>
          <a:lstStyle/>
          <a:p>
            <a:r>
              <a:rPr lang="en-US" b="1" dirty="0"/>
              <a:t>Weights</a:t>
            </a:r>
          </a:p>
        </p:txBody>
      </p:sp>
      <p:sp>
        <p:nvSpPr>
          <p:cNvPr id="24" name="TextBox 23"/>
          <p:cNvSpPr txBox="1"/>
          <p:nvPr/>
        </p:nvSpPr>
        <p:spPr>
          <a:xfrm>
            <a:off x="462109" y="4374283"/>
            <a:ext cx="269626" cy="1200329"/>
          </a:xfrm>
          <a:prstGeom prst="rect">
            <a:avLst/>
          </a:prstGeom>
          <a:noFill/>
        </p:spPr>
        <p:txBody>
          <a:bodyPr wrap="none" rtlCol="0">
            <a:spAutoFit/>
          </a:bodyPr>
          <a:lstStyle/>
          <a:p>
            <a:r>
              <a:rPr lang="en-US" sz="2400" dirty="0">
                <a:sym typeface="Symbol"/>
              </a:rPr>
              <a:t>.</a:t>
            </a:r>
          </a:p>
          <a:p>
            <a:r>
              <a:rPr lang="en-US" sz="2400" dirty="0">
                <a:sym typeface="Symbol"/>
              </a:rPr>
              <a:t>.</a:t>
            </a:r>
          </a:p>
          <a:p>
            <a:r>
              <a:rPr lang="en-US" sz="2400" dirty="0">
                <a:sym typeface="Symbol"/>
              </a:rPr>
              <a:t>.</a:t>
            </a:r>
            <a:endParaRPr lang="en-US" sz="2400" dirty="0"/>
          </a:p>
        </p:txBody>
      </p:sp>
      <p:cxnSp>
        <p:nvCxnSpPr>
          <p:cNvPr id="26" name="Elbow Connector 25"/>
          <p:cNvCxnSpPr/>
          <p:nvPr/>
        </p:nvCxnSpPr>
        <p:spPr>
          <a:xfrm flipV="1">
            <a:off x="2671909" y="3824749"/>
            <a:ext cx="685800" cy="609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8710" y="3596149"/>
            <a:ext cx="1585690" cy="369332"/>
          </a:xfrm>
          <a:prstGeom prst="rect">
            <a:avLst/>
          </a:prstGeom>
          <a:noFill/>
        </p:spPr>
        <p:txBody>
          <a:bodyPr wrap="none" rtlCol="0">
            <a:spAutoFit/>
          </a:bodyPr>
          <a:lstStyle/>
          <a:p>
            <a:r>
              <a:rPr lang="en-US" b="1" dirty="0"/>
              <a:t>Output:</a:t>
            </a:r>
            <a:r>
              <a:rPr lang="en-US" dirty="0"/>
              <a:t> </a:t>
            </a:r>
            <a:r>
              <a:rPr lang="en-US" dirty="0">
                <a:sym typeface="Symbol"/>
              </a:rPr>
              <a:t>u</a:t>
            </a:r>
            <a:r>
              <a:rPr lang="en-US" dirty="0"/>
              <a:t>(</a:t>
            </a:r>
            <a:r>
              <a:rPr lang="en-US" b="1" dirty="0" err="1"/>
              <a:t>w</a:t>
            </a:r>
            <a:r>
              <a:rPr lang="en-US" b="1" dirty="0" err="1">
                <a:sym typeface="Symbol"/>
              </a:rPr>
              <a:t>x</a:t>
            </a:r>
            <a:r>
              <a:rPr lang="en-US" dirty="0">
                <a:sym typeface="Symbol"/>
              </a:rPr>
              <a:t>)</a:t>
            </a:r>
            <a:endParaRPr lang="en-US" dirty="0"/>
          </a:p>
        </p:txBody>
      </p:sp>
      <p:sp>
        <p:nvSpPr>
          <p:cNvPr id="25" name="Content Placeholder 2"/>
          <p:cNvSpPr>
            <a:spLocks noGrp="1"/>
          </p:cNvSpPr>
          <p:nvPr>
            <p:ph idx="1"/>
          </p:nvPr>
        </p:nvSpPr>
        <p:spPr>
          <a:xfrm>
            <a:off x="6325787" y="1457718"/>
            <a:ext cx="5411296" cy="5000786"/>
          </a:xfrm>
        </p:spPr>
        <p:txBody>
          <a:bodyPr>
            <a:normAutofit/>
          </a:bodyPr>
          <a:lstStyle/>
          <a:p>
            <a:r>
              <a:rPr lang="en-US" dirty="0"/>
              <a:t>In 1943, McCulloch &amp; Pitts proposed that biological neurons have a nonlinear activation function (a step function) whose input is a weighted linear combination of the currents generated by other neurons.</a:t>
            </a:r>
          </a:p>
          <a:p>
            <a:r>
              <a:rPr lang="en-US" dirty="0"/>
              <a:t>They showed lots of examples of mathematical and logical functions that could be computed using networks of simple neurons like this.</a:t>
            </a:r>
          </a:p>
        </p:txBody>
      </p:sp>
    </p:spTree>
    <p:extLst>
      <p:ext uri="{BB962C8B-B14F-4D97-AF65-F5344CB8AC3E}">
        <p14:creationId xmlns:p14="http://schemas.microsoft.com/office/powerpoint/2010/main" val="1942840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180E-9E66-684B-A732-84F5ED8A17ED}"/>
              </a:ext>
            </a:extLst>
          </p:cNvPr>
          <p:cNvSpPr>
            <a:spLocks noGrp="1"/>
          </p:cNvSpPr>
          <p:nvPr>
            <p:ph type="title"/>
          </p:nvPr>
        </p:nvSpPr>
        <p:spPr>
          <a:xfrm>
            <a:off x="9520" y="65086"/>
            <a:ext cx="10515600" cy="1325563"/>
          </a:xfrm>
        </p:spPr>
        <p:txBody>
          <a:bodyPr/>
          <a:lstStyle/>
          <a:p>
            <a:r>
              <a:rPr lang="en-US" dirty="0"/>
              <a:t>Gated Neural Network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D7F26C1-AE15-3F46-9198-850B8463A9D8}"/>
                  </a:ext>
                </a:extLst>
              </p:cNvPr>
              <p:cNvSpPr>
                <a:spLocks noGrp="1"/>
              </p:cNvSpPr>
              <p:nvPr>
                <p:ph idx="1"/>
              </p:nvPr>
            </p:nvSpPr>
            <p:spPr>
              <a:xfrm>
                <a:off x="66672" y="1111242"/>
                <a:ext cx="5462591" cy="5746757"/>
              </a:xfrm>
            </p:spPr>
            <p:txBody>
              <a:bodyPr>
                <a:normAutofit/>
              </a:bodyPr>
              <a:lstStyle/>
              <a:p>
                <a:pPr marL="0" indent="0">
                  <a:lnSpc>
                    <a:spcPct val="100000"/>
                  </a:lnSpc>
                  <a:buNone/>
                </a:pPr>
                <a:r>
                  <a:rPr lang="en-US" dirty="0"/>
                  <a:t>In a gated neural network (like the “long-short-term memory” network shown here), the output of some hidden nodes are called ”gates:”</a:t>
                </a:r>
              </a:p>
              <a:p>
                <a:pPr marL="0" indent="0">
                  <a:lnSpc>
                    <a:spcPct val="100000"/>
                  </a:lnSpc>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𝑔</m:t>
                      </m:r>
                      <m:r>
                        <a:rPr lang="en-US" b="0" i="1" dirty="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rPr>
                          </m:ctrlPr>
                        </m:dPr>
                        <m:e>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1</m:t>
                              </m:r>
                            </m:sub>
                          </m:sSub>
                          <m:r>
                            <a:rPr lang="en-US" i="1" dirty="0" smtClean="0">
                              <a:latin typeface="Cambria Math" panose="02040503050406030204" pitchFamily="18" charset="0"/>
                            </a:rPr>
                            <m:t>𝑥</m:t>
                          </m:r>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1</m:t>
                              </m:r>
                            </m:sub>
                          </m:sSub>
                        </m:e>
                      </m:d>
                      <m:r>
                        <a:rPr lang="en-US" b="0" i="1" dirty="0" smtClean="0">
                          <a:latin typeface="Cambria Math" panose="02040503050406030204" pitchFamily="18" charset="0"/>
                          <a:ea typeface="Cambria Math" panose="02040503050406030204" pitchFamily="18" charset="0"/>
                        </a:rPr>
                        <m:t>∈[0,1]</m:t>
                      </m:r>
                    </m:oMath>
                  </m:oMathPara>
                </a14:m>
                <a:endParaRPr lang="en-US" i="1" dirty="0">
                  <a:latin typeface="Cambria Math" panose="02040503050406030204" pitchFamily="18" charset="0"/>
                </a:endParaRPr>
              </a:p>
              <a:p>
                <a:pPr marL="0" indent="0">
                  <a:lnSpc>
                    <a:spcPct val="100000"/>
                  </a:lnSpc>
                  <a:buNone/>
                </a:pPr>
                <a:endParaRPr lang="en-US" dirty="0"/>
              </a:p>
              <a:p>
                <a:pPr marL="0" indent="0">
                  <a:lnSpc>
                    <a:spcPct val="100000"/>
                  </a:lnSpc>
                  <a:buNone/>
                </a:pPr>
                <a:r>
                  <a:rPr lang="en-US" dirty="0"/>
                  <a:t>The gates are then multiplied by the outputs of other hidden nodes, effectively turning them on or off:</a:t>
                </a:r>
              </a:p>
              <a:p>
                <a:pPr marL="0" indent="0">
                  <a:lnSpc>
                    <a:spcPct val="10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2</m:t>
                          </m:r>
                        </m:sub>
                      </m:sSub>
                      <m:r>
                        <a:rPr lang="en-US" i="1" dirty="0" smtClean="0">
                          <a:latin typeface="Cambria Math" panose="02040503050406030204" pitchFamily="18" charset="0"/>
                        </a:rPr>
                        <m:t>𝑥</m:t>
                      </m:r>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2</m:t>
                          </m:r>
                        </m:sub>
                      </m:sSub>
                    </m:oMath>
                  </m:oMathPara>
                </a14:m>
                <a:endParaRPr lang="en-US" b="0"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i="1" dirty="0" smtClean="0">
                          <a:latin typeface="Cambria Math" panose="02040503050406030204" pitchFamily="18" charset="0"/>
                        </a:rPr>
                        <m:t>𝑔</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oMath>
                  </m:oMathPara>
                </a14:m>
                <a:endParaRPr lang="en-US" dirty="0"/>
              </a:p>
            </p:txBody>
          </p:sp>
        </mc:Choice>
        <mc:Fallback>
          <p:sp>
            <p:nvSpPr>
              <p:cNvPr id="3" name="Content Placeholder 2">
                <a:extLst>
                  <a:ext uri="{FF2B5EF4-FFF2-40B4-BE49-F238E27FC236}">
                    <a16:creationId xmlns:a16="http://schemas.microsoft.com/office/drawing/2014/main" id="{FD7F26C1-AE15-3F46-9198-850B8463A9D8}"/>
                  </a:ext>
                </a:extLst>
              </p:cNvPr>
              <p:cNvSpPr>
                <a:spLocks noGrp="1" noRot="1" noChangeAspect="1" noMove="1" noResize="1" noEditPoints="1" noAdjustHandles="1" noChangeArrowheads="1" noChangeShapeType="1" noTextEdit="1"/>
              </p:cNvSpPr>
              <p:nvPr>
                <p:ph idx="1"/>
              </p:nvPr>
            </p:nvSpPr>
            <p:spPr>
              <a:xfrm>
                <a:off x="66672" y="1111242"/>
                <a:ext cx="5462591" cy="5746757"/>
              </a:xfrm>
              <a:blipFill>
                <a:blip r:embed="rId2"/>
                <a:stretch>
                  <a:fillRect l="-1856" t="-881" r="-2552"/>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2618B170-2335-EB4F-8E7A-4DB15165AD6E}"/>
              </a:ext>
            </a:extLst>
          </p:cNvPr>
          <p:cNvCxnSpPr>
            <a:cxnSpLocks/>
          </p:cNvCxnSpPr>
          <p:nvPr/>
        </p:nvCxnSpPr>
        <p:spPr>
          <a:xfrm flipV="1">
            <a:off x="8940332" y="4711011"/>
            <a:ext cx="833366" cy="653296"/>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7E0F3-0260-FF47-B29B-07F1DA994FCC}"/>
              </a:ext>
            </a:extLst>
          </p:cNvPr>
          <p:cNvSpPr/>
          <p:nvPr/>
        </p:nvSpPr>
        <p:spPr>
          <a:xfrm>
            <a:off x="8561128" y="4003716"/>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D520D69-36D0-D04B-92CB-0D34CA1FDEE0}"/>
              </a:ext>
            </a:extLst>
          </p:cNvPr>
          <p:cNvCxnSpPr>
            <a:cxnSpLocks/>
            <a:endCxn id="9" idx="4"/>
          </p:cNvCxnSpPr>
          <p:nvPr/>
        </p:nvCxnSpPr>
        <p:spPr>
          <a:xfrm flipH="1" flipV="1">
            <a:off x="8940270" y="4706243"/>
            <a:ext cx="62" cy="658064"/>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63D20061-882C-2A4D-9101-E9600C13FA9D}"/>
              </a:ext>
            </a:extLst>
          </p:cNvPr>
          <p:cNvCxnSpPr>
            <a:cxnSpLocks/>
          </p:cNvCxnSpPr>
          <p:nvPr/>
        </p:nvCxnSpPr>
        <p:spPr>
          <a:xfrm flipV="1">
            <a:off x="8695167" y="4116750"/>
            <a:ext cx="509591" cy="459754"/>
          </a:xfrm>
          <a:prstGeom prst="curvedConnector3">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5E6B966-CFAE-734C-BB0D-43F6442C9092}"/>
              </a:ext>
            </a:extLst>
          </p:cNvPr>
          <p:cNvCxnSpPr>
            <a:cxnSpLocks/>
            <a:endCxn id="9" idx="4"/>
          </p:cNvCxnSpPr>
          <p:nvPr/>
        </p:nvCxnSpPr>
        <p:spPr>
          <a:xfrm flipH="1" flipV="1">
            <a:off x="8940270" y="4706243"/>
            <a:ext cx="852557" cy="66758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5E83619-A317-0544-A61A-603927DA80FE}"/>
              </a:ext>
            </a:extLst>
          </p:cNvPr>
          <p:cNvCxnSpPr>
            <a:cxnSpLocks/>
          </p:cNvCxnSpPr>
          <p:nvPr/>
        </p:nvCxnSpPr>
        <p:spPr>
          <a:xfrm flipH="1" flipV="1">
            <a:off x="9773698" y="4711011"/>
            <a:ext cx="19129" cy="66281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090BE49-F7EA-4C47-BE67-D1CDB9E4B475}"/>
              </a:ext>
            </a:extLst>
          </p:cNvPr>
          <p:cNvSpPr/>
          <p:nvPr/>
        </p:nvSpPr>
        <p:spPr>
          <a:xfrm>
            <a:off x="9413618" y="4013259"/>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rPr>
              <a:t>+</a:t>
            </a:r>
          </a:p>
        </p:txBody>
      </p:sp>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E54EE3F1-EF3B-D44F-8E29-8BF946CE50C8}"/>
                  </a:ext>
                </a:extLst>
              </p:cNvPr>
              <p:cNvSpPr/>
              <p:nvPr/>
            </p:nvSpPr>
            <p:spPr>
              <a:xfrm>
                <a:off x="8652659" y="5192852"/>
                <a:ext cx="661060"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rPr>
                        <m:t>𝑥</m:t>
                      </m:r>
                    </m:oMath>
                  </m:oMathPara>
                </a14:m>
                <a:endParaRPr lang="en-US" sz="4000" dirty="0"/>
              </a:p>
            </p:txBody>
          </p:sp>
        </mc:Choice>
        <mc:Fallback>
          <p:sp>
            <p:nvSpPr>
              <p:cNvPr id="17" name="Rectangle 16">
                <a:extLst>
                  <a:ext uri="{FF2B5EF4-FFF2-40B4-BE49-F238E27FC236}">
                    <a16:creationId xmlns:a16="http://schemas.microsoft.com/office/drawing/2014/main" id="{E54EE3F1-EF3B-D44F-8E29-8BF946CE50C8}"/>
                  </a:ext>
                </a:extLst>
              </p:cNvPr>
              <p:cNvSpPr>
                <a:spLocks noRot="1" noChangeAspect="1" noMove="1" noResize="1" noEditPoints="1" noAdjustHandles="1" noChangeArrowheads="1" noChangeShapeType="1" noTextEdit="1"/>
              </p:cNvSpPr>
              <p:nvPr/>
            </p:nvSpPr>
            <p:spPr>
              <a:xfrm>
                <a:off x="8652659" y="5192852"/>
                <a:ext cx="661060"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a:extLst>
                  <a:ext uri="{FF2B5EF4-FFF2-40B4-BE49-F238E27FC236}">
                    <a16:creationId xmlns:a16="http://schemas.microsoft.com/office/drawing/2014/main" id="{176D8A32-1C42-1442-A79C-A32C468C9C13}"/>
                  </a:ext>
                </a:extLst>
              </p:cNvPr>
              <p:cNvSpPr/>
              <p:nvPr/>
            </p:nvSpPr>
            <p:spPr>
              <a:xfrm>
                <a:off x="9519441" y="5273816"/>
                <a:ext cx="661060"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dirty="0" smtClean="0">
                          <a:latin typeface="Cambria Math" panose="02040503050406030204" pitchFamily="18" charset="0"/>
                        </a:rPr>
                        <m:t>1</m:t>
                      </m:r>
                    </m:oMath>
                  </m:oMathPara>
                </a14:m>
                <a:endParaRPr lang="en-US" sz="4000" dirty="0"/>
              </a:p>
            </p:txBody>
          </p:sp>
        </mc:Choice>
        <mc:Fallback>
          <p:sp>
            <p:nvSpPr>
              <p:cNvPr id="18" name="Rectangle 17">
                <a:extLst>
                  <a:ext uri="{FF2B5EF4-FFF2-40B4-BE49-F238E27FC236}">
                    <a16:creationId xmlns:a16="http://schemas.microsoft.com/office/drawing/2014/main" id="{176D8A32-1C42-1442-A79C-A32C468C9C13}"/>
                  </a:ext>
                </a:extLst>
              </p:cNvPr>
              <p:cNvSpPr>
                <a:spLocks noRot="1" noChangeAspect="1" noMove="1" noResize="1" noEditPoints="1" noAdjustHandles="1" noChangeArrowheads="1" noChangeShapeType="1" noTextEdit="1"/>
              </p:cNvSpPr>
              <p:nvPr/>
            </p:nvSpPr>
            <p:spPr>
              <a:xfrm>
                <a:off x="9519441" y="5273816"/>
                <a:ext cx="661060" cy="707886"/>
              </a:xfrm>
              <a:prstGeom prst="rect">
                <a:avLst/>
              </a:prstGeom>
              <a:blipFill>
                <a:blip r:embed="rId4"/>
                <a:stretch>
                  <a:fillRect l="-5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Oval 18">
                <a:extLst>
                  <a:ext uri="{FF2B5EF4-FFF2-40B4-BE49-F238E27FC236}">
                    <a16:creationId xmlns:a16="http://schemas.microsoft.com/office/drawing/2014/main" id="{63DF9162-729F-984F-901D-E68869AC08A4}"/>
                  </a:ext>
                </a:extLst>
              </p:cNvPr>
              <p:cNvSpPr/>
              <p:nvPr/>
            </p:nvSpPr>
            <p:spPr>
              <a:xfrm>
                <a:off x="8994514" y="2679751"/>
                <a:ext cx="758283" cy="702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chemeClr val="tx1"/>
                          </a:solidFill>
                          <a:latin typeface="Cambria Math" panose="02040503050406030204" pitchFamily="18" charset="0"/>
                          <a:ea typeface="Cambria Math" panose="02040503050406030204" pitchFamily="18" charset="0"/>
                        </a:rPr>
                        <m:t>×</m:t>
                      </m:r>
                    </m:oMath>
                  </m:oMathPara>
                </a14:m>
                <a:endParaRPr lang="en-US" sz="6000" dirty="0">
                  <a:solidFill>
                    <a:schemeClr val="tx1"/>
                  </a:solidFill>
                </a:endParaRPr>
              </a:p>
            </p:txBody>
          </p:sp>
        </mc:Choice>
        <mc:Fallback>
          <p:sp>
            <p:nvSpPr>
              <p:cNvPr id="19" name="Oval 18">
                <a:extLst>
                  <a:ext uri="{FF2B5EF4-FFF2-40B4-BE49-F238E27FC236}">
                    <a16:creationId xmlns:a16="http://schemas.microsoft.com/office/drawing/2014/main" id="{63DF9162-729F-984F-901D-E68869AC08A4}"/>
                  </a:ext>
                </a:extLst>
              </p:cNvPr>
              <p:cNvSpPr>
                <a:spLocks noRot="1" noChangeAspect="1" noMove="1" noResize="1" noEditPoints="1" noAdjustHandles="1" noChangeArrowheads="1" noChangeShapeType="1" noTextEdit="1"/>
              </p:cNvSpPr>
              <p:nvPr/>
            </p:nvSpPr>
            <p:spPr>
              <a:xfrm>
                <a:off x="8994514" y="2679751"/>
                <a:ext cx="758283" cy="702527"/>
              </a:xfrm>
              <a:prstGeom prst="ellipse">
                <a:avLst/>
              </a:prstGeom>
              <a:blipFill>
                <a:blip r:embed="rId5"/>
                <a:stretch>
                  <a:fillRect l="-24590" b="-14035"/>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2B65AC1D-EFE9-184C-AD45-81B3BF1220A7}"/>
              </a:ext>
            </a:extLst>
          </p:cNvPr>
          <p:cNvCxnSpPr>
            <a:cxnSpLocks/>
            <a:stCxn id="9" idx="0"/>
            <a:endCxn id="19" idx="4"/>
          </p:cNvCxnSpPr>
          <p:nvPr/>
        </p:nvCxnSpPr>
        <p:spPr>
          <a:xfrm flipV="1">
            <a:off x="8940270" y="3382278"/>
            <a:ext cx="433386" cy="62143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A412EE6-7C67-9D48-9652-D059C4CDBFA7}"/>
              </a:ext>
            </a:extLst>
          </p:cNvPr>
          <p:cNvCxnSpPr>
            <a:cxnSpLocks/>
            <a:stCxn id="16" idx="0"/>
            <a:endCxn id="19" idx="4"/>
          </p:cNvCxnSpPr>
          <p:nvPr/>
        </p:nvCxnSpPr>
        <p:spPr>
          <a:xfrm flipH="1" flipV="1">
            <a:off x="9373656" y="3382278"/>
            <a:ext cx="419104" cy="63098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401F6DB-577D-E042-904B-BC3A83CC2965}"/>
              </a:ext>
            </a:extLst>
          </p:cNvPr>
          <p:cNvCxnSpPr>
            <a:cxnSpLocks/>
            <a:stCxn id="19" idx="0"/>
          </p:cNvCxnSpPr>
          <p:nvPr/>
        </p:nvCxnSpPr>
        <p:spPr>
          <a:xfrm flipV="1">
            <a:off x="9373656" y="1843088"/>
            <a:ext cx="0" cy="836663"/>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id="{7962C6C0-7A37-6247-85BE-E7F6CFE49446}"/>
                  </a:ext>
                </a:extLst>
              </p:cNvPr>
              <p:cNvSpPr/>
              <p:nvPr/>
            </p:nvSpPr>
            <p:spPr>
              <a:xfrm>
                <a:off x="9076525" y="1216154"/>
                <a:ext cx="661060"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𝑓</m:t>
                      </m:r>
                      <m:r>
                        <a:rPr lang="en-US" sz="4000" b="0" i="1" smtClean="0">
                          <a:latin typeface="Cambria Math" panose="02040503050406030204" pitchFamily="18" charset="0"/>
                        </a:rPr>
                        <m:t>(</m:t>
                      </m:r>
                      <m:r>
                        <a:rPr lang="en-US" sz="4000" b="0" i="1" smtClean="0">
                          <a:latin typeface="Cambria Math" panose="02040503050406030204" pitchFamily="18" charset="0"/>
                        </a:rPr>
                        <m:t>𝑥</m:t>
                      </m:r>
                      <m:r>
                        <a:rPr lang="en-US" sz="4000" b="0" i="1" smtClean="0">
                          <a:latin typeface="Cambria Math" panose="02040503050406030204" pitchFamily="18" charset="0"/>
                        </a:rPr>
                        <m:t>)</m:t>
                      </m:r>
                    </m:oMath>
                  </m:oMathPara>
                </a14:m>
                <a:endParaRPr lang="en-US" sz="4000" dirty="0"/>
              </a:p>
            </p:txBody>
          </p:sp>
        </mc:Choice>
        <mc:Fallback>
          <p:sp>
            <p:nvSpPr>
              <p:cNvPr id="30" name="Rectangle 29">
                <a:extLst>
                  <a:ext uri="{FF2B5EF4-FFF2-40B4-BE49-F238E27FC236}">
                    <a16:creationId xmlns:a16="http://schemas.microsoft.com/office/drawing/2014/main" id="{7962C6C0-7A37-6247-85BE-E7F6CFE49446}"/>
                  </a:ext>
                </a:extLst>
              </p:cNvPr>
              <p:cNvSpPr>
                <a:spLocks noRot="1" noChangeAspect="1" noMove="1" noResize="1" noEditPoints="1" noAdjustHandles="1" noChangeArrowheads="1" noChangeShapeType="1" noTextEdit="1"/>
              </p:cNvSpPr>
              <p:nvPr/>
            </p:nvSpPr>
            <p:spPr>
              <a:xfrm>
                <a:off x="9076525" y="1216154"/>
                <a:ext cx="661060" cy="707886"/>
              </a:xfrm>
              <a:prstGeom prst="rect">
                <a:avLst/>
              </a:prstGeom>
              <a:blipFill>
                <a:blip r:embed="rId6"/>
                <a:stretch>
                  <a:fillRect l="-67925" r="-50943" b="-25455"/>
                </a:stretch>
              </a:blipFill>
            </p:spPr>
            <p:txBody>
              <a:bodyPr/>
              <a:lstStyle/>
              <a:p>
                <a:r>
                  <a:rPr lang="en-US">
                    <a:noFill/>
                  </a:rPr>
                  <a:t> </a:t>
                </a:r>
              </a:p>
            </p:txBody>
          </p:sp>
        </mc:Fallback>
      </mc:AlternateContent>
    </p:spTree>
    <p:extLst>
      <p:ext uri="{BB962C8B-B14F-4D97-AF65-F5344CB8AC3E}">
        <p14:creationId xmlns:p14="http://schemas.microsoft.com/office/powerpoint/2010/main" val="1047092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3C2D-C6F4-D848-A005-A8EEBC7F26B5}"/>
              </a:ext>
            </a:extLst>
          </p:cNvPr>
          <p:cNvSpPr>
            <a:spLocks noGrp="1"/>
          </p:cNvSpPr>
          <p:nvPr>
            <p:ph type="title"/>
          </p:nvPr>
        </p:nvSpPr>
        <p:spPr/>
        <p:txBody>
          <a:bodyPr/>
          <a:lstStyle/>
          <a:p>
            <a:r>
              <a:rPr lang="en-US" dirty="0"/>
              <a:t>What are these architectures for?</a:t>
            </a:r>
          </a:p>
        </p:txBody>
      </p:sp>
      <p:sp>
        <p:nvSpPr>
          <p:cNvPr id="3" name="Content Placeholder 2">
            <a:extLst>
              <a:ext uri="{FF2B5EF4-FFF2-40B4-BE49-F238E27FC236}">
                <a16:creationId xmlns:a16="http://schemas.microsoft.com/office/drawing/2014/main" id="{14DD0C04-4BEE-0C4A-91FF-84FDBB35B799}"/>
              </a:ext>
            </a:extLst>
          </p:cNvPr>
          <p:cNvSpPr>
            <a:spLocks noGrp="1"/>
          </p:cNvSpPr>
          <p:nvPr>
            <p:ph idx="1"/>
          </p:nvPr>
        </p:nvSpPr>
        <p:spPr/>
        <p:txBody>
          <a:bodyPr/>
          <a:lstStyle/>
          <a:p>
            <a:r>
              <a:rPr lang="en-US" dirty="0"/>
              <a:t>Convolutional neural networks: output depends on the shape of the input, regardless of where it occurs in the image.</a:t>
            </a:r>
          </a:p>
          <a:p>
            <a:r>
              <a:rPr lang="en-US" dirty="0"/>
              <a:t>Recurrent neural network: output depends on past values of the output.</a:t>
            </a:r>
          </a:p>
          <a:p>
            <a:r>
              <a:rPr lang="en-US" dirty="0"/>
              <a:t>Gated neural network: one set of cells is capable of turning another set of cells on or off.</a:t>
            </a:r>
          </a:p>
        </p:txBody>
      </p:sp>
    </p:spTree>
    <p:extLst>
      <p:ext uri="{BB962C8B-B14F-4D97-AF65-F5344CB8AC3E}">
        <p14:creationId xmlns:p14="http://schemas.microsoft.com/office/powerpoint/2010/main" val="94826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4BF9-0F2B-C942-AA99-11C2D8357F4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198D77F-E02E-1046-990F-005075ABEF5D}"/>
              </a:ext>
            </a:extLst>
          </p:cNvPr>
          <p:cNvSpPr>
            <a:spLocks noGrp="1"/>
          </p:cNvSpPr>
          <p:nvPr>
            <p:ph idx="1"/>
          </p:nvPr>
        </p:nvSpPr>
        <p:spPr>
          <a:xfrm>
            <a:off x="838200" y="1468435"/>
            <a:ext cx="10515600" cy="5203828"/>
          </a:xfrm>
        </p:spPr>
        <p:txBody>
          <a:bodyPr>
            <a:normAutofit fontScale="92500" lnSpcReduction="10000"/>
          </a:bodyPr>
          <a:lstStyle/>
          <a:p>
            <a:r>
              <a:rPr lang="en-US" dirty="0"/>
              <a:t>Why use more than one layer?</a:t>
            </a:r>
          </a:p>
          <a:p>
            <a:pPr lvl="1"/>
            <a:r>
              <a:rPr lang="en-US" dirty="0"/>
              <a:t>Biological inspiration: the simplest neuronal network in the human body, the reflex arc, still uses at least two neurons</a:t>
            </a:r>
          </a:p>
          <a:p>
            <a:pPr lvl="1"/>
            <a:r>
              <a:rPr lang="en-US" dirty="0"/>
              <a:t>Representational power: the XOR function can’t be computed with a one-layer network (a perceptron), but it can be computed with two layers</a:t>
            </a:r>
          </a:p>
          <a:p>
            <a:r>
              <a:rPr lang="en-US" dirty="0"/>
              <a:t>Two-layer neural networks</a:t>
            </a:r>
          </a:p>
          <a:p>
            <a:pPr lvl="1"/>
            <a:r>
              <a:rPr lang="en-US" dirty="0"/>
              <a:t>The Fundamental Theorem of Calculus means that a two-layer network can approximate any function f(x) arbitrarily well, as the number of hidden nodes goes to infinity</a:t>
            </a:r>
          </a:p>
          <a:p>
            <a:pPr lvl="1"/>
            <a:r>
              <a:rPr lang="en-US" dirty="0"/>
              <a:t>A useful way to think about neural nets: the last layer is a linear classifier; all of the other layers compute features for the last layer to use</a:t>
            </a:r>
          </a:p>
          <a:p>
            <a:r>
              <a:rPr lang="en-US" dirty="0"/>
              <a:t>Deep networks</a:t>
            </a:r>
          </a:p>
          <a:p>
            <a:pPr lvl="1"/>
            <a:r>
              <a:rPr lang="en-US" dirty="0"/>
              <a:t>Biological inspiration: human vision (and hearing) compute complex and hypercomplex features from simpler features</a:t>
            </a:r>
          </a:p>
          <a:p>
            <a:pPr lvl="1"/>
            <a:r>
              <a:rPr lang="en-US" dirty="0"/>
              <a:t>Flexibility: convolutional=independent of where it occurs in space, recurrent=has internal memory, gated=one hidden node can turn another node on or off </a:t>
            </a:r>
          </a:p>
          <a:p>
            <a:pPr lvl="1"/>
            <a:endParaRPr lang="en-US" dirty="0"/>
          </a:p>
        </p:txBody>
      </p:sp>
    </p:spTree>
    <p:extLst>
      <p:ext uri="{BB962C8B-B14F-4D97-AF65-F5344CB8AC3E}">
        <p14:creationId xmlns:p14="http://schemas.microsoft.com/office/powerpoint/2010/main" val="413174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1BE79-4E27-2046-9F0F-4B735E8A46D1}"/>
              </a:ext>
            </a:extLst>
          </p:cNvPr>
          <p:cNvSpPr>
            <a:spLocks noGrp="1"/>
          </p:cNvSpPr>
          <p:nvPr>
            <p:ph type="title"/>
          </p:nvPr>
        </p:nvSpPr>
        <p:spPr>
          <a:xfrm>
            <a:off x="838200" y="365125"/>
            <a:ext cx="6384225" cy="1325563"/>
          </a:xfrm>
        </p:spPr>
        <p:txBody>
          <a:bodyPr/>
          <a:lstStyle/>
          <a:p>
            <a:r>
              <a:rPr lang="en-US" dirty="0"/>
              <a:t>Biological Inspiration: Hodgkin &amp; Huxley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98317E1-FF4C-E54A-829F-5092CD0289F5}"/>
                  </a:ext>
                </a:extLst>
              </p:cNvPr>
              <p:cNvSpPr>
                <a:spLocks noGrp="1"/>
              </p:cNvSpPr>
              <p:nvPr>
                <p:ph idx="1"/>
              </p:nvPr>
            </p:nvSpPr>
            <p:spPr>
              <a:xfrm>
                <a:off x="304802" y="1825625"/>
                <a:ext cx="5962183" cy="4351338"/>
              </a:xfrm>
            </p:spPr>
            <p:txBody>
              <a:bodyPr/>
              <a:lstStyle/>
              <a:p>
                <a:pPr marL="0" indent="0">
                  <a:buNone/>
                </a:pPr>
                <a:r>
                  <a:rPr lang="en-US" dirty="0"/>
                  <a:t>Hodgkin &amp; Huxley won the Nobel prize for their model of cell membranes, which provided lots more detail about how the McCulloch-Pitts model works in nature.  Their nonlinear model has two step functions:</a:t>
                </a:r>
              </a:p>
              <a:p>
                <a14:m>
                  <m:oMath xmlns:m="http://schemas.openxmlformats.org/officeDocument/2006/math">
                    <m:r>
                      <a:rPr lang="en-US" i="1" dirty="0" smtClean="0">
                        <a:latin typeface="Cambria Math" panose="02040503050406030204" pitchFamily="18" charset="0"/>
                      </a:rPr>
                      <m:t>𝐼</m:t>
                    </m:r>
                    <m:r>
                      <a:rPr lang="en-US" i="1" dirty="0" smtClean="0">
                        <a:latin typeface="Cambria Math" panose="02040503050406030204" pitchFamily="18" charset="0"/>
                      </a:rPr>
                      <m:t> &lt;</m:t>
                    </m:r>
                  </m:oMath>
                </a14:m>
                <a:r>
                  <a:rPr lang="en-US" dirty="0"/>
                  <a:t> threshold1: V</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75</m:t>
                    </m:r>
                    <m:r>
                      <a:rPr lang="en-US" i="1" dirty="0" smtClean="0">
                        <a:latin typeface="Cambria Math" panose="02040503050406030204" pitchFamily="18" charset="0"/>
                      </a:rPr>
                      <m:t>𝑚𝑉</m:t>
                    </m:r>
                  </m:oMath>
                </a14:m>
                <a:endParaRPr lang="en-US" dirty="0"/>
              </a:p>
              <a:p>
                <a:r>
                  <a:rPr lang="en-US" dirty="0"/>
                  <a:t>threshold1 </a:t>
                </a:r>
                <a14:m>
                  <m:oMath xmlns:m="http://schemas.openxmlformats.org/officeDocument/2006/math">
                    <m:r>
                      <a:rPr lang="en-US" i="1" dirty="0" smtClean="0">
                        <a:latin typeface="Cambria Math" panose="02040503050406030204" pitchFamily="18" charset="0"/>
                      </a:rPr>
                      <m:t>&lt;</m:t>
                    </m:r>
                    <m:r>
                      <a:rPr lang="en-US" i="1" dirty="0">
                        <a:latin typeface="Cambria Math" panose="02040503050406030204" pitchFamily="18" charset="0"/>
                      </a:rPr>
                      <m:t> </m:t>
                    </m:r>
                    <m:r>
                      <a:rPr lang="en-US" i="1" dirty="0" smtClean="0">
                        <a:latin typeface="Cambria Math" panose="02040503050406030204" pitchFamily="18" charset="0"/>
                      </a:rPr>
                      <m:t>𝐼</m:t>
                    </m:r>
                    <m:r>
                      <a:rPr lang="en-US" i="1" dirty="0">
                        <a:latin typeface="Cambria Math" panose="02040503050406030204" pitchFamily="18" charset="0"/>
                      </a:rPr>
                      <m:t> </m:t>
                    </m:r>
                    <m:r>
                      <a:rPr lang="en-US" i="1" dirty="0" smtClean="0">
                        <a:latin typeface="Cambria Math" panose="02040503050406030204" pitchFamily="18" charset="0"/>
                      </a:rPr>
                      <m:t>&lt;</m:t>
                    </m:r>
                  </m:oMath>
                </a14:m>
                <a:r>
                  <a:rPr lang="en-US" dirty="0"/>
                  <a:t> threshold2: V has a spike, then returns to rest. </a:t>
                </a:r>
              </a:p>
              <a:p>
                <a:r>
                  <a:rPr lang="en-US" dirty="0"/>
                  <a:t>threshold 2 </a:t>
                </a:r>
                <a14:m>
                  <m:oMath xmlns:m="http://schemas.openxmlformats.org/officeDocument/2006/math">
                    <m:r>
                      <a:rPr lang="en-US" i="1" dirty="0" smtClean="0">
                        <a:latin typeface="Cambria Math" panose="02040503050406030204" pitchFamily="18" charset="0"/>
                      </a:rPr>
                      <m:t>&lt; </m:t>
                    </m:r>
                    <m:r>
                      <a:rPr lang="en-US" i="1" dirty="0" smtClean="0">
                        <a:latin typeface="Cambria Math" panose="02040503050406030204" pitchFamily="18" charset="0"/>
                      </a:rPr>
                      <m:t>𝐼</m:t>
                    </m:r>
                  </m:oMath>
                </a14:m>
                <a:r>
                  <a:rPr lang="en-US" dirty="0"/>
                  <a:t>: V spikes periodically</a:t>
                </a:r>
              </a:p>
            </p:txBody>
          </p:sp>
        </mc:Choice>
        <mc:Fallback>
          <p:sp>
            <p:nvSpPr>
              <p:cNvPr id="3" name="Content Placeholder 2">
                <a:extLst>
                  <a:ext uri="{FF2B5EF4-FFF2-40B4-BE49-F238E27FC236}">
                    <a16:creationId xmlns:a16="http://schemas.microsoft.com/office/drawing/2014/main" id="{E98317E1-FF4C-E54A-829F-5092CD0289F5}"/>
                  </a:ext>
                </a:extLst>
              </p:cNvPr>
              <p:cNvSpPr>
                <a:spLocks noGrp="1" noRot="1" noChangeAspect="1" noMove="1" noResize="1" noEditPoints="1" noAdjustHandles="1" noChangeArrowheads="1" noChangeShapeType="1" noTextEdit="1"/>
              </p:cNvSpPr>
              <p:nvPr>
                <p:ph idx="1"/>
              </p:nvPr>
            </p:nvSpPr>
            <p:spPr>
              <a:xfrm>
                <a:off x="304802" y="1825625"/>
                <a:ext cx="5962183" cy="4351338"/>
              </a:xfrm>
              <a:blipFill>
                <a:blip r:embed="rId2"/>
                <a:stretch>
                  <a:fillRect l="-2345" t="-2632" r="-3198" b="-292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71F0C5-7F97-9744-935A-69F5796C12BF}"/>
              </a:ext>
            </a:extLst>
          </p:cNvPr>
          <p:cNvSpPr/>
          <p:nvPr/>
        </p:nvSpPr>
        <p:spPr>
          <a:xfrm>
            <a:off x="7475034" y="2150315"/>
            <a:ext cx="4200295" cy="1015663"/>
          </a:xfrm>
          <a:prstGeom prst="rect">
            <a:avLst/>
          </a:prstGeom>
        </p:spPr>
        <p:txBody>
          <a:bodyPr wrap="square">
            <a:spAutoFit/>
          </a:bodyPr>
          <a:lstStyle/>
          <a:p>
            <a:pPr algn="ctr"/>
            <a:r>
              <a:rPr lang="en-US" dirty="0"/>
              <a:t>Hodgkin &amp; Huxley Circuit Model of a Neuron Membrane</a:t>
            </a:r>
          </a:p>
          <a:p>
            <a:pPr algn="ctr"/>
            <a:r>
              <a:rPr lang="en-US" sz="1200" dirty="0"/>
              <a:t>By </a:t>
            </a:r>
            <a:r>
              <a:rPr lang="en-US" sz="1200" dirty="0" err="1"/>
              <a:t>Krishnavedala</a:t>
            </a:r>
            <a:r>
              <a:rPr lang="en-US" sz="1200" dirty="0"/>
              <a:t> - Own work, CC0, https://</a:t>
            </a:r>
            <a:r>
              <a:rPr lang="en-US" sz="1200" dirty="0" err="1"/>
              <a:t>commons.wikimedia.org</a:t>
            </a:r>
            <a:r>
              <a:rPr lang="en-US" sz="1200" dirty="0"/>
              <a:t>/w/</a:t>
            </a:r>
            <a:r>
              <a:rPr lang="en-US" sz="1200" dirty="0" err="1"/>
              <a:t>index.php?curid</a:t>
            </a:r>
            <a:r>
              <a:rPr lang="en-US" sz="1200" dirty="0"/>
              <a:t>=21725464</a:t>
            </a:r>
          </a:p>
        </p:txBody>
      </p:sp>
      <p:pic>
        <p:nvPicPr>
          <p:cNvPr id="6" name="Picture 5" descr="A close up of a logo&#10;&#10;Description automatically generated">
            <a:extLst>
              <a:ext uri="{FF2B5EF4-FFF2-40B4-BE49-F238E27FC236}">
                <a16:creationId xmlns:a16="http://schemas.microsoft.com/office/drawing/2014/main" id="{798E4DB6-280A-8548-808F-BC74080DEEF3}"/>
              </a:ext>
            </a:extLst>
          </p:cNvPr>
          <p:cNvPicPr>
            <a:picLocks noChangeAspect="1"/>
          </p:cNvPicPr>
          <p:nvPr/>
        </p:nvPicPr>
        <p:blipFill>
          <a:blip r:embed="rId3"/>
          <a:stretch>
            <a:fillRect/>
          </a:stretch>
        </p:blipFill>
        <p:spPr>
          <a:xfrm>
            <a:off x="7928517" y="35196"/>
            <a:ext cx="3014700" cy="2135413"/>
          </a:xfrm>
          <a:prstGeom prst="rect">
            <a:avLst/>
          </a:prstGeom>
        </p:spPr>
      </p:pic>
      <p:pic>
        <p:nvPicPr>
          <p:cNvPr id="1026" name="Picture 2">
            <a:extLst>
              <a:ext uri="{FF2B5EF4-FFF2-40B4-BE49-F238E27FC236}">
                <a16:creationId xmlns:a16="http://schemas.microsoft.com/office/drawing/2014/main" id="{AD4B77CF-C43B-0649-AFD1-AE0C44627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385" y="3179681"/>
            <a:ext cx="3653882" cy="22938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6A93051-B92B-C241-8292-A70EDFF5E179}"/>
              </a:ext>
            </a:extLst>
          </p:cNvPr>
          <p:cNvSpPr/>
          <p:nvPr/>
        </p:nvSpPr>
        <p:spPr>
          <a:xfrm>
            <a:off x="7597695" y="5559104"/>
            <a:ext cx="4200296" cy="1292662"/>
          </a:xfrm>
          <a:prstGeom prst="rect">
            <a:avLst/>
          </a:prstGeom>
        </p:spPr>
        <p:txBody>
          <a:bodyPr wrap="square">
            <a:spAutoFit/>
          </a:bodyPr>
          <a:lstStyle/>
          <a:p>
            <a:pPr algn="ctr"/>
            <a:r>
              <a:rPr lang="en-US" dirty="0"/>
              <a:t>Membrane voltage versus time.  As current passes 0mA, spike appears.  As current passes 10mA, spike train appears.</a:t>
            </a:r>
          </a:p>
          <a:p>
            <a:pPr algn="ctr"/>
            <a:r>
              <a:rPr lang="en-US" sz="1200" dirty="0"/>
              <a:t>By Alexander J. White - Own work, CC BY-SA 3.0, https://</a:t>
            </a:r>
            <a:r>
              <a:rPr lang="en-US" sz="1200" dirty="0" err="1"/>
              <a:t>commons.wikimedia.org</a:t>
            </a:r>
            <a:r>
              <a:rPr lang="en-US" sz="1200" dirty="0"/>
              <a:t>/w/</a:t>
            </a:r>
            <a:r>
              <a:rPr lang="en-US" sz="1200" dirty="0" err="1"/>
              <a:t>index.php?curid</a:t>
            </a:r>
            <a:r>
              <a:rPr lang="en-US" sz="1200" dirty="0"/>
              <a:t>=30310965</a:t>
            </a:r>
          </a:p>
        </p:txBody>
      </p:sp>
    </p:spTree>
    <p:extLst>
      <p:ext uri="{BB962C8B-B14F-4D97-AF65-F5344CB8AC3E}">
        <p14:creationId xmlns:p14="http://schemas.microsoft.com/office/powerpoint/2010/main" val="313028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AC06-83C0-004E-8C7F-6DCA5BEB0B88}"/>
              </a:ext>
            </a:extLst>
          </p:cNvPr>
          <p:cNvSpPr>
            <a:spLocks noGrp="1"/>
          </p:cNvSpPr>
          <p:nvPr>
            <p:ph type="title"/>
          </p:nvPr>
        </p:nvSpPr>
        <p:spPr/>
        <p:txBody>
          <a:bodyPr/>
          <a:lstStyle/>
          <a:p>
            <a:r>
              <a:rPr lang="en-US" dirty="0"/>
              <a:t>Biological Inspiration: Neuronal Circuits</a:t>
            </a:r>
          </a:p>
        </p:txBody>
      </p:sp>
      <p:sp>
        <p:nvSpPr>
          <p:cNvPr id="3" name="Content Placeholder 2">
            <a:extLst>
              <a:ext uri="{FF2B5EF4-FFF2-40B4-BE49-F238E27FC236}">
                <a16:creationId xmlns:a16="http://schemas.microsoft.com/office/drawing/2014/main" id="{F9C7870A-7F95-B343-B40D-3200B7F23755}"/>
              </a:ext>
            </a:extLst>
          </p:cNvPr>
          <p:cNvSpPr>
            <a:spLocks noGrp="1"/>
          </p:cNvSpPr>
          <p:nvPr>
            <p:ph idx="1"/>
          </p:nvPr>
        </p:nvSpPr>
        <p:spPr>
          <a:xfrm>
            <a:off x="191431" y="1825624"/>
            <a:ext cx="5137807" cy="4875213"/>
          </a:xfrm>
        </p:spPr>
        <p:txBody>
          <a:bodyPr>
            <a:normAutofit/>
          </a:bodyPr>
          <a:lstStyle/>
          <a:p>
            <a:r>
              <a:rPr lang="en-US" dirty="0"/>
              <a:t>Even the simplest actions involve more than one neuron, acting in sequence in a neuronal circuit. </a:t>
            </a:r>
          </a:p>
          <a:p>
            <a:r>
              <a:rPr lang="en-US" dirty="0"/>
              <a:t>One of the simplest neuronal circuits is a reflex arc, which may contain just two neurons:</a:t>
            </a:r>
          </a:p>
          <a:p>
            <a:pPr lvl="1"/>
            <a:r>
              <a:rPr lang="en-US" dirty="0"/>
              <a:t>The </a:t>
            </a:r>
            <a:r>
              <a:rPr lang="en-US" b="1" u="sng" dirty="0"/>
              <a:t>sensor neuron</a:t>
            </a:r>
            <a:r>
              <a:rPr lang="en-US" dirty="0"/>
              <a:t> detects a stimulus, and communicates an electrical signal to …</a:t>
            </a:r>
          </a:p>
          <a:p>
            <a:pPr lvl="1"/>
            <a:r>
              <a:rPr lang="en-US" dirty="0"/>
              <a:t>The </a:t>
            </a:r>
            <a:r>
              <a:rPr lang="en-US" b="1" u="sng" dirty="0"/>
              <a:t>motor neuron</a:t>
            </a:r>
            <a:r>
              <a:rPr lang="en-US" dirty="0"/>
              <a:t>, which activates the muscle.</a:t>
            </a:r>
          </a:p>
        </p:txBody>
      </p:sp>
      <p:pic>
        <p:nvPicPr>
          <p:cNvPr id="2050" name="Picture 2">
            <a:extLst>
              <a:ext uri="{FF2B5EF4-FFF2-40B4-BE49-F238E27FC236}">
                <a16:creationId xmlns:a16="http://schemas.microsoft.com/office/drawing/2014/main" id="{F46852BC-825F-274D-8255-BFBB2D5D4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1261495"/>
            <a:ext cx="6840549" cy="43994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48BC42-5038-4240-8540-1602F2C0F547}"/>
              </a:ext>
            </a:extLst>
          </p:cNvPr>
          <p:cNvSpPr/>
          <p:nvPr/>
        </p:nvSpPr>
        <p:spPr>
          <a:xfrm>
            <a:off x="5291978" y="5659468"/>
            <a:ext cx="6840550" cy="1107996"/>
          </a:xfrm>
          <a:prstGeom prst="rect">
            <a:avLst/>
          </a:prstGeom>
        </p:spPr>
        <p:txBody>
          <a:bodyPr wrap="square">
            <a:spAutoFit/>
          </a:bodyPr>
          <a:lstStyle/>
          <a:p>
            <a:pPr algn="ctr"/>
            <a:r>
              <a:rPr lang="en-US" dirty="0"/>
              <a:t>Illustration of a reflex arc: sensor neuron sends a voltage spike to the spinal column, where the resulting current causes a spike in a motor neuron, whose spike activates the muscle.</a:t>
            </a:r>
          </a:p>
          <a:p>
            <a:pPr algn="ctr"/>
            <a:r>
              <a:rPr lang="en-US" sz="1200" dirty="0"/>
              <a:t>By </a:t>
            </a:r>
            <a:r>
              <a:rPr lang="en-US" sz="1200" dirty="0" err="1"/>
              <a:t>MartaAguayo</a:t>
            </a:r>
            <a:r>
              <a:rPr lang="en-US" sz="1200" dirty="0"/>
              <a:t> - Own work, CC BY-SA 3.0, https://</a:t>
            </a:r>
            <a:r>
              <a:rPr lang="en-US" sz="1200" dirty="0" err="1"/>
              <a:t>commons.wikimedia.org</a:t>
            </a:r>
            <a:r>
              <a:rPr lang="en-US" sz="1200" dirty="0"/>
              <a:t>/w/</a:t>
            </a:r>
            <a:r>
              <a:rPr lang="en-US" sz="1200" dirty="0" err="1"/>
              <a:t>index.php?curid</a:t>
            </a:r>
            <a:r>
              <a:rPr lang="en-US" sz="1200" dirty="0"/>
              <a:t>=39181552</a:t>
            </a:r>
          </a:p>
        </p:txBody>
      </p:sp>
    </p:spTree>
    <p:extLst>
      <p:ext uri="{BB962C8B-B14F-4D97-AF65-F5344CB8AC3E}">
        <p14:creationId xmlns:p14="http://schemas.microsoft.com/office/powerpoint/2010/main" val="304203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179A-1371-1343-A5D1-4C3A4D2A1D40}"/>
              </a:ext>
            </a:extLst>
          </p:cNvPr>
          <p:cNvSpPr>
            <a:spLocks noGrp="1"/>
          </p:cNvSpPr>
          <p:nvPr>
            <p:ph type="title"/>
          </p:nvPr>
        </p:nvSpPr>
        <p:spPr>
          <a:xfrm>
            <a:off x="838200" y="107946"/>
            <a:ext cx="10515600" cy="906463"/>
          </a:xfrm>
        </p:spPr>
        <p:txBody>
          <a:bodyPr/>
          <a:lstStyle/>
          <a:p>
            <a:r>
              <a:rPr lang="en-US" dirty="0"/>
              <a:t>Biological Inspiration: Neuronal Circuits</a:t>
            </a:r>
          </a:p>
        </p:txBody>
      </p:sp>
      <p:sp>
        <p:nvSpPr>
          <p:cNvPr id="3" name="Content Placeholder 2">
            <a:extLst>
              <a:ext uri="{FF2B5EF4-FFF2-40B4-BE49-F238E27FC236}">
                <a16:creationId xmlns:a16="http://schemas.microsoft.com/office/drawing/2014/main" id="{30533D1F-874D-FB4C-9D63-5F672AEEC5EF}"/>
              </a:ext>
            </a:extLst>
          </p:cNvPr>
          <p:cNvSpPr>
            <a:spLocks noGrp="1"/>
          </p:cNvSpPr>
          <p:nvPr>
            <p:ph idx="1"/>
          </p:nvPr>
        </p:nvSpPr>
        <p:spPr>
          <a:xfrm>
            <a:off x="142177" y="1054093"/>
            <a:ext cx="4760024" cy="4787048"/>
          </a:xfrm>
        </p:spPr>
        <p:txBody>
          <a:bodyPr>
            <a:normAutofit lnSpcReduction="10000"/>
          </a:bodyPr>
          <a:lstStyle/>
          <a:p>
            <a:r>
              <a:rPr lang="en-US" dirty="0"/>
              <a:t>A circuit composed of many neurons can compute the autocorrelation function of an input sound, and from the autocorrelation, can estimate the pitch frequency.</a:t>
            </a:r>
          </a:p>
          <a:p>
            <a:r>
              <a:rPr lang="en-US" dirty="0"/>
              <a:t>The circuit depends on output neurons, C, that each compute a step function in response to the sum of two different input neurons, A and B.</a:t>
            </a:r>
          </a:p>
        </p:txBody>
      </p:sp>
      <p:pic>
        <p:nvPicPr>
          <p:cNvPr id="5" name="Picture 4" descr="A close up of text on a white background&#10;&#10;Description automatically generated">
            <a:extLst>
              <a:ext uri="{FF2B5EF4-FFF2-40B4-BE49-F238E27FC236}">
                <a16:creationId xmlns:a16="http://schemas.microsoft.com/office/drawing/2014/main" id="{C1471FE5-D1BA-1346-8D34-022F0689F0E7}"/>
              </a:ext>
            </a:extLst>
          </p:cNvPr>
          <p:cNvPicPr>
            <a:picLocks noChangeAspect="1"/>
          </p:cNvPicPr>
          <p:nvPr/>
        </p:nvPicPr>
        <p:blipFill>
          <a:blip r:embed="rId2"/>
          <a:stretch>
            <a:fillRect/>
          </a:stretch>
        </p:blipFill>
        <p:spPr>
          <a:xfrm>
            <a:off x="4872423" y="770725"/>
            <a:ext cx="7190985" cy="5487197"/>
          </a:xfrm>
          <a:prstGeom prst="rect">
            <a:avLst/>
          </a:prstGeom>
        </p:spPr>
      </p:pic>
      <p:sp>
        <p:nvSpPr>
          <p:cNvPr id="6" name="TextBox 5">
            <a:extLst>
              <a:ext uri="{FF2B5EF4-FFF2-40B4-BE49-F238E27FC236}">
                <a16:creationId xmlns:a16="http://schemas.microsoft.com/office/drawing/2014/main" id="{CE4A5D80-C163-0248-8690-C7739FD21E74}"/>
              </a:ext>
            </a:extLst>
          </p:cNvPr>
          <p:cNvSpPr txBox="1"/>
          <p:nvPr/>
        </p:nvSpPr>
        <p:spPr>
          <a:xfrm>
            <a:off x="4902201" y="6215059"/>
            <a:ext cx="7190985" cy="646331"/>
          </a:xfrm>
          <a:prstGeom prst="rect">
            <a:avLst/>
          </a:prstGeom>
          <a:noFill/>
        </p:spPr>
        <p:txBody>
          <a:bodyPr wrap="square" rtlCol="0">
            <a:spAutoFit/>
          </a:bodyPr>
          <a:lstStyle/>
          <a:p>
            <a:r>
              <a:rPr lang="en-US" dirty="0"/>
              <a:t>J.C.R. </a:t>
            </a:r>
            <a:r>
              <a:rPr lang="en-US" dirty="0" err="1"/>
              <a:t>Licklider</a:t>
            </a:r>
            <a:r>
              <a:rPr lang="en-US" dirty="0"/>
              <a:t>, “A Duplex Theory of Pitch Perception,” </a:t>
            </a:r>
            <a:r>
              <a:rPr lang="en-US" dirty="0" err="1"/>
              <a:t>Experientia</a:t>
            </a:r>
            <a:r>
              <a:rPr lang="en-US" dirty="0"/>
              <a:t> VII(4):128-134, 1951</a:t>
            </a:r>
          </a:p>
        </p:txBody>
      </p:sp>
    </p:spTree>
    <p:extLst>
      <p:ext uri="{BB962C8B-B14F-4D97-AF65-F5344CB8AC3E}">
        <p14:creationId xmlns:p14="http://schemas.microsoft.com/office/powerpoint/2010/main" val="65978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Perceptron</a:t>
            </a:r>
          </a:p>
        </p:txBody>
      </p:sp>
      <p:sp>
        <p:nvSpPr>
          <p:cNvPr id="3" name="Content Placeholder 2"/>
          <p:cNvSpPr>
            <a:spLocks noGrp="1"/>
          </p:cNvSpPr>
          <p:nvPr>
            <p:ph idx="1"/>
          </p:nvPr>
        </p:nvSpPr>
        <p:spPr>
          <a:xfrm flipH="1">
            <a:off x="6578220" y="235034"/>
            <a:ext cx="5336275" cy="5267904"/>
          </a:xfrm>
        </p:spPr>
        <p:txBody>
          <a:bodyPr>
            <a:noAutofit/>
          </a:bodyPr>
          <a:lstStyle/>
          <a:p>
            <a:r>
              <a:rPr lang="en-US" sz="3200" dirty="0"/>
              <a:t>Rosenblatt was granted a patent for the “perceptron,” an electrical circuit model of a neuron.</a:t>
            </a:r>
          </a:p>
          <a:p>
            <a:r>
              <a:rPr lang="en-US" sz="3200" dirty="0"/>
              <a:t>The perceptron is basically a network of McCulloch-Pitts neurons.</a:t>
            </a:r>
          </a:p>
          <a:p>
            <a:r>
              <a:rPr lang="en-US" sz="3200" dirty="0"/>
              <a:t>Rosenblatt’s key innovation was the perceptron learning algorithm.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79" y="1160059"/>
            <a:ext cx="4403215" cy="5407457"/>
          </a:xfrm>
          <a:prstGeom prst="rect">
            <a:avLst/>
          </a:prstGeom>
        </p:spPr>
      </p:pic>
    </p:spTree>
    <p:extLst>
      <p:ext uri="{BB962C8B-B14F-4D97-AF65-F5344CB8AC3E}">
        <p14:creationId xmlns:p14="http://schemas.microsoft.com/office/powerpoint/2010/main" val="309434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6" y="101885"/>
            <a:ext cx="12028228" cy="1325563"/>
          </a:xfrm>
        </p:spPr>
        <p:txBody>
          <a:bodyPr>
            <a:normAutofit/>
          </a:bodyPr>
          <a:lstStyle/>
          <a:p>
            <a:r>
              <a:rPr lang="en-US" sz="3600" dirty="0"/>
              <a:t>A McCulloch-Pitts Neuron can compute some logical functions…</a:t>
            </a:r>
            <a:endParaRPr lang="en-US" sz="3600"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4299" y="1205344"/>
                <a:ext cx="6074992" cy="5480591"/>
              </a:xfrm>
            </p:spPr>
            <p:txBody>
              <a:bodyPr>
                <a:normAutofit/>
              </a:bodyPr>
              <a:lstStyle/>
              <a:p>
                <a:pPr marL="0" indent="0">
                  <a:buNone/>
                </a:pPr>
                <a:r>
                  <a:rPr lang="en-US" dirty="0">
                    <a:cs typeface="Times New Roman"/>
                  </a:rPr>
                  <a:t>When the features are binary (</a:t>
                </a:r>
                <a14:m>
                  <m:oMath xmlns:m="http://schemas.openxmlformats.org/officeDocument/2006/math">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b="0" i="1" smtClean="0">
                            <a:latin typeface="Cambria Math" panose="02040503050406030204" pitchFamily="18" charset="0"/>
                            <a:cs typeface="Times New Roman"/>
                          </a:rPr>
                          <m:t>𝑗</m:t>
                        </m:r>
                      </m:sub>
                    </m:sSub>
                    <m:r>
                      <a:rPr lang="en-US" i="1" smtClean="0">
                        <a:latin typeface="Cambria Math" panose="02040503050406030204" pitchFamily="18" charset="0"/>
                        <a:ea typeface="Cambria Math" panose="02040503050406030204" pitchFamily="18" charset="0"/>
                        <a:cs typeface="Times New Roman"/>
                      </a:rPr>
                      <m:t>∈</m:t>
                    </m:r>
                    <m:r>
                      <a:rPr lang="en-US" b="0" i="1" smtClean="0">
                        <a:latin typeface="Cambria Math" panose="02040503050406030204" pitchFamily="18" charset="0"/>
                        <a:ea typeface="Cambria Math" panose="02040503050406030204" pitchFamily="18" charset="0"/>
                        <a:cs typeface="Times New Roman"/>
                      </a:rPr>
                      <m:t>{0,1}</m:t>
                    </m:r>
                  </m:oMath>
                </a14:m>
                <a:r>
                  <a:rPr lang="en-US" dirty="0"/>
                  <a:t>)</a:t>
                </a:r>
                <a:r>
                  <a:rPr lang="en-US" dirty="0">
                    <a:cs typeface="Times New Roman"/>
                  </a:rPr>
                  <a:t>, many (but not all!) binary functions can be re-written as linear functions.  For example, the function</a:t>
                </a:r>
              </a:p>
              <a:p>
                <a:pPr marL="0" indent="0" algn="ctr">
                  <a:buNone/>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sup>
                      </m:sSup>
                      <m:r>
                        <a:rPr lang="en-US" b="0" i="1" smtClean="0">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b="0" i="1" smtClean="0">
                              <a:latin typeface="Cambria Math" panose="02040503050406030204" pitchFamily="18" charset="0"/>
                              <a:cs typeface="Times New Roman"/>
                            </a:rPr>
                            <m:t>1</m:t>
                          </m:r>
                        </m:sub>
                      </m:sSub>
                      <m:r>
                        <a:rPr lang="en-US" i="1" smtClean="0">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b="0" i="1" smtClean="0">
                              <a:latin typeface="Cambria Math" panose="02040503050406030204" pitchFamily="18" charset="0"/>
                              <a:cs typeface="Times New Roman"/>
                            </a:rPr>
                            <m:t>2</m:t>
                          </m:r>
                        </m:sub>
                      </m:sSub>
                      <m:r>
                        <a:rPr lang="en-US" b="0" i="1" smtClean="0">
                          <a:latin typeface="Cambria Math" panose="02040503050406030204" pitchFamily="18" charset="0"/>
                          <a:cs typeface="Times New Roman"/>
                        </a:rPr>
                        <m:t>)</m:t>
                      </m:r>
                    </m:oMath>
                  </m:oMathPara>
                </a14:m>
                <a:endParaRPr lang="en-US" dirty="0">
                  <a:cs typeface="Times New Roman"/>
                </a:endParaRPr>
              </a:p>
              <a:p>
                <a:pPr marL="0" indent="0">
                  <a:buNone/>
                </a:pPr>
                <a:r>
                  <a:rPr lang="en-US" dirty="0">
                    <a:cs typeface="Times New Roman"/>
                  </a:rPr>
                  <a:t> can be re-written as </a:t>
                </a:r>
              </a:p>
              <a:p>
                <a:pPr marL="0" indent="0" algn="ctr">
                  <a:buNone/>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sup>
                      </m:sSup>
                      <m:r>
                        <a:rPr lang="en-US" i="1">
                          <a:latin typeface="Cambria Math" panose="02040503050406030204" pitchFamily="18" charset="0"/>
                          <a:cs typeface="Times New Roman"/>
                        </a:rPr>
                        <m:t>=1     </m:t>
                      </m:r>
                      <m:r>
                        <m:rPr>
                          <m:sty m:val="p"/>
                        </m:rPr>
                        <a:rPr lang="en-US">
                          <a:latin typeface="Cambria Math" panose="02040503050406030204" pitchFamily="18" charset="0"/>
                          <a:cs typeface="Times New Roman"/>
                        </a:rPr>
                        <m:t>if</m:t>
                      </m:r>
                      <m:r>
                        <a:rPr lang="en-US" i="1">
                          <a:latin typeface="Cambria Math" panose="02040503050406030204" pitchFamily="18" charset="0"/>
                          <a:cs typeface="Times New Roman"/>
                        </a:rPr>
                        <m:t>: </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i="1">
                              <a:latin typeface="Cambria Math" panose="02040503050406030204" pitchFamily="18" charset="0"/>
                              <a:cs typeface="Times New Roman"/>
                            </a:rPr>
                            <m:t>1</m:t>
                          </m:r>
                        </m:sub>
                      </m:sSub>
                      <m:r>
                        <a:rPr lang="en-US" b="0" i="1" smtClean="0">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i="1">
                              <a:latin typeface="Cambria Math" panose="02040503050406030204" pitchFamily="18" charset="0"/>
                              <a:cs typeface="Times New Roman"/>
                            </a:rPr>
                            <m:t>2</m:t>
                          </m:r>
                        </m:sub>
                      </m:sSub>
                      <m:r>
                        <a:rPr lang="en-US" b="0" i="1" smtClean="0">
                          <a:latin typeface="Cambria Math" panose="02040503050406030204" pitchFamily="18" charset="0"/>
                          <a:cs typeface="Times New Roman"/>
                        </a:rPr>
                        <m:t>−0.5&gt;0</m:t>
                      </m:r>
                    </m:oMath>
                  </m:oMathPara>
                </a14:m>
                <a:endParaRPr lang="en-US" dirty="0">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4299" y="1205344"/>
                <a:ext cx="6074992" cy="5480591"/>
              </a:xfrm>
              <a:blipFill>
                <a:blip r:embed="rId2"/>
                <a:stretch>
                  <a:fillRect l="-2088" t="-1620"/>
                </a:stretch>
              </a:blipFill>
            </p:spPr>
            <p:txBody>
              <a:bodyPr/>
              <a:lstStyle/>
              <a:p>
                <a:r>
                  <a:rPr lang="en-US">
                    <a:noFill/>
                  </a:rPr>
                  <a:t> </a:t>
                </a:r>
              </a:p>
            </p:txBody>
          </p:sp>
        </mc:Fallback>
      </mc:AlternateContent>
      <p:cxnSp>
        <p:nvCxnSpPr>
          <p:cNvPr id="7" name="Straight Arrow Connector 6"/>
          <p:cNvCxnSpPr/>
          <p:nvPr/>
        </p:nvCxnSpPr>
        <p:spPr>
          <a:xfrm>
            <a:off x="914399" y="6264322"/>
            <a:ext cx="3575714" cy="272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487606" y="4804013"/>
            <a:ext cx="40943" cy="1881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914399" y="5117910"/>
            <a:ext cx="1665028" cy="1568026"/>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811436" y="6146333"/>
            <a:ext cx="272956" cy="254465"/>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59116" y="5056787"/>
            <a:ext cx="272956" cy="254465"/>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55672" y="5018115"/>
            <a:ext cx="272956" cy="254465"/>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sp>
        <p:nvSpPr>
          <p:cNvPr id="34" name="Oval 33"/>
          <p:cNvSpPr/>
          <p:nvPr/>
        </p:nvSpPr>
        <p:spPr>
          <a:xfrm>
            <a:off x="1382966" y="6137239"/>
            <a:ext cx="272956" cy="25446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Rectangle 34"/>
              <p:cNvSpPr/>
              <p:nvPr/>
            </p:nvSpPr>
            <p:spPr>
              <a:xfrm>
                <a:off x="4578795" y="6000873"/>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i="1">
                              <a:latin typeface="Cambria Math" panose="02040503050406030204" pitchFamily="18" charset="0"/>
                              <a:cs typeface="Times New Roman"/>
                            </a:rPr>
                            <m:t>1</m:t>
                          </m:r>
                        </m:sub>
                      </m:sSub>
                    </m:oMath>
                  </m:oMathPara>
                </a14:m>
                <a:endParaRPr lang="en-US" sz="3200" dirty="0"/>
              </a:p>
            </p:txBody>
          </p:sp>
        </mc:Choice>
        <mc:Fallback xmlns="">
          <p:sp>
            <p:nvSpPr>
              <p:cNvPr id="35" name="Rectangle 34"/>
              <p:cNvSpPr>
                <a:spLocks noRot="1" noChangeAspect="1" noMove="1" noResize="1" noEditPoints="1" noAdjustHandles="1" noChangeArrowheads="1" noChangeShapeType="1" noTextEdit="1"/>
              </p:cNvSpPr>
              <p:nvPr/>
            </p:nvSpPr>
            <p:spPr>
              <a:xfrm>
                <a:off x="4578795" y="6000873"/>
                <a:ext cx="460006" cy="584775"/>
              </a:xfrm>
              <a:prstGeom prst="rect">
                <a:avLst/>
              </a:prstGeom>
              <a:blipFill>
                <a:blip r:embed="rId3"/>
                <a:stretch>
                  <a:fillRect r="-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964097" y="4384937"/>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b="0" i="1" smtClean="0">
                              <a:latin typeface="Cambria Math" panose="02040503050406030204" pitchFamily="18" charset="0"/>
                              <a:cs typeface="Times New Roman"/>
                            </a:rPr>
                            <m:t>2</m:t>
                          </m:r>
                        </m:sub>
                      </m:sSub>
                    </m:oMath>
                  </m:oMathPara>
                </a14:m>
                <a:endParaRPr lang="en-US" sz="3200" dirty="0"/>
              </a:p>
            </p:txBody>
          </p:sp>
        </mc:Choice>
        <mc:Fallback xmlns="">
          <p:sp>
            <p:nvSpPr>
              <p:cNvPr id="37" name="Rectangle 36"/>
              <p:cNvSpPr>
                <a:spLocks noRot="1" noChangeAspect="1" noMove="1" noResize="1" noEditPoints="1" noAdjustHandles="1" noChangeArrowheads="1" noChangeShapeType="1" noTextEdit="1"/>
              </p:cNvSpPr>
              <p:nvPr/>
            </p:nvSpPr>
            <p:spPr>
              <a:xfrm>
                <a:off x="964097" y="4384937"/>
                <a:ext cx="467045" cy="584775"/>
              </a:xfrm>
              <a:prstGeom prst="rect">
                <a:avLst/>
              </a:prstGeom>
              <a:blipFill>
                <a:blip r:embed="rId4"/>
                <a:stretch>
                  <a:fillRect r="-18421"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Content Placeholder 2"/>
              <p:cNvSpPr txBox="1">
                <a:spLocks/>
              </p:cNvSpPr>
              <p:nvPr/>
            </p:nvSpPr>
            <p:spPr>
              <a:xfrm>
                <a:off x="6121355" y="1234917"/>
                <a:ext cx="6074992" cy="5480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cs typeface="Times New Roman"/>
                  </a:rPr>
                  <a:t>Similarly, the function</a:t>
                </a:r>
              </a:p>
              <a:p>
                <a:pPr marL="0" indent="0" algn="ctr">
                  <a:buNone/>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sup>
                      </m:sSup>
                      <m:r>
                        <a:rPr lang="en-US" i="1" smtClean="0">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i="1" smtClean="0">
                              <a:latin typeface="Cambria Math" panose="02040503050406030204" pitchFamily="18" charset="0"/>
                              <a:cs typeface="Times New Roman"/>
                            </a:rPr>
                            <m:t>1</m:t>
                          </m:r>
                        </m:sub>
                      </m:sSub>
                      <m:r>
                        <a:rPr lang="en-US" i="1" smtClean="0">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i="1" smtClean="0">
                              <a:latin typeface="Cambria Math" panose="02040503050406030204" pitchFamily="18" charset="0"/>
                              <a:cs typeface="Times New Roman"/>
                            </a:rPr>
                            <m:t>2</m:t>
                          </m:r>
                        </m:sub>
                      </m:sSub>
                      <m:r>
                        <a:rPr lang="en-US" i="1" smtClean="0">
                          <a:latin typeface="Cambria Math" panose="02040503050406030204" pitchFamily="18" charset="0"/>
                          <a:cs typeface="Times New Roman"/>
                        </a:rPr>
                        <m:t>)</m:t>
                      </m:r>
                    </m:oMath>
                  </m:oMathPara>
                </a14:m>
                <a:endParaRPr lang="en-US" dirty="0">
                  <a:cs typeface="Times New Roman"/>
                </a:endParaRPr>
              </a:p>
              <a:p>
                <a:pPr marL="0" indent="0">
                  <a:buFont typeface="Arial" panose="020B0604020202020204" pitchFamily="34" charset="0"/>
                  <a:buNone/>
                </a:pPr>
                <a:r>
                  <a:rPr lang="en-US" dirty="0">
                    <a:cs typeface="Times New Roman"/>
                  </a:rPr>
                  <a:t> can be re-written as </a:t>
                </a:r>
              </a:p>
              <a:p>
                <a:pPr marL="0" indent="0" algn="ctr">
                  <a:buNone/>
                </a:pPr>
                <a14:m>
                  <m:oMathPara xmlns:m="http://schemas.openxmlformats.org/officeDocument/2006/math">
                    <m:oMathParaPr>
                      <m:jc m:val="centerGroup"/>
                    </m:oMathParaPr>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sup>
                      </m:sSup>
                      <m:r>
                        <a:rPr lang="en-US" i="1">
                          <a:latin typeface="Cambria Math" panose="02040503050406030204" pitchFamily="18" charset="0"/>
                          <a:cs typeface="Times New Roman"/>
                        </a:rPr>
                        <m:t>=1     </m:t>
                      </m:r>
                      <m:r>
                        <m:rPr>
                          <m:sty m:val="p"/>
                        </m:rPr>
                        <a:rPr lang="en-US">
                          <a:latin typeface="Cambria Math" panose="02040503050406030204" pitchFamily="18" charset="0"/>
                          <a:cs typeface="Times New Roman"/>
                        </a:rPr>
                        <m:t>if</m:t>
                      </m:r>
                      <m:r>
                        <a:rPr lang="en-US" i="1">
                          <a:latin typeface="Cambria Math" panose="02040503050406030204" pitchFamily="18" charset="0"/>
                          <a:cs typeface="Times New Roman"/>
                        </a:rPr>
                        <m:t>: </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i="1">
                              <a:latin typeface="Cambria Math" panose="02040503050406030204" pitchFamily="18" charset="0"/>
                              <a:cs typeface="Times New Roman"/>
                            </a:rPr>
                            <m:t>1</m:t>
                          </m:r>
                        </m:sub>
                      </m:sSub>
                      <m:r>
                        <a:rPr lang="en-US" i="1" smtClean="0">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𝑥</m:t>
                          </m:r>
                        </m:e>
                        <m:sub>
                          <m:r>
                            <a:rPr lang="en-US" i="1">
                              <a:latin typeface="Cambria Math" panose="02040503050406030204" pitchFamily="18" charset="0"/>
                              <a:cs typeface="Times New Roman"/>
                            </a:rPr>
                            <m:t>2</m:t>
                          </m:r>
                        </m:sub>
                      </m:sSub>
                      <m:r>
                        <a:rPr lang="en-US" i="1" smtClean="0">
                          <a:latin typeface="Cambria Math" panose="02040503050406030204" pitchFamily="18" charset="0"/>
                          <a:cs typeface="Times New Roman"/>
                        </a:rPr>
                        <m:t>−</m:t>
                      </m:r>
                      <m:r>
                        <a:rPr lang="en-US" b="0" i="1" smtClean="0">
                          <a:latin typeface="Cambria Math" panose="02040503050406030204" pitchFamily="18" charset="0"/>
                          <a:cs typeface="Times New Roman"/>
                        </a:rPr>
                        <m:t>1</m:t>
                      </m:r>
                      <m:r>
                        <a:rPr lang="en-US" i="1" smtClean="0">
                          <a:latin typeface="Cambria Math" panose="02040503050406030204" pitchFamily="18" charset="0"/>
                          <a:cs typeface="Times New Roman"/>
                        </a:rPr>
                        <m:t>.5&gt;0</m:t>
                      </m:r>
                    </m:oMath>
                  </m:oMathPara>
                </a14:m>
                <a:endParaRPr lang="en-US" dirty="0">
                  <a:cs typeface="Times New Roman"/>
                </a:endParaRPr>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6121355" y="1234917"/>
                <a:ext cx="6074992" cy="5480591"/>
              </a:xfrm>
              <a:prstGeom prst="rect">
                <a:avLst/>
              </a:prstGeom>
              <a:blipFill>
                <a:blip r:embed="rId5"/>
                <a:stretch>
                  <a:fillRect l="-2088" t="-1617"/>
                </a:stretch>
              </a:blipFill>
            </p:spPr>
            <p:txBody>
              <a:bodyPr/>
              <a:lstStyle/>
              <a:p>
                <a:r>
                  <a:rPr lang="en-US">
                    <a:noFill/>
                  </a:rPr>
                  <a:t> </a:t>
                </a:r>
              </a:p>
            </p:txBody>
          </p:sp>
        </mc:Fallback>
      </mc:AlternateContent>
      <p:cxnSp>
        <p:nvCxnSpPr>
          <p:cNvPr id="39" name="Straight Arrow Connector 38"/>
          <p:cNvCxnSpPr/>
          <p:nvPr/>
        </p:nvCxnSpPr>
        <p:spPr>
          <a:xfrm>
            <a:off x="6621455" y="6293895"/>
            <a:ext cx="3575714" cy="272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7194662" y="4833586"/>
            <a:ext cx="40943" cy="1881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7481266" y="4697105"/>
            <a:ext cx="1665028" cy="1568026"/>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8518492" y="6175906"/>
            <a:ext cx="272956" cy="25446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466172" y="5086360"/>
            <a:ext cx="272956" cy="254465"/>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062728" y="5047688"/>
            <a:ext cx="272956" cy="25446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90022" y="6166812"/>
            <a:ext cx="272956" cy="25446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Rectangle 45"/>
              <p:cNvSpPr/>
              <p:nvPr/>
            </p:nvSpPr>
            <p:spPr>
              <a:xfrm>
                <a:off x="10285851" y="6030446"/>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i="1">
                              <a:latin typeface="Cambria Math" panose="02040503050406030204" pitchFamily="18" charset="0"/>
                              <a:cs typeface="Times New Roman"/>
                            </a:rPr>
                            <m:t>1</m:t>
                          </m:r>
                        </m:sub>
                      </m:sSub>
                    </m:oMath>
                  </m:oMathPara>
                </a14:m>
                <a:endParaRPr lang="en-US" sz="3200" dirty="0"/>
              </a:p>
            </p:txBody>
          </p:sp>
        </mc:Choice>
        <mc:Fallback xmlns="">
          <p:sp>
            <p:nvSpPr>
              <p:cNvPr id="46" name="Rectangle 45"/>
              <p:cNvSpPr>
                <a:spLocks noRot="1" noChangeAspect="1" noMove="1" noResize="1" noEditPoints="1" noAdjustHandles="1" noChangeArrowheads="1" noChangeShapeType="1" noTextEdit="1"/>
              </p:cNvSpPr>
              <p:nvPr/>
            </p:nvSpPr>
            <p:spPr>
              <a:xfrm>
                <a:off x="10285851" y="6030446"/>
                <a:ext cx="460006" cy="584775"/>
              </a:xfrm>
              <a:prstGeom prst="rect">
                <a:avLst/>
              </a:prstGeom>
              <a:blipFill>
                <a:blip r:embed="rId6"/>
                <a:stretch>
                  <a:fillRect r="-18919"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6671153" y="4414510"/>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b="0" i="1" smtClean="0">
                              <a:latin typeface="Cambria Math" panose="02040503050406030204" pitchFamily="18" charset="0"/>
                              <a:cs typeface="Times New Roman"/>
                            </a:rPr>
                            <m:t>2</m:t>
                          </m:r>
                        </m:sub>
                      </m:sSub>
                    </m:oMath>
                  </m:oMathPara>
                </a14:m>
                <a:endParaRPr lang="en-US" sz="3200" dirty="0"/>
              </a:p>
            </p:txBody>
          </p:sp>
        </mc:Choice>
        <mc:Fallback xmlns="">
          <p:sp>
            <p:nvSpPr>
              <p:cNvPr id="47" name="Rectangle 46"/>
              <p:cNvSpPr>
                <a:spLocks noRot="1" noChangeAspect="1" noMove="1" noResize="1" noEditPoints="1" noAdjustHandles="1" noChangeArrowheads="1" noChangeShapeType="1" noTextEdit="1"/>
              </p:cNvSpPr>
              <p:nvPr/>
            </p:nvSpPr>
            <p:spPr>
              <a:xfrm>
                <a:off x="6671153" y="4414510"/>
                <a:ext cx="467045" cy="584775"/>
              </a:xfrm>
              <a:prstGeom prst="rect">
                <a:avLst/>
              </a:prstGeom>
              <a:blipFill>
                <a:blip r:embed="rId7"/>
                <a:stretch>
                  <a:fillRect r="-18421" b="-2174"/>
                </a:stretch>
              </a:blipFill>
            </p:spPr>
            <p:txBody>
              <a:bodyPr/>
              <a:lstStyle/>
              <a:p>
                <a:r>
                  <a:rPr lang="en-US">
                    <a:noFill/>
                  </a:rPr>
                  <a:t> </a:t>
                </a:r>
              </a:p>
            </p:txBody>
          </p:sp>
        </mc:Fallback>
      </mc:AlternateContent>
    </p:spTree>
    <p:extLst>
      <p:ext uri="{BB962C8B-B14F-4D97-AF65-F5344CB8AC3E}">
        <p14:creationId xmlns:p14="http://schemas.microsoft.com/office/powerpoint/2010/main" val="360934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 but not all.</a:t>
            </a:r>
            <a:endParaRPr lang="en-US" b="1" dirty="0">
              <a:solidFill>
                <a:srgbClr val="FF0000"/>
              </a:solidFill>
            </a:endParaRPr>
          </a:p>
        </p:txBody>
      </p:sp>
      <p:sp>
        <p:nvSpPr>
          <p:cNvPr id="3" name="Content Placeholder 2"/>
          <p:cNvSpPr>
            <a:spLocks noGrp="1"/>
          </p:cNvSpPr>
          <p:nvPr>
            <p:ph idx="1"/>
          </p:nvPr>
        </p:nvSpPr>
        <p:spPr>
          <a:xfrm>
            <a:off x="414299" y="1205344"/>
            <a:ext cx="6074992" cy="5480591"/>
          </a:xfrm>
        </p:spPr>
        <p:txBody>
          <a:bodyPr>
            <a:normAutofit fontScale="92500" lnSpcReduction="10000"/>
          </a:bodyPr>
          <a:lstStyle/>
          <a:p>
            <a:r>
              <a:rPr lang="en-US" dirty="0">
                <a:cs typeface="Times New Roman"/>
              </a:rPr>
              <a:t>Not all logical functions can be written as linear classifiers! </a:t>
            </a:r>
          </a:p>
          <a:p>
            <a:r>
              <a:rPr lang="en-US" dirty="0">
                <a:cs typeface="Times New Roman"/>
              </a:rPr>
              <a:t>Minsky and </a:t>
            </a:r>
            <a:r>
              <a:rPr lang="en-US" dirty="0" err="1">
                <a:cs typeface="Times New Roman"/>
              </a:rPr>
              <a:t>Papert</a:t>
            </a:r>
            <a:r>
              <a:rPr lang="en-US" dirty="0">
                <a:cs typeface="Times New Roman"/>
              </a:rPr>
              <a:t> wrote a book called </a:t>
            </a:r>
            <a:r>
              <a:rPr lang="en-US" i="1" dirty="0" err="1">
                <a:cs typeface="Times New Roman"/>
              </a:rPr>
              <a:t>Perceptrons</a:t>
            </a:r>
            <a:r>
              <a:rPr lang="en-US" dirty="0">
                <a:cs typeface="Times New Roman"/>
              </a:rPr>
              <a:t> in 1969.  Although the book said many other things, the only thing most people remembered about the book was that:</a:t>
            </a:r>
          </a:p>
          <a:p>
            <a:pPr marL="0" indent="0" algn="ctr">
              <a:buNone/>
            </a:pPr>
            <a:r>
              <a:rPr lang="en-US" sz="3200" b="1" dirty="0">
                <a:solidFill>
                  <a:srgbClr val="FF0000"/>
                </a:solidFill>
                <a:cs typeface="Times New Roman"/>
              </a:rPr>
              <a:t>“A linear classifier cannot learn an XOR function.”</a:t>
            </a:r>
          </a:p>
          <a:p>
            <a:r>
              <a:rPr lang="en-US" dirty="0">
                <a:cs typeface="Times New Roman"/>
              </a:rPr>
              <a:t>Because of that statement, most people gave up working on neural networks from about 1969 to about 2006.</a:t>
            </a:r>
          </a:p>
          <a:p>
            <a:r>
              <a:rPr lang="en-US" dirty="0">
                <a:cs typeface="Times New Roman"/>
              </a:rPr>
              <a:t>Minsky and </a:t>
            </a:r>
            <a:r>
              <a:rPr lang="en-US" dirty="0" err="1">
                <a:cs typeface="Times New Roman"/>
              </a:rPr>
              <a:t>Papert</a:t>
            </a:r>
            <a:r>
              <a:rPr lang="en-US" dirty="0">
                <a:cs typeface="Times New Roman"/>
              </a:rPr>
              <a:t> also proved that a </a:t>
            </a:r>
            <a:r>
              <a:rPr lang="en-US" b="1" i="1" u="sng" dirty="0">
                <a:cs typeface="Times New Roman"/>
              </a:rPr>
              <a:t>two-layer neural net </a:t>
            </a:r>
            <a:r>
              <a:rPr lang="en-US" dirty="0">
                <a:cs typeface="Times New Roman"/>
              </a:rPr>
              <a:t>can compute an XOR function.  But most people didn’t notice.</a:t>
            </a:r>
          </a:p>
        </p:txBody>
      </p:sp>
      <p:cxnSp>
        <p:nvCxnSpPr>
          <p:cNvPr id="39" name="Straight Arrow Connector 38"/>
          <p:cNvCxnSpPr>
            <a:cxnSpLocks/>
          </p:cNvCxnSpPr>
          <p:nvPr/>
        </p:nvCxnSpPr>
        <p:spPr>
          <a:xfrm>
            <a:off x="7491245" y="4242071"/>
            <a:ext cx="295744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8064452" y="2781762"/>
            <a:ext cx="40943" cy="1881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8351056" y="2645281"/>
            <a:ext cx="1665028" cy="1568026"/>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960926" y="4124082"/>
            <a:ext cx="272956" cy="25446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942062" y="3034536"/>
            <a:ext cx="272956" cy="254465"/>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237214" y="3096223"/>
            <a:ext cx="272956" cy="25446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9275661" y="4114988"/>
            <a:ext cx="272956" cy="254465"/>
          </a:xfrm>
          <a:prstGeom prst="ellipse">
            <a:avLst/>
          </a:prstGeom>
          <a:solidFill>
            <a:srgbClr val="0432FF"/>
          </a:solidFill>
          <a:ln w="127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6" name="Rectangle 45"/>
              <p:cNvSpPr/>
              <p:nvPr/>
            </p:nvSpPr>
            <p:spPr>
              <a:xfrm>
                <a:off x="10553476" y="3889414"/>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i="1">
                              <a:latin typeface="Cambria Math" panose="02040503050406030204" pitchFamily="18" charset="0"/>
                              <a:cs typeface="Times New Roman"/>
                            </a:rPr>
                            <m:t>1</m:t>
                          </m:r>
                        </m:sub>
                      </m:sSub>
                    </m:oMath>
                  </m:oMathPara>
                </a14:m>
                <a:endParaRPr lang="en-US" sz="3200" dirty="0"/>
              </a:p>
            </p:txBody>
          </p:sp>
        </mc:Choice>
        <mc:Fallback>
          <p:sp>
            <p:nvSpPr>
              <p:cNvPr id="46" name="Rectangle 45"/>
              <p:cNvSpPr>
                <a:spLocks noRot="1" noChangeAspect="1" noMove="1" noResize="1" noEditPoints="1" noAdjustHandles="1" noChangeArrowheads="1" noChangeShapeType="1" noTextEdit="1"/>
              </p:cNvSpPr>
              <p:nvPr/>
            </p:nvSpPr>
            <p:spPr>
              <a:xfrm>
                <a:off x="10553476" y="3889414"/>
                <a:ext cx="460006" cy="584775"/>
              </a:xfrm>
              <a:prstGeom prst="rect">
                <a:avLst/>
              </a:prstGeom>
              <a:blipFill>
                <a:blip r:embed="rId2"/>
                <a:stretch>
                  <a:fillRect r="-21622" b="-2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Rectangle 46"/>
              <p:cNvSpPr/>
              <p:nvPr/>
            </p:nvSpPr>
            <p:spPr>
              <a:xfrm>
                <a:off x="7540943" y="2362686"/>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b="0" i="1" smtClean="0">
                              <a:latin typeface="Cambria Math" panose="02040503050406030204" pitchFamily="18" charset="0"/>
                              <a:cs typeface="Times New Roman"/>
                            </a:rPr>
                            <m:t>2</m:t>
                          </m:r>
                        </m:sub>
                      </m:sSub>
                    </m:oMath>
                  </m:oMathPara>
                </a14:m>
                <a:endParaRPr lang="en-US" sz="3200" dirty="0"/>
              </a:p>
            </p:txBody>
          </p:sp>
        </mc:Choice>
        <mc:Fallback>
          <p:sp>
            <p:nvSpPr>
              <p:cNvPr id="47" name="Rectangle 46"/>
              <p:cNvSpPr>
                <a:spLocks noRot="1" noChangeAspect="1" noMove="1" noResize="1" noEditPoints="1" noAdjustHandles="1" noChangeArrowheads="1" noChangeShapeType="1" noTextEdit="1"/>
              </p:cNvSpPr>
              <p:nvPr/>
            </p:nvSpPr>
            <p:spPr>
              <a:xfrm>
                <a:off x="7540943" y="2362686"/>
                <a:ext cx="467045" cy="584775"/>
              </a:xfrm>
              <a:prstGeom prst="rect">
                <a:avLst/>
              </a:prstGeom>
              <a:blipFill>
                <a:blip r:embed="rId3"/>
                <a:stretch>
                  <a:fillRect r="-18421" b="-2128"/>
                </a:stretch>
              </a:blipFill>
            </p:spPr>
            <p:txBody>
              <a:bodyPr/>
              <a:lstStyle/>
              <a:p>
                <a:r>
                  <a:rPr lang="en-US">
                    <a:noFill/>
                  </a:rPr>
                  <a:t> </a:t>
                </a:r>
              </a:p>
            </p:txBody>
          </p:sp>
        </mc:Fallback>
      </mc:AlternateContent>
    </p:spTree>
    <p:extLst>
      <p:ext uri="{BB962C8B-B14F-4D97-AF65-F5344CB8AC3E}">
        <p14:creationId xmlns:p14="http://schemas.microsoft.com/office/powerpoint/2010/main" val="2109243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3018</Words>
  <Application>Microsoft Macintosh PowerPoint</Application>
  <PresentationFormat>Widescreen</PresentationFormat>
  <Paragraphs>304</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 Math</vt:lpstr>
      <vt:lpstr>Office Theme</vt:lpstr>
      <vt:lpstr>Lecture 27: Neural Networks and Deep Learning</vt:lpstr>
      <vt:lpstr>Outline</vt:lpstr>
      <vt:lpstr>Biological Inspiration: McCulloch-Pitts Artificial Neuron, 1943</vt:lpstr>
      <vt:lpstr>Biological Inspiration: Hodgkin &amp; Huxley</vt:lpstr>
      <vt:lpstr>Biological Inspiration: Neuronal Circuits</vt:lpstr>
      <vt:lpstr>Biological Inspiration: Neuronal Circuits</vt:lpstr>
      <vt:lpstr>Perceptron</vt:lpstr>
      <vt:lpstr>A McCulloch-Pitts Neuron can compute some logical functions…</vt:lpstr>
      <vt:lpstr>… but not all.</vt:lpstr>
      <vt:lpstr>Outline</vt:lpstr>
      <vt:lpstr>The Fundamental Theorem of Calculus</vt:lpstr>
      <vt:lpstr>The Fundamental Theorem of Calculus</vt:lpstr>
      <vt:lpstr>The Fundamental Theorem of Calculus</vt:lpstr>
      <vt:lpstr>The Neural Network Representer Theorem (Barron, 1993, “Universal Approximation Bounds for Superpositions of a Sigmoidal Function”)</vt:lpstr>
      <vt:lpstr>Outline</vt:lpstr>
      <vt:lpstr>Classifiers example: dogs versus cats</vt:lpstr>
      <vt:lpstr>The feature selection problem</vt:lpstr>
      <vt:lpstr>Feature Learning: A way to think about neural nets </vt:lpstr>
      <vt:lpstr>Feature Learning: A way to think about neural nets</vt:lpstr>
      <vt:lpstr>Feature Learning: A way to think about neural nets</vt:lpstr>
      <vt:lpstr>Outline</vt:lpstr>
      <vt:lpstr>Biological Inspiration: Simple, Complex, and Hypercomplex Cells in the Visual Cortex</vt:lpstr>
      <vt:lpstr>Biological Inspiration: Simple, Complex, and Hypercomplex Cells in the Visual Cortex</vt:lpstr>
      <vt:lpstr>Biological Inspiration: Simple, Complex, and Hypercomplex Cells in the Visual Cortex</vt:lpstr>
      <vt:lpstr>Biological Inspiration: Simple, Complex, and Hypercomplex Cells in the Visual Cortex</vt:lpstr>
      <vt:lpstr>Outline</vt:lpstr>
      <vt:lpstr>Flexibility: many types of deep networks</vt:lpstr>
      <vt:lpstr>Convolutional Neural Network</vt:lpstr>
      <vt:lpstr>Recurrent Neural Network</vt:lpstr>
      <vt:lpstr>Gated Neural Network</vt:lpstr>
      <vt:lpstr>What are these architectures for?</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27: Neural Networks and Deep Learning</dc:title>
  <dc:creator>Hasegawa-Johnson, Mark Allan</dc:creator>
  <cp:lastModifiedBy>Hasegawa-Johnson, Mark Allan</cp:lastModifiedBy>
  <cp:revision>35</cp:revision>
  <dcterms:created xsi:type="dcterms:W3CDTF">2020-04-05T17:00:58Z</dcterms:created>
  <dcterms:modified xsi:type="dcterms:W3CDTF">2020-04-06T01:19:18Z</dcterms:modified>
</cp:coreProperties>
</file>