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395" r:id="rId4"/>
    <p:sldId id="396" r:id="rId5"/>
    <p:sldId id="397" r:id="rId6"/>
    <p:sldId id="406" r:id="rId7"/>
    <p:sldId id="407" r:id="rId8"/>
    <p:sldId id="408" r:id="rId9"/>
    <p:sldId id="420" r:id="rId10"/>
    <p:sldId id="409" r:id="rId11"/>
    <p:sldId id="410" r:id="rId12"/>
    <p:sldId id="411" r:id="rId13"/>
    <p:sldId id="412" r:id="rId14"/>
    <p:sldId id="413" r:id="rId15"/>
    <p:sldId id="414" r:id="rId16"/>
    <p:sldId id="415" r:id="rId17"/>
    <p:sldId id="416" r:id="rId18"/>
    <p:sldId id="418" r:id="rId19"/>
    <p:sldId id="435" r:id="rId20"/>
    <p:sldId id="398" r:id="rId21"/>
    <p:sldId id="421" r:id="rId22"/>
    <p:sldId id="399" r:id="rId23"/>
    <p:sldId id="401" r:id="rId24"/>
    <p:sldId id="422" r:id="rId25"/>
    <p:sldId id="400" r:id="rId26"/>
    <p:sldId id="423" r:id="rId27"/>
    <p:sldId id="394" r:id="rId28"/>
    <p:sldId id="403" r:id="rId29"/>
    <p:sldId id="424" r:id="rId30"/>
    <p:sldId id="404" r:id="rId31"/>
    <p:sldId id="405" r:id="rId32"/>
    <p:sldId id="419" r:id="rId33"/>
    <p:sldId id="425" r:id="rId34"/>
    <p:sldId id="426" r:id="rId35"/>
    <p:sldId id="427" r:id="rId36"/>
    <p:sldId id="428" r:id="rId37"/>
    <p:sldId id="430" r:id="rId38"/>
    <p:sldId id="431" r:id="rId39"/>
    <p:sldId id="432" r:id="rId40"/>
    <p:sldId id="433" r:id="rId41"/>
    <p:sldId id="43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5921"/>
  </p:normalViewPr>
  <p:slideViewPr>
    <p:cSldViewPr snapToGrid="0" snapToObjects="1">
      <p:cViewPr varScale="1">
        <p:scale>
          <a:sx n="114" d="100"/>
          <a:sy n="114" d="100"/>
        </p:scale>
        <p:origin x="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23AC5-0A81-9846-B7A6-4CF288B4D515}" type="datetimeFigureOut">
              <a:rPr lang="en-US" smtClean="0"/>
              <a:t>4/7/20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BCCAE-C6C8-E745-A6DB-2F6851F45F80}" type="slidenum">
              <a:rPr lang="en-US" smtClean="0"/>
              <a:t>‹#›</a:t>
            </a:fld>
            <a:endParaRPr lang="en-US"/>
          </a:p>
        </p:txBody>
      </p:sp>
    </p:spTree>
    <p:extLst>
      <p:ext uri="{BB962C8B-B14F-4D97-AF65-F5344CB8AC3E}">
        <p14:creationId xmlns:p14="http://schemas.microsoft.com/office/powerpoint/2010/main" val="40592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4088-368B-C545-9241-2CB9C4515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891B1-AC96-6A48-9C8C-46FD7D9D1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65804C-2C5B-1845-B089-38F7DFB353F9}"/>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5" name="Footer Placeholder 4">
            <a:extLst>
              <a:ext uri="{FF2B5EF4-FFF2-40B4-BE49-F238E27FC236}">
                <a16:creationId xmlns:a16="http://schemas.microsoft.com/office/drawing/2014/main" id="{42DBE663-3F28-504C-B921-951F00CD6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03D7B-3F16-2F4D-9D7C-D763AC8E9A43}"/>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61014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F706-4A7E-B24C-8987-781CD8191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5A92E-FCBA-8E4A-8AAB-819A8890D3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924F1-941E-634A-90F1-3ACC569F4932}"/>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5" name="Footer Placeholder 4">
            <a:extLst>
              <a:ext uri="{FF2B5EF4-FFF2-40B4-BE49-F238E27FC236}">
                <a16:creationId xmlns:a16="http://schemas.microsoft.com/office/drawing/2014/main" id="{D06476BF-3C4B-5241-A06C-F73ABD561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953E1-3E6E-DA47-B1CB-EFBDF2DD4CB6}"/>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280122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87523-023D-C34E-BFD7-C203D86D56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5355CC-BC52-D64B-84D4-4DC8B2180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E9023-2203-474F-AD5F-40D235EB3FAD}"/>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5" name="Footer Placeholder 4">
            <a:extLst>
              <a:ext uri="{FF2B5EF4-FFF2-40B4-BE49-F238E27FC236}">
                <a16:creationId xmlns:a16="http://schemas.microsoft.com/office/drawing/2014/main" id="{5B13DF8C-D45D-C346-9586-A78708BC4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1991C-41FA-674E-B0F0-483462DD6810}"/>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140485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BC69-56AB-A848-B5C0-7367C04F4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ED163-3C42-1B4D-A5D2-AC233752EC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585B4-041B-E948-B894-DB86BC84BF0C}"/>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5" name="Footer Placeholder 4">
            <a:extLst>
              <a:ext uri="{FF2B5EF4-FFF2-40B4-BE49-F238E27FC236}">
                <a16:creationId xmlns:a16="http://schemas.microsoft.com/office/drawing/2014/main" id="{57D6A864-4E23-5B43-BC66-B0A5058D1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3C4F5-EC30-FC4E-8978-DFB77B9BE3DF}"/>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222375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36AA-656A-034D-97AE-05209A7B9F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10550-1144-8042-9BF3-1EED0A1219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B8824-8AB4-F144-A0EB-CD8626A2A7D4}"/>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5" name="Footer Placeholder 4">
            <a:extLst>
              <a:ext uri="{FF2B5EF4-FFF2-40B4-BE49-F238E27FC236}">
                <a16:creationId xmlns:a16="http://schemas.microsoft.com/office/drawing/2014/main" id="{724660CB-B474-6947-9D71-A9B983ECD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99040-30E7-E64C-BFAD-297A33E2BC68}"/>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155015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7EFA-86DE-474F-8673-D08BEA5A2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AB2EE-5F79-494F-9DBF-4B8722FDC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C85AE-42AE-4044-9CDB-B3BC3092CD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6E7783-D53D-A647-BA7B-291A7841965A}"/>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6" name="Footer Placeholder 5">
            <a:extLst>
              <a:ext uri="{FF2B5EF4-FFF2-40B4-BE49-F238E27FC236}">
                <a16:creationId xmlns:a16="http://schemas.microsoft.com/office/drawing/2014/main" id="{D925F757-5D05-F14D-AFB5-15A739917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FEEFC-145A-954C-B1B9-DA1B12100D5C}"/>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220333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B1AB-BAA3-084D-BCFE-3246762916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711084-0122-7246-BF4C-DA112DC4A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8842F-BE75-0B42-8A0B-EF214EEA8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41CC0C-A0C1-7E47-96FD-2CD1F8B5ED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40FC2-9D3E-BB4A-8340-2FDA1785D8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0AAEE-9C99-9540-B943-A0A4EEA0F93A}"/>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8" name="Footer Placeholder 7">
            <a:extLst>
              <a:ext uri="{FF2B5EF4-FFF2-40B4-BE49-F238E27FC236}">
                <a16:creationId xmlns:a16="http://schemas.microsoft.com/office/drawing/2014/main" id="{D4CE1055-9861-554A-8654-82EF56C645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AEFC85-BFDF-BA42-9590-203116B460D0}"/>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19424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9254-CA00-2A4A-ACBC-E37F908E69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600CF8-1578-5C44-B49D-3DE4CEB7810F}"/>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4" name="Footer Placeholder 3">
            <a:extLst>
              <a:ext uri="{FF2B5EF4-FFF2-40B4-BE49-F238E27FC236}">
                <a16:creationId xmlns:a16="http://schemas.microsoft.com/office/drawing/2014/main" id="{DCA02ACD-23DB-4547-A51D-D722F3E74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DE90E-CEB1-5B48-A028-105866383F7F}"/>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101379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5E9CD-1A1A-E14C-ADC1-68827324F820}"/>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3" name="Footer Placeholder 2">
            <a:extLst>
              <a:ext uri="{FF2B5EF4-FFF2-40B4-BE49-F238E27FC236}">
                <a16:creationId xmlns:a16="http://schemas.microsoft.com/office/drawing/2014/main" id="{4DE610FF-2E2C-2D4E-BEA5-17622B71F7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4E25ED-4A31-4545-9CE5-D7F2A4F9D7F0}"/>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594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6DC3-0D26-2D4A-A0DF-3671793A6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2D242-9BD3-D64B-8C05-7FFC9CECD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E3A7C6-43B6-4848-8660-29658E531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C7F4E-B872-B440-BD5C-E8B80F938E36}"/>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6" name="Footer Placeholder 5">
            <a:extLst>
              <a:ext uri="{FF2B5EF4-FFF2-40B4-BE49-F238E27FC236}">
                <a16:creationId xmlns:a16="http://schemas.microsoft.com/office/drawing/2014/main" id="{62373F8D-25E8-DB4F-9B9C-DB0F1EE9E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CB43C-449E-634F-87DC-2A90C68FD0AE}"/>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7779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FE88-17D3-E142-8B69-8DF475A8D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5A98C1-DF04-0B43-8E3D-F53ACB5CB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F12EF9-4586-324E-B52A-02BC53B9E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EB5FF0-1266-214C-A2B6-D81C680BCA5B}"/>
              </a:ext>
            </a:extLst>
          </p:cNvPr>
          <p:cNvSpPr>
            <a:spLocks noGrp="1"/>
          </p:cNvSpPr>
          <p:nvPr>
            <p:ph type="dt" sz="half" idx="10"/>
          </p:nvPr>
        </p:nvSpPr>
        <p:spPr/>
        <p:txBody>
          <a:bodyPr/>
          <a:lstStyle/>
          <a:p>
            <a:fld id="{C106FEC8-542D-E941-9EF8-5B131DC88CF1}" type="datetimeFigureOut">
              <a:rPr lang="en-US" smtClean="0"/>
              <a:t>4/7/20</a:t>
            </a:fld>
            <a:endParaRPr lang="en-US"/>
          </a:p>
        </p:txBody>
      </p:sp>
      <p:sp>
        <p:nvSpPr>
          <p:cNvPr id="6" name="Footer Placeholder 5">
            <a:extLst>
              <a:ext uri="{FF2B5EF4-FFF2-40B4-BE49-F238E27FC236}">
                <a16:creationId xmlns:a16="http://schemas.microsoft.com/office/drawing/2014/main" id="{415F7542-B55F-024A-95F0-F26692727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38B2D-09DD-FE40-A1E7-3780E49550DA}"/>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296528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DB131-E649-AE48-9E77-40E4F28A9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A5277C-5F5D-8F4B-8FC8-0F6303E48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D29E1-6935-5F4C-BB3B-0A0E2ED8D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6FEC8-542D-E941-9EF8-5B131DC88CF1}" type="datetimeFigureOut">
              <a:rPr lang="en-US" smtClean="0"/>
              <a:t>4/7/20</a:t>
            </a:fld>
            <a:endParaRPr lang="en-US"/>
          </a:p>
        </p:txBody>
      </p:sp>
      <p:sp>
        <p:nvSpPr>
          <p:cNvPr id="5" name="Footer Placeholder 4">
            <a:extLst>
              <a:ext uri="{FF2B5EF4-FFF2-40B4-BE49-F238E27FC236}">
                <a16:creationId xmlns:a16="http://schemas.microsoft.com/office/drawing/2014/main" id="{79455607-F7F1-A54C-B8A7-03C2A6B58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004B2F-EAD6-B241-A94C-931FFBC20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76653-52E5-1D4D-8911-DFF6B8A79607}" type="slidenum">
              <a:rPr lang="en-US" smtClean="0"/>
              <a:t>‹#›</a:t>
            </a:fld>
            <a:endParaRPr lang="en-US"/>
          </a:p>
        </p:txBody>
      </p:sp>
    </p:spTree>
    <p:extLst>
      <p:ext uri="{BB962C8B-B14F-4D97-AF65-F5344CB8AC3E}">
        <p14:creationId xmlns:p14="http://schemas.microsoft.com/office/powerpoint/2010/main" val="126298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9.png"/><Relationship Id="rId7"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1.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emf"/><Relationship Id="rId7"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93.png"/><Relationship Id="rId5" Type="http://schemas.openxmlformats.org/officeDocument/2006/relationships/image" Target="../media/image13.png"/><Relationship Id="rId10" Type="http://schemas.openxmlformats.org/officeDocument/2006/relationships/image" Target="../media/image92.png"/><Relationship Id="rId4" Type="http://schemas.openxmlformats.org/officeDocument/2006/relationships/image" Target="../media/image12.png"/><Relationship Id="rId9" Type="http://schemas.openxmlformats.org/officeDocument/2006/relationships/image" Target="../media/image91.png"/></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86.png"/></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hyperlink" Target="https://www.cs.toronto.edu/~kriz/learning-features-2009-TR.pdf" TargetMode="External"/><Relationship Id="rId3" Type="http://schemas.openxmlformats.org/officeDocument/2006/relationships/image" Target="../media/image11.png"/><Relationship Id="rId7" Type="http://schemas.openxmlformats.org/officeDocument/2006/relationships/image" Target="../media/image102.png"/><Relationship Id="rId12"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05.png"/><Relationship Id="rId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10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3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www.cs.toronto.edu/~kriz/learning-features-2009-TR.pdf" TargetMode="External"/><Relationship Id="rId3" Type="http://schemas.openxmlformats.org/officeDocument/2006/relationships/image" Target="../media/image1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 Id="rId14"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1.emf"/><Relationship Id="rId7" Type="http://schemas.openxmlformats.org/officeDocument/2006/relationships/image" Target="../media/image38.png"/><Relationship Id="rId12" Type="http://schemas.openxmlformats.org/officeDocument/2006/relationships/image" Target="../media/image31.png"/><Relationship Id="rId17" Type="http://schemas.openxmlformats.org/officeDocument/2006/relationships/image" Target="../media/image48.png"/><Relationship Id="rId2" Type="http://schemas.openxmlformats.org/officeDocument/2006/relationships/image" Target="../media/image34.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4706-42DE-6542-BB70-55136872FF1D}"/>
              </a:ext>
            </a:extLst>
          </p:cNvPr>
          <p:cNvSpPr>
            <a:spLocks noGrp="1"/>
          </p:cNvSpPr>
          <p:nvPr>
            <p:ph type="ctrTitle"/>
          </p:nvPr>
        </p:nvSpPr>
        <p:spPr>
          <a:xfrm>
            <a:off x="142876" y="1122363"/>
            <a:ext cx="6529387" cy="2387600"/>
          </a:xfrm>
        </p:spPr>
        <p:txBody>
          <a:bodyPr/>
          <a:lstStyle/>
          <a:p>
            <a:r>
              <a:rPr lang="en-US" dirty="0"/>
              <a:t>Lecture 28: Back-Propagation</a:t>
            </a:r>
          </a:p>
        </p:txBody>
      </p:sp>
      <p:sp>
        <p:nvSpPr>
          <p:cNvPr id="3" name="Subtitle 2">
            <a:extLst>
              <a:ext uri="{FF2B5EF4-FFF2-40B4-BE49-F238E27FC236}">
                <a16:creationId xmlns:a16="http://schemas.microsoft.com/office/drawing/2014/main" id="{C2C0B09C-AC32-9542-AB70-363B49D2E9DF}"/>
              </a:ext>
            </a:extLst>
          </p:cNvPr>
          <p:cNvSpPr>
            <a:spLocks noGrp="1"/>
          </p:cNvSpPr>
          <p:nvPr>
            <p:ph type="subTitle" idx="1"/>
          </p:nvPr>
        </p:nvSpPr>
        <p:spPr>
          <a:xfrm>
            <a:off x="142876" y="3602038"/>
            <a:ext cx="6415087" cy="1655762"/>
          </a:xfrm>
        </p:spPr>
        <p:txBody>
          <a:bodyPr>
            <a:normAutofit lnSpcReduction="10000"/>
          </a:bodyPr>
          <a:lstStyle/>
          <a:p>
            <a:r>
              <a:rPr lang="en-US" dirty="0"/>
              <a:t>Mark Hasegawa-Johnson</a:t>
            </a:r>
          </a:p>
          <a:p>
            <a:r>
              <a:rPr lang="en-US" dirty="0"/>
              <a:t>April 6, 2020</a:t>
            </a:r>
          </a:p>
          <a:p>
            <a:r>
              <a:rPr lang="en-US" dirty="0"/>
              <a:t>License: CC-BY 4.0. You may remix or redistribute if you cite the source.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79899F3-6B31-3B45-A5F1-94912CEC8301}"/>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4" name="Rectangle 3">
                <a:extLst>
                  <a:ext uri="{FF2B5EF4-FFF2-40B4-BE49-F238E27FC236}">
                    <a16:creationId xmlns:a16="http://schemas.microsoft.com/office/drawing/2014/main" id="{F79899F3-6B31-3B45-A5F1-94912CEC8301}"/>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2"/>
                <a:stretch>
                  <a:fillRect b="-10417"/>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C8BF642B-BD6D-7841-B84B-B83FC8FC7659}"/>
              </a:ext>
            </a:extLst>
          </p:cNvPr>
          <p:cNvCxnSpPr>
            <a:cxnSpLocks/>
            <a:stCxn id="6" idx="0"/>
            <a:endCxn id="37"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9DB7ADC-BE47-5143-B48C-87502F2A3E04}"/>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6" name="Rectangle 5">
                <a:extLst>
                  <a:ext uri="{FF2B5EF4-FFF2-40B4-BE49-F238E27FC236}">
                    <a16:creationId xmlns:a16="http://schemas.microsoft.com/office/drawing/2014/main" id="{D9DB7ADC-BE47-5143-B48C-87502F2A3E04}"/>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3"/>
                <a:stretch>
                  <a:fillRect b="-8511"/>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E7D3D19F-B6CE-974C-9649-FD92780F548C}"/>
              </a:ext>
            </a:extLst>
          </p:cNvPr>
          <p:cNvCxnSpPr>
            <a:cxnSpLocks/>
            <a:stCxn id="8" idx="0"/>
            <a:endCxn id="38"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973D090-764F-9848-98F2-2B95741262E9}"/>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 name="Rectangle 7">
                <a:extLst>
                  <a:ext uri="{FF2B5EF4-FFF2-40B4-BE49-F238E27FC236}">
                    <a16:creationId xmlns:a16="http://schemas.microsoft.com/office/drawing/2014/main" id="{2973D090-764F-9848-98F2-2B95741262E9}"/>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4"/>
                <a:stretch>
                  <a:fillRect b="-8511"/>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52FB4F3A-0AA1-E147-A29C-ED53C4C05612}"/>
              </a:ext>
            </a:extLst>
          </p:cNvPr>
          <p:cNvCxnSpPr>
            <a:cxnSpLocks/>
            <a:stCxn id="10" idx="0"/>
            <a:endCxn id="39"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8ABCDEF-18F4-F14E-919F-EC25F6F80A9C}"/>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10" name="Rectangle 9">
                <a:extLst>
                  <a:ext uri="{FF2B5EF4-FFF2-40B4-BE49-F238E27FC236}">
                    <a16:creationId xmlns:a16="http://schemas.microsoft.com/office/drawing/2014/main" id="{08ABCDEF-18F4-F14E-919F-EC25F6F80A9C}"/>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5"/>
                <a:stretch>
                  <a:fillRect b="-6383"/>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D3DAA4AB-D05B-3C4C-A396-E314D643D304}"/>
              </a:ext>
            </a:extLst>
          </p:cNvPr>
          <p:cNvCxnSpPr>
            <a:cxnSpLocks/>
            <a:stCxn id="12" idx="0"/>
            <a:endCxn id="40"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84E3BF6-07FE-3E4E-9DE7-F264997046E4}"/>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2" name="Rectangle 11">
                <a:extLst>
                  <a:ext uri="{FF2B5EF4-FFF2-40B4-BE49-F238E27FC236}">
                    <a16:creationId xmlns:a16="http://schemas.microsoft.com/office/drawing/2014/main" id="{E84E3BF6-07FE-3E4E-9DE7-F264997046E4}"/>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C580FD9-FB5E-C347-9F2E-A6A580E0034E}"/>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13" name="Rectangle 12">
                <a:extLst>
                  <a:ext uri="{FF2B5EF4-FFF2-40B4-BE49-F238E27FC236}">
                    <a16:creationId xmlns:a16="http://schemas.microsoft.com/office/drawing/2014/main" id="{0C580FD9-FB5E-C347-9F2E-A6A580E0034E}"/>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7"/>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5DA49DE1-AE74-1E43-B2D4-C78382D1BE54}"/>
              </a:ext>
            </a:extLst>
          </p:cNvPr>
          <p:cNvCxnSpPr>
            <a:cxnSpLocks/>
            <a:stCxn id="31" idx="0"/>
            <a:endCxn id="4"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B09226-64C8-CE42-8E2A-B2F6B5DC6E3A}"/>
              </a:ext>
            </a:extLst>
          </p:cNvPr>
          <p:cNvCxnSpPr>
            <a:cxnSpLocks/>
            <a:stCxn id="32" idx="0"/>
            <a:endCxn id="17"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D42A133-AB58-1540-88AE-F29DAA19F1C8}"/>
              </a:ext>
            </a:extLst>
          </p:cNvPr>
          <p:cNvCxnSpPr>
            <a:cxnSpLocks/>
            <a:stCxn id="33" idx="0"/>
            <a:endCxn id="18"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104E2BE-5104-AE4E-B645-6C1510E53E99}"/>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7" name="Rectangle 16">
                <a:extLst>
                  <a:ext uri="{FF2B5EF4-FFF2-40B4-BE49-F238E27FC236}">
                    <a16:creationId xmlns:a16="http://schemas.microsoft.com/office/drawing/2014/main" id="{1104E2BE-5104-AE4E-B645-6C1510E53E99}"/>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8"/>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DF12BD0-A308-6B46-94E3-06CC4D454546}"/>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8" name="Rectangle 17">
                <a:extLst>
                  <a:ext uri="{FF2B5EF4-FFF2-40B4-BE49-F238E27FC236}">
                    <a16:creationId xmlns:a16="http://schemas.microsoft.com/office/drawing/2014/main" id="{5DF12BD0-A308-6B46-94E3-06CC4D454546}"/>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9"/>
                <a:stretch>
                  <a:fillRect b="-10870"/>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3D2CC2CC-8C68-1646-80A4-5290FDBB7470}"/>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0BA172-7E04-F14F-B0FB-F25BC4D3913D}"/>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686ED16-8B2B-D247-9533-42602B00EC69}"/>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urved Connector 21">
            <a:extLst>
              <a:ext uri="{FF2B5EF4-FFF2-40B4-BE49-F238E27FC236}">
                <a16:creationId xmlns:a16="http://schemas.microsoft.com/office/drawing/2014/main" id="{690CD5EB-D54A-EE4A-A17B-13504CA0B30A}"/>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D824B4E7-A985-0647-8521-DCE56B008A99}"/>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27C47CCA-B55A-0B49-B467-CFF3CECEFE77}"/>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01E485B3-A86C-1243-913F-A785F2FDAB1A}"/>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FD0CEC2-3817-E54F-B9EB-AC1DFB0D3980}"/>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7DBF287-BC56-894E-8681-FD9109CBBB08}"/>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a:extLst>
              <a:ext uri="{FF2B5EF4-FFF2-40B4-BE49-F238E27FC236}">
                <a16:creationId xmlns:a16="http://schemas.microsoft.com/office/drawing/2014/main" id="{38BBCDAD-B3E8-CB41-AB21-C0B9BFBE6F02}"/>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21A7FF9E-946F-D24F-97D4-F75D06B27E88}"/>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33DB020F-F081-2F4F-9DCB-1B2BC8F8BCF7}"/>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BD11BC2-B6AB-5C49-AEAB-01ADB13FD14D}"/>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829000E-21CE-054B-8ED7-C02C39949369}"/>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209EA41-86A9-EE44-A0A3-237E85064E5B}"/>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33">
            <a:extLst>
              <a:ext uri="{FF2B5EF4-FFF2-40B4-BE49-F238E27FC236}">
                <a16:creationId xmlns:a16="http://schemas.microsoft.com/office/drawing/2014/main" id="{99F2C5AB-B6C2-E548-A4BE-BFD6EB8AA9B4}"/>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89E0BAC6-7B7A-B843-90FE-E94F4D2730AE}"/>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61BCAC03-2DE1-5241-8AAA-F218A7A17114}"/>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3B8EFA8-75E9-3D41-9756-7672DC8C4354}"/>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B414073-F628-3648-8709-68F88B63C725}"/>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8AD31E-CC43-EF4F-81EC-AF259DCAD771}"/>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2C682DC-D0AC-694B-8F30-9428B82ABEB7}"/>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B9C0EC6B-E5BD-2A4B-8ECA-A4ECE3DB55A8}"/>
              </a:ext>
            </a:extLst>
          </p:cNvPr>
          <p:cNvCxnSpPr>
            <a:cxnSpLocks/>
            <a:stCxn id="37" idx="0"/>
            <a:endCxn id="19"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63DE4F6-0EA1-B949-A0A0-1992DE94FDCE}"/>
              </a:ext>
            </a:extLst>
          </p:cNvPr>
          <p:cNvCxnSpPr>
            <a:cxnSpLocks/>
            <a:stCxn id="38" idx="0"/>
            <a:endCxn id="20"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1932B33-17E1-E747-B3E8-7CDCB484FE76}"/>
              </a:ext>
            </a:extLst>
          </p:cNvPr>
          <p:cNvCxnSpPr>
            <a:cxnSpLocks/>
            <a:stCxn id="39" idx="0"/>
            <a:endCxn id="21"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9700DE8-1059-FF47-B40F-6299E3A8C86B}"/>
              </a:ext>
            </a:extLst>
          </p:cNvPr>
          <p:cNvCxnSpPr>
            <a:cxnSpLocks/>
            <a:stCxn id="19" idx="0"/>
            <a:endCxn id="25"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CBD983C-94D0-D240-BCB9-D068638DD482}"/>
              </a:ext>
            </a:extLst>
          </p:cNvPr>
          <p:cNvCxnSpPr>
            <a:cxnSpLocks/>
            <a:stCxn id="20" idx="0"/>
            <a:endCxn id="26"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CCF2C05-BC39-AC46-8AE7-FF070E6A8E0E}"/>
              </a:ext>
            </a:extLst>
          </p:cNvPr>
          <p:cNvCxnSpPr>
            <a:cxnSpLocks/>
            <a:stCxn id="21" idx="0"/>
            <a:endCxn id="27"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4F7635E-52F5-654E-AAEA-705141106CE5}"/>
              </a:ext>
            </a:extLst>
          </p:cNvPr>
          <p:cNvCxnSpPr>
            <a:cxnSpLocks/>
            <a:stCxn id="25" idx="0"/>
            <a:endCxn id="31"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D3D56E3-0D7E-A744-9EDA-E89D0E376251}"/>
              </a:ext>
            </a:extLst>
          </p:cNvPr>
          <p:cNvCxnSpPr>
            <a:cxnSpLocks/>
            <a:stCxn id="26" idx="0"/>
            <a:endCxn id="32"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BA4B0DF-7996-B84A-B00C-958850AAEF33}"/>
              </a:ext>
            </a:extLst>
          </p:cNvPr>
          <p:cNvCxnSpPr>
            <a:cxnSpLocks/>
            <a:stCxn id="27" idx="0"/>
            <a:endCxn id="33"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DE185DB-DE89-AB4A-BAF2-8D42EAEDA3DA}"/>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50" name="Rectangle 49">
                <a:extLst>
                  <a:ext uri="{FF2B5EF4-FFF2-40B4-BE49-F238E27FC236}">
                    <a16:creationId xmlns:a16="http://schemas.microsoft.com/office/drawing/2014/main" id="{6DE185DB-DE89-AB4A-BAF2-8D42EAEDA3DA}"/>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0"/>
                <a:stretch>
                  <a:fillRect/>
                </a:stretch>
              </a:blipFill>
            </p:spPr>
            <p:txBody>
              <a:bodyPr/>
              <a:lstStyle/>
              <a:p>
                <a:r>
                  <a:rPr lang="en-US">
                    <a:noFill/>
                  </a:rPr>
                  <a:t> </a:t>
                </a:r>
              </a:p>
            </p:txBody>
          </p:sp>
        </mc:Fallback>
      </mc:AlternateContent>
      <p:sp>
        <p:nvSpPr>
          <p:cNvPr id="51" name="Oval 50">
            <a:extLst>
              <a:ext uri="{FF2B5EF4-FFF2-40B4-BE49-F238E27FC236}">
                <a16:creationId xmlns:a16="http://schemas.microsoft.com/office/drawing/2014/main" id="{098AC2D5-684A-CF43-BCE8-04AB98145BCD}"/>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831EA938-FCB9-4541-A8C8-4AC7B5C4408D}"/>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52" name="Rectangle 51">
                <a:extLst>
                  <a:ext uri="{FF2B5EF4-FFF2-40B4-BE49-F238E27FC236}">
                    <a16:creationId xmlns:a16="http://schemas.microsoft.com/office/drawing/2014/main" id="{831EA938-FCB9-4541-A8C8-4AC7B5C4408D}"/>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6"/>
                <a:stretch>
                  <a:fillRect/>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AB053445-F886-2E47-86B2-D8E8DA2BEAD7}"/>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55D3C438-DCEF-5848-A9DF-C2FA00EFFE14}"/>
              </a:ext>
            </a:extLst>
          </p:cNvPr>
          <p:cNvCxnSpPr>
            <a:cxnSpLocks/>
            <a:stCxn id="40" idx="7"/>
            <a:endCxn id="21"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A51CD63-1DCF-4743-9B8B-7416BDB48FC1}"/>
              </a:ext>
            </a:extLst>
          </p:cNvPr>
          <p:cNvCxnSpPr>
            <a:cxnSpLocks/>
            <a:stCxn id="40" idx="0"/>
            <a:endCxn id="20"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465AF56-76D3-034A-AC6F-12C723F0E449}"/>
              </a:ext>
            </a:extLst>
          </p:cNvPr>
          <p:cNvCxnSpPr>
            <a:cxnSpLocks/>
            <a:stCxn id="40" idx="1"/>
            <a:endCxn id="19"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6D88238-54DC-4F4F-A728-B4AA1171B9D8}"/>
              </a:ext>
            </a:extLst>
          </p:cNvPr>
          <p:cNvCxnSpPr>
            <a:cxnSpLocks/>
            <a:stCxn id="37" idx="1"/>
            <a:endCxn id="20"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7C291D6-7C5C-2F4F-9CC9-78AE45D813FF}"/>
              </a:ext>
            </a:extLst>
          </p:cNvPr>
          <p:cNvCxnSpPr>
            <a:cxnSpLocks/>
            <a:stCxn id="37" idx="1"/>
            <a:endCxn id="21"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5200DC9-96D1-5849-9BEB-D272E53B95A9}"/>
              </a:ext>
            </a:extLst>
          </p:cNvPr>
          <p:cNvCxnSpPr>
            <a:cxnSpLocks/>
            <a:stCxn id="38" idx="0"/>
            <a:endCxn id="19"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D4FA692-11FB-EC46-A8E9-4723C7F64DAF}"/>
              </a:ext>
            </a:extLst>
          </p:cNvPr>
          <p:cNvCxnSpPr>
            <a:cxnSpLocks/>
            <a:stCxn id="38" idx="0"/>
            <a:endCxn id="21"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6844E65-A889-744F-ACFE-0D3D52B7FAA3}"/>
              </a:ext>
            </a:extLst>
          </p:cNvPr>
          <p:cNvCxnSpPr>
            <a:cxnSpLocks/>
            <a:stCxn id="20" idx="0"/>
            <a:endCxn id="25"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888DB86-36D5-3A4F-968A-944CF938F8C5}"/>
              </a:ext>
            </a:extLst>
          </p:cNvPr>
          <p:cNvCxnSpPr>
            <a:cxnSpLocks/>
            <a:stCxn id="21" idx="0"/>
            <a:endCxn id="25"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04C98A5-6E3B-4E4D-B530-B8B56584F1C4}"/>
              </a:ext>
            </a:extLst>
          </p:cNvPr>
          <p:cNvCxnSpPr>
            <a:cxnSpLocks/>
            <a:stCxn id="51" idx="7"/>
            <a:endCxn id="25"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37D6F97-0D66-2F49-B369-BAC221C3F950}"/>
              </a:ext>
            </a:extLst>
          </p:cNvPr>
          <p:cNvCxnSpPr>
            <a:cxnSpLocks/>
            <a:stCxn id="19" idx="0"/>
            <a:endCxn id="26"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824C60C-70CD-2A46-B3DC-80232C6114C3}"/>
              </a:ext>
            </a:extLst>
          </p:cNvPr>
          <p:cNvCxnSpPr>
            <a:cxnSpLocks/>
            <a:stCxn id="19" idx="0"/>
            <a:endCxn id="27"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E8CA884-2AD6-C947-BF2F-0C0E76E0BC42}"/>
              </a:ext>
            </a:extLst>
          </p:cNvPr>
          <p:cNvCxnSpPr>
            <a:cxnSpLocks/>
            <a:stCxn id="51" idx="0"/>
            <a:endCxn id="26"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A6B1CC5-BA83-0A4B-977F-7A086BA1A109}"/>
              </a:ext>
            </a:extLst>
          </p:cNvPr>
          <p:cNvCxnSpPr>
            <a:cxnSpLocks/>
            <a:stCxn id="51" idx="0"/>
            <a:endCxn id="27"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EC2E94C-0335-F741-BB19-0B5FE2283055}"/>
              </a:ext>
            </a:extLst>
          </p:cNvPr>
          <p:cNvCxnSpPr>
            <a:cxnSpLocks/>
            <a:stCxn id="50" idx="0"/>
            <a:endCxn id="51"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4E08674-D428-8E4C-BE11-777985D1AD9C}"/>
              </a:ext>
            </a:extLst>
          </p:cNvPr>
          <p:cNvCxnSpPr>
            <a:cxnSpLocks/>
            <a:stCxn id="53" idx="0"/>
            <a:endCxn id="33"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9581944-C963-114F-AB83-02412F92795D}"/>
              </a:ext>
            </a:extLst>
          </p:cNvPr>
          <p:cNvCxnSpPr>
            <a:cxnSpLocks/>
            <a:stCxn id="52" idx="0"/>
            <a:endCxn id="53"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790B8D4-2D51-4245-8FC0-C86BA49A7EFD}"/>
              </a:ext>
            </a:extLst>
          </p:cNvPr>
          <p:cNvCxnSpPr>
            <a:cxnSpLocks/>
            <a:stCxn id="53" idx="1"/>
            <a:endCxn id="32"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6FD4272-04F8-BB4C-89A0-D9ECD38C1593}"/>
              </a:ext>
            </a:extLst>
          </p:cNvPr>
          <p:cNvCxnSpPr>
            <a:cxnSpLocks/>
            <a:stCxn id="53" idx="1"/>
            <a:endCxn id="31"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D50224C-773D-E244-A5CE-BB27429B09FB}"/>
              </a:ext>
            </a:extLst>
          </p:cNvPr>
          <p:cNvCxnSpPr>
            <a:cxnSpLocks/>
            <a:stCxn id="26" idx="0"/>
            <a:endCxn id="33"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F607B3FD-79F4-5D48-A1C0-89208BB37382}"/>
              </a:ext>
            </a:extLst>
          </p:cNvPr>
          <p:cNvCxnSpPr>
            <a:cxnSpLocks/>
            <a:stCxn id="25" idx="0"/>
            <a:endCxn id="33"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9567063-2BB1-8546-AF62-4C7DF07C0C97}"/>
              </a:ext>
            </a:extLst>
          </p:cNvPr>
          <p:cNvCxnSpPr>
            <a:cxnSpLocks/>
            <a:stCxn id="27" idx="0"/>
            <a:endCxn id="32"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697A764-F72A-C14D-809F-D840E249B229}"/>
              </a:ext>
            </a:extLst>
          </p:cNvPr>
          <p:cNvCxnSpPr>
            <a:cxnSpLocks/>
            <a:stCxn id="27" idx="0"/>
            <a:endCxn id="31"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5298967-03E7-CE42-8409-4313C983DD87}"/>
              </a:ext>
            </a:extLst>
          </p:cNvPr>
          <p:cNvCxnSpPr>
            <a:cxnSpLocks/>
            <a:stCxn id="25" idx="0"/>
            <a:endCxn id="32"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DDB8D65-B89C-684E-918D-F17527897AAF}"/>
              </a:ext>
            </a:extLst>
          </p:cNvPr>
          <p:cNvCxnSpPr>
            <a:cxnSpLocks/>
            <a:stCxn id="26" idx="0"/>
            <a:endCxn id="31"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CB6DFDF-BCA5-CE47-B772-E2C3A1A73558}"/>
              </a:ext>
            </a:extLst>
          </p:cNvPr>
          <p:cNvCxnSpPr>
            <a:cxnSpLocks/>
            <a:stCxn id="20" idx="0"/>
            <a:endCxn id="27"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E68EB31-FC4E-C940-B41C-BE8039D1EC5F}"/>
              </a:ext>
            </a:extLst>
          </p:cNvPr>
          <p:cNvCxnSpPr>
            <a:cxnSpLocks/>
            <a:stCxn id="39" idx="0"/>
            <a:endCxn id="19"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FA2D586-7B6B-5546-ACC7-C46BFCFA9D91}"/>
              </a:ext>
            </a:extLst>
          </p:cNvPr>
          <p:cNvCxnSpPr>
            <a:cxnSpLocks/>
            <a:stCxn id="39" idx="0"/>
            <a:endCxn id="20"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83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p:txBody>
          <a:bodyPr/>
          <a:lstStyle/>
          <a:p>
            <a:r>
              <a:rPr lang="en-US" dirty="0"/>
              <a:t>Forward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838200" y="1825625"/>
                <a:ext cx="5362575" cy="4351338"/>
              </a:xfrm>
            </p:spPr>
            <p:txBody>
              <a:bodyPr>
                <a:normAutofit fontScale="92500" lnSpcReduction="20000"/>
              </a:bodyPr>
              <a:lstStyle/>
              <a:p>
                <a:pPr marL="0" indent="0">
                  <a:buNone/>
                </a:pPr>
                <a:r>
                  <a:rPr lang="en-US" dirty="0"/>
                  <a:t>Forward propagation is done by way of a series of layers.</a:t>
                </a:r>
              </a:p>
              <a:p>
                <a:pPr marL="0" indent="0">
                  <a:buNone/>
                </a:pPr>
                <a:endParaRPr lang="en-US" dirty="0"/>
              </a:p>
              <a:p>
                <a:pPr marL="0" indent="0">
                  <a:buNone/>
                </a:pPr>
                <a:r>
                  <a:rPr lang="en-US" dirty="0"/>
                  <a:t>Each layer is composed of edges (shown as arrows), that terminate on nodes (shown as circles).</a:t>
                </a:r>
              </a:p>
              <a:p>
                <a:pPr marL="0" indent="0">
                  <a:buNone/>
                </a:pPr>
                <a:endParaRPr lang="en-US" dirty="0"/>
              </a:p>
              <a:p>
                <a:pPr marL="0" indent="0">
                  <a:buNone/>
                </a:pPr>
                <a:r>
                  <a:rPr lang="en-US" dirty="0"/>
                  <a:t>There are three types of nodes:</a:t>
                </a:r>
              </a:p>
              <a:p>
                <a:r>
                  <a:rPr lang="en-US" dirty="0"/>
                  <a:t>Input nodes = features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𝑑</m:t>
                        </m:r>
                        <m:r>
                          <a:rPr lang="en-US" i="1" dirty="0">
                            <a:latin typeface="Cambria Math" panose="02040503050406030204" pitchFamily="18" charset="0"/>
                          </a:rPr>
                          <m:t>𝑖</m:t>
                        </m:r>
                      </m:sub>
                    </m:sSub>
                  </m:oMath>
                </a14:m>
                <a:endParaRPr lang="en-US" dirty="0"/>
              </a:p>
              <a:p>
                <a:r>
                  <a:rPr lang="en-US" dirty="0"/>
                  <a:t>Output nodes = outputs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𝑐</m:t>
                        </m:r>
                        <m:r>
                          <a:rPr lang="en-US" i="1" dirty="0">
                            <a:latin typeface="Cambria Math" panose="02040503050406030204" pitchFamily="18" charset="0"/>
                          </a:rPr>
                          <m:t>𝑖</m:t>
                        </m:r>
                      </m:sub>
                      <m:sup>
                        <m:r>
                          <a:rPr lang="en-US" i="1" dirty="0">
                            <a:latin typeface="Cambria Math" panose="02040503050406030204" pitchFamily="18" charset="0"/>
                          </a:rPr>
                          <m:t>∗</m:t>
                        </m:r>
                      </m:sup>
                    </m:sSubSup>
                  </m:oMath>
                </a14:m>
                <a:endParaRPr lang="en-US" dirty="0"/>
              </a:p>
              <a:p>
                <a:r>
                  <a:rPr lang="en-US" dirty="0"/>
                  <a:t>Hidden nodes = the nodes in between.</a:t>
                </a:r>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838200" y="1825625"/>
                <a:ext cx="5362575" cy="4351338"/>
              </a:xfrm>
              <a:blipFill>
                <a:blip r:embed="rId2"/>
                <a:stretch>
                  <a:fillRect l="-1891" t="-3801" b="-3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C1B6AE-0480-4243-8403-3FE75FED5A1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 name="Rectangle 9">
                <a:extLst>
                  <a:ext uri="{FF2B5EF4-FFF2-40B4-BE49-F238E27FC236}">
                    <a16:creationId xmlns:a16="http://schemas.microsoft.com/office/drawing/2014/main" id="{BEC1B6AE-0480-4243-8403-3FE75FED5A1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44DD481-56AD-E241-B34E-568EEB30D2BA}"/>
              </a:ext>
            </a:extLst>
          </p:cNvPr>
          <p:cNvCxnSpPr>
            <a:cxnSpLocks/>
            <a:stCxn id="12" idx="0"/>
            <a:endCxn id="55"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E0C2AC5-9A90-824D-A04B-26EED58E2C83}"/>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12" name="Rectangle 11">
                <a:extLst>
                  <a:ext uri="{FF2B5EF4-FFF2-40B4-BE49-F238E27FC236}">
                    <a16:creationId xmlns:a16="http://schemas.microsoft.com/office/drawing/2014/main" id="{8E0C2AC5-9A90-824D-A04B-26EED58E2C83}"/>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41C40164-AD2B-1144-A0AC-E0842CD6AACB}"/>
              </a:ext>
            </a:extLst>
          </p:cNvPr>
          <p:cNvCxnSpPr>
            <a:cxnSpLocks/>
            <a:stCxn id="14" idx="0"/>
            <a:endCxn id="58"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A2FAF1E-8199-B74F-AD33-7FA5D5F7888B}"/>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14" name="Rectangle 13">
                <a:extLst>
                  <a:ext uri="{FF2B5EF4-FFF2-40B4-BE49-F238E27FC236}">
                    <a16:creationId xmlns:a16="http://schemas.microsoft.com/office/drawing/2014/main" id="{3A2FAF1E-8199-B74F-AD33-7FA5D5F7888B}"/>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45B9E89-B414-594D-AC8F-7AF67D2F7553}"/>
              </a:ext>
            </a:extLst>
          </p:cNvPr>
          <p:cNvCxnSpPr>
            <a:cxnSpLocks/>
            <a:stCxn id="16" idx="0"/>
            <a:endCxn id="61"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4EDEAB-48D7-5A45-8D13-6FE8575A0F92}"/>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16" name="Rectangle 15">
                <a:extLst>
                  <a:ext uri="{FF2B5EF4-FFF2-40B4-BE49-F238E27FC236}">
                    <a16:creationId xmlns:a16="http://schemas.microsoft.com/office/drawing/2014/main" id="{C84EDEAB-48D7-5A45-8D13-6FE8575A0F92}"/>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1E1EF86A-2D44-7540-8980-A5EC1D13CE05}"/>
              </a:ext>
            </a:extLst>
          </p:cNvPr>
          <p:cNvCxnSpPr>
            <a:cxnSpLocks/>
            <a:stCxn id="18" idx="0"/>
            <a:endCxn id="64"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F0FC485-54A7-1249-AF86-B9AA0F74126E}"/>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8" name="Rectangle 17">
                <a:extLst>
                  <a:ext uri="{FF2B5EF4-FFF2-40B4-BE49-F238E27FC236}">
                    <a16:creationId xmlns:a16="http://schemas.microsoft.com/office/drawing/2014/main" id="{7F0FC485-54A7-1249-AF86-B9AA0F74126E}"/>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8F6BD08-38E1-9A4D-BF4F-372E9EB3064F}"/>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19" name="Rectangle 18">
                <a:extLst>
                  <a:ext uri="{FF2B5EF4-FFF2-40B4-BE49-F238E27FC236}">
                    <a16:creationId xmlns:a16="http://schemas.microsoft.com/office/drawing/2014/main" id="{58F6BD08-38E1-9A4D-BF4F-372E9EB3064F}"/>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ECD075D-9E59-4749-8911-C2408C65BDCB}"/>
              </a:ext>
            </a:extLst>
          </p:cNvPr>
          <p:cNvCxnSpPr>
            <a:cxnSpLocks/>
            <a:stCxn id="37" idx="0"/>
            <a:endCxn id="10"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00BFE9B-B1E4-9C45-94C7-12E1D5F8AF63}"/>
              </a:ext>
            </a:extLst>
          </p:cNvPr>
          <p:cNvCxnSpPr>
            <a:cxnSpLocks/>
            <a:stCxn id="38" idx="0"/>
            <a:endCxn id="24"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211368-9D2D-B444-A6CF-67C8071722A7}"/>
              </a:ext>
            </a:extLst>
          </p:cNvPr>
          <p:cNvCxnSpPr>
            <a:cxnSpLocks/>
            <a:stCxn id="39" idx="0"/>
            <a:endCxn id="25"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1B341D3-CE3B-D846-9425-C537EB8168F2}"/>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24" name="Rectangle 23">
                <a:extLst>
                  <a:ext uri="{FF2B5EF4-FFF2-40B4-BE49-F238E27FC236}">
                    <a16:creationId xmlns:a16="http://schemas.microsoft.com/office/drawing/2014/main" id="{A1B341D3-CE3B-D846-9425-C537EB8168F2}"/>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F73335D-EE2C-1746-85C0-3923701E8F96}"/>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25" name="Rectangle 24">
                <a:extLst>
                  <a:ext uri="{FF2B5EF4-FFF2-40B4-BE49-F238E27FC236}">
                    <a16:creationId xmlns:a16="http://schemas.microsoft.com/office/drawing/2014/main" id="{8F73335D-EE2C-1746-85C0-3923701E8F96}"/>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426AB2C1-2989-E74C-A431-49D0C756C640}"/>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137CFEE-1B69-C846-AC03-88F932B04899}"/>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1498EF-0433-354D-877A-1F6FB47F0903}"/>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a:extLst>
              <a:ext uri="{FF2B5EF4-FFF2-40B4-BE49-F238E27FC236}">
                <a16:creationId xmlns:a16="http://schemas.microsoft.com/office/drawing/2014/main" id="{DDB2F703-7888-E042-93C6-74B40236674C}"/>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AD5483B3-5A43-5744-A29C-94D60E227BDC}"/>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BD11ECD1-C31E-A64E-918F-F78A964678C1}"/>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3BC980E-0BD7-524D-9E15-85ED3FA93B89}"/>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82DBA9-3566-2941-9B1E-440EC1CF0022}"/>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EFFE66D-CF8A-1941-9D5C-B0E1F8397D6D}"/>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33">
            <a:extLst>
              <a:ext uri="{FF2B5EF4-FFF2-40B4-BE49-F238E27FC236}">
                <a16:creationId xmlns:a16="http://schemas.microsoft.com/office/drawing/2014/main" id="{2A1AB9BF-0BAD-E24F-937E-F865A456DEB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4EFA16F8-FC28-6D48-B0D2-85CE571D38BD}"/>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134C1BE9-A4C0-7F40-98EF-B041CF4A882E}"/>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5693C11-C026-7C4C-80BB-FF9B75DDE69F}"/>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23B1487-8005-6340-A7C3-FB9D620AE1E0}"/>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2854213-025B-9B46-8305-AFB8E9B5A3C4}"/>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urved Connector 39">
            <a:extLst>
              <a:ext uri="{FF2B5EF4-FFF2-40B4-BE49-F238E27FC236}">
                <a16:creationId xmlns:a16="http://schemas.microsoft.com/office/drawing/2014/main" id="{154D8A3A-5014-D749-B937-A95325C64F3A}"/>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5C4744FF-DD2B-D041-9744-6F163DC2E9C8}"/>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874A9CDB-8792-8B42-9464-82FB1E807130}"/>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4890B65-BB0E-E745-8126-6E679099E3B1}"/>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E173DA2-4890-F448-8726-9A9E0D6ECE2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62104CB-7EA2-CC41-B7F3-2F28FA54CF6A}"/>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3B0E273-2465-2C44-8511-019853013E27}"/>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10B785B0-EE74-EE45-B6F1-68C2A61B2C4F}"/>
              </a:ext>
            </a:extLst>
          </p:cNvPr>
          <p:cNvCxnSpPr>
            <a:cxnSpLocks/>
            <a:stCxn id="55" idx="0"/>
            <a:endCxn id="23"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3AB4548-EBE2-A84E-AB26-4A6703E1F4E2}"/>
              </a:ext>
            </a:extLst>
          </p:cNvPr>
          <p:cNvCxnSpPr>
            <a:cxnSpLocks/>
            <a:stCxn id="58" idx="0"/>
            <a:endCxn id="26"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601E402-DC6F-E043-9E75-F8EC49E85A0E}"/>
              </a:ext>
            </a:extLst>
          </p:cNvPr>
          <p:cNvCxnSpPr>
            <a:cxnSpLocks/>
            <a:stCxn id="61" idx="0"/>
            <a:endCxn id="27"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F4AEC1A-EFA4-E344-8B1A-4E5B75415D83}"/>
              </a:ext>
            </a:extLst>
          </p:cNvPr>
          <p:cNvCxnSpPr>
            <a:cxnSpLocks/>
            <a:stCxn id="23" idx="0"/>
            <a:endCxn id="31"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26A2BE-020E-8F4C-A7EE-1A786C3E4705}"/>
              </a:ext>
            </a:extLst>
          </p:cNvPr>
          <p:cNvCxnSpPr>
            <a:cxnSpLocks/>
            <a:stCxn id="26" idx="0"/>
            <a:endCxn id="32"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8729BD5-F626-1044-A3E4-2C8C7C5E83BE}"/>
              </a:ext>
            </a:extLst>
          </p:cNvPr>
          <p:cNvCxnSpPr>
            <a:cxnSpLocks/>
            <a:stCxn id="27" idx="0"/>
            <a:endCxn id="33"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9B2D884-D87E-2747-A6D5-7946C0E124C8}"/>
              </a:ext>
            </a:extLst>
          </p:cNvPr>
          <p:cNvCxnSpPr>
            <a:cxnSpLocks/>
            <a:stCxn id="31" idx="0"/>
            <a:endCxn id="37"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D09E4DD-D87B-E140-8845-EC8D405F7459}"/>
              </a:ext>
            </a:extLst>
          </p:cNvPr>
          <p:cNvCxnSpPr>
            <a:cxnSpLocks/>
            <a:stCxn id="32" idx="0"/>
            <a:endCxn id="38"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AC6194D-E5B6-614E-858C-48E17B935491}"/>
              </a:ext>
            </a:extLst>
          </p:cNvPr>
          <p:cNvCxnSpPr>
            <a:cxnSpLocks/>
            <a:stCxn id="33" idx="0"/>
            <a:endCxn id="39"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063F1EE2-76B1-134A-8742-78ECD0CBAD56}"/>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8" name="Rectangle 97">
                <a:extLst>
                  <a:ext uri="{FF2B5EF4-FFF2-40B4-BE49-F238E27FC236}">
                    <a16:creationId xmlns:a16="http://schemas.microsoft.com/office/drawing/2014/main" id="{063F1EE2-76B1-134A-8742-78ECD0CBAD56}"/>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1"/>
                <a:stretch>
                  <a:fillRect/>
                </a:stretch>
              </a:blipFill>
            </p:spPr>
            <p:txBody>
              <a:bodyPr/>
              <a:lstStyle/>
              <a:p>
                <a:r>
                  <a:rPr lang="en-US">
                    <a:noFill/>
                  </a:rPr>
                  <a:t> </a:t>
                </a:r>
              </a:p>
            </p:txBody>
          </p:sp>
        </mc:Fallback>
      </mc:AlternateContent>
      <p:sp>
        <p:nvSpPr>
          <p:cNvPr id="99" name="Oval 98">
            <a:extLst>
              <a:ext uri="{FF2B5EF4-FFF2-40B4-BE49-F238E27FC236}">
                <a16:creationId xmlns:a16="http://schemas.microsoft.com/office/drawing/2014/main" id="{6BAB171F-4BFD-0E4C-A2B4-38FE539037C7}"/>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1FF7412D-B3BB-264E-8633-921103C3937A}"/>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00" name="Rectangle 99">
                <a:extLst>
                  <a:ext uri="{FF2B5EF4-FFF2-40B4-BE49-F238E27FC236}">
                    <a16:creationId xmlns:a16="http://schemas.microsoft.com/office/drawing/2014/main" id="{1FF7412D-B3BB-264E-8633-921103C3937A}"/>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7"/>
                <a:stretch>
                  <a:fillRect/>
                </a:stretch>
              </a:blipFill>
            </p:spPr>
            <p:txBody>
              <a:bodyPr/>
              <a:lstStyle/>
              <a:p>
                <a:r>
                  <a:rPr lang="en-US">
                    <a:noFill/>
                  </a:rPr>
                  <a:t> </a:t>
                </a:r>
              </a:p>
            </p:txBody>
          </p:sp>
        </mc:Fallback>
      </mc:AlternateContent>
      <p:sp>
        <p:nvSpPr>
          <p:cNvPr id="101" name="Oval 100">
            <a:extLst>
              <a:ext uri="{FF2B5EF4-FFF2-40B4-BE49-F238E27FC236}">
                <a16:creationId xmlns:a16="http://schemas.microsoft.com/office/drawing/2014/main" id="{24DF85E2-A084-C84A-9DFA-92401A0CA4C7}"/>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CD1E16CF-6E7F-844C-8BEA-2F23DCF08CA5}"/>
              </a:ext>
            </a:extLst>
          </p:cNvPr>
          <p:cNvCxnSpPr>
            <a:cxnSpLocks/>
            <a:stCxn id="64" idx="7"/>
            <a:endCxn id="27"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BA3809A-9639-C949-9485-8FDB7EAA4BA9}"/>
              </a:ext>
            </a:extLst>
          </p:cNvPr>
          <p:cNvCxnSpPr>
            <a:cxnSpLocks/>
            <a:stCxn id="64" idx="0"/>
            <a:endCxn id="26"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73F5AC8-40A1-2746-8379-DE732897B08B}"/>
              </a:ext>
            </a:extLst>
          </p:cNvPr>
          <p:cNvCxnSpPr>
            <a:cxnSpLocks/>
            <a:stCxn id="64" idx="1"/>
            <a:endCxn id="23"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A856940-49F0-1048-AEAA-3EAAD83DF0CF}"/>
              </a:ext>
            </a:extLst>
          </p:cNvPr>
          <p:cNvCxnSpPr>
            <a:cxnSpLocks/>
            <a:stCxn id="55" idx="1"/>
            <a:endCxn id="26"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3940025-4453-0A47-96EE-7AB71B047DB0}"/>
              </a:ext>
            </a:extLst>
          </p:cNvPr>
          <p:cNvCxnSpPr>
            <a:cxnSpLocks/>
            <a:stCxn id="55" idx="1"/>
            <a:endCxn id="27"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7A3A5B8-D5E4-564F-B78D-3C59F2CF52A0}"/>
              </a:ext>
            </a:extLst>
          </p:cNvPr>
          <p:cNvCxnSpPr>
            <a:cxnSpLocks/>
            <a:stCxn id="58" idx="0"/>
            <a:endCxn id="23"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FA42406-D869-6C4F-87FD-31C610D1838A}"/>
              </a:ext>
            </a:extLst>
          </p:cNvPr>
          <p:cNvCxnSpPr>
            <a:cxnSpLocks/>
            <a:stCxn id="58" idx="0"/>
            <a:endCxn id="27"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BD6FE47C-38C6-C24D-8133-782FAA57D55E}"/>
              </a:ext>
            </a:extLst>
          </p:cNvPr>
          <p:cNvCxnSpPr>
            <a:cxnSpLocks/>
            <a:stCxn id="26" idx="0"/>
            <a:endCxn id="31"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CFE78C63-557A-754D-A58C-1DCBE567E67D}"/>
              </a:ext>
            </a:extLst>
          </p:cNvPr>
          <p:cNvCxnSpPr>
            <a:cxnSpLocks/>
            <a:stCxn id="27" idx="0"/>
            <a:endCxn id="31"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6978ED57-ECC1-434E-B935-B751C1989943}"/>
              </a:ext>
            </a:extLst>
          </p:cNvPr>
          <p:cNvCxnSpPr>
            <a:cxnSpLocks/>
            <a:stCxn id="99" idx="7"/>
            <a:endCxn id="31"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4F11D88E-D6E4-A34B-B52F-9E042980A43C}"/>
              </a:ext>
            </a:extLst>
          </p:cNvPr>
          <p:cNvCxnSpPr>
            <a:cxnSpLocks/>
            <a:stCxn id="23" idx="0"/>
            <a:endCxn id="32"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FE2B806-BE96-F841-BAFB-956E780194D2}"/>
              </a:ext>
            </a:extLst>
          </p:cNvPr>
          <p:cNvCxnSpPr>
            <a:cxnSpLocks/>
            <a:stCxn id="23" idx="0"/>
            <a:endCxn id="33"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01D68F2-CCF8-9E48-B9C4-17BE117D61B5}"/>
              </a:ext>
            </a:extLst>
          </p:cNvPr>
          <p:cNvCxnSpPr>
            <a:cxnSpLocks/>
            <a:stCxn id="99" idx="0"/>
            <a:endCxn id="32"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13C61197-A57F-624F-870E-ED8C5A4E2058}"/>
              </a:ext>
            </a:extLst>
          </p:cNvPr>
          <p:cNvCxnSpPr>
            <a:cxnSpLocks/>
            <a:stCxn id="99" idx="0"/>
            <a:endCxn id="33"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1077C7F1-86C6-F940-9591-A7EE49C72E34}"/>
              </a:ext>
            </a:extLst>
          </p:cNvPr>
          <p:cNvCxnSpPr>
            <a:cxnSpLocks/>
            <a:stCxn id="98" idx="0"/>
            <a:endCxn id="99"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119FFF33-23F3-FA4A-848A-26A0B8CA409A}"/>
              </a:ext>
            </a:extLst>
          </p:cNvPr>
          <p:cNvCxnSpPr>
            <a:cxnSpLocks/>
            <a:stCxn id="101" idx="0"/>
            <a:endCxn id="39"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F7EFF91-394F-F04C-95A3-829758EF558B}"/>
              </a:ext>
            </a:extLst>
          </p:cNvPr>
          <p:cNvCxnSpPr>
            <a:cxnSpLocks/>
            <a:stCxn id="100" idx="0"/>
            <a:endCxn id="101"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8D822FCC-DF9B-EA47-B231-4022F2BD6EE4}"/>
              </a:ext>
            </a:extLst>
          </p:cNvPr>
          <p:cNvCxnSpPr>
            <a:cxnSpLocks/>
            <a:stCxn id="101" idx="1"/>
            <a:endCxn id="38"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2153D055-3087-C24C-B051-43C19F478790}"/>
              </a:ext>
            </a:extLst>
          </p:cNvPr>
          <p:cNvCxnSpPr>
            <a:cxnSpLocks/>
            <a:stCxn id="101" idx="1"/>
            <a:endCxn id="37"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D786A146-4E5D-C643-928D-954D11DBF32B}"/>
              </a:ext>
            </a:extLst>
          </p:cNvPr>
          <p:cNvCxnSpPr>
            <a:cxnSpLocks/>
            <a:stCxn id="32" idx="0"/>
            <a:endCxn id="39"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A925C452-CD26-6744-A83A-983604D2401B}"/>
              </a:ext>
            </a:extLst>
          </p:cNvPr>
          <p:cNvCxnSpPr>
            <a:cxnSpLocks/>
            <a:stCxn id="31" idx="0"/>
            <a:endCxn id="39"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BFE2A203-4BA0-E749-AEC5-B118BD981F5C}"/>
              </a:ext>
            </a:extLst>
          </p:cNvPr>
          <p:cNvCxnSpPr>
            <a:cxnSpLocks/>
            <a:stCxn id="33" idx="0"/>
            <a:endCxn id="38"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6584BA6-1398-8548-874F-059C48513369}"/>
              </a:ext>
            </a:extLst>
          </p:cNvPr>
          <p:cNvCxnSpPr>
            <a:cxnSpLocks/>
            <a:stCxn id="33" idx="0"/>
            <a:endCxn id="37"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7D42C306-3668-D842-B8D6-81AA55F3C9FB}"/>
              </a:ext>
            </a:extLst>
          </p:cNvPr>
          <p:cNvCxnSpPr>
            <a:cxnSpLocks/>
            <a:stCxn id="31" idx="0"/>
            <a:endCxn id="38"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5D484EB6-E02C-F24C-9ACC-981B80F428D5}"/>
              </a:ext>
            </a:extLst>
          </p:cNvPr>
          <p:cNvCxnSpPr>
            <a:cxnSpLocks/>
            <a:stCxn id="32" idx="0"/>
            <a:endCxn id="37"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07F75A9F-C0DF-1446-B719-6874547983A5}"/>
              </a:ext>
            </a:extLst>
          </p:cNvPr>
          <p:cNvCxnSpPr>
            <a:cxnSpLocks/>
            <a:stCxn id="26" idx="0"/>
            <a:endCxn id="33"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F71D7291-D3D6-D24E-BD93-C3BDE47C6BD4}"/>
              </a:ext>
            </a:extLst>
          </p:cNvPr>
          <p:cNvCxnSpPr>
            <a:cxnSpLocks/>
            <a:stCxn id="61" idx="0"/>
            <a:endCxn id="23"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6DA8EA0A-9CC4-E24F-9F48-3F454C972FA5}"/>
              </a:ext>
            </a:extLst>
          </p:cNvPr>
          <p:cNvCxnSpPr>
            <a:cxnSpLocks/>
            <a:stCxn id="61" idx="0"/>
            <a:endCxn id="26"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25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p:txBody>
          <a:bodyPr/>
          <a:lstStyle/>
          <a:p>
            <a:r>
              <a:rPr lang="en-US" dirty="0"/>
              <a:t>Forward propagation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389986" y="1368422"/>
                <a:ext cx="5810790" cy="5342005"/>
              </a:xfrm>
            </p:spPr>
            <p:txBody>
              <a:bodyPr>
                <a:normAutofit fontScale="85000" lnSpcReduction="10000"/>
              </a:bodyPr>
              <a:lstStyle/>
              <a:p>
                <a:pPr marL="0" indent="0">
                  <a:lnSpc>
                    <a:spcPct val="110000"/>
                  </a:lnSpc>
                  <a:buNone/>
                </a:pPr>
                <a:r>
                  <a:rPr lang="en-US" dirty="0"/>
                  <a:t>Let’s use this notation:</a:t>
                </a:r>
              </a:p>
              <a:p>
                <a:pPr>
                  <a:lnSpc>
                    <a:spcPct val="120000"/>
                  </a:lnSpc>
                </a:pP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𝑘𝑖</m:t>
                        </m:r>
                      </m:sub>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up>
                    </m:sSubSup>
                  </m:oMath>
                </a14:m>
                <a:r>
                  <a:rPr lang="en-US" dirty="0"/>
                  <a:t> is the </a:t>
                </a:r>
                <a:r>
                  <a:rPr lang="en-US" b="1" i="1" u="sng" dirty="0"/>
                  <a:t>excitation</a:t>
                </a:r>
                <a:r>
                  <a:rPr lang="en-US" dirty="0"/>
                  <a:t> of the k</a:t>
                </a:r>
                <a:r>
                  <a:rPr lang="en-US" baseline="30000" dirty="0"/>
                  <a:t>th</a:t>
                </a:r>
                <a:r>
                  <a:rPr lang="en-US" dirty="0"/>
                  <a:t> node in the l</a:t>
                </a:r>
                <a:r>
                  <a:rPr lang="en-US" baseline="30000" dirty="0"/>
                  <a:t>th</a:t>
                </a:r>
                <a:r>
                  <a:rPr lang="en-US" dirty="0"/>
                  <a:t> layer in response to the </a:t>
                </a:r>
                <a:r>
                  <a:rPr lang="en-US" dirty="0" err="1"/>
                  <a:t>i</a:t>
                </a:r>
                <a:r>
                  <a:rPr lang="en-US" baseline="30000" dirty="0" err="1"/>
                  <a:t>th</a:t>
                </a:r>
                <a:r>
                  <a:rPr lang="en-US" dirty="0"/>
                  <a:t> training token.</a:t>
                </a:r>
              </a:p>
              <a:p>
                <a:pPr>
                  <a:lnSpc>
                    <a:spcPct val="120000"/>
                  </a:lnSpc>
                </a:pP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rPr>
                      <m:t> </m:t>
                    </m:r>
                  </m:oMath>
                </a14:m>
                <a:r>
                  <a:rPr lang="en-US" dirty="0"/>
                  <a:t>is the </a:t>
                </a:r>
                <a:r>
                  <a:rPr lang="en-US" b="1" i="1" u="sng" dirty="0"/>
                  <a:t>hidden node activation</a:t>
                </a:r>
                <a:r>
                  <a:rPr lang="en-US" dirty="0"/>
                  <a:t> of the k</a:t>
                </a:r>
                <a:r>
                  <a:rPr lang="en-US" baseline="30000" dirty="0"/>
                  <a:t>th</a:t>
                </a:r>
                <a:r>
                  <a:rPr lang="en-US" dirty="0"/>
                  <a:t> node in the l</a:t>
                </a:r>
                <a:r>
                  <a:rPr lang="en-US" baseline="30000" dirty="0"/>
                  <a:t>th</a:t>
                </a:r>
                <a:r>
                  <a:rPr lang="en-US" dirty="0"/>
                  <a:t> layer in response to the </a:t>
                </a:r>
                <a:r>
                  <a:rPr lang="en-US" dirty="0" err="1"/>
                  <a:t>i</a:t>
                </a:r>
                <a:r>
                  <a:rPr lang="en-US" baseline="30000" dirty="0" err="1"/>
                  <a:t>th</a:t>
                </a:r>
                <a:r>
                  <a:rPr lang="en-US" dirty="0"/>
                  <a:t> training token.</a:t>
                </a:r>
              </a:p>
              <a:p>
                <a:pPr marL="0" indent="0">
                  <a:lnSpc>
                    <a:spcPct val="120000"/>
                  </a:lnSpc>
                  <a:buNone/>
                </a:pPr>
                <a:r>
                  <a:rPr lang="en-US" dirty="0"/>
                  <a:t>Where: </a:t>
                </a:r>
              </a:p>
              <a:p>
                <a:pPr>
                  <a:lnSpc>
                    <a:spcPct val="120000"/>
                  </a:lnSpc>
                </a:pP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𝑛</m:t>
                    </m:r>
                    <m:r>
                      <a:rPr lang="en-US" b="0" i="0" smtClean="0">
                        <a:latin typeface="Cambria Math" panose="02040503050406030204" pitchFamily="18" charset="0"/>
                        <a:ea typeface="Cambria Math" panose="02040503050406030204" pitchFamily="18" charset="0"/>
                      </a:rPr>
                      <m:t>=</m:t>
                    </m:r>
                  </m:oMath>
                </a14:m>
                <a:r>
                  <a:rPr lang="en-US" dirty="0"/>
                  <a:t># of training tokens</a:t>
                </a:r>
              </a:p>
              <a:p>
                <a:pPr>
                  <a:lnSpc>
                    <a:spcPct val="120000"/>
                  </a:lnSpc>
                </a:pP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a:latin typeface="Cambria Math" panose="02040503050406030204" pitchFamily="18" charset="0"/>
                        <a:ea typeface="Cambria Math" panose="02040503050406030204" pitchFamily="18" charset="0"/>
                      </a:rPr>
                      <m:t>=</m:t>
                    </m:r>
                  </m:oMath>
                </a14:m>
                <a:r>
                  <a:rPr lang="en-US" dirty="0"/>
                  <a:t># of nodes per layer</a:t>
                </a:r>
              </a:p>
              <a:p>
                <a:pPr>
                  <a:lnSpc>
                    <a:spcPct val="120000"/>
                  </a:lnSpc>
                </a:pP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𝐿</m:t>
                    </m:r>
                    <m:r>
                      <a:rPr lang="en-US">
                        <a:latin typeface="Cambria Math" panose="02040503050406030204" pitchFamily="18" charset="0"/>
                        <a:ea typeface="Cambria Math" panose="02040503050406030204" pitchFamily="18" charset="0"/>
                      </a:rPr>
                      <m:t>=</m:t>
                    </m:r>
                  </m:oMath>
                </a14:m>
                <a:r>
                  <a:rPr lang="en-US" dirty="0"/>
                  <a:t># of layers</a:t>
                </a:r>
              </a:p>
              <a:p>
                <a:pPr marL="0" indent="0">
                  <a:lnSpc>
                    <a:spcPct val="120000"/>
                  </a:lnSpc>
                  <a:buNone/>
                </a:pPr>
                <a:endParaRPr lang="en-US" dirty="0"/>
              </a:p>
              <a:p>
                <a:pPr marL="0" indent="0">
                  <a:lnSpc>
                    <a:spcPct val="120000"/>
                  </a:lnSpc>
                  <a:buNone/>
                </a:pPr>
                <a:endParaRPr lang="en-US" dirty="0"/>
              </a:p>
            </p:txBody>
          </p:sp>
        </mc:Choice>
        <mc:Fallback>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389986" y="1368422"/>
                <a:ext cx="5810790" cy="5342005"/>
              </a:xfrm>
              <a:blipFill>
                <a:blip r:embed="rId2"/>
                <a:stretch>
                  <a:fillRect l="-1528" t="-1190" r="-15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C1B6AE-0480-4243-8403-3FE75FED5A1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 name="Rectangle 9">
                <a:extLst>
                  <a:ext uri="{FF2B5EF4-FFF2-40B4-BE49-F238E27FC236}">
                    <a16:creationId xmlns:a16="http://schemas.microsoft.com/office/drawing/2014/main" id="{BEC1B6AE-0480-4243-8403-3FE75FED5A1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44DD481-56AD-E241-B34E-568EEB30D2BA}"/>
              </a:ext>
            </a:extLst>
          </p:cNvPr>
          <p:cNvCxnSpPr>
            <a:cxnSpLocks/>
            <a:stCxn id="12" idx="0"/>
            <a:endCxn id="55"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E0C2AC5-9A90-824D-A04B-26EED58E2C83}"/>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12" name="Rectangle 11">
                <a:extLst>
                  <a:ext uri="{FF2B5EF4-FFF2-40B4-BE49-F238E27FC236}">
                    <a16:creationId xmlns:a16="http://schemas.microsoft.com/office/drawing/2014/main" id="{8E0C2AC5-9A90-824D-A04B-26EED58E2C83}"/>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41C40164-AD2B-1144-A0AC-E0842CD6AACB}"/>
              </a:ext>
            </a:extLst>
          </p:cNvPr>
          <p:cNvCxnSpPr>
            <a:cxnSpLocks/>
            <a:stCxn id="14" idx="0"/>
            <a:endCxn id="58"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A2FAF1E-8199-B74F-AD33-7FA5D5F7888B}"/>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14" name="Rectangle 13">
                <a:extLst>
                  <a:ext uri="{FF2B5EF4-FFF2-40B4-BE49-F238E27FC236}">
                    <a16:creationId xmlns:a16="http://schemas.microsoft.com/office/drawing/2014/main" id="{3A2FAF1E-8199-B74F-AD33-7FA5D5F7888B}"/>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45B9E89-B414-594D-AC8F-7AF67D2F7553}"/>
              </a:ext>
            </a:extLst>
          </p:cNvPr>
          <p:cNvCxnSpPr>
            <a:cxnSpLocks/>
            <a:stCxn id="16" idx="0"/>
            <a:endCxn id="61"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4EDEAB-48D7-5A45-8D13-6FE8575A0F92}"/>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16" name="Rectangle 15">
                <a:extLst>
                  <a:ext uri="{FF2B5EF4-FFF2-40B4-BE49-F238E27FC236}">
                    <a16:creationId xmlns:a16="http://schemas.microsoft.com/office/drawing/2014/main" id="{C84EDEAB-48D7-5A45-8D13-6FE8575A0F92}"/>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1E1EF86A-2D44-7540-8980-A5EC1D13CE05}"/>
              </a:ext>
            </a:extLst>
          </p:cNvPr>
          <p:cNvCxnSpPr>
            <a:cxnSpLocks/>
            <a:stCxn id="18" idx="0"/>
            <a:endCxn id="64"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F0FC485-54A7-1249-AF86-B9AA0F74126E}"/>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8" name="Rectangle 17">
                <a:extLst>
                  <a:ext uri="{FF2B5EF4-FFF2-40B4-BE49-F238E27FC236}">
                    <a16:creationId xmlns:a16="http://schemas.microsoft.com/office/drawing/2014/main" id="{7F0FC485-54A7-1249-AF86-B9AA0F74126E}"/>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8F6BD08-38E1-9A4D-BF4F-372E9EB3064F}"/>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19" name="Rectangle 18">
                <a:extLst>
                  <a:ext uri="{FF2B5EF4-FFF2-40B4-BE49-F238E27FC236}">
                    <a16:creationId xmlns:a16="http://schemas.microsoft.com/office/drawing/2014/main" id="{58F6BD08-38E1-9A4D-BF4F-372E9EB3064F}"/>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ECD075D-9E59-4749-8911-C2408C65BDCB}"/>
              </a:ext>
            </a:extLst>
          </p:cNvPr>
          <p:cNvCxnSpPr>
            <a:cxnSpLocks/>
            <a:stCxn id="37" idx="0"/>
            <a:endCxn id="10"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00BFE9B-B1E4-9C45-94C7-12E1D5F8AF63}"/>
              </a:ext>
            </a:extLst>
          </p:cNvPr>
          <p:cNvCxnSpPr>
            <a:cxnSpLocks/>
            <a:stCxn id="38" idx="0"/>
            <a:endCxn id="24"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211368-9D2D-B444-A6CF-67C8071722A7}"/>
              </a:ext>
            </a:extLst>
          </p:cNvPr>
          <p:cNvCxnSpPr>
            <a:cxnSpLocks/>
            <a:stCxn id="39" idx="0"/>
            <a:endCxn id="25"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1B341D3-CE3B-D846-9425-C537EB8168F2}"/>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24" name="Rectangle 23">
                <a:extLst>
                  <a:ext uri="{FF2B5EF4-FFF2-40B4-BE49-F238E27FC236}">
                    <a16:creationId xmlns:a16="http://schemas.microsoft.com/office/drawing/2014/main" id="{A1B341D3-CE3B-D846-9425-C537EB8168F2}"/>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F73335D-EE2C-1746-85C0-3923701E8F96}"/>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25" name="Rectangle 24">
                <a:extLst>
                  <a:ext uri="{FF2B5EF4-FFF2-40B4-BE49-F238E27FC236}">
                    <a16:creationId xmlns:a16="http://schemas.microsoft.com/office/drawing/2014/main" id="{8F73335D-EE2C-1746-85C0-3923701E8F96}"/>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426AB2C1-2989-E74C-A431-49D0C756C640}"/>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137CFEE-1B69-C846-AC03-88F932B04899}"/>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1498EF-0433-354D-877A-1F6FB47F0903}"/>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urved Connector 27">
            <a:extLst>
              <a:ext uri="{FF2B5EF4-FFF2-40B4-BE49-F238E27FC236}">
                <a16:creationId xmlns:a16="http://schemas.microsoft.com/office/drawing/2014/main" id="{DDB2F703-7888-E042-93C6-74B40236674C}"/>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AD5483B3-5A43-5744-A29C-94D60E227BDC}"/>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BD11ECD1-C31E-A64E-918F-F78A964678C1}"/>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3BC980E-0BD7-524D-9E15-85ED3FA93B89}"/>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82DBA9-3566-2941-9B1E-440EC1CF0022}"/>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EFFE66D-CF8A-1941-9D5C-B0E1F8397D6D}"/>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urved Connector 33">
            <a:extLst>
              <a:ext uri="{FF2B5EF4-FFF2-40B4-BE49-F238E27FC236}">
                <a16:creationId xmlns:a16="http://schemas.microsoft.com/office/drawing/2014/main" id="{2A1AB9BF-0BAD-E24F-937E-F865A456DEB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4EFA16F8-FC28-6D48-B0D2-85CE571D38BD}"/>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134C1BE9-A4C0-7F40-98EF-B041CF4A882E}"/>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5693C11-C026-7C4C-80BB-FF9B75DDE69F}"/>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23B1487-8005-6340-A7C3-FB9D620AE1E0}"/>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2854213-025B-9B46-8305-AFB8E9B5A3C4}"/>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urved Connector 39">
            <a:extLst>
              <a:ext uri="{FF2B5EF4-FFF2-40B4-BE49-F238E27FC236}">
                <a16:creationId xmlns:a16="http://schemas.microsoft.com/office/drawing/2014/main" id="{154D8A3A-5014-D749-B937-A95325C64F3A}"/>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5C4744FF-DD2B-D041-9744-6F163DC2E9C8}"/>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874A9CDB-8792-8B42-9464-82FB1E807130}"/>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4890B65-BB0E-E745-8126-6E679099E3B1}"/>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E173DA2-4890-F448-8726-9A9E0D6ECE2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62104CB-7EA2-CC41-B7F3-2F28FA54CF6A}"/>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3B0E273-2465-2C44-8511-019853013E27}"/>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10B785B0-EE74-EE45-B6F1-68C2A61B2C4F}"/>
              </a:ext>
            </a:extLst>
          </p:cNvPr>
          <p:cNvCxnSpPr>
            <a:cxnSpLocks/>
            <a:stCxn id="55" idx="0"/>
            <a:endCxn id="23"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3AB4548-EBE2-A84E-AB26-4A6703E1F4E2}"/>
              </a:ext>
            </a:extLst>
          </p:cNvPr>
          <p:cNvCxnSpPr>
            <a:cxnSpLocks/>
            <a:stCxn id="58" idx="0"/>
            <a:endCxn id="26"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601E402-DC6F-E043-9E75-F8EC49E85A0E}"/>
              </a:ext>
            </a:extLst>
          </p:cNvPr>
          <p:cNvCxnSpPr>
            <a:cxnSpLocks/>
            <a:stCxn id="61" idx="0"/>
            <a:endCxn id="27"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F4AEC1A-EFA4-E344-8B1A-4E5B75415D83}"/>
              </a:ext>
            </a:extLst>
          </p:cNvPr>
          <p:cNvCxnSpPr>
            <a:cxnSpLocks/>
            <a:stCxn id="23" idx="0"/>
            <a:endCxn id="31"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26A2BE-020E-8F4C-A7EE-1A786C3E4705}"/>
              </a:ext>
            </a:extLst>
          </p:cNvPr>
          <p:cNvCxnSpPr>
            <a:cxnSpLocks/>
            <a:stCxn id="26" idx="0"/>
            <a:endCxn id="32"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8729BD5-F626-1044-A3E4-2C8C7C5E83BE}"/>
              </a:ext>
            </a:extLst>
          </p:cNvPr>
          <p:cNvCxnSpPr>
            <a:cxnSpLocks/>
            <a:stCxn id="27" idx="0"/>
            <a:endCxn id="33"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9B2D884-D87E-2747-A6D5-7946C0E124C8}"/>
              </a:ext>
            </a:extLst>
          </p:cNvPr>
          <p:cNvCxnSpPr>
            <a:cxnSpLocks/>
            <a:stCxn id="31" idx="0"/>
            <a:endCxn id="37"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D09E4DD-D87B-E140-8845-EC8D405F7459}"/>
              </a:ext>
            </a:extLst>
          </p:cNvPr>
          <p:cNvCxnSpPr>
            <a:cxnSpLocks/>
            <a:stCxn id="32" idx="0"/>
            <a:endCxn id="38"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AC6194D-E5B6-614E-858C-48E17B935491}"/>
              </a:ext>
            </a:extLst>
          </p:cNvPr>
          <p:cNvCxnSpPr>
            <a:cxnSpLocks/>
            <a:stCxn id="33" idx="0"/>
            <a:endCxn id="39"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063F1EE2-76B1-134A-8742-78ECD0CBAD56}"/>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8" name="Rectangle 97">
                <a:extLst>
                  <a:ext uri="{FF2B5EF4-FFF2-40B4-BE49-F238E27FC236}">
                    <a16:creationId xmlns:a16="http://schemas.microsoft.com/office/drawing/2014/main" id="{063F1EE2-76B1-134A-8742-78ECD0CBAD56}"/>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1"/>
                <a:stretch>
                  <a:fillRect/>
                </a:stretch>
              </a:blipFill>
            </p:spPr>
            <p:txBody>
              <a:bodyPr/>
              <a:lstStyle/>
              <a:p>
                <a:r>
                  <a:rPr lang="en-US">
                    <a:noFill/>
                  </a:rPr>
                  <a:t> </a:t>
                </a:r>
              </a:p>
            </p:txBody>
          </p:sp>
        </mc:Fallback>
      </mc:AlternateContent>
      <p:sp>
        <p:nvSpPr>
          <p:cNvPr id="99" name="Oval 98">
            <a:extLst>
              <a:ext uri="{FF2B5EF4-FFF2-40B4-BE49-F238E27FC236}">
                <a16:creationId xmlns:a16="http://schemas.microsoft.com/office/drawing/2014/main" id="{6BAB171F-4BFD-0E4C-A2B4-38FE539037C7}"/>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1FF7412D-B3BB-264E-8633-921103C3937A}"/>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00" name="Rectangle 99">
                <a:extLst>
                  <a:ext uri="{FF2B5EF4-FFF2-40B4-BE49-F238E27FC236}">
                    <a16:creationId xmlns:a16="http://schemas.microsoft.com/office/drawing/2014/main" id="{1FF7412D-B3BB-264E-8633-921103C3937A}"/>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7"/>
                <a:stretch>
                  <a:fillRect/>
                </a:stretch>
              </a:blipFill>
            </p:spPr>
            <p:txBody>
              <a:bodyPr/>
              <a:lstStyle/>
              <a:p>
                <a:r>
                  <a:rPr lang="en-US">
                    <a:noFill/>
                  </a:rPr>
                  <a:t> </a:t>
                </a:r>
              </a:p>
            </p:txBody>
          </p:sp>
        </mc:Fallback>
      </mc:AlternateContent>
      <p:sp>
        <p:nvSpPr>
          <p:cNvPr id="101" name="Oval 100">
            <a:extLst>
              <a:ext uri="{FF2B5EF4-FFF2-40B4-BE49-F238E27FC236}">
                <a16:creationId xmlns:a16="http://schemas.microsoft.com/office/drawing/2014/main" id="{24DF85E2-A084-C84A-9DFA-92401A0CA4C7}"/>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CD1E16CF-6E7F-844C-8BEA-2F23DCF08CA5}"/>
              </a:ext>
            </a:extLst>
          </p:cNvPr>
          <p:cNvCxnSpPr>
            <a:cxnSpLocks/>
            <a:stCxn id="64" idx="7"/>
            <a:endCxn id="27"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BA3809A-9639-C949-9485-8FDB7EAA4BA9}"/>
              </a:ext>
            </a:extLst>
          </p:cNvPr>
          <p:cNvCxnSpPr>
            <a:cxnSpLocks/>
            <a:stCxn id="64" idx="0"/>
            <a:endCxn id="26"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73F5AC8-40A1-2746-8379-DE732897B08B}"/>
              </a:ext>
            </a:extLst>
          </p:cNvPr>
          <p:cNvCxnSpPr>
            <a:cxnSpLocks/>
            <a:stCxn id="64" idx="1"/>
            <a:endCxn id="23"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A856940-49F0-1048-AEAA-3EAAD83DF0CF}"/>
              </a:ext>
            </a:extLst>
          </p:cNvPr>
          <p:cNvCxnSpPr>
            <a:cxnSpLocks/>
            <a:stCxn id="55" idx="1"/>
            <a:endCxn id="26"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3940025-4453-0A47-96EE-7AB71B047DB0}"/>
              </a:ext>
            </a:extLst>
          </p:cNvPr>
          <p:cNvCxnSpPr>
            <a:cxnSpLocks/>
            <a:stCxn id="55" idx="1"/>
            <a:endCxn id="27"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7A3A5B8-D5E4-564F-B78D-3C59F2CF52A0}"/>
              </a:ext>
            </a:extLst>
          </p:cNvPr>
          <p:cNvCxnSpPr>
            <a:cxnSpLocks/>
            <a:stCxn id="58" idx="0"/>
            <a:endCxn id="23"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FA42406-D869-6C4F-87FD-31C610D1838A}"/>
              </a:ext>
            </a:extLst>
          </p:cNvPr>
          <p:cNvCxnSpPr>
            <a:cxnSpLocks/>
            <a:stCxn id="58" idx="0"/>
            <a:endCxn id="27"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BD6FE47C-38C6-C24D-8133-782FAA57D55E}"/>
              </a:ext>
            </a:extLst>
          </p:cNvPr>
          <p:cNvCxnSpPr>
            <a:cxnSpLocks/>
            <a:stCxn id="26" idx="0"/>
            <a:endCxn id="31"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CFE78C63-557A-754D-A58C-1DCBE567E67D}"/>
              </a:ext>
            </a:extLst>
          </p:cNvPr>
          <p:cNvCxnSpPr>
            <a:cxnSpLocks/>
            <a:stCxn id="27" idx="0"/>
            <a:endCxn id="31"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6978ED57-ECC1-434E-B935-B751C1989943}"/>
              </a:ext>
            </a:extLst>
          </p:cNvPr>
          <p:cNvCxnSpPr>
            <a:cxnSpLocks/>
            <a:stCxn id="99" idx="7"/>
            <a:endCxn id="31"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4F11D88E-D6E4-A34B-B52F-9E042980A43C}"/>
              </a:ext>
            </a:extLst>
          </p:cNvPr>
          <p:cNvCxnSpPr>
            <a:cxnSpLocks/>
            <a:stCxn id="23" idx="0"/>
            <a:endCxn id="32"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FE2B806-BE96-F841-BAFB-956E780194D2}"/>
              </a:ext>
            </a:extLst>
          </p:cNvPr>
          <p:cNvCxnSpPr>
            <a:cxnSpLocks/>
            <a:stCxn id="23" idx="0"/>
            <a:endCxn id="33"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01D68F2-CCF8-9E48-B9C4-17BE117D61B5}"/>
              </a:ext>
            </a:extLst>
          </p:cNvPr>
          <p:cNvCxnSpPr>
            <a:cxnSpLocks/>
            <a:stCxn id="99" idx="0"/>
            <a:endCxn id="32"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13C61197-A57F-624F-870E-ED8C5A4E2058}"/>
              </a:ext>
            </a:extLst>
          </p:cNvPr>
          <p:cNvCxnSpPr>
            <a:cxnSpLocks/>
            <a:stCxn id="99" idx="0"/>
            <a:endCxn id="33"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1077C7F1-86C6-F940-9591-A7EE49C72E34}"/>
              </a:ext>
            </a:extLst>
          </p:cNvPr>
          <p:cNvCxnSpPr>
            <a:cxnSpLocks/>
            <a:stCxn id="98" idx="0"/>
            <a:endCxn id="99"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119FFF33-23F3-FA4A-848A-26A0B8CA409A}"/>
              </a:ext>
            </a:extLst>
          </p:cNvPr>
          <p:cNvCxnSpPr>
            <a:cxnSpLocks/>
            <a:stCxn id="101" idx="0"/>
            <a:endCxn id="39"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F7EFF91-394F-F04C-95A3-829758EF558B}"/>
              </a:ext>
            </a:extLst>
          </p:cNvPr>
          <p:cNvCxnSpPr>
            <a:cxnSpLocks/>
            <a:stCxn id="100" idx="0"/>
            <a:endCxn id="101"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8D822FCC-DF9B-EA47-B231-4022F2BD6EE4}"/>
              </a:ext>
            </a:extLst>
          </p:cNvPr>
          <p:cNvCxnSpPr>
            <a:cxnSpLocks/>
            <a:stCxn id="101" idx="1"/>
            <a:endCxn id="38"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2153D055-3087-C24C-B051-43C19F478790}"/>
              </a:ext>
            </a:extLst>
          </p:cNvPr>
          <p:cNvCxnSpPr>
            <a:cxnSpLocks/>
            <a:stCxn id="101" idx="1"/>
            <a:endCxn id="37"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D786A146-4E5D-C643-928D-954D11DBF32B}"/>
              </a:ext>
            </a:extLst>
          </p:cNvPr>
          <p:cNvCxnSpPr>
            <a:cxnSpLocks/>
            <a:stCxn id="32" idx="0"/>
            <a:endCxn id="39"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A925C452-CD26-6744-A83A-983604D2401B}"/>
              </a:ext>
            </a:extLst>
          </p:cNvPr>
          <p:cNvCxnSpPr>
            <a:cxnSpLocks/>
            <a:stCxn id="31" idx="0"/>
            <a:endCxn id="39"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BFE2A203-4BA0-E749-AEC5-B118BD981F5C}"/>
              </a:ext>
            </a:extLst>
          </p:cNvPr>
          <p:cNvCxnSpPr>
            <a:cxnSpLocks/>
            <a:stCxn id="33" idx="0"/>
            <a:endCxn id="38"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6584BA6-1398-8548-874F-059C48513369}"/>
              </a:ext>
            </a:extLst>
          </p:cNvPr>
          <p:cNvCxnSpPr>
            <a:cxnSpLocks/>
            <a:stCxn id="33" idx="0"/>
            <a:endCxn id="37"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7D42C306-3668-D842-B8D6-81AA55F3C9FB}"/>
              </a:ext>
            </a:extLst>
          </p:cNvPr>
          <p:cNvCxnSpPr>
            <a:cxnSpLocks/>
            <a:stCxn id="31" idx="0"/>
            <a:endCxn id="38"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5D484EB6-E02C-F24C-9ACC-981B80F428D5}"/>
              </a:ext>
            </a:extLst>
          </p:cNvPr>
          <p:cNvCxnSpPr>
            <a:cxnSpLocks/>
            <a:stCxn id="32" idx="0"/>
            <a:endCxn id="37"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07F75A9F-C0DF-1446-B719-6874547983A5}"/>
              </a:ext>
            </a:extLst>
          </p:cNvPr>
          <p:cNvCxnSpPr>
            <a:cxnSpLocks/>
            <a:stCxn id="26" idx="0"/>
            <a:endCxn id="33"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F71D7291-D3D6-D24E-BD93-C3BDE47C6BD4}"/>
              </a:ext>
            </a:extLst>
          </p:cNvPr>
          <p:cNvCxnSpPr>
            <a:cxnSpLocks/>
            <a:stCxn id="61" idx="0"/>
            <a:endCxn id="23"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6DA8EA0A-9CC4-E24F-9F48-3F454C972FA5}"/>
              </a:ext>
            </a:extLst>
          </p:cNvPr>
          <p:cNvCxnSpPr>
            <a:cxnSpLocks/>
            <a:stCxn id="61" idx="0"/>
            <a:endCxn id="26"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33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415712" cy="1325563"/>
          </a:xfrm>
        </p:spPr>
        <p:txBody>
          <a:bodyPr/>
          <a:lstStyle/>
          <a:p>
            <a:r>
              <a:rPr lang="en-US" dirty="0"/>
              <a:t>How forward propagation works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40611" y="1368422"/>
                <a:ext cx="6701533" cy="5342005"/>
              </a:xfrm>
            </p:spPr>
            <p:txBody>
              <a:bodyPr>
                <a:normAutofit fontScale="77500" lnSpcReduction="20000"/>
              </a:bodyPr>
              <a:lstStyle/>
              <a:p>
                <a:pPr>
                  <a:lnSpc>
                    <a:spcPct val="110000"/>
                  </a:lnSpc>
                </a:pPr>
                <a:r>
                  <a:rPr lang="en-US" dirty="0"/>
                  <a:t>Each </a:t>
                </a:r>
                <a:r>
                  <a:rPr lang="en-US" b="1" u="sng" dirty="0"/>
                  <a:t>excitation</a:t>
                </a:r>
                <a:r>
                  <a:rPr lang="en-US" dirty="0"/>
                  <a:t> is a linear combination of the previous node’s activations:</a:t>
                </a:r>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𝑘𝑖</m:t>
                          </m:r>
                        </m:sub>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up>
                      </m:sSub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r>
                            <a:rPr lang="en-US" b="0" i="1" smtClean="0">
                              <a:latin typeface="Cambria Math" panose="02040503050406030204" pitchFamily="18" charset="0"/>
                            </a:rPr>
                            <m:t>+1</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𝑘𝑗</m:t>
                              </m:r>
                            </m:sub>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rPr>
                                <m:t>𝑗𝑖</m:t>
                              </m:r>
                            </m:sub>
                            <m:sup>
                              <m:r>
                                <a:rPr lang="en-US" i="1">
                                  <a:latin typeface="Cambria Math" panose="02040503050406030204" pitchFamily="18" charset="0"/>
                                </a:rPr>
                                <m:t>(</m:t>
                              </m:r>
                              <m:r>
                                <a:rPr lang="en-US" i="1">
                                  <a:latin typeface="Cambria Math" panose="02040503050406030204" pitchFamily="18" charset="0"/>
                                </a:rPr>
                                <m:t>𝑙</m:t>
                              </m:r>
                              <m:r>
                                <a:rPr lang="en-US" b="0" i="1" smtClean="0">
                                  <a:latin typeface="Cambria Math" panose="02040503050406030204" pitchFamily="18" charset="0"/>
                                </a:rPr>
                                <m:t>−1</m:t>
                              </m:r>
                              <m:r>
                                <a:rPr lang="en-US" i="1">
                                  <a:latin typeface="Cambria Math" panose="02040503050406030204" pitchFamily="18" charset="0"/>
                                </a:rPr>
                                <m:t>)</m:t>
                              </m:r>
                            </m:sup>
                          </m:sSubSup>
                        </m:e>
                      </m:nary>
                    </m:oMath>
                  </m:oMathPara>
                </a14:m>
                <a:endParaRPr lang="en-US" dirty="0"/>
              </a:p>
              <a:p>
                <a:pPr marL="0" indent="0">
                  <a:lnSpc>
                    <a:spcPct val="120000"/>
                  </a:lnSpc>
                  <a:buNone/>
                </a:pPr>
                <a:r>
                  <a:rPr lang="en-US" dirty="0"/>
                  <a:t>…where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rPr>
                      <m:t> </m:t>
                    </m:r>
                  </m:oMath>
                </a14:m>
                <a:r>
                  <a:rPr lang="en-US" dirty="0"/>
                  <a:t>is called a “network weight,” and will be learned using back-propagation.</a:t>
                </a:r>
              </a:p>
              <a:p>
                <a:pPr>
                  <a:lnSpc>
                    <a:spcPct val="120000"/>
                  </a:lnSpc>
                </a:pPr>
                <a:r>
                  <a:rPr lang="en-US" dirty="0"/>
                  <a:t>Each </a:t>
                </a:r>
                <a:r>
                  <a:rPr lang="en-US" b="1" u="sng" dirty="0"/>
                  <a:t>activation</a:t>
                </a:r>
                <a:r>
                  <a:rPr lang="en-US" dirty="0"/>
                  <a:t> is a scalar nonlinearity applied to the excitation:</a:t>
                </a:r>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𝑘𝑖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e>
                      </m:d>
                    </m:oMath>
                  </m:oMathPara>
                </a14:m>
                <a:endParaRPr lang="en-US" dirty="0"/>
              </a:p>
              <a:p>
                <a:pPr marL="0" indent="0">
                  <a:lnSpc>
                    <a:spcPct val="120000"/>
                  </a:lnSpc>
                  <a:buNone/>
                </a:pPr>
                <a:r>
                  <a:rPr lang="en-US" dirty="0"/>
                  <a:t>…where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e>
                    </m:d>
                  </m:oMath>
                </a14:m>
                <a:r>
                  <a:rPr lang="en-US" dirty="0"/>
                  <a:t> is called the “activation function;” it needs to be chosen in advance by the network designer.</a:t>
                </a:r>
              </a:p>
            </p:txBody>
          </p:sp>
        </mc:Choice>
        <mc:Fallback>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40611" y="1368422"/>
                <a:ext cx="6701533" cy="5342005"/>
              </a:xfrm>
              <a:blipFill>
                <a:blip r:embed="rId2"/>
                <a:stretch>
                  <a:fillRect l="-756" t="-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9A7F7316-713F-7247-82FC-C66A9CA4CCA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82" name="Rectangle 81">
                <a:extLst>
                  <a:ext uri="{FF2B5EF4-FFF2-40B4-BE49-F238E27FC236}">
                    <a16:creationId xmlns:a16="http://schemas.microsoft.com/office/drawing/2014/main" id="{9A7F7316-713F-7247-82FC-C66A9CA4CCA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EDCCDE48-B33A-A949-9A01-AB5F70EABCF0}"/>
              </a:ext>
            </a:extLst>
          </p:cNvPr>
          <p:cNvCxnSpPr>
            <a:cxnSpLocks/>
            <a:stCxn id="125" idx="0"/>
            <a:endCxn id="82"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97C1D55-79D5-114D-8580-F84A84E2F49E}"/>
              </a:ext>
            </a:extLst>
          </p:cNvPr>
          <p:cNvCxnSpPr>
            <a:cxnSpLocks/>
            <a:stCxn id="127" idx="0"/>
            <a:endCxn id="104"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3250D2B-F6F8-B849-BB1F-0CB9625CCDA6}"/>
              </a:ext>
            </a:extLst>
          </p:cNvPr>
          <p:cNvCxnSpPr>
            <a:cxnSpLocks/>
            <a:stCxn id="128" idx="0"/>
            <a:endCxn id="106"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1BC30BD-A9B3-5D4B-910C-77B4532ED7C2}"/>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4" name="Rectangle 103">
                <a:extLst>
                  <a:ext uri="{FF2B5EF4-FFF2-40B4-BE49-F238E27FC236}">
                    <a16:creationId xmlns:a16="http://schemas.microsoft.com/office/drawing/2014/main" id="{81BC30BD-A9B3-5D4B-910C-77B4532ED7C2}"/>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6E378C86-C9C4-5D41-8726-8A2A0A04058F}"/>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6" name="Rectangle 105">
                <a:extLst>
                  <a:ext uri="{FF2B5EF4-FFF2-40B4-BE49-F238E27FC236}">
                    <a16:creationId xmlns:a16="http://schemas.microsoft.com/office/drawing/2014/main" id="{6E378C86-C9C4-5D41-8726-8A2A0A04058F}"/>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69C33476-34B6-FB49-830E-D7D917F3F469}"/>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F30ACE-46D6-504E-8C76-E651975C3BFF}"/>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00EDDAC-BD71-1941-8396-28AF497812C1}"/>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Curved Connector 111">
            <a:extLst>
              <a:ext uri="{FF2B5EF4-FFF2-40B4-BE49-F238E27FC236}">
                <a16:creationId xmlns:a16="http://schemas.microsoft.com/office/drawing/2014/main" id="{3A13D0A5-35B7-6944-808D-5BCB052F52A0}"/>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35F941F4-A522-7440-9B2C-4CF23E724925}"/>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30B1260-32BF-6946-BAFC-B63443B7FA72}"/>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3A8E5E7-0F0C-EC4B-BF7D-47C09B08487E}"/>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E866EF8-CB83-AA44-ACE4-E32B1672CB6B}"/>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D826BBE-CC11-C440-B449-291B9130B3D1}"/>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urved Connector 120">
            <a:extLst>
              <a:ext uri="{FF2B5EF4-FFF2-40B4-BE49-F238E27FC236}">
                <a16:creationId xmlns:a16="http://schemas.microsoft.com/office/drawing/2014/main" id="{91A4151F-7E1A-ED48-BD0E-5B02F7E08CC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656BF348-6E59-C847-A8D3-869B3640AA25}"/>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8514D8D5-AC04-744E-BE61-40951FAB632A}"/>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345B619B-9998-C141-BB39-F74611038A93}"/>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0B224503-ADE8-3F4A-95E8-BBA975F6504F}"/>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933342B-26AF-2D4A-A95A-C052BC3A46AD}"/>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Curved Connector 129">
            <a:extLst>
              <a:ext uri="{FF2B5EF4-FFF2-40B4-BE49-F238E27FC236}">
                <a16:creationId xmlns:a16="http://schemas.microsoft.com/office/drawing/2014/main" id="{EA93DC13-303B-8B46-8647-26E9E4DD87CE}"/>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5E6F6906-E360-9C46-8619-14E0CE761A5C}"/>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4BD6FDC7-EB35-8F4B-9A9E-30F727327C76}"/>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a:endCxn id="107"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a:endCxn id="109"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a:endCxn id="110"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FB3EF3C-C649-594E-A4AE-D163250C6638}"/>
              </a:ext>
            </a:extLst>
          </p:cNvPr>
          <p:cNvCxnSpPr>
            <a:cxnSpLocks/>
            <a:stCxn id="107" idx="0"/>
            <a:endCxn id="116"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B355FDB-E1AA-1348-962A-5591D19113C2}"/>
              </a:ext>
            </a:extLst>
          </p:cNvPr>
          <p:cNvCxnSpPr>
            <a:cxnSpLocks/>
            <a:stCxn id="109" idx="0"/>
            <a:endCxn id="118"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1F15DF7-8F03-0F4D-A211-3AF18D8494F6}"/>
              </a:ext>
            </a:extLst>
          </p:cNvPr>
          <p:cNvCxnSpPr>
            <a:cxnSpLocks/>
            <a:stCxn id="110" idx="0"/>
            <a:endCxn id="119"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006C022-D10E-2D45-870F-56948C4A322A}"/>
              </a:ext>
            </a:extLst>
          </p:cNvPr>
          <p:cNvCxnSpPr>
            <a:cxnSpLocks/>
            <a:stCxn id="116" idx="0"/>
            <a:endCxn id="125"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A1C8F94-7FD8-0A41-BE99-9FE5310DF10F}"/>
              </a:ext>
            </a:extLst>
          </p:cNvPr>
          <p:cNvCxnSpPr>
            <a:cxnSpLocks/>
            <a:stCxn id="118" idx="0"/>
            <a:endCxn id="127"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A19DF8C-D03B-AE41-A68D-3B3530F43EAB}"/>
              </a:ext>
            </a:extLst>
          </p:cNvPr>
          <p:cNvCxnSpPr>
            <a:cxnSpLocks/>
            <a:stCxn id="119" idx="0"/>
            <a:endCxn id="128"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0A49A95-A9BE-8B49-AB2A-A02AD893E12C}"/>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3" name="Rectangle 152">
                <a:extLst>
                  <a:ext uri="{FF2B5EF4-FFF2-40B4-BE49-F238E27FC236}">
                    <a16:creationId xmlns:a16="http://schemas.microsoft.com/office/drawing/2014/main" id="{10A49A95-A9BE-8B49-AB2A-A02AD893E12C}"/>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1"/>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B3C0759F-C315-BA4A-83D4-687E5DDB7D7E}"/>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B064ED85-A1B8-6447-B82E-97CA4CA784C1}"/>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6" name="Rectangle 155">
                <a:extLst>
                  <a:ext uri="{FF2B5EF4-FFF2-40B4-BE49-F238E27FC236}">
                    <a16:creationId xmlns:a16="http://schemas.microsoft.com/office/drawing/2014/main" id="{B064ED85-A1B8-6447-B82E-97CA4CA784C1}"/>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7"/>
                <a:stretch>
                  <a:fillRect/>
                </a:stretch>
              </a:blipFill>
            </p:spPr>
            <p:txBody>
              <a:bodyPr/>
              <a:lstStyle/>
              <a:p>
                <a:r>
                  <a:rPr lang="en-US">
                    <a:noFill/>
                  </a:rPr>
                  <a:t> </a:t>
                </a:r>
              </a:p>
            </p:txBody>
          </p:sp>
        </mc:Fallback>
      </mc:AlternateContent>
      <p:sp>
        <p:nvSpPr>
          <p:cNvPr id="158" name="Oval 157">
            <a:extLst>
              <a:ext uri="{FF2B5EF4-FFF2-40B4-BE49-F238E27FC236}">
                <a16:creationId xmlns:a16="http://schemas.microsoft.com/office/drawing/2014/main" id="{AB28B2BF-DD1C-0E40-8A5B-9A979CB2F215}"/>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a:endCxn id="110"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a:endCxn id="109"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a:endCxn id="107"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a:endCxn id="109"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a:endCxn id="110"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a:endCxn id="107"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a:endCxn id="110"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EFD7908D-46F6-694F-B4A5-99C13B3C42B2}"/>
              </a:ext>
            </a:extLst>
          </p:cNvPr>
          <p:cNvCxnSpPr>
            <a:cxnSpLocks/>
            <a:stCxn id="109" idx="0"/>
            <a:endCxn id="116"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1CC3EF7-2A3D-D247-BB22-504C0F00475D}"/>
              </a:ext>
            </a:extLst>
          </p:cNvPr>
          <p:cNvCxnSpPr>
            <a:cxnSpLocks/>
            <a:stCxn id="110" idx="0"/>
            <a:endCxn id="116"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17319AD-EEC4-FD42-ADCB-AFACC2CD2947}"/>
              </a:ext>
            </a:extLst>
          </p:cNvPr>
          <p:cNvCxnSpPr>
            <a:cxnSpLocks/>
            <a:stCxn id="155" idx="7"/>
            <a:endCxn id="116"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9FD14372-B9F3-B34A-8FBC-EC7DB86931A5}"/>
              </a:ext>
            </a:extLst>
          </p:cNvPr>
          <p:cNvCxnSpPr>
            <a:cxnSpLocks/>
            <a:stCxn id="107" idx="0"/>
            <a:endCxn id="118"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1D6E0B-2BBC-A143-A20B-6B196A1C3BF1}"/>
              </a:ext>
            </a:extLst>
          </p:cNvPr>
          <p:cNvCxnSpPr>
            <a:cxnSpLocks/>
            <a:stCxn id="107" idx="0"/>
            <a:endCxn id="119"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D8AFB6B-BCC4-7742-8BB0-A750649486B0}"/>
              </a:ext>
            </a:extLst>
          </p:cNvPr>
          <p:cNvCxnSpPr>
            <a:cxnSpLocks/>
            <a:stCxn id="155" idx="0"/>
            <a:endCxn id="118"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85EE2282-36EA-394C-9716-06FB47F30855}"/>
              </a:ext>
            </a:extLst>
          </p:cNvPr>
          <p:cNvCxnSpPr>
            <a:cxnSpLocks/>
            <a:stCxn id="155" idx="0"/>
            <a:endCxn id="119"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102E0C2-0B74-C349-8D5D-22B9356EBDC2}"/>
              </a:ext>
            </a:extLst>
          </p:cNvPr>
          <p:cNvCxnSpPr>
            <a:cxnSpLocks/>
            <a:stCxn id="153" idx="0"/>
            <a:endCxn id="155"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689BA02-C7EC-B84B-9ABD-12CEE9E7ABF6}"/>
              </a:ext>
            </a:extLst>
          </p:cNvPr>
          <p:cNvCxnSpPr>
            <a:cxnSpLocks/>
            <a:stCxn id="158" idx="0"/>
            <a:endCxn id="128"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0F8B002-6FEF-0947-9304-5B8145FCBF73}"/>
              </a:ext>
            </a:extLst>
          </p:cNvPr>
          <p:cNvCxnSpPr>
            <a:cxnSpLocks/>
            <a:stCxn id="156" idx="0"/>
            <a:endCxn id="158"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5DDC83A-D7BC-AE45-87FC-3EFFAC57C20B}"/>
              </a:ext>
            </a:extLst>
          </p:cNvPr>
          <p:cNvCxnSpPr>
            <a:cxnSpLocks/>
            <a:stCxn id="158" idx="1"/>
            <a:endCxn id="127"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2B0EA740-964E-A44C-A8BB-DBF5A623C1CA}"/>
              </a:ext>
            </a:extLst>
          </p:cNvPr>
          <p:cNvCxnSpPr>
            <a:cxnSpLocks/>
            <a:stCxn id="158" idx="1"/>
            <a:endCxn id="125"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73832BE-B9F9-4849-B526-D4860B2D7719}"/>
              </a:ext>
            </a:extLst>
          </p:cNvPr>
          <p:cNvCxnSpPr>
            <a:cxnSpLocks/>
            <a:stCxn id="118" idx="0"/>
            <a:endCxn id="128"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29105F6-2D38-9A42-B861-8514464BE5BC}"/>
              </a:ext>
            </a:extLst>
          </p:cNvPr>
          <p:cNvCxnSpPr>
            <a:cxnSpLocks/>
            <a:stCxn id="116" idx="0"/>
            <a:endCxn id="128"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47C4CD8-D31A-5C48-955E-EFFBB1821E27}"/>
              </a:ext>
            </a:extLst>
          </p:cNvPr>
          <p:cNvCxnSpPr>
            <a:cxnSpLocks/>
            <a:stCxn id="119" idx="0"/>
            <a:endCxn id="127"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1DE09FC-2CE6-FF4E-B4E1-335E584DB6FF}"/>
              </a:ext>
            </a:extLst>
          </p:cNvPr>
          <p:cNvCxnSpPr>
            <a:cxnSpLocks/>
            <a:stCxn id="119" idx="0"/>
            <a:endCxn id="125"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0E83AB8B-FD2A-DA43-81E1-2F6AB69B6D59}"/>
              </a:ext>
            </a:extLst>
          </p:cNvPr>
          <p:cNvCxnSpPr>
            <a:cxnSpLocks/>
            <a:stCxn id="116" idx="0"/>
            <a:endCxn id="127"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1CA5A66-55BD-DA4C-8D0D-597A2F467799}"/>
              </a:ext>
            </a:extLst>
          </p:cNvPr>
          <p:cNvCxnSpPr>
            <a:cxnSpLocks/>
            <a:stCxn id="118" idx="0"/>
            <a:endCxn id="125"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F6FBEA1-35FD-B640-91A4-41351EA8B6D4}"/>
              </a:ext>
            </a:extLst>
          </p:cNvPr>
          <p:cNvCxnSpPr>
            <a:cxnSpLocks/>
            <a:stCxn id="109" idx="0"/>
            <a:endCxn id="119"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a:endCxn id="107"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a:endCxn id="109"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00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045989" cy="1325563"/>
          </a:xfrm>
        </p:spPr>
        <p:txBody>
          <a:bodyPr/>
          <a:lstStyle/>
          <a:p>
            <a:r>
              <a:rPr lang="en-US" dirty="0"/>
              <a:t>How forward propagation </a:t>
            </a:r>
            <a:r>
              <a:rPr lang="en-US" b="1" u="sng" dirty="0"/>
              <a:t>starts…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389986" y="1368422"/>
                <a:ext cx="5810790" cy="5342005"/>
              </a:xfrm>
            </p:spPr>
            <p:txBody>
              <a:bodyPr>
                <a:normAutofit/>
              </a:bodyPr>
              <a:lstStyle/>
              <a:p>
                <a:pPr marL="0" indent="0">
                  <a:lnSpc>
                    <a:spcPct val="110000"/>
                  </a:lnSpc>
                  <a:buNone/>
                </a:pPr>
                <a:r>
                  <a:rPr lang="en-US" dirty="0"/>
                  <a:t>Forward propagation starts by setting the 0</a:t>
                </a:r>
                <a:r>
                  <a:rPr lang="en-US" baseline="30000" dirty="0"/>
                  <a:t>th</a:t>
                </a:r>
                <a:r>
                  <a:rPr lang="en-US" dirty="0"/>
                  <a:t> layer activations equal to the input features:</a:t>
                </a:r>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sup>
                      </m:sSubSup>
                      <m:r>
                        <a:rPr lang="en-US" b="0" i="1"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𝑘</m:t>
                          </m:r>
                          <m:r>
                            <a:rPr lang="en-US" i="1" dirty="0">
                              <a:latin typeface="Cambria Math" panose="02040503050406030204" pitchFamily="18" charset="0"/>
                            </a:rPr>
                            <m:t>𝑖</m:t>
                          </m:r>
                        </m:sub>
                      </m:sSub>
                      <m:r>
                        <a:rPr lang="en-US" b="0" i="1" dirty="0" smtClean="0">
                          <a:latin typeface="Cambria Math" panose="02040503050406030204" pitchFamily="18" charset="0"/>
                        </a:rPr>
                        <m:t>,  1</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𝑘</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𝐷</m:t>
                      </m:r>
                    </m:oMath>
                  </m:oMathPara>
                </a14:m>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(0)</m:t>
                          </m:r>
                        </m:sup>
                      </m:sSubSup>
                      <m:r>
                        <a:rPr lang="en-US" i="1">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 </m:t>
                      </m:r>
                      <m:r>
                        <a:rPr lang="en-US" b="0" i="1" dirty="0" smtClean="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𝑘</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𝐷</m:t>
                      </m:r>
                      <m:r>
                        <a:rPr lang="en-US" b="0" i="1" dirty="0" smtClean="0">
                          <a:latin typeface="Cambria Math" panose="02040503050406030204" pitchFamily="18" charset="0"/>
                          <a:ea typeface="Cambria Math" panose="02040503050406030204" pitchFamily="18" charset="0"/>
                        </a:rPr>
                        <m:t>+1</m:t>
                      </m:r>
                    </m:oMath>
                  </m:oMathPara>
                </a14:m>
                <a:endParaRPr lang="en-US" dirty="0"/>
              </a:p>
              <a:p>
                <a:pPr marL="0" indent="0">
                  <a:lnSpc>
                    <a:spcPct val="120000"/>
                  </a:lnSpc>
                  <a:buNone/>
                </a:pPr>
                <a:endParaRPr lang="en-US" dirty="0"/>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389986" y="1368422"/>
                <a:ext cx="5810790" cy="5342005"/>
              </a:xfrm>
              <a:blipFill>
                <a:blip r:embed="rId2"/>
                <a:stretch>
                  <a:fillRect l="-2183" t="-952"/>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3"/>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4"/>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5"/>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7"/>
                <a:stretch>
                  <a:fillRect/>
                </a:stretch>
              </a:blipFill>
            </p:spPr>
            <p:txBody>
              <a:bodyPr/>
              <a:lstStyle/>
              <a:p>
                <a:r>
                  <a:rPr lang="en-US">
                    <a:noFill/>
                  </a:rPr>
                  <a:t> </a:t>
                </a:r>
              </a:p>
            </p:txBody>
          </p:sp>
        </mc:Fallback>
      </mc:AlternateContent>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881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415712" cy="1325563"/>
          </a:xfrm>
        </p:spPr>
        <p:txBody>
          <a:bodyPr/>
          <a:lstStyle/>
          <a:p>
            <a:r>
              <a:rPr lang="en-US" dirty="0"/>
              <a:t>How forward propagation </a:t>
            </a:r>
            <a:r>
              <a:rPr lang="en-US" b="1" u="sng" dirty="0"/>
              <a:t>continues…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389986" y="1368422"/>
                <a:ext cx="5810790" cy="5342005"/>
              </a:xfrm>
            </p:spPr>
            <p:txBody>
              <a:bodyPr>
                <a:normAutofit/>
              </a:bodyPr>
              <a:lstStyle/>
              <a:p>
                <a:pPr marL="0" indent="0">
                  <a:lnSpc>
                    <a:spcPct val="110000"/>
                  </a:lnSpc>
                  <a:buNone/>
                </a:pPr>
                <a:r>
                  <a:rPr lang="en-US" dirty="0"/>
                  <a:t>Then we calculate the first layer excitations as:</a:t>
                </a:r>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𝑘𝑖</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𝐷</m:t>
                          </m:r>
                          <m:r>
                            <a:rPr lang="en-US" b="0" i="1" smtClean="0">
                              <a:latin typeface="Cambria Math" panose="02040503050406030204" pitchFamily="18" charset="0"/>
                            </a:rPr>
                            <m:t>+1</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𝑘𝑗</m:t>
                              </m:r>
                            </m:sub>
                            <m:sup>
                              <m:r>
                                <a:rPr lang="en-US" b="0" i="1" smtClean="0">
                                  <a:latin typeface="Cambria Math" panose="02040503050406030204" pitchFamily="18" charset="0"/>
                                </a:rPr>
                                <m:t>(1)</m:t>
                              </m:r>
                            </m:sup>
                          </m:sSub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rPr>
                                <m:t>𝑗𝑖</m:t>
                              </m:r>
                            </m:sub>
                            <m:sup>
                              <m:r>
                                <a:rPr lang="en-US" i="1">
                                  <a:latin typeface="Cambria Math" panose="02040503050406030204" pitchFamily="18" charset="0"/>
                                </a:rPr>
                                <m:t>(</m:t>
                              </m:r>
                              <m:r>
                                <a:rPr lang="en-US" i="1" smtClean="0">
                                  <a:latin typeface="Cambria Math" panose="02040503050406030204" pitchFamily="18" charset="0"/>
                                </a:rPr>
                                <m:t>0</m:t>
                              </m:r>
                              <m:r>
                                <a:rPr lang="en-US" i="1">
                                  <a:latin typeface="Cambria Math" panose="02040503050406030204" pitchFamily="18" charset="0"/>
                                </a:rPr>
                                <m:t>)</m:t>
                              </m:r>
                            </m:sup>
                          </m:sSubSup>
                        </m:e>
                      </m:nary>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oMath>
                  </m:oMathPara>
                </a14:m>
                <a:endParaRPr lang="en-US" dirty="0"/>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389986" y="1368422"/>
                <a:ext cx="5810790" cy="5342005"/>
              </a:xfrm>
              <a:blipFill>
                <a:blip r:embed="rId2"/>
                <a:stretch>
                  <a:fillRect l="-2183" t="-2857"/>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3"/>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4"/>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5"/>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7"/>
                <a:stretch>
                  <a:fillRect/>
                </a:stretch>
              </a:blipFill>
            </p:spPr>
            <p:txBody>
              <a:bodyPr/>
              <a:lstStyle/>
              <a:p>
                <a:r>
                  <a:rPr lang="en-US">
                    <a:noFill/>
                  </a:rPr>
                  <a:t> </a:t>
                </a:r>
              </a:p>
            </p:txBody>
          </p:sp>
        </mc:Fallback>
      </mc:AlternateContent>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97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415712" cy="1325563"/>
          </a:xfrm>
        </p:spPr>
        <p:txBody>
          <a:bodyPr/>
          <a:lstStyle/>
          <a:p>
            <a:r>
              <a:rPr lang="en-US" dirty="0"/>
              <a:t>How forward propagation </a:t>
            </a:r>
            <a:r>
              <a:rPr lang="en-US" b="1" u="sng" dirty="0"/>
              <a:t>continues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389986" y="1368422"/>
                <a:ext cx="5810790" cy="5342005"/>
              </a:xfrm>
            </p:spPr>
            <p:txBody>
              <a:bodyPr>
                <a:normAutofit/>
              </a:bodyPr>
              <a:lstStyle/>
              <a:p>
                <a:pPr marL="0" indent="0">
                  <a:lnSpc>
                    <a:spcPct val="120000"/>
                  </a:lnSpc>
                  <a:buNone/>
                </a:pPr>
                <a:r>
                  <a:rPr lang="en-US" dirty="0"/>
                  <a:t>Then we calculate the first-layer activations as:</a:t>
                </a:r>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𝑘𝑖</m:t>
                              </m:r>
                            </m:sub>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bSup>
                        </m:e>
                      </m:d>
                      <m:r>
                        <a:rPr lang="en-US" i="1">
                          <a:latin typeface="Cambria Math" panose="02040503050406030204" pitchFamily="18" charset="0"/>
                        </a:rPr>
                        <m:t>,   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oMath>
                  </m:oMathPara>
                </a14:m>
                <a:endParaRPr lang="en-US" dirty="0"/>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389986" y="1368422"/>
                <a:ext cx="5810790" cy="5342005"/>
              </a:xfrm>
              <a:blipFill>
                <a:blip r:embed="rId2"/>
                <a:stretch>
                  <a:fillRect l="-2183" t="-476"/>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3"/>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4"/>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5"/>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7"/>
                <a:stretch>
                  <a:fillRect/>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69C33476-34B6-FB49-830E-D7D917F3F469}"/>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F30ACE-46D6-504E-8C76-E651975C3BFF}"/>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00EDDAC-BD71-1941-8396-28AF497812C1}"/>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Curved Connector 111">
            <a:extLst>
              <a:ext uri="{FF2B5EF4-FFF2-40B4-BE49-F238E27FC236}">
                <a16:creationId xmlns:a16="http://schemas.microsoft.com/office/drawing/2014/main" id="{3A13D0A5-35B7-6944-808D-5BCB052F52A0}"/>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35F941F4-A522-7440-9B2C-4CF23E724925}"/>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30B1260-32BF-6946-BAFC-B63443B7FA72}"/>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a:endCxn id="107"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a:endCxn id="109"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a:endCxn id="110"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a:endCxn id="110"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a:endCxn id="109"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a:endCxn id="107"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a:endCxn id="109"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a:endCxn id="110"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a:endCxn id="107"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a:endCxn id="110"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a:endCxn id="107"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a:endCxn id="109"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49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415712" cy="1325563"/>
          </a:xfrm>
        </p:spPr>
        <p:txBody>
          <a:bodyPr/>
          <a:lstStyle/>
          <a:p>
            <a:r>
              <a:rPr lang="en-US" dirty="0"/>
              <a:t>How forward propagation</a:t>
            </a:r>
            <a:r>
              <a:rPr lang="en-US" b="1" u="sng" dirty="0"/>
              <a:t> continues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389986" y="1368422"/>
                <a:ext cx="5810790" cy="5342005"/>
              </a:xfrm>
            </p:spPr>
            <p:txBody>
              <a:bodyPr>
                <a:normAutofit/>
              </a:bodyPr>
              <a:lstStyle/>
              <a:p>
                <a:pPr marL="0" indent="0">
                  <a:lnSpc>
                    <a:spcPct val="110000"/>
                  </a:lnSpc>
                  <a:buNone/>
                </a:pPr>
                <a:r>
                  <a:rPr lang="en-US" dirty="0"/>
                  <a:t>…and so on, repeating the following two equations, layer after layer, until we get to the L</a:t>
                </a:r>
                <a:r>
                  <a:rPr lang="en-US" baseline="30000" dirty="0"/>
                  <a:t>th</a:t>
                </a:r>
                <a:r>
                  <a:rPr lang="en-US" dirty="0"/>
                  <a:t> layer:</a:t>
                </a:r>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𝑘𝑖</m:t>
                          </m:r>
                        </m:sub>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up>
                      </m:sSub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r>
                            <a:rPr lang="en-US" b="0" i="1" smtClean="0">
                              <a:latin typeface="Cambria Math" panose="02040503050406030204" pitchFamily="18" charset="0"/>
                            </a:rPr>
                            <m:t>+1</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𝑘𝑗</m:t>
                              </m:r>
                            </m:sub>
                            <m:sup>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rPr>
                                <m:t>𝑗𝑖</m:t>
                              </m:r>
                            </m:sub>
                            <m:sup>
                              <m:r>
                                <a:rPr lang="en-US" i="1">
                                  <a:latin typeface="Cambria Math" panose="02040503050406030204" pitchFamily="18" charset="0"/>
                                </a:rPr>
                                <m:t>(</m:t>
                              </m:r>
                              <m:r>
                                <a:rPr lang="en-US" i="1">
                                  <a:latin typeface="Cambria Math" panose="02040503050406030204" pitchFamily="18" charset="0"/>
                                </a:rPr>
                                <m:t>𝑙</m:t>
                              </m:r>
                              <m:r>
                                <a:rPr lang="en-US" b="0" i="1" smtClean="0">
                                  <a:latin typeface="Cambria Math" panose="02040503050406030204" pitchFamily="18" charset="0"/>
                                </a:rPr>
                                <m:t>−1</m:t>
                              </m:r>
                              <m:r>
                                <a:rPr lang="en-US" i="1">
                                  <a:latin typeface="Cambria Math" panose="02040503050406030204" pitchFamily="18" charset="0"/>
                                </a:rPr>
                                <m:t>)</m:t>
                              </m:r>
                            </m:sup>
                          </m:sSubSup>
                        </m:e>
                      </m:nary>
                    </m:oMath>
                  </m:oMathPara>
                </a14:m>
                <a:endParaRPr lang="en-US" dirty="0"/>
              </a:p>
              <a:p>
                <a:pPr marL="0" indent="0">
                  <a:lnSpc>
                    <a:spcPct val="120000"/>
                  </a:lnSpc>
                  <a:buNone/>
                </a:pPr>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𝑘𝑖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e>
                      </m:d>
                    </m:oMath>
                  </m:oMathPara>
                </a14:m>
                <a:endParaRPr lang="en-US" dirty="0"/>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389986" y="1368422"/>
                <a:ext cx="5810790" cy="5342005"/>
              </a:xfrm>
              <a:blipFill>
                <a:blip r:embed="rId2"/>
                <a:stretch>
                  <a:fillRect l="-2183" t="-952"/>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3"/>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4"/>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5"/>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7"/>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EDCCDE48-B33A-A949-9A01-AB5F70EABCF0}"/>
              </a:ext>
            </a:extLst>
          </p:cNvPr>
          <p:cNvCxnSpPr>
            <a:cxnSpLocks/>
            <a:stCxn id="125" idx="0"/>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97C1D55-79D5-114D-8580-F84A84E2F49E}"/>
              </a:ext>
            </a:extLst>
          </p:cNvPr>
          <p:cNvCxnSpPr>
            <a:cxnSpLocks/>
            <a:stCxn id="127" idx="0"/>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3250D2B-F6F8-B849-BB1F-0CB9625CCDA6}"/>
              </a:ext>
            </a:extLst>
          </p:cNvPr>
          <p:cNvCxnSpPr>
            <a:cxnSpLocks/>
            <a:stCxn id="128" idx="0"/>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69C33476-34B6-FB49-830E-D7D917F3F469}"/>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F30ACE-46D6-504E-8C76-E651975C3BFF}"/>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00EDDAC-BD71-1941-8396-28AF497812C1}"/>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Curved Connector 111">
            <a:extLst>
              <a:ext uri="{FF2B5EF4-FFF2-40B4-BE49-F238E27FC236}">
                <a16:creationId xmlns:a16="http://schemas.microsoft.com/office/drawing/2014/main" id="{3A13D0A5-35B7-6944-808D-5BCB052F52A0}"/>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35F941F4-A522-7440-9B2C-4CF23E724925}"/>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30B1260-32BF-6946-BAFC-B63443B7FA72}"/>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3A8E5E7-0F0C-EC4B-BF7D-47C09B08487E}"/>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E866EF8-CB83-AA44-ACE4-E32B1672CB6B}"/>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D826BBE-CC11-C440-B449-291B9130B3D1}"/>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urved Connector 120">
            <a:extLst>
              <a:ext uri="{FF2B5EF4-FFF2-40B4-BE49-F238E27FC236}">
                <a16:creationId xmlns:a16="http://schemas.microsoft.com/office/drawing/2014/main" id="{91A4151F-7E1A-ED48-BD0E-5B02F7E08CC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656BF348-6E59-C847-A8D3-869B3640AA25}"/>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8514D8D5-AC04-744E-BE61-40951FAB632A}"/>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345B619B-9998-C141-BB39-F74611038A93}"/>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0B224503-ADE8-3F4A-95E8-BBA975F6504F}"/>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933342B-26AF-2D4A-A95A-C052BC3A46AD}"/>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Curved Connector 129">
            <a:extLst>
              <a:ext uri="{FF2B5EF4-FFF2-40B4-BE49-F238E27FC236}">
                <a16:creationId xmlns:a16="http://schemas.microsoft.com/office/drawing/2014/main" id="{EA93DC13-303B-8B46-8647-26E9E4DD87CE}"/>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5E6F6906-E360-9C46-8619-14E0CE761A5C}"/>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4BD6FDC7-EB35-8F4B-9A9E-30F727327C76}"/>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a:endCxn id="107"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a:endCxn id="109"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a:endCxn id="110"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FB3EF3C-C649-594E-A4AE-D163250C6638}"/>
              </a:ext>
            </a:extLst>
          </p:cNvPr>
          <p:cNvCxnSpPr>
            <a:cxnSpLocks/>
            <a:stCxn id="107" idx="0"/>
            <a:endCxn id="116"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B355FDB-E1AA-1348-962A-5591D19113C2}"/>
              </a:ext>
            </a:extLst>
          </p:cNvPr>
          <p:cNvCxnSpPr>
            <a:cxnSpLocks/>
            <a:stCxn id="109" idx="0"/>
            <a:endCxn id="118"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1F15DF7-8F03-0F4D-A211-3AF18D8494F6}"/>
              </a:ext>
            </a:extLst>
          </p:cNvPr>
          <p:cNvCxnSpPr>
            <a:cxnSpLocks/>
            <a:stCxn id="110" idx="0"/>
            <a:endCxn id="119"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006C022-D10E-2D45-870F-56948C4A322A}"/>
              </a:ext>
            </a:extLst>
          </p:cNvPr>
          <p:cNvCxnSpPr>
            <a:cxnSpLocks/>
            <a:stCxn id="116" idx="0"/>
            <a:endCxn id="125"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A1C8F94-7FD8-0A41-BE99-9FE5310DF10F}"/>
              </a:ext>
            </a:extLst>
          </p:cNvPr>
          <p:cNvCxnSpPr>
            <a:cxnSpLocks/>
            <a:stCxn id="118" idx="0"/>
            <a:endCxn id="127"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A19DF8C-D03B-AE41-A68D-3B3530F43EAB}"/>
              </a:ext>
            </a:extLst>
          </p:cNvPr>
          <p:cNvCxnSpPr>
            <a:cxnSpLocks/>
            <a:stCxn id="119" idx="0"/>
            <a:endCxn id="128"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0A49A95-A9BE-8B49-AB2A-A02AD893E12C}"/>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3" name="Rectangle 152">
                <a:extLst>
                  <a:ext uri="{FF2B5EF4-FFF2-40B4-BE49-F238E27FC236}">
                    <a16:creationId xmlns:a16="http://schemas.microsoft.com/office/drawing/2014/main" id="{10A49A95-A9BE-8B49-AB2A-A02AD893E12C}"/>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8"/>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B3C0759F-C315-BA4A-83D4-687E5DDB7D7E}"/>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B064ED85-A1B8-6447-B82E-97CA4CA784C1}"/>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6" name="Rectangle 155">
                <a:extLst>
                  <a:ext uri="{FF2B5EF4-FFF2-40B4-BE49-F238E27FC236}">
                    <a16:creationId xmlns:a16="http://schemas.microsoft.com/office/drawing/2014/main" id="{B064ED85-A1B8-6447-B82E-97CA4CA784C1}"/>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6"/>
                <a:stretch>
                  <a:fillRect/>
                </a:stretch>
              </a:blipFill>
            </p:spPr>
            <p:txBody>
              <a:bodyPr/>
              <a:lstStyle/>
              <a:p>
                <a:r>
                  <a:rPr lang="en-US">
                    <a:noFill/>
                  </a:rPr>
                  <a:t> </a:t>
                </a:r>
              </a:p>
            </p:txBody>
          </p:sp>
        </mc:Fallback>
      </mc:AlternateContent>
      <p:sp>
        <p:nvSpPr>
          <p:cNvPr id="158" name="Oval 157">
            <a:extLst>
              <a:ext uri="{FF2B5EF4-FFF2-40B4-BE49-F238E27FC236}">
                <a16:creationId xmlns:a16="http://schemas.microsoft.com/office/drawing/2014/main" id="{AB28B2BF-DD1C-0E40-8A5B-9A979CB2F215}"/>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a:endCxn id="110"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a:endCxn id="109"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a:endCxn id="107"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a:endCxn id="109"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a:endCxn id="110"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a:endCxn id="107"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a:endCxn id="110"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EFD7908D-46F6-694F-B4A5-99C13B3C42B2}"/>
              </a:ext>
            </a:extLst>
          </p:cNvPr>
          <p:cNvCxnSpPr>
            <a:cxnSpLocks/>
            <a:stCxn id="109" idx="0"/>
            <a:endCxn id="116"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1CC3EF7-2A3D-D247-BB22-504C0F00475D}"/>
              </a:ext>
            </a:extLst>
          </p:cNvPr>
          <p:cNvCxnSpPr>
            <a:cxnSpLocks/>
            <a:stCxn id="110" idx="0"/>
            <a:endCxn id="116"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17319AD-EEC4-FD42-ADCB-AFACC2CD2947}"/>
              </a:ext>
            </a:extLst>
          </p:cNvPr>
          <p:cNvCxnSpPr>
            <a:cxnSpLocks/>
            <a:stCxn id="155" idx="7"/>
            <a:endCxn id="116"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9FD14372-B9F3-B34A-8FBC-EC7DB86931A5}"/>
              </a:ext>
            </a:extLst>
          </p:cNvPr>
          <p:cNvCxnSpPr>
            <a:cxnSpLocks/>
            <a:stCxn id="107" idx="0"/>
            <a:endCxn id="118"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1D6E0B-2BBC-A143-A20B-6B196A1C3BF1}"/>
              </a:ext>
            </a:extLst>
          </p:cNvPr>
          <p:cNvCxnSpPr>
            <a:cxnSpLocks/>
            <a:stCxn id="107" idx="0"/>
            <a:endCxn id="119"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D8AFB6B-BCC4-7742-8BB0-A750649486B0}"/>
              </a:ext>
            </a:extLst>
          </p:cNvPr>
          <p:cNvCxnSpPr>
            <a:cxnSpLocks/>
            <a:stCxn id="155" idx="0"/>
            <a:endCxn id="118"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85EE2282-36EA-394C-9716-06FB47F30855}"/>
              </a:ext>
            </a:extLst>
          </p:cNvPr>
          <p:cNvCxnSpPr>
            <a:cxnSpLocks/>
            <a:stCxn id="155" idx="0"/>
            <a:endCxn id="119"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102E0C2-0B74-C349-8D5D-22B9356EBDC2}"/>
              </a:ext>
            </a:extLst>
          </p:cNvPr>
          <p:cNvCxnSpPr>
            <a:cxnSpLocks/>
            <a:stCxn id="153" idx="0"/>
            <a:endCxn id="155"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689BA02-C7EC-B84B-9ABD-12CEE9E7ABF6}"/>
              </a:ext>
            </a:extLst>
          </p:cNvPr>
          <p:cNvCxnSpPr>
            <a:cxnSpLocks/>
            <a:stCxn id="158" idx="0"/>
            <a:endCxn id="128"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0F8B002-6FEF-0947-9304-5B8145FCBF73}"/>
              </a:ext>
            </a:extLst>
          </p:cNvPr>
          <p:cNvCxnSpPr>
            <a:cxnSpLocks/>
            <a:stCxn id="156" idx="0"/>
            <a:endCxn id="158"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5DDC83A-D7BC-AE45-87FC-3EFFAC57C20B}"/>
              </a:ext>
            </a:extLst>
          </p:cNvPr>
          <p:cNvCxnSpPr>
            <a:cxnSpLocks/>
            <a:stCxn id="158" idx="1"/>
            <a:endCxn id="127"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2B0EA740-964E-A44C-A8BB-DBF5A623C1CA}"/>
              </a:ext>
            </a:extLst>
          </p:cNvPr>
          <p:cNvCxnSpPr>
            <a:cxnSpLocks/>
            <a:stCxn id="158" idx="1"/>
            <a:endCxn id="125"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73832BE-B9F9-4849-B526-D4860B2D7719}"/>
              </a:ext>
            </a:extLst>
          </p:cNvPr>
          <p:cNvCxnSpPr>
            <a:cxnSpLocks/>
            <a:stCxn id="118" idx="0"/>
            <a:endCxn id="128"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29105F6-2D38-9A42-B861-8514464BE5BC}"/>
              </a:ext>
            </a:extLst>
          </p:cNvPr>
          <p:cNvCxnSpPr>
            <a:cxnSpLocks/>
            <a:stCxn id="116" idx="0"/>
            <a:endCxn id="128"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47C4CD8-D31A-5C48-955E-EFFBB1821E27}"/>
              </a:ext>
            </a:extLst>
          </p:cNvPr>
          <p:cNvCxnSpPr>
            <a:cxnSpLocks/>
            <a:stCxn id="119" idx="0"/>
            <a:endCxn id="127"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1DE09FC-2CE6-FF4E-B4E1-335E584DB6FF}"/>
              </a:ext>
            </a:extLst>
          </p:cNvPr>
          <p:cNvCxnSpPr>
            <a:cxnSpLocks/>
            <a:stCxn id="119" idx="0"/>
            <a:endCxn id="125"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0E83AB8B-FD2A-DA43-81E1-2F6AB69B6D59}"/>
              </a:ext>
            </a:extLst>
          </p:cNvPr>
          <p:cNvCxnSpPr>
            <a:cxnSpLocks/>
            <a:stCxn id="116" idx="0"/>
            <a:endCxn id="127"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1CA5A66-55BD-DA4C-8D0D-597A2F467799}"/>
              </a:ext>
            </a:extLst>
          </p:cNvPr>
          <p:cNvCxnSpPr>
            <a:cxnSpLocks/>
            <a:stCxn id="118" idx="0"/>
            <a:endCxn id="125"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F6FBEA1-35FD-B640-91A4-41351EA8B6D4}"/>
              </a:ext>
            </a:extLst>
          </p:cNvPr>
          <p:cNvCxnSpPr>
            <a:cxnSpLocks/>
            <a:stCxn id="109" idx="0"/>
            <a:endCxn id="119"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a:endCxn id="107"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a:endCxn id="109"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64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106526" cy="1325563"/>
          </a:xfrm>
        </p:spPr>
        <p:txBody>
          <a:bodyPr/>
          <a:lstStyle/>
          <a:p>
            <a:r>
              <a:rPr lang="en-US" dirty="0"/>
              <a:t>How forward propagation </a:t>
            </a:r>
            <a:r>
              <a:rPr lang="en-US" b="1" u="sng" dirty="0"/>
              <a:t>ends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389986" y="1368422"/>
                <a:ext cx="5810790" cy="5342005"/>
              </a:xfrm>
            </p:spPr>
            <p:txBody>
              <a:bodyPr>
                <a:normAutofit/>
              </a:bodyPr>
              <a:lstStyle/>
              <a:p>
                <a:pPr marL="0" indent="0">
                  <a:lnSpc>
                    <a:spcPct val="110000"/>
                  </a:lnSpc>
                  <a:buNone/>
                </a:pPr>
                <a:r>
                  <a:rPr lang="en-US" dirty="0"/>
                  <a:t>…and then we set the neural net output equal to the activation of the last layer:</a:t>
                </a:r>
              </a:p>
              <a:p>
                <a:pPr marL="0" indent="0">
                  <a:lnSpc>
                    <a:spcPct val="110000"/>
                  </a:lnSpc>
                  <a:buNone/>
                </a:pPr>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𝑐</m:t>
                          </m:r>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b="0" i="0" dirty="0" smtClean="0">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rPr>
                            <m:t>𝑖</m:t>
                          </m:r>
                        </m:sub>
                        <m:sup>
                          <m:r>
                            <a:rPr lang="en-US" i="1">
                              <a:latin typeface="Cambria Math" panose="02040503050406030204" pitchFamily="18" charset="0"/>
                            </a:rPr>
                            <m:t>(</m:t>
                          </m:r>
                          <m:r>
                            <a:rPr lang="en-US" b="0" i="1" smtClean="0">
                              <a:latin typeface="Cambria Math" panose="02040503050406030204" pitchFamily="18" charset="0"/>
                            </a:rPr>
                            <m:t>𝐿</m:t>
                          </m:r>
                          <m:r>
                            <a:rPr lang="en-US" i="1">
                              <a:latin typeface="Cambria Math" panose="02040503050406030204" pitchFamily="18" charset="0"/>
                            </a:rPr>
                            <m:t>)</m:t>
                          </m:r>
                        </m:sup>
                      </m:sSubSup>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m:oMathPara>
                </a14:m>
                <a:endParaRPr lang="en-US" dirty="0"/>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389986" y="1368422"/>
                <a:ext cx="5810790" cy="5342005"/>
              </a:xfrm>
              <a:blipFill>
                <a:blip r:embed="rId2"/>
                <a:stretch>
                  <a:fillRect l="-2183" t="-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9A7F7316-713F-7247-82FC-C66A9CA4CCA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82" name="Rectangle 81">
                <a:extLst>
                  <a:ext uri="{FF2B5EF4-FFF2-40B4-BE49-F238E27FC236}">
                    <a16:creationId xmlns:a16="http://schemas.microsoft.com/office/drawing/2014/main" id="{9A7F7316-713F-7247-82FC-C66A9CA4CCA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EDCCDE48-B33A-A949-9A01-AB5F70EABCF0}"/>
              </a:ext>
            </a:extLst>
          </p:cNvPr>
          <p:cNvCxnSpPr>
            <a:cxnSpLocks/>
            <a:stCxn id="125" idx="0"/>
            <a:endCxn id="82"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97C1D55-79D5-114D-8580-F84A84E2F49E}"/>
              </a:ext>
            </a:extLst>
          </p:cNvPr>
          <p:cNvCxnSpPr>
            <a:cxnSpLocks/>
            <a:stCxn id="127" idx="0"/>
            <a:endCxn id="104"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3250D2B-F6F8-B849-BB1F-0CB9625CCDA6}"/>
              </a:ext>
            </a:extLst>
          </p:cNvPr>
          <p:cNvCxnSpPr>
            <a:cxnSpLocks/>
            <a:stCxn id="128" idx="0"/>
            <a:endCxn id="106"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1BC30BD-A9B3-5D4B-910C-77B4532ED7C2}"/>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4" name="Rectangle 103">
                <a:extLst>
                  <a:ext uri="{FF2B5EF4-FFF2-40B4-BE49-F238E27FC236}">
                    <a16:creationId xmlns:a16="http://schemas.microsoft.com/office/drawing/2014/main" id="{81BC30BD-A9B3-5D4B-910C-77B4532ED7C2}"/>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6E378C86-C9C4-5D41-8726-8A2A0A04058F}"/>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6" name="Rectangle 105">
                <a:extLst>
                  <a:ext uri="{FF2B5EF4-FFF2-40B4-BE49-F238E27FC236}">
                    <a16:creationId xmlns:a16="http://schemas.microsoft.com/office/drawing/2014/main" id="{6E378C86-C9C4-5D41-8726-8A2A0A04058F}"/>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69C33476-34B6-FB49-830E-D7D917F3F469}"/>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F30ACE-46D6-504E-8C76-E651975C3BFF}"/>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00EDDAC-BD71-1941-8396-28AF497812C1}"/>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Curved Connector 111">
            <a:extLst>
              <a:ext uri="{FF2B5EF4-FFF2-40B4-BE49-F238E27FC236}">
                <a16:creationId xmlns:a16="http://schemas.microsoft.com/office/drawing/2014/main" id="{3A13D0A5-35B7-6944-808D-5BCB052F52A0}"/>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35F941F4-A522-7440-9B2C-4CF23E724925}"/>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30B1260-32BF-6946-BAFC-B63443B7FA72}"/>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3A8E5E7-0F0C-EC4B-BF7D-47C09B08487E}"/>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E866EF8-CB83-AA44-ACE4-E32B1672CB6B}"/>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D826BBE-CC11-C440-B449-291B9130B3D1}"/>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urved Connector 120">
            <a:extLst>
              <a:ext uri="{FF2B5EF4-FFF2-40B4-BE49-F238E27FC236}">
                <a16:creationId xmlns:a16="http://schemas.microsoft.com/office/drawing/2014/main" id="{91A4151F-7E1A-ED48-BD0E-5B02F7E08CC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656BF348-6E59-C847-A8D3-869B3640AA25}"/>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8514D8D5-AC04-744E-BE61-40951FAB632A}"/>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345B619B-9998-C141-BB39-F74611038A93}"/>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0B224503-ADE8-3F4A-95E8-BBA975F6504F}"/>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933342B-26AF-2D4A-A95A-C052BC3A46AD}"/>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Curved Connector 129">
            <a:extLst>
              <a:ext uri="{FF2B5EF4-FFF2-40B4-BE49-F238E27FC236}">
                <a16:creationId xmlns:a16="http://schemas.microsoft.com/office/drawing/2014/main" id="{EA93DC13-303B-8B46-8647-26E9E4DD87CE}"/>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5E6F6906-E360-9C46-8619-14E0CE761A5C}"/>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4BD6FDC7-EB35-8F4B-9A9E-30F727327C76}"/>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a:endCxn id="107"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a:endCxn id="109"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a:endCxn id="110"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FB3EF3C-C649-594E-A4AE-D163250C6638}"/>
              </a:ext>
            </a:extLst>
          </p:cNvPr>
          <p:cNvCxnSpPr>
            <a:cxnSpLocks/>
            <a:stCxn id="107" idx="0"/>
            <a:endCxn id="116"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B355FDB-E1AA-1348-962A-5591D19113C2}"/>
              </a:ext>
            </a:extLst>
          </p:cNvPr>
          <p:cNvCxnSpPr>
            <a:cxnSpLocks/>
            <a:stCxn id="109" idx="0"/>
            <a:endCxn id="118"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1F15DF7-8F03-0F4D-A211-3AF18D8494F6}"/>
              </a:ext>
            </a:extLst>
          </p:cNvPr>
          <p:cNvCxnSpPr>
            <a:cxnSpLocks/>
            <a:stCxn id="110" idx="0"/>
            <a:endCxn id="119"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006C022-D10E-2D45-870F-56948C4A322A}"/>
              </a:ext>
            </a:extLst>
          </p:cNvPr>
          <p:cNvCxnSpPr>
            <a:cxnSpLocks/>
            <a:stCxn id="116" idx="0"/>
            <a:endCxn id="125"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A1C8F94-7FD8-0A41-BE99-9FE5310DF10F}"/>
              </a:ext>
            </a:extLst>
          </p:cNvPr>
          <p:cNvCxnSpPr>
            <a:cxnSpLocks/>
            <a:stCxn id="118" idx="0"/>
            <a:endCxn id="127"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A19DF8C-D03B-AE41-A68D-3B3530F43EAB}"/>
              </a:ext>
            </a:extLst>
          </p:cNvPr>
          <p:cNvCxnSpPr>
            <a:cxnSpLocks/>
            <a:stCxn id="119" idx="0"/>
            <a:endCxn id="128"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0A49A95-A9BE-8B49-AB2A-A02AD893E12C}"/>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3" name="Rectangle 152">
                <a:extLst>
                  <a:ext uri="{FF2B5EF4-FFF2-40B4-BE49-F238E27FC236}">
                    <a16:creationId xmlns:a16="http://schemas.microsoft.com/office/drawing/2014/main" id="{10A49A95-A9BE-8B49-AB2A-A02AD893E12C}"/>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1"/>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B3C0759F-C315-BA4A-83D4-687E5DDB7D7E}"/>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B064ED85-A1B8-6447-B82E-97CA4CA784C1}"/>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6" name="Rectangle 155">
                <a:extLst>
                  <a:ext uri="{FF2B5EF4-FFF2-40B4-BE49-F238E27FC236}">
                    <a16:creationId xmlns:a16="http://schemas.microsoft.com/office/drawing/2014/main" id="{B064ED85-A1B8-6447-B82E-97CA4CA784C1}"/>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7"/>
                <a:stretch>
                  <a:fillRect/>
                </a:stretch>
              </a:blipFill>
            </p:spPr>
            <p:txBody>
              <a:bodyPr/>
              <a:lstStyle/>
              <a:p>
                <a:r>
                  <a:rPr lang="en-US">
                    <a:noFill/>
                  </a:rPr>
                  <a:t> </a:t>
                </a:r>
              </a:p>
            </p:txBody>
          </p:sp>
        </mc:Fallback>
      </mc:AlternateContent>
      <p:sp>
        <p:nvSpPr>
          <p:cNvPr id="158" name="Oval 157">
            <a:extLst>
              <a:ext uri="{FF2B5EF4-FFF2-40B4-BE49-F238E27FC236}">
                <a16:creationId xmlns:a16="http://schemas.microsoft.com/office/drawing/2014/main" id="{AB28B2BF-DD1C-0E40-8A5B-9A979CB2F215}"/>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a:endCxn id="110"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a:endCxn id="109"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a:endCxn id="107"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a:endCxn id="109"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a:endCxn id="110"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a:endCxn id="107"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a:endCxn id="110"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EFD7908D-46F6-694F-B4A5-99C13B3C42B2}"/>
              </a:ext>
            </a:extLst>
          </p:cNvPr>
          <p:cNvCxnSpPr>
            <a:cxnSpLocks/>
            <a:stCxn id="109" idx="0"/>
            <a:endCxn id="116"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1CC3EF7-2A3D-D247-BB22-504C0F00475D}"/>
              </a:ext>
            </a:extLst>
          </p:cNvPr>
          <p:cNvCxnSpPr>
            <a:cxnSpLocks/>
            <a:stCxn id="110" idx="0"/>
            <a:endCxn id="116"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17319AD-EEC4-FD42-ADCB-AFACC2CD2947}"/>
              </a:ext>
            </a:extLst>
          </p:cNvPr>
          <p:cNvCxnSpPr>
            <a:cxnSpLocks/>
            <a:stCxn id="155" idx="7"/>
            <a:endCxn id="116"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9FD14372-B9F3-B34A-8FBC-EC7DB86931A5}"/>
              </a:ext>
            </a:extLst>
          </p:cNvPr>
          <p:cNvCxnSpPr>
            <a:cxnSpLocks/>
            <a:stCxn id="107" idx="0"/>
            <a:endCxn id="118"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1D6E0B-2BBC-A143-A20B-6B196A1C3BF1}"/>
              </a:ext>
            </a:extLst>
          </p:cNvPr>
          <p:cNvCxnSpPr>
            <a:cxnSpLocks/>
            <a:stCxn id="107" idx="0"/>
            <a:endCxn id="119"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D8AFB6B-BCC4-7742-8BB0-A750649486B0}"/>
              </a:ext>
            </a:extLst>
          </p:cNvPr>
          <p:cNvCxnSpPr>
            <a:cxnSpLocks/>
            <a:stCxn id="155" idx="0"/>
            <a:endCxn id="118"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85EE2282-36EA-394C-9716-06FB47F30855}"/>
              </a:ext>
            </a:extLst>
          </p:cNvPr>
          <p:cNvCxnSpPr>
            <a:cxnSpLocks/>
            <a:stCxn id="155" idx="0"/>
            <a:endCxn id="119"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102E0C2-0B74-C349-8D5D-22B9356EBDC2}"/>
              </a:ext>
            </a:extLst>
          </p:cNvPr>
          <p:cNvCxnSpPr>
            <a:cxnSpLocks/>
            <a:stCxn id="153" idx="0"/>
            <a:endCxn id="155"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689BA02-C7EC-B84B-9ABD-12CEE9E7ABF6}"/>
              </a:ext>
            </a:extLst>
          </p:cNvPr>
          <p:cNvCxnSpPr>
            <a:cxnSpLocks/>
            <a:stCxn id="158" idx="0"/>
            <a:endCxn id="128"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0F8B002-6FEF-0947-9304-5B8145FCBF73}"/>
              </a:ext>
            </a:extLst>
          </p:cNvPr>
          <p:cNvCxnSpPr>
            <a:cxnSpLocks/>
            <a:stCxn id="156" idx="0"/>
            <a:endCxn id="158"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5DDC83A-D7BC-AE45-87FC-3EFFAC57C20B}"/>
              </a:ext>
            </a:extLst>
          </p:cNvPr>
          <p:cNvCxnSpPr>
            <a:cxnSpLocks/>
            <a:stCxn id="158" idx="1"/>
            <a:endCxn id="127"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2B0EA740-964E-A44C-A8BB-DBF5A623C1CA}"/>
              </a:ext>
            </a:extLst>
          </p:cNvPr>
          <p:cNvCxnSpPr>
            <a:cxnSpLocks/>
            <a:stCxn id="158" idx="1"/>
            <a:endCxn id="125"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73832BE-B9F9-4849-B526-D4860B2D7719}"/>
              </a:ext>
            </a:extLst>
          </p:cNvPr>
          <p:cNvCxnSpPr>
            <a:cxnSpLocks/>
            <a:stCxn id="118" idx="0"/>
            <a:endCxn id="128"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29105F6-2D38-9A42-B861-8514464BE5BC}"/>
              </a:ext>
            </a:extLst>
          </p:cNvPr>
          <p:cNvCxnSpPr>
            <a:cxnSpLocks/>
            <a:stCxn id="116" idx="0"/>
            <a:endCxn id="128"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47C4CD8-D31A-5C48-955E-EFFBB1821E27}"/>
              </a:ext>
            </a:extLst>
          </p:cNvPr>
          <p:cNvCxnSpPr>
            <a:cxnSpLocks/>
            <a:stCxn id="119" idx="0"/>
            <a:endCxn id="127"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1DE09FC-2CE6-FF4E-B4E1-335E584DB6FF}"/>
              </a:ext>
            </a:extLst>
          </p:cNvPr>
          <p:cNvCxnSpPr>
            <a:cxnSpLocks/>
            <a:stCxn id="119" idx="0"/>
            <a:endCxn id="125"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0E83AB8B-FD2A-DA43-81E1-2F6AB69B6D59}"/>
              </a:ext>
            </a:extLst>
          </p:cNvPr>
          <p:cNvCxnSpPr>
            <a:cxnSpLocks/>
            <a:stCxn id="116" idx="0"/>
            <a:endCxn id="127"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1CA5A66-55BD-DA4C-8D0D-597A2F467799}"/>
              </a:ext>
            </a:extLst>
          </p:cNvPr>
          <p:cNvCxnSpPr>
            <a:cxnSpLocks/>
            <a:stCxn id="118" idx="0"/>
            <a:endCxn id="125"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F6FBEA1-35FD-B640-91A4-41351EA8B6D4}"/>
              </a:ext>
            </a:extLst>
          </p:cNvPr>
          <p:cNvCxnSpPr>
            <a:cxnSpLocks/>
            <a:stCxn id="109" idx="0"/>
            <a:endCxn id="119"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a:endCxn id="107"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a:endCxn id="109"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34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600B-1A60-F844-9536-0B2CA6A71D0C}"/>
              </a:ext>
            </a:extLst>
          </p:cNvPr>
          <p:cNvSpPr>
            <a:spLocks noGrp="1"/>
          </p:cNvSpPr>
          <p:nvPr>
            <p:ph type="title"/>
          </p:nvPr>
        </p:nvSpPr>
        <p:spPr/>
        <p:txBody>
          <a:bodyPr/>
          <a:lstStyle/>
          <a:p>
            <a:r>
              <a:rPr lang="en-US" dirty="0"/>
              <a:t>Activation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72D226-DA3E-3944-9889-FEB1D73A6AB8}"/>
                  </a:ext>
                </a:extLst>
              </p:cNvPr>
              <p:cNvSpPr>
                <a:spLocks noGrp="1"/>
              </p:cNvSpPr>
              <p:nvPr>
                <p:ph idx="1"/>
              </p:nvPr>
            </p:nvSpPr>
            <p:spPr>
              <a:xfrm>
                <a:off x="2481284" y="1368414"/>
                <a:ext cx="7191351" cy="5489586"/>
              </a:xfrm>
            </p:spPr>
            <p:txBody>
              <a:bodyPr>
                <a:normAutofit fontScale="85000" lnSpcReduction="10000"/>
              </a:bodyPr>
              <a:lstStyle/>
              <a:p>
                <a:pPr marL="0" indent="0">
                  <a:buNone/>
                </a:pPr>
                <a:r>
                  <a:rPr lang="en-US" dirty="0"/>
                  <a:t>What is that “activation function?”  Here are some that you should know about:</a:t>
                </a:r>
              </a:p>
              <a:p>
                <a:pPr marL="0" indent="0">
                  <a:buNone/>
                </a:pPr>
                <a:r>
                  <a:rPr lang="en-US" dirty="0"/>
                  <a:t>Logistic Sigmoid:</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up>
                          </m:sSup>
                        </m:den>
                      </m:f>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e>
                      </m:d>
                    </m:oMath>
                  </m:oMathPara>
                </a14:m>
                <a:endParaRPr lang="en-US" dirty="0"/>
              </a:p>
              <a:p>
                <a:pPr marL="0" indent="0">
                  <a:buNone/>
                </a:pPr>
                <a:endParaRPr lang="en-US" dirty="0"/>
              </a:p>
              <a:p>
                <a:pPr marL="0" indent="0">
                  <a:buNone/>
                </a:pPr>
                <a:r>
                  <a:rPr lang="en-US" dirty="0"/>
                  <a:t>Tanh:</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tanh</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𝛽</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𝛽</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sup>
                          </m:sSup>
                        </m:den>
                      </m:f>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tanh</m:t>
                          </m:r>
                        </m:e>
                        <m:sup>
                          <m:r>
                            <a:rPr lang="en-US" b="0" i="1" smtClean="0">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tanh</m:t>
                          </m:r>
                        </m:e>
                        <m:sup>
                          <m:r>
                            <a:rPr lang="en-US" b="0" i="1" smtClean="0">
                              <a:latin typeface="Cambria Math" panose="02040503050406030204" pitchFamily="18" charset="0"/>
                              <a:ea typeface="Cambria Math" panose="02040503050406030204" pitchFamily="18" charset="0"/>
                            </a:rPr>
                            <m:t>2</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oMath>
                  </m:oMathPara>
                </a14:m>
                <a:endParaRPr lang="en-US" dirty="0"/>
              </a:p>
              <a:p>
                <a:pPr marL="0" indent="0">
                  <a:buNone/>
                </a:pPr>
                <a:endParaRPr lang="en-US" dirty="0"/>
              </a:p>
              <a:p>
                <a:pPr marL="0" indent="0">
                  <a:buNone/>
                </a:pPr>
                <a:r>
                  <a:rPr lang="en-US" dirty="0"/>
                  <a:t>And here’s one you haven’t seen before, called the rectified linear unit: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ReLU</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r>
                        <a:rPr lang="en-US" i="1">
                          <a:latin typeface="Cambria Math" panose="02040503050406030204" pitchFamily="18" charset="0"/>
                          <a:ea typeface="Cambria Math" panose="02040503050406030204" pitchFamily="18" charset="0"/>
                        </a:rPr>
                        <m:t>=</m:t>
                      </m:r>
                      <m:func>
                        <m:funcPr>
                          <m:ctrlPr>
                            <a:rPr lang="en-US"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max</m:t>
                          </m:r>
                        </m:fName>
                        <m:e>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𝛽</m:t>
                              </m:r>
                            </m:e>
                          </m:d>
                        </m:e>
                      </m:func>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ReLU</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u</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2E72D226-DA3E-3944-9889-FEB1D73A6AB8}"/>
                  </a:ext>
                </a:extLst>
              </p:cNvPr>
              <p:cNvSpPr>
                <a:spLocks noGrp="1" noRot="1" noChangeAspect="1" noMove="1" noResize="1" noEditPoints="1" noAdjustHandles="1" noChangeArrowheads="1" noChangeShapeType="1" noTextEdit="1"/>
              </p:cNvSpPr>
              <p:nvPr>
                <p:ph idx="1"/>
              </p:nvPr>
            </p:nvSpPr>
            <p:spPr>
              <a:xfrm>
                <a:off x="2481284" y="1368414"/>
                <a:ext cx="7191351" cy="5489586"/>
              </a:xfrm>
              <a:blipFill>
                <a:blip r:embed="rId2"/>
                <a:stretch>
                  <a:fillRect l="-1232" t="-2315"/>
                </a:stretch>
              </a:blipFill>
            </p:spPr>
            <p:txBody>
              <a:bodyPr/>
              <a:lstStyle/>
              <a:p>
                <a:r>
                  <a:rPr lang="en-US">
                    <a:noFill/>
                  </a:rPr>
                  <a:t> </a:t>
                </a:r>
              </a:p>
            </p:txBody>
          </p:sp>
        </mc:Fallback>
      </mc:AlternateContent>
      <p:pic>
        <p:nvPicPr>
          <p:cNvPr id="5" name="Picture 4" descr="A screenshot of a cell phone&#10;&#10;Description automatically generated">
            <a:extLst>
              <a:ext uri="{FF2B5EF4-FFF2-40B4-BE49-F238E27FC236}">
                <a16:creationId xmlns:a16="http://schemas.microsoft.com/office/drawing/2014/main" id="{C8634E4B-BE80-B545-BE35-31CC19B0F228}"/>
              </a:ext>
            </a:extLst>
          </p:cNvPr>
          <p:cNvPicPr>
            <a:picLocks noChangeAspect="1"/>
          </p:cNvPicPr>
          <p:nvPr/>
        </p:nvPicPr>
        <p:blipFill>
          <a:blip r:embed="rId3"/>
          <a:stretch>
            <a:fillRect/>
          </a:stretch>
        </p:blipFill>
        <p:spPr>
          <a:xfrm>
            <a:off x="0" y="1368414"/>
            <a:ext cx="2438400" cy="1828800"/>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94F2FA54-DBE7-C24B-8AAB-EAF2B2B08411}"/>
              </a:ext>
            </a:extLst>
          </p:cNvPr>
          <p:cNvPicPr>
            <a:picLocks noChangeAspect="1"/>
          </p:cNvPicPr>
          <p:nvPr/>
        </p:nvPicPr>
        <p:blipFill>
          <a:blip r:embed="rId4"/>
          <a:stretch>
            <a:fillRect/>
          </a:stretch>
        </p:blipFill>
        <p:spPr>
          <a:xfrm>
            <a:off x="9755983" y="1356506"/>
            <a:ext cx="2438400" cy="1828800"/>
          </a:xfrm>
          <a:prstGeom prst="rect">
            <a:avLst/>
          </a:prstGeom>
        </p:spPr>
      </p:pic>
      <p:pic>
        <p:nvPicPr>
          <p:cNvPr id="9" name="Picture 8" descr="A close up of a logo&#10;&#10;Description automatically generated">
            <a:extLst>
              <a:ext uri="{FF2B5EF4-FFF2-40B4-BE49-F238E27FC236}">
                <a16:creationId xmlns:a16="http://schemas.microsoft.com/office/drawing/2014/main" id="{ED94EC7F-724E-144A-B8E8-ADF966B6C942}"/>
              </a:ext>
            </a:extLst>
          </p:cNvPr>
          <p:cNvPicPr>
            <a:picLocks noChangeAspect="1"/>
          </p:cNvPicPr>
          <p:nvPr/>
        </p:nvPicPr>
        <p:blipFill>
          <a:blip r:embed="rId5"/>
          <a:stretch>
            <a:fillRect/>
          </a:stretch>
        </p:blipFill>
        <p:spPr>
          <a:xfrm>
            <a:off x="0" y="3198807"/>
            <a:ext cx="2438400" cy="18288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08BEB150-B277-1241-AB2E-22256878DEB0}"/>
              </a:ext>
            </a:extLst>
          </p:cNvPr>
          <p:cNvPicPr>
            <a:picLocks noChangeAspect="1"/>
          </p:cNvPicPr>
          <p:nvPr/>
        </p:nvPicPr>
        <p:blipFill>
          <a:blip r:embed="rId6"/>
          <a:stretch>
            <a:fillRect/>
          </a:stretch>
        </p:blipFill>
        <p:spPr>
          <a:xfrm>
            <a:off x="9755983" y="3198807"/>
            <a:ext cx="2438400" cy="18288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D9A83F5A-9BBB-0F4C-A00B-34CA6DD7A6D6}"/>
              </a:ext>
            </a:extLst>
          </p:cNvPr>
          <p:cNvPicPr>
            <a:picLocks noChangeAspect="1"/>
          </p:cNvPicPr>
          <p:nvPr/>
        </p:nvPicPr>
        <p:blipFill>
          <a:blip r:embed="rId7"/>
          <a:stretch>
            <a:fillRect/>
          </a:stretch>
        </p:blipFill>
        <p:spPr>
          <a:xfrm>
            <a:off x="0" y="5027607"/>
            <a:ext cx="2438400" cy="182880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F9B40BCE-1EE2-2A40-A8CB-2191EA590CDF}"/>
              </a:ext>
            </a:extLst>
          </p:cNvPr>
          <p:cNvPicPr>
            <a:picLocks noChangeAspect="1"/>
          </p:cNvPicPr>
          <p:nvPr/>
        </p:nvPicPr>
        <p:blipFill>
          <a:blip r:embed="rId8"/>
          <a:stretch>
            <a:fillRect/>
          </a:stretch>
        </p:blipFill>
        <p:spPr>
          <a:xfrm>
            <a:off x="9755983" y="5027607"/>
            <a:ext cx="2438400" cy="1828800"/>
          </a:xfrm>
          <a:prstGeom prst="rect">
            <a:avLst/>
          </a:prstGeom>
        </p:spPr>
      </p:pic>
    </p:spTree>
    <p:extLst>
      <p:ext uri="{BB962C8B-B14F-4D97-AF65-F5344CB8AC3E}">
        <p14:creationId xmlns:p14="http://schemas.microsoft.com/office/powerpoint/2010/main" val="3901462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600B-1A60-F844-9536-0B2CA6A71D0C}"/>
              </a:ext>
            </a:extLst>
          </p:cNvPr>
          <p:cNvSpPr>
            <a:spLocks noGrp="1"/>
          </p:cNvSpPr>
          <p:nvPr>
            <p:ph type="title"/>
          </p:nvPr>
        </p:nvSpPr>
        <p:spPr/>
        <p:txBody>
          <a:bodyPr/>
          <a:lstStyle/>
          <a:p>
            <a:r>
              <a:rPr lang="en-US" dirty="0"/>
              <a:t>Activation functions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72D226-DA3E-3944-9889-FEB1D73A6AB8}"/>
                  </a:ext>
                </a:extLst>
              </p:cNvPr>
              <p:cNvSpPr>
                <a:spLocks noGrp="1"/>
              </p:cNvSpPr>
              <p:nvPr>
                <p:ph idx="1"/>
              </p:nvPr>
            </p:nvSpPr>
            <p:spPr>
              <a:xfrm>
                <a:off x="858643" y="1467665"/>
                <a:ext cx="10515600" cy="5167312"/>
              </a:xfrm>
            </p:spPr>
            <p:txBody>
              <a:bodyPr>
                <a:normAutofit lnSpcReduction="10000"/>
              </a:bodyPr>
              <a:lstStyle/>
              <a:p>
                <a:pPr marL="0" indent="0">
                  <a:buNone/>
                </a:pPr>
                <a:r>
                  <a:rPr lang="en-US" dirty="0"/>
                  <a:t>The last activation function you need to know is the </a:t>
                </a:r>
                <a:r>
                  <a:rPr lang="en-US" dirty="0" err="1"/>
                  <a:t>softmax</a:t>
                </a:r>
                <a:r>
                  <a:rPr lang="en-US" dirty="0"/>
                  <a:t>.  </a:t>
                </a:r>
                <a:r>
                  <a:rPr lang="en-US" dirty="0" err="1"/>
                  <a:t>Softmax</a:t>
                </a:r>
                <a:r>
                  <a:rPr lang="en-US" dirty="0"/>
                  <a:t> is almost never used anywhere except the output layer.  It’s basically a sigmoid, but normalized so that </a:t>
                </a:r>
                <a14:m>
                  <m:oMath xmlns:m="http://schemas.openxmlformats.org/officeDocument/2006/math">
                    <m:nary>
                      <m:naryPr>
                        <m:chr m:val="∑"/>
                        <m:ctrlPr>
                          <a:rPr lang="en-US" i="1" dirty="0">
                            <a:latin typeface="Cambria Math" panose="02040503050406030204" pitchFamily="18" charset="0"/>
                            <a:ea typeface="Cambria Math" panose="02040503050406030204" pitchFamily="18" charset="0"/>
                          </a:rPr>
                        </m:ctrlPr>
                      </m:naryPr>
                      <m:sub>
                        <m:r>
                          <m:rPr>
                            <m:brk m:alnAt="23"/>
                          </m:rPr>
                          <a:rPr lang="en-US" i="1" dirty="0">
                            <a:latin typeface="Cambria Math" panose="02040503050406030204" pitchFamily="18" charset="0"/>
                            <a:ea typeface="Cambria Math" panose="02040503050406030204" pitchFamily="18" charset="0"/>
                          </a:rPr>
                          <m:t>𝑐</m:t>
                        </m:r>
                        <m:r>
                          <a:rPr lang="en-US" i="1" dirty="0">
                            <a:latin typeface="Cambria Math" panose="02040503050406030204" pitchFamily="18" charset="0"/>
                            <a:ea typeface="Cambria Math" panose="02040503050406030204" pitchFamily="18" charset="0"/>
                          </a:rPr>
                          <m:t>=1</m:t>
                        </m:r>
                      </m:sub>
                      <m:sup>
                        <m:r>
                          <a:rPr lang="en-US" i="1" dirty="0">
                            <a:latin typeface="Cambria Math" panose="02040503050406030204" pitchFamily="18" charset="0"/>
                            <a:ea typeface="Cambria Math" panose="02040503050406030204" pitchFamily="18" charset="0"/>
                          </a:rPr>
                          <m:t>𝑉</m:t>
                        </m:r>
                      </m:sup>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𝑐𝑖</m:t>
                            </m:r>
                          </m:sub>
                          <m:sup>
                            <m:r>
                              <a:rPr lang="en-US" i="1" dirty="0">
                                <a:latin typeface="Cambria Math" panose="02040503050406030204" pitchFamily="18" charset="0"/>
                              </a:rPr>
                              <m:t>∗</m:t>
                            </m:r>
                          </m:sup>
                        </m:sSubSup>
                      </m:e>
                    </m:nary>
                    <m:r>
                      <a:rPr lang="en-US" i="1" dirty="0">
                        <a:latin typeface="Cambria Math" panose="02040503050406030204" pitchFamily="18" charset="0"/>
                        <a:ea typeface="Cambria Math" panose="02040503050406030204" pitchFamily="18" charset="0"/>
                      </a:rPr>
                      <m:t>=1</m:t>
                    </m:r>
                  </m:oMath>
                </a14:m>
                <a:r>
                  <a:rPr lang="en-US" dirty="0"/>
                  <a:t>, so that you can interpret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𝑐𝑖</m:t>
                        </m:r>
                      </m:sub>
                      <m:sup>
                        <m:r>
                          <a:rPr lang="en-US" i="1" dirty="0">
                            <a:latin typeface="Cambria Math" panose="02040503050406030204" pitchFamily="18" charset="0"/>
                          </a:rPr>
                          <m:t>∗</m:t>
                        </m:r>
                      </m:sup>
                    </m:sSubSup>
                    <m:r>
                      <a:rPr lang="en-US" i="1" dirty="0">
                        <a:latin typeface="Cambria Math" panose="02040503050406030204" pitchFamily="18" charset="0"/>
                      </a:rPr>
                      <m:t> </m:t>
                    </m:r>
                  </m:oMath>
                </a14:m>
                <a:r>
                  <a:rPr lang="en-US" dirty="0"/>
                  <a:t>as a probability:</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dirty="0">
                              <a:latin typeface="Cambria Math" panose="02040503050406030204" pitchFamily="18" charset="0"/>
                            </a:rPr>
                            <m:t>softmax</m:t>
                          </m:r>
                        </m:fName>
                        <m:e>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𝛽</m:t>
                                  </m:r>
                                </m:e>
                                <m:sub>
                                  <m:r>
                                    <a:rPr lang="en-US" b="0" i="1" dirty="0" smtClean="0">
                                      <a:latin typeface="Cambria Math" panose="02040503050406030204" pitchFamily="18" charset="0"/>
                                    </a:rPr>
                                    <m:t>𝑗</m:t>
                                  </m:r>
                                </m:sub>
                              </m:sSub>
                            </m:e>
                          </m:d>
                        </m:e>
                      </m:func>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𝛽</m:t>
                                  </m:r>
                                </m:e>
                                <m:sub>
                                  <m:r>
                                    <a:rPr lang="en-US" b="0" i="1" dirty="0" smtClean="0">
                                      <a:latin typeface="Cambria Math" panose="02040503050406030204" pitchFamily="18" charset="0"/>
                                    </a:rPr>
                                    <m:t>𝑗</m:t>
                                  </m:r>
                                </m:sub>
                              </m:sSub>
                            </m:sup>
                          </m:sSup>
                        </m:num>
                        <m:den>
                          <m:nary>
                            <m:naryPr>
                              <m:chr m:val="∑"/>
                              <m:ctrlPr>
                                <a:rPr lang="en-US" i="1">
                                  <a:latin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𝑉</m:t>
                              </m:r>
                            </m:sup>
                            <m:e>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𝛽</m:t>
                                      </m:r>
                                    </m:e>
                                    <m:sub>
                                      <m:r>
                                        <a:rPr lang="en-US" b="0" i="1" dirty="0" smtClean="0">
                                          <a:latin typeface="Cambria Math" panose="02040503050406030204" pitchFamily="18" charset="0"/>
                                        </a:rPr>
                                        <m:t>𝑘</m:t>
                                      </m:r>
                                    </m:sub>
                                  </m:sSub>
                                </m:sup>
                              </m:sSup>
                            </m:e>
                          </m:nary>
                        </m:den>
                      </m:f>
                    </m:oMath>
                  </m:oMathPara>
                </a14:m>
                <a:endParaRPr lang="en-US" dirty="0"/>
              </a:p>
              <a:p>
                <a:pPr marL="0" indent="0">
                  <a:buNone/>
                </a:pPr>
                <a:endParaRPr lang="en-US" dirty="0"/>
              </a:p>
              <a:p>
                <a:pPr marL="0" indent="0">
                  <a:buNone/>
                </a:pPr>
                <a:r>
                  <a:rPr lang="en-US" dirty="0"/>
                  <a:t>Because of the normalization, </a:t>
                </a:r>
                <a:r>
                  <a:rPr lang="en-US" dirty="0" err="1"/>
                  <a:t>softmax</a:t>
                </a:r>
                <a:r>
                  <a:rPr lang="en-US" dirty="0"/>
                  <a:t> is the only commonly used nonlinearity that depends on excitations other than its own: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dirty="0">
                                  <a:latin typeface="Cambria Math" panose="02040503050406030204" pitchFamily="18" charset="0"/>
                                </a:rPr>
                                <m:t>softmax</m:t>
                              </m:r>
                            </m:fName>
                            <m:e>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𝛽</m:t>
                                      </m:r>
                                    </m:e>
                                    <m:sub>
                                      <m:r>
                                        <a:rPr lang="en-US" b="0" i="1" dirty="0" smtClean="0">
                                          <a:latin typeface="Cambria Math" panose="02040503050406030204" pitchFamily="18" charset="0"/>
                                        </a:rPr>
                                        <m:t>𝑗</m:t>
                                      </m:r>
                                    </m:sub>
                                  </m:sSub>
                                </m:e>
                              </m:d>
                            </m:e>
                          </m:func>
                        </m:num>
                        <m:den>
                          <m:sSub>
                            <m:sSubPr>
                              <m:ctrlPr>
                                <a:rPr lang="en-US" i="1" dirty="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e>
                            <m:sub>
                              <m:r>
                                <a:rPr lang="en-US" i="1" dirty="0">
                                  <a:latin typeface="Cambria Math" panose="02040503050406030204" pitchFamily="18" charset="0"/>
                                </a:rPr>
                                <m:t>𝑘</m:t>
                              </m:r>
                            </m:sub>
                          </m:sSub>
                        </m:den>
                      </m:f>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𝑦</m:t>
                                    </m:r>
                                  </m:e>
                                  <m:sub>
                                    <m:r>
                                      <a:rPr lang="en-US" i="1" dirty="0">
                                        <a:latin typeface="Cambria Math" panose="02040503050406030204" pitchFamily="18" charset="0"/>
                                        <a:ea typeface="Cambria Math" panose="02040503050406030204" pitchFamily="18" charset="0"/>
                                      </a:rPr>
                                      <m:t>𝑗</m:t>
                                    </m:r>
                                  </m:sub>
                                  <m:sup>
                                    <m:r>
                                      <a:rPr lang="en-US" i="1" dirty="0">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rPr>
                                  <m:t>(</m:t>
                                </m:r>
                                <m:r>
                                  <a:rPr lang="en-US" b="0" i="1" dirty="0" smtClean="0">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𝑗</m:t>
                                    </m:r>
                                  </m:sub>
                                  <m:sup>
                                    <m:r>
                                      <a:rPr lang="en-US" i="1" dirty="0">
                                        <a:latin typeface="Cambria Math" panose="02040503050406030204" pitchFamily="18" charset="0"/>
                                        <a:ea typeface="Cambria Math" panose="02040503050406030204" pitchFamily="18" charset="0"/>
                                      </a:rPr>
                                      <m:t>∗</m:t>
                                    </m:r>
                                  </m:sup>
                                </m:sSubSup>
                                <m:r>
                                  <a:rPr lang="en-US" i="1" dirty="0">
                                    <a:latin typeface="Cambria Math" panose="02040503050406030204" pitchFamily="18" charset="0"/>
                                    <a:ea typeface="Cambria Math" panose="02040503050406030204" pitchFamily="18" charset="0"/>
                                  </a:rPr>
                                  <m:t>)</m:t>
                                </m:r>
                              </m:e>
                              <m:e>
                                <m: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𝑘</m:t>
                                </m:r>
                              </m:e>
                            </m:mr>
                            <m:mr>
                              <m:e>
                                <m:r>
                                  <a:rPr lang="en-US" b="0" i="1" dirty="0" smtClean="0">
                                    <a:latin typeface="Cambria Math" panose="02040503050406030204" pitchFamily="18" charset="0"/>
                                  </a:rPr>
                                  <m:t>−</m:t>
                                </m:r>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𝑦</m:t>
                                    </m:r>
                                  </m:e>
                                  <m:sub>
                                    <m:r>
                                      <a:rPr lang="en-US" i="1" dirty="0">
                                        <a:latin typeface="Cambria Math" panose="02040503050406030204" pitchFamily="18" charset="0"/>
                                        <a:ea typeface="Cambria Math" panose="02040503050406030204" pitchFamily="18" charset="0"/>
                                      </a:rPr>
                                      <m:t>𝑗</m:t>
                                    </m:r>
                                  </m:sub>
                                  <m:sup>
                                    <m:r>
                                      <a:rPr lang="en-US" i="1" dirty="0">
                                        <a:latin typeface="Cambria Math" panose="02040503050406030204" pitchFamily="18" charset="0"/>
                                        <a:ea typeface="Cambria Math" panose="02040503050406030204" pitchFamily="18" charset="0"/>
                                      </a:rPr>
                                      <m:t>∗</m:t>
                                    </m:r>
                                  </m:sup>
                                </m:sSubSup>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𝑘</m:t>
                                    </m:r>
                                  </m:sub>
                                  <m:sup>
                                    <m:r>
                                      <a:rPr lang="en-US" i="1" dirty="0">
                                        <a:latin typeface="Cambria Math" panose="02040503050406030204" pitchFamily="18" charset="0"/>
                                        <a:ea typeface="Cambria Math" panose="02040503050406030204" pitchFamily="18" charset="0"/>
                                      </a:rPr>
                                      <m:t>∗</m:t>
                                    </m:r>
                                  </m:sup>
                                </m:sSubSup>
                              </m:e>
                              <m:e>
                                <m:r>
                                  <a:rPr lang="en-US" b="0" i="1" dirty="0" smtClean="0">
                                    <a:latin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𝑘</m:t>
                                </m:r>
                              </m:e>
                            </m:mr>
                          </m:m>
                        </m:e>
                      </m:d>
                    </m:oMath>
                  </m:oMathPara>
                </a14:m>
                <a:endParaRPr lang="en-US" dirty="0"/>
              </a:p>
            </p:txBody>
          </p:sp>
        </mc:Choice>
        <mc:Fallback>
          <p:sp>
            <p:nvSpPr>
              <p:cNvPr id="3" name="Content Placeholder 2">
                <a:extLst>
                  <a:ext uri="{FF2B5EF4-FFF2-40B4-BE49-F238E27FC236}">
                    <a16:creationId xmlns:a16="http://schemas.microsoft.com/office/drawing/2014/main" id="{2E72D226-DA3E-3944-9889-FEB1D73A6AB8}"/>
                  </a:ext>
                </a:extLst>
              </p:cNvPr>
              <p:cNvSpPr>
                <a:spLocks noGrp="1" noRot="1" noChangeAspect="1" noMove="1" noResize="1" noEditPoints="1" noAdjustHandles="1" noChangeArrowheads="1" noChangeShapeType="1" noTextEdit="1"/>
              </p:cNvSpPr>
              <p:nvPr>
                <p:ph idx="1"/>
              </p:nvPr>
            </p:nvSpPr>
            <p:spPr>
              <a:xfrm>
                <a:off x="858643" y="1467665"/>
                <a:ext cx="10515600" cy="5167312"/>
              </a:xfrm>
              <a:blipFill>
                <a:blip r:embed="rId2"/>
                <a:stretch>
                  <a:fillRect l="-1206" t="-2703" r="-1086" b="-70025"/>
                </a:stretch>
              </a:blipFill>
            </p:spPr>
            <p:txBody>
              <a:bodyPr/>
              <a:lstStyle/>
              <a:p>
                <a:r>
                  <a:rPr lang="en-US">
                    <a:noFill/>
                  </a:rPr>
                  <a:t> </a:t>
                </a:r>
              </a:p>
            </p:txBody>
          </p:sp>
        </mc:Fallback>
      </mc:AlternateContent>
    </p:spTree>
    <p:extLst>
      <p:ext uri="{BB962C8B-B14F-4D97-AF65-F5344CB8AC3E}">
        <p14:creationId xmlns:p14="http://schemas.microsoft.com/office/powerpoint/2010/main" val="223504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How to make a neural network</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t>Training Data</a:t>
            </a:r>
          </a:p>
          <a:p>
            <a:r>
              <a:rPr lang="en-US" dirty="0"/>
              <a:t>Forward propagation</a:t>
            </a:r>
          </a:p>
          <a:p>
            <a:r>
              <a:rPr lang="en-US" dirty="0"/>
              <a:t>Loss Function</a:t>
            </a:r>
          </a:p>
          <a:p>
            <a:r>
              <a:rPr lang="en-US" dirty="0"/>
              <a:t>Back propagation</a:t>
            </a:r>
          </a:p>
          <a:p>
            <a:pPr lvl="1"/>
            <a:endParaRPr lang="en-US" dirty="0"/>
          </a:p>
        </p:txBody>
      </p:sp>
    </p:spTree>
    <p:extLst>
      <p:ext uri="{BB962C8B-B14F-4D97-AF65-F5344CB8AC3E}">
        <p14:creationId xmlns:p14="http://schemas.microsoft.com/office/powerpoint/2010/main" val="415174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How to make a neural network</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solidFill>
                  <a:schemeClr val="bg1">
                    <a:lumMod val="85000"/>
                  </a:schemeClr>
                </a:solidFill>
              </a:rPr>
              <a:t>Training Data</a:t>
            </a:r>
          </a:p>
          <a:p>
            <a:r>
              <a:rPr lang="en-US" dirty="0">
                <a:solidFill>
                  <a:schemeClr val="bg1">
                    <a:lumMod val="75000"/>
                  </a:schemeClr>
                </a:solidFill>
              </a:rPr>
              <a:t>Forward propagation</a:t>
            </a:r>
          </a:p>
          <a:p>
            <a:r>
              <a:rPr lang="en-US" dirty="0"/>
              <a:t>Loss Function</a:t>
            </a:r>
          </a:p>
          <a:p>
            <a:r>
              <a:rPr lang="en-US" dirty="0"/>
              <a:t>Back propagation</a:t>
            </a:r>
          </a:p>
          <a:p>
            <a:pPr marL="457200" lvl="1" indent="0">
              <a:buNone/>
            </a:pPr>
            <a:endParaRPr lang="en-US" dirty="0"/>
          </a:p>
        </p:txBody>
      </p:sp>
    </p:spTree>
    <p:extLst>
      <p:ext uri="{BB962C8B-B14F-4D97-AF65-F5344CB8AC3E}">
        <p14:creationId xmlns:p14="http://schemas.microsoft.com/office/powerpoint/2010/main" val="425086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6916-47E6-224E-82A8-8A09660F4A0A}"/>
              </a:ext>
            </a:extLst>
          </p:cNvPr>
          <p:cNvSpPr>
            <a:spLocks noGrp="1"/>
          </p:cNvSpPr>
          <p:nvPr>
            <p:ph type="title"/>
          </p:nvPr>
        </p:nvSpPr>
        <p:spPr/>
        <p:txBody>
          <a:bodyPr/>
          <a:lstStyle/>
          <a:p>
            <a:r>
              <a:rPr lang="en-US" dirty="0"/>
              <a:t>Loss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FCA0D7-1D24-5446-A654-38DD739B1B5C}"/>
                  </a:ext>
                </a:extLst>
              </p:cNvPr>
              <p:cNvSpPr>
                <a:spLocks noGrp="1"/>
              </p:cNvSpPr>
              <p:nvPr>
                <p:ph idx="1"/>
              </p:nvPr>
            </p:nvSpPr>
            <p:spPr/>
            <p:txBody>
              <a:bodyPr/>
              <a:lstStyle/>
              <a:p>
                <a:r>
                  <a:rPr lang="en-US" dirty="0"/>
                  <a:t>Now that the neural net has computed </a:t>
                </a:r>
                <a14:m>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t> for each of the training tokens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𝑖</m:t>
                        </m:r>
                      </m:sub>
                    </m:sSub>
                  </m:oMath>
                </a14:m>
                <a:r>
                  <a:rPr lang="en-US" dirty="0"/>
                  <a:t>…</a:t>
                </a:r>
              </a:p>
              <a:p>
                <a:r>
                  <a:rPr lang="en-US" dirty="0"/>
                  <a:t>How badly did it do?</a:t>
                </a:r>
              </a:p>
            </p:txBody>
          </p:sp>
        </mc:Choice>
        <mc:Fallback xmlns="">
          <p:sp>
            <p:nvSpPr>
              <p:cNvPr id="3" name="Content Placeholder 2">
                <a:extLst>
                  <a:ext uri="{FF2B5EF4-FFF2-40B4-BE49-F238E27FC236}">
                    <a16:creationId xmlns:a16="http://schemas.microsoft.com/office/drawing/2014/main" id="{93FCA0D7-1D24-5446-A654-38DD739B1B5C}"/>
                  </a:ext>
                </a:extLst>
              </p:cNvPr>
              <p:cNvSpPr>
                <a:spLocks noGrp="1" noRot="1" noChangeAspect="1" noMove="1" noResize="1" noEditPoints="1" noAdjustHandles="1" noChangeArrowheads="1" noChangeShapeType="1" noTextEdit="1"/>
              </p:cNvSpPr>
              <p:nvPr>
                <p:ph idx="1"/>
              </p:nvPr>
            </p:nvSpPr>
            <p:spPr>
              <a:blipFill>
                <a:blip r:embed="rId2"/>
                <a:stretch>
                  <a:fillRect l="-965" t="-3801"/>
                </a:stretch>
              </a:blipFill>
            </p:spPr>
            <p:txBody>
              <a:bodyPr/>
              <a:lstStyle/>
              <a:p>
                <a:r>
                  <a:rPr lang="en-US">
                    <a:noFill/>
                  </a:rPr>
                  <a:t> </a:t>
                </a:r>
              </a:p>
            </p:txBody>
          </p:sp>
        </mc:Fallback>
      </mc:AlternateContent>
    </p:spTree>
    <p:extLst>
      <p:ext uri="{BB962C8B-B14F-4D97-AF65-F5344CB8AC3E}">
        <p14:creationId xmlns:p14="http://schemas.microsoft.com/office/powerpoint/2010/main" val="377837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288-C62D-F540-9944-CC314AAF55EE}"/>
              </a:ext>
            </a:extLst>
          </p:cNvPr>
          <p:cNvSpPr>
            <a:spLocks noGrp="1"/>
          </p:cNvSpPr>
          <p:nvPr>
            <p:ph type="title"/>
          </p:nvPr>
        </p:nvSpPr>
        <p:spPr/>
        <p:txBody>
          <a:bodyPr/>
          <a:lstStyle/>
          <a:p>
            <a:r>
              <a:rPr lang="en-US" dirty="0"/>
              <a:t>Loss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D1476E-DB97-3841-8E74-3557816C0167}"/>
                  </a:ext>
                </a:extLst>
              </p:cNvPr>
              <p:cNvSpPr>
                <a:spLocks noGrp="1"/>
              </p:cNvSpPr>
              <p:nvPr>
                <p:ph idx="1"/>
              </p:nvPr>
            </p:nvSpPr>
            <p:spPr/>
            <p:txBody>
              <a:bodyPr>
                <a:normAutofit fontScale="92500" lnSpcReduction="10000"/>
              </a:bodyPr>
              <a:lstStyle/>
              <a:p>
                <a:pPr marL="0" indent="0">
                  <a:buNone/>
                </a:pPr>
                <a:r>
                  <a:rPr lang="en-US" dirty="0"/>
                  <a:t>The “loss function” is a function that measures how badly the neural network did by comparing its hypothesis output, </a:t>
                </a:r>
                <a14:m>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t>, to a reference label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𝑖</m:t>
                        </m:r>
                      </m:sub>
                    </m:sSub>
                  </m:oMath>
                </a14:m>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r>
                        <a:rPr lang="en-US" b="0" i="1" dirty="0" smtClean="0">
                          <a:latin typeface="Cambria Math" panose="02040503050406030204" pitchFamily="18" charset="0"/>
                        </a:rPr>
                        <m:t>=</m:t>
                      </m:r>
                      <m:r>
                        <m:rPr>
                          <m:sty m:val="p"/>
                        </m:rPr>
                        <a:rPr lang="en-US" b="0" i="0" dirty="0" smtClean="0">
                          <a:latin typeface="Cambria Math" panose="02040503050406030204" pitchFamily="18" charset="0"/>
                        </a:rPr>
                        <m:t>a</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badness</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score</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for</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the</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NN</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output</m:t>
                      </m:r>
                      <m:r>
                        <a:rPr lang="en-US" b="0" i="1" dirty="0" smtClean="0">
                          <a:latin typeface="Cambria Math" panose="02040503050406030204" pitchFamily="18" charset="0"/>
                        </a:rPr>
                        <m:t> </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m:oMathPara>
                </a14:m>
                <a:endParaRPr lang="en-US" dirty="0"/>
              </a:p>
              <a:p>
                <a:pPr marL="0" indent="0">
                  <a:buNone/>
                </a:pPr>
                <a:endParaRPr lang="en-US" dirty="0"/>
              </a:p>
              <a:p>
                <a:pPr marL="0" indent="0">
                  <a:buNone/>
                </a:pPr>
                <a:r>
                  <a:rPr lang="en-US" dirty="0"/>
                  <a:t>The average of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oMath>
                </a14:m>
                <a:r>
                  <a:rPr lang="en-US" dirty="0"/>
                  <a:t>, over the entire training corpus, tells you how badly the neural net is doing on the whole training corpus.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ℒ</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nary>
                      <m:r>
                        <a:rPr lang="en-US" b="0" i="0" dirty="0" smtClean="0">
                          <a:latin typeface="Cambria Math" panose="02040503050406030204" pitchFamily="18" charset="0"/>
                        </a:rPr>
                        <m:t>=“</m:t>
                      </m:r>
                      <m:r>
                        <m:rPr>
                          <m:sty m:val="p"/>
                        </m:rPr>
                        <a:rPr lang="en-US" b="0" i="0" dirty="0" smtClean="0">
                          <a:latin typeface="Cambria Math" panose="02040503050406030204" pitchFamily="18" charset="0"/>
                        </a:rPr>
                        <m:t>badness</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score</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for</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the</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whole</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training</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corpus</m:t>
                      </m:r>
                    </m:oMath>
                  </m:oMathPara>
                </a14:m>
                <a:endParaRPr lang="en-US" dirty="0"/>
              </a:p>
              <a:p>
                <a:pPr marL="0" indent="0">
                  <a:lnSpc>
                    <a:spcPct val="100000"/>
                  </a:lnSpc>
                  <a:buNone/>
                </a:pPr>
                <a:endParaRPr lang="en-US" dirty="0"/>
              </a:p>
            </p:txBody>
          </p:sp>
        </mc:Choice>
        <mc:Fallback xmlns="">
          <p:sp>
            <p:nvSpPr>
              <p:cNvPr id="3" name="Content Placeholder 2">
                <a:extLst>
                  <a:ext uri="{FF2B5EF4-FFF2-40B4-BE49-F238E27FC236}">
                    <a16:creationId xmlns:a16="http://schemas.microsoft.com/office/drawing/2014/main" id="{C5D1476E-DB97-3841-8E74-3557816C0167}"/>
                  </a:ext>
                </a:extLst>
              </p:cNvPr>
              <p:cNvSpPr>
                <a:spLocks noGrp="1" noRot="1" noChangeAspect="1" noMove="1" noResize="1" noEditPoints="1" noAdjustHandles="1" noChangeArrowheads="1" noChangeShapeType="1" noTextEdit="1"/>
              </p:cNvSpPr>
              <p:nvPr>
                <p:ph idx="1"/>
              </p:nvPr>
            </p:nvSpPr>
            <p:spPr>
              <a:blipFill>
                <a:blip r:embed="rId2"/>
                <a:stretch>
                  <a:fillRect l="-965" t="-2924" r="-362" b="-41520"/>
                </a:stretch>
              </a:blipFill>
            </p:spPr>
            <p:txBody>
              <a:bodyPr/>
              <a:lstStyle/>
              <a:p>
                <a:r>
                  <a:rPr lang="en-US">
                    <a:noFill/>
                  </a:rPr>
                  <a:t> </a:t>
                </a:r>
              </a:p>
            </p:txBody>
          </p:sp>
        </mc:Fallback>
      </mc:AlternateContent>
    </p:spTree>
    <p:extLst>
      <p:ext uri="{BB962C8B-B14F-4D97-AF65-F5344CB8AC3E}">
        <p14:creationId xmlns:p14="http://schemas.microsoft.com/office/powerpoint/2010/main" val="32459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288-C62D-F540-9944-CC314AAF55EE}"/>
              </a:ext>
            </a:extLst>
          </p:cNvPr>
          <p:cNvSpPr>
            <a:spLocks noGrp="1"/>
          </p:cNvSpPr>
          <p:nvPr>
            <p:ph type="title"/>
          </p:nvPr>
        </p:nvSpPr>
        <p:spPr/>
        <p:txBody>
          <a:bodyPr/>
          <a:lstStyle/>
          <a:p>
            <a:r>
              <a:rPr lang="en-US" dirty="0"/>
              <a:t>Loss Function</a:t>
            </a:r>
          </a:p>
        </p:txBody>
      </p:sp>
      <p:sp>
        <p:nvSpPr>
          <p:cNvPr id="3" name="Content Placeholder 2">
            <a:extLst>
              <a:ext uri="{FF2B5EF4-FFF2-40B4-BE49-F238E27FC236}">
                <a16:creationId xmlns:a16="http://schemas.microsoft.com/office/drawing/2014/main" id="{C5D1476E-DB97-3841-8E74-3557816C0167}"/>
              </a:ext>
            </a:extLst>
          </p:cNvPr>
          <p:cNvSpPr>
            <a:spLocks noGrp="1"/>
          </p:cNvSpPr>
          <p:nvPr>
            <p:ph idx="1"/>
          </p:nvPr>
        </p:nvSpPr>
        <p:spPr/>
        <p:txBody>
          <a:bodyPr>
            <a:normAutofit/>
          </a:bodyPr>
          <a:lstStyle/>
          <a:p>
            <a:pPr marL="0" indent="0">
              <a:buNone/>
            </a:pPr>
            <a:r>
              <a:rPr lang="en-US" dirty="0"/>
              <a:t>How do we choose the loss function?</a:t>
            </a:r>
          </a:p>
          <a:p>
            <a:pPr marL="0" indent="0">
              <a:buNone/>
            </a:pPr>
            <a:r>
              <a:rPr lang="en-US" dirty="0"/>
              <a:t>We want it to measure how badly we’re doing.</a:t>
            </a:r>
          </a:p>
          <a:p>
            <a:r>
              <a:rPr lang="en-US" dirty="0"/>
              <a:t>For an image de-noising task, or something like that: we want it to measure the difference between the target images, and the neural net outputs.</a:t>
            </a:r>
          </a:p>
          <a:p>
            <a:pPr>
              <a:lnSpc>
                <a:spcPct val="100000"/>
              </a:lnSpc>
            </a:pPr>
            <a:r>
              <a:rPr lang="en-US" dirty="0"/>
              <a:t>For a classification task: we want it to measure something like the percentage error rate on the training corpus.</a:t>
            </a:r>
          </a:p>
          <a:p>
            <a:pPr marL="0" indent="0">
              <a:lnSpc>
                <a:spcPct val="100000"/>
              </a:lnSpc>
              <a:buNone/>
            </a:pPr>
            <a:endParaRPr lang="en-US" dirty="0"/>
          </a:p>
        </p:txBody>
      </p:sp>
    </p:spTree>
    <p:extLst>
      <p:ext uri="{BB962C8B-B14F-4D97-AF65-F5344CB8AC3E}">
        <p14:creationId xmlns:p14="http://schemas.microsoft.com/office/powerpoint/2010/main" val="181398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4FDB-EB58-374B-A321-40EAE3F2380F}"/>
              </a:ext>
            </a:extLst>
          </p:cNvPr>
          <p:cNvSpPr>
            <a:spLocks noGrp="1"/>
          </p:cNvSpPr>
          <p:nvPr>
            <p:ph type="title"/>
          </p:nvPr>
        </p:nvSpPr>
        <p:spPr>
          <a:xfrm>
            <a:off x="95247" y="36507"/>
            <a:ext cx="10515600" cy="1325563"/>
          </a:xfrm>
        </p:spPr>
        <p:txBody>
          <a:bodyPr/>
          <a:lstStyle/>
          <a:p>
            <a:r>
              <a:rPr lang="en-US" dirty="0"/>
              <a:t>Image de-noising, and other regression tasks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7438A2-1019-6946-854B-FB5D0E72C149}"/>
                  </a:ext>
                </a:extLst>
              </p:cNvPr>
              <p:cNvSpPr>
                <a:spLocks noGrp="1"/>
              </p:cNvSpPr>
              <p:nvPr>
                <p:ph idx="1"/>
              </p:nvPr>
            </p:nvSpPr>
            <p:spPr>
              <a:xfrm>
                <a:off x="166682" y="1439861"/>
                <a:ext cx="6730031" cy="5246688"/>
              </a:xfrm>
            </p:spPr>
            <p:txBody>
              <a:bodyPr/>
              <a:lstStyle/>
              <a:p>
                <a:pPr marL="0" indent="0">
                  <a:buNone/>
                </a:pPr>
                <a:r>
                  <a:rPr lang="en-US" dirty="0"/>
                  <a:t>A neural network that computes a real-valued output, </a:t>
                </a:r>
                <a14:m>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oMath>
                </a14:m>
                <a:r>
                  <a:rPr lang="en-US" dirty="0"/>
                  <a:t>, from a real-valued input,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𝑖</m:t>
                        </m:r>
                      </m:sub>
                    </m:sSub>
                  </m:oMath>
                </a14:m>
                <a:r>
                  <a:rPr lang="en-US" dirty="0"/>
                  <a:t>, is called a “nonlinear regression.”</a:t>
                </a:r>
              </a:p>
              <a:p>
                <a:r>
                  <a:rPr lang="en-US" dirty="0"/>
                  <a:t>For example,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𝑖</m:t>
                        </m:r>
                      </m:sub>
                    </m:sSub>
                  </m:oMath>
                </a14:m>
                <a:r>
                  <a:rPr lang="en-US" dirty="0"/>
                  <a:t> might be an image with some distortion (a bunch of pixels missing, or something ).   </a:t>
                </a:r>
              </a:p>
              <a:p>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oMath>
                </a14:m>
                <a:r>
                  <a:rPr lang="en-US" dirty="0"/>
                  <a:t> is the corresponding clean image.</a:t>
                </a:r>
              </a:p>
              <a:p>
                <a:r>
                  <a:rPr lang="en-US" dirty="0"/>
                  <a:t> Our goal is to compute a cleaned-up image, </a:t>
                </a:r>
                <a14:m>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oMath>
                </a14:m>
                <a:endParaRPr lang="en-US" dirty="0"/>
              </a:p>
            </p:txBody>
          </p:sp>
        </mc:Choice>
        <mc:Fallback xmlns="">
          <p:sp>
            <p:nvSpPr>
              <p:cNvPr id="3" name="Content Placeholder 2">
                <a:extLst>
                  <a:ext uri="{FF2B5EF4-FFF2-40B4-BE49-F238E27FC236}">
                    <a16:creationId xmlns:a16="http://schemas.microsoft.com/office/drawing/2014/main" id="{677438A2-1019-6946-854B-FB5D0E72C149}"/>
                  </a:ext>
                </a:extLst>
              </p:cNvPr>
              <p:cNvSpPr>
                <a:spLocks noGrp="1" noRot="1" noChangeAspect="1" noMove="1" noResize="1" noEditPoints="1" noAdjustHandles="1" noChangeArrowheads="1" noChangeShapeType="1" noTextEdit="1"/>
              </p:cNvSpPr>
              <p:nvPr>
                <p:ph idx="1"/>
              </p:nvPr>
            </p:nvSpPr>
            <p:spPr>
              <a:xfrm>
                <a:off x="166682" y="1439861"/>
                <a:ext cx="6730031" cy="5246688"/>
              </a:xfrm>
              <a:blipFill>
                <a:blip r:embed="rId2"/>
                <a:stretch>
                  <a:fillRect l="-1883" t="-1691" r="-18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7EFCDF0-8E66-184A-8DCB-FA715BEBA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352" y="1551115"/>
            <a:ext cx="4104544" cy="3644035"/>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E4C0D7E-D92A-5440-8AA7-9504AAA4714E}"/>
                  </a:ext>
                </a:extLst>
              </p:cNvPr>
              <p:cNvSpPr/>
              <p:nvPr/>
            </p:nvSpPr>
            <p:spPr>
              <a:xfrm>
                <a:off x="6996614" y="1821379"/>
                <a:ext cx="6125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e>
                        <m:sub>
                          <m:r>
                            <a:rPr lang="en-US" sz="2800" b="0" i="1" dirty="0" smtClean="0">
                              <a:solidFill>
                                <a:schemeClr val="tx1"/>
                              </a:solidFill>
                              <a:latin typeface="Cambria Math" panose="02040503050406030204" pitchFamily="18" charset="0"/>
                            </a:rPr>
                            <m:t>1</m:t>
                          </m:r>
                        </m:sub>
                      </m:sSub>
                    </m:oMath>
                  </m:oMathPara>
                </a14:m>
                <a:endParaRPr lang="en-US" sz="2800" dirty="0">
                  <a:solidFill>
                    <a:schemeClr val="tx1"/>
                  </a:solidFill>
                </a:endParaRPr>
              </a:p>
            </p:txBody>
          </p:sp>
        </mc:Choice>
        <mc:Fallback xmlns="">
          <p:sp>
            <p:nvSpPr>
              <p:cNvPr id="5" name="Rectangle 4">
                <a:extLst>
                  <a:ext uri="{FF2B5EF4-FFF2-40B4-BE49-F238E27FC236}">
                    <a16:creationId xmlns:a16="http://schemas.microsoft.com/office/drawing/2014/main" id="{AE4C0D7E-D92A-5440-8AA7-9504AAA4714E}"/>
                  </a:ext>
                </a:extLst>
              </p:cNvPr>
              <p:cNvSpPr>
                <a:spLocks noRot="1" noChangeAspect="1" noMove="1" noResize="1" noEditPoints="1" noAdjustHandles="1" noChangeArrowheads="1" noChangeShapeType="1" noTextEdit="1"/>
              </p:cNvSpPr>
              <p:nvPr/>
            </p:nvSpPr>
            <p:spPr>
              <a:xfrm>
                <a:off x="6996614" y="1821379"/>
                <a:ext cx="612540" cy="523220"/>
              </a:xfrm>
              <a:prstGeom prst="rect">
                <a:avLst/>
              </a:prstGeom>
              <a:blipFill>
                <a:blip r:embed="rId4"/>
                <a:stretch>
                  <a:fillRect t="-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5050048-E736-9A4D-828B-D91EBB558BA6}"/>
                  </a:ext>
                </a:extLst>
              </p:cNvPr>
              <p:cNvSpPr/>
              <p:nvPr/>
            </p:nvSpPr>
            <p:spPr>
              <a:xfrm>
                <a:off x="6957809" y="2605490"/>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e>
                        <m:sub>
                          <m:r>
                            <a:rPr lang="en-US" sz="2800" b="0" i="1" dirty="0" smtClean="0">
                              <a:solidFill>
                                <a:schemeClr val="tx1"/>
                              </a:solidFill>
                              <a:latin typeface="Cambria Math" panose="02040503050406030204" pitchFamily="18" charset="0"/>
                            </a:rPr>
                            <m:t>2</m:t>
                          </m:r>
                        </m:sub>
                      </m:sSub>
                    </m:oMath>
                  </m:oMathPara>
                </a14:m>
                <a:endParaRPr lang="en-US" sz="2800" dirty="0">
                  <a:solidFill>
                    <a:schemeClr val="tx1"/>
                  </a:solidFill>
                </a:endParaRPr>
              </a:p>
            </p:txBody>
          </p:sp>
        </mc:Choice>
        <mc:Fallback xmlns="">
          <p:sp>
            <p:nvSpPr>
              <p:cNvPr id="6" name="Rectangle 5">
                <a:extLst>
                  <a:ext uri="{FF2B5EF4-FFF2-40B4-BE49-F238E27FC236}">
                    <a16:creationId xmlns:a16="http://schemas.microsoft.com/office/drawing/2014/main" id="{05050048-E736-9A4D-828B-D91EBB558BA6}"/>
                  </a:ext>
                </a:extLst>
              </p:cNvPr>
              <p:cNvSpPr>
                <a:spLocks noRot="1" noChangeAspect="1" noMove="1" noResize="1" noEditPoints="1" noAdjustHandles="1" noChangeArrowheads="1" noChangeShapeType="1" noTextEdit="1"/>
              </p:cNvSpPr>
              <p:nvPr/>
            </p:nvSpPr>
            <p:spPr>
              <a:xfrm>
                <a:off x="6957809" y="2605490"/>
                <a:ext cx="645177" cy="523220"/>
              </a:xfrm>
              <a:prstGeom prst="rect">
                <a:avLst/>
              </a:prstGeom>
              <a:blipFill>
                <a:blip r:embed="rId5"/>
                <a:stretch>
                  <a:fillRect t="-21429"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EA224DA-C374-9D45-B090-2621177AAA97}"/>
                  </a:ext>
                </a:extLst>
              </p:cNvPr>
              <p:cNvSpPr/>
              <p:nvPr/>
            </p:nvSpPr>
            <p:spPr>
              <a:xfrm>
                <a:off x="6964109" y="3428450"/>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e>
                        <m:sub>
                          <m:r>
                            <a:rPr lang="en-US" sz="2800" b="0" i="1" dirty="0" smtClean="0">
                              <a:solidFill>
                                <a:schemeClr val="tx1"/>
                              </a:solidFill>
                              <a:latin typeface="Cambria Math" panose="02040503050406030204" pitchFamily="18" charset="0"/>
                            </a:rPr>
                            <m:t>3</m:t>
                          </m:r>
                        </m:sub>
                      </m:sSub>
                    </m:oMath>
                  </m:oMathPara>
                </a14:m>
                <a:endParaRPr lang="en-US" sz="2800" dirty="0">
                  <a:solidFill>
                    <a:schemeClr val="tx1"/>
                  </a:solidFill>
                </a:endParaRPr>
              </a:p>
            </p:txBody>
          </p:sp>
        </mc:Choice>
        <mc:Fallback xmlns="">
          <p:sp>
            <p:nvSpPr>
              <p:cNvPr id="7" name="Rectangle 6">
                <a:extLst>
                  <a:ext uri="{FF2B5EF4-FFF2-40B4-BE49-F238E27FC236}">
                    <a16:creationId xmlns:a16="http://schemas.microsoft.com/office/drawing/2014/main" id="{7EA224DA-C374-9D45-B090-2621177AAA97}"/>
                  </a:ext>
                </a:extLst>
              </p:cNvPr>
              <p:cNvSpPr>
                <a:spLocks noRot="1" noChangeAspect="1" noMove="1" noResize="1" noEditPoints="1" noAdjustHandles="1" noChangeArrowheads="1" noChangeShapeType="1" noTextEdit="1"/>
              </p:cNvSpPr>
              <p:nvPr/>
            </p:nvSpPr>
            <p:spPr>
              <a:xfrm>
                <a:off x="6964109" y="3428450"/>
                <a:ext cx="645177" cy="523220"/>
              </a:xfrm>
              <a:prstGeom prst="rect">
                <a:avLst/>
              </a:prstGeom>
              <a:blipFill>
                <a:blip r:embed="rId6"/>
                <a:stretch>
                  <a:fillRect t="-21429"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86ABC2D-35D5-B341-AFE5-6C838B10C886}"/>
                  </a:ext>
                </a:extLst>
              </p:cNvPr>
              <p:cNvSpPr/>
              <p:nvPr/>
            </p:nvSpPr>
            <p:spPr>
              <a:xfrm>
                <a:off x="6963682" y="4212553"/>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e>
                        <m:sub>
                          <m:r>
                            <a:rPr lang="en-US" sz="2800" b="0" i="1" dirty="0" smtClean="0">
                              <a:solidFill>
                                <a:schemeClr val="tx1"/>
                              </a:solidFill>
                              <a:latin typeface="Cambria Math" panose="02040503050406030204" pitchFamily="18" charset="0"/>
                            </a:rPr>
                            <m:t>4</m:t>
                          </m:r>
                        </m:sub>
                      </m:sSub>
                    </m:oMath>
                  </m:oMathPara>
                </a14:m>
                <a:endParaRPr lang="en-US" sz="2800" dirty="0">
                  <a:solidFill>
                    <a:schemeClr val="tx1"/>
                  </a:solidFill>
                </a:endParaRPr>
              </a:p>
            </p:txBody>
          </p:sp>
        </mc:Choice>
        <mc:Fallback xmlns="">
          <p:sp>
            <p:nvSpPr>
              <p:cNvPr id="8" name="Rectangle 7">
                <a:extLst>
                  <a:ext uri="{FF2B5EF4-FFF2-40B4-BE49-F238E27FC236}">
                    <a16:creationId xmlns:a16="http://schemas.microsoft.com/office/drawing/2014/main" id="{986ABC2D-35D5-B341-AFE5-6C838B10C886}"/>
                  </a:ext>
                </a:extLst>
              </p:cNvPr>
              <p:cNvSpPr>
                <a:spLocks noRot="1" noChangeAspect="1" noMove="1" noResize="1" noEditPoints="1" noAdjustHandles="1" noChangeArrowheads="1" noChangeShapeType="1" noTextEdit="1"/>
              </p:cNvSpPr>
              <p:nvPr/>
            </p:nvSpPr>
            <p:spPr>
              <a:xfrm>
                <a:off x="6963682" y="4212553"/>
                <a:ext cx="645177" cy="523220"/>
              </a:xfrm>
              <a:prstGeom prst="rect">
                <a:avLst/>
              </a:prstGeom>
              <a:blipFill>
                <a:blip r:embed="rId7"/>
                <a:stretch>
                  <a:fillRect t="-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870DAA2-A4A5-D74C-8F77-AAFF7D4118F5}"/>
                  </a:ext>
                </a:extLst>
              </p:cNvPr>
              <p:cNvSpPr/>
              <p:nvPr/>
            </p:nvSpPr>
            <p:spPr>
              <a:xfrm>
                <a:off x="11335261" y="1816614"/>
                <a:ext cx="6125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𝑦</m:t>
                              </m:r>
                            </m:e>
                          </m:acc>
                        </m:e>
                        <m:sub>
                          <m:r>
                            <a:rPr lang="en-US" sz="2800" b="0" i="1" dirty="0" smtClean="0">
                              <a:solidFill>
                                <a:schemeClr val="tx1"/>
                              </a:solidFill>
                              <a:latin typeface="Cambria Math" panose="02040503050406030204" pitchFamily="18" charset="0"/>
                            </a:rPr>
                            <m:t>1</m:t>
                          </m:r>
                        </m:sub>
                      </m:sSub>
                    </m:oMath>
                  </m:oMathPara>
                </a14:m>
                <a:endParaRPr lang="en-US" sz="2800" dirty="0">
                  <a:solidFill>
                    <a:schemeClr val="tx1"/>
                  </a:solidFill>
                </a:endParaRPr>
              </a:p>
            </p:txBody>
          </p:sp>
        </mc:Choice>
        <mc:Fallback xmlns="">
          <p:sp>
            <p:nvSpPr>
              <p:cNvPr id="9" name="Rectangle 8">
                <a:extLst>
                  <a:ext uri="{FF2B5EF4-FFF2-40B4-BE49-F238E27FC236}">
                    <a16:creationId xmlns:a16="http://schemas.microsoft.com/office/drawing/2014/main" id="{3870DAA2-A4A5-D74C-8F77-AAFF7D4118F5}"/>
                  </a:ext>
                </a:extLst>
              </p:cNvPr>
              <p:cNvSpPr>
                <a:spLocks noRot="1" noChangeAspect="1" noMove="1" noResize="1" noEditPoints="1" noAdjustHandles="1" noChangeArrowheads="1" noChangeShapeType="1" noTextEdit="1"/>
              </p:cNvSpPr>
              <p:nvPr/>
            </p:nvSpPr>
            <p:spPr>
              <a:xfrm>
                <a:off x="11335261" y="1816614"/>
                <a:ext cx="612540" cy="523220"/>
              </a:xfrm>
              <a:prstGeom prst="rect">
                <a:avLst/>
              </a:prstGeom>
              <a:blipFill>
                <a:blip r:embed="rId8"/>
                <a:stretch>
                  <a:fillRect t="-21429"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40265AF-09AC-5A41-B0F0-ACCD96E6BC5B}"/>
                  </a:ext>
                </a:extLst>
              </p:cNvPr>
              <p:cNvSpPr/>
              <p:nvPr/>
            </p:nvSpPr>
            <p:spPr>
              <a:xfrm>
                <a:off x="11296456" y="2600725"/>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𝑦</m:t>
                              </m:r>
                            </m:e>
                          </m:acc>
                        </m:e>
                        <m:sub>
                          <m:r>
                            <a:rPr lang="en-US" sz="2800" b="0" i="1" dirty="0" smtClean="0">
                              <a:solidFill>
                                <a:schemeClr val="tx1"/>
                              </a:solidFill>
                              <a:latin typeface="Cambria Math" panose="02040503050406030204" pitchFamily="18" charset="0"/>
                            </a:rPr>
                            <m:t>2</m:t>
                          </m:r>
                        </m:sub>
                      </m:sSub>
                    </m:oMath>
                  </m:oMathPara>
                </a14:m>
                <a:endParaRPr lang="en-US" sz="2800" dirty="0">
                  <a:solidFill>
                    <a:schemeClr val="tx1"/>
                  </a:solidFill>
                </a:endParaRPr>
              </a:p>
            </p:txBody>
          </p:sp>
        </mc:Choice>
        <mc:Fallback xmlns="">
          <p:sp>
            <p:nvSpPr>
              <p:cNvPr id="10" name="Rectangle 9">
                <a:extLst>
                  <a:ext uri="{FF2B5EF4-FFF2-40B4-BE49-F238E27FC236}">
                    <a16:creationId xmlns:a16="http://schemas.microsoft.com/office/drawing/2014/main" id="{A40265AF-09AC-5A41-B0F0-ACCD96E6BC5B}"/>
                  </a:ext>
                </a:extLst>
              </p:cNvPr>
              <p:cNvSpPr>
                <a:spLocks noRot="1" noChangeAspect="1" noMove="1" noResize="1" noEditPoints="1" noAdjustHandles="1" noChangeArrowheads="1" noChangeShapeType="1" noTextEdit="1"/>
              </p:cNvSpPr>
              <p:nvPr/>
            </p:nvSpPr>
            <p:spPr>
              <a:xfrm>
                <a:off x="11296456" y="2600725"/>
                <a:ext cx="645177" cy="523220"/>
              </a:xfrm>
              <a:prstGeom prst="rect">
                <a:avLst/>
              </a:prstGeom>
              <a:blipFill>
                <a:blip r:embed="rId9"/>
                <a:stretch>
                  <a:fillRect t="-21429"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EE52D2F-F884-2C44-98A2-FB694C185E6C}"/>
                  </a:ext>
                </a:extLst>
              </p:cNvPr>
              <p:cNvSpPr/>
              <p:nvPr/>
            </p:nvSpPr>
            <p:spPr>
              <a:xfrm>
                <a:off x="11302756" y="3423685"/>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𝑦</m:t>
                              </m:r>
                            </m:e>
                          </m:acc>
                        </m:e>
                        <m:sub>
                          <m:r>
                            <a:rPr lang="en-US" sz="2800" b="0" i="1" dirty="0" smtClean="0">
                              <a:solidFill>
                                <a:schemeClr val="tx1"/>
                              </a:solidFill>
                              <a:latin typeface="Cambria Math" panose="02040503050406030204" pitchFamily="18" charset="0"/>
                            </a:rPr>
                            <m:t>3</m:t>
                          </m:r>
                        </m:sub>
                      </m:sSub>
                    </m:oMath>
                  </m:oMathPara>
                </a14:m>
                <a:endParaRPr lang="en-US" sz="2800" dirty="0">
                  <a:solidFill>
                    <a:schemeClr val="tx1"/>
                  </a:solidFill>
                </a:endParaRPr>
              </a:p>
            </p:txBody>
          </p:sp>
        </mc:Choice>
        <mc:Fallback xmlns="">
          <p:sp>
            <p:nvSpPr>
              <p:cNvPr id="11" name="Rectangle 10">
                <a:extLst>
                  <a:ext uri="{FF2B5EF4-FFF2-40B4-BE49-F238E27FC236}">
                    <a16:creationId xmlns:a16="http://schemas.microsoft.com/office/drawing/2014/main" id="{0EE52D2F-F884-2C44-98A2-FB694C185E6C}"/>
                  </a:ext>
                </a:extLst>
              </p:cNvPr>
              <p:cNvSpPr>
                <a:spLocks noRot="1" noChangeAspect="1" noMove="1" noResize="1" noEditPoints="1" noAdjustHandles="1" noChangeArrowheads="1" noChangeShapeType="1" noTextEdit="1"/>
              </p:cNvSpPr>
              <p:nvPr/>
            </p:nvSpPr>
            <p:spPr>
              <a:xfrm>
                <a:off x="11302756" y="3423685"/>
                <a:ext cx="645177" cy="523220"/>
              </a:xfrm>
              <a:prstGeom prst="rect">
                <a:avLst/>
              </a:prstGeom>
              <a:blipFill>
                <a:blip r:embed="rId10"/>
                <a:stretch>
                  <a:fillRect t="-21429"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4A7B058-1FCB-9540-8549-A85AACAF4CDC}"/>
                  </a:ext>
                </a:extLst>
              </p:cNvPr>
              <p:cNvSpPr/>
              <p:nvPr/>
            </p:nvSpPr>
            <p:spPr>
              <a:xfrm>
                <a:off x="11302329" y="4207788"/>
                <a:ext cx="60773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𝑦</m:t>
                              </m:r>
                            </m:e>
                          </m:acc>
                        </m:e>
                        <m:sub>
                          <m:r>
                            <a:rPr lang="en-US" sz="2800" b="0" i="1" dirty="0" smtClean="0">
                              <a:solidFill>
                                <a:schemeClr val="tx1"/>
                              </a:solidFill>
                              <a:latin typeface="Cambria Math" panose="02040503050406030204" pitchFamily="18" charset="0"/>
                            </a:rPr>
                            <m:t>4</m:t>
                          </m:r>
                        </m:sub>
                      </m:sSub>
                    </m:oMath>
                  </m:oMathPara>
                </a14:m>
                <a:endParaRPr lang="en-US" sz="2800" dirty="0">
                  <a:solidFill>
                    <a:schemeClr val="tx1"/>
                  </a:solidFill>
                </a:endParaRPr>
              </a:p>
            </p:txBody>
          </p:sp>
        </mc:Choice>
        <mc:Fallback xmlns="">
          <p:sp>
            <p:nvSpPr>
              <p:cNvPr id="12" name="Rectangle 11">
                <a:extLst>
                  <a:ext uri="{FF2B5EF4-FFF2-40B4-BE49-F238E27FC236}">
                    <a16:creationId xmlns:a16="http://schemas.microsoft.com/office/drawing/2014/main" id="{E4A7B058-1FCB-9540-8549-A85AACAF4CDC}"/>
                  </a:ext>
                </a:extLst>
              </p:cNvPr>
              <p:cNvSpPr>
                <a:spLocks noRot="1" noChangeAspect="1" noMove="1" noResize="1" noEditPoints="1" noAdjustHandles="1" noChangeArrowheads="1" noChangeShapeType="1" noTextEdit="1"/>
              </p:cNvSpPr>
              <p:nvPr/>
            </p:nvSpPr>
            <p:spPr>
              <a:xfrm>
                <a:off x="11302329" y="4207788"/>
                <a:ext cx="607730" cy="523220"/>
              </a:xfrm>
              <a:prstGeom prst="rect">
                <a:avLst/>
              </a:prstGeom>
              <a:blipFill>
                <a:blip r:embed="rId11"/>
                <a:stretch>
                  <a:fillRect t="-20930" b="-6977"/>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D835AC27-DB8F-9148-A591-7DE3E9FB239C}"/>
              </a:ext>
            </a:extLst>
          </p:cNvPr>
          <p:cNvSpPr/>
          <p:nvPr/>
        </p:nvSpPr>
        <p:spPr>
          <a:xfrm>
            <a:off x="7396168" y="5170857"/>
            <a:ext cx="4462462" cy="646331"/>
          </a:xfrm>
          <a:prstGeom prst="rect">
            <a:avLst/>
          </a:prstGeom>
        </p:spPr>
        <p:txBody>
          <a:bodyPr wrap="square">
            <a:spAutoFit/>
          </a:bodyPr>
          <a:lstStyle/>
          <a:p>
            <a:r>
              <a:rPr lang="en-US" sz="1200" dirty="0"/>
              <a:t>“Semantic Image Inpainting with Deep Generative Models,” Raymond Yeh, Chen Chen, Teck </a:t>
            </a:r>
            <a:r>
              <a:rPr lang="en-US" sz="1200" dirty="0" err="1"/>
              <a:t>Yian</a:t>
            </a:r>
            <a:r>
              <a:rPr lang="en-US" sz="1200" dirty="0"/>
              <a:t> Lim, Alexander G. Schwing, Mark Hasegawa-Johnson and Minh Do</a:t>
            </a:r>
          </a:p>
        </p:txBody>
      </p:sp>
    </p:spTree>
    <p:extLst>
      <p:ext uri="{BB962C8B-B14F-4D97-AF65-F5344CB8AC3E}">
        <p14:creationId xmlns:p14="http://schemas.microsoft.com/office/powerpoint/2010/main" val="284246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288-C62D-F540-9944-CC314AAF55EE}"/>
              </a:ext>
            </a:extLst>
          </p:cNvPr>
          <p:cNvSpPr>
            <a:spLocks noGrp="1"/>
          </p:cNvSpPr>
          <p:nvPr>
            <p:ph type="title"/>
          </p:nvPr>
        </p:nvSpPr>
        <p:spPr>
          <a:xfrm>
            <a:off x="95243" y="36509"/>
            <a:ext cx="10515600" cy="1325563"/>
          </a:xfrm>
        </p:spPr>
        <p:txBody>
          <a:bodyPr/>
          <a:lstStyle/>
          <a:p>
            <a:r>
              <a:rPr lang="en-US" dirty="0"/>
              <a:t>Mean-Squared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D1476E-DB97-3841-8E74-3557816C0167}"/>
                  </a:ext>
                </a:extLst>
              </p:cNvPr>
              <p:cNvSpPr>
                <a:spLocks noGrp="1"/>
              </p:cNvSpPr>
              <p:nvPr>
                <p:ph idx="1"/>
              </p:nvPr>
            </p:nvSpPr>
            <p:spPr>
              <a:xfrm>
                <a:off x="271463" y="1514473"/>
                <a:ext cx="7229475" cy="4921250"/>
              </a:xfrm>
            </p:spPr>
            <p:txBody>
              <a:bodyPr>
                <a:normAutofit fontScale="92500"/>
              </a:bodyPr>
              <a:lstStyle/>
              <a:p>
                <a:pPr>
                  <a:lnSpc>
                    <a:spcPct val="100000"/>
                  </a:lnSpc>
                </a:pP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b="0" i="1" dirty="0" smtClean="0">
                                <a:latin typeface="Cambria Math" panose="02040503050406030204" pitchFamily="18" charset="0"/>
                              </a:rPr>
                              <m:t>1</m:t>
                            </m:r>
                            <m:r>
                              <a:rPr lang="en-US" i="1" dirty="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b="0" i="1" dirty="0" smtClean="0">
                                <a:latin typeface="Cambria Math" panose="02040503050406030204" pitchFamily="18" charset="0"/>
                              </a:rPr>
                              <m:t>𝑉</m:t>
                            </m:r>
                            <m:r>
                              <a:rPr lang="en-US" i="1" dirty="0">
                                <a:latin typeface="Cambria Math" panose="02040503050406030204" pitchFamily="18" charset="0"/>
                              </a:rPr>
                              <m:t>𝑖</m:t>
                            </m:r>
                          </m:sub>
                        </m:sSub>
                      </m:e>
                    </m:d>
                  </m:oMath>
                </a14:m>
                <a:r>
                  <a:rPr lang="en-US" dirty="0"/>
                  <a:t> is a vector of real numbers that the neural net is supposed to produce. </a:t>
                </a:r>
                <a:endParaRPr lang="en-US" i="1" dirty="0">
                  <a:latin typeface="Cambria Math" panose="02040503050406030204" pitchFamily="18" charset="0"/>
                </a:endParaRPr>
              </a:p>
              <a:p>
                <a:pPr>
                  <a:lnSpc>
                    <a:spcPct val="100000"/>
                  </a:lnSpc>
                </a:pPr>
                <a14:m>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1</m:t>
                            </m:r>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𝑉</m:t>
                            </m:r>
                            <m:r>
                              <a:rPr lang="en-US" i="1" dirty="0">
                                <a:latin typeface="Cambria Math" panose="02040503050406030204" pitchFamily="18" charset="0"/>
                              </a:rPr>
                              <m:t>𝑖</m:t>
                            </m:r>
                          </m:sub>
                          <m:sup>
                            <m:r>
                              <a:rPr lang="en-US" i="1" dirty="0">
                                <a:latin typeface="Cambria Math" panose="02040503050406030204" pitchFamily="18" charset="0"/>
                              </a:rPr>
                              <m:t>∗</m:t>
                            </m:r>
                          </m:sup>
                        </m:sSubSup>
                      </m:e>
                    </m:d>
                  </m:oMath>
                </a14:m>
                <a:r>
                  <a:rPr lang="en-US" dirty="0"/>
                  <a:t> is what the neural net actually produces.</a:t>
                </a:r>
              </a:p>
              <a:p>
                <a:pPr>
                  <a:lnSpc>
                    <a:spcPct val="100000"/>
                  </a:lnSpc>
                </a:pPr>
                <a:r>
                  <a:rPr lang="en-US" dirty="0"/>
                  <a:t>Mean Squared Error (MSE) measures how badly you did:</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𝑀𝑆𝐸</m:t>
                          </m:r>
                        </m:sub>
                      </m:sSub>
                      <m:d>
                        <m:dPr>
                          <m:ctrlPr>
                            <a:rPr lang="en-US" b="0" i="1" smtClean="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b="0" i="1" dirty="0" smtClean="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𝐾</m:t>
                          </m:r>
                        </m:den>
                      </m:f>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𝑐</m:t>
                          </m:r>
                          <m:r>
                            <a:rPr lang="en-US" b="0" i="1" dirty="0" smtClean="0">
                              <a:latin typeface="Cambria Math" panose="02040503050406030204" pitchFamily="18" charset="0"/>
                            </a:rPr>
                            <m:t>=1</m:t>
                          </m:r>
                        </m:sub>
                        <m:sup>
                          <m:r>
                            <a:rPr lang="en-US" b="0" i="1" dirty="0" smtClean="0">
                              <a:latin typeface="Cambria Math" panose="02040503050406030204" pitchFamily="18" charset="0"/>
                            </a:rPr>
                            <m:t>𝑉</m:t>
                          </m:r>
                        </m:sup>
                        <m:e>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𝑐𝑖</m:t>
                                      </m:r>
                                    </m:sub>
                                  </m:sSub>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𝑦</m:t>
                                      </m:r>
                                    </m:e>
                                    <m:sub>
                                      <m:r>
                                        <a:rPr lang="en-US" b="0" i="1" dirty="0" smtClean="0">
                                          <a:latin typeface="Cambria Math" panose="02040503050406030204" pitchFamily="18" charset="0"/>
                                        </a:rPr>
                                        <m:t>𝑐𝑖</m:t>
                                      </m:r>
                                    </m:sub>
                                    <m:sup>
                                      <m:r>
                                        <a:rPr lang="en-US" b="0" i="1" dirty="0" smtClean="0">
                                          <a:latin typeface="Cambria Math" panose="02040503050406030204" pitchFamily="18" charset="0"/>
                                        </a:rPr>
                                        <m:t>∗</m:t>
                                      </m:r>
                                    </m:sup>
                                  </m:sSubSup>
                                </m:e>
                              </m:d>
                            </m:e>
                            <m:sup>
                              <m:r>
                                <a:rPr lang="en-US" b="0" i="1" dirty="0" smtClean="0">
                                  <a:latin typeface="Cambria Math" panose="02040503050406030204" pitchFamily="18" charset="0"/>
                                </a:rPr>
                                <m:t>2</m:t>
                              </m:r>
                            </m:sup>
                          </m:sSup>
                        </m:e>
                      </m:nary>
                    </m:oMath>
                  </m:oMathPara>
                </a14:m>
                <a:endParaRPr lang="en-US" dirty="0"/>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𝑀𝑆𝐸</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𝑀𝑆𝐸</m:t>
                              </m:r>
                            </m:sub>
                          </m:sSub>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nary>
                    </m:oMath>
                  </m:oMathPara>
                </a14:m>
                <a:endParaRPr lang="en-US" dirty="0"/>
              </a:p>
            </p:txBody>
          </p:sp>
        </mc:Choice>
        <mc:Fallback xmlns="">
          <p:sp>
            <p:nvSpPr>
              <p:cNvPr id="3" name="Content Placeholder 2">
                <a:extLst>
                  <a:ext uri="{FF2B5EF4-FFF2-40B4-BE49-F238E27FC236}">
                    <a16:creationId xmlns:a16="http://schemas.microsoft.com/office/drawing/2014/main" id="{C5D1476E-DB97-3841-8E74-3557816C0167}"/>
                  </a:ext>
                </a:extLst>
              </p:cNvPr>
              <p:cNvSpPr>
                <a:spLocks noGrp="1" noRot="1" noChangeAspect="1" noMove="1" noResize="1" noEditPoints="1" noAdjustHandles="1" noChangeArrowheads="1" noChangeShapeType="1" noTextEdit="1"/>
              </p:cNvSpPr>
              <p:nvPr>
                <p:ph idx="1"/>
              </p:nvPr>
            </p:nvSpPr>
            <p:spPr>
              <a:xfrm>
                <a:off x="271463" y="1514473"/>
                <a:ext cx="7229475" cy="4921250"/>
              </a:xfrm>
              <a:blipFill>
                <a:blip r:embed="rId2"/>
                <a:stretch>
                  <a:fillRect l="-1226" t="-1799" b="-3984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B4F72B7A-AEBB-B449-AF3C-5A5886E9AFBE}"/>
              </a:ext>
            </a:extLst>
          </p:cNvPr>
          <p:cNvCxnSpPr>
            <a:cxnSpLocks/>
          </p:cNvCxnSpPr>
          <p:nvPr/>
        </p:nvCxnSpPr>
        <p:spPr>
          <a:xfrm>
            <a:off x="7386638" y="5386388"/>
            <a:ext cx="4078864"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ADFF6D1-28CF-C54F-9C96-EC846355DA48}"/>
              </a:ext>
            </a:extLst>
          </p:cNvPr>
          <p:cNvCxnSpPr>
            <a:cxnSpLocks/>
          </p:cNvCxnSpPr>
          <p:nvPr/>
        </p:nvCxnSpPr>
        <p:spPr>
          <a:xfrm flipV="1">
            <a:off x="8315325" y="2129775"/>
            <a:ext cx="0" cy="3694765"/>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F0C8E11-34E6-D542-AFCB-0245249E181D}"/>
                  </a:ext>
                </a:extLst>
              </p:cNvPr>
              <p:cNvSpPr/>
              <p:nvPr/>
            </p:nvSpPr>
            <p:spPr>
              <a:xfrm>
                <a:off x="11465502" y="5087304"/>
                <a:ext cx="704104" cy="523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dirty="0" smtClean="0">
                              <a:latin typeface="Cambria Math" panose="02040503050406030204" pitchFamily="18" charset="0"/>
                            </a:rPr>
                          </m:ctrlPr>
                        </m:sSubSupPr>
                        <m:e>
                          <m:r>
                            <a:rPr lang="en-US" sz="2800" i="1" dirty="0">
                              <a:latin typeface="Cambria Math" panose="02040503050406030204" pitchFamily="18" charset="0"/>
                            </a:rPr>
                            <m:t>𝑦</m:t>
                          </m:r>
                        </m:e>
                        <m:sub>
                          <m:r>
                            <a:rPr lang="en-US" sz="2800" b="0" i="1" dirty="0" smtClean="0">
                              <a:latin typeface="Cambria Math" panose="02040503050406030204" pitchFamily="18" charset="0"/>
                            </a:rPr>
                            <m:t>𝑐</m:t>
                          </m:r>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m:oMathPara>
                </a14:m>
                <a:endParaRPr lang="en-US" sz="2800" dirty="0"/>
              </a:p>
            </p:txBody>
          </p:sp>
        </mc:Choice>
        <mc:Fallback xmlns="">
          <p:sp>
            <p:nvSpPr>
              <p:cNvPr id="10" name="Rectangle 9">
                <a:extLst>
                  <a:ext uri="{FF2B5EF4-FFF2-40B4-BE49-F238E27FC236}">
                    <a16:creationId xmlns:a16="http://schemas.microsoft.com/office/drawing/2014/main" id="{2F0C8E11-34E6-D542-AFCB-0245249E181D}"/>
                  </a:ext>
                </a:extLst>
              </p:cNvPr>
              <p:cNvSpPr>
                <a:spLocks noRot="1" noChangeAspect="1" noMove="1" noResize="1" noEditPoints="1" noAdjustHandles="1" noChangeArrowheads="1" noChangeShapeType="1" noTextEdit="1"/>
              </p:cNvSpPr>
              <p:nvPr/>
            </p:nvSpPr>
            <p:spPr>
              <a:xfrm>
                <a:off x="11465502" y="5087304"/>
                <a:ext cx="704104" cy="523477"/>
              </a:xfrm>
              <a:prstGeom prst="rect">
                <a:avLst/>
              </a:prstGeom>
              <a:blipFill>
                <a:blip r:embed="rId3"/>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6AE6CE5-89DD-7F49-B33A-3D2F41297E6A}"/>
                  </a:ext>
                </a:extLst>
              </p:cNvPr>
              <p:cNvSpPr/>
              <p:nvPr/>
            </p:nvSpPr>
            <p:spPr>
              <a:xfrm>
                <a:off x="9222364" y="5358893"/>
                <a:ext cx="70410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𝑐</m:t>
                          </m:r>
                          <m:r>
                            <a:rPr lang="en-US" sz="2800" i="1" dirty="0">
                              <a:latin typeface="Cambria Math" panose="02040503050406030204" pitchFamily="18" charset="0"/>
                            </a:rPr>
                            <m:t>𝑖</m:t>
                          </m:r>
                        </m:sub>
                      </m:sSub>
                    </m:oMath>
                  </m:oMathPara>
                </a14:m>
                <a:endParaRPr lang="en-US" sz="2800" dirty="0"/>
              </a:p>
            </p:txBody>
          </p:sp>
        </mc:Choice>
        <mc:Fallback xmlns="">
          <p:sp>
            <p:nvSpPr>
              <p:cNvPr id="12" name="Rectangle 11">
                <a:extLst>
                  <a:ext uri="{FF2B5EF4-FFF2-40B4-BE49-F238E27FC236}">
                    <a16:creationId xmlns:a16="http://schemas.microsoft.com/office/drawing/2014/main" id="{56AE6CE5-89DD-7F49-B33A-3D2F41297E6A}"/>
                  </a:ext>
                </a:extLst>
              </p:cNvPr>
              <p:cNvSpPr>
                <a:spLocks noRot="1" noChangeAspect="1" noMove="1" noResize="1" noEditPoints="1" noAdjustHandles="1" noChangeArrowheads="1" noChangeShapeType="1" noTextEdit="1"/>
              </p:cNvSpPr>
              <p:nvPr/>
            </p:nvSpPr>
            <p:spPr>
              <a:xfrm>
                <a:off x="9222364" y="5358893"/>
                <a:ext cx="704104" cy="523220"/>
              </a:xfrm>
              <a:prstGeom prst="rect">
                <a:avLst/>
              </a:prstGeom>
              <a:blipFill>
                <a:blip r:embed="rId4"/>
                <a:stretch>
                  <a:fillRect b="-9524"/>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3FEAC104-3E8D-1F45-B319-3DC5DE84D6FC}"/>
              </a:ext>
            </a:extLst>
          </p:cNvPr>
          <p:cNvCxnSpPr>
            <a:cxnSpLocks/>
          </p:cNvCxnSpPr>
          <p:nvPr/>
        </p:nvCxnSpPr>
        <p:spPr>
          <a:xfrm flipV="1">
            <a:off x="9510717" y="5229225"/>
            <a:ext cx="0" cy="309563"/>
          </a:xfrm>
          <a:prstGeom prst="straightConnector1">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44F1314-8924-CB45-A70D-35523408FC2C}"/>
                  </a:ext>
                </a:extLst>
              </p:cNvPr>
              <p:cNvSpPr/>
              <p:nvPr/>
            </p:nvSpPr>
            <p:spPr>
              <a:xfrm>
                <a:off x="8281461" y="2129775"/>
                <a:ext cx="2114938" cy="523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ℓ</m:t>
                          </m:r>
                        </m:e>
                        <m:sub>
                          <m:r>
                            <a:rPr lang="en-US" sz="2800" i="1">
                              <a:latin typeface="Cambria Math" panose="02040503050406030204" pitchFamily="18" charset="0"/>
                              <a:ea typeface="Cambria Math" panose="02040503050406030204" pitchFamily="18" charset="0"/>
                            </a:rPr>
                            <m:t>𝑀𝑆𝐸</m:t>
                          </m:r>
                        </m:sub>
                      </m:sSub>
                      <m:d>
                        <m:dPr>
                          <m:ctrlPr>
                            <a:rPr lang="en-US" sz="2800" i="1">
                              <a:latin typeface="Cambria Math" panose="02040503050406030204" pitchFamily="18" charset="0"/>
                            </a:rPr>
                          </m:ctrlPr>
                        </m:dPr>
                        <m:e>
                          <m:sSub>
                            <m:sSubPr>
                              <m:ctrlPr>
                                <a:rPr lang="en-US" sz="2800" i="1" dirty="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Sub>
                          <m:r>
                            <a:rPr lang="en-US" sz="2800" i="1" dirty="0">
                              <a:latin typeface="Cambria Math" panose="02040503050406030204" pitchFamily="18" charset="0"/>
                            </a:rPr>
                            <m:t>,</m:t>
                          </m:r>
                          <m:sSubSup>
                            <m:sSubSupPr>
                              <m:ctrlPr>
                                <a:rPr lang="en-US" sz="2800" i="1" dirty="0">
                                  <a:latin typeface="Cambria Math" panose="02040503050406030204" pitchFamily="18" charset="0"/>
                                </a:rPr>
                              </m:ctrlPr>
                            </m:sSubSup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e>
                      </m:d>
                    </m:oMath>
                  </m:oMathPara>
                </a14:m>
                <a:endParaRPr lang="en-US" sz="2800" dirty="0"/>
              </a:p>
            </p:txBody>
          </p:sp>
        </mc:Choice>
        <mc:Fallback xmlns="">
          <p:sp>
            <p:nvSpPr>
              <p:cNvPr id="15" name="Rectangle 14">
                <a:extLst>
                  <a:ext uri="{FF2B5EF4-FFF2-40B4-BE49-F238E27FC236}">
                    <a16:creationId xmlns:a16="http://schemas.microsoft.com/office/drawing/2014/main" id="{244F1314-8924-CB45-A70D-35523408FC2C}"/>
                  </a:ext>
                </a:extLst>
              </p:cNvPr>
              <p:cNvSpPr>
                <a:spLocks noRot="1" noChangeAspect="1" noMove="1" noResize="1" noEditPoints="1" noAdjustHandles="1" noChangeArrowheads="1" noChangeShapeType="1" noTextEdit="1"/>
              </p:cNvSpPr>
              <p:nvPr/>
            </p:nvSpPr>
            <p:spPr>
              <a:xfrm>
                <a:off x="8281461" y="2129775"/>
                <a:ext cx="2114938" cy="523477"/>
              </a:xfrm>
              <a:prstGeom prst="rect">
                <a:avLst/>
              </a:prstGeom>
              <a:blipFill>
                <a:blip r:embed="rId5"/>
                <a:stretch>
                  <a:fillRect t="-26829" b="-9756"/>
                </a:stretch>
              </a:blipFill>
            </p:spPr>
            <p:txBody>
              <a:bodyPr/>
              <a:lstStyle/>
              <a:p>
                <a:r>
                  <a:rPr lang="en-US">
                    <a:noFill/>
                  </a:rPr>
                  <a:t> </a:t>
                </a:r>
              </a:p>
            </p:txBody>
          </p:sp>
        </mc:Fallback>
      </mc:AlternateContent>
      <p:sp>
        <p:nvSpPr>
          <p:cNvPr id="20" name="Freeform 19">
            <a:extLst>
              <a:ext uri="{FF2B5EF4-FFF2-40B4-BE49-F238E27FC236}">
                <a16:creationId xmlns:a16="http://schemas.microsoft.com/office/drawing/2014/main" id="{30148CC3-F751-D041-9886-FB1F1501FB8B}"/>
              </a:ext>
            </a:extLst>
          </p:cNvPr>
          <p:cNvSpPr/>
          <p:nvPr/>
        </p:nvSpPr>
        <p:spPr>
          <a:xfrm>
            <a:off x="9529762" y="2857500"/>
            <a:ext cx="1737360" cy="2514600"/>
          </a:xfrm>
          <a:custGeom>
            <a:avLst/>
            <a:gdLst>
              <a:gd name="connsiteX0" fmla="*/ 0 w 1457325"/>
              <a:gd name="connsiteY0" fmla="*/ 2514600 h 2514600"/>
              <a:gd name="connsiteX1" fmla="*/ 271463 w 1457325"/>
              <a:gd name="connsiteY1" fmla="*/ 2443163 h 2514600"/>
              <a:gd name="connsiteX2" fmla="*/ 571500 w 1457325"/>
              <a:gd name="connsiteY2" fmla="*/ 2286000 h 2514600"/>
              <a:gd name="connsiteX3" fmla="*/ 914400 w 1457325"/>
              <a:gd name="connsiteY3" fmla="*/ 1900238 h 2514600"/>
              <a:gd name="connsiteX4" fmla="*/ 1171575 w 1457325"/>
              <a:gd name="connsiteY4" fmla="*/ 1243013 h 2514600"/>
              <a:gd name="connsiteX5" fmla="*/ 1457325 w 1457325"/>
              <a:gd name="connsiteY5"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2514600">
                <a:moveTo>
                  <a:pt x="0" y="2514600"/>
                </a:moveTo>
                <a:cubicBezTo>
                  <a:pt x="88106" y="2497931"/>
                  <a:pt x="176213" y="2481263"/>
                  <a:pt x="271463" y="2443163"/>
                </a:cubicBezTo>
                <a:cubicBezTo>
                  <a:pt x="366713" y="2405063"/>
                  <a:pt x="464344" y="2376487"/>
                  <a:pt x="571500" y="2286000"/>
                </a:cubicBezTo>
                <a:cubicBezTo>
                  <a:pt x="678656" y="2195513"/>
                  <a:pt x="814388" y="2074069"/>
                  <a:pt x="914400" y="1900238"/>
                </a:cubicBezTo>
                <a:cubicBezTo>
                  <a:pt x="1014413" y="1726407"/>
                  <a:pt x="1081087" y="1559719"/>
                  <a:pt x="1171575" y="1243013"/>
                </a:cubicBezTo>
                <a:cubicBezTo>
                  <a:pt x="1262063" y="926307"/>
                  <a:pt x="1359694" y="463153"/>
                  <a:pt x="1457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6C7B3120-C39E-624F-882A-BECB87D285B1}"/>
              </a:ext>
            </a:extLst>
          </p:cNvPr>
          <p:cNvSpPr/>
          <p:nvPr/>
        </p:nvSpPr>
        <p:spPr>
          <a:xfrm flipH="1">
            <a:off x="7768416" y="2852737"/>
            <a:ext cx="1737360" cy="2514600"/>
          </a:xfrm>
          <a:custGeom>
            <a:avLst/>
            <a:gdLst>
              <a:gd name="connsiteX0" fmla="*/ 0 w 1457325"/>
              <a:gd name="connsiteY0" fmla="*/ 2514600 h 2514600"/>
              <a:gd name="connsiteX1" fmla="*/ 271463 w 1457325"/>
              <a:gd name="connsiteY1" fmla="*/ 2443163 h 2514600"/>
              <a:gd name="connsiteX2" fmla="*/ 571500 w 1457325"/>
              <a:gd name="connsiteY2" fmla="*/ 2286000 h 2514600"/>
              <a:gd name="connsiteX3" fmla="*/ 914400 w 1457325"/>
              <a:gd name="connsiteY3" fmla="*/ 1900238 h 2514600"/>
              <a:gd name="connsiteX4" fmla="*/ 1171575 w 1457325"/>
              <a:gd name="connsiteY4" fmla="*/ 1243013 h 2514600"/>
              <a:gd name="connsiteX5" fmla="*/ 1457325 w 1457325"/>
              <a:gd name="connsiteY5"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5" h="2514600">
                <a:moveTo>
                  <a:pt x="0" y="2514600"/>
                </a:moveTo>
                <a:cubicBezTo>
                  <a:pt x="88106" y="2497931"/>
                  <a:pt x="176213" y="2481263"/>
                  <a:pt x="271463" y="2443163"/>
                </a:cubicBezTo>
                <a:cubicBezTo>
                  <a:pt x="366713" y="2405063"/>
                  <a:pt x="464344" y="2376487"/>
                  <a:pt x="571500" y="2286000"/>
                </a:cubicBezTo>
                <a:cubicBezTo>
                  <a:pt x="678656" y="2195513"/>
                  <a:pt x="814388" y="2074069"/>
                  <a:pt x="914400" y="1900238"/>
                </a:cubicBezTo>
                <a:cubicBezTo>
                  <a:pt x="1014413" y="1726407"/>
                  <a:pt x="1081087" y="1559719"/>
                  <a:pt x="1171575" y="1243013"/>
                </a:cubicBezTo>
                <a:cubicBezTo>
                  <a:pt x="1262063" y="926307"/>
                  <a:pt x="1359694" y="463153"/>
                  <a:pt x="1457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986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4FDB-EB58-374B-A321-40EAE3F2380F}"/>
              </a:ext>
            </a:extLst>
          </p:cNvPr>
          <p:cNvSpPr>
            <a:spLocks noGrp="1"/>
          </p:cNvSpPr>
          <p:nvPr>
            <p:ph type="title"/>
          </p:nvPr>
        </p:nvSpPr>
        <p:spPr>
          <a:xfrm>
            <a:off x="95247" y="36507"/>
            <a:ext cx="10515600" cy="1325563"/>
          </a:xfrm>
        </p:spPr>
        <p:txBody>
          <a:bodyPr/>
          <a:lstStyle/>
          <a:p>
            <a:r>
              <a:rPr lang="en-US" dirty="0"/>
              <a:t>Object recognition, and other multi-class classification tasks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7438A2-1019-6946-854B-FB5D0E72C149}"/>
                  </a:ext>
                </a:extLst>
              </p:cNvPr>
              <p:cNvSpPr>
                <a:spLocks noGrp="1"/>
              </p:cNvSpPr>
              <p:nvPr>
                <p:ph idx="1"/>
              </p:nvPr>
            </p:nvSpPr>
            <p:spPr>
              <a:xfrm>
                <a:off x="166682" y="1439861"/>
                <a:ext cx="6730031" cy="5246688"/>
              </a:xfrm>
            </p:spPr>
            <p:txBody>
              <a:bodyPr>
                <a:normAutofit/>
              </a:bodyPr>
              <a:lstStyle/>
              <a:p>
                <a:pPr marL="0" indent="0">
                  <a:buNone/>
                </a:pPr>
                <a:r>
                  <a:rPr lang="en-US" dirty="0"/>
                  <a:t>A neural network is called a multi-class classifier if it computes a probability distribution over a set of class labels:</a:t>
                </a:r>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r>
                        <a:rPr lang="en-US" b="0" i="1" dirty="0" smtClean="0">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𝑐𝑖</m:t>
                          </m:r>
                        </m:sub>
                        <m:sup>
                          <m:r>
                            <a:rPr lang="en-US" i="1" dirty="0">
                              <a:latin typeface="Cambria Math" panose="02040503050406030204" pitchFamily="18" charset="0"/>
                            </a:rPr>
                            <m:t>∗</m:t>
                          </m:r>
                        </m:sup>
                      </m:sSubSup>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1,   </m:t>
                      </m:r>
                      <m:nary>
                        <m:naryPr>
                          <m:chr m:val="∑"/>
                          <m:ctrlPr>
                            <a:rPr lang="en-US" b="0" i="1" dirty="0" smtClean="0">
                              <a:latin typeface="Cambria Math" panose="02040503050406030204" pitchFamily="18" charset="0"/>
                              <a:ea typeface="Cambria Math" panose="02040503050406030204" pitchFamily="18" charset="0"/>
                            </a:rPr>
                          </m:ctrlPr>
                        </m:naryPr>
                        <m:sub>
                          <m:r>
                            <m:rPr>
                              <m:brk m:alnAt="23"/>
                            </m:rP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sub>
                        <m:sup>
                          <m:r>
                            <a:rPr lang="en-US" b="0" i="1" dirty="0" smtClean="0">
                              <a:latin typeface="Cambria Math" panose="02040503050406030204" pitchFamily="18" charset="0"/>
                              <a:ea typeface="Cambria Math" panose="02040503050406030204" pitchFamily="18" charset="0"/>
                            </a:rPr>
                            <m:t>𝑉</m:t>
                          </m:r>
                        </m:sup>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𝑐𝑖</m:t>
                              </m:r>
                            </m:sub>
                            <m:sup>
                              <m:r>
                                <a:rPr lang="en-US" i="1" dirty="0">
                                  <a:latin typeface="Cambria Math" panose="02040503050406030204" pitchFamily="18" charset="0"/>
                                </a:rPr>
                                <m:t>∗</m:t>
                              </m:r>
                            </m:sup>
                          </m:sSubSup>
                        </m:e>
                      </m:nary>
                      <m:r>
                        <a:rPr lang="en-US" b="0" i="1" dirty="0" smtClean="0">
                          <a:latin typeface="Cambria Math" panose="02040503050406030204" pitchFamily="18" charset="0"/>
                          <a:ea typeface="Cambria Math" panose="02040503050406030204" pitchFamily="18" charset="0"/>
                        </a:rPr>
                        <m:t>=1</m:t>
                      </m:r>
                    </m:oMath>
                  </m:oMathPara>
                </a14:m>
                <a:endParaRPr lang="en-US" dirty="0"/>
              </a:p>
              <a:p>
                <a:pPr marL="0" indent="0">
                  <a:buNone/>
                </a:pPr>
                <a:endParaRPr lang="en-US" dirty="0"/>
              </a:p>
              <a:p>
                <a:pPr marL="0" indent="0">
                  <a:buNone/>
                </a:pPr>
                <a:r>
                  <a:rPr lang="en-US" dirty="0"/>
                  <a:t>Usually, we train such a network using a one-hot label vector:</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𝑐𝑖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𝑐</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correct</m:t>
                                </m:r>
                                <m:r>
                                  <a:rPr lang="en-US" b="0" i="0" smtClean="0">
                                    <a:latin typeface="Cambria Math" panose="02040503050406030204" pitchFamily="18" charset="0"/>
                                  </a:rPr>
                                  <m:t> </m:t>
                                </m:r>
                                <m:r>
                                  <m:rPr>
                                    <m:sty m:val="p"/>
                                  </m:rPr>
                                  <a:rPr lang="en-US" b="0" i="0" smtClean="0">
                                    <a:latin typeface="Cambria Math" panose="02040503050406030204" pitchFamily="18" charset="0"/>
                                  </a:rPr>
                                  <m:t>class</m:t>
                                </m:r>
                                <m:r>
                                  <a:rPr lang="en-US" b="0" i="0" smtClean="0">
                                    <a:latin typeface="Cambria Math" panose="02040503050406030204" pitchFamily="18" charset="0"/>
                                  </a:rPr>
                                  <m:t> </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token</m:t>
                                </m:r>
                                <m:r>
                                  <a:rPr lang="en-US" b="0" i="1" smtClean="0">
                                    <a:latin typeface="Cambria Math" panose="02040503050406030204" pitchFamily="18" charset="0"/>
                                  </a:rPr>
                                  <m:t> </m:t>
                                </m:r>
                                <m:r>
                                  <a:rPr lang="en-US" b="0" i="1" smtClean="0">
                                    <a:latin typeface="Cambria Math" panose="02040503050406030204" pitchFamily="18" charset="0"/>
                                  </a:rPr>
                                  <m:t>𝑖</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m:oMathPara>
                </a14:m>
                <a:endParaRPr lang="en-US" dirty="0"/>
              </a:p>
            </p:txBody>
          </p:sp>
        </mc:Choice>
        <mc:Fallback xmlns="">
          <p:sp>
            <p:nvSpPr>
              <p:cNvPr id="3" name="Content Placeholder 2">
                <a:extLst>
                  <a:ext uri="{FF2B5EF4-FFF2-40B4-BE49-F238E27FC236}">
                    <a16:creationId xmlns:a16="http://schemas.microsoft.com/office/drawing/2014/main" id="{677438A2-1019-6946-854B-FB5D0E72C149}"/>
                  </a:ext>
                </a:extLst>
              </p:cNvPr>
              <p:cNvSpPr>
                <a:spLocks noGrp="1" noRot="1" noChangeAspect="1" noMove="1" noResize="1" noEditPoints="1" noAdjustHandles="1" noChangeArrowheads="1" noChangeShapeType="1" noTextEdit="1"/>
              </p:cNvSpPr>
              <p:nvPr>
                <p:ph idx="1"/>
              </p:nvPr>
            </p:nvSpPr>
            <p:spPr>
              <a:xfrm>
                <a:off x="166682" y="1439861"/>
                <a:ext cx="6730031" cy="5246688"/>
              </a:xfrm>
              <a:blipFill>
                <a:blip r:embed="rId2"/>
                <a:stretch>
                  <a:fillRect l="-6026" t="-5072" r="-942" b="-4734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05D13D0-CCED-064E-8178-81C0D8495C11}"/>
              </a:ext>
            </a:extLst>
          </p:cNvPr>
          <p:cNvPicPr>
            <a:picLocks noChangeAspect="1"/>
          </p:cNvPicPr>
          <p:nvPr/>
        </p:nvPicPr>
        <p:blipFill>
          <a:blip r:embed="rId3"/>
          <a:stretch>
            <a:fillRect/>
          </a:stretch>
        </p:blipFill>
        <p:spPr>
          <a:xfrm>
            <a:off x="7810656" y="1744659"/>
            <a:ext cx="3429000" cy="828073"/>
          </a:xfrm>
          <a:prstGeom prst="rect">
            <a:avLst/>
          </a:prstGeom>
        </p:spPr>
      </p:pic>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741F415-0AF8-6F41-B805-76B5D9C42CA4}"/>
                  </a:ext>
                </a:extLst>
              </p:cNvPr>
              <p:cNvSpPr/>
              <p:nvPr/>
            </p:nvSpPr>
            <p:spPr>
              <a:xfrm>
                <a:off x="7958796" y="1240369"/>
                <a:ext cx="6125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𝑥</m:t>
                              </m:r>
                            </m:e>
                          </m:acc>
                        </m:e>
                        <m:sub>
                          <m:r>
                            <a:rPr lang="en-US" sz="2800" b="0" i="1" dirty="0" smtClean="0">
                              <a:latin typeface="Cambria Math" panose="02040503050406030204" pitchFamily="18" charset="0"/>
                            </a:rPr>
                            <m:t>1</m:t>
                          </m:r>
                        </m:sub>
                      </m:sSub>
                    </m:oMath>
                  </m:oMathPara>
                </a14:m>
                <a:endParaRPr lang="en-US" sz="2800" dirty="0"/>
              </a:p>
            </p:txBody>
          </p:sp>
        </mc:Choice>
        <mc:Fallback xmlns="">
          <p:sp>
            <p:nvSpPr>
              <p:cNvPr id="15" name="Rectangle 14">
                <a:extLst>
                  <a:ext uri="{FF2B5EF4-FFF2-40B4-BE49-F238E27FC236}">
                    <a16:creationId xmlns:a16="http://schemas.microsoft.com/office/drawing/2014/main" id="{9741F415-0AF8-6F41-B805-76B5D9C42CA4}"/>
                  </a:ext>
                </a:extLst>
              </p:cNvPr>
              <p:cNvSpPr>
                <a:spLocks noRot="1" noChangeAspect="1" noMove="1" noResize="1" noEditPoints="1" noAdjustHandles="1" noChangeArrowheads="1" noChangeShapeType="1" noTextEdit="1"/>
              </p:cNvSpPr>
              <p:nvPr/>
            </p:nvSpPr>
            <p:spPr>
              <a:xfrm>
                <a:off x="7958796" y="1240369"/>
                <a:ext cx="612539" cy="523220"/>
              </a:xfrm>
              <a:prstGeom prst="rect">
                <a:avLst/>
              </a:prstGeom>
              <a:blipFill>
                <a:blip r:embed="rId4"/>
                <a:stretch>
                  <a:fillRect t="-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B116BEE-05DA-1F42-A0C4-56C083C9460D}"/>
                  </a:ext>
                </a:extLst>
              </p:cNvPr>
              <p:cNvSpPr/>
              <p:nvPr/>
            </p:nvSpPr>
            <p:spPr>
              <a:xfrm>
                <a:off x="8820112" y="1238659"/>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𝑥</m:t>
                              </m:r>
                            </m:e>
                          </m:acc>
                        </m:e>
                        <m:sub>
                          <m:r>
                            <a:rPr lang="en-US" sz="2800" b="0" i="1" dirty="0" smtClean="0">
                              <a:latin typeface="Cambria Math" panose="02040503050406030204" pitchFamily="18" charset="0"/>
                            </a:rPr>
                            <m:t>2</m:t>
                          </m:r>
                        </m:sub>
                      </m:sSub>
                    </m:oMath>
                  </m:oMathPara>
                </a14:m>
                <a:endParaRPr lang="en-US" sz="2800" dirty="0"/>
              </a:p>
            </p:txBody>
          </p:sp>
        </mc:Choice>
        <mc:Fallback xmlns="">
          <p:sp>
            <p:nvSpPr>
              <p:cNvPr id="16" name="Rectangle 15">
                <a:extLst>
                  <a:ext uri="{FF2B5EF4-FFF2-40B4-BE49-F238E27FC236}">
                    <a16:creationId xmlns:a16="http://schemas.microsoft.com/office/drawing/2014/main" id="{1B116BEE-05DA-1F42-A0C4-56C083C9460D}"/>
                  </a:ext>
                </a:extLst>
              </p:cNvPr>
              <p:cNvSpPr>
                <a:spLocks noRot="1" noChangeAspect="1" noMove="1" noResize="1" noEditPoints="1" noAdjustHandles="1" noChangeArrowheads="1" noChangeShapeType="1" noTextEdit="1"/>
              </p:cNvSpPr>
              <p:nvPr/>
            </p:nvSpPr>
            <p:spPr>
              <a:xfrm>
                <a:off x="8820112" y="1238659"/>
                <a:ext cx="620811" cy="523220"/>
              </a:xfrm>
              <a:prstGeom prst="rect">
                <a:avLst/>
              </a:prstGeom>
              <a:blipFill>
                <a:blip r:embed="rId5"/>
                <a:stretch>
                  <a:fillRect t="-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75C2898-5F65-B447-9CFA-1CFF5CBF2989}"/>
                  </a:ext>
                </a:extLst>
              </p:cNvPr>
              <p:cNvSpPr/>
              <p:nvPr/>
            </p:nvSpPr>
            <p:spPr>
              <a:xfrm>
                <a:off x="9712246" y="1247223"/>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𝑥</m:t>
                              </m:r>
                            </m:e>
                          </m:acc>
                        </m:e>
                        <m:sub>
                          <m:r>
                            <a:rPr lang="en-US" sz="2800" b="0" i="1" dirty="0" smtClean="0">
                              <a:latin typeface="Cambria Math" panose="02040503050406030204" pitchFamily="18" charset="0"/>
                            </a:rPr>
                            <m:t>3</m:t>
                          </m:r>
                        </m:sub>
                      </m:sSub>
                    </m:oMath>
                  </m:oMathPara>
                </a14:m>
                <a:endParaRPr lang="en-US" sz="2800" dirty="0"/>
              </a:p>
            </p:txBody>
          </p:sp>
        </mc:Choice>
        <mc:Fallback xmlns="">
          <p:sp>
            <p:nvSpPr>
              <p:cNvPr id="17" name="Rectangle 16">
                <a:extLst>
                  <a:ext uri="{FF2B5EF4-FFF2-40B4-BE49-F238E27FC236}">
                    <a16:creationId xmlns:a16="http://schemas.microsoft.com/office/drawing/2014/main" id="{975C2898-5F65-B447-9CFA-1CFF5CBF2989}"/>
                  </a:ext>
                </a:extLst>
              </p:cNvPr>
              <p:cNvSpPr>
                <a:spLocks noRot="1" noChangeAspect="1" noMove="1" noResize="1" noEditPoints="1" noAdjustHandles="1" noChangeArrowheads="1" noChangeShapeType="1" noTextEdit="1"/>
              </p:cNvSpPr>
              <p:nvPr/>
            </p:nvSpPr>
            <p:spPr>
              <a:xfrm>
                <a:off x="9712246" y="1247223"/>
                <a:ext cx="620811" cy="523220"/>
              </a:xfrm>
              <a:prstGeom prst="rect">
                <a:avLst/>
              </a:prstGeom>
              <a:blipFill>
                <a:blip r:embed="rId6"/>
                <a:stretch>
                  <a:fillRect t="-21429"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3984BAEF-1EFC-FC43-B9C1-922168C6302A}"/>
                  </a:ext>
                </a:extLst>
              </p:cNvPr>
              <p:cNvSpPr/>
              <p:nvPr/>
            </p:nvSpPr>
            <p:spPr>
              <a:xfrm>
                <a:off x="10511914" y="1245513"/>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𝑥</m:t>
                              </m:r>
                            </m:e>
                          </m:acc>
                        </m:e>
                        <m:sub>
                          <m:r>
                            <a:rPr lang="en-US" sz="2800" b="0" i="1" dirty="0" smtClean="0">
                              <a:latin typeface="Cambria Math" panose="02040503050406030204" pitchFamily="18" charset="0"/>
                            </a:rPr>
                            <m:t>4</m:t>
                          </m:r>
                        </m:sub>
                      </m:sSub>
                    </m:oMath>
                  </m:oMathPara>
                </a14:m>
                <a:endParaRPr lang="en-US" sz="2800" dirty="0"/>
              </a:p>
            </p:txBody>
          </p:sp>
        </mc:Choice>
        <mc:Fallback xmlns="">
          <p:sp>
            <p:nvSpPr>
              <p:cNvPr id="18" name="Rectangle 17">
                <a:extLst>
                  <a:ext uri="{FF2B5EF4-FFF2-40B4-BE49-F238E27FC236}">
                    <a16:creationId xmlns:a16="http://schemas.microsoft.com/office/drawing/2014/main" id="{3984BAEF-1EFC-FC43-B9C1-922168C6302A}"/>
                  </a:ext>
                </a:extLst>
              </p:cNvPr>
              <p:cNvSpPr>
                <a:spLocks noRot="1" noChangeAspect="1" noMove="1" noResize="1" noEditPoints="1" noAdjustHandles="1" noChangeArrowheads="1" noChangeShapeType="1" noTextEdit="1"/>
              </p:cNvSpPr>
              <p:nvPr/>
            </p:nvSpPr>
            <p:spPr>
              <a:xfrm>
                <a:off x="10511914" y="1245513"/>
                <a:ext cx="620811" cy="523220"/>
              </a:xfrm>
              <a:prstGeom prst="rect">
                <a:avLst/>
              </a:prstGeom>
              <a:blipFill>
                <a:blip r:embed="rId7"/>
                <a:stretch>
                  <a:fillRect t="-21429"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B4FEC33-B563-FC46-9140-E85358CAED36}"/>
                  </a:ext>
                </a:extLst>
              </p:cNvPr>
              <p:cNvSpPr/>
              <p:nvPr/>
            </p:nvSpPr>
            <p:spPr>
              <a:xfrm rot="4048133">
                <a:off x="7395923" y="3391198"/>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i="1" dirty="0">
                              <a:latin typeface="Cambria Math" panose="02040503050406030204" pitchFamily="18" charset="0"/>
                            </a:rPr>
                            <m:t>1</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0,1,0,0</m:t>
                          </m:r>
                        </m:e>
                      </m:d>
                    </m:oMath>
                  </m:oMathPara>
                </a14:m>
                <a:endParaRPr lang="en-US" sz="2800" dirty="0"/>
              </a:p>
            </p:txBody>
          </p:sp>
        </mc:Choice>
        <mc:Fallback xmlns="">
          <p:sp>
            <p:nvSpPr>
              <p:cNvPr id="19" name="Rectangle 18">
                <a:extLst>
                  <a:ext uri="{FF2B5EF4-FFF2-40B4-BE49-F238E27FC236}">
                    <a16:creationId xmlns:a16="http://schemas.microsoft.com/office/drawing/2014/main" id="{8B4FEC33-B563-FC46-9140-E85358CAED36}"/>
                  </a:ext>
                </a:extLst>
              </p:cNvPr>
              <p:cNvSpPr>
                <a:spLocks noRot="1" noChangeAspect="1" noMove="1" noResize="1" noEditPoints="1" noAdjustHandles="1" noChangeArrowheads="1" noChangeShapeType="1" noTextEdit="1"/>
              </p:cNvSpPr>
              <p:nvPr/>
            </p:nvSpPr>
            <p:spPr>
              <a:xfrm rot="4048133">
                <a:off x="7395923" y="3391198"/>
                <a:ext cx="2349810" cy="523220"/>
              </a:xfrm>
              <a:prstGeom prst="rect">
                <a:avLst/>
              </a:prstGeom>
              <a:blipFill>
                <a:blip r:embed="rId8"/>
                <a:stretch>
                  <a:fillRect l="-2752" t="-532"/>
                </a:stretch>
              </a:blipFill>
            </p:spPr>
            <p:txBody>
              <a:bodyPr/>
              <a:lstStyle/>
              <a:p>
                <a:r>
                  <a:rPr lang="en-US">
                    <a:noFill/>
                  </a:rPr>
                  <a:t> </a:t>
                </a:r>
              </a:p>
            </p:txBody>
          </p:sp>
        </mc:Fallback>
      </mc:AlternateContent>
      <p:graphicFrame>
        <p:nvGraphicFramePr>
          <p:cNvPr id="20" name="Table 19">
            <a:extLst>
              <a:ext uri="{FF2B5EF4-FFF2-40B4-BE49-F238E27FC236}">
                <a16:creationId xmlns:a16="http://schemas.microsoft.com/office/drawing/2014/main" id="{5F6AF81E-61E1-3D46-8679-7975BB4F10F5}"/>
              </a:ext>
            </a:extLst>
          </p:cNvPr>
          <p:cNvGraphicFramePr>
            <a:graphicFrameLocks noGrp="1"/>
          </p:cNvGraphicFramePr>
          <p:nvPr>
            <p:extLst>
              <p:ext uri="{D42A27DB-BD31-4B8C-83A1-F6EECF244321}">
                <p14:modId xmlns:p14="http://schemas.microsoft.com/office/powerpoint/2010/main" val="2138989744"/>
              </p:ext>
            </p:extLst>
          </p:nvPr>
        </p:nvGraphicFramePr>
        <p:xfrm>
          <a:off x="7100385" y="4823313"/>
          <a:ext cx="4937512" cy="1854200"/>
        </p:xfrm>
        <a:graphic>
          <a:graphicData uri="http://schemas.openxmlformats.org/drawingml/2006/table">
            <a:tbl>
              <a:tblPr firstRow="1" bandRow="1">
                <a:tableStyleId>{5C22544A-7EE6-4342-B048-85BDC9FD1C3A}</a:tableStyleId>
              </a:tblPr>
              <a:tblGrid>
                <a:gridCol w="2468756">
                  <a:extLst>
                    <a:ext uri="{9D8B030D-6E8A-4147-A177-3AD203B41FA5}">
                      <a16:colId xmlns:a16="http://schemas.microsoft.com/office/drawing/2014/main" val="1896319032"/>
                    </a:ext>
                  </a:extLst>
                </a:gridCol>
                <a:gridCol w="2468756">
                  <a:extLst>
                    <a:ext uri="{9D8B030D-6E8A-4147-A177-3AD203B41FA5}">
                      <a16:colId xmlns:a16="http://schemas.microsoft.com/office/drawing/2014/main" val="338861618"/>
                    </a:ext>
                  </a:extLst>
                </a:gridCol>
              </a:tblGrid>
              <a:tr h="370840">
                <a:tc>
                  <a:txBody>
                    <a:bodyPr/>
                    <a:lstStyle/>
                    <a:p>
                      <a:r>
                        <a:rPr lang="en-US" dirty="0"/>
                        <a:t>Class Index</a:t>
                      </a:r>
                    </a:p>
                  </a:txBody>
                  <a:tcPr/>
                </a:tc>
                <a:tc>
                  <a:txBody>
                    <a:bodyPr/>
                    <a:lstStyle/>
                    <a:p>
                      <a:r>
                        <a:rPr lang="en-US" dirty="0"/>
                        <a:t>Class Name</a:t>
                      </a:r>
                    </a:p>
                  </a:txBody>
                  <a:tcPr/>
                </a:tc>
                <a:extLst>
                  <a:ext uri="{0D108BD9-81ED-4DB2-BD59-A6C34878D82A}">
                    <a16:rowId xmlns:a16="http://schemas.microsoft.com/office/drawing/2014/main" val="860941968"/>
                  </a:ext>
                </a:extLst>
              </a:tr>
              <a:tr h="370840">
                <a:tc>
                  <a:txBody>
                    <a:bodyPr/>
                    <a:lstStyle/>
                    <a:p>
                      <a:r>
                        <a:rPr lang="en-US" dirty="0"/>
                        <a:t>1</a:t>
                      </a:r>
                    </a:p>
                  </a:txBody>
                  <a:tcPr/>
                </a:tc>
                <a:tc>
                  <a:txBody>
                    <a:bodyPr/>
                    <a:lstStyle/>
                    <a:p>
                      <a:r>
                        <a:rPr lang="en-US" dirty="0"/>
                        <a:t>abacus</a:t>
                      </a:r>
                    </a:p>
                  </a:txBody>
                  <a:tcPr/>
                </a:tc>
                <a:extLst>
                  <a:ext uri="{0D108BD9-81ED-4DB2-BD59-A6C34878D82A}">
                    <a16:rowId xmlns:a16="http://schemas.microsoft.com/office/drawing/2014/main" val="1948548387"/>
                  </a:ext>
                </a:extLst>
              </a:tr>
              <a:tr h="370840">
                <a:tc>
                  <a:txBody>
                    <a:bodyPr/>
                    <a:lstStyle/>
                    <a:p>
                      <a:r>
                        <a:rPr lang="en-US" dirty="0"/>
                        <a:t>2</a:t>
                      </a:r>
                    </a:p>
                  </a:txBody>
                  <a:tcPr/>
                </a:tc>
                <a:tc>
                  <a:txBody>
                    <a:bodyPr/>
                    <a:lstStyle/>
                    <a:p>
                      <a:r>
                        <a:rPr lang="en-US" dirty="0"/>
                        <a:t>camera</a:t>
                      </a:r>
                    </a:p>
                  </a:txBody>
                  <a:tcPr/>
                </a:tc>
                <a:extLst>
                  <a:ext uri="{0D108BD9-81ED-4DB2-BD59-A6C34878D82A}">
                    <a16:rowId xmlns:a16="http://schemas.microsoft.com/office/drawing/2014/main" val="909500951"/>
                  </a:ext>
                </a:extLst>
              </a:tr>
              <a:tr h="370840">
                <a:tc>
                  <a:txBody>
                    <a:bodyPr/>
                    <a:lstStyle/>
                    <a:p>
                      <a:r>
                        <a:rPr lang="en-US" dirty="0"/>
                        <a:t>3</a:t>
                      </a:r>
                    </a:p>
                  </a:txBody>
                  <a:tcPr/>
                </a:tc>
                <a:tc>
                  <a:txBody>
                    <a:bodyPr/>
                    <a:lstStyle/>
                    <a:p>
                      <a:r>
                        <a:rPr lang="en-US" dirty="0"/>
                        <a:t>chickens</a:t>
                      </a:r>
                    </a:p>
                  </a:txBody>
                  <a:tcPr/>
                </a:tc>
                <a:extLst>
                  <a:ext uri="{0D108BD9-81ED-4DB2-BD59-A6C34878D82A}">
                    <a16:rowId xmlns:a16="http://schemas.microsoft.com/office/drawing/2014/main" val="2388488034"/>
                  </a:ext>
                </a:extLst>
              </a:tr>
              <a:tr h="370840">
                <a:tc>
                  <a:txBody>
                    <a:bodyPr/>
                    <a:lstStyle/>
                    <a:p>
                      <a:r>
                        <a:rPr lang="en-US" dirty="0"/>
                        <a:t>4</a:t>
                      </a:r>
                    </a:p>
                  </a:txBody>
                  <a:tcPr/>
                </a:tc>
                <a:tc>
                  <a:txBody>
                    <a:bodyPr/>
                    <a:lstStyle/>
                    <a:p>
                      <a:r>
                        <a:rPr lang="en-US" dirty="0"/>
                        <a:t>slug</a:t>
                      </a:r>
                    </a:p>
                  </a:txBody>
                  <a:tcPr/>
                </a:tc>
                <a:extLst>
                  <a:ext uri="{0D108BD9-81ED-4DB2-BD59-A6C34878D82A}">
                    <a16:rowId xmlns:a16="http://schemas.microsoft.com/office/drawing/2014/main" val="1762902255"/>
                  </a:ext>
                </a:extLst>
              </a:tr>
            </a:tbl>
          </a:graphicData>
        </a:graphic>
      </p:graphicFrame>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4B3CDF4-1255-2B4C-B76A-626EB1AC0CC9}"/>
                  </a:ext>
                </a:extLst>
              </p:cNvPr>
              <p:cNvSpPr/>
              <p:nvPr/>
            </p:nvSpPr>
            <p:spPr>
              <a:xfrm rot="4048133">
                <a:off x="8306609" y="3387482"/>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1,0,0,0</m:t>
                          </m:r>
                        </m:e>
                      </m:d>
                    </m:oMath>
                  </m:oMathPara>
                </a14:m>
                <a:endParaRPr lang="en-US" sz="2800" dirty="0"/>
              </a:p>
            </p:txBody>
          </p:sp>
        </mc:Choice>
        <mc:Fallback xmlns="">
          <p:sp>
            <p:nvSpPr>
              <p:cNvPr id="21" name="Rectangle 20">
                <a:extLst>
                  <a:ext uri="{FF2B5EF4-FFF2-40B4-BE49-F238E27FC236}">
                    <a16:creationId xmlns:a16="http://schemas.microsoft.com/office/drawing/2014/main" id="{74B3CDF4-1255-2B4C-B76A-626EB1AC0CC9}"/>
                  </a:ext>
                </a:extLst>
              </p:cNvPr>
              <p:cNvSpPr>
                <a:spLocks noRot="1" noChangeAspect="1" noMove="1" noResize="1" noEditPoints="1" noAdjustHandles="1" noChangeArrowheads="1" noChangeShapeType="1" noTextEdit="1"/>
              </p:cNvSpPr>
              <p:nvPr/>
            </p:nvSpPr>
            <p:spPr>
              <a:xfrm rot="4048133">
                <a:off x="8306609" y="3387482"/>
                <a:ext cx="2349810" cy="523220"/>
              </a:xfrm>
              <a:prstGeom prst="rect">
                <a:avLst/>
              </a:prstGeom>
              <a:blipFill>
                <a:blip r:embed="rId9"/>
                <a:stretch>
                  <a:fillRect l="-2727" t="-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C0F748F-2615-BC41-BF1B-4A834360590A}"/>
                  </a:ext>
                </a:extLst>
              </p:cNvPr>
              <p:cNvSpPr/>
              <p:nvPr/>
            </p:nvSpPr>
            <p:spPr>
              <a:xfrm rot="4048133">
                <a:off x="9206136" y="3394918"/>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3</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0,0,0,1</m:t>
                          </m:r>
                        </m:e>
                      </m:d>
                    </m:oMath>
                  </m:oMathPara>
                </a14:m>
                <a:endParaRPr lang="en-US" sz="2800" dirty="0"/>
              </a:p>
            </p:txBody>
          </p:sp>
        </mc:Choice>
        <mc:Fallback xmlns="">
          <p:sp>
            <p:nvSpPr>
              <p:cNvPr id="22" name="Rectangle 21">
                <a:extLst>
                  <a:ext uri="{FF2B5EF4-FFF2-40B4-BE49-F238E27FC236}">
                    <a16:creationId xmlns:a16="http://schemas.microsoft.com/office/drawing/2014/main" id="{DC0F748F-2615-BC41-BF1B-4A834360590A}"/>
                  </a:ext>
                </a:extLst>
              </p:cNvPr>
              <p:cNvSpPr>
                <a:spLocks noRot="1" noChangeAspect="1" noMove="1" noResize="1" noEditPoints="1" noAdjustHandles="1" noChangeArrowheads="1" noChangeShapeType="1" noTextEdit="1"/>
              </p:cNvSpPr>
              <p:nvPr/>
            </p:nvSpPr>
            <p:spPr>
              <a:xfrm rot="4048133">
                <a:off x="9206136" y="3394918"/>
                <a:ext cx="2349810" cy="523220"/>
              </a:xfrm>
              <a:prstGeom prst="rect">
                <a:avLst/>
              </a:prstGeom>
              <a:blipFill>
                <a:blip r:embed="rId10"/>
                <a:stretch>
                  <a:fillRect l="-2727" t="-1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7E2E7B5-F575-1141-BB15-C2DE42591E72}"/>
                  </a:ext>
                </a:extLst>
              </p:cNvPr>
              <p:cNvSpPr/>
              <p:nvPr/>
            </p:nvSpPr>
            <p:spPr>
              <a:xfrm rot="4048133">
                <a:off x="10038757" y="3391203"/>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4</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0,0,1,0</m:t>
                          </m:r>
                        </m:e>
                      </m:d>
                    </m:oMath>
                  </m:oMathPara>
                </a14:m>
                <a:endParaRPr lang="en-US" sz="2800" dirty="0"/>
              </a:p>
            </p:txBody>
          </p:sp>
        </mc:Choice>
        <mc:Fallback xmlns="">
          <p:sp>
            <p:nvSpPr>
              <p:cNvPr id="23" name="Rectangle 22">
                <a:extLst>
                  <a:ext uri="{FF2B5EF4-FFF2-40B4-BE49-F238E27FC236}">
                    <a16:creationId xmlns:a16="http://schemas.microsoft.com/office/drawing/2014/main" id="{E7E2E7B5-F575-1141-BB15-C2DE42591E72}"/>
                  </a:ext>
                </a:extLst>
              </p:cNvPr>
              <p:cNvSpPr>
                <a:spLocks noRot="1" noChangeAspect="1" noMove="1" noResize="1" noEditPoints="1" noAdjustHandles="1" noChangeArrowheads="1" noChangeShapeType="1" noTextEdit="1"/>
              </p:cNvSpPr>
              <p:nvPr/>
            </p:nvSpPr>
            <p:spPr>
              <a:xfrm rot="4048133">
                <a:off x="10038757" y="3391203"/>
                <a:ext cx="2349810" cy="523220"/>
              </a:xfrm>
              <a:prstGeom prst="rect">
                <a:avLst/>
              </a:prstGeom>
              <a:blipFill>
                <a:blip r:embed="rId11"/>
                <a:stretch>
                  <a:fillRect l="-2752" t="-532"/>
                </a:stretch>
              </a:blipFill>
            </p:spPr>
            <p:txBody>
              <a:bodyPr/>
              <a:lstStyle/>
              <a:p>
                <a:r>
                  <a:rPr lang="en-US">
                    <a:noFill/>
                  </a:rPr>
                  <a:t> </a:t>
                </a:r>
              </a:p>
            </p:txBody>
          </p:sp>
        </mc:Fallback>
      </mc:AlternateContent>
    </p:spTree>
    <p:extLst>
      <p:ext uri="{BB962C8B-B14F-4D97-AF65-F5344CB8AC3E}">
        <p14:creationId xmlns:p14="http://schemas.microsoft.com/office/powerpoint/2010/main" val="3824594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288-C62D-F540-9944-CC314AAF55EE}"/>
              </a:ext>
            </a:extLst>
          </p:cNvPr>
          <p:cNvSpPr>
            <a:spLocks noGrp="1"/>
          </p:cNvSpPr>
          <p:nvPr>
            <p:ph type="title"/>
          </p:nvPr>
        </p:nvSpPr>
        <p:spPr/>
        <p:txBody>
          <a:bodyPr/>
          <a:lstStyle/>
          <a:p>
            <a:r>
              <a:rPr lang="en-US" dirty="0"/>
              <a:t>Zero-One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D1476E-DB97-3841-8E74-3557816C0167}"/>
                  </a:ext>
                </a:extLst>
              </p:cNvPr>
              <p:cNvSpPr>
                <a:spLocks noGrp="1"/>
              </p:cNvSpPr>
              <p:nvPr>
                <p:ph idx="1"/>
              </p:nvPr>
            </p:nvSpPr>
            <p:spPr>
              <a:xfrm>
                <a:off x="481013" y="1839912"/>
                <a:ext cx="6291263" cy="4351338"/>
              </a:xfrm>
            </p:spPr>
            <p:txBody>
              <a:bodyPr>
                <a:normAutofit fontScale="77500" lnSpcReduction="20000"/>
              </a:bodyPr>
              <a:lstStyle/>
              <a:p>
                <a:pPr marL="0" indent="0">
                  <a:lnSpc>
                    <a:spcPct val="100000"/>
                  </a:lnSpc>
                  <a:buNone/>
                </a:pPr>
                <a:r>
                  <a:rPr lang="en-US" dirty="0"/>
                  <a:t>The simplest loss function is called the zero-one loss.  It’s equal to zero if there is no error, and it’s equal to one if there is an error:</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𝑍𝑂</m:t>
                          </m:r>
                        </m:sub>
                      </m:sSub>
                      <m:d>
                        <m:dPr>
                          <m:ctrlPr>
                            <a:rPr lang="en-US" b="0" i="1" smtClean="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b="0" i="1" dirty="0" smtClean="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0</m:t>
                                </m:r>
                              </m:e>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b="0" i="1" dirty="0" smtClean="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mr>
                            <m:mr>
                              <m:e>
                                <m:r>
                                  <a:rPr lang="en-US" b="0" i="1" dirty="0" smtClean="0">
                                    <a:latin typeface="Cambria Math" panose="02040503050406030204" pitchFamily="18" charset="0"/>
                                  </a:rPr>
                                  <m:t>1</m:t>
                                </m:r>
                              </m:e>
                              <m:e>
                                <m:r>
                                  <m:rPr>
                                    <m:sty m:val="p"/>
                                  </m:rPr>
                                  <a:rPr lang="en-US" b="0" i="0" dirty="0" smtClean="0">
                                    <a:latin typeface="Cambria Math" panose="02040503050406030204" pitchFamily="18" charset="0"/>
                                  </a:rPr>
                                  <m:t>otherwise</m:t>
                                </m:r>
                              </m:e>
                            </m:mr>
                          </m:m>
                        </m:e>
                      </m:d>
                    </m:oMath>
                  </m:oMathPara>
                </a14:m>
                <a:endParaRPr lang="en-US" dirty="0"/>
              </a:p>
              <a:p>
                <a:pPr marL="0" indent="0">
                  <a:lnSpc>
                    <a:spcPct val="100000"/>
                  </a:lnSpc>
                  <a:buNone/>
                </a:pPr>
                <a:r>
                  <a:rPr lang="en-US" dirty="0"/>
                  <a:t>The average of the zero-one loss, over the training database, is equal to the training corpus error rate:</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ℒ</m:t>
                          </m:r>
                        </m:e>
                        <m:sub>
                          <m:r>
                            <a:rPr lang="en-US" i="1">
                              <a:latin typeface="Cambria Math" panose="02040503050406030204" pitchFamily="18" charset="0"/>
                              <a:ea typeface="Cambria Math" panose="02040503050406030204" pitchFamily="18" charset="0"/>
                            </a:rPr>
                            <m:t>𝑍𝑂</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𝑍𝑂</m:t>
                              </m:r>
                            </m:sub>
                          </m:sSub>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nary>
                    </m:oMath>
                  </m:oMathPara>
                </a14:m>
                <a:endParaRPr lang="en-US" dirty="0"/>
              </a:p>
              <a:p>
                <a:pPr marL="0" indent="0">
                  <a:lnSpc>
                    <a:spcPct val="100000"/>
                  </a:lnSpc>
                  <a:buNone/>
                </a:pPr>
                <a:r>
                  <a:rPr lang="en-US" dirty="0"/>
                  <a:t>The problem with the zero-one loss is that it’s not differentiable.</a:t>
                </a:r>
              </a:p>
            </p:txBody>
          </p:sp>
        </mc:Choice>
        <mc:Fallback xmlns="">
          <p:sp>
            <p:nvSpPr>
              <p:cNvPr id="3" name="Content Placeholder 2">
                <a:extLst>
                  <a:ext uri="{FF2B5EF4-FFF2-40B4-BE49-F238E27FC236}">
                    <a16:creationId xmlns:a16="http://schemas.microsoft.com/office/drawing/2014/main" id="{C5D1476E-DB97-3841-8E74-3557816C0167}"/>
                  </a:ext>
                </a:extLst>
              </p:cNvPr>
              <p:cNvSpPr>
                <a:spLocks noGrp="1" noRot="1" noChangeAspect="1" noMove="1" noResize="1" noEditPoints="1" noAdjustHandles="1" noChangeArrowheads="1" noChangeShapeType="1" noTextEdit="1"/>
              </p:cNvSpPr>
              <p:nvPr>
                <p:ph idx="1"/>
              </p:nvPr>
            </p:nvSpPr>
            <p:spPr>
              <a:xfrm>
                <a:off x="481013" y="1839912"/>
                <a:ext cx="6291263" cy="4351338"/>
              </a:xfrm>
              <a:blipFill>
                <a:blip r:embed="rId2"/>
                <a:stretch>
                  <a:fillRect l="-1210" t="-20058" r="-1008" b="-11628"/>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5393E525-45CA-664F-8FE7-E9A8BE0BABD5}"/>
              </a:ext>
            </a:extLst>
          </p:cNvPr>
          <p:cNvCxnSpPr>
            <a:cxnSpLocks/>
          </p:cNvCxnSpPr>
          <p:nvPr/>
        </p:nvCxnSpPr>
        <p:spPr>
          <a:xfrm>
            <a:off x="7386638" y="5386388"/>
            <a:ext cx="4078864"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598C99A-EE48-164D-8F0E-FE443E86768D}"/>
              </a:ext>
            </a:extLst>
          </p:cNvPr>
          <p:cNvCxnSpPr>
            <a:cxnSpLocks/>
          </p:cNvCxnSpPr>
          <p:nvPr/>
        </p:nvCxnSpPr>
        <p:spPr>
          <a:xfrm flipV="1">
            <a:off x="8315325" y="2129775"/>
            <a:ext cx="0" cy="3694765"/>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5E3ADBA-124F-4049-9C7E-BC8D949AA191}"/>
                  </a:ext>
                </a:extLst>
              </p:cNvPr>
              <p:cNvSpPr/>
              <p:nvPr/>
            </p:nvSpPr>
            <p:spPr>
              <a:xfrm>
                <a:off x="11465502" y="5087304"/>
                <a:ext cx="704104" cy="523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dirty="0" smtClean="0">
                              <a:latin typeface="Cambria Math" panose="02040503050406030204" pitchFamily="18" charset="0"/>
                            </a:rPr>
                          </m:ctrlPr>
                        </m:sSubSupPr>
                        <m:e>
                          <m:r>
                            <a:rPr lang="en-US" sz="2800" i="1" dirty="0">
                              <a:latin typeface="Cambria Math" panose="02040503050406030204" pitchFamily="18" charset="0"/>
                            </a:rPr>
                            <m:t>𝑦</m:t>
                          </m:r>
                        </m:e>
                        <m:sub>
                          <m:r>
                            <a:rPr lang="en-US" sz="2800" b="0" i="1" dirty="0" smtClean="0">
                              <a:latin typeface="Cambria Math" panose="02040503050406030204" pitchFamily="18" charset="0"/>
                            </a:rPr>
                            <m:t>𝑐</m:t>
                          </m:r>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m:oMathPara>
                </a14:m>
                <a:endParaRPr lang="en-US" sz="2800" dirty="0"/>
              </a:p>
            </p:txBody>
          </p:sp>
        </mc:Choice>
        <mc:Fallback xmlns="">
          <p:sp>
            <p:nvSpPr>
              <p:cNvPr id="6" name="Rectangle 5">
                <a:extLst>
                  <a:ext uri="{FF2B5EF4-FFF2-40B4-BE49-F238E27FC236}">
                    <a16:creationId xmlns:a16="http://schemas.microsoft.com/office/drawing/2014/main" id="{05E3ADBA-124F-4049-9C7E-BC8D949AA191}"/>
                  </a:ext>
                </a:extLst>
              </p:cNvPr>
              <p:cNvSpPr>
                <a:spLocks noRot="1" noChangeAspect="1" noMove="1" noResize="1" noEditPoints="1" noAdjustHandles="1" noChangeArrowheads="1" noChangeShapeType="1" noTextEdit="1"/>
              </p:cNvSpPr>
              <p:nvPr/>
            </p:nvSpPr>
            <p:spPr>
              <a:xfrm>
                <a:off x="11465502" y="5087304"/>
                <a:ext cx="704104" cy="523477"/>
              </a:xfrm>
              <a:prstGeom prst="rect">
                <a:avLst/>
              </a:prstGeom>
              <a:blipFill>
                <a:blip r:embed="rId3"/>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1B1483A-5863-1144-9709-17D53FB79F04}"/>
                  </a:ext>
                </a:extLst>
              </p:cNvPr>
              <p:cNvSpPr/>
              <p:nvPr/>
            </p:nvSpPr>
            <p:spPr>
              <a:xfrm>
                <a:off x="9222364" y="5358893"/>
                <a:ext cx="70410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𝑐</m:t>
                          </m:r>
                          <m:r>
                            <a:rPr lang="en-US" sz="2800" i="1" dirty="0">
                              <a:latin typeface="Cambria Math" panose="02040503050406030204" pitchFamily="18" charset="0"/>
                            </a:rPr>
                            <m:t>𝑖</m:t>
                          </m:r>
                        </m:sub>
                      </m:sSub>
                    </m:oMath>
                  </m:oMathPara>
                </a14:m>
                <a:endParaRPr lang="en-US" sz="2800" dirty="0"/>
              </a:p>
            </p:txBody>
          </p:sp>
        </mc:Choice>
        <mc:Fallback xmlns="">
          <p:sp>
            <p:nvSpPr>
              <p:cNvPr id="7" name="Rectangle 6">
                <a:extLst>
                  <a:ext uri="{FF2B5EF4-FFF2-40B4-BE49-F238E27FC236}">
                    <a16:creationId xmlns:a16="http://schemas.microsoft.com/office/drawing/2014/main" id="{A1B1483A-5863-1144-9709-17D53FB79F04}"/>
                  </a:ext>
                </a:extLst>
              </p:cNvPr>
              <p:cNvSpPr>
                <a:spLocks noRot="1" noChangeAspect="1" noMove="1" noResize="1" noEditPoints="1" noAdjustHandles="1" noChangeArrowheads="1" noChangeShapeType="1" noTextEdit="1"/>
              </p:cNvSpPr>
              <p:nvPr/>
            </p:nvSpPr>
            <p:spPr>
              <a:xfrm>
                <a:off x="9222364" y="5358893"/>
                <a:ext cx="704104" cy="523220"/>
              </a:xfrm>
              <a:prstGeom prst="rect">
                <a:avLst/>
              </a:prstGeom>
              <a:blipFill>
                <a:blip r:embed="rId4"/>
                <a:stretch>
                  <a:fillRect b="-9524"/>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132BC53-E58B-EB46-A7F4-C146864D9F30}"/>
              </a:ext>
            </a:extLst>
          </p:cNvPr>
          <p:cNvCxnSpPr>
            <a:cxnSpLocks/>
          </p:cNvCxnSpPr>
          <p:nvPr/>
        </p:nvCxnSpPr>
        <p:spPr>
          <a:xfrm flipV="1">
            <a:off x="9510717" y="5229225"/>
            <a:ext cx="0" cy="309563"/>
          </a:xfrm>
          <a:prstGeom prst="straightConnector1">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B6E11A6-19CF-7B4B-B520-8EF948C9D729}"/>
                  </a:ext>
                </a:extLst>
              </p:cNvPr>
              <p:cNvSpPr/>
              <p:nvPr/>
            </p:nvSpPr>
            <p:spPr>
              <a:xfrm>
                <a:off x="8281461" y="2129775"/>
                <a:ext cx="1913985" cy="523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ℓ</m:t>
                          </m:r>
                        </m:e>
                        <m:sub>
                          <m:r>
                            <a:rPr lang="en-US" sz="2800" i="1">
                              <a:latin typeface="Cambria Math" panose="02040503050406030204" pitchFamily="18" charset="0"/>
                              <a:ea typeface="Cambria Math" panose="02040503050406030204" pitchFamily="18" charset="0"/>
                            </a:rPr>
                            <m:t>𝑍𝑂</m:t>
                          </m:r>
                        </m:sub>
                      </m:sSub>
                      <m:d>
                        <m:dPr>
                          <m:ctrlPr>
                            <a:rPr lang="en-US" sz="2800" i="1">
                              <a:latin typeface="Cambria Math" panose="02040503050406030204" pitchFamily="18" charset="0"/>
                            </a:rPr>
                          </m:ctrlPr>
                        </m:dPr>
                        <m:e>
                          <m:sSub>
                            <m:sSubPr>
                              <m:ctrlPr>
                                <a:rPr lang="en-US" sz="2800" i="1" dirty="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Sub>
                          <m:r>
                            <a:rPr lang="en-US" sz="2800" i="1" dirty="0">
                              <a:latin typeface="Cambria Math" panose="02040503050406030204" pitchFamily="18" charset="0"/>
                            </a:rPr>
                            <m:t>,</m:t>
                          </m:r>
                          <m:sSubSup>
                            <m:sSubSupPr>
                              <m:ctrlPr>
                                <a:rPr lang="en-US" sz="2800" i="1" dirty="0">
                                  <a:latin typeface="Cambria Math" panose="02040503050406030204" pitchFamily="18" charset="0"/>
                                </a:rPr>
                              </m:ctrlPr>
                            </m:sSubSup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e>
                      </m:d>
                    </m:oMath>
                  </m:oMathPara>
                </a14:m>
                <a:endParaRPr lang="en-US" sz="2800" dirty="0"/>
              </a:p>
            </p:txBody>
          </p:sp>
        </mc:Choice>
        <mc:Fallback xmlns="">
          <p:sp>
            <p:nvSpPr>
              <p:cNvPr id="9" name="Rectangle 8">
                <a:extLst>
                  <a:ext uri="{FF2B5EF4-FFF2-40B4-BE49-F238E27FC236}">
                    <a16:creationId xmlns:a16="http://schemas.microsoft.com/office/drawing/2014/main" id="{FB6E11A6-19CF-7B4B-B520-8EF948C9D729}"/>
                  </a:ext>
                </a:extLst>
              </p:cNvPr>
              <p:cNvSpPr>
                <a:spLocks noRot="1" noChangeAspect="1" noMove="1" noResize="1" noEditPoints="1" noAdjustHandles="1" noChangeArrowheads="1" noChangeShapeType="1" noTextEdit="1"/>
              </p:cNvSpPr>
              <p:nvPr/>
            </p:nvSpPr>
            <p:spPr>
              <a:xfrm>
                <a:off x="8281461" y="2129775"/>
                <a:ext cx="1913985" cy="523477"/>
              </a:xfrm>
              <a:prstGeom prst="rect">
                <a:avLst/>
              </a:prstGeom>
              <a:blipFill>
                <a:blip r:embed="rId5"/>
                <a:stretch>
                  <a:fillRect t="-26829" b="-9756"/>
                </a:stretch>
              </a:blipFill>
            </p:spPr>
            <p:txBody>
              <a:bodyPr/>
              <a:lstStyle/>
              <a:p>
                <a:r>
                  <a:rPr lang="en-US">
                    <a:noFill/>
                  </a:rPr>
                  <a:t> </a:t>
                </a:r>
              </a:p>
            </p:txBody>
          </p:sp>
        </mc:Fallback>
      </mc:AlternateContent>
      <p:cxnSp>
        <p:nvCxnSpPr>
          <p:cNvPr id="13" name="Elbow Connector 12">
            <a:extLst>
              <a:ext uri="{FF2B5EF4-FFF2-40B4-BE49-F238E27FC236}">
                <a16:creationId xmlns:a16="http://schemas.microsoft.com/office/drawing/2014/main" id="{A0530B69-4F0F-E543-A965-E7E1F48E2DA9}"/>
              </a:ext>
            </a:extLst>
          </p:cNvPr>
          <p:cNvCxnSpPr/>
          <p:nvPr/>
        </p:nvCxnSpPr>
        <p:spPr>
          <a:xfrm>
            <a:off x="8015288" y="4471986"/>
            <a:ext cx="1410782" cy="914400"/>
          </a:xfrm>
          <a:prstGeom prst="bentConnector3">
            <a:avLst>
              <a:gd name="adj1" fmla="val 101650"/>
            </a:avLst>
          </a:prstGeom>
          <a:ln w="25400"/>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B2E5077E-22DC-4C44-8769-2AA034772645}"/>
              </a:ext>
            </a:extLst>
          </p:cNvPr>
          <p:cNvCxnSpPr>
            <a:cxnSpLocks/>
          </p:cNvCxnSpPr>
          <p:nvPr/>
        </p:nvCxnSpPr>
        <p:spPr>
          <a:xfrm rot="10800000" flipV="1">
            <a:off x="9500806" y="4477019"/>
            <a:ext cx="1819217" cy="914400"/>
          </a:xfrm>
          <a:prstGeom prst="bentConnector3">
            <a:avLst>
              <a:gd name="adj1" fmla="val 96337"/>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8FEFF4AA-3E3D-B641-9BD5-307387B898F9}"/>
                  </a:ext>
                </a:extLst>
              </p:cNvPr>
              <p:cNvSpPr/>
              <p:nvPr/>
            </p:nvSpPr>
            <p:spPr>
              <a:xfrm>
                <a:off x="7688838" y="4211125"/>
                <a:ext cx="4651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1</m:t>
                      </m:r>
                    </m:oMath>
                  </m:oMathPara>
                </a14:m>
                <a:endParaRPr lang="en-US" sz="2800" dirty="0"/>
              </a:p>
            </p:txBody>
          </p:sp>
        </mc:Choice>
        <mc:Fallback xmlns="">
          <p:sp>
            <p:nvSpPr>
              <p:cNvPr id="20" name="Rectangle 19">
                <a:extLst>
                  <a:ext uri="{FF2B5EF4-FFF2-40B4-BE49-F238E27FC236}">
                    <a16:creationId xmlns:a16="http://schemas.microsoft.com/office/drawing/2014/main" id="{8FEFF4AA-3E3D-B641-9BD5-307387B898F9}"/>
                  </a:ext>
                </a:extLst>
              </p:cNvPr>
              <p:cNvSpPr>
                <a:spLocks noRot="1" noChangeAspect="1" noMove="1" noResize="1" noEditPoints="1" noAdjustHandles="1" noChangeArrowheads="1" noChangeShapeType="1" noTextEdit="1"/>
              </p:cNvSpPr>
              <p:nvPr/>
            </p:nvSpPr>
            <p:spPr>
              <a:xfrm>
                <a:off x="7688838" y="4211125"/>
                <a:ext cx="465191"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131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288-C62D-F540-9944-CC314AAF55EE}"/>
              </a:ext>
            </a:extLst>
          </p:cNvPr>
          <p:cNvSpPr>
            <a:spLocks noGrp="1"/>
          </p:cNvSpPr>
          <p:nvPr>
            <p:ph type="title"/>
          </p:nvPr>
        </p:nvSpPr>
        <p:spPr/>
        <p:txBody>
          <a:bodyPr/>
          <a:lstStyle/>
          <a:p>
            <a:r>
              <a:rPr lang="en-US" dirty="0"/>
              <a:t>Cross Entropy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D1476E-DB97-3841-8E74-3557816C0167}"/>
                  </a:ext>
                </a:extLst>
              </p:cNvPr>
              <p:cNvSpPr>
                <a:spLocks noGrp="1"/>
              </p:cNvSpPr>
              <p:nvPr>
                <p:ph idx="1"/>
              </p:nvPr>
            </p:nvSpPr>
            <p:spPr>
              <a:xfrm>
                <a:off x="0" y="1497010"/>
                <a:ext cx="7394686" cy="5232403"/>
              </a:xfrm>
            </p:spPr>
            <p:txBody>
              <a:bodyPr>
                <a:normAutofit fontScale="85000" lnSpcReduction="10000"/>
              </a:bodyPr>
              <a:lstStyle/>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𝑐𝑖</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𝑐</m:t>
                                </m:r>
                                <m:r>
                                  <a:rPr lang="en-US" i="1">
                                    <a:latin typeface="Cambria Math" panose="02040503050406030204" pitchFamily="18" charset="0"/>
                                  </a:rPr>
                                  <m:t> </m:t>
                                </m:r>
                                <m:r>
                                  <m:rPr>
                                    <m:sty m:val="p"/>
                                  </m:rPr>
                                  <a:rPr lang="en-US">
                                    <a:latin typeface="Cambria Math" panose="02040503050406030204" pitchFamily="18" charset="0"/>
                                  </a:rPr>
                                  <m:t>is</m:t>
                                </m:r>
                                <m:r>
                                  <a:rPr lang="en-US">
                                    <a:latin typeface="Cambria Math" panose="02040503050406030204" pitchFamily="18" charset="0"/>
                                  </a:rPr>
                                  <m:t> </m:t>
                                </m:r>
                                <m:r>
                                  <m:rPr>
                                    <m:sty m:val="p"/>
                                  </m:rPr>
                                  <a:rPr lang="en-US">
                                    <a:latin typeface="Cambria Math" panose="02040503050406030204" pitchFamily="18" charset="0"/>
                                  </a:rPr>
                                  <m:t>correct</m:t>
                                </m:r>
                                <m:r>
                                  <a:rPr lang="en-US">
                                    <a:latin typeface="Cambria Math" panose="02040503050406030204" pitchFamily="18" charset="0"/>
                                  </a:rPr>
                                  <m:t> </m:t>
                                </m:r>
                                <m:r>
                                  <m:rPr>
                                    <m:sty m:val="p"/>
                                  </m:rPr>
                                  <a:rPr lang="en-US">
                                    <a:latin typeface="Cambria Math" panose="02040503050406030204" pitchFamily="18" charset="0"/>
                                  </a:rPr>
                                  <m:t>class</m:t>
                                </m:r>
                                <m:r>
                                  <a:rPr lang="en-US">
                                    <a:latin typeface="Cambria Math" panose="02040503050406030204" pitchFamily="18" charset="0"/>
                                  </a:rPr>
                                  <m:t>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token</m:t>
                                </m:r>
                                <m:r>
                                  <a:rPr lang="en-US" i="1">
                                    <a:latin typeface="Cambria Math" panose="02040503050406030204" pitchFamily="18" charset="0"/>
                                  </a:rPr>
                                  <m:t> </m:t>
                                </m:r>
                                <m:r>
                                  <a:rPr lang="en-US" i="1">
                                    <a:latin typeface="Cambria Math" panose="02040503050406030204" pitchFamily="18" charset="0"/>
                                  </a:rPr>
                                  <m:t>𝑖</m:t>
                                </m:r>
                              </m:e>
                            </m:mr>
                            <m:mr>
                              <m:e>
                                <m:r>
                                  <a:rPr lang="en-US" i="1">
                                    <a:latin typeface="Cambria Math" panose="02040503050406030204" pitchFamily="18" charset="0"/>
                                  </a:rPr>
                                  <m:t>0</m:t>
                                </m:r>
                              </m:e>
                              <m:e>
                                <m:r>
                                  <m:rPr>
                                    <m:sty m:val="p"/>
                                  </m:rPr>
                                  <a:rPr lang="en-US">
                                    <a:latin typeface="Cambria Math" panose="02040503050406030204" pitchFamily="18" charset="0"/>
                                  </a:rPr>
                                  <m:t>otherwise</m:t>
                                </m:r>
                              </m:e>
                            </m:mr>
                          </m:m>
                        </m:e>
                      </m:d>
                    </m:oMath>
                  </m:oMathPara>
                </a14:m>
                <a:endParaRPr lang="en-US" dirty="0"/>
              </a:p>
              <a:p>
                <a:pPr marL="0" indent="0" algn="ctr">
                  <a:buNone/>
                </a:pPr>
                <a14:m>
                  <m:oMath xmlns:m="http://schemas.openxmlformats.org/officeDocument/2006/math">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𝑖𝑐</m:t>
                        </m:r>
                      </m:sub>
                      <m:sup>
                        <m:r>
                          <a:rPr lang="en-US" i="1" dirty="0">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rPr>
                      <m:t>=</m:t>
                    </m:r>
                  </m:oMath>
                </a14:m>
                <a:r>
                  <a:rPr lang="en-US" dirty="0"/>
                  <a:t> Estimated </a:t>
                </a:r>
                <a14:m>
                  <m:oMath xmlns:m="http://schemas.openxmlformats.org/officeDocument/2006/math">
                    <m:r>
                      <a:rPr lang="en-US" i="1" dirty="0">
                        <a:latin typeface="Cambria Math" panose="02040503050406030204" pitchFamily="18" charset="0"/>
                      </a:rPr>
                      <m:t>𝑃</m:t>
                    </m:r>
                    <m:d>
                      <m:dPr>
                        <m:endChr m:val="|"/>
                        <m:ctrlPr>
                          <a:rPr lang="en-US" i="1" dirty="0">
                            <a:latin typeface="Cambria Math" panose="02040503050406030204" pitchFamily="18" charset="0"/>
                          </a:rPr>
                        </m:ctrlPr>
                      </m:dPr>
                      <m:e>
                        <m:r>
                          <m:rPr>
                            <m:sty m:val="p"/>
                          </m:rPr>
                          <a:rPr lang="en-US" dirty="0">
                            <a:latin typeface="Cambria Math" panose="02040503050406030204" pitchFamily="18" charset="0"/>
                          </a:rPr>
                          <m:t>class</m:t>
                        </m:r>
                        <m:r>
                          <a:rPr lang="en-US" dirty="0">
                            <a:latin typeface="Cambria Math" panose="02040503050406030204" pitchFamily="18" charset="0"/>
                          </a:rPr>
                          <m:t> </m:t>
                        </m:r>
                        <m:r>
                          <m:rPr>
                            <m:sty m:val="p"/>
                          </m:rPr>
                          <a:rPr lang="en-US" dirty="0">
                            <a:latin typeface="Cambria Math" panose="02040503050406030204" pitchFamily="18" charset="0"/>
                          </a:rPr>
                          <m:t>of</m:t>
                        </m:r>
                        <m:r>
                          <a:rPr lang="en-US" dirty="0">
                            <a:latin typeface="Cambria Math" panose="02040503050406030204" pitchFamily="18" charset="0"/>
                          </a:rPr>
                          <m:t> </m:t>
                        </m:r>
                        <m:r>
                          <m:rPr>
                            <m:sty m:val="p"/>
                          </m:rPr>
                          <a:rPr lang="en-US" dirty="0">
                            <a:latin typeface="Cambria Math" panose="02040503050406030204" pitchFamily="18" charset="0"/>
                          </a:rPr>
                          <m:t>token</m:t>
                        </m:r>
                        <m:r>
                          <a:rPr lang="en-US" i="1" dirty="0">
                            <a:latin typeface="Cambria Math" panose="02040503050406030204" pitchFamily="18" charset="0"/>
                          </a:rPr>
                          <m:t> </m:t>
                        </m:r>
                        <m:r>
                          <a:rPr lang="en-US" i="1" dirty="0">
                            <a:latin typeface="Cambria Math" panose="02040503050406030204" pitchFamily="18" charset="0"/>
                          </a:rPr>
                          <m:t>𝑖</m:t>
                        </m:r>
                        <m:r>
                          <a:rPr lang="en-US" i="1" dirty="0">
                            <a:latin typeface="Cambria Math" panose="02040503050406030204" pitchFamily="18" charset="0"/>
                          </a:rPr>
                          <m:t> </m:t>
                        </m:r>
                        <m:r>
                          <m:rPr>
                            <m:sty m:val="p"/>
                          </m:rPr>
                          <a:rPr lang="en-US" dirty="0">
                            <a:latin typeface="Cambria Math" panose="02040503050406030204" pitchFamily="18" charset="0"/>
                          </a:rPr>
                          <m:t>is</m:t>
                        </m:r>
                        <m:r>
                          <a:rPr lang="en-US" i="1" dirty="0">
                            <a:latin typeface="Cambria Math" panose="02040503050406030204" pitchFamily="18" charset="0"/>
                          </a:rPr>
                          <m:t> </m:t>
                        </m:r>
                        <m:r>
                          <a:rPr lang="en-US" i="1" dirty="0">
                            <a:latin typeface="Cambria Math" panose="02040503050406030204" pitchFamily="18" charset="0"/>
                          </a:rPr>
                          <m:t>𝑐</m:t>
                        </m:r>
                        <m:r>
                          <a:rPr lang="en-US" i="1" dirty="0">
                            <a:latin typeface="Cambria Math" panose="02040503050406030204" pitchFamily="18" charset="0"/>
                          </a:rPr>
                          <m:t> </m:t>
                        </m:r>
                      </m:e>
                    </m:d>
                    <m:r>
                      <a:rPr lang="en-US" b="0" i="1" dirty="0"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pPr marL="0" indent="0" algn="ctr">
                  <a:buNone/>
                </a:pPr>
                <a:endParaRPr lang="en-US" dirty="0"/>
              </a:p>
              <a:p>
                <a:pPr marL="0" indent="0">
                  <a:buNone/>
                </a:pPr>
                <a:r>
                  <a:rPr lang="en-US" dirty="0"/>
                  <a:t>Then: minimizing cross-entropy = maximizing likelihood:</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𝐶𝐸</m:t>
                          </m:r>
                        </m:sub>
                      </m:sSub>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r>
                            <m:rPr>
                              <m:sty m:val="p"/>
                            </m:rPr>
                            <a:rPr lang="en-US" i="0" dirty="0">
                              <a:latin typeface="Cambria Math" panose="02040503050406030204" pitchFamily="18" charset="0"/>
                            </a:rPr>
                            <m:t>Estimated</m:t>
                          </m:r>
                          <m:r>
                            <a:rPr lang="en-US" i="1" dirty="0">
                              <a:latin typeface="Cambria Math" panose="02040503050406030204" pitchFamily="18" charset="0"/>
                            </a:rPr>
                            <m:t> </m:t>
                          </m:r>
                          <m:r>
                            <a:rPr lang="en-US" i="1" dirty="0">
                              <a:latin typeface="Cambria Math" panose="02040503050406030204" pitchFamily="18" charset="0"/>
                            </a:rPr>
                            <m:t>𝑃</m:t>
                          </m:r>
                          <m:d>
                            <m:dPr>
                              <m:endChr m:val="|"/>
                              <m:ctrlPr>
                                <a:rPr lang="en-US" i="1" dirty="0">
                                  <a:latin typeface="Cambria Math" panose="02040503050406030204" pitchFamily="18" charset="0"/>
                                </a:rPr>
                              </m:ctrlPr>
                            </m:dPr>
                            <m:e>
                              <m:r>
                                <m:rPr>
                                  <m:sty m:val="p"/>
                                </m:rPr>
                                <a:rPr lang="en-US" dirty="0">
                                  <a:latin typeface="Cambria Math" panose="02040503050406030204" pitchFamily="18" charset="0"/>
                                </a:rPr>
                                <m:t>correct</m:t>
                              </m:r>
                              <m:r>
                                <a:rPr lang="en-US" i="1" dirty="0">
                                  <a:latin typeface="Cambria Math" panose="02040503050406030204" pitchFamily="18" charset="0"/>
                                </a:rPr>
                                <m:t> </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class</m:t>
                              </m:r>
                            </m:e>
                          </m:d>
                          <m:r>
                            <a:rPr lang="en-US" i="1" dirty="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𝑖</m:t>
                              </m:r>
                            </m:sub>
                          </m:sSub>
                          <m:r>
                            <a:rPr lang="en-US" i="1" dirty="0">
                              <a:latin typeface="Cambria Math" panose="02040503050406030204" pitchFamily="18" charset="0"/>
                            </a:rPr>
                            <m:t>)</m:t>
                          </m:r>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m:t>
                              </m:r>
                              <m:d>
                                <m:dPr>
                                  <m:ctrlPr>
                                    <a:rPr lang="en-US" i="1" dirty="0">
                                      <a:latin typeface="Cambria Math" panose="02040503050406030204" pitchFamily="18" charset="0"/>
                                    </a:rPr>
                                  </m:ctrlPr>
                                </m:dPr>
                                <m:e>
                                  <m:r>
                                    <a:rPr lang="en-US" i="1" dirty="0">
                                      <a:latin typeface="Cambria Math" panose="02040503050406030204" pitchFamily="18" charset="0"/>
                                    </a:rPr>
                                    <m:t>𝑖</m:t>
                                  </m:r>
                                </m:e>
                              </m:d>
                              <m:r>
                                <a:rPr lang="en-US" b="0" i="1" dirty="0" smtClean="0">
                                  <a:latin typeface="Cambria Math" panose="02040503050406030204" pitchFamily="18" charset="0"/>
                                </a:rPr>
                                <m:t>,</m:t>
                              </m:r>
                              <m:r>
                                <a:rPr lang="en-US" b="0" i="1" dirty="0" smtClean="0">
                                  <a:latin typeface="Cambria Math" panose="02040503050406030204" pitchFamily="18" charset="0"/>
                                </a:rPr>
                                <m:t>𝑖</m:t>
                              </m:r>
                            </m:sub>
                            <m:sup>
                              <m:r>
                                <a:rPr lang="en-US" i="1" dirty="0">
                                  <a:latin typeface="Cambria Math" panose="02040503050406030204" pitchFamily="18" charset="0"/>
                                </a:rPr>
                                <m:t>∗</m:t>
                              </m:r>
                            </m:sup>
                          </m:sSubSup>
                        </m:e>
                      </m:func>
                      <m:r>
                        <a:rPr lang="en-US" b="0" i="1" smtClean="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𝑐</m:t>
                          </m:r>
                          <m:r>
                            <a:rPr lang="en-US" i="1" dirty="0">
                              <a:latin typeface="Cambria Math" panose="02040503050406030204" pitchFamily="18" charset="0"/>
                            </a:rPr>
                            <m:t>=</m:t>
                          </m:r>
                          <m:r>
                            <a:rPr lang="en-US" b="0" i="1" dirty="0" smtClean="0">
                              <a:latin typeface="Cambria Math" panose="02040503050406030204" pitchFamily="18" charset="0"/>
                            </a:rPr>
                            <m:t>1</m:t>
                          </m:r>
                        </m:sub>
                        <m:sup>
                          <m:r>
                            <a:rPr lang="en-US" b="0" i="1" dirty="0" smtClean="0">
                              <a:latin typeface="Cambria Math" panose="02040503050406030204" pitchFamily="18" charset="0"/>
                            </a:rPr>
                            <m:t>𝑉</m:t>
                          </m:r>
                        </m:sup>
                        <m:e>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𝑐</m:t>
                              </m:r>
                              <m:r>
                                <a:rPr lang="en-US" b="0" i="1" dirty="0" smtClean="0">
                                  <a:latin typeface="Cambria Math" panose="02040503050406030204" pitchFamily="18" charset="0"/>
                                </a:rPr>
                                <m:t>𝑖</m:t>
                              </m:r>
                            </m:sub>
                          </m:sSub>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m:t>
                                  </m:r>
                                  <m:r>
                                    <a:rPr lang="en-US" b="0" i="1" dirty="0" smtClean="0">
                                      <a:latin typeface="Cambria Math" panose="02040503050406030204" pitchFamily="18" charset="0"/>
                                    </a:rPr>
                                    <m:t>𝑖</m:t>
                                  </m:r>
                                </m:sub>
                                <m:sup>
                                  <m:r>
                                    <a:rPr lang="en-US" i="1" dirty="0">
                                      <a:latin typeface="Cambria Math" panose="02040503050406030204" pitchFamily="18" charset="0"/>
                                    </a:rPr>
                                    <m:t>∗</m:t>
                                  </m:r>
                                </m:sup>
                              </m:sSubSup>
                            </m:e>
                          </m:func>
                        </m:e>
                      </m:nary>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𝐶𝐸</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𝐶𝐸</m:t>
                              </m:r>
                            </m:sub>
                          </m:sSub>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nary>
                    </m:oMath>
                  </m:oMathPara>
                </a14:m>
                <a:endParaRPr lang="en-US" dirty="0"/>
              </a:p>
              <a:p>
                <a:pPr marL="0" indent="0">
                  <a:buNone/>
                </a:pPr>
                <a:endParaRPr lang="en-US" dirty="0"/>
              </a:p>
              <a:p>
                <a:pPr marL="0" indent="0">
                  <a:buNone/>
                </a:pPr>
                <a:endParaRPr lang="en-US"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C5D1476E-DB97-3841-8E74-3557816C0167}"/>
                  </a:ext>
                </a:extLst>
              </p:cNvPr>
              <p:cNvSpPr>
                <a:spLocks noGrp="1" noRot="1" noChangeAspect="1" noMove="1" noResize="1" noEditPoints="1" noAdjustHandles="1" noChangeArrowheads="1" noChangeShapeType="1" noTextEdit="1"/>
              </p:cNvSpPr>
              <p:nvPr>
                <p:ph idx="1"/>
              </p:nvPr>
            </p:nvSpPr>
            <p:spPr>
              <a:xfrm>
                <a:off x="0" y="1497010"/>
                <a:ext cx="7394686" cy="5232403"/>
              </a:xfrm>
              <a:blipFill>
                <a:blip r:embed="rId2"/>
                <a:stretch>
                  <a:fillRect l="-1203" t="-34625" b="-33414"/>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B5086BD3-497C-3447-B0DB-5A056DCE9726}"/>
              </a:ext>
            </a:extLst>
          </p:cNvPr>
          <p:cNvCxnSpPr>
            <a:cxnSpLocks/>
          </p:cNvCxnSpPr>
          <p:nvPr/>
        </p:nvCxnSpPr>
        <p:spPr>
          <a:xfrm>
            <a:off x="7386638" y="5386388"/>
            <a:ext cx="3657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F16D616-D848-2E44-8B48-D8D393BD11FE}"/>
              </a:ext>
            </a:extLst>
          </p:cNvPr>
          <p:cNvCxnSpPr>
            <a:cxnSpLocks/>
          </p:cNvCxnSpPr>
          <p:nvPr/>
        </p:nvCxnSpPr>
        <p:spPr>
          <a:xfrm flipV="1">
            <a:off x="8315325" y="2500313"/>
            <a:ext cx="0" cy="3324229"/>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69399C6-242A-0F4E-8467-2403B76A9900}"/>
                  </a:ext>
                </a:extLst>
              </p:cNvPr>
              <p:cNvSpPr/>
              <p:nvPr/>
            </p:nvSpPr>
            <p:spPr>
              <a:xfrm>
                <a:off x="11008295" y="5087304"/>
                <a:ext cx="1084784" cy="575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dirty="0" smtClean="0">
                              <a:latin typeface="Cambria Math" panose="02040503050406030204" pitchFamily="18" charset="0"/>
                            </a:rPr>
                          </m:ctrlPr>
                        </m:sSubSupPr>
                        <m:e>
                          <m:r>
                            <a:rPr lang="en-US" sz="2800" i="1" dirty="0">
                              <a:latin typeface="Cambria Math" panose="02040503050406030204" pitchFamily="18" charset="0"/>
                            </a:rPr>
                            <m:t>𝑦</m:t>
                          </m:r>
                        </m:e>
                        <m:sub>
                          <m:r>
                            <a:rPr lang="en-US" sz="2800" i="1" dirty="0">
                              <a:latin typeface="Cambria Math" panose="02040503050406030204" pitchFamily="18" charset="0"/>
                            </a:rPr>
                            <m:t>𝑐</m:t>
                          </m:r>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𝑖</m:t>
                              </m:r>
                            </m:e>
                          </m:d>
                          <m:r>
                            <a:rPr lang="en-US" sz="2800" b="0" i="1" dirty="0" smtClean="0">
                              <a:latin typeface="Cambria Math" panose="02040503050406030204" pitchFamily="18" charset="0"/>
                            </a:rPr>
                            <m:t>,</m:t>
                          </m:r>
                          <m:r>
                            <a:rPr lang="en-US" sz="2800" b="0" i="1" dirty="0" smtClean="0">
                              <a:latin typeface="Cambria Math" panose="02040503050406030204" pitchFamily="18" charset="0"/>
                            </a:rPr>
                            <m:t>𝑖</m:t>
                          </m:r>
                        </m:sub>
                        <m:sup>
                          <m:r>
                            <a:rPr lang="en-US" sz="2800" i="1" dirty="0">
                              <a:latin typeface="Cambria Math" panose="02040503050406030204" pitchFamily="18" charset="0"/>
                            </a:rPr>
                            <m:t>∗</m:t>
                          </m:r>
                        </m:sup>
                      </m:sSubSup>
                    </m:oMath>
                  </m:oMathPara>
                </a14:m>
                <a:endParaRPr lang="en-US" sz="2800" dirty="0"/>
              </a:p>
            </p:txBody>
          </p:sp>
        </mc:Choice>
        <mc:Fallback xmlns="">
          <p:sp>
            <p:nvSpPr>
              <p:cNvPr id="6" name="Rectangle 5">
                <a:extLst>
                  <a:ext uri="{FF2B5EF4-FFF2-40B4-BE49-F238E27FC236}">
                    <a16:creationId xmlns:a16="http://schemas.microsoft.com/office/drawing/2014/main" id="{169399C6-242A-0F4E-8467-2403B76A9900}"/>
                  </a:ext>
                </a:extLst>
              </p:cNvPr>
              <p:cNvSpPr>
                <a:spLocks noRot="1" noChangeAspect="1" noMove="1" noResize="1" noEditPoints="1" noAdjustHandles="1" noChangeArrowheads="1" noChangeShapeType="1" noTextEdit="1"/>
              </p:cNvSpPr>
              <p:nvPr/>
            </p:nvSpPr>
            <p:spPr>
              <a:xfrm>
                <a:off x="11008295" y="5087304"/>
                <a:ext cx="1084784" cy="57547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99BFF91-6966-2042-B258-BD115179B755}"/>
                  </a:ext>
                </a:extLst>
              </p:cNvPr>
              <p:cNvSpPr/>
              <p:nvPr/>
            </p:nvSpPr>
            <p:spPr>
              <a:xfrm>
                <a:off x="10336793" y="5401757"/>
                <a:ext cx="836032" cy="9844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i="1" dirty="0">
                              <a:latin typeface="Cambria Math" panose="02040503050406030204" pitchFamily="18" charset="0"/>
                            </a:rPr>
                            <m:t>𝑐</m:t>
                          </m:r>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𝑖</m:t>
                              </m:r>
                            </m:e>
                          </m:d>
                          <m:r>
                            <a:rPr lang="en-US" sz="2800" b="0" i="1" dirty="0" smtClean="0">
                              <a:latin typeface="Cambria Math" panose="02040503050406030204" pitchFamily="18" charset="0"/>
                            </a:rPr>
                            <m:t>,</m:t>
                          </m:r>
                          <m:r>
                            <a:rPr lang="en-US" sz="2800" b="0" i="1" dirty="0" smtClean="0">
                              <a:latin typeface="Cambria Math" panose="02040503050406030204" pitchFamily="18" charset="0"/>
                            </a:rPr>
                            <m:t>𝑖</m:t>
                          </m:r>
                        </m:sub>
                      </m:sSub>
                      <m:r>
                        <a:rPr lang="en-US" sz="2800" b="0" i="1" dirty="0" smtClean="0">
                          <a:latin typeface="Cambria Math" panose="02040503050406030204" pitchFamily="18" charset="0"/>
                        </a:rPr>
                        <m:t>=1</m:t>
                      </m:r>
                    </m:oMath>
                  </m:oMathPara>
                </a14:m>
                <a:endParaRPr lang="en-US" sz="2800" dirty="0"/>
              </a:p>
            </p:txBody>
          </p:sp>
        </mc:Choice>
        <mc:Fallback xmlns="">
          <p:sp>
            <p:nvSpPr>
              <p:cNvPr id="7" name="Rectangle 6">
                <a:extLst>
                  <a:ext uri="{FF2B5EF4-FFF2-40B4-BE49-F238E27FC236}">
                    <a16:creationId xmlns:a16="http://schemas.microsoft.com/office/drawing/2014/main" id="{A99BFF91-6966-2042-B258-BD115179B755}"/>
                  </a:ext>
                </a:extLst>
              </p:cNvPr>
              <p:cNvSpPr>
                <a:spLocks noRot="1" noChangeAspect="1" noMove="1" noResize="1" noEditPoints="1" noAdjustHandles="1" noChangeArrowheads="1" noChangeShapeType="1" noTextEdit="1"/>
              </p:cNvSpPr>
              <p:nvPr/>
            </p:nvSpPr>
            <p:spPr>
              <a:xfrm>
                <a:off x="10336793" y="5401757"/>
                <a:ext cx="836032" cy="984437"/>
              </a:xfrm>
              <a:prstGeom prst="rect">
                <a:avLst/>
              </a:prstGeom>
              <a:blipFill>
                <a:blip r:embed="rId4"/>
                <a:stretch>
                  <a:fillRect l="-2985" r="-16418"/>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E8BA2BD5-2A7A-CB44-80C4-96F92631E96A}"/>
              </a:ext>
            </a:extLst>
          </p:cNvPr>
          <p:cNvCxnSpPr>
            <a:cxnSpLocks/>
          </p:cNvCxnSpPr>
          <p:nvPr/>
        </p:nvCxnSpPr>
        <p:spPr>
          <a:xfrm flipV="1">
            <a:off x="10725161" y="5229225"/>
            <a:ext cx="0" cy="309563"/>
          </a:xfrm>
          <a:prstGeom prst="straightConnector1">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25FDAA0-C36E-3A47-B936-F14835841763}"/>
                  </a:ext>
                </a:extLst>
              </p:cNvPr>
              <p:cNvSpPr/>
              <p:nvPr/>
            </p:nvSpPr>
            <p:spPr>
              <a:xfrm>
                <a:off x="8552927" y="3229915"/>
                <a:ext cx="1900136" cy="523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ℓ</m:t>
                          </m:r>
                        </m:e>
                        <m:sub>
                          <m:r>
                            <a:rPr lang="en-US" sz="2800" i="1">
                              <a:latin typeface="Cambria Math" panose="02040503050406030204" pitchFamily="18" charset="0"/>
                              <a:ea typeface="Cambria Math" panose="02040503050406030204" pitchFamily="18" charset="0"/>
                            </a:rPr>
                            <m:t>𝐶𝐸</m:t>
                          </m:r>
                        </m:sub>
                      </m:sSub>
                      <m:d>
                        <m:dPr>
                          <m:ctrlPr>
                            <a:rPr lang="en-US" sz="2800" i="1">
                              <a:latin typeface="Cambria Math" panose="02040503050406030204" pitchFamily="18" charset="0"/>
                            </a:rPr>
                          </m:ctrlPr>
                        </m:dPr>
                        <m:e>
                          <m:sSub>
                            <m:sSubPr>
                              <m:ctrlPr>
                                <a:rPr lang="en-US" sz="2800" i="1" dirty="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Sub>
                          <m:r>
                            <a:rPr lang="en-US" sz="2800" i="1" dirty="0">
                              <a:latin typeface="Cambria Math" panose="02040503050406030204" pitchFamily="18" charset="0"/>
                            </a:rPr>
                            <m:t>,</m:t>
                          </m:r>
                          <m:sSubSup>
                            <m:sSubSupPr>
                              <m:ctrlPr>
                                <a:rPr lang="en-US" sz="2800" i="1" dirty="0">
                                  <a:latin typeface="Cambria Math" panose="02040503050406030204" pitchFamily="18" charset="0"/>
                                </a:rPr>
                              </m:ctrlPr>
                            </m:sSubSup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e>
                      </m:d>
                    </m:oMath>
                  </m:oMathPara>
                </a14:m>
                <a:endParaRPr lang="en-US" sz="2800" dirty="0"/>
              </a:p>
            </p:txBody>
          </p:sp>
        </mc:Choice>
        <mc:Fallback xmlns="">
          <p:sp>
            <p:nvSpPr>
              <p:cNvPr id="9" name="Rectangle 8">
                <a:extLst>
                  <a:ext uri="{FF2B5EF4-FFF2-40B4-BE49-F238E27FC236}">
                    <a16:creationId xmlns:a16="http://schemas.microsoft.com/office/drawing/2014/main" id="{425FDAA0-C36E-3A47-B936-F14835841763}"/>
                  </a:ext>
                </a:extLst>
              </p:cNvPr>
              <p:cNvSpPr>
                <a:spLocks noRot="1" noChangeAspect="1" noMove="1" noResize="1" noEditPoints="1" noAdjustHandles="1" noChangeArrowheads="1" noChangeShapeType="1" noTextEdit="1"/>
              </p:cNvSpPr>
              <p:nvPr/>
            </p:nvSpPr>
            <p:spPr>
              <a:xfrm>
                <a:off x="8552927" y="3229915"/>
                <a:ext cx="1900136" cy="523477"/>
              </a:xfrm>
              <a:prstGeom prst="rect">
                <a:avLst/>
              </a:prstGeom>
              <a:blipFill>
                <a:blip r:embed="rId5"/>
                <a:stretch>
                  <a:fillRect t="-20930" b="-6977"/>
                </a:stretch>
              </a:blipFill>
            </p:spPr>
            <p:txBody>
              <a:bodyPr/>
              <a:lstStyle/>
              <a:p>
                <a:r>
                  <a:rPr lang="en-US">
                    <a:noFill/>
                  </a:rPr>
                  <a:t> </a:t>
                </a:r>
              </a:p>
            </p:txBody>
          </p:sp>
        </mc:Fallback>
      </mc:AlternateContent>
      <p:sp>
        <p:nvSpPr>
          <p:cNvPr id="15" name="Freeform 14">
            <a:extLst>
              <a:ext uri="{FF2B5EF4-FFF2-40B4-BE49-F238E27FC236}">
                <a16:creationId xmlns:a16="http://schemas.microsoft.com/office/drawing/2014/main" id="{90B95DF4-919B-3D48-B4AD-E8894B89EC6F}"/>
              </a:ext>
            </a:extLst>
          </p:cNvPr>
          <p:cNvSpPr/>
          <p:nvPr/>
        </p:nvSpPr>
        <p:spPr>
          <a:xfrm>
            <a:off x="8443913" y="2614613"/>
            <a:ext cx="2286000" cy="2757487"/>
          </a:xfrm>
          <a:custGeom>
            <a:avLst/>
            <a:gdLst>
              <a:gd name="connsiteX0" fmla="*/ 2286000 w 2286000"/>
              <a:gd name="connsiteY0" fmla="*/ 2757487 h 2757487"/>
              <a:gd name="connsiteX1" fmla="*/ 1700212 w 2286000"/>
              <a:gd name="connsiteY1" fmla="*/ 2671762 h 2757487"/>
              <a:gd name="connsiteX2" fmla="*/ 1057275 w 2286000"/>
              <a:gd name="connsiteY2" fmla="*/ 2443162 h 2757487"/>
              <a:gd name="connsiteX3" fmla="*/ 400050 w 2286000"/>
              <a:gd name="connsiteY3" fmla="*/ 1843087 h 2757487"/>
              <a:gd name="connsiteX4" fmla="*/ 114300 w 2286000"/>
              <a:gd name="connsiteY4" fmla="*/ 1185862 h 2757487"/>
              <a:gd name="connsiteX5" fmla="*/ 28575 w 2286000"/>
              <a:gd name="connsiteY5" fmla="*/ 557212 h 2757487"/>
              <a:gd name="connsiteX6" fmla="*/ 0 w 2286000"/>
              <a:gd name="connsiteY6" fmla="*/ 0 h 27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757487">
                <a:moveTo>
                  <a:pt x="2286000" y="2757487"/>
                </a:moveTo>
                <a:cubicBezTo>
                  <a:pt x="2095499" y="2740818"/>
                  <a:pt x="1904999" y="2724149"/>
                  <a:pt x="1700212" y="2671762"/>
                </a:cubicBezTo>
                <a:cubicBezTo>
                  <a:pt x="1495425" y="2619375"/>
                  <a:pt x="1273969" y="2581274"/>
                  <a:pt x="1057275" y="2443162"/>
                </a:cubicBezTo>
                <a:cubicBezTo>
                  <a:pt x="840581" y="2305050"/>
                  <a:pt x="557213" y="2052637"/>
                  <a:pt x="400050" y="1843087"/>
                </a:cubicBezTo>
                <a:cubicBezTo>
                  <a:pt x="242887" y="1633537"/>
                  <a:pt x="176212" y="1400174"/>
                  <a:pt x="114300" y="1185862"/>
                </a:cubicBezTo>
                <a:cubicBezTo>
                  <a:pt x="52388" y="971550"/>
                  <a:pt x="47625" y="754856"/>
                  <a:pt x="28575" y="557212"/>
                </a:cubicBezTo>
                <a:cubicBezTo>
                  <a:pt x="9525" y="359568"/>
                  <a:pt x="4762" y="179784"/>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557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4FDB-EB58-374B-A321-40EAE3F2380F}"/>
              </a:ext>
            </a:extLst>
          </p:cNvPr>
          <p:cNvSpPr>
            <a:spLocks noGrp="1"/>
          </p:cNvSpPr>
          <p:nvPr>
            <p:ph type="title"/>
          </p:nvPr>
        </p:nvSpPr>
        <p:spPr>
          <a:xfrm>
            <a:off x="95247" y="36507"/>
            <a:ext cx="10515600" cy="1325563"/>
          </a:xfrm>
        </p:spPr>
        <p:txBody>
          <a:bodyPr/>
          <a:lstStyle/>
          <a:p>
            <a:r>
              <a:rPr lang="en-US" dirty="0"/>
              <a:t>Binary object recognition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7438A2-1019-6946-854B-FB5D0E72C149}"/>
                  </a:ext>
                </a:extLst>
              </p:cNvPr>
              <p:cNvSpPr>
                <a:spLocks noGrp="1"/>
              </p:cNvSpPr>
              <p:nvPr>
                <p:ph idx="1"/>
              </p:nvPr>
            </p:nvSpPr>
            <p:spPr>
              <a:xfrm>
                <a:off x="166682" y="1439861"/>
                <a:ext cx="6730031" cy="5246688"/>
              </a:xfrm>
            </p:spPr>
            <p:txBody>
              <a:bodyPr>
                <a:normAutofit/>
              </a:bodyPr>
              <a:lstStyle/>
              <a:p>
                <a:pPr marL="0" indent="0">
                  <a:buNone/>
                </a:pPr>
                <a:r>
                  <a:rPr lang="en-US" dirty="0"/>
                  <a:t>Sometimes, a neural network computes a scalar output that is between 0 and 1:</a:t>
                </a:r>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r>
                        <a:rPr lang="en-US" b="0" i="1" dirty="0" smtClean="0">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oMath>
                  </m:oMathPara>
                </a14:m>
                <a:endParaRPr lang="en-US" dirty="0"/>
              </a:p>
              <a:p>
                <a:pPr marL="0" indent="0">
                  <a:buNone/>
                </a:pPr>
                <a:endParaRPr lang="en-US" dirty="0"/>
              </a:p>
              <a:p>
                <a:pPr marL="0" indent="0">
                  <a:buNone/>
                </a:pPr>
                <a:r>
                  <a:rPr lang="en-US" dirty="0"/>
                  <a:t>Usually, we train such a network using a binary target label:</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m:rPr>
                                    <m:sty m:val="p"/>
                                  </m:rPr>
                                  <a:rPr lang="en-US" b="0" i="0" smtClean="0">
                                    <a:latin typeface="Cambria Math" panose="02040503050406030204" pitchFamily="18" charset="0"/>
                                  </a:rPr>
                                  <m:t>token</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class</m:t>
                                </m:r>
                                <m:r>
                                  <a:rPr lang="en-US" b="0" i="1" smtClean="0">
                                    <a:latin typeface="Cambria Math" panose="02040503050406030204" pitchFamily="18" charset="0"/>
                                  </a:rPr>
                                  <m:t> +1</m:t>
                                </m:r>
                              </m:e>
                            </m:mr>
                            <m:mr>
                              <m:e>
                                <m:r>
                                  <a:rPr lang="en-US" b="0" i="1" smtClean="0">
                                    <a:latin typeface="Cambria Math" panose="02040503050406030204" pitchFamily="18" charset="0"/>
                                  </a:rPr>
                                  <m:t>0</m:t>
                                </m:r>
                              </m:e>
                              <m:e>
                                <m:r>
                                  <m:rPr>
                                    <m:sty m:val="p"/>
                                  </m:rPr>
                                  <a:rPr lang="en-US" b="0" i="0" smtClean="0">
                                    <a:latin typeface="Cambria Math" panose="02040503050406030204" pitchFamily="18" charset="0"/>
                                  </a:rPr>
                                  <m:t>otherwise</m:t>
                                </m:r>
                              </m:e>
                            </m:mr>
                          </m:m>
                        </m:e>
                      </m:d>
                    </m:oMath>
                  </m:oMathPara>
                </a14:m>
                <a:endParaRPr lang="en-US" dirty="0"/>
              </a:p>
            </p:txBody>
          </p:sp>
        </mc:Choice>
        <mc:Fallback xmlns="">
          <p:sp>
            <p:nvSpPr>
              <p:cNvPr id="3" name="Content Placeholder 2">
                <a:extLst>
                  <a:ext uri="{FF2B5EF4-FFF2-40B4-BE49-F238E27FC236}">
                    <a16:creationId xmlns:a16="http://schemas.microsoft.com/office/drawing/2014/main" id="{677438A2-1019-6946-854B-FB5D0E72C149}"/>
                  </a:ext>
                </a:extLst>
              </p:cNvPr>
              <p:cNvSpPr>
                <a:spLocks noGrp="1" noRot="1" noChangeAspect="1" noMove="1" noResize="1" noEditPoints="1" noAdjustHandles="1" noChangeArrowheads="1" noChangeShapeType="1" noTextEdit="1"/>
              </p:cNvSpPr>
              <p:nvPr>
                <p:ph idx="1"/>
              </p:nvPr>
            </p:nvSpPr>
            <p:spPr>
              <a:xfrm>
                <a:off x="166682" y="1439861"/>
                <a:ext cx="6730031" cy="5246688"/>
              </a:xfrm>
              <a:blipFill>
                <a:blip r:embed="rId2"/>
                <a:stretch>
                  <a:fillRect l="-1883" t="-1691" b="-26812"/>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6494AF3A-32DD-A046-82C3-E7470AA5FE72}"/>
              </a:ext>
            </a:extLst>
          </p:cNvPr>
          <p:cNvPicPr>
            <a:picLocks noChangeAspect="1"/>
          </p:cNvPicPr>
          <p:nvPr/>
        </p:nvPicPr>
        <p:blipFill>
          <a:blip r:embed="rId3"/>
          <a:stretch>
            <a:fillRect/>
          </a:stretch>
        </p:blipFill>
        <p:spPr>
          <a:xfrm rot="5400000">
            <a:off x="10815643" y="4699008"/>
            <a:ext cx="1139825" cy="1139825"/>
          </a:xfrm>
          <a:prstGeom prst="rect">
            <a:avLst/>
          </a:prstGeom>
        </p:spPr>
      </p:pic>
      <p:pic>
        <p:nvPicPr>
          <p:cNvPr id="25" name="Picture 24">
            <a:extLst>
              <a:ext uri="{FF2B5EF4-FFF2-40B4-BE49-F238E27FC236}">
                <a16:creationId xmlns:a16="http://schemas.microsoft.com/office/drawing/2014/main" id="{5EABE353-A221-894A-80F5-1151C7528F30}"/>
              </a:ext>
            </a:extLst>
          </p:cNvPr>
          <p:cNvPicPr>
            <a:picLocks noChangeAspect="1"/>
          </p:cNvPicPr>
          <p:nvPr/>
        </p:nvPicPr>
        <p:blipFill>
          <a:blip r:embed="rId4"/>
          <a:stretch>
            <a:fillRect/>
          </a:stretch>
        </p:blipFill>
        <p:spPr>
          <a:xfrm rot="5400000">
            <a:off x="9440858" y="4699009"/>
            <a:ext cx="1143000" cy="1143000"/>
          </a:xfrm>
          <a:prstGeom prst="rect">
            <a:avLst/>
          </a:prstGeom>
        </p:spPr>
      </p:pic>
      <p:pic>
        <p:nvPicPr>
          <p:cNvPr id="26" name="Picture 25">
            <a:extLst>
              <a:ext uri="{FF2B5EF4-FFF2-40B4-BE49-F238E27FC236}">
                <a16:creationId xmlns:a16="http://schemas.microsoft.com/office/drawing/2014/main" id="{A60D3F19-5DB1-7348-9D54-7514F7CDE664}"/>
              </a:ext>
            </a:extLst>
          </p:cNvPr>
          <p:cNvPicPr>
            <a:picLocks noChangeAspect="1"/>
          </p:cNvPicPr>
          <p:nvPr/>
        </p:nvPicPr>
        <p:blipFill>
          <a:blip r:embed="rId5"/>
          <a:stretch>
            <a:fillRect/>
          </a:stretch>
        </p:blipFill>
        <p:spPr>
          <a:xfrm rot="5400000">
            <a:off x="6765891" y="4695833"/>
            <a:ext cx="1143000" cy="1143000"/>
          </a:xfrm>
          <a:prstGeom prst="rect">
            <a:avLst/>
          </a:prstGeom>
        </p:spPr>
      </p:pic>
      <p:pic>
        <p:nvPicPr>
          <p:cNvPr id="27" name="Picture 26">
            <a:extLst>
              <a:ext uri="{FF2B5EF4-FFF2-40B4-BE49-F238E27FC236}">
                <a16:creationId xmlns:a16="http://schemas.microsoft.com/office/drawing/2014/main" id="{61EFDD38-6950-7B4B-9F3E-98B16FD6210B}"/>
              </a:ext>
            </a:extLst>
          </p:cNvPr>
          <p:cNvPicPr>
            <a:picLocks noChangeAspect="1"/>
          </p:cNvPicPr>
          <p:nvPr/>
        </p:nvPicPr>
        <p:blipFill>
          <a:blip r:embed="rId6"/>
          <a:stretch>
            <a:fillRect/>
          </a:stretch>
        </p:blipFill>
        <p:spPr>
          <a:xfrm rot="5400000">
            <a:off x="8111185" y="4695833"/>
            <a:ext cx="1143000" cy="1143000"/>
          </a:xfrm>
          <a:prstGeom prst="rect">
            <a:avLst/>
          </a:prstGeom>
        </p:spPr>
      </p:pic>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976E35DA-7229-694A-BFD7-05F4DEBA27FD}"/>
                  </a:ext>
                </a:extLst>
              </p:cNvPr>
              <p:cNvSpPr/>
              <p:nvPr/>
            </p:nvSpPr>
            <p:spPr>
              <a:xfrm>
                <a:off x="10736816" y="4273043"/>
                <a:ext cx="12737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4</m:t>
                          </m:r>
                        </m:sub>
                      </m:sSub>
                      <m:r>
                        <a:rPr lang="en-US" sz="2800" b="0" i="1" dirty="0" smtClean="0">
                          <a:latin typeface="Cambria Math" panose="02040503050406030204" pitchFamily="18" charset="0"/>
                        </a:rPr>
                        <m:t>=0</m:t>
                      </m:r>
                    </m:oMath>
                  </m:oMathPara>
                </a14:m>
                <a:endParaRPr lang="en-US" sz="2800" dirty="0"/>
              </a:p>
            </p:txBody>
          </p:sp>
        </mc:Choice>
        <mc:Fallback xmlns="">
          <p:sp>
            <p:nvSpPr>
              <p:cNvPr id="28" name="Rectangle 27">
                <a:extLst>
                  <a:ext uri="{FF2B5EF4-FFF2-40B4-BE49-F238E27FC236}">
                    <a16:creationId xmlns:a16="http://schemas.microsoft.com/office/drawing/2014/main" id="{976E35DA-7229-694A-BFD7-05F4DEBA27FD}"/>
                  </a:ext>
                </a:extLst>
              </p:cNvPr>
              <p:cNvSpPr>
                <a:spLocks noRot="1" noChangeAspect="1" noMove="1" noResize="1" noEditPoints="1" noAdjustHandles="1" noChangeArrowheads="1" noChangeShapeType="1" noTextEdit="1"/>
              </p:cNvSpPr>
              <p:nvPr/>
            </p:nvSpPr>
            <p:spPr>
              <a:xfrm>
                <a:off x="10736816" y="4273043"/>
                <a:ext cx="1273747" cy="523220"/>
              </a:xfrm>
              <a:prstGeom prst="rect">
                <a:avLst/>
              </a:prstGeom>
              <a:blipFill>
                <a:blip r:embed="rId7"/>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185527E-ADE0-AD42-A686-201ED19BA19E}"/>
                  </a:ext>
                </a:extLst>
              </p:cNvPr>
              <p:cNvSpPr/>
              <p:nvPr/>
            </p:nvSpPr>
            <p:spPr>
              <a:xfrm>
                <a:off x="8046003" y="4268278"/>
                <a:ext cx="12890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=0</m:t>
                      </m:r>
                    </m:oMath>
                  </m:oMathPara>
                </a14:m>
                <a:endParaRPr lang="en-US" sz="2800" dirty="0"/>
              </a:p>
            </p:txBody>
          </p:sp>
        </mc:Choice>
        <mc:Fallback xmlns="">
          <p:sp>
            <p:nvSpPr>
              <p:cNvPr id="29" name="Rectangle 28">
                <a:extLst>
                  <a:ext uri="{FF2B5EF4-FFF2-40B4-BE49-F238E27FC236}">
                    <a16:creationId xmlns:a16="http://schemas.microsoft.com/office/drawing/2014/main" id="{C185527E-ADE0-AD42-A686-201ED19BA19E}"/>
                  </a:ext>
                </a:extLst>
              </p:cNvPr>
              <p:cNvSpPr>
                <a:spLocks noRot="1" noChangeAspect="1" noMove="1" noResize="1" noEditPoints="1" noAdjustHandles="1" noChangeArrowheads="1" noChangeShapeType="1" noTextEdit="1"/>
              </p:cNvSpPr>
              <p:nvPr/>
            </p:nvSpPr>
            <p:spPr>
              <a:xfrm>
                <a:off x="8046003" y="4268278"/>
                <a:ext cx="1289071" cy="523220"/>
              </a:xfrm>
              <a:prstGeom prst="rect">
                <a:avLst/>
              </a:prstGeom>
              <a:blipFill>
                <a:blip r:embed="rId8"/>
                <a:stretch>
                  <a:fillRect b="-9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060ED1C5-557E-D847-969D-51B19DE04EE8}"/>
                  </a:ext>
                </a:extLst>
              </p:cNvPr>
              <p:cNvSpPr/>
              <p:nvPr/>
            </p:nvSpPr>
            <p:spPr>
              <a:xfrm>
                <a:off x="6698220" y="4263514"/>
                <a:ext cx="12890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=1</m:t>
                      </m:r>
                    </m:oMath>
                  </m:oMathPara>
                </a14:m>
                <a:endParaRPr lang="en-US" sz="2800" dirty="0"/>
              </a:p>
            </p:txBody>
          </p:sp>
        </mc:Choice>
        <mc:Fallback xmlns="">
          <p:sp>
            <p:nvSpPr>
              <p:cNvPr id="30" name="Rectangle 29">
                <a:extLst>
                  <a:ext uri="{FF2B5EF4-FFF2-40B4-BE49-F238E27FC236}">
                    <a16:creationId xmlns:a16="http://schemas.microsoft.com/office/drawing/2014/main" id="{060ED1C5-557E-D847-969D-51B19DE04EE8}"/>
                  </a:ext>
                </a:extLst>
              </p:cNvPr>
              <p:cNvSpPr>
                <a:spLocks noRot="1" noChangeAspect="1" noMove="1" noResize="1" noEditPoints="1" noAdjustHandles="1" noChangeArrowheads="1" noChangeShapeType="1" noTextEdit="1"/>
              </p:cNvSpPr>
              <p:nvPr/>
            </p:nvSpPr>
            <p:spPr>
              <a:xfrm>
                <a:off x="6698220" y="4263514"/>
                <a:ext cx="1289071" cy="523220"/>
              </a:xfrm>
              <a:prstGeom prst="rect">
                <a:avLst/>
              </a:prstGeom>
              <a:blipFill>
                <a:blip r:embed="rId9"/>
                <a:stretch>
                  <a:fillRect b="-9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9814958-F4D2-C245-BF48-89970AE6FBE0}"/>
                  </a:ext>
                </a:extLst>
              </p:cNvPr>
              <p:cNvSpPr/>
              <p:nvPr/>
            </p:nvSpPr>
            <p:spPr>
              <a:xfrm>
                <a:off x="9336653" y="4244461"/>
                <a:ext cx="12890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3</m:t>
                          </m:r>
                        </m:sub>
                      </m:sSub>
                      <m:r>
                        <a:rPr lang="en-US" sz="2800" b="0" i="1" dirty="0" smtClean="0">
                          <a:latin typeface="Cambria Math" panose="02040503050406030204" pitchFamily="18" charset="0"/>
                        </a:rPr>
                        <m:t>=1</m:t>
                      </m:r>
                    </m:oMath>
                  </m:oMathPara>
                </a14:m>
                <a:endParaRPr lang="en-US" sz="2800" dirty="0"/>
              </a:p>
            </p:txBody>
          </p:sp>
        </mc:Choice>
        <mc:Fallback xmlns="">
          <p:sp>
            <p:nvSpPr>
              <p:cNvPr id="31" name="Rectangle 30">
                <a:extLst>
                  <a:ext uri="{FF2B5EF4-FFF2-40B4-BE49-F238E27FC236}">
                    <a16:creationId xmlns:a16="http://schemas.microsoft.com/office/drawing/2014/main" id="{79814958-F4D2-C245-BF48-89970AE6FBE0}"/>
                  </a:ext>
                </a:extLst>
              </p:cNvPr>
              <p:cNvSpPr>
                <a:spLocks noRot="1" noChangeAspect="1" noMove="1" noResize="1" noEditPoints="1" noAdjustHandles="1" noChangeArrowheads="1" noChangeShapeType="1" noTextEdit="1"/>
              </p:cNvSpPr>
              <p:nvPr/>
            </p:nvSpPr>
            <p:spPr>
              <a:xfrm>
                <a:off x="9336653" y="4244461"/>
                <a:ext cx="1289071" cy="523220"/>
              </a:xfrm>
              <a:prstGeom prst="rect">
                <a:avLst/>
              </a:prstGeom>
              <a:blipFill>
                <a:blip r:embed="rId10"/>
                <a:stretch>
                  <a:fillRect b="-9524"/>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0AD43691-EB3A-6A44-8328-B987CC5692BC}"/>
              </a:ext>
            </a:extLst>
          </p:cNvPr>
          <p:cNvSpPr/>
          <p:nvPr/>
        </p:nvSpPr>
        <p:spPr>
          <a:xfrm>
            <a:off x="6822043" y="1301235"/>
            <a:ext cx="4894846" cy="461665"/>
          </a:xfrm>
          <a:prstGeom prst="rect">
            <a:avLst/>
          </a:prstGeom>
          <a:ln>
            <a:solidFill>
              <a:schemeClr val="accent1"/>
            </a:solidFill>
          </a:ln>
        </p:spPr>
        <p:txBody>
          <a:bodyPr wrap="square">
            <a:spAutoFit/>
          </a:bodyPr>
          <a:lstStyle/>
          <a:p>
            <a:pPr algn="ctr"/>
            <a:r>
              <a:rPr lang="en-US" sz="2400" i="1" dirty="0"/>
              <a:t>I’m warning you, it’s pretty pathetic.</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7E150DBA-5E33-A446-AC7C-71B0BB6AB23D}"/>
                  </a:ext>
                </a:extLst>
              </p:cNvPr>
              <p:cNvSpPr/>
              <p:nvPr/>
            </p:nvSpPr>
            <p:spPr>
              <a:xfrm>
                <a:off x="6636302" y="872592"/>
                <a:ext cx="154850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a:latin typeface="Cambria Math" panose="02040503050406030204" pitchFamily="18" charset="0"/>
                            </a:rPr>
                            <m:t>𝑦</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=−1</m:t>
                      </m:r>
                    </m:oMath>
                  </m:oMathPara>
                </a14:m>
                <a:endParaRPr lang="en-US" sz="2800" dirty="0"/>
              </a:p>
            </p:txBody>
          </p:sp>
        </mc:Choice>
        <mc:Fallback xmlns="">
          <p:sp>
            <p:nvSpPr>
              <p:cNvPr id="33" name="Rectangle 32">
                <a:extLst>
                  <a:ext uri="{FF2B5EF4-FFF2-40B4-BE49-F238E27FC236}">
                    <a16:creationId xmlns:a16="http://schemas.microsoft.com/office/drawing/2014/main" id="{7E150DBA-5E33-A446-AC7C-71B0BB6AB23D}"/>
                  </a:ext>
                </a:extLst>
              </p:cNvPr>
              <p:cNvSpPr>
                <a:spLocks noRot="1" noChangeAspect="1" noMove="1" noResize="1" noEditPoints="1" noAdjustHandles="1" noChangeArrowheads="1" noChangeShapeType="1" noTextEdit="1"/>
              </p:cNvSpPr>
              <p:nvPr/>
            </p:nvSpPr>
            <p:spPr>
              <a:xfrm>
                <a:off x="6636302" y="872592"/>
                <a:ext cx="1548501" cy="523220"/>
              </a:xfrm>
              <a:prstGeom prst="rect">
                <a:avLst/>
              </a:prstGeom>
              <a:blipFill>
                <a:blip r:embed="rId11"/>
                <a:stretch>
                  <a:fillRect b="-9524"/>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14E77573-7BA8-C24F-8A03-74A1CC1C1263}"/>
              </a:ext>
            </a:extLst>
          </p:cNvPr>
          <p:cNvSpPr/>
          <p:nvPr/>
        </p:nvSpPr>
        <p:spPr>
          <a:xfrm>
            <a:off x="6852124" y="2110866"/>
            <a:ext cx="4907627" cy="461665"/>
          </a:xfrm>
          <a:prstGeom prst="rect">
            <a:avLst/>
          </a:prstGeom>
          <a:ln>
            <a:solidFill>
              <a:schemeClr val="accent1"/>
            </a:solidFill>
          </a:ln>
        </p:spPr>
        <p:txBody>
          <a:bodyPr wrap="none">
            <a:spAutoFit/>
          </a:bodyPr>
          <a:lstStyle/>
          <a:p>
            <a:pPr algn="ctr"/>
            <a:r>
              <a:rPr lang="en-US" sz="2400" i="1" dirty="0"/>
              <a:t>This is a beautiful movie, you’ll love it.</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437FCE3-A87A-5240-A142-95FF210A45AA}"/>
                  </a:ext>
                </a:extLst>
              </p:cNvPr>
              <p:cNvSpPr/>
              <p:nvPr/>
            </p:nvSpPr>
            <p:spPr>
              <a:xfrm>
                <a:off x="6602963" y="1667939"/>
                <a:ext cx="15567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a:latin typeface="Cambria Math" panose="02040503050406030204" pitchFamily="18" charset="0"/>
                            </a:rPr>
                            <m:t>𝑦</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=+1</m:t>
                      </m:r>
                    </m:oMath>
                  </m:oMathPara>
                </a14:m>
                <a:endParaRPr lang="en-US" sz="2800" dirty="0"/>
              </a:p>
            </p:txBody>
          </p:sp>
        </mc:Choice>
        <mc:Fallback xmlns="">
          <p:sp>
            <p:nvSpPr>
              <p:cNvPr id="35" name="Rectangle 34">
                <a:extLst>
                  <a:ext uri="{FF2B5EF4-FFF2-40B4-BE49-F238E27FC236}">
                    <a16:creationId xmlns:a16="http://schemas.microsoft.com/office/drawing/2014/main" id="{3437FCE3-A87A-5240-A142-95FF210A45AA}"/>
                  </a:ext>
                </a:extLst>
              </p:cNvPr>
              <p:cNvSpPr>
                <a:spLocks noRot="1" noChangeAspect="1" noMove="1" noResize="1" noEditPoints="1" noAdjustHandles="1" noChangeArrowheads="1" noChangeShapeType="1" noTextEdit="1"/>
              </p:cNvSpPr>
              <p:nvPr/>
            </p:nvSpPr>
            <p:spPr>
              <a:xfrm>
                <a:off x="6602963" y="1667939"/>
                <a:ext cx="1556772" cy="523220"/>
              </a:xfrm>
              <a:prstGeom prst="rect">
                <a:avLst/>
              </a:prstGeom>
              <a:blipFill>
                <a:blip r:embed="rId12"/>
                <a:stretch>
                  <a:fillRect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9692860-233B-C340-961D-2A939C2A8DE2}"/>
              </a:ext>
            </a:extLst>
          </p:cNvPr>
          <p:cNvSpPr/>
          <p:nvPr/>
        </p:nvSpPr>
        <p:spPr>
          <a:xfrm>
            <a:off x="6951637" y="5820469"/>
            <a:ext cx="5036717" cy="280300"/>
          </a:xfrm>
          <a:prstGeom prst="rect">
            <a:avLst/>
          </a:prstGeom>
        </p:spPr>
        <p:txBody>
          <a:bodyPr wrap="square">
            <a:spAutoFit/>
          </a:bodyPr>
          <a:lstStyle/>
          <a:p>
            <a:pPr algn="r"/>
            <a:r>
              <a:rPr lang="en-US" sz="1200" dirty="0">
                <a:hlinkClick r:id="rId13"/>
              </a:rPr>
              <a:t>Learning Multiple Layers of Features from Tiny Images</a:t>
            </a:r>
            <a:r>
              <a:rPr lang="en-US" sz="1200" dirty="0"/>
              <a:t>, Alex </a:t>
            </a:r>
            <a:r>
              <a:rPr lang="en-US" sz="1200" dirty="0" err="1"/>
              <a:t>Krizhevsky</a:t>
            </a:r>
            <a:r>
              <a:rPr lang="en-US" sz="1200" dirty="0"/>
              <a:t>, 2009</a:t>
            </a:r>
          </a:p>
        </p:txBody>
      </p:sp>
      <p:sp>
        <p:nvSpPr>
          <p:cNvPr id="4" name="Rectangle 3">
            <a:extLst>
              <a:ext uri="{FF2B5EF4-FFF2-40B4-BE49-F238E27FC236}">
                <a16:creationId xmlns:a16="http://schemas.microsoft.com/office/drawing/2014/main" id="{BBEB32EA-C8D1-F94B-93D9-AE91039B7188}"/>
              </a:ext>
            </a:extLst>
          </p:cNvPr>
          <p:cNvSpPr/>
          <p:nvPr/>
        </p:nvSpPr>
        <p:spPr>
          <a:xfrm>
            <a:off x="8581727" y="3244334"/>
            <a:ext cx="1111202" cy="584775"/>
          </a:xfrm>
          <a:prstGeom prst="rect">
            <a:avLst/>
          </a:prstGeom>
        </p:spPr>
        <p:txBody>
          <a:bodyPr wrap="none">
            <a:spAutoFit/>
          </a:bodyPr>
          <a:lstStyle/>
          <a:p>
            <a:r>
              <a:rPr lang="en-US" sz="3200" dirty="0"/>
              <a:t>…or…</a:t>
            </a:r>
          </a:p>
        </p:txBody>
      </p:sp>
    </p:spTree>
    <p:extLst>
      <p:ext uri="{BB962C8B-B14F-4D97-AF65-F5344CB8AC3E}">
        <p14:creationId xmlns:p14="http://schemas.microsoft.com/office/powerpoint/2010/main" val="23553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D36B-FED3-284D-B625-9923F2D6AAF8}"/>
              </a:ext>
            </a:extLst>
          </p:cNvPr>
          <p:cNvSpPr>
            <a:spLocks noGrp="1"/>
          </p:cNvSpPr>
          <p:nvPr>
            <p:ph type="title"/>
          </p:nvPr>
        </p:nvSpPr>
        <p:spPr>
          <a:xfrm>
            <a:off x="113374" y="64045"/>
            <a:ext cx="5161156" cy="1325563"/>
          </a:xfrm>
        </p:spPr>
        <p:txBody>
          <a:bodyPr/>
          <a:lstStyle/>
          <a:p>
            <a:r>
              <a:rPr lang="en-US" dirty="0"/>
              <a:t>Training Data</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096EEDD-08CD-4C4E-B172-D1AFA2A9EF6A}"/>
                  </a:ext>
                </a:extLst>
              </p:cNvPr>
              <p:cNvSpPr>
                <a:spLocks noGrp="1"/>
              </p:cNvSpPr>
              <p:nvPr>
                <p:ph sz="half" idx="2"/>
              </p:nvPr>
            </p:nvSpPr>
            <p:spPr>
              <a:xfrm>
                <a:off x="5553330" y="623552"/>
                <a:ext cx="5800470" cy="5736151"/>
              </a:xfrm>
            </p:spPr>
            <p:txBody>
              <a:bodyPr>
                <a:normAutofit/>
              </a:bodyPr>
              <a:lstStyle/>
              <a:p>
                <a:pPr marL="0" indent="0">
                  <a:lnSpc>
                    <a:spcPct val="100000"/>
                  </a:lnSpc>
                  <a:buNone/>
                </a:pPr>
                <a:r>
                  <a:rPr lang="en-US" dirty="0"/>
                  <a:t>A training database is a set of n feature vectors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𝑖</m:t>
                        </m:r>
                      </m:sub>
                    </m:sSub>
                  </m:oMath>
                </a14:m>
                <a:r>
                  <a:rPr lang="en-US" dirty="0"/>
                  <a:t> (</a:t>
                </a:r>
                <a14:m>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𝑛</m:t>
                    </m:r>
                  </m:oMath>
                </a14:m>
                <a:r>
                  <a:rPr lang="en-US" dirty="0"/>
                  <a:t>), each with its reference label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𝑖</m:t>
                        </m:r>
                      </m:sub>
                    </m:sSub>
                  </m:oMath>
                </a14:m>
                <a:r>
                  <a:rPr lang="en-US" dirty="0"/>
                  <a:t>:</a:t>
                </a:r>
              </a:p>
              <a:p>
                <a:pPr marL="0" indent="0">
                  <a:lnSpc>
                    <a:spcPct val="100000"/>
                  </a:lnSpc>
                  <a:buNone/>
                </a:pPr>
                <a:endParaRPr lang="en-US"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𝒟</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d>
                            <m:dPr>
                              <m:ctrlPr>
                                <a:rPr lang="en-US" b="0" i="1" smtClean="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𝑛</m:t>
                                  </m:r>
                                </m:sub>
                              </m:sSub>
                            </m:e>
                          </m:d>
                        </m:e>
                      </m:d>
                    </m:oMath>
                  </m:oMathPara>
                </a14:m>
                <a:endParaRPr lang="en-US" dirty="0"/>
              </a:p>
              <a:p>
                <a:pPr marL="0" indent="0">
                  <a:lnSpc>
                    <a:spcPct val="100000"/>
                  </a:lnSpc>
                  <a:buNone/>
                </a:pPr>
                <a:endParaRPr lang="en-US" dirty="0"/>
              </a:p>
              <a:p>
                <a:pPr marL="0" indent="0">
                  <a:lnSpc>
                    <a:spcPct val="100000"/>
                  </a:lnSpc>
                  <a:buNone/>
                </a:pPr>
                <a:r>
                  <a:rPr lang="en-US" dirty="0"/>
                  <a:t>Thus far, we’ve seen two general types of reference labels:</a:t>
                </a:r>
              </a:p>
              <a:p>
                <a:pPr>
                  <a:lnSpc>
                    <a:spcPct val="100000"/>
                  </a:lnSpc>
                </a:pPr>
                <a:r>
                  <a:rPr lang="en-US" dirty="0"/>
                  <a:t>Scalars: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oMath>
                </a14:m>
                <a:r>
                  <a:rPr lang="en-US" dirty="0"/>
                  <a:t> </a:t>
                </a:r>
              </a:p>
              <a:p>
                <a:pPr>
                  <a:lnSpc>
                    <a:spcPct val="100000"/>
                  </a:lnSpc>
                </a:pPr>
                <a:r>
                  <a:rPr lang="en-US" dirty="0"/>
                  <a:t>Vectors: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𝑖</m:t>
                        </m:r>
                      </m:sub>
                    </m:sSub>
                  </m:oMath>
                </a14:m>
                <a:endParaRPr lang="en-US" dirty="0"/>
              </a:p>
            </p:txBody>
          </p:sp>
        </mc:Choice>
        <mc:Fallback xmlns="">
          <p:sp>
            <p:nvSpPr>
              <p:cNvPr id="4" name="Content Placeholder 3">
                <a:extLst>
                  <a:ext uri="{FF2B5EF4-FFF2-40B4-BE49-F238E27FC236}">
                    <a16:creationId xmlns:a16="http://schemas.microsoft.com/office/drawing/2014/main" id="{1096EEDD-08CD-4C4E-B172-D1AFA2A9EF6A}"/>
                  </a:ext>
                </a:extLst>
              </p:cNvPr>
              <p:cNvSpPr>
                <a:spLocks noGrp="1" noRot="1" noChangeAspect="1" noMove="1" noResize="1" noEditPoints="1" noAdjustHandles="1" noChangeArrowheads="1" noChangeShapeType="1" noTextEdit="1"/>
              </p:cNvSpPr>
              <p:nvPr>
                <p:ph sz="half" idx="2"/>
              </p:nvPr>
            </p:nvSpPr>
            <p:spPr>
              <a:xfrm>
                <a:off x="5553330" y="623552"/>
                <a:ext cx="5800470" cy="5736151"/>
              </a:xfrm>
              <a:blipFill>
                <a:blip r:embed="rId2"/>
                <a:stretch>
                  <a:fillRect l="-1965" t="-883" r="-240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5111B3D-DA4B-C842-9583-301D7346AC41}"/>
              </a:ext>
            </a:extLst>
          </p:cNvPr>
          <p:cNvPicPr>
            <a:picLocks noChangeAspect="1"/>
          </p:cNvPicPr>
          <p:nvPr/>
        </p:nvPicPr>
        <p:blipFill>
          <a:blip r:embed="rId3"/>
          <a:stretch>
            <a:fillRect/>
          </a:stretch>
        </p:blipFill>
        <p:spPr>
          <a:xfrm>
            <a:off x="1181103" y="1744659"/>
            <a:ext cx="3429000" cy="828073"/>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AA545AF-75BB-0947-B628-DC1FFED14A5F}"/>
                  </a:ext>
                </a:extLst>
              </p:cNvPr>
              <p:cNvSpPr/>
              <p:nvPr/>
            </p:nvSpPr>
            <p:spPr>
              <a:xfrm>
                <a:off x="1329243" y="1240369"/>
                <a:ext cx="6125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𝑥</m:t>
                              </m:r>
                            </m:e>
                          </m:acc>
                        </m:e>
                        <m:sub>
                          <m:r>
                            <a:rPr lang="en-US" sz="2800" b="0" i="1" dirty="0" smtClean="0">
                              <a:latin typeface="Cambria Math" panose="02040503050406030204" pitchFamily="18" charset="0"/>
                            </a:rPr>
                            <m:t>1</m:t>
                          </m:r>
                        </m:sub>
                      </m:sSub>
                    </m:oMath>
                  </m:oMathPara>
                </a14:m>
                <a:endParaRPr lang="en-US" sz="2800" dirty="0"/>
              </a:p>
            </p:txBody>
          </p:sp>
        </mc:Choice>
        <mc:Fallback xmlns="">
          <p:sp>
            <p:nvSpPr>
              <p:cNvPr id="11" name="Rectangle 10">
                <a:extLst>
                  <a:ext uri="{FF2B5EF4-FFF2-40B4-BE49-F238E27FC236}">
                    <a16:creationId xmlns:a16="http://schemas.microsoft.com/office/drawing/2014/main" id="{0AA545AF-75BB-0947-B628-DC1FFED14A5F}"/>
                  </a:ext>
                </a:extLst>
              </p:cNvPr>
              <p:cNvSpPr>
                <a:spLocks noRot="1" noChangeAspect="1" noMove="1" noResize="1" noEditPoints="1" noAdjustHandles="1" noChangeArrowheads="1" noChangeShapeType="1" noTextEdit="1"/>
              </p:cNvSpPr>
              <p:nvPr/>
            </p:nvSpPr>
            <p:spPr>
              <a:xfrm>
                <a:off x="1329243" y="1240369"/>
                <a:ext cx="612539" cy="523220"/>
              </a:xfrm>
              <a:prstGeom prst="rect">
                <a:avLst/>
              </a:prstGeom>
              <a:blipFill>
                <a:blip r:embed="rId4"/>
                <a:stretch>
                  <a:fillRect t="-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B3D3E46-5C74-0143-BC06-0B1533DD7C4D}"/>
                  </a:ext>
                </a:extLst>
              </p:cNvPr>
              <p:cNvSpPr/>
              <p:nvPr/>
            </p:nvSpPr>
            <p:spPr>
              <a:xfrm>
                <a:off x="2190559" y="1238659"/>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𝑥</m:t>
                              </m:r>
                            </m:e>
                          </m:acc>
                        </m:e>
                        <m:sub>
                          <m:r>
                            <a:rPr lang="en-US" sz="2800" b="0" i="1" dirty="0" smtClean="0">
                              <a:latin typeface="Cambria Math" panose="02040503050406030204" pitchFamily="18" charset="0"/>
                            </a:rPr>
                            <m:t>2</m:t>
                          </m:r>
                        </m:sub>
                      </m:sSub>
                    </m:oMath>
                  </m:oMathPara>
                </a14:m>
                <a:endParaRPr lang="en-US" sz="2800" dirty="0"/>
              </a:p>
            </p:txBody>
          </p:sp>
        </mc:Choice>
        <mc:Fallback xmlns="">
          <p:sp>
            <p:nvSpPr>
              <p:cNvPr id="12" name="Rectangle 11">
                <a:extLst>
                  <a:ext uri="{FF2B5EF4-FFF2-40B4-BE49-F238E27FC236}">
                    <a16:creationId xmlns:a16="http://schemas.microsoft.com/office/drawing/2014/main" id="{EB3D3E46-5C74-0143-BC06-0B1533DD7C4D}"/>
                  </a:ext>
                </a:extLst>
              </p:cNvPr>
              <p:cNvSpPr>
                <a:spLocks noRot="1" noChangeAspect="1" noMove="1" noResize="1" noEditPoints="1" noAdjustHandles="1" noChangeArrowheads="1" noChangeShapeType="1" noTextEdit="1"/>
              </p:cNvSpPr>
              <p:nvPr/>
            </p:nvSpPr>
            <p:spPr>
              <a:xfrm>
                <a:off x="2190559" y="1238659"/>
                <a:ext cx="620811" cy="523220"/>
              </a:xfrm>
              <a:prstGeom prst="rect">
                <a:avLst/>
              </a:prstGeom>
              <a:blipFill>
                <a:blip r:embed="rId5"/>
                <a:stretch>
                  <a:fillRect t="-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8994C48-7621-4F49-8E49-9007B9840B2C}"/>
                  </a:ext>
                </a:extLst>
              </p:cNvPr>
              <p:cNvSpPr/>
              <p:nvPr/>
            </p:nvSpPr>
            <p:spPr>
              <a:xfrm>
                <a:off x="3082693" y="1247223"/>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𝑥</m:t>
                              </m:r>
                            </m:e>
                          </m:acc>
                        </m:e>
                        <m:sub>
                          <m:r>
                            <a:rPr lang="en-US" sz="2800" b="0" i="1" dirty="0" smtClean="0">
                              <a:latin typeface="Cambria Math" panose="02040503050406030204" pitchFamily="18" charset="0"/>
                            </a:rPr>
                            <m:t>3</m:t>
                          </m:r>
                        </m:sub>
                      </m:sSub>
                    </m:oMath>
                  </m:oMathPara>
                </a14:m>
                <a:endParaRPr lang="en-US" sz="2800" dirty="0"/>
              </a:p>
            </p:txBody>
          </p:sp>
        </mc:Choice>
        <mc:Fallback xmlns="">
          <p:sp>
            <p:nvSpPr>
              <p:cNvPr id="13" name="Rectangle 12">
                <a:extLst>
                  <a:ext uri="{FF2B5EF4-FFF2-40B4-BE49-F238E27FC236}">
                    <a16:creationId xmlns:a16="http://schemas.microsoft.com/office/drawing/2014/main" id="{18994C48-7621-4F49-8E49-9007B9840B2C}"/>
                  </a:ext>
                </a:extLst>
              </p:cNvPr>
              <p:cNvSpPr>
                <a:spLocks noRot="1" noChangeAspect="1" noMove="1" noResize="1" noEditPoints="1" noAdjustHandles="1" noChangeArrowheads="1" noChangeShapeType="1" noTextEdit="1"/>
              </p:cNvSpPr>
              <p:nvPr/>
            </p:nvSpPr>
            <p:spPr>
              <a:xfrm>
                <a:off x="3082693" y="1247223"/>
                <a:ext cx="620811" cy="523220"/>
              </a:xfrm>
              <a:prstGeom prst="rect">
                <a:avLst/>
              </a:prstGeom>
              <a:blipFill>
                <a:blip r:embed="rId6"/>
                <a:stretch>
                  <a:fillRect t="-21429"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2A398EE-034A-0F48-9DD0-895BCD429CEE}"/>
                  </a:ext>
                </a:extLst>
              </p:cNvPr>
              <p:cNvSpPr/>
              <p:nvPr/>
            </p:nvSpPr>
            <p:spPr>
              <a:xfrm>
                <a:off x="3882361" y="1245513"/>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𝑥</m:t>
                              </m:r>
                            </m:e>
                          </m:acc>
                        </m:e>
                        <m:sub>
                          <m:r>
                            <a:rPr lang="en-US" sz="2800" b="0" i="1" dirty="0" smtClean="0">
                              <a:latin typeface="Cambria Math" panose="02040503050406030204" pitchFamily="18" charset="0"/>
                            </a:rPr>
                            <m:t>4</m:t>
                          </m:r>
                        </m:sub>
                      </m:sSub>
                    </m:oMath>
                  </m:oMathPara>
                </a14:m>
                <a:endParaRPr lang="en-US" sz="2800" dirty="0"/>
              </a:p>
            </p:txBody>
          </p:sp>
        </mc:Choice>
        <mc:Fallback xmlns="">
          <p:sp>
            <p:nvSpPr>
              <p:cNvPr id="14" name="Rectangle 13">
                <a:extLst>
                  <a:ext uri="{FF2B5EF4-FFF2-40B4-BE49-F238E27FC236}">
                    <a16:creationId xmlns:a16="http://schemas.microsoft.com/office/drawing/2014/main" id="{82A398EE-034A-0F48-9DD0-895BCD429CEE}"/>
                  </a:ext>
                </a:extLst>
              </p:cNvPr>
              <p:cNvSpPr>
                <a:spLocks noRot="1" noChangeAspect="1" noMove="1" noResize="1" noEditPoints="1" noAdjustHandles="1" noChangeArrowheads="1" noChangeShapeType="1" noTextEdit="1"/>
              </p:cNvSpPr>
              <p:nvPr/>
            </p:nvSpPr>
            <p:spPr>
              <a:xfrm>
                <a:off x="3882361" y="1245513"/>
                <a:ext cx="620811" cy="523220"/>
              </a:xfrm>
              <a:prstGeom prst="rect">
                <a:avLst/>
              </a:prstGeom>
              <a:blipFill>
                <a:blip r:embed="rId7"/>
                <a:stretch>
                  <a:fillRect t="-21429"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5138909-6D65-834D-9960-CBB008BA58E1}"/>
                  </a:ext>
                </a:extLst>
              </p:cNvPr>
              <p:cNvSpPr/>
              <p:nvPr/>
            </p:nvSpPr>
            <p:spPr>
              <a:xfrm rot="4048133">
                <a:off x="766370" y="3391198"/>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i="1" dirty="0">
                              <a:latin typeface="Cambria Math" panose="02040503050406030204" pitchFamily="18" charset="0"/>
                            </a:rPr>
                            <m:t>1</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0,1,0,0</m:t>
                          </m:r>
                        </m:e>
                      </m:d>
                    </m:oMath>
                  </m:oMathPara>
                </a14:m>
                <a:endParaRPr lang="en-US" sz="2800" dirty="0"/>
              </a:p>
            </p:txBody>
          </p:sp>
        </mc:Choice>
        <mc:Fallback xmlns="">
          <p:sp>
            <p:nvSpPr>
              <p:cNvPr id="19" name="Rectangle 18">
                <a:extLst>
                  <a:ext uri="{FF2B5EF4-FFF2-40B4-BE49-F238E27FC236}">
                    <a16:creationId xmlns:a16="http://schemas.microsoft.com/office/drawing/2014/main" id="{A5138909-6D65-834D-9960-CBB008BA58E1}"/>
                  </a:ext>
                </a:extLst>
              </p:cNvPr>
              <p:cNvSpPr>
                <a:spLocks noRot="1" noChangeAspect="1" noMove="1" noResize="1" noEditPoints="1" noAdjustHandles="1" noChangeArrowheads="1" noChangeShapeType="1" noTextEdit="1"/>
              </p:cNvSpPr>
              <p:nvPr/>
            </p:nvSpPr>
            <p:spPr>
              <a:xfrm rot="4048133">
                <a:off x="766370" y="3391198"/>
                <a:ext cx="2349810" cy="523220"/>
              </a:xfrm>
              <a:prstGeom prst="rect">
                <a:avLst/>
              </a:prstGeom>
              <a:blipFill>
                <a:blip r:embed="rId8"/>
                <a:stretch>
                  <a:fillRect l="-1818" t="-532"/>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B6F277E6-E30A-C04B-9BA7-66534BE9FBB5}"/>
              </a:ext>
            </a:extLst>
          </p:cNvPr>
          <p:cNvGraphicFramePr>
            <a:graphicFrameLocks noGrp="1"/>
          </p:cNvGraphicFramePr>
          <p:nvPr>
            <p:extLst>
              <p:ext uri="{D42A27DB-BD31-4B8C-83A1-F6EECF244321}">
                <p14:modId xmlns:p14="http://schemas.microsoft.com/office/powerpoint/2010/main" val="1217506338"/>
              </p:ext>
            </p:extLst>
          </p:nvPr>
        </p:nvGraphicFramePr>
        <p:xfrm>
          <a:off x="470832" y="4823313"/>
          <a:ext cx="4937512" cy="1854200"/>
        </p:xfrm>
        <a:graphic>
          <a:graphicData uri="http://schemas.openxmlformats.org/drawingml/2006/table">
            <a:tbl>
              <a:tblPr firstRow="1" bandRow="1">
                <a:tableStyleId>{5C22544A-7EE6-4342-B048-85BDC9FD1C3A}</a:tableStyleId>
              </a:tblPr>
              <a:tblGrid>
                <a:gridCol w="2468756">
                  <a:extLst>
                    <a:ext uri="{9D8B030D-6E8A-4147-A177-3AD203B41FA5}">
                      <a16:colId xmlns:a16="http://schemas.microsoft.com/office/drawing/2014/main" val="1896319032"/>
                    </a:ext>
                  </a:extLst>
                </a:gridCol>
                <a:gridCol w="2468756">
                  <a:extLst>
                    <a:ext uri="{9D8B030D-6E8A-4147-A177-3AD203B41FA5}">
                      <a16:colId xmlns:a16="http://schemas.microsoft.com/office/drawing/2014/main" val="338861618"/>
                    </a:ext>
                  </a:extLst>
                </a:gridCol>
              </a:tblGrid>
              <a:tr h="370840">
                <a:tc>
                  <a:txBody>
                    <a:bodyPr/>
                    <a:lstStyle/>
                    <a:p>
                      <a:r>
                        <a:rPr lang="en-US" dirty="0"/>
                        <a:t>Class Index</a:t>
                      </a:r>
                    </a:p>
                  </a:txBody>
                  <a:tcPr/>
                </a:tc>
                <a:tc>
                  <a:txBody>
                    <a:bodyPr/>
                    <a:lstStyle/>
                    <a:p>
                      <a:r>
                        <a:rPr lang="en-US" dirty="0"/>
                        <a:t>Class Name</a:t>
                      </a:r>
                    </a:p>
                  </a:txBody>
                  <a:tcPr/>
                </a:tc>
                <a:extLst>
                  <a:ext uri="{0D108BD9-81ED-4DB2-BD59-A6C34878D82A}">
                    <a16:rowId xmlns:a16="http://schemas.microsoft.com/office/drawing/2014/main" val="860941968"/>
                  </a:ext>
                </a:extLst>
              </a:tr>
              <a:tr h="370840">
                <a:tc>
                  <a:txBody>
                    <a:bodyPr/>
                    <a:lstStyle/>
                    <a:p>
                      <a:r>
                        <a:rPr lang="en-US" dirty="0"/>
                        <a:t>1</a:t>
                      </a:r>
                    </a:p>
                  </a:txBody>
                  <a:tcPr/>
                </a:tc>
                <a:tc>
                  <a:txBody>
                    <a:bodyPr/>
                    <a:lstStyle/>
                    <a:p>
                      <a:r>
                        <a:rPr lang="en-US" dirty="0"/>
                        <a:t>abacus</a:t>
                      </a:r>
                    </a:p>
                  </a:txBody>
                  <a:tcPr/>
                </a:tc>
                <a:extLst>
                  <a:ext uri="{0D108BD9-81ED-4DB2-BD59-A6C34878D82A}">
                    <a16:rowId xmlns:a16="http://schemas.microsoft.com/office/drawing/2014/main" val="1948548387"/>
                  </a:ext>
                </a:extLst>
              </a:tr>
              <a:tr h="370840">
                <a:tc>
                  <a:txBody>
                    <a:bodyPr/>
                    <a:lstStyle/>
                    <a:p>
                      <a:r>
                        <a:rPr lang="en-US" dirty="0"/>
                        <a:t>2</a:t>
                      </a:r>
                    </a:p>
                  </a:txBody>
                  <a:tcPr/>
                </a:tc>
                <a:tc>
                  <a:txBody>
                    <a:bodyPr/>
                    <a:lstStyle/>
                    <a:p>
                      <a:r>
                        <a:rPr lang="en-US" dirty="0"/>
                        <a:t>camera</a:t>
                      </a:r>
                    </a:p>
                  </a:txBody>
                  <a:tcPr/>
                </a:tc>
                <a:extLst>
                  <a:ext uri="{0D108BD9-81ED-4DB2-BD59-A6C34878D82A}">
                    <a16:rowId xmlns:a16="http://schemas.microsoft.com/office/drawing/2014/main" val="909500951"/>
                  </a:ext>
                </a:extLst>
              </a:tr>
              <a:tr h="370840">
                <a:tc>
                  <a:txBody>
                    <a:bodyPr/>
                    <a:lstStyle/>
                    <a:p>
                      <a:r>
                        <a:rPr lang="en-US" dirty="0"/>
                        <a:t>3</a:t>
                      </a:r>
                    </a:p>
                  </a:txBody>
                  <a:tcPr/>
                </a:tc>
                <a:tc>
                  <a:txBody>
                    <a:bodyPr/>
                    <a:lstStyle/>
                    <a:p>
                      <a:r>
                        <a:rPr lang="en-US" dirty="0"/>
                        <a:t>chickens</a:t>
                      </a:r>
                    </a:p>
                  </a:txBody>
                  <a:tcPr/>
                </a:tc>
                <a:extLst>
                  <a:ext uri="{0D108BD9-81ED-4DB2-BD59-A6C34878D82A}">
                    <a16:rowId xmlns:a16="http://schemas.microsoft.com/office/drawing/2014/main" val="2388488034"/>
                  </a:ext>
                </a:extLst>
              </a:tr>
              <a:tr h="370840">
                <a:tc>
                  <a:txBody>
                    <a:bodyPr/>
                    <a:lstStyle/>
                    <a:p>
                      <a:r>
                        <a:rPr lang="en-US" dirty="0"/>
                        <a:t>4</a:t>
                      </a:r>
                    </a:p>
                  </a:txBody>
                  <a:tcPr/>
                </a:tc>
                <a:tc>
                  <a:txBody>
                    <a:bodyPr/>
                    <a:lstStyle/>
                    <a:p>
                      <a:r>
                        <a:rPr lang="en-US" dirty="0"/>
                        <a:t>slug</a:t>
                      </a:r>
                    </a:p>
                  </a:txBody>
                  <a:tcPr/>
                </a:tc>
                <a:extLst>
                  <a:ext uri="{0D108BD9-81ED-4DB2-BD59-A6C34878D82A}">
                    <a16:rowId xmlns:a16="http://schemas.microsoft.com/office/drawing/2014/main" val="1762902255"/>
                  </a:ext>
                </a:extLst>
              </a:tr>
            </a:tbl>
          </a:graphicData>
        </a:graphic>
      </p:graphicFrame>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0C59A8-F22F-2847-9A88-2A7C73069496}"/>
                  </a:ext>
                </a:extLst>
              </p:cNvPr>
              <p:cNvSpPr/>
              <p:nvPr/>
            </p:nvSpPr>
            <p:spPr>
              <a:xfrm rot="4048133">
                <a:off x="1677056" y="3387482"/>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1,0,0,0</m:t>
                          </m:r>
                        </m:e>
                      </m:d>
                    </m:oMath>
                  </m:oMathPara>
                </a14:m>
                <a:endParaRPr lang="en-US" sz="2800" dirty="0"/>
              </a:p>
            </p:txBody>
          </p:sp>
        </mc:Choice>
        <mc:Fallback xmlns="">
          <p:sp>
            <p:nvSpPr>
              <p:cNvPr id="16" name="Rectangle 15">
                <a:extLst>
                  <a:ext uri="{FF2B5EF4-FFF2-40B4-BE49-F238E27FC236}">
                    <a16:creationId xmlns:a16="http://schemas.microsoft.com/office/drawing/2014/main" id="{130C59A8-F22F-2847-9A88-2A7C73069496}"/>
                  </a:ext>
                </a:extLst>
              </p:cNvPr>
              <p:cNvSpPr>
                <a:spLocks noRot="1" noChangeAspect="1" noMove="1" noResize="1" noEditPoints="1" noAdjustHandles="1" noChangeArrowheads="1" noChangeShapeType="1" noTextEdit="1"/>
              </p:cNvSpPr>
              <p:nvPr/>
            </p:nvSpPr>
            <p:spPr>
              <a:xfrm rot="4048133">
                <a:off x="1677056" y="3387482"/>
                <a:ext cx="2349810" cy="523220"/>
              </a:xfrm>
              <a:prstGeom prst="rect">
                <a:avLst/>
              </a:prstGeom>
              <a:blipFill>
                <a:blip r:embed="rId9"/>
                <a:stretch>
                  <a:fillRect l="-2727" t="-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F06225A-BAD9-0943-AAEB-54C520BF0B1C}"/>
                  </a:ext>
                </a:extLst>
              </p:cNvPr>
              <p:cNvSpPr/>
              <p:nvPr/>
            </p:nvSpPr>
            <p:spPr>
              <a:xfrm rot="4048133">
                <a:off x="2576583" y="3394918"/>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3</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0,0,0,1</m:t>
                          </m:r>
                        </m:e>
                      </m:d>
                    </m:oMath>
                  </m:oMathPara>
                </a14:m>
                <a:endParaRPr lang="en-US" sz="2800" dirty="0"/>
              </a:p>
            </p:txBody>
          </p:sp>
        </mc:Choice>
        <mc:Fallback xmlns="">
          <p:sp>
            <p:nvSpPr>
              <p:cNvPr id="17" name="Rectangle 16">
                <a:extLst>
                  <a:ext uri="{FF2B5EF4-FFF2-40B4-BE49-F238E27FC236}">
                    <a16:creationId xmlns:a16="http://schemas.microsoft.com/office/drawing/2014/main" id="{6F06225A-BAD9-0943-AAEB-54C520BF0B1C}"/>
                  </a:ext>
                </a:extLst>
              </p:cNvPr>
              <p:cNvSpPr>
                <a:spLocks noRot="1" noChangeAspect="1" noMove="1" noResize="1" noEditPoints="1" noAdjustHandles="1" noChangeArrowheads="1" noChangeShapeType="1" noTextEdit="1"/>
              </p:cNvSpPr>
              <p:nvPr/>
            </p:nvSpPr>
            <p:spPr>
              <a:xfrm rot="4048133">
                <a:off x="2576583" y="3394918"/>
                <a:ext cx="2349810" cy="523220"/>
              </a:xfrm>
              <a:prstGeom prst="rect">
                <a:avLst/>
              </a:prstGeom>
              <a:blipFill>
                <a:blip r:embed="rId10"/>
                <a:stretch>
                  <a:fillRect l="-2752" t="-1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DD80633-BFEF-344A-97A3-8E22E4CFB3CB}"/>
                  </a:ext>
                </a:extLst>
              </p:cNvPr>
              <p:cNvSpPr/>
              <p:nvPr/>
            </p:nvSpPr>
            <p:spPr>
              <a:xfrm rot="4048133">
                <a:off x="3409204" y="3391203"/>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4</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0,0,1,0</m:t>
                          </m:r>
                        </m:e>
                      </m:d>
                    </m:oMath>
                  </m:oMathPara>
                </a14:m>
                <a:endParaRPr lang="en-US" sz="2800" dirty="0"/>
              </a:p>
            </p:txBody>
          </p:sp>
        </mc:Choice>
        <mc:Fallback xmlns="">
          <p:sp>
            <p:nvSpPr>
              <p:cNvPr id="18" name="Rectangle 17">
                <a:extLst>
                  <a:ext uri="{FF2B5EF4-FFF2-40B4-BE49-F238E27FC236}">
                    <a16:creationId xmlns:a16="http://schemas.microsoft.com/office/drawing/2014/main" id="{FDD80633-BFEF-344A-97A3-8E22E4CFB3CB}"/>
                  </a:ext>
                </a:extLst>
              </p:cNvPr>
              <p:cNvSpPr>
                <a:spLocks noRot="1" noChangeAspect="1" noMove="1" noResize="1" noEditPoints="1" noAdjustHandles="1" noChangeArrowheads="1" noChangeShapeType="1" noTextEdit="1"/>
              </p:cNvSpPr>
              <p:nvPr/>
            </p:nvSpPr>
            <p:spPr>
              <a:xfrm rot="4048133">
                <a:off x="3409204" y="3391203"/>
                <a:ext cx="2349810" cy="523220"/>
              </a:xfrm>
              <a:prstGeom prst="rect">
                <a:avLst/>
              </a:prstGeom>
              <a:blipFill>
                <a:blip r:embed="rId11"/>
                <a:stretch>
                  <a:fillRect l="-2752" t="-532"/>
                </a:stretch>
              </a:blipFill>
            </p:spPr>
            <p:txBody>
              <a:bodyPr/>
              <a:lstStyle/>
              <a:p>
                <a:r>
                  <a:rPr lang="en-US">
                    <a:noFill/>
                  </a:rPr>
                  <a:t> </a:t>
                </a:r>
              </a:p>
            </p:txBody>
          </p:sp>
        </mc:Fallback>
      </mc:AlternateContent>
    </p:spTree>
    <p:extLst>
      <p:ext uri="{BB962C8B-B14F-4D97-AF65-F5344CB8AC3E}">
        <p14:creationId xmlns:p14="http://schemas.microsoft.com/office/powerpoint/2010/main" val="840171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288-C62D-F540-9944-CC314AAF55EE}"/>
              </a:ext>
            </a:extLst>
          </p:cNvPr>
          <p:cNvSpPr>
            <a:spLocks noGrp="1"/>
          </p:cNvSpPr>
          <p:nvPr>
            <p:ph type="title"/>
          </p:nvPr>
        </p:nvSpPr>
        <p:spPr/>
        <p:txBody>
          <a:bodyPr/>
          <a:lstStyle/>
          <a:p>
            <a:r>
              <a:rPr lang="en-US" dirty="0"/>
              <a:t>Binary Cross Entropy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D1476E-DB97-3841-8E74-3557816C0167}"/>
                  </a:ext>
                </a:extLst>
              </p:cNvPr>
              <p:cNvSpPr>
                <a:spLocks noGrp="1"/>
              </p:cNvSpPr>
              <p:nvPr>
                <p:ph idx="1"/>
              </p:nvPr>
            </p:nvSpPr>
            <p:spPr>
              <a:xfrm>
                <a:off x="157163" y="1497010"/>
                <a:ext cx="7215699" cy="5232403"/>
              </a:xfrm>
            </p:spPr>
            <p:txBody>
              <a:bodyPr>
                <a:normAutofit fontScale="62500" lnSpcReduction="20000"/>
              </a:bodyPr>
              <a:lstStyle/>
              <a:p>
                <a:pPr marL="0" indent="0" algn="ctr">
                  <a:lnSpc>
                    <a:spcPct val="10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m:rPr>
                                    <m:sty m:val="p"/>
                                  </m:rPr>
                                  <a:rPr lang="en-US">
                                    <a:latin typeface="Cambria Math" panose="02040503050406030204" pitchFamily="18" charset="0"/>
                                  </a:rPr>
                                  <m:t>token</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m:rPr>
                                    <m:sty m:val="p"/>
                                  </m:rPr>
                                  <a:rPr lang="en-US">
                                    <a:latin typeface="Cambria Math" panose="02040503050406030204" pitchFamily="18" charset="0"/>
                                  </a:rPr>
                                  <m:t>is</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class</m:t>
                                </m:r>
                                <m:r>
                                  <a:rPr lang="en-US" i="1">
                                    <a:latin typeface="Cambria Math" panose="02040503050406030204" pitchFamily="18" charset="0"/>
                                  </a:rPr>
                                  <m:t> +1</m:t>
                                </m:r>
                              </m:e>
                            </m:mr>
                            <m:mr>
                              <m:e>
                                <m:r>
                                  <a:rPr lang="en-US" i="1">
                                    <a:latin typeface="Cambria Math" panose="02040503050406030204" pitchFamily="18" charset="0"/>
                                  </a:rPr>
                                  <m:t>0</m:t>
                                </m:r>
                              </m:e>
                              <m:e>
                                <m:r>
                                  <m:rPr>
                                    <m:sty m:val="p"/>
                                  </m:rPr>
                                  <a:rPr lang="en-US">
                                    <a:latin typeface="Cambria Math" panose="02040503050406030204" pitchFamily="18" charset="0"/>
                                  </a:rPr>
                                  <m:t>otherwise</m:t>
                                </m:r>
                              </m:e>
                            </m:mr>
                          </m:m>
                        </m:e>
                      </m:d>
                      <m:r>
                        <a:rPr lang="en-US" i="1">
                          <a:latin typeface="Cambria Math" panose="02040503050406030204" pitchFamily="18" charset="0"/>
                        </a:rPr>
                        <m:t> </m:t>
                      </m:r>
                    </m:oMath>
                  </m:oMathPara>
                </a14:m>
                <a:endParaRPr lang="en-US" i="1" dirty="0">
                  <a:latin typeface="Cambria Math" panose="02040503050406030204" pitchFamily="18" charset="0"/>
                </a:endParaRPr>
              </a:p>
              <a:p>
                <a:pPr marL="0" indent="0" algn="ctr">
                  <a:lnSpc>
                    <a:spcPct val="100000"/>
                  </a:lnSpc>
                  <a:buNone/>
                </a:pPr>
                <a14:m>
                  <m:oMath xmlns:m="http://schemas.openxmlformats.org/officeDocument/2006/math">
                    <m:sSubSup>
                      <m:sSubSupPr>
                        <m:ctrlPr>
                          <a:rPr lang="en-US" i="1" dirty="0">
                            <a:latin typeface="Cambria Math" panose="02040503050406030204" pitchFamily="18" charset="0"/>
                            <a:ea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𝑖</m:t>
                        </m:r>
                      </m:sub>
                      <m:sup>
                        <m:r>
                          <a:rPr lang="en-US" i="1" dirty="0">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rPr>
                      <m:t>=</m:t>
                    </m:r>
                  </m:oMath>
                </a14:m>
                <a:r>
                  <a:rPr lang="en-US" dirty="0"/>
                  <a:t> Estimated </a:t>
                </a:r>
                <a14:m>
                  <m:oMath xmlns:m="http://schemas.openxmlformats.org/officeDocument/2006/math">
                    <m:r>
                      <a:rPr lang="en-US" i="1" dirty="0">
                        <a:latin typeface="Cambria Math" panose="02040503050406030204" pitchFamily="18" charset="0"/>
                      </a:rPr>
                      <m:t>𝑃</m:t>
                    </m:r>
                    <m:d>
                      <m:dPr>
                        <m:endChr m:val="|"/>
                        <m:ctrlPr>
                          <a:rPr lang="en-US" i="1" dirty="0">
                            <a:latin typeface="Cambria Math" panose="02040503050406030204" pitchFamily="18" charset="0"/>
                          </a:rPr>
                        </m:ctrlPr>
                      </m:dPr>
                      <m:e>
                        <m:r>
                          <m:rPr>
                            <m:sty m:val="p"/>
                          </m:rPr>
                          <a:rPr lang="en-US" dirty="0">
                            <a:latin typeface="Cambria Math" panose="02040503050406030204" pitchFamily="18" charset="0"/>
                          </a:rPr>
                          <m:t>class</m:t>
                        </m:r>
                        <m:r>
                          <a:rPr lang="en-US" dirty="0">
                            <a:latin typeface="Cambria Math" panose="02040503050406030204" pitchFamily="18" charset="0"/>
                          </a:rPr>
                          <m:t> </m:t>
                        </m:r>
                        <m:r>
                          <m:rPr>
                            <m:sty m:val="p"/>
                          </m:rPr>
                          <a:rPr lang="en-US" dirty="0">
                            <a:latin typeface="Cambria Math" panose="02040503050406030204" pitchFamily="18" charset="0"/>
                          </a:rPr>
                          <m:t>of</m:t>
                        </m:r>
                        <m:r>
                          <a:rPr lang="en-US" dirty="0">
                            <a:latin typeface="Cambria Math" panose="02040503050406030204" pitchFamily="18" charset="0"/>
                          </a:rPr>
                          <m:t> </m:t>
                        </m:r>
                        <m:r>
                          <m:rPr>
                            <m:sty m:val="p"/>
                          </m:rPr>
                          <a:rPr lang="en-US" dirty="0">
                            <a:latin typeface="Cambria Math" panose="02040503050406030204" pitchFamily="18" charset="0"/>
                          </a:rPr>
                          <m:t>token</m:t>
                        </m:r>
                        <m:r>
                          <a:rPr lang="en-US" i="1" dirty="0">
                            <a:latin typeface="Cambria Math" panose="02040503050406030204" pitchFamily="18" charset="0"/>
                          </a:rPr>
                          <m:t> </m:t>
                        </m:r>
                        <m:r>
                          <a:rPr lang="en-US" i="1" dirty="0">
                            <a:latin typeface="Cambria Math" panose="02040503050406030204" pitchFamily="18" charset="0"/>
                          </a:rPr>
                          <m:t>𝑖</m:t>
                        </m:r>
                        <m:r>
                          <a:rPr lang="en-US" i="1" dirty="0">
                            <a:latin typeface="Cambria Math" panose="02040503050406030204" pitchFamily="18" charset="0"/>
                          </a:rPr>
                          <m:t> </m:t>
                        </m:r>
                        <m:r>
                          <m:rPr>
                            <m:sty m:val="p"/>
                          </m:rPr>
                          <a:rPr lang="en-US" dirty="0">
                            <a:latin typeface="Cambria Math" panose="02040503050406030204" pitchFamily="18" charset="0"/>
                          </a:rPr>
                          <m:t>is</m:t>
                        </m:r>
                        <m:r>
                          <a:rPr lang="en-US" b="0" i="1" dirty="0" smtClean="0">
                            <a:latin typeface="Cambria Math" panose="02040503050406030204" pitchFamily="18" charset="0"/>
                          </a:rPr>
                          <m:t>+1</m:t>
                        </m:r>
                        <m:r>
                          <a:rPr lang="en-US" i="1" dirty="0">
                            <a:latin typeface="Cambria Math" panose="02040503050406030204" pitchFamily="18" charset="0"/>
                          </a:rPr>
                          <m:t> </m:t>
                        </m:r>
                      </m:e>
                    </m:d>
                    <m:r>
                      <a:rPr lang="en-US" b="0" i="1" dirty="0"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pPr marL="0" indent="0" algn="ctr">
                  <a:buNone/>
                </a:pPr>
                <a:endParaRPr lang="en-US" dirty="0"/>
              </a:p>
              <a:p>
                <a:pPr marL="0" indent="0">
                  <a:buNone/>
                </a:pPr>
                <a:r>
                  <a:rPr lang="en-US" dirty="0"/>
                  <a:t>Then: minimizing binary cross-entropy = maximizing likelihood:</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𝐶𝐸</m:t>
                          </m:r>
                        </m:sub>
                      </m:sSub>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r>
                            <m:rPr>
                              <m:sty m:val="p"/>
                            </m:rPr>
                            <a:rPr lang="en-US" dirty="0">
                              <a:latin typeface="Cambria Math" panose="02040503050406030204" pitchFamily="18" charset="0"/>
                            </a:rPr>
                            <m:t>Estimated</m:t>
                          </m:r>
                          <m:r>
                            <a:rPr lang="en-US" i="1" dirty="0">
                              <a:latin typeface="Cambria Math" panose="02040503050406030204" pitchFamily="18" charset="0"/>
                            </a:rPr>
                            <m:t> </m:t>
                          </m:r>
                          <m:r>
                            <a:rPr lang="en-US" i="1" dirty="0">
                              <a:latin typeface="Cambria Math" panose="02040503050406030204" pitchFamily="18" charset="0"/>
                            </a:rPr>
                            <m:t>𝑃</m:t>
                          </m:r>
                          <m:d>
                            <m:dPr>
                              <m:endChr m:val="|"/>
                              <m:ctrlPr>
                                <a:rPr lang="en-US" i="1" dirty="0">
                                  <a:latin typeface="Cambria Math" panose="02040503050406030204" pitchFamily="18" charset="0"/>
                                </a:rPr>
                              </m:ctrlPr>
                            </m:dPr>
                            <m:e>
                              <m:r>
                                <m:rPr>
                                  <m:sty m:val="p"/>
                                </m:rPr>
                                <a:rPr lang="en-US" dirty="0">
                                  <a:latin typeface="Cambria Math" panose="02040503050406030204" pitchFamily="18" charset="0"/>
                                </a:rPr>
                                <m:t>correct</m:t>
                              </m:r>
                              <m:r>
                                <a:rPr lang="en-US" i="1" dirty="0">
                                  <a:latin typeface="Cambria Math" panose="02040503050406030204" pitchFamily="18" charset="0"/>
                                </a:rPr>
                                <m:t>  </m:t>
                              </m:r>
                              <m:r>
                                <m:rPr>
                                  <m:sty m:val="p"/>
                                </m:rPr>
                                <a:rPr lang="en-US" dirty="0">
                                  <a:latin typeface="Cambria Math" panose="02040503050406030204" pitchFamily="18" charset="0"/>
                                </a:rPr>
                                <m:t>class</m:t>
                              </m:r>
                            </m:e>
                          </m:d>
                          <m:r>
                            <a:rPr lang="en-US" i="1" dirty="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𝑖</m:t>
                              </m:r>
                            </m:sub>
                          </m:sSub>
                          <m:r>
                            <a:rPr lang="en-US" i="1" dirty="0">
                              <a:latin typeface="Cambria Math" panose="02040503050406030204" pitchFamily="18" charset="0"/>
                            </a:rPr>
                            <m:t>)</m:t>
                          </m:r>
                        </m:e>
                      </m:func>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𝑖</m:t>
                              </m:r>
                            </m:sub>
                            <m:sup>
                              <m:r>
                                <a:rPr lang="en-US" i="1" dirty="0">
                                  <a:latin typeface="Cambria Math" panose="02040503050406030204" pitchFamily="18" charset="0"/>
                                </a:rPr>
                                <m:t>∗</m:t>
                              </m:r>
                            </m:sup>
                          </m:sSubSup>
                        </m:e>
                      </m:func>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e>
                      </m:d>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d>
                            <m:dPr>
                              <m:ctrlPr>
                                <a:rPr lang="en-US" i="1" dirty="0">
                                  <a:latin typeface="Cambria Math" panose="02040503050406030204" pitchFamily="18" charset="0"/>
                                </a:rPr>
                              </m:ctrlPr>
                            </m:dPr>
                            <m:e>
                              <m:r>
                                <a:rPr lang="en-US" i="1" dirty="0">
                                  <a:latin typeface="Cambria Math" panose="02040503050406030204" pitchFamily="18" charset="0"/>
                                </a:rPr>
                                <m:t>1−</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func>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2"/>
                                    <m:mcJc m:val="center"/>
                                  </m:mcPr>
                                </m:mc>
                              </m:mcs>
                              <m:ctrlPr>
                                <a:rPr lang="en-US" i="1" dirty="0">
                                  <a:latin typeface="Cambria Math" panose="02040503050406030204" pitchFamily="18" charset="0"/>
                                </a:rPr>
                              </m:ctrlPr>
                            </m:mPr>
                            <m:mr>
                              <m:e>
                                <m:r>
                                  <a:rPr lang="en-US" i="1">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𝑖</m:t>
                                        </m:r>
                                      </m:sub>
                                      <m:sup>
                                        <m:r>
                                          <a:rPr lang="en-US" i="1" dirty="0">
                                            <a:latin typeface="Cambria Math" panose="02040503050406030204" pitchFamily="18" charset="0"/>
                                          </a:rPr>
                                          <m:t>∗</m:t>
                                        </m:r>
                                      </m:sup>
                                    </m:sSubSup>
                                  </m:e>
                                </m:func>
                              </m:e>
                              <m:e>
                                <m:r>
                                  <a:rPr lang="en-US" i="1" dirty="0">
                                    <a:latin typeface="Cambria Math" panose="02040503050406030204" pitchFamily="18" charset="0"/>
                                  </a:rPr>
                                  <m:t>𝑐</m:t>
                                </m:r>
                                <m:d>
                                  <m:dPr>
                                    <m:ctrlPr>
                                      <a:rPr lang="en-US" i="1" dirty="0">
                                        <a:latin typeface="Cambria Math" panose="02040503050406030204" pitchFamily="18" charset="0"/>
                                      </a:rPr>
                                    </m:ctrlPr>
                                  </m:dPr>
                                  <m:e>
                                    <m:r>
                                      <a:rPr lang="en-US" i="1" dirty="0">
                                        <a:latin typeface="Cambria Math" panose="02040503050406030204" pitchFamily="18" charset="0"/>
                                      </a:rPr>
                                      <m:t>𝑖</m:t>
                                    </m:r>
                                  </m:e>
                                </m:d>
                                <m:r>
                                  <a:rPr lang="en-US" i="1" dirty="0">
                                    <a:latin typeface="Cambria Math" panose="02040503050406030204" pitchFamily="18" charset="0"/>
                                  </a:rPr>
                                  <m:t>=+1</m:t>
                                </m:r>
                              </m:e>
                            </m:mr>
                            <m:mr>
                              <m:e>
                                <m:r>
                                  <a:rPr lang="en-US" i="1">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d>
                                      <m:dPr>
                                        <m:ctrlPr>
                                          <a:rPr lang="en-US" i="1" dirty="0">
                                            <a:latin typeface="Cambria Math" panose="02040503050406030204" pitchFamily="18" charset="0"/>
                                          </a:rPr>
                                        </m:ctrlPr>
                                      </m:dPr>
                                      <m:e>
                                        <m:r>
                                          <a:rPr lang="en-US" i="1" dirty="0">
                                            <a:latin typeface="Cambria Math" panose="02040503050406030204" pitchFamily="18" charset="0"/>
                                          </a:rPr>
                                          <m:t>1−</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func>
                              </m:e>
                              <m:e>
                                <m:r>
                                  <m:rPr>
                                    <m:sty m:val="p"/>
                                  </m:rPr>
                                  <a:rPr lang="en-US" dirty="0">
                                    <a:latin typeface="Cambria Math" panose="02040503050406030204" pitchFamily="18" charset="0"/>
                                  </a:rPr>
                                  <m:t>otherwise</m:t>
                                </m:r>
                              </m:e>
                            </m:mr>
                          </m:m>
                        </m:e>
                      </m:d>
                    </m:oMath>
                  </m:oMathPara>
                </a14:m>
                <a:endParaRPr lang="en-US" dirty="0"/>
              </a:p>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𝐶𝐸</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𝐶𝐸</m:t>
                              </m:r>
                            </m:sub>
                          </m:sSub>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nary>
                    </m:oMath>
                  </m:oMathPara>
                </a14:m>
                <a:endParaRPr lang="en-US" dirty="0"/>
              </a:p>
              <a:p>
                <a:pPr marL="0" indent="0">
                  <a:buNone/>
                </a:pPr>
                <a:endParaRPr lang="en-US" dirty="0"/>
              </a:p>
              <a:p>
                <a:pPr marL="0" indent="0">
                  <a:buNone/>
                </a:pPr>
                <a:endParaRPr lang="en-US"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C5D1476E-DB97-3841-8E74-3557816C0167}"/>
                  </a:ext>
                </a:extLst>
              </p:cNvPr>
              <p:cNvSpPr>
                <a:spLocks noGrp="1" noRot="1" noChangeAspect="1" noMove="1" noResize="1" noEditPoints="1" noAdjustHandles="1" noChangeArrowheads="1" noChangeShapeType="1" noTextEdit="1"/>
              </p:cNvSpPr>
              <p:nvPr>
                <p:ph idx="1"/>
              </p:nvPr>
            </p:nvSpPr>
            <p:spPr>
              <a:xfrm>
                <a:off x="157163" y="1497010"/>
                <a:ext cx="7215699" cy="5232403"/>
              </a:xfrm>
              <a:blipFill>
                <a:blip r:embed="rId2"/>
                <a:stretch>
                  <a:fillRect l="-703" t="-26150" b="-22760"/>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EDCEE6AF-94B6-6244-813E-DBD7D91A184A}"/>
              </a:ext>
            </a:extLst>
          </p:cNvPr>
          <p:cNvCxnSpPr>
            <a:cxnSpLocks/>
          </p:cNvCxnSpPr>
          <p:nvPr/>
        </p:nvCxnSpPr>
        <p:spPr>
          <a:xfrm>
            <a:off x="7386638" y="2828921"/>
            <a:ext cx="3657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2951AB0-C19F-3045-A830-25F20A1F8D44}"/>
              </a:ext>
            </a:extLst>
          </p:cNvPr>
          <p:cNvCxnSpPr>
            <a:cxnSpLocks/>
          </p:cNvCxnSpPr>
          <p:nvPr/>
        </p:nvCxnSpPr>
        <p:spPr>
          <a:xfrm flipV="1">
            <a:off x="8315325" y="557214"/>
            <a:ext cx="0" cy="262890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AA29EA0-7CAC-9242-B11A-B2A756BD92BE}"/>
                  </a:ext>
                </a:extLst>
              </p:cNvPr>
              <p:cNvSpPr/>
              <p:nvPr/>
            </p:nvSpPr>
            <p:spPr>
              <a:xfrm>
                <a:off x="10029828" y="2844290"/>
                <a:ext cx="128587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i="1" dirty="0">
                              <a:latin typeface="Cambria Math" panose="02040503050406030204" pitchFamily="18" charset="0"/>
                            </a:rPr>
                            <m:t>𝑖</m:t>
                          </m:r>
                        </m:sub>
                      </m:sSub>
                      <m:r>
                        <a:rPr lang="en-US" sz="2800" b="0" i="1" dirty="0" smtClean="0">
                          <a:latin typeface="Cambria Math" panose="02040503050406030204" pitchFamily="18" charset="0"/>
                        </a:rPr>
                        <m:t>=1</m:t>
                      </m:r>
                    </m:oMath>
                  </m:oMathPara>
                </a14:m>
                <a:endParaRPr lang="en-US" sz="2800" dirty="0"/>
              </a:p>
            </p:txBody>
          </p:sp>
        </mc:Choice>
        <mc:Fallback xmlns="">
          <p:sp>
            <p:nvSpPr>
              <p:cNvPr id="7" name="Rectangle 6">
                <a:extLst>
                  <a:ext uri="{FF2B5EF4-FFF2-40B4-BE49-F238E27FC236}">
                    <a16:creationId xmlns:a16="http://schemas.microsoft.com/office/drawing/2014/main" id="{EAA29EA0-7CAC-9242-B11A-B2A756BD92BE}"/>
                  </a:ext>
                </a:extLst>
              </p:cNvPr>
              <p:cNvSpPr>
                <a:spLocks noRot="1" noChangeAspect="1" noMove="1" noResize="1" noEditPoints="1" noAdjustHandles="1" noChangeArrowheads="1" noChangeShapeType="1" noTextEdit="1"/>
              </p:cNvSpPr>
              <p:nvPr/>
            </p:nvSpPr>
            <p:spPr>
              <a:xfrm>
                <a:off x="10029828" y="2844290"/>
                <a:ext cx="1285874" cy="523220"/>
              </a:xfrm>
              <a:prstGeom prst="rect">
                <a:avLst/>
              </a:prstGeom>
              <a:blipFill>
                <a:blip r:embed="rId3"/>
                <a:stretch>
                  <a:fillRect b="-9524"/>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05686BD4-E38D-504E-80BD-C450B9AC58CD}"/>
              </a:ext>
            </a:extLst>
          </p:cNvPr>
          <p:cNvCxnSpPr>
            <a:cxnSpLocks/>
          </p:cNvCxnSpPr>
          <p:nvPr/>
        </p:nvCxnSpPr>
        <p:spPr>
          <a:xfrm flipV="1">
            <a:off x="10725161" y="2671759"/>
            <a:ext cx="0" cy="328618"/>
          </a:xfrm>
          <a:prstGeom prst="straightConnector1">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93A6BB0-A821-4C4E-8427-4DA0492CE93B}"/>
                  </a:ext>
                </a:extLst>
              </p:cNvPr>
              <p:cNvSpPr/>
              <p:nvPr/>
            </p:nvSpPr>
            <p:spPr>
              <a:xfrm>
                <a:off x="8552927" y="901051"/>
                <a:ext cx="1900136" cy="523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ℓ</m:t>
                          </m:r>
                        </m:e>
                        <m:sub>
                          <m:r>
                            <a:rPr lang="en-US" sz="2800" i="1">
                              <a:latin typeface="Cambria Math" panose="02040503050406030204" pitchFamily="18" charset="0"/>
                              <a:ea typeface="Cambria Math" panose="02040503050406030204" pitchFamily="18" charset="0"/>
                            </a:rPr>
                            <m:t>𝐶𝐸</m:t>
                          </m:r>
                        </m:sub>
                      </m:sSub>
                      <m:d>
                        <m:dPr>
                          <m:ctrlPr>
                            <a:rPr lang="en-US" sz="2800" i="1">
                              <a:latin typeface="Cambria Math" panose="02040503050406030204" pitchFamily="18" charset="0"/>
                            </a:rPr>
                          </m:ctrlPr>
                        </m:dPr>
                        <m:e>
                          <m:sSub>
                            <m:sSubPr>
                              <m:ctrlPr>
                                <a:rPr lang="en-US" sz="2800" i="1" dirty="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Sub>
                          <m:r>
                            <a:rPr lang="en-US" sz="2800" i="1" dirty="0">
                              <a:latin typeface="Cambria Math" panose="02040503050406030204" pitchFamily="18" charset="0"/>
                            </a:rPr>
                            <m:t>,</m:t>
                          </m:r>
                          <m:sSubSup>
                            <m:sSubSupPr>
                              <m:ctrlPr>
                                <a:rPr lang="en-US" sz="2800" i="1" dirty="0">
                                  <a:latin typeface="Cambria Math" panose="02040503050406030204" pitchFamily="18" charset="0"/>
                                </a:rPr>
                              </m:ctrlPr>
                            </m:sSubSup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e>
                      </m:d>
                    </m:oMath>
                  </m:oMathPara>
                </a14:m>
                <a:endParaRPr lang="en-US" sz="2800" dirty="0"/>
              </a:p>
            </p:txBody>
          </p:sp>
        </mc:Choice>
        <mc:Fallback xmlns="">
          <p:sp>
            <p:nvSpPr>
              <p:cNvPr id="9" name="Rectangle 8">
                <a:extLst>
                  <a:ext uri="{FF2B5EF4-FFF2-40B4-BE49-F238E27FC236}">
                    <a16:creationId xmlns:a16="http://schemas.microsoft.com/office/drawing/2014/main" id="{993A6BB0-A821-4C4E-8427-4DA0492CE93B}"/>
                  </a:ext>
                </a:extLst>
              </p:cNvPr>
              <p:cNvSpPr>
                <a:spLocks noRot="1" noChangeAspect="1" noMove="1" noResize="1" noEditPoints="1" noAdjustHandles="1" noChangeArrowheads="1" noChangeShapeType="1" noTextEdit="1"/>
              </p:cNvSpPr>
              <p:nvPr/>
            </p:nvSpPr>
            <p:spPr>
              <a:xfrm>
                <a:off x="8552927" y="901051"/>
                <a:ext cx="1900136" cy="523477"/>
              </a:xfrm>
              <a:prstGeom prst="rect">
                <a:avLst/>
              </a:prstGeom>
              <a:blipFill>
                <a:blip r:embed="rId4"/>
                <a:stretch>
                  <a:fillRect t="-21429" b="-9524"/>
                </a:stretch>
              </a:blipFill>
            </p:spPr>
            <p:txBody>
              <a:bodyPr/>
              <a:lstStyle/>
              <a:p>
                <a:r>
                  <a:rPr lang="en-US">
                    <a:noFill/>
                  </a:rPr>
                  <a:t> </a:t>
                </a:r>
              </a:p>
            </p:txBody>
          </p:sp>
        </mc:Fallback>
      </mc:AlternateContent>
      <p:sp>
        <p:nvSpPr>
          <p:cNvPr id="10" name="Freeform 9">
            <a:extLst>
              <a:ext uri="{FF2B5EF4-FFF2-40B4-BE49-F238E27FC236}">
                <a16:creationId xmlns:a16="http://schemas.microsoft.com/office/drawing/2014/main" id="{C4F5ACB1-2353-AA44-93B7-44459A5B763F}"/>
              </a:ext>
            </a:extLst>
          </p:cNvPr>
          <p:cNvSpPr/>
          <p:nvPr/>
        </p:nvSpPr>
        <p:spPr>
          <a:xfrm>
            <a:off x="8443913" y="901051"/>
            <a:ext cx="2285999" cy="1913582"/>
          </a:xfrm>
          <a:custGeom>
            <a:avLst/>
            <a:gdLst>
              <a:gd name="connsiteX0" fmla="*/ 2286000 w 2286000"/>
              <a:gd name="connsiteY0" fmla="*/ 2757487 h 2757487"/>
              <a:gd name="connsiteX1" fmla="*/ 1700212 w 2286000"/>
              <a:gd name="connsiteY1" fmla="*/ 2671762 h 2757487"/>
              <a:gd name="connsiteX2" fmla="*/ 1057275 w 2286000"/>
              <a:gd name="connsiteY2" fmla="*/ 2443162 h 2757487"/>
              <a:gd name="connsiteX3" fmla="*/ 400050 w 2286000"/>
              <a:gd name="connsiteY3" fmla="*/ 1843087 h 2757487"/>
              <a:gd name="connsiteX4" fmla="*/ 114300 w 2286000"/>
              <a:gd name="connsiteY4" fmla="*/ 1185862 h 2757487"/>
              <a:gd name="connsiteX5" fmla="*/ 28575 w 2286000"/>
              <a:gd name="connsiteY5" fmla="*/ 557212 h 2757487"/>
              <a:gd name="connsiteX6" fmla="*/ 0 w 2286000"/>
              <a:gd name="connsiteY6" fmla="*/ 0 h 27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757487">
                <a:moveTo>
                  <a:pt x="2286000" y="2757487"/>
                </a:moveTo>
                <a:cubicBezTo>
                  <a:pt x="2095499" y="2740818"/>
                  <a:pt x="1904999" y="2724149"/>
                  <a:pt x="1700212" y="2671762"/>
                </a:cubicBezTo>
                <a:cubicBezTo>
                  <a:pt x="1495425" y="2619375"/>
                  <a:pt x="1273969" y="2581274"/>
                  <a:pt x="1057275" y="2443162"/>
                </a:cubicBezTo>
                <a:cubicBezTo>
                  <a:pt x="840581" y="2305050"/>
                  <a:pt x="557213" y="2052637"/>
                  <a:pt x="400050" y="1843087"/>
                </a:cubicBezTo>
                <a:cubicBezTo>
                  <a:pt x="242887" y="1633537"/>
                  <a:pt x="176212" y="1400174"/>
                  <a:pt x="114300" y="1185862"/>
                </a:cubicBezTo>
                <a:cubicBezTo>
                  <a:pt x="52388" y="971550"/>
                  <a:pt x="47625" y="754856"/>
                  <a:pt x="28575" y="557212"/>
                </a:cubicBezTo>
                <a:cubicBezTo>
                  <a:pt x="9525" y="359568"/>
                  <a:pt x="4762" y="179784"/>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2AF894EB-5D15-3844-A096-66D4673E0313}"/>
                  </a:ext>
                </a:extLst>
              </p:cNvPr>
              <p:cNvSpPr/>
              <p:nvPr/>
            </p:nvSpPr>
            <p:spPr>
              <a:xfrm>
                <a:off x="11008295" y="2515549"/>
                <a:ext cx="625876" cy="523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dirty="0" smtClean="0">
                              <a:latin typeface="Cambria Math" panose="02040503050406030204" pitchFamily="18" charset="0"/>
                            </a:rPr>
                          </m:ctrlPr>
                        </m:sSubSupPr>
                        <m:e>
                          <m:r>
                            <a:rPr lang="en-US" sz="2800" i="1" dirty="0">
                              <a:latin typeface="Cambria Math" panose="02040503050406030204" pitchFamily="18" charset="0"/>
                            </a:rPr>
                            <m:t>𝑦</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m:oMathPara>
                </a14:m>
                <a:endParaRPr lang="en-US" sz="2800" dirty="0"/>
              </a:p>
            </p:txBody>
          </p:sp>
        </mc:Choice>
        <mc:Fallback xmlns="">
          <p:sp>
            <p:nvSpPr>
              <p:cNvPr id="19" name="Rectangle 18">
                <a:extLst>
                  <a:ext uri="{FF2B5EF4-FFF2-40B4-BE49-F238E27FC236}">
                    <a16:creationId xmlns:a16="http://schemas.microsoft.com/office/drawing/2014/main" id="{2AF894EB-5D15-3844-A096-66D4673E0313}"/>
                  </a:ext>
                </a:extLst>
              </p:cNvPr>
              <p:cNvSpPr>
                <a:spLocks noRot="1" noChangeAspect="1" noMove="1" noResize="1" noEditPoints="1" noAdjustHandles="1" noChangeArrowheads="1" noChangeShapeType="1" noTextEdit="1"/>
              </p:cNvSpPr>
              <p:nvPr/>
            </p:nvSpPr>
            <p:spPr>
              <a:xfrm>
                <a:off x="11008295" y="2515549"/>
                <a:ext cx="625876" cy="523477"/>
              </a:xfrm>
              <a:prstGeom prst="rect">
                <a:avLst/>
              </a:prstGeom>
              <a:blipFill>
                <a:blip r:embed="rId5"/>
                <a:stretch>
                  <a:fillRect b="-9524"/>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045FEB86-A36B-7D41-B199-4E3E1A643965}"/>
              </a:ext>
            </a:extLst>
          </p:cNvPr>
          <p:cNvCxnSpPr>
            <a:cxnSpLocks/>
          </p:cNvCxnSpPr>
          <p:nvPr/>
        </p:nvCxnSpPr>
        <p:spPr>
          <a:xfrm>
            <a:off x="7381872" y="6138869"/>
            <a:ext cx="3657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7E39ECA-DBE1-4346-84C1-315544D15E66}"/>
              </a:ext>
            </a:extLst>
          </p:cNvPr>
          <p:cNvCxnSpPr>
            <a:cxnSpLocks/>
          </p:cNvCxnSpPr>
          <p:nvPr/>
        </p:nvCxnSpPr>
        <p:spPr>
          <a:xfrm flipH="1" flipV="1">
            <a:off x="8310559" y="3867162"/>
            <a:ext cx="19066" cy="2443163"/>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9FAAE5D-2326-9946-B57B-D243598F9705}"/>
                  </a:ext>
                </a:extLst>
              </p:cNvPr>
              <p:cNvSpPr/>
              <p:nvPr/>
            </p:nvSpPr>
            <p:spPr>
              <a:xfrm>
                <a:off x="7610463" y="6168526"/>
                <a:ext cx="128587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i="1" dirty="0">
                              <a:latin typeface="Cambria Math" panose="02040503050406030204" pitchFamily="18" charset="0"/>
                            </a:rPr>
                            <m:t>𝑖</m:t>
                          </m:r>
                        </m:sub>
                      </m:sSub>
                      <m:r>
                        <a:rPr lang="en-US" sz="2800" b="0" i="1" dirty="0" smtClean="0">
                          <a:latin typeface="Cambria Math" panose="02040503050406030204" pitchFamily="18" charset="0"/>
                        </a:rPr>
                        <m:t>=0</m:t>
                      </m:r>
                    </m:oMath>
                  </m:oMathPara>
                </a14:m>
                <a:endParaRPr lang="en-US" sz="2800" dirty="0"/>
              </a:p>
            </p:txBody>
          </p:sp>
        </mc:Choice>
        <mc:Fallback xmlns="">
          <p:sp>
            <p:nvSpPr>
              <p:cNvPr id="22" name="Rectangle 21">
                <a:extLst>
                  <a:ext uri="{FF2B5EF4-FFF2-40B4-BE49-F238E27FC236}">
                    <a16:creationId xmlns:a16="http://schemas.microsoft.com/office/drawing/2014/main" id="{99FAAE5D-2326-9946-B57B-D243598F9705}"/>
                  </a:ext>
                </a:extLst>
              </p:cNvPr>
              <p:cNvSpPr>
                <a:spLocks noRot="1" noChangeAspect="1" noMove="1" noResize="1" noEditPoints="1" noAdjustHandles="1" noChangeArrowheads="1" noChangeShapeType="1" noTextEdit="1"/>
              </p:cNvSpPr>
              <p:nvPr/>
            </p:nvSpPr>
            <p:spPr>
              <a:xfrm>
                <a:off x="7610463" y="6168526"/>
                <a:ext cx="1285874" cy="523220"/>
              </a:xfrm>
              <a:prstGeom prst="rect">
                <a:avLst/>
              </a:prstGeom>
              <a:blipFill>
                <a:blip r:embed="rId6"/>
                <a:stretch>
                  <a:fillRect b="-7143"/>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2AB95EAB-0908-8944-8F03-0E14C3E4412E}"/>
              </a:ext>
            </a:extLst>
          </p:cNvPr>
          <p:cNvCxnSpPr>
            <a:cxnSpLocks/>
          </p:cNvCxnSpPr>
          <p:nvPr/>
        </p:nvCxnSpPr>
        <p:spPr>
          <a:xfrm flipV="1">
            <a:off x="10720395" y="5981707"/>
            <a:ext cx="0" cy="328618"/>
          </a:xfrm>
          <a:prstGeom prst="straightConnector1">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263110D-0930-2F4D-8E16-29EF0A3883DE}"/>
                  </a:ext>
                </a:extLst>
              </p:cNvPr>
              <p:cNvSpPr/>
              <p:nvPr/>
            </p:nvSpPr>
            <p:spPr>
              <a:xfrm>
                <a:off x="8376709" y="4210999"/>
                <a:ext cx="1900136" cy="523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ℓ</m:t>
                          </m:r>
                        </m:e>
                        <m:sub>
                          <m:r>
                            <a:rPr lang="en-US" sz="2800" i="1">
                              <a:latin typeface="Cambria Math" panose="02040503050406030204" pitchFamily="18" charset="0"/>
                              <a:ea typeface="Cambria Math" panose="02040503050406030204" pitchFamily="18" charset="0"/>
                            </a:rPr>
                            <m:t>𝐶𝐸</m:t>
                          </m:r>
                        </m:sub>
                      </m:sSub>
                      <m:d>
                        <m:dPr>
                          <m:ctrlPr>
                            <a:rPr lang="en-US" sz="2800" i="1">
                              <a:latin typeface="Cambria Math" panose="02040503050406030204" pitchFamily="18" charset="0"/>
                            </a:rPr>
                          </m:ctrlPr>
                        </m:dPr>
                        <m:e>
                          <m:sSub>
                            <m:sSubPr>
                              <m:ctrlPr>
                                <a:rPr lang="en-US" sz="2800" i="1" dirty="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Sub>
                          <m:r>
                            <a:rPr lang="en-US" sz="2800" i="1" dirty="0">
                              <a:latin typeface="Cambria Math" panose="02040503050406030204" pitchFamily="18" charset="0"/>
                            </a:rPr>
                            <m:t>,</m:t>
                          </m:r>
                          <m:sSubSup>
                            <m:sSubSupPr>
                              <m:ctrlPr>
                                <a:rPr lang="en-US" sz="2800" i="1" dirty="0">
                                  <a:latin typeface="Cambria Math" panose="02040503050406030204" pitchFamily="18" charset="0"/>
                                </a:rPr>
                              </m:ctrlPr>
                            </m:sSubSupPr>
                            <m:e>
                              <m:acc>
                                <m:accPr>
                                  <m:chr m:val="⃗"/>
                                  <m:ctrlPr>
                                    <a:rPr lang="en-US" sz="2800" i="1" dirty="0">
                                      <a:latin typeface="Cambria Math" panose="02040503050406030204" pitchFamily="18" charset="0"/>
                                    </a:rPr>
                                  </m:ctrlPr>
                                </m:accPr>
                                <m:e>
                                  <m:r>
                                    <a:rPr lang="en-US" sz="2800" i="1" dirty="0">
                                      <a:latin typeface="Cambria Math" panose="02040503050406030204" pitchFamily="18" charset="0"/>
                                    </a:rPr>
                                    <m:t>𝑦</m:t>
                                  </m:r>
                                </m:e>
                              </m:acc>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e>
                      </m:d>
                    </m:oMath>
                  </m:oMathPara>
                </a14:m>
                <a:endParaRPr lang="en-US" sz="2800" dirty="0"/>
              </a:p>
            </p:txBody>
          </p:sp>
        </mc:Choice>
        <mc:Fallback xmlns="">
          <p:sp>
            <p:nvSpPr>
              <p:cNvPr id="24" name="Rectangle 23">
                <a:extLst>
                  <a:ext uri="{FF2B5EF4-FFF2-40B4-BE49-F238E27FC236}">
                    <a16:creationId xmlns:a16="http://schemas.microsoft.com/office/drawing/2014/main" id="{0263110D-0930-2F4D-8E16-29EF0A3883DE}"/>
                  </a:ext>
                </a:extLst>
              </p:cNvPr>
              <p:cNvSpPr>
                <a:spLocks noRot="1" noChangeAspect="1" noMove="1" noResize="1" noEditPoints="1" noAdjustHandles="1" noChangeArrowheads="1" noChangeShapeType="1" noTextEdit="1"/>
              </p:cNvSpPr>
              <p:nvPr/>
            </p:nvSpPr>
            <p:spPr>
              <a:xfrm>
                <a:off x="8376709" y="4210999"/>
                <a:ext cx="1900136" cy="523477"/>
              </a:xfrm>
              <a:prstGeom prst="rect">
                <a:avLst/>
              </a:prstGeom>
              <a:blipFill>
                <a:blip r:embed="rId7"/>
                <a:stretch>
                  <a:fillRect t="-21429" b="-7143"/>
                </a:stretch>
              </a:blipFill>
            </p:spPr>
            <p:txBody>
              <a:bodyPr/>
              <a:lstStyle/>
              <a:p>
                <a:r>
                  <a:rPr lang="en-US">
                    <a:noFill/>
                  </a:rPr>
                  <a:t> </a:t>
                </a:r>
              </a:p>
            </p:txBody>
          </p:sp>
        </mc:Fallback>
      </mc:AlternateContent>
      <p:sp>
        <p:nvSpPr>
          <p:cNvPr id="25" name="Freeform 24">
            <a:extLst>
              <a:ext uri="{FF2B5EF4-FFF2-40B4-BE49-F238E27FC236}">
                <a16:creationId xmlns:a16="http://schemas.microsoft.com/office/drawing/2014/main" id="{BD7A2DE7-0BA9-B046-AE5D-FBC77979AFCF}"/>
              </a:ext>
            </a:extLst>
          </p:cNvPr>
          <p:cNvSpPr/>
          <p:nvPr/>
        </p:nvSpPr>
        <p:spPr>
          <a:xfrm flipH="1">
            <a:off x="8329625" y="4210999"/>
            <a:ext cx="2335589" cy="1913582"/>
          </a:xfrm>
          <a:custGeom>
            <a:avLst/>
            <a:gdLst>
              <a:gd name="connsiteX0" fmla="*/ 2286000 w 2286000"/>
              <a:gd name="connsiteY0" fmla="*/ 2757487 h 2757487"/>
              <a:gd name="connsiteX1" fmla="*/ 1700212 w 2286000"/>
              <a:gd name="connsiteY1" fmla="*/ 2671762 h 2757487"/>
              <a:gd name="connsiteX2" fmla="*/ 1057275 w 2286000"/>
              <a:gd name="connsiteY2" fmla="*/ 2443162 h 2757487"/>
              <a:gd name="connsiteX3" fmla="*/ 400050 w 2286000"/>
              <a:gd name="connsiteY3" fmla="*/ 1843087 h 2757487"/>
              <a:gd name="connsiteX4" fmla="*/ 114300 w 2286000"/>
              <a:gd name="connsiteY4" fmla="*/ 1185862 h 2757487"/>
              <a:gd name="connsiteX5" fmla="*/ 28575 w 2286000"/>
              <a:gd name="connsiteY5" fmla="*/ 557212 h 2757487"/>
              <a:gd name="connsiteX6" fmla="*/ 0 w 2286000"/>
              <a:gd name="connsiteY6" fmla="*/ 0 h 27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757487">
                <a:moveTo>
                  <a:pt x="2286000" y="2757487"/>
                </a:moveTo>
                <a:cubicBezTo>
                  <a:pt x="2095499" y="2740818"/>
                  <a:pt x="1904999" y="2724149"/>
                  <a:pt x="1700212" y="2671762"/>
                </a:cubicBezTo>
                <a:cubicBezTo>
                  <a:pt x="1495425" y="2619375"/>
                  <a:pt x="1273969" y="2581274"/>
                  <a:pt x="1057275" y="2443162"/>
                </a:cubicBezTo>
                <a:cubicBezTo>
                  <a:pt x="840581" y="2305050"/>
                  <a:pt x="557213" y="2052637"/>
                  <a:pt x="400050" y="1843087"/>
                </a:cubicBezTo>
                <a:cubicBezTo>
                  <a:pt x="242887" y="1633537"/>
                  <a:pt x="176212" y="1400174"/>
                  <a:pt x="114300" y="1185862"/>
                </a:cubicBezTo>
                <a:cubicBezTo>
                  <a:pt x="52388" y="971550"/>
                  <a:pt x="47625" y="754856"/>
                  <a:pt x="28575" y="557212"/>
                </a:cubicBezTo>
                <a:cubicBezTo>
                  <a:pt x="9525" y="359568"/>
                  <a:pt x="4762" y="179784"/>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24FEE13E-5D7B-C149-8636-DFAA935D95EB}"/>
                  </a:ext>
                </a:extLst>
              </p:cNvPr>
              <p:cNvSpPr/>
              <p:nvPr/>
            </p:nvSpPr>
            <p:spPr>
              <a:xfrm>
                <a:off x="11003529" y="5825497"/>
                <a:ext cx="625876" cy="523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dirty="0" smtClean="0">
                              <a:latin typeface="Cambria Math" panose="02040503050406030204" pitchFamily="18" charset="0"/>
                            </a:rPr>
                          </m:ctrlPr>
                        </m:sSubSupPr>
                        <m:e>
                          <m:r>
                            <a:rPr lang="en-US" sz="2800" i="1" dirty="0">
                              <a:latin typeface="Cambria Math" panose="02040503050406030204" pitchFamily="18" charset="0"/>
                            </a:rPr>
                            <m:t>𝑦</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m:oMathPara>
                </a14:m>
                <a:endParaRPr lang="en-US" sz="2800" dirty="0"/>
              </a:p>
            </p:txBody>
          </p:sp>
        </mc:Choice>
        <mc:Fallback xmlns="">
          <p:sp>
            <p:nvSpPr>
              <p:cNvPr id="26" name="Rectangle 25">
                <a:extLst>
                  <a:ext uri="{FF2B5EF4-FFF2-40B4-BE49-F238E27FC236}">
                    <a16:creationId xmlns:a16="http://schemas.microsoft.com/office/drawing/2014/main" id="{24FEE13E-5D7B-C149-8636-DFAA935D95EB}"/>
                  </a:ext>
                </a:extLst>
              </p:cNvPr>
              <p:cNvSpPr>
                <a:spLocks noRot="1" noChangeAspect="1" noMove="1" noResize="1" noEditPoints="1" noAdjustHandles="1" noChangeArrowheads="1" noChangeShapeType="1" noTextEdit="1"/>
              </p:cNvSpPr>
              <p:nvPr/>
            </p:nvSpPr>
            <p:spPr>
              <a:xfrm>
                <a:off x="11003529" y="5825497"/>
                <a:ext cx="625876" cy="523477"/>
              </a:xfrm>
              <a:prstGeom prst="rect">
                <a:avLst/>
              </a:prstGeom>
              <a:blipFill>
                <a:blip r:embed="rId8"/>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5D09B91-A958-D846-A1A2-49ECAE85A365}"/>
                  </a:ext>
                </a:extLst>
              </p:cNvPr>
              <p:cNvSpPr/>
              <p:nvPr/>
            </p:nvSpPr>
            <p:spPr>
              <a:xfrm>
                <a:off x="10487022" y="6225671"/>
                <a:ext cx="46672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1</m:t>
                      </m:r>
                    </m:oMath>
                  </m:oMathPara>
                </a14:m>
                <a:endParaRPr lang="en-US" sz="2800" dirty="0"/>
              </a:p>
            </p:txBody>
          </p:sp>
        </mc:Choice>
        <mc:Fallback xmlns="">
          <p:sp>
            <p:nvSpPr>
              <p:cNvPr id="27" name="Rectangle 26">
                <a:extLst>
                  <a:ext uri="{FF2B5EF4-FFF2-40B4-BE49-F238E27FC236}">
                    <a16:creationId xmlns:a16="http://schemas.microsoft.com/office/drawing/2014/main" id="{F5D09B91-A958-D846-A1A2-49ECAE85A365}"/>
                  </a:ext>
                </a:extLst>
              </p:cNvPr>
              <p:cNvSpPr>
                <a:spLocks noRot="1" noChangeAspect="1" noMove="1" noResize="1" noEditPoints="1" noAdjustHandles="1" noChangeArrowheads="1" noChangeShapeType="1" noTextEdit="1"/>
              </p:cNvSpPr>
              <p:nvPr/>
            </p:nvSpPr>
            <p:spPr>
              <a:xfrm>
                <a:off x="10487022" y="6225671"/>
                <a:ext cx="466725"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6225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288-C62D-F540-9944-CC314AAF55EE}"/>
              </a:ext>
            </a:extLst>
          </p:cNvPr>
          <p:cNvSpPr>
            <a:spLocks noGrp="1"/>
          </p:cNvSpPr>
          <p:nvPr>
            <p:ph type="title"/>
          </p:nvPr>
        </p:nvSpPr>
        <p:spPr/>
        <p:txBody>
          <a:bodyPr/>
          <a:lstStyle/>
          <a:p>
            <a:r>
              <a:rPr lang="en-US" dirty="0"/>
              <a:t>Loss Function</a:t>
            </a:r>
          </a:p>
        </p:txBody>
      </p:sp>
      <p:sp>
        <p:nvSpPr>
          <p:cNvPr id="3" name="Content Placeholder 2">
            <a:extLst>
              <a:ext uri="{FF2B5EF4-FFF2-40B4-BE49-F238E27FC236}">
                <a16:creationId xmlns:a16="http://schemas.microsoft.com/office/drawing/2014/main" id="{C5D1476E-DB97-3841-8E74-3557816C0167}"/>
              </a:ext>
            </a:extLst>
          </p:cNvPr>
          <p:cNvSpPr>
            <a:spLocks noGrp="1"/>
          </p:cNvSpPr>
          <p:nvPr>
            <p:ph idx="1"/>
          </p:nvPr>
        </p:nvSpPr>
        <p:spPr/>
        <p:txBody>
          <a:bodyPr>
            <a:normAutofit/>
          </a:bodyPr>
          <a:lstStyle/>
          <a:p>
            <a:pPr marL="0" indent="0">
              <a:buNone/>
            </a:pPr>
            <a:r>
              <a:rPr lang="en-US" dirty="0"/>
              <a:t>How do we choose the loss function?</a:t>
            </a:r>
          </a:p>
          <a:p>
            <a:pPr marL="0" indent="0">
              <a:buNone/>
            </a:pPr>
            <a:r>
              <a:rPr lang="en-US" dirty="0"/>
              <a:t>We want it to measure how badly we’re doing.</a:t>
            </a:r>
          </a:p>
          <a:p>
            <a:r>
              <a:rPr lang="en-US" dirty="0"/>
              <a:t>For an image de-noising task, or something like that: MSE measures the average squared difference between the target images and the neural net outputs.</a:t>
            </a:r>
          </a:p>
          <a:p>
            <a:pPr>
              <a:lnSpc>
                <a:spcPct val="100000"/>
              </a:lnSpc>
            </a:pPr>
            <a:r>
              <a:rPr lang="en-US" dirty="0"/>
              <a:t>For a classification task: </a:t>
            </a:r>
          </a:p>
          <a:p>
            <a:pPr lvl="1">
              <a:lnSpc>
                <a:spcPct val="100000"/>
              </a:lnSpc>
            </a:pPr>
            <a:r>
              <a:rPr lang="en-US" dirty="0"/>
              <a:t>Zero-one loss counts the errors</a:t>
            </a:r>
          </a:p>
          <a:p>
            <a:pPr lvl="1">
              <a:lnSpc>
                <a:spcPct val="100000"/>
              </a:lnSpc>
            </a:pPr>
            <a:r>
              <a:rPr lang="en-US" dirty="0"/>
              <a:t>Cross entropy is the negative log probability of the correct answer</a:t>
            </a:r>
          </a:p>
        </p:txBody>
      </p:sp>
    </p:spTree>
    <p:extLst>
      <p:ext uri="{BB962C8B-B14F-4D97-AF65-F5344CB8AC3E}">
        <p14:creationId xmlns:p14="http://schemas.microsoft.com/office/powerpoint/2010/main" val="3157804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How to make a neural network</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solidFill>
                  <a:schemeClr val="bg1">
                    <a:lumMod val="85000"/>
                  </a:schemeClr>
                </a:solidFill>
              </a:rPr>
              <a:t>Training Data</a:t>
            </a:r>
          </a:p>
          <a:p>
            <a:r>
              <a:rPr lang="en-US" dirty="0">
                <a:solidFill>
                  <a:schemeClr val="bg1">
                    <a:lumMod val="85000"/>
                  </a:schemeClr>
                </a:solidFill>
              </a:rPr>
              <a:t>Forward propagation</a:t>
            </a:r>
          </a:p>
          <a:p>
            <a:r>
              <a:rPr lang="en-US" dirty="0">
                <a:solidFill>
                  <a:schemeClr val="bg1">
                    <a:lumMod val="85000"/>
                  </a:schemeClr>
                </a:solidFill>
              </a:rPr>
              <a:t>Loss Function</a:t>
            </a:r>
          </a:p>
          <a:p>
            <a:r>
              <a:rPr lang="en-US" dirty="0"/>
              <a:t>Back propagation</a:t>
            </a:r>
          </a:p>
          <a:p>
            <a:pPr lvl="1"/>
            <a:endParaRPr lang="en-US" dirty="0"/>
          </a:p>
        </p:txBody>
      </p:sp>
    </p:spTree>
    <p:extLst>
      <p:ext uri="{BB962C8B-B14F-4D97-AF65-F5344CB8AC3E}">
        <p14:creationId xmlns:p14="http://schemas.microsoft.com/office/powerpoint/2010/main" val="1445248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B666-7772-6D48-9703-8673C042788D}"/>
              </a:ext>
            </a:extLst>
          </p:cNvPr>
          <p:cNvSpPr>
            <a:spLocks noGrp="1"/>
          </p:cNvSpPr>
          <p:nvPr>
            <p:ph type="title"/>
          </p:nvPr>
        </p:nvSpPr>
        <p:spPr/>
        <p:txBody>
          <a:bodyPr/>
          <a:lstStyle/>
          <a:p>
            <a:r>
              <a:rPr lang="en-US" dirty="0"/>
              <a:t>Back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F08240-5160-794B-8C32-B6C7DE5FFA00}"/>
                  </a:ext>
                </a:extLst>
              </p:cNvPr>
              <p:cNvSpPr>
                <a:spLocks noGrp="1"/>
              </p:cNvSpPr>
              <p:nvPr>
                <p:ph idx="1"/>
              </p:nvPr>
            </p:nvSpPr>
            <p:spPr/>
            <p:txBody>
              <a:bodyPr>
                <a:normAutofit lnSpcReduction="10000"/>
              </a:bodyPr>
              <a:lstStyle/>
              <a:p>
                <a:r>
                  <a:rPr lang="en-US" dirty="0"/>
                  <a:t>OK, now we know how badly we did.</a:t>
                </a:r>
              </a:p>
              <a:p>
                <a:r>
                  <a:rPr lang="en-US" dirty="0"/>
                  <a:t>How can we adjust the network weights,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oMath>
                </a14:m>
                <a:r>
                  <a:rPr lang="en-US" dirty="0"/>
                  <a:t>, in order to do better?</a:t>
                </a:r>
              </a:p>
              <a:p>
                <a:r>
                  <a:rPr lang="en-US" dirty="0"/>
                  <a:t>General strategy: we will use some subset of the training data, </a:t>
                </a:r>
                <a14:m>
                  <m:oMath xmlns:m="http://schemas.openxmlformats.org/officeDocument/2006/math">
                    <m:r>
                      <a:rPr lang="en-US" i="1">
                        <a:latin typeface="Cambria Math" panose="02040503050406030204" pitchFamily="18" charset="0"/>
                        <a:ea typeface="Cambria Math" panose="02040503050406030204" pitchFamily="18" charset="0"/>
                      </a:rPr>
                      <m:t>𝒟</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𝑛</m:t>
                                </m:r>
                              </m:sub>
                            </m:sSub>
                          </m:e>
                        </m:d>
                      </m:e>
                    </m:d>
                  </m:oMath>
                </a14:m>
                <a:r>
                  <a:rPr lang="en-US" dirty="0"/>
                  <a:t>, to compute an update step,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𝑑𝑤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oMath>
                </a14:m>
                <a:r>
                  <a:rPr lang="en-US" dirty="0"/>
                  <a:t>, simultaneously for all of the network weights.  Then we will update them all simultaneously, as </a:t>
                </a:r>
              </a:p>
              <a:p>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mr>
                        <m:m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e>
                        </m:mr>
                        <m:m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m:t>
                            </m:r>
                          </m:e>
                        </m:mr>
                      </m:m>
                    </m:oMath>
                  </m:oMathPara>
                </a14:m>
                <a:endParaRPr lang="en-US" dirty="0"/>
              </a:p>
            </p:txBody>
          </p:sp>
        </mc:Choice>
        <mc:Fallback xmlns="">
          <p:sp>
            <p:nvSpPr>
              <p:cNvPr id="3" name="Content Placeholder 2">
                <a:extLst>
                  <a:ext uri="{FF2B5EF4-FFF2-40B4-BE49-F238E27FC236}">
                    <a16:creationId xmlns:a16="http://schemas.microsoft.com/office/drawing/2014/main" id="{84F08240-5160-794B-8C32-B6C7DE5FFA00}"/>
                  </a:ext>
                </a:extLst>
              </p:cNvPr>
              <p:cNvSpPr>
                <a:spLocks noGrp="1" noRot="1" noChangeAspect="1" noMove="1" noResize="1" noEditPoints="1" noAdjustHandles="1" noChangeArrowheads="1" noChangeShapeType="1" noTextEdit="1"/>
              </p:cNvSpPr>
              <p:nvPr>
                <p:ph idx="1"/>
              </p:nvPr>
            </p:nvSpPr>
            <p:spPr>
              <a:blipFill>
                <a:blip r:embed="rId2"/>
                <a:stretch>
                  <a:fillRect l="-965" t="-3509" b="-585"/>
                </a:stretch>
              </a:blipFill>
            </p:spPr>
            <p:txBody>
              <a:bodyPr/>
              <a:lstStyle/>
              <a:p>
                <a:r>
                  <a:rPr lang="en-US">
                    <a:noFill/>
                  </a:rPr>
                  <a:t> </a:t>
                </a:r>
              </a:p>
            </p:txBody>
          </p:sp>
        </mc:Fallback>
      </mc:AlternateContent>
    </p:spTree>
    <p:extLst>
      <p:ext uri="{BB962C8B-B14F-4D97-AF65-F5344CB8AC3E}">
        <p14:creationId xmlns:p14="http://schemas.microsoft.com/office/powerpoint/2010/main" val="3692035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8B5C-F5E9-0A48-B7AF-22EF899841B9}"/>
              </a:ext>
            </a:extLst>
          </p:cNvPr>
          <p:cNvSpPr>
            <a:spLocks noGrp="1"/>
          </p:cNvSpPr>
          <p:nvPr>
            <p:ph type="title"/>
          </p:nvPr>
        </p:nvSpPr>
        <p:spPr/>
        <p:txBody>
          <a:bodyPr/>
          <a:lstStyle/>
          <a:p>
            <a:r>
              <a:rPr lang="en-US" dirty="0"/>
              <a:t>Newton’s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5EF5DF-4867-EC49-ACAB-794165311CA5}"/>
                  </a:ext>
                </a:extLst>
              </p:cNvPr>
              <p:cNvSpPr>
                <a:spLocks noGrp="1"/>
              </p:cNvSpPr>
              <p:nvPr>
                <p:ph idx="1"/>
              </p:nvPr>
            </p:nvSpPr>
            <p:spPr>
              <a:xfrm>
                <a:off x="123821" y="1525581"/>
                <a:ext cx="6372337" cy="4918075"/>
              </a:xfrm>
            </p:spPr>
            <p:txBody>
              <a:bodyPr>
                <a:normAutofit fontScale="92500" lnSpcReduction="10000"/>
              </a:bodyPr>
              <a:lstStyle/>
              <a:p>
                <a:pPr marL="0" indent="0">
                  <a:buNone/>
                </a:pPr>
                <a:r>
                  <a:rPr lang="en-US" dirty="0"/>
                  <a:t>Basically, we use gradient descent, which is similar to Newton’s method, but simpler: we only use the first derivative, not the second derivative.</a:t>
                </a:r>
              </a:p>
              <a:p>
                <a:pPr marL="0" indent="0">
                  <a:buNone/>
                </a:pPr>
                <a:r>
                  <a:rPr lang="en-US" dirty="0"/>
                  <a:t>For each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oMath>
                </a14:m>
                <a:r>
                  <a:rPr lang="en-US" dirty="0"/>
                  <a:t>, we compute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ℒ</m:t>
                        </m:r>
                      </m:num>
                      <m:den>
                        <m:r>
                          <a:rPr lang="en-US" b="0" i="1" smtClean="0">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oMath>
                </a14:m>
                <a:r>
                  <a:rPr lang="en-US" dirty="0"/>
                  <a:t>, and then we update all of the weights simultaneously as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r>
                        <a:rPr lang="en-US" i="1">
                          <a:latin typeface="Cambria Math" panose="02040503050406030204" pitchFamily="18" charset="0"/>
                        </a:rPr>
                        <m:t>,</m:t>
                      </m:r>
                      <m:r>
                        <a:rPr lang="en-US" b="0" i="1" smtClean="0">
                          <a:latin typeface="Cambria Math" panose="02040503050406030204" pitchFamily="18" charset="0"/>
                        </a:rPr>
                        <m:t>  </m:t>
                      </m:r>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mr>
                        <m:m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e>
                        </m:mr>
                        <m:m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m:t>
                            </m:r>
                          </m:e>
                        </m:mr>
                      </m:m>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US" dirty="0"/>
                  <a:t> is a learning rate.</a:t>
                </a:r>
              </a:p>
              <a:p>
                <a:pPr marL="0" indent="0">
                  <a:buNone/>
                </a:pPr>
                <a:endParaRPr lang="en-US"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D65EF5DF-4867-EC49-ACAB-794165311CA5}"/>
                  </a:ext>
                </a:extLst>
              </p:cNvPr>
              <p:cNvSpPr>
                <a:spLocks noGrp="1" noRot="1" noChangeAspect="1" noMove="1" noResize="1" noEditPoints="1" noAdjustHandles="1" noChangeArrowheads="1" noChangeShapeType="1" noTextEdit="1"/>
              </p:cNvSpPr>
              <p:nvPr>
                <p:ph idx="1"/>
              </p:nvPr>
            </p:nvSpPr>
            <p:spPr>
              <a:xfrm>
                <a:off x="123821" y="1525581"/>
                <a:ext cx="6372337" cy="4918075"/>
              </a:xfrm>
              <a:blipFill>
                <a:blip r:embed="rId2"/>
                <a:stretch>
                  <a:fillRect l="-1590" t="-2584" r="-1789" b="-517"/>
                </a:stretch>
              </a:blipFill>
            </p:spPr>
            <p:txBody>
              <a:bodyPr/>
              <a:lstStyle/>
              <a:p>
                <a:r>
                  <a:rPr lang="en-US">
                    <a:noFill/>
                  </a:rPr>
                  <a:t> </a:t>
                </a:r>
              </a:p>
            </p:txBody>
          </p:sp>
        </mc:Fallback>
      </mc:AlternateContent>
      <p:pic>
        <p:nvPicPr>
          <p:cNvPr id="1026" name="Picture 2" descr="Illustration of Newton's method">
            <a:extLst>
              <a:ext uri="{FF2B5EF4-FFF2-40B4-BE49-F238E27FC236}">
                <a16:creationId xmlns:a16="http://schemas.microsoft.com/office/drawing/2014/main" id="{7842C51E-D0E9-904D-A379-3CF7CEF80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158" y="664358"/>
            <a:ext cx="5695842" cy="40624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CA6F1E9-E55C-C143-B876-D4A007959B49}"/>
                  </a:ext>
                </a:extLst>
              </p:cNvPr>
              <p:cNvSpPr/>
              <p:nvPr/>
            </p:nvSpPr>
            <p:spPr>
              <a:xfrm>
                <a:off x="6496158" y="4906064"/>
                <a:ext cx="5719662" cy="1938992"/>
              </a:xfrm>
              <a:prstGeom prst="rect">
                <a:avLst/>
              </a:prstGeom>
            </p:spPr>
            <p:txBody>
              <a:bodyPr wrap="square">
                <a:spAutoFit/>
              </a:bodyPr>
              <a:lstStyle/>
              <a:p>
                <a:pPr algn="ctr"/>
                <a:r>
                  <a:rPr lang="en-US" sz="2800" dirty="0"/>
                  <a:t>Animated illustration of Newton’s method for finding the zeros of the </a:t>
                </a:r>
                <a14:m>
                  <m:oMath xmlns:m="http://schemas.openxmlformats.org/officeDocument/2006/math">
                    <m:r>
                      <a:rPr lang="en-US" sz="2800" i="1" dirty="0" smtClean="0">
                        <a:latin typeface="Cambria Math" panose="02040503050406030204" pitchFamily="18" charset="0"/>
                      </a:rPr>
                      <m:t>𝑓</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err="1" smtClean="0">
                        <a:latin typeface="Cambria Math" panose="02040503050406030204" pitchFamily="18" charset="0"/>
                      </a:rPr>
                      <m:t>𝑑</m:t>
                    </m:r>
                    <m:r>
                      <a:rPr lang="en-US" sz="2800" i="1">
                        <a:latin typeface="Cambria Math" panose="02040503050406030204" pitchFamily="18" charset="0"/>
                        <a:ea typeface="Cambria Math" panose="02040503050406030204" pitchFamily="18" charset="0"/>
                      </a:rPr>
                      <m:t>ℒ</m:t>
                    </m:r>
                    <m:r>
                      <a:rPr lang="en-US" sz="2800" i="1" dirty="0" smtClean="0">
                        <a:latin typeface="Cambria Math" panose="02040503050406030204" pitchFamily="18" charset="0"/>
                      </a:rPr>
                      <m:t>/</m:t>
                    </m:r>
                    <m:r>
                      <a:rPr lang="en-US" sz="2800" i="1" dirty="0" smtClean="0">
                        <a:latin typeface="Cambria Math" panose="02040503050406030204" pitchFamily="18" charset="0"/>
                      </a:rPr>
                      <m:t>𝑑𝑥</m:t>
                    </m:r>
                  </m:oMath>
                </a14:m>
                <a:r>
                  <a:rPr lang="en-US" sz="2800" dirty="0"/>
                  <a:t>.</a:t>
                </a:r>
              </a:p>
              <a:p>
                <a:pPr algn="ctr"/>
                <a:endParaRPr lang="en-US" sz="1200" dirty="0"/>
              </a:p>
              <a:p>
                <a:pPr algn="ctr"/>
                <a:r>
                  <a:rPr lang="en-US" sz="1200" dirty="0"/>
                  <a:t>By Ralf Pfeifer - </a:t>
                </a:r>
                <a:r>
                  <a:rPr lang="en-US" sz="1200" dirty="0" err="1"/>
                  <a:t>de:Image:NewtonIteration</a:t>
                </a:r>
                <a:r>
                  <a:rPr lang="en-US" sz="1200" dirty="0"/>
                  <a:t> </a:t>
                </a:r>
                <a:r>
                  <a:rPr lang="en-US" sz="1200" dirty="0" err="1"/>
                  <a:t>Ani.gif</a:t>
                </a:r>
                <a:r>
                  <a:rPr lang="en-US" sz="1200" dirty="0"/>
                  <a:t>, CC BY-SA 3.0, https://</a:t>
                </a:r>
                <a:r>
                  <a:rPr lang="en-US" sz="1200" dirty="0" err="1"/>
                  <a:t>commons.wikimedia.org</a:t>
                </a:r>
                <a:r>
                  <a:rPr lang="en-US" sz="1200" dirty="0"/>
                  <a:t>/w/</a:t>
                </a:r>
                <a:r>
                  <a:rPr lang="en-US" sz="1200" dirty="0" err="1"/>
                  <a:t>index.php?curid</a:t>
                </a:r>
                <a:r>
                  <a:rPr lang="en-US" sz="1200" dirty="0"/>
                  <a:t>=2268473</a:t>
                </a:r>
              </a:p>
            </p:txBody>
          </p:sp>
        </mc:Choice>
        <mc:Fallback>
          <p:sp>
            <p:nvSpPr>
              <p:cNvPr id="4" name="Rectangle 3">
                <a:extLst>
                  <a:ext uri="{FF2B5EF4-FFF2-40B4-BE49-F238E27FC236}">
                    <a16:creationId xmlns:a16="http://schemas.microsoft.com/office/drawing/2014/main" id="{ACA6F1E9-E55C-C143-B876-D4A007959B49}"/>
                  </a:ext>
                </a:extLst>
              </p:cNvPr>
              <p:cNvSpPr>
                <a:spLocks noRot="1" noChangeAspect="1" noMove="1" noResize="1" noEditPoints="1" noAdjustHandles="1" noChangeArrowheads="1" noChangeShapeType="1" noTextEdit="1"/>
              </p:cNvSpPr>
              <p:nvPr/>
            </p:nvSpPr>
            <p:spPr>
              <a:xfrm>
                <a:off x="6496158" y="4906064"/>
                <a:ext cx="5719662" cy="1938992"/>
              </a:xfrm>
              <a:prstGeom prst="rect">
                <a:avLst/>
              </a:prstGeom>
              <a:blipFill>
                <a:blip r:embed="rId4"/>
                <a:stretch>
                  <a:fillRect t="-2597" b="-649"/>
                </a:stretch>
              </a:blipFill>
            </p:spPr>
            <p:txBody>
              <a:bodyPr/>
              <a:lstStyle/>
              <a:p>
                <a:r>
                  <a:rPr lang="en-US">
                    <a:noFill/>
                  </a:rPr>
                  <a:t> </a:t>
                </a:r>
              </a:p>
            </p:txBody>
          </p:sp>
        </mc:Fallback>
      </mc:AlternateContent>
    </p:spTree>
    <p:extLst>
      <p:ext uri="{BB962C8B-B14F-4D97-AF65-F5344CB8AC3E}">
        <p14:creationId xmlns:p14="http://schemas.microsoft.com/office/powerpoint/2010/main" val="2655778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BADC-A286-6F4F-9B0B-7FEF6DA3C714}"/>
              </a:ext>
            </a:extLst>
          </p:cNvPr>
          <p:cNvSpPr>
            <a:spLocks noGrp="1"/>
          </p:cNvSpPr>
          <p:nvPr>
            <p:ph type="title"/>
          </p:nvPr>
        </p:nvSpPr>
        <p:spPr/>
        <p:txBody>
          <a:bodyPr/>
          <a:lstStyle/>
          <a:p>
            <a:r>
              <a:rPr lang="en-US" dirty="0"/>
              <a:t>Finding the gradient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0A7E01-DF55-2042-929B-89DA9CBC080F}"/>
                  </a:ext>
                </a:extLst>
              </p:cNvPr>
              <p:cNvSpPr>
                <a:spLocks noGrp="1"/>
              </p:cNvSpPr>
              <p:nvPr>
                <p:ph idx="1"/>
              </p:nvPr>
            </p:nvSpPr>
            <p:spPr/>
            <p:txBody>
              <a:bodyPr/>
              <a:lstStyle/>
              <a:p>
                <a:r>
                  <a:rPr lang="en-US" dirty="0"/>
                  <a:t>How do we find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oMath>
                </a14:m>
                <a:r>
                  <a:rPr lang="en-US" dirty="0"/>
                  <a:t>?</a:t>
                </a:r>
              </a:p>
              <a:p>
                <a:r>
                  <a:rPr lang="en-US" dirty="0"/>
                  <a:t>The technique for doing that is called “back propagation.”</a:t>
                </a:r>
              </a:p>
            </p:txBody>
          </p:sp>
        </mc:Choice>
        <mc:Fallback xmlns="">
          <p:sp>
            <p:nvSpPr>
              <p:cNvPr id="3" name="Content Placeholder 2">
                <a:extLst>
                  <a:ext uri="{FF2B5EF4-FFF2-40B4-BE49-F238E27FC236}">
                    <a16:creationId xmlns:a16="http://schemas.microsoft.com/office/drawing/2014/main" id="{640A7E01-DF55-2042-929B-89DA9CBC080F}"/>
                  </a:ext>
                </a:extLst>
              </p:cNvPr>
              <p:cNvSpPr>
                <a:spLocks noGrp="1" noRot="1" noChangeAspect="1" noMove="1" noResize="1" noEditPoints="1" noAdjustHandles="1" noChangeArrowheads="1" noChangeShapeType="1" noTextEdit="1"/>
              </p:cNvSpPr>
              <p:nvPr>
                <p:ph idx="1"/>
              </p:nvPr>
            </p:nvSpPr>
            <p:spPr>
              <a:blipFill>
                <a:blip r:embed="rId2"/>
                <a:stretch>
                  <a:fillRect l="-965" t="-877"/>
                </a:stretch>
              </a:blipFill>
            </p:spPr>
            <p:txBody>
              <a:bodyPr/>
              <a:lstStyle/>
              <a:p>
                <a:r>
                  <a:rPr lang="en-US">
                    <a:noFill/>
                  </a:rPr>
                  <a:t> </a:t>
                </a:r>
              </a:p>
            </p:txBody>
          </p:sp>
        </mc:Fallback>
      </mc:AlternateContent>
    </p:spTree>
    <p:extLst>
      <p:ext uri="{BB962C8B-B14F-4D97-AF65-F5344CB8AC3E}">
        <p14:creationId xmlns:p14="http://schemas.microsoft.com/office/powerpoint/2010/main" val="1987601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415712" cy="1325563"/>
          </a:xfrm>
        </p:spPr>
        <p:txBody>
          <a:bodyPr/>
          <a:lstStyle/>
          <a:p>
            <a:r>
              <a:rPr lang="en-US" dirty="0"/>
              <a:t>Back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40611" y="1368422"/>
                <a:ext cx="6701533" cy="5342005"/>
              </a:xfrm>
            </p:spPr>
            <p:txBody>
              <a:bodyPr>
                <a:normAutofit fontScale="85000" lnSpcReduction="10000"/>
              </a:bodyPr>
              <a:lstStyle/>
              <a:p>
                <a:pPr marL="0" indent="0">
                  <a:lnSpc>
                    <a:spcPct val="110000"/>
                  </a:lnSpc>
                  <a:buNone/>
                </a:pPr>
                <a:r>
                  <a:rPr lang="en-US" dirty="0"/>
                  <a:t>Remember that </a:t>
                </a:r>
              </a:p>
              <a:p>
                <a:pPr marL="0" indent="0">
                  <a:lnSpc>
                    <a:spcPct val="11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ℒ</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nary>
                      <m:r>
                        <a:rPr lang="en-US" i="1" dirty="0">
                          <a:latin typeface="Cambria Math" panose="02040503050406030204" pitchFamily="18" charset="0"/>
                        </a:rPr>
                        <m:t> </m:t>
                      </m:r>
                    </m:oMath>
                  </m:oMathPara>
                </a14:m>
                <a:endParaRPr lang="en-US" dirty="0"/>
              </a:p>
              <a:p>
                <a:pPr marL="0" indent="0">
                  <a:lnSpc>
                    <a:spcPct val="110000"/>
                  </a:lnSpc>
                  <a:buNone/>
                </a:pPr>
                <a:r>
                  <a:rPr lang="en-US" dirty="0"/>
                  <a:t>so</a:t>
                </a:r>
              </a:p>
              <a:p>
                <a:pPr marL="0" indent="0">
                  <a:lnSpc>
                    <a:spcPct val="11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e>
                      </m:nary>
                    </m:oMath>
                  </m:oMathPara>
                </a14:m>
                <a:endParaRPr lang="en-US" dirty="0"/>
              </a:p>
              <a:p>
                <a:pPr marL="0" indent="0">
                  <a:lnSpc>
                    <a:spcPct val="110000"/>
                  </a:lnSpc>
                  <a:buNone/>
                </a:pPr>
                <a:endParaRPr lang="en-US" dirty="0"/>
              </a:p>
              <a:p>
                <a:pPr marL="0" indent="0">
                  <a:lnSpc>
                    <a:spcPct val="110000"/>
                  </a:lnSpc>
                  <a:buNone/>
                </a:pPr>
                <a:r>
                  <a:rPr lang="en-US" dirty="0"/>
                  <a:t>So we need to find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oMath>
                </a14:m>
                <a:r>
                  <a:rPr lang="en-US" dirty="0"/>
                  <a:t> for each of the training tokens individually, and then just average them.</a:t>
                </a:r>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40611" y="1368422"/>
                <a:ext cx="6701533" cy="5342005"/>
              </a:xfrm>
              <a:blipFill>
                <a:blip r:embed="rId2"/>
                <a:stretch>
                  <a:fillRect l="-1134" t="-1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9A7F7316-713F-7247-82FC-C66A9CA4CCA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82" name="Rectangle 81">
                <a:extLst>
                  <a:ext uri="{FF2B5EF4-FFF2-40B4-BE49-F238E27FC236}">
                    <a16:creationId xmlns:a16="http://schemas.microsoft.com/office/drawing/2014/main" id="{9A7F7316-713F-7247-82FC-C66A9CA4CCA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EDCCDE48-B33A-A949-9A01-AB5F70EABCF0}"/>
              </a:ext>
            </a:extLst>
          </p:cNvPr>
          <p:cNvCxnSpPr>
            <a:cxnSpLocks/>
            <a:stCxn id="125" idx="0"/>
            <a:endCxn id="82"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97C1D55-79D5-114D-8580-F84A84E2F49E}"/>
              </a:ext>
            </a:extLst>
          </p:cNvPr>
          <p:cNvCxnSpPr>
            <a:cxnSpLocks/>
            <a:stCxn id="127" idx="0"/>
            <a:endCxn id="104"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3250D2B-F6F8-B849-BB1F-0CB9625CCDA6}"/>
              </a:ext>
            </a:extLst>
          </p:cNvPr>
          <p:cNvCxnSpPr>
            <a:cxnSpLocks/>
            <a:stCxn id="128" idx="0"/>
            <a:endCxn id="106"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1BC30BD-A9B3-5D4B-910C-77B4532ED7C2}"/>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4" name="Rectangle 103">
                <a:extLst>
                  <a:ext uri="{FF2B5EF4-FFF2-40B4-BE49-F238E27FC236}">
                    <a16:creationId xmlns:a16="http://schemas.microsoft.com/office/drawing/2014/main" id="{81BC30BD-A9B3-5D4B-910C-77B4532ED7C2}"/>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6E378C86-C9C4-5D41-8726-8A2A0A04058F}"/>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6" name="Rectangle 105">
                <a:extLst>
                  <a:ext uri="{FF2B5EF4-FFF2-40B4-BE49-F238E27FC236}">
                    <a16:creationId xmlns:a16="http://schemas.microsoft.com/office/drawing/2014/main" id="{6E378C86-C9C4-5D41-8726-8A2A0A04058F}"/>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69C33476-34B6-FB49-830E-D7D917F3F469}"/>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F30ACE-46D6-504E-8C76-E651975C3BFF}"/>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00EDDAC-BD71-1941-8396-28AF497812C1}"/>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Curved Connector 111">
            <a:extLst>
              <a:ext uri="{FF2B5EF4-FFF2-40B4-BE49-F238E27FC236}">
                <a16:creationId xmlns:a16="http://schemas.microsoft.com/office/drawing/2014/main" id="{3A13D0A5-35B7-6944-808D-5BCB052F52A0}"/>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35F941F4-A522-7440-9B2C-4CF23E724925}"/>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30B1260-32BF-6946-BAFC-B63443B7FA72}"/>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3A8E5E7-0F0C-EC4B-BF7D-47C09B08487E}"/>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E866EF8-CB83-AA44-ACE4-E32B1672CB6B}"/>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D826BBE-CC11-C440-B449-291B9130B3D1}"/>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urved Connector 120">
            <a:extLst>
              <a:ext uri="{FF2B5EF4-FFF2-40B4-BE49-F238E27FC236}">
                <a16:creationId xmlns:a16="http://schemas.microsoft.com/office/drawing/2014/main" id="{91A4151F-7E1A-ED48-BD0E-5B02F7E08CC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656BF348-6E59-C847-A8D3-869B3640AA25}"/>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8514D8D5-AC04-744E-BE61-40951FAB632A}"/>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345B619B-9998-C141-BB39-F74611038A93}"/>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0B224503-ADE8-3F4A-95E8-BBA975F6504F}"/>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933342B-26AF-2D4A-A95A-C052BC3A46AD}"/>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Curved Connector 129">
            <a:extLst>
              <a:ext uri="{FF2B5EF4-FFF2-40B4-BE49-F238E27FC236}">
                <a16:creationId xmlns:a16="http://schemas.microsoft.com/office/drawing/2014/main" id="{EA93DC13-303B-8B46-8647-26E9E4DD87CE}"/>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5E6F6906-E360-9C46-8619-14E0CE761A5C}"/>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4BD6FDC7-EB35-8F4B-9A9E-30F727327C76}"/>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a:endCxn id="107"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a:endCxn id="109"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a:endCxn id="110"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FB3EF3C-C649-594E-A4AE-D163250C6638}"/>
              </a:ext>
            </a:extLst>
          </p:cNvPr>
          <p:cNvCxnSpPr>
            <a:cxnSpLocks/>
            <a:stCxn id="107" idx="0"/>
            <a:endCxn id="116"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B355FDB-E1AA-1348-962A-5591D19113C2}"/>
              </a:ext>
            </a:extLst>
          </p:cNvPr>
          <p:cNvCxnSpPr>
            <a:cxnSpLocks/>
            <a:stCxn id="109" idx="0"/>
            <a:endCxn id="118"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1F15DF7-8F03-0F4D-A211-3AF18D8494F6}"/>
              </a:ext>
            </a:extLst>
          </p:cNvPr>
          <p:cNvCxnSpPr>
            <a:cxnSpLocks/>
            <a:stCxn id="110" idx="0"/>
            <a:endCxn id="119"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006C022-D10E-2D45-870F-56948C4A322A}"/>
              </a:ext>
            </a:extLst>
          </p:cNvPr>
          <p:cNvCxnSpPr>
            <a:cxnSpLocks/>
            <a:stCxn id="116" idx="0"/>
            <a:endCxn id="125"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A1C8F94-7FD8-0A41-BE99-9FE5310DF10F}"/>
              </a:ext>
            </a:extLst>
          </p:cNvPr>
          <p:cNvCxnSpPr>
            <a:cxnSpLocks/>
            <a:stCxn id="118" idx="0"/>
            <a:endCxn id="127"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A19DF8C-D03B-AE41-A68D-3B3530F43EAB}"/>
              </a:ext>
            </a:extLst>
          </p:cNvPr>
          <p:cNvCxnSpPr>
            <a:cxnSpLocks/>
            <a:stCxn id="119" idx="0"/>
            <a:endCxn id="128"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0A49A95-A9BE-8B49-AB2A-A02AD893E12C}"/>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3" name="Rectangle 152">
                <a:extLst>
                  <a:ext uri="{FF2B5EF4-FFF2-40B4-BE49-F238E27FC236}">
                    <a16:creationId xmlns:a16="http://schemas.microsoft.com/office/drawing/2014/main" id="{10A49A95-A9BE-8B49-AB2A-A02AD893E12C}"/>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1"/>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B3C0759F-C315-BA4A-83D4-687E5DDB7D7E}"/>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B064ED85-A1B8-6447-B82E-97CA4CA784C1}"/>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6" name="Rectangle 155">
                <a:extLst>
                  <a:ext uri="{FF2B5EF4-FFF2-40B4-BE49-F238E27FC236}">
                    <a16:creationId xmlns:a16="http://schemas.microsoft.com/office/drawing/2014/main" id="{B064ED85-A1B8-6447-B82E-97CA4CA784C1}"/>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7"/>
                <a:stretch>
                  <a:fillRect/>
                </a:stretch>
              </a:blipFill>
            </p:spPr>
            <p:txBody>
              <a:bodyPr/>
              <a:lstStyle/>
              <a:p>
                <a:r>
                  <a:rPr lang="en-US">
                    <a:noFill/>
                  </a:rPr>
                  <a:t> </a:t>
                </a:r>
              </a:p>
            </p:txBody>
          </p:sp>
        </mc:Fallback>
      </mc:AlternateContent>
      <p:sp>
        <p:nvSpPr>
          <p:cNvPr id="158" name="Oval 157">
            <a:extLst>
              <a:ext uri="{FF2B5EF4-FFF2-40B4-BE49-F238E27FC236}">
                <a16:creationId xmlns:a16="http://schemas.microsoft.com/office/drawing/2014/main" id="{AB28B2BF-DD1C-0E40-8A5B-9A979CB2F215}"/>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a:endCxn id="110"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a:endCxn id="109"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a:endCxn id="107"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a:endCxn id="109"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a:endCxn id="110"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a:endCxn id="107"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a:endCxn id="110"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EFD7908D-46F6-694F-B4A5-99C13B3C42B2}"/>
              </a:ext>
            </a:extLst>
          </p:cNvPr>
          <p:cNvCxnSpPr>
            <a:cxnSpLocks/>
            <a:stCxn id="109" idx="0"/>
            <a:endCxn id="116"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1CC3EF7-2A3D-D247-BB22-504C0F00475D}"/>
              </a:ext>
            </a:extLst>
          </p:cNvPr>
          <p:cNvCxnSpPr>
            <a:cxnSpLocks/>
            <a:stCxn id="110" idx="0"/>
            <a:endCxn id="116"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17319AD-EEC4-FD42-ADCB-AFACC2CD2947}"/>
              </a:ext>
            </a:extLst>
          </p:cNvPr>
          <p:cNvCxnSpPr>
            <a:cxnSpLocks/>
            <a:stCxn id="155" idx="7"/>
            <a:endCxn id="116"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9FD14372-B9F3-B34A-8FBC-EC7DB86931A5}"/>
              </a:ext>
            </a:extLst>
          </p:cNvPr>
          <p:cNvCxnSpPr>
            <a:cxnSpLocks/>
            <a:stCxn id="107" idx="0"/>
            <a:endCxn id="118"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1D6E0B-2BBC-A143-A20B-6B196A1C3BF1}"/>
              </a:ext>
            </a:extLst>
          </p:cNvPr>
          <p:cNvCxnSpPr>
            <a:cxnSpLocks/>
            <a:stCxn id="107" idx="0"/>
            <a:endCxn id="119"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D8AFB6B-BCC4-7742-8BB0-A750649486B0}"/>
              </a:ext>
            </a:extLst>
          </p:cNvPr>
          <p:cNvCxnSpPr>
            <a:cxnSpLocks/>
            <a:stCxn id="155" idx="0"/>
            <a:endCxn id="118"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85EE2282-36EA-394C-9716-06FB47F30855}"/>
              </a:ext>
            </a:extLst>
          </p:cNvPr>
          <p:cNvCxnSpPr>
            <a:cxnSpLocks/>
            <a:stCxn id="155" idx="0"/>
            <a:endCxn id="119"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102E0C2-0B74-C349-8D5D-22B9356EBDC2}"/>
              </a:ext>
            </a:extLst>
          </p:cNvPr>
          <p:cNvCxnSpPr>
            <a:cxnSpLocks/>
            <a:stCxn id="153" idx="0"/>
            <a:endCxn id="155"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689BA02-C7EC-B84B-9ABD-12CEE9E7ABF6}"/>
              </a:ext>
            </a:extLst>
          </p:cNvPr>
          <p:cNvCxnSpPr>
            <a:cxnSpLocks/>
            <a:stCxn id="158" idx="0"/>
            <a:endCxn id="128"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0F8B002-6FEF-0947-9304-5B8145FCBF73}"/>
              </a:ext>
            </a:extLst>
          </p:cNvPr>
          <p:cNvCxnSpPr>
            <a:cxnSpLocks/>
            <a:stCxn id="156" idx="0"/>
            <a:endCxn id="158"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5DDC83A-D7BC-AE45-87FC-3EFFAC57C20B}"/>
              </a:ext>
            </a:extLst>
          </p:cNvPr>
          <p:cNvCxnSpPr>
            <a:cxnSpLocks/>
            <a:stCxn id="158" idx="1"/>
            <a:endCxn id="127"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2B0EA740-964E-A44C-A8BB-DBF5A623C1CA}"/>
              </a:ext>
            </a:extLst>
          </p:cNvPr>
          <p:cNvCxnSpPr>
            <a:cxnSpLocks/>
            <a:stCxn id="158" idx="1"/>
            <a:endCxn id="125"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73832BE-B9F9-4849-B526-D4860B2D7719}"/>
              </a:ext>
            </a:extLst>
          </p:cNvPr>
          <p:cNvCxnSpPr>
            <a:cxnSpLocks/>
            <a:stCxn id="118" idx="0"/>
            <a:endCxn id="128"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29105F6-2D38-9A42-B861-8514464BE5BC}"/>
              </a:ext>
            </a:extLst>
          </p:cNvPr>
          <p:cNvCxnSpPr>
            <a:cxnSpLocks/>
            <a:stCxn id="116" idx="0"/>
            <a:endCxn id="128"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47C4CD8-D31A-5C48-955E-EFFBB1821E27}"/>
              </a:ext>
            </a:extLst>
          </p:cNvPr>
          <p:cNvCxnSpPr>
            <a:cxnSpLocks/>
            <a:stCxn id="119" idx="0"/>
            <a:endCxn id="127"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1DE09FC-2CE6-FF4E-B4E1-335E584DB6FF}"/>
              </a:ext>
            </a:extLst>
          </p:cNvPr>
          <p:cNvCxnSpPr>
            <a:cxnSpLocks/>
            <a:stCxn id="119" idx="0"/>
            <a:endCxn id="125"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0E83AB8B-FD2A-DA43-81E1-2F6AB69B6D59}"/>
              </a:ext>
            </a:extLst>
          </p:cNvPr>
          <p:cNvCxnSpPr>
            <a:cxnSpLocks/>
            <a:stCxn id="116" idx="0"/>
            <a:endCxn id="127"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1CA5A66-55BD-DA4C-8D0D-597A2F467799}"/>
              </a:ext>
            </a:extLst>
          </p:cNvPr>
          <p:cNvCxnSpPr>
            <a:cxnSpLocks/>
            <a:stCxn id="118" idx="0"/>
            <a:endCxn id="125"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F6FBEA1-35FD-B640-91A4-41351EA8B6D4}"/>
              </a:ext>
            </a:extLst>
          </p:cNvPr>
          <p:cNvCxnSpPr>
            <a:cxnSpLocks/>
            <a:stCxn id="109" idx="0"/>
            <a:endCxn id="119"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a:endCxn id="107"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a:endCxn id="109"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936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415712" cy="1325563"/>
          </a:xfrm>
        </p:spPr>
        <p:txBody>
          <a:bodyPr/>
          <a:lstStyle/>
          <a:p>
            <a:r>
              <a:rPr lang="en-US" dirty="0"/>
              <a:t>Back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40611" y="1368422"/>
                <a:ext cx="7091379" cy="5342005"/>
              </a:xfrm>
            </p:spPr>
            <p:txBody>
              <a:bodyPr>
                <a:normAutofit/>
              </a:bodyPr>
              <a:lstStyle/>
              <a:p>
                <a:pPr marL="0" indent="0">
                  <a:lnSpc>
                    <a:spcPct val="110000"/>
                  </a:lnSpc>
                  <a:buNone/>
                </a:pPr>
                <a:r>
                  <a:rPr lang="en-US" dirty="0"/>
                  <a:t>Remember that </a:t>
                </a:r>
              </a:p>
              <a:p>
                <a:pPr>
                  <a:lnSpc>
                    <a:spcPct val="110000"/>
                  </a:lnSpc>
                </a:pP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oMath>
                </a14:m>
                <a:r>
                  <a:rPr lang="en-US" dirty="0"/>
                  <a:t> depends on each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𝑐</m:t>
                        </m:r>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t>, for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dirty="0"/>
              </a:p>
              <a:p>
                <a:pPr>
                  <a:lnSpc>
                    <a:spcPct val="110000"/>
                  </a:lnSpc>
                </a:pPr>
                <a:r>
                  <a:rPr lang="en-US" dirty="0"/>
                  <a:t>Each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𝑐𝑖</m:t>
                        </m:r>
                      </m:sub>
                      <m:sup>
                        <m:r>
                          <a:rPr lang="en-US" i="1" dirty="0">
                            <a:latin typeface="Cambria Math" panose="02040503050406030204" pitchFamily="18" charset="0"/>
                          </a:rPr>
                          <m:t>∗</m:t>
                        </m:r>
                      </m:sup>
                    </m:sSubSup>
                  </m:oMath>
                </a14:m>
                <a:r>
                  <a:rPr lang="en-US" dirty="0"/>
                  <a:t> depends on its corresponding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𝑐</m:t>
                        </m:r>
                        <m:r>
                          <a:rPr lang="en-US" i="1">
                            <a:latin typeface="Cambria Math" panose="02040503050406030204" pitchFamily="18" charset="0"/>
                          </a:rPr>
                          <m:t>𝑖</m:t>
                        </m:r>
                      </m:sub>
                      <m:sup>
                        <m:r>
                          <a:rPr lang="en-US" i="1">
                            <a:latin typeface="Cambria Math" panose="02040503050406030204" pitchFamily="18" charset="0"/>
                          </a:rPr>
                          <m:t>(</m:t>
                        </m:r>
                        <m:r>
                          <a:rPr lang="en-US" b="0" i="1" smtClean="0">
                            <a:latin typeface="Cambria Math" panose="02040503050406030204" pitchFamily="18" charset="0"/>
                          </a:rPr>
                          <m:t>𝐿</m:t>
                        </m:r>
                        <m:r>
                          <a:rPr lang="en-US" i="1">
                            <a:latin typeface="Cambria Math" panose="02040503050406030204" pitchFamily="18" charset="0"/>
                          </a:rPr>
                          <m:t>)</m:t>
                        </m:r>
                      </m:sup>
                    </m:sSubSup>
                  </m:oMath>
                </a14:m>
                <a:endParaRPr lang="en-US" dirty="0"/>
              </a:p>
              <a:p>
                <a:pPr>
                  <a:lnSpc>
                    <a:spcPct val="110000"/>
                  </a:lnSpc>
                </a:pPr>
                <a:r>
                  <a:rPr lang="en-US" dirty="0"/>
                  <a:t>Each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𝑐𝑖</m:t>
                        </m:r>
                      </m:sub>
                      <m:sup>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sup>
                    </m:sSubSup>
                  </m:oMath>
                </a14:m>
                <a:r>
                  <a:rPr lang="en-US" dirty="0"/>
                  <a:t> depends on each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−1)</m:t>
                        </m:r>
                      </m:sup>
                    </m:sSubSup>
                  </m:oMath>
                </a14:m>
                <a:r>
                  <a:rPr lang="en-US" dirty="0"/>
                  <a:t>, for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oMath>
                </a14:m>
                <a:endParaRPr lang="en-US" dirty="0"/>
              </a:p>
              <a:p>
                <a:pPr>
                  <a:lnSpc>
                    <a:spcPct val="110000"/>
                  </a:lnSpc>
                </a:pPr>
                <a:r>
                  <a:rPr lang="en-US" dirty="0"/>
                  <a:t>… and so on backward through the network…</a:t>
                </a:r>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40611" y="1368422"/>
                <a:ext cx="7091379" cy="5342005"/>
              </a:xfrm>
              <a:blipFill>
                <a:blip r:embed="rId2"/>
                <a:stretch>
                  <a:fillRect l="-1429" t="-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9A7F7316-713F-7247-82FC-C66A9CA4CCA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82" name="Rectangle 81">
                <a:extLst>
                  <a:ext uri="{FF2B5EF4-FFF2-40B4-BE49-F238E27FC236}">
                    <a16:creationId xmlns:a16="http://schemas.microsoft.com/office/drawing/2014/main" id="{9A7F7316-713F-7247-82FC-C66A9CA4CCA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EDCCDE48-B33A-A949-9A01-AB5F70EABCF0}"/>
              </a:ext>
            </a:extLst>
          </p:cNvPr>
          <p:cNvCxnSpPr>
            <a:cxnSpLocks/>
            <a:stCxn id="125" idx="0"/>
            <a:endCxn id="82"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97C1D55-79D5-114D-8580-F84A84E2F49E}"/>
              </a:ext>
            </a:extLst>
          </p:cNvPr>
          <p:cNvCxnSpPr>
            <a:cxnSpLocks/>
            <a:stCxn id="127" idx="0"/>
            <a:endCxn id="104"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3250D2B-F6F8-B849-BB1F-0CB9625CCDA6}"/>
              </a:ext>
            </a:extLst>
          </p:cNvPr>
          <p:cNvCxnSpPr>
            <a:cxnSpLocks/>
            <a:stCxn id="128" idx="0"/>
            <a:endCxn id="106"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1BC30BD-A9B3-5D4B-910C-77B4532ED7C2}"/>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4" name="Rectangle 103">
                <a:extLst>
                  <a:ext uri="{FF2B5EF4-FFF2-40B4-BE49-F238E27FC236}">
                    <a16:creationId xmlns:a16="http://schemas.microsoft.com/office/drawing/2014/main" id="{81BC30BD-A9B3-5D4B-910C-77B4532ED7C2}"/>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6E378C86-C9C4-5D41-8726-8A2A0A04058F}"/>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6" name="Rectangle 105">
                <a:extLst>
                  <a:ext uri="{FF2B5EF4-FFF2-40B4-BE49-F238E27FC236}">
                    <a16:creationId xmlns:a16="http://schemas.microsoft.com/office/drawing/2014/main" id="{6E378C86-C9C4-5D41-8726-8A2A0A04058F}"/>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69C33476-34B6-FB49-830E-D7D917F3F469}"/>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F30ACE-46D6-504E-8C76-E651975C3BFF}"/>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00EDDAC-BD71-1941-8396-28AF497812C1}"/>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Curved Connector 111">
            <a:extLst>
              <a:ext uri="{FF2B5EF4-FFF2-40B4-BE49-F238E27FC236}">
                <a16:creationId xmlns:a16="http://schemas.microsoft.com/office/drawing/2014/main" id="{3A13D0A5-35B7-6944-808D-5BCB052F52A0}"/>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35F941F4-A522-7440-9B2C-4CF23E724925}"/>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30B1260-32BF-6946-BAFC-B63443B7FA72}"/>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3A8E5E7-0F0C-EC4B-BF7D-47C09B08487E}"/>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E866EF8-CB83-AA44-ACE4-E32B1672CB6B}"/>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D826BBE-CC11-C440-B449-291B9130B3D1}"/>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urved Connector 120">
            <a:extLst>
              <a:ext uri="{FF2B5EF4-FFF2-40B4-BE49-F238E27FC236}">
                <a16:creationId xmlns:a16="http://schemas.microsoft.com/office/drawing/2014/main" id="{91A4151F-7E1A-ED48-BD0E-5B02F7E08CC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656BF348-6E59-C847-A8D3-869B3640AA25}"/>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8514D8D5-AC04-744E-BE61-40951FAB632A}"/>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345B619B-9998-C141-BB39-F74611038A93}"/>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0B224503-ADE8-3F4A-95E8-BBA975F6504F}"/>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933342B-26AF-2D4A-A95A-C052BC3A46AD}"/>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Curved Connector 129">
            <a:extLst>
              <a:ext uri="{FF2B5EF4-FFF2-40B4-BE49-F238E27FC236}">
                <a16:creationId xmlns:a16="http://schemas.microsoft.com/office/drawing/2014/main" id="{EA93DC13-303B-8B46-8647-26E9E4DD87CE}"/>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5E6F6906-E360-9C46-8619-14E0CE761A5C}"/>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4BD6FDC7-EB35-8F4B-9A9E-30F727327C76}"/>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a:endCxn id="107"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a:endCxn id="109"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a:endCxn id="110"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FB3EF3C-C649-594E-A4AE-D163250C6638}"/>
              </a:ext>
            </a:extLst>
          </p:cNvPr>
          <p:cNvCxnSpPr>
            <a:cxnSpLocks/>
            <a:stCxn id="107" idx="0"/>
            <a:endCxn id="116"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B355FDB-E1AA-1348-962A-5591D19113C2}"/>
              </a:ext>
            </a:extLst>
          </p:cNvPr>
          <p:cNvCxnSpPr>
            <a:cxnSpLocks/>
            <a:stCxn id="109" idx="0"/>
            <a:endCxn id="118"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1F15DF7-8F03-0F4D-A211-3AF18D8494F6}"/>
              </a:ext>
            </a:extLst>
          </p:cNvPr>
          <p:cNvCxnSpPr>
            <a:cxnSpLocks/>
            <a:stCxn id="110" idx="0"/>
            <a:endCxn id="119"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006C022-D10E-2D45-870F-56948C4A322A}"/>
              </a:ext>
            </a:extLst>
          </p:cNvPr>
          <p:cNvCxnSpPr>
            <a:cxnSpLocks/>
            <a:stCxn id="116" idx="0"/>
            <a:endCxn id="125"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A1C8F94-7FD8-0A41-BE99-9FE5310DF10F}"/>
              </a:ext>
            </a:extLst>
          </p:cNvPr>
          <p:cNvCxnSpPr>
            <a:cxnSpLocks/>
            <a:stCxn id="118" idx="0"/>
            <a:endCxn id="127"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A19DF8C-D03B-AE41-A68D-3B3530F43EAB}"/>
              </a:ext>
            </a:extLst>
          </p:cNvPr>
          <p:cNvCxnSpPr>
            <a:cxnSpLocks/>
            <a:stCxn id="119" idx="0"/>
            <a:endCxn id="128"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0A49A95-A9BE-8B49-AB2A-A02AD893E12C}"/>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3" name="Rectangle 152">
                <a:extLst>
                  <a:ext uri="{FF2B5EF4-FFF2-40B4-BE49-F238E27FC236}">
                    <a16:creationId xmlns:a16="http://schemas.microsoft.com/office/drawing/2014/main" id="{10A49A95-A9BE-8B49-AB2A-A02AD893E12C}"/>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1"/>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B3C0759F-C315-BA4A-83D4-687E5DDB7D7E}"/>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B064ED85-A1B8-6447-B82E-97CA4CA784C1}"/>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6" name="Rectangle 155">
                <a:extLst>
                  <a:ext uri="{FF2B5EF4-FFF2-40B4-BE49-F238E27FC236}">
                    <a16:creationId xmlns:a16="http://schemas.microsoft.com/office/drawing/2014/main" id="{B064ED85-A1B8-6447-B82E-97CA4CA784C1}"/>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7"/>
                <a:stretch>
                  <a:fillRect/>
                </a:stretch>
              </a:blipFill>
            </p:spPr>
            <p:txBody>
              <a:bodyPr/>
              <a:lstStyle/>
              <a:p>
                <a:r>
                  <a:rPr lang="en-US">
                    <a:noFill/>
                  </a:rPr>
                  <a:t> </a:t>
                </a:r>
              </a:p>
            </p:txBody>
          </p:sp>
        </mc:Fallback>
      </mc:AlternateContent>
      <p:sp>
        <p:nvSpPr>
          <p:cNvPr id="158" name="Oval 157">
            <a:extLst>
              <a:ext uri="{FF2B5EF4-FFF2-40B4-BE49-F238E27FC236}">
                <a16:creationId xmlns:a16="http://schemas.microsoft.com/office/drawing/2014/main" id="{AB28B2BF-DD1C-0E40-8A5B-9A979CB2F215}"/>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a:endCxn id="110"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a:endCxn id="109"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a:endCxn id="107"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a:endCxn id="109"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a:endCxn id="110"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a:endCxn id="107"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a:endCxn id="110"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EFD7908D-46F6-694F-B4A5-99C13B3C42B2}"/>
              </a:ext>
            </a:extLst>
          </p:cNvPr>
          <p:cNvCxnSpPr>
            <a:cxnSpLocks/>
            <a:stCxn id="109" idx="0"/>
            <a:endCxn id="116"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1CC3EF7-2A3D-D247-BB22-504C0F00475D}"/>
              </a:ext>
            </a:extLst>
          </p:cNvPr>
          <p:cNvCxnSpPr>
            <a:cxnSpLocks/>
            <a:stCxn id="110" idx="0"/>
            <a:endCxn id="116"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17319AD-EEC4-FD42-ADCB-AFACC2CD2947}"/>
              </a:ext>
            </a:extLst>
          </p:cNvPr>
          <p:cNvCxnSpPr>
            <a:cxnSpLocks/>
            <a:stCxn id="155" idx="7"/>
            <a:endCxn id="116"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9FD14372-B9F3-B34A-8FBC-EC7DB86931A5}"/>
              </a:ext>
            </a:extLst>
          </p:cNvPr>
          <p:cNvCxnSpPr>
            <a:cxnSpLocks/>
            <a:stCxn id="107" idx="0"/>
            <a:endCxn id="118"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1D6E0B-2BBC-A143-A20B-6B196A1C3BF1}"/>
              </a:ext>
            </a:extLst>
          </p:cNvPr>
          <p:cNvCxnSpPr>
            <a:cxnSpLocks/>
            <a:stCxn id="107" idx="0"/>
            <a:endCxn id="119"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D8AFB6B-BCC4-7742-8BB0-A750649486B0}"/>
              </a:ext>
            </a:extLst>
          </p:cNvPr>
          <p:cNvCxnSpPr>
            <a:cxnSpLocks/>
            <a:stCxn id="155" idx="0"/>
            <a:endCxn id="118"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85EE2282-36EA-394C-9716-06FB47F30855}"/>
              </a:ext>
            </a:extLst>
          </p:cNvPr>
          <p:cNvCxnSpPr>
            <a:cxnSpLocks/>
            <a:stCxn id="155" idx="0"/>
            <a:endCxn id="119"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102E0C2-0B74-C349-8D5D-22B9356EBDC2}"/>
              </a:ext>
            </a:extLst>
          </p:cNvPr>
          <p:cNvCxnSpPr>
            <a:cxnSpLocks/>
            <a:stCxn id="153" idx="0"/>
            <a:endCxn id="155"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689BA02-C7EC-B84B-9ABD-12CEE9E7ABF6}"/>
              </a:ext>
            </a:extLst>
          </p:cNvPr>
          <p:cNvCxnSpPr>
            <a:cxnSpLocks/>
            <a:stCxn id="158" idx="0"/>
            <a:endCxn id="128"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0F8B002-6FEF-0947-9304-5B8145FCBF73}"/>
              </a:ext>
            </a:extLst>
          </p:cNvPr>
          <p:cNvCxnSpPr>
            <a:cxnSpLocks/>
            <a:stCxn id="156" idx="0"/>
            <a:endCxn id="158"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5DDC83A-D7BC-AE45-87FC-3EFFAC57C20B}"/>
              </a:ext>
            </a:extLst>
          </p:cNvPr>
          <p:cNvCxnSpPr>
            <a:cxnSpLocks/>
            <a:stCxn id="158" idx="1"/>
            <a:endCxn id="127"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2B0EA740-964E-A44C-A8BB-DBF5A623C1CA}"/>
              </a:ext>
            </a:extLst>
          </p:cNvPr>
          <p:cNvCxnSpPr>
            <a:cxnSpLocks/>
            <a:stCxn id="158" idx="1"/>
            <a:endCxn id="125"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73832BE-B9F9-4849-B526-D4860B2D7719}"/>
              </a:ext>
            </a:extLst>
          </p:cNvPr>
          <p:cNvCxnSpPr>
            <a:cxnSpLocks/>
            <a:stCxn id="118" idx="0"/>
            <a:endCxn id="128"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29105F6-2D38-9A42-B861-8514464BE5BC}"/>
              </a:ext>
            </a:extLst>
          </p:cNvPr>
          <p:cNvCxnSpPr>
            <a:cxnSpLocks/>
            <a:stCxn id="116" idx="0"/>
            <a:endCxn id="128"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47C4CD8-D31A-5C48-955E-EFFBB1821E27}"/>
              </a:ext>
            </a:extLst>
          </p:cNvPr>
          <p:cNvCxnSpPr>
            <a:cxnSpLocks/>
            <a:stCxn id="119" idx="0"/>
            <a:endCxn id="127"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1DE09FC-2CE6-FF4E-B4E1-335E584DB6FF}"/>
              </a:ext>
            </a:extLst>
          </p:cNvPr>
          <p:cNvCxnSpPr>
            <a:cxnSpLocks/>
            <a:stCxn id="119" idx="0"/>
            <a:endCxn id="125"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0E83AB8B-FD2A-DA43-81E1-2F6AB69B6D59}"/>
              </a:ext>
            </a:extLst>
          </p:cNvPr>
          <p:cNvCxnSpPr>
            <a:cxnSpLocks/>
            <a:stCxn id="116" idx="0"/>
            <a:endCxn id="127"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1CA5A66-55BD-DA4C-8D0D-597A2F467799}"/>
              </a:ext>
            </a:extLst>
          </p:cNvPr>
          <p:cNvCxnSpPr>
            <a:cxnSpLocks/>
            <a:stCxn id="118" idx="0"/>
            <a:endCxn id="125"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F6FBEA1-35FD-B640-91A4-41351EA8B6D4}"/>
              </a:ext>
            </a:extLst>
          </p:cNvPr>
          <p:cNvCxnSpPr>
            <a:cxnSpLocks/>
            <a:stCxn id="109" idx="0"/>
            <a:endCxn id="119"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a:endCxn id="107"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a:endCxn id="109"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34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415712" cy="1325563"/>
          </a:xfrm>
        </p:spPr>
        <p:txBody>
          <a:bodyPr/>
          <a:lstStyle/>
          <a:p>
            <a:r>
              <a:rPr lang="en-US" dirty="0"/>
              <a:t>Back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40611" y="1368422"/>
                <a:ext cx="7091379" cy="5342005"/>
              </a:xfrm>
            </p:spPr>
            <p:txBody>
              <a:bodyPr>
                <a:normAutofit/>
              </a:bodyPr>
              <a:lstStyle/>
              <a:p>
                <a:pPr marL="0" indent="0">
                  <a:lnSpc>
                    <a:spcPct val="110000"/>
                  </a:lnSpc>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𝑐</m:t>
                          </m:r>
                          <m:r>
                            <a:rPr lang="en-US" b="0" i="1" smtClean="0">
                              <a:latin typeface="Cambria Math" panose="02040503050406030204" pitchFamily="18" charset="0"/>
                            </a:rPr>
                            <m:t>=1</m:t>
                          </m:r>
                        </m:sub>
                        <m:sup>
                          <m:r>
                            <a:rPr lang="en-US" b="0" i="1" smtClean="0">
                              <a:latin typeface="Cambria Math" panose="02040503050406030204" pitchFamily="18" charset="0"/>
                            </a:rPr>
                            <m:t>𝑉</m:t>
                          </m:r>
                        </m:sup>
                        <m:e>
                          <m:f>
                            <m:fPr>
                              <m:ctrlPr>
                                <a:rPr lang="en-US" i="1">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num>
                            <m:den>
                              <m:r>
                                <a:rPr lang="en-US" i="1">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𝑐𝑖</m:t>
                                  </m:r>
                                </m:sub>
                                <m:sup>
                                  <m:r>
                                    <a:rPr lang="en-US" i="1" dirty="0">
                                      <a:latin typeface="Cambria Math" panose="02040503050406030204" pitchFamily="18" charset="0"/>
                                    </a:rPr>
                                    <m:t>∗</m:t>
                                  </m:r>
                                </m:sup>
                              </m:sSubSup>
                            </m:den>
                          </m:f>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𝑐𝑖</m:t>
                                  </m:r>
                                </m:sub>
                                <m:sup>
                                  <m:r>
                                    <a:rPr lang="en-US" i="1" dirty="0">
                                      <a:latin typeface="Cambria Math" panose="02040503050406030204" pitchFamily="18" charset="0"/>
                                    </a:rPr>
                                    <m:t>∗</m:t>
                                  </m:r>
                                </m:sup>
                              </m:sSubSup>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e>
                      </m:nary>
                    </m:oMath>
                  </m:oMathPara>
                </a14:m>
                <a:endParaRPr lang="en-US" dirty="0"/>
              </a:p>
              <a:p>
                <a:pPr marL="0" indent="0">
                  <a:lnSpc>
                    <a:spcPct val="11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𝑐𝑖</m:t>
                              </m:r>
                            </m:sub>
                            <m:sup>
                              <m:r>
                                <a:rPr lang="en-US" i="1" dirty="0">
                                  <a:latin typeface="Cambria Math" panose="02040503050406030204" pitchFamily="18" charset="0"/>
                                </a:rPr>
                                <m:t>∗</m:t>
                              </m:r>
                            </m:sup>
                          </m:sSubSup>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rPr>
                                <m:t>𝑐𝑖</m:t>
                              </m:r>
                            </m:sub>
                            <m:sup>
                              <m:d>
                                <m:dPr>
                                  <m:ctrlPr>
                                    <a:rPr lang="en-US" i="1">
                                      <a:latin typeface="Cambria Math" panose="02040503050406030204" pitchFamily="18" charset="0"/>
                                    </a:rPr>
                                  </m:ctrlPr>
                                </m:dPr>
                                <m:e>
                                  <m:r>
                                    <a:rPr lang="en-US" i="1">
                                      <a:latin typeface="Cambria Math" panose="02040503050406030204" pitchFamily="18" charset="0"/>
                                    </a:rPr>
                                    <m:t>𝐿</m:t>
                                  </m:r>
                                </m:e>
                              </m:d>
                            </m:sup>
                          </m:sSubSup>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rPr>
                                <m:t>𝑐</m:t>
                              </m:r>
                              <m:r>
                                <a:rPr lang="en-US" i="1">
                                  <a:latin typeface="Cambria Math" panose="02040503050406030204" pitchFamily="18" charset="0"/>
                                </a:rPr>
                                <m:t>𝑖</m:t>
                              </m:r>
                            </m:sub>
                            <m:sup>
                              <m:d>
                                <m:dPr>
                                  <m:ctrlPr>
                                    <a:rPr lang="en-US" i="1">
                                      <a:latin typeface="Cambria Math" panose="02040503050406030204" pitchFamily="18" charset="0"/>
                                    </a:rPr>
                                  </m:ctrlPr>
                                </m:dPr>
                                <m:e>
                                  <m:r>
                                    <a:rPr lang="en-US" b="0" i="1" smtClean="0">
                                      <a:latin typeface="Cambria Math" panose="02040503050406030204" pitchFamily="18" charset="0"/>
                                    </a:rPr>
                                    <m:t>𝐿</m:t>
                                  </m:r>
                                </m:e>
                              </m:d>
                            </m:sup>
                          </m:sSubSup>
                        </m:num>
                        <m:den>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𝑐</m:t>
                              </m:r>
                              <m:r>
                                <a:rPr lang="en-US" i="1">
                                  <a:latin typeface="Cambria Math" panose="02040503050406030204" pitchFamily="18" charset="0"/>
                                </a:rPr>
                                <m:t>𝑖</m:t>
                              </m:r>
                            </m:sub>
                            <m:sup>
                              <m:d>
                                <m:dPr>
                                  <m:ctrlPr>
                                    <a:rPr lang="en-US" i="1">
                                      <a:latin typeface="Cambria Math" panose="02040503050406030204" pitchFamily="18" charset="0"/>
                                    </a:rPr>
                                  </m:ctrlPr>
                                </m:dPr>
                                <m:e>
                                  <m:r>
                                    <a:rPr lang="en-US" b="0" i="1" smtClean="0">
                                      <a:latin typeface="Cambria Math" panose="02040503050406030204" pitchFamily="18" charset="0"/>
                                    </a:rPr>
                                    <m:t>𝐿</m:t>
                                  </m:r>
                                </m:e>
                              </m:d>
                            </m:sup>
                          </m:sSubSup>
                        </m:den>
                      </m:f>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𝑐𝑖</m:t>
                              </m:r>
                            </m:sub>
                            <m:sup>
                              <m:d>
                                <m:dPr>
                                  <m:ctrlPr>
                                    <a:rPr lang="en-US" i="1">
                                      <a:latin typeface="Cambria Math" panose="02040503050406030204" pitchFamily="18" charset="0"/>
                                    </a:rPr>
                                  </m:ctrlPr>
                                </m:dPr>
                                <m:e>
                                  <m:r>
                                    <a:rPr lang="en-US" i="1">
                                      <a:latin typeface="Cambria Math" panose="02040503050406030204" pitchFamily="18" charset="0"/>
                                    </a:rPr>
                                    <m:t>𝐿</m:t>
                                  </m:r>
                                </m:e>
                              </m:d>
                            </m:sup>
                          </m:sSubSup>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oMath>
                  </m:oMathPara>
                </a14:m>
                <a:endParaRPr lang="en-US" b="0" dirty="0"/>
              </a:p>
              <a:p>
                <a:pPr marL="0" indent="0">
                  <a:lnSpc>
                    <a:spcPct val="11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𝑐𝑖</m:t>
                              </m:r>
                            </m:sub>
                            <m:sup>
                              <m:d>
                                <m:dPr>
                                  <m:ctrlPr>
                                    <a:rPr lang="en-US" i="1">
                                      <a:latin typeface="Cambria Math" panose="02040503050406030204" pitchFamily="18" charset="0"/>
                                    </a:rPr>
                                  </m:ctrlPr>
                                </m:dPr>
                                <m:e>
                                  <m:r>
                                    <a:rPr lang="en-US" i="1">
                                      <a:latin typeface="Cambria Math" panose="02040503050406030204" pitchFamily="18" charset="0"/>
                                    </a:rPr>
                                    <m:t>𝐿</m:t>
                                  </m:r>
                                </m:e>
                              </m:d>
                            </m:sup>
                          </m:sSubSup>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r>
                        <a:rPr lang="en-US" i="1">
                          <a:latin typeface="Cambria Math" panose="02040503050406030204" pitchFamily="18" charset="0"/>
                        </a:rPr>
                        <m:t>=</m:t>
                      </m:r>
                      <m:nary>
                        <m:naryPr>
                          <m:chr m:val="∑"/>
                          <m:ctrlPr>
                            <a:rPr lang="en-US" i="1">
                              <a:latin typeface="Cambria Math" panose="02040503050406030204" pitchFamily="18" charset="0"/>
                            </a:rPr>
                          </m:ctrlPr>
                        </m:naryPr>
                        <m:sub>
                          <m:r>
                            <a:rPr lang="en-US" b="0" i="1" smtClean="0">
                              <a:latin typeface="Cambria Math" panose="02040503050406030204" pitchFamily="18" charset="0"/>
                            </a:rPr>
                            <m:t>𝑘</m:t>
                          </m:r>
                          <m:r>
                            <a:rPr lang="en-US" i="1">
                              <a:latin typeface="Cambria Math" panose="02040503050406030204" pitchFamily="18" charset="0"/>
                            </a:rPr>
                            <m:t>=1</m:t>
                          </m:r>
                        </m:sub>
                        <m:sup>
                          <m:r>
                            <a:rPr lang="en-US" b="0" i="1" smtClean="0">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𝑐𝑖</m:t>
                                  </m:r>
                                </m:sub>
                                <m:sup>
                                  <m:d>
                                    <m:dPr>
                                      <m:ctrlPr>
                                        <a:rPr lang="en-US" i="1">
                                          <a:latin typeface="Cambria Math" panose="02040503050406030204" pitchFamily="18" charset="0"/>
                                        </a:rPr>
                                      </m:ctrlPr>
                                    </m:dPr>
                                    <m:e>
                                      <m:r>
                                        <a:rPr lang="en-US" i="1">
                                          <a:latin typeface="Cambria Math" panose="02040503050406030204" pitchFamily="18" charset="0"/>
                                        </a:rPr>
                                        <m:t>𝐿</m:t>
                                      </m:r>
                                    </m:e>
                                  </m:d>
                                </m:sup>
                              </m:sSubSup>
                            </m:num>
                            <m:den>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−1)</m:t>
                                  </m:r>
                                </m:sup>
                              </m:sSubSup>
                            </m:den>
                          </m:f>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−1)</m:t>
                                  </m:r>
                                </m:sup>
                              </m:sSubSup>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e>
                      </m:nary>
                    </m:oMath>
                  </m:oMathPara>
                </a14:m>
                <a:endParaRPr lang="en-US" dirty="0"/>
              </a:p>
              <a:p>
                <a:pPr>
                  <a:lnSpc>
                    <a:spcPct val="110000"/>
                  </a:lnSpc>
                </a:pPr>
                <a:r>
                  <a:rPr lang="en-US" dirty="0"/>
                  <a:t>… and so on backward through the network…</a:t>
                </a:r>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40611" y="1368422"/>
                <a:ext cx="7091379" cy="5342005"/>
              </a:xfrm>
              <a:blipFill>
                <a:blip r:embed="rId2"/>
                <a:stretch>
                  <a:fillRect l="-1250" t="-22857" b="-1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9A7F7316-713F-7247-82FC-C66A9CA4CCA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82" name="Rectangle 81">
                <a:extLst>
                  <a:ext uri="{FF2B5EF4-FFF2-40B4-BE49-F238E27FC236}">
                    <a16:creationId xmlns:a16="http://schemas.microsoft.com/office/drawing/2014/main" id="{9A7F7316-713F-7247-82FC-C66A9CA4CCA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EDCCDE48-B33A-A949-9A01-AB5F70EABCF0}"/>
              </a:ext>
            </a:extLst>
          </p:cNvPr>
          <p:cNvCxnSpPr>
            <a:cxnSpLocks/>
            <a:stCxn id="125" idx="0"/>
            <a:endCxn id="82"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97C1D55-79D5-114D-8580-F84A84E2F49E}"/>
              </a:ext>
            </a:extLst>
          </p:cNvPr>
          <p:cNvCxnSpPr>
            <a:cxnSpLocks/>
            <a:stCxn id="127" idx="0"/>
            <a:endCxn id="104"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3250D2B-F6F8-B849-BB1F-0CB9625CCDA6}"/>
              </a:ext>
            </a:extLst>
          </p:cNvPr>
          <p:cNvCxnSpPr>
            <a:cxnSpLocks/>
            <a:stCxn id="128" idx="0"/>
            <a:endCxn id="106"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1BC30BD-A9B3-5D4B-910C-77B4532ED7C2}"/>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4" name="Rectangle 103">
                <a:extLst>
                  <a:ext uri="{FF2B5EF4-FFF2-40B4-BE49-F238E27FC236}">
                    <a16:creationId xmlns:a16="http://schemas.microsoft.com/office/drawing/2014/main" id="{81BC30BD-A9B3-5D4B-910C-77B4532ED7C2}"/>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6E378C86-C9C4-5D41-8726-8A2A0A04058F}"/>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6" name="Rectangle 105">
                <a:extLst>
                  <a:ext uri="{FF2B5EF4-FFF2-40B4-BE49-F238E27FC236}">
                    <a16:creationId xmlns:a16="http://schemas.microsoft.com/office/drawing/2014/main" id="{6E378C86-C9C4-5D41-8726-8A2A0A04058F}"/>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69C33476-34B6-FB49-830E-D7D917F3F469}"/>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F30ACE-46D6-504E-8C76-E651975C3BFF}"/>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00EDDAC-BD71-1941-8396-28AF497812C1}"/>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Curved Connector 111">
            <a:extLst>
              <a:ext uri="{FF2B5EF4-FFF2-40B4-BE49-F238E27FC236}">
                <a16:creationId xmlns:a16="http://schemas.microsoft.com/office/drawing/2014/main" id="{3A13D0A5-35B7-6944-808D-5BCB052F52A0}"/>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35F941F4-A522-7440-9B2C-4CF23E724925}"/>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30B1260-32BF-6946-BAFC-B63443B7FA72}"/>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3A8E5E7-0F0C-EC4B-BF7D-47C09B08487E}"/>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E866EF8-CB83-AA44-ACE4-E32B1672CB6B}"/>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D826BBE-CC11-C440-B449-291B9130B3D1}"/>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urved Connector 120">
            <a:extLst>
              <a:ext uri="{FF2B5EF4-FFF2-40B4-BE49-F238E27FC236}">
                <a16:creationId xmlns:a16="http://schemas.microsoft.com/office/drawing/2014/main" id="{91A4151F-7E1A-ED48-BD0E-5B02F7E08CC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656BF348-6E59-C847-A8D3-869B3640AA25}"/>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8514D8D5-AC04-744E-BE61-40951FAB632A}"/>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345B619B-9998-C141-BB39-F74611038A93}"/>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0B224503-ADE8-3F4A-95E8-BBA975F6504F}"/>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933342B-26AF-2D4A-A95A-C052BC3A46AD}"/>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Curved Connector 129">
            <a:extLst>
              <a:ext uri="{FF2B5EF4-FFF2-40B4-BE49-F238E27FC236}">
                <a16:creationId xmlns:a16="http://schemas.microsoft.com/office/drawing/2014/main" id="{EA93DC13-303B-8B46-8647-26E9E4DD87CE}"/>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5E6F6906-E360-9C46-8619-14E0CE761A5C}"/>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4BD6FDC7-EB35-8F4B-9A9E-30F727327C76}"/>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a:endCxn id="107"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a:endCxn id="109"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a:endCxn id="110"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FB3EF3C-C649-594E-A4AE-D163250C6638}"/>
              </a:ext>
            </a:extLst>
          </p:cNvPr>
          <p:cNvCxnSpPr>
            <a:cxnSpLocks/>
            <a:stCxn id="107" idx="0"/>
            <a:endCxn id="116"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B355FDB-E1AA-1348-962A-5591D19113C2}"/>
              </a:ext>
            </a:extLst>
          </p:cNvPr>
          <p:cNvCxnSpPr>
            <a:cxnSpLocks/>
            <a:stCxn id="109" idx="0"/>
            <a:endCxn id="118"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1F15DF7-8F03-0F4D-A211-3AF18D8494F6}"/>
              </a:ext>
            </a:extLst>
          </p:cNvPr>
          <p:cNvCxnSpPr>
            <a:cxnSpLocks/>
            <a:stCxn id="110" idx="0"/>
            <a:endCxn id="119"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006C022-D10E-2D45-870F-56948C4A322A}"/>
              </a:ext>
            </a:extLst>
          </p:cNvPr>
          <p:cNvCxnSpPr>
            <a:cxnSpLocks/>
            <a:stCxn id="116" idx="0"/>
            <a:endCxn id="125"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A1C8F94-7FD8-0A41-BE99-9FE5310DF10F}"/>
              </a:ext>
            </a:extLst>
          </p:cNvPr>
          <p:cNvCxnSpPr>
            <a:cxnSpLocks/>
            <a:stCxn id="118" idx="0"/>
            <a:endCxn id="127"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A19DF8C-D03B-AE41-A68D-3B3530F43EAB}"/>
              </a:ext>
            </a:extLst>
          </p:cNvPr>
          <p:cNvCxnSpPr>
            <a:cxnSpLocks/>
            <a:stCxn id="119" idx="0"/>
            <a:endCxn id="128"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0A49A95-A9BE-8B49-AB2A-A02AD893E12C}"/>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3" name="Rectangle 152">
                <a:extLst>
                  <a:ext uri="{FF2B5EF4-FFF2-40B4-BE49-F238E27FC236}">
                    <a16:creationId xmlns:a16="http://schemas.microsoft.com/office/drawing/2014/main" id="{10A49A95-A9BE-8B49-AB2A-A02AD893E12C}"/>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1"/>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B3C0759F-C315-BA4A-83D4-687E5DDB7D7E}"/>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B064ED85-A1B8-6447-B82E-97CA4CA784C1}"/>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6" name="Rectangle 155">
                <a:extLst>
                  <a:ext uri="{FF2B5EF4-FFF2-40B4-BE49-F238E27FC236}">
                    <a16:creationId xmlns:a16="http://schemas.microsoft.com/office/drawing/2014/main" id="{B064ED85-A1B8-6447-B82E-97CA4CA784C1}"/>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7"/>
                <a:stretch>
                  <a:fillRect/>
                </a:stretch>
              </a:blipFill>
            </p:spPr>
            <p:txBody>
              <a:bodyPr/>
              <a:lstStyle/>
              <a:p>
                <a:r>
                  <a:rPr lang="en-US">
                    <a:noFill/>
                  </a:rPr>
                  <a:t> </a:t>
                </a:r>
              </a:p>
            </p:txBody>
          </p:sp>
        </mc:Fallback>
      </mc:AlternateContent>
      <p:sp>
        <p:nvSpPr>
          <p:cNvPr id="158" name="Oval 157">
            <a:extLst>
              <a:ext uri="{FF2B5EF4-FFF2-40B4-BE49-F238E27FC236}">
                <a16:creationId xmlns:a16="http://schemas.microsoft.com/office/drawing/2014/main" id="{AB28B2BF-DD1C-0E40-8A5B-9A979CB2F215}"/>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a:endCxn id="110"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a:endCxn id="109"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a:endCxn id="107"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a:endCxn id="109"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a:endCxn id="110"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a:endCxn id="107"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a:endCxn id="110"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EFD7908D-46F6-694F-B4A5-99C13B3C42B2}"/>
              </a:ext>
            </a:extLst>
          </p:cNvPr>
          <p:cNvCxnSpPr>
            <a:cxnSpLocks/>
            <a:stCxn id="109" idx="0"/>
            <a:endCxn id="116"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1CC3EF7-2A3D-D247-BB22-504C0F00475D}"/>
              </a:ext>
            </a:extLst>
          </p:cNvPr>
          <p:cNvCxnSpPr>
            <a:cxnSpLocks/>
            <a:stCxn id="110" idx="0"/>
            <a:endCxn id="116"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17319AD-EEC4-FD42-ADCB-AFACC2CD2947}"/>
              </a:ext>
            </a:extLst>
          </p:cNvPr>
          <p:cNvCxnSpPr>
            <a:cxnSpLocks/>
            <a:stCxn id="155" idx="7"/>
            <a:endCxn id="116"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9FD14372-B9F3-B34A-8FBC-EC7DB86931A5}"/>
              </a:ext>
            </a:extLst>
          </p:cNvPr>
          <p:cNvCxnSpPr>
            <a:cxnSpLocks/>
            <a:stCxn id="107" idx="0"/>
            <a:endCxn id="118"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1D6E0B-2BBC-A143-A20B-6B196A1C3BF1}"/>
              </a:ext>
            </a:extLst>
          </p:cNvPr>
          <p:cNvCxnSpPr>
            <a:cxnSpLocks/>
            <a:stCxn id="107" idx="0"/>
            <a:endCxn id="119"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D8AFB6B-BCC4-7742-8BB0-A750649486B0}"/>
              </a:ext>
            </a:extLst>
          </p:cNvPr>
          <p:cNvCxnSpPr>
            <a:cxnSpLocks/>
            <a:stCxn id="155" idx="0"/>
            <a:endCxn id="118"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85EE2282-36EA-394C-9716-06FB47F30855}"/>
              </a:ext>
            </a:extLst>
          </p:cNvPr>
          <p:cNvCxnSpPr>
            <a:cxnSpLocks/>
            <a:stCxn id="155" idx="0"/>
            <a:endCxn id="119"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102E0C2-0B74-C349-8D5D-22B9356EBDC2}"/>
              </a:ext>
            </a:extLst>
          </p:cNvPr>
          <p:cNvCxnSpPr>
            <a:cxnSpLocks/>
            <a:stCxn id="153" idx="0"/>
            <a:endCxn id="155"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689BA02-C7EC-B84B-9ABD-12CEE9E7ABF6}"/>
              </a:ext>
            </a:extLst>
          </p:cNvPr>
          <p:cNvCxnSpPr>
            <a:cxnSpLocks/>
            <a:stCxn id="158" idx="0"/>
            <a:endCxn id="128"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0F8B002-6FEF-0947-9304-5B8145FCBF73}"/>
              </a:ext>
            </a:extLst>
          </p:cNvPr>
          <p:cNvCxnSpPr>
            <a:cxnSpLocks/>
            <a:stCxn id="156" idx="0"/>
            <a:endCxn id="158"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5DDC83A-D7BC-AE45-87FC-3EFFAC57C20B}"/>
              </a:ext>
            </a:extLst>
          </p:cNvPr>
          <p:cNvCxnSpPr>
            <a:cxnSpLocks/>
            <a:stCxn id="158" idx="1"/>
            <a:endCxn id="127"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2B0EA740-964E-A44C-A8BB-DBF5A623C1CA}"/>
              </a:ext>
            </a:extLst>
          </p:cNvPr>
          <p:cNvCxnSpPr>
            <a:cxnSpLocks/>
            <a:stCxn id="158" idx="1"/>
            <a:endCxn id="125"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73832BE-B9F9-4849-B526-D4860B2D7719}"/>
              </a:ext>
            </a:extLst>
          </p:cNvPr>
          <p:cNvCxnSpPr>
            <a:cxnSpLocks/>
            <a:stCxn id="118" idx="0"/>
            <a:endCxn id="128"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29105F6-2D38-9A42-B861-8514464BE5BC}"/>
              </a:ext>
            </a:extLst>
          </p:cNvPr>
          <p:cNvCxnSpPr>
            <a:cxnSpLocks/>
            <a:stCxn id="116" idx="0"/>
            <a:endCxn id="128"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47C4CD8-D31A-5C48-955E-EFFBB1821E27}"/>
              </a:ext>
            </a:extLst>
          </p:cNvPr>
          <p:cNvCxnSpPr>
            <a:cxnSpLocks/>
            <a:stCxn id="119" idx="0"/>
            <a:endCxn id="127"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1DE09FC-2CE6-FF4E-B4E1-335E584DB6FF}"/>
              </a:ext>
            </a:extLst>
          </p:cNvPr>
          <p:cNvCxnSpPr>
            <a:cxnSpLocks/>
            <a:stCxn id="119" idx="0"/>
            <a:endCxn id="125"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0E83AB8B-FD2A-DA43-81E1-2F6AB69B6D59}"/>
              </a:ext>
            </a:extLst>
          </p:cNvPr>
          <p:cNvCxnSpPr>
            <a:cxnSpLocks/>
            <a:stCxn id="116" idx="0"/>
            <a:endCxn id="127"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1CA5A66-55BD-DA4C-8D0D-597A2F467799}"/>
              </a:ext>
            </a:extLst>
          </p:cNvPr>
          <p:cNvCxnSpPr>
            <a:cxnSpLocks/>
            <a:stCxn id="118" idx="0"/>
            <a:endCxn id="125"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F6FBEA1-35FD-B640-91A4-41351EA8B6D4}"/>
              </a:ext>
            </a:extLst>
          </p:cNvPr>
          <p:cNvCxnSpPr>
            <a:cxnSpLocks/>
            <a:stCxn id="109" idx="0"/>
            <a:endCxn id="119"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a:endCxn id="107"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a:endCxn id="109"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902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a:xfrm>
            <a:off x="40611" y="22269"/>
            <a:ext cx="7415712" cy="1325563"/>
          </a:xfrm>
        </p:spPr>
        <p:txBody>
          <a:bodyPr/>
          <a:lstStyle/>
          <a:p>
            <a:r>
              <a:rPr lang="en-US" dirty="0"/>
              <a:t>Back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40611" y="1368422"/>
                <a:ext cx="7091379" cy="5342005"/>
              </a:xfrm>
            </p:spPr>
            <p:txBody>
              <a:bodyPr>
                <a:normAutofit/>
              </a:bodyPr>
              <a:lstStyle/>
              <a:p>
                <a:pPr marL="0" indent="0">
                  <a:lnSpc>
                    <a:spcPct val="110000"/>
                  </a:lnSpc>
                  <a:buNone/>
                </a:pPr>
                <a:r>
                  <a:rPr lang="en-US" dirty="0"/>
                  <a:t>In other words, “back propagation” just means that you apply the chain rule of differentiation, backward through the network, for each training token, in order to compute</a:t>
                </a:r>
              </a:p>
              <a:p>
                <a:pPr marL="0" indent="0">
                  <a:lnSpc>
                    <a:spcPct val="11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oMath>
                  </m:oMathPara>
                </a14:m>
                <a:endParaRPr lang="en-US" dirty="0"/>
              </a:p>
              <a:p>
                <a:pPr marL="0" indent="0">
                  <a:lnSpc>
                    <a:spcPct val="110000"/>
                  </a:lnSpc>
                  <a:buNone/>
                </a:pPr>
                <a:r>
                  <a:rPr lang="en-US" dirty="0"/>
                  <a:t>…and then you just average that quantity over the training tokens.</a:t>
                </a:r>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40611" y="1368422"/>
                <a:ext cx="7091379" cy="5342005"/>
              </a:xfrm>
              <a:blipFill>
                <a:blip r:embed="rId2"/>
                <a:stretch>
                  <a:fillRect l="-1429" t="-952" r="-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9A7F7316-713F-7247-82FC-C66A9CA4CCA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82" name="Rectangle 81">
                <a:extLst>
                  <a:ext uri="{FF2B5EF4-FFF2-40B4-BE49-F238E27FC236}">
                    <a16:creationId xmlns:a16="http://schemas.microsoft.com/office/drawing/2014/main" id="{9A7F7316-713F-7247-82FC-C66A9CA4CCA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E70E00FA-0524-ED47-9C53-DA7267D5546F}"/>
              </a:ext>
            </a:extLst>
          </p:cNvPr>
          <p:cNvCxnSpPr>
            <a:cxnSpLocks/>
            <a:stCxn id="85" idx="0"/>
            <a:endCxn id="134" idx="4"/>
          </p:cNvCxnSpPr>
          <p:nvPr/>
        </p:nvCxnSpPr>
        <p:spPr>
          <a:xfrm flipH="1" flipV="1">
            <a:off x="7364280" y="5619749"/>
            <a:ext cx="4606" cy="50590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DF8F53F-F2B6-9042-B4CB-FE39CE105159}"/>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85" name="Rectangle 84">
                <a:extLst>
                  <a:ext uri="{FF2B5EF4-FFF2-40B4-BE49-F238E27FC236}">
                    <a16:creationId xmlns:a16="http://schemas.microsoft.com/office/drawing/2014/main" id="{6DF8F53F-F2B6-9042-B4CB-FE39CE105159}"/>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ECCBDDBD-4644-CB40-99BD-E3B228E12FC7}"/>
              </a:ext>
            </a:extLst>
          </p:cNvPr>
          <p:cNvCxnSpPr>
            <a:cxnSpLocks/>
            <a:stCxn id="88" idx="0"/>
            <a:endCxn id="136" idx="4"/>
          </p:cNvCxnSpPr>
          <p:nvPr/>
        </p:nvCxnSpPr>
        <p:spPr>
          <a:xfrm flipH="1" flipV="1">
            <a:off x="8502521" y="5614985"/>
            <a:ext cx="9356" cy="53448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BF939B9-E1C6-474C-B5E4-4E64808C72C7}"/>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88" name="Rectangle 87">
                <a:extLst>
                  <a:ext uri="{FF2B5EF4-FFF2-40B4-BE49-F238E27FC236}">
                    <a16:creationId xmlns:a16="http://schemas.microsoft.com/office/drawing/2014/main" id="{9BF939B9-E1C6-474C-B5E4-4E64808C72C7}"/>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89" name="Straight Arrow Connector 88">
            <a:extLst>
              <a:ext uri="{FF2B5EF4-FFF2-40B4-BE49-F238E27FC236}">
                <a16:creationId xmlns:a16="http://schemas.microsoft.com/office/drawing/2014/main" id="{2BE1C72C-2E23-644C-A3C2-283D0F02863B}"/>
              </a:ext>
            </a:extLst>
          </p:cNvPr>
          <p:cNvCxnSpPr>
            <a:cxnSpLocks/>
            <a:stCxn id="91" idx="0"/>
            <a:endCxn id="137" idx="4"/>
          </p:cNvCxnSpPr>
          <p:nvPr/>
        </p:nvCxnSpPr>
        <p:spPr>
          <a:xfrm flipH="1" flipV="1">
            <a:off x="10326565" y="5624509"/>
            <a:ext cx="1618" cy="52019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12FC8BE4-E6DC-F54F-9776-5B127FAD13E9}"/>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91" name="Rectangle 90">
                <a:extLst>
                  <a:ext uri="{FF2B5EF4-FFF2-40B4-BE49-F238E27FC236}">
                    <a16:creationId xmlns:a16="http://schemas.microsoft.com/office/drawing/2014/main" id="{12FC8BE4-E6DC-F54F-9776-5B127FAD13E9}"/>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92" name="Straight Arrow Connector 91">
            <a:extLst>
              <a:ext uri="{FF2B5EF4-FFF2-40B4-BE49-F238E27FC236}">
                <a16:creationId xmlns:a16="http://schemas.microsoft.com/office/drawing/2014/main" id="{A53F674F-C808-1941-83C3-A3ADDE0D1DEE}"/>
              </a:ext>
            </a:extLst>
          </p:cNvPr>
          <p:cNvCxnSpPr>
            <a:cxnSpLocks/>
            <a:stCxn id="94" idx="0"/>
            <a:endCxn id="139" idx="4"/>
          </p:cNvCxnSpPr>
          <p:nvPr/>
        </p:nvCxnSpPr>
        <p:spPr>
          <a:xfrm flipH="1" flipV="1">
            <a:off x="11321933" y="5605458"/>
            <a:ext cx="5911" cy="57734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525BA580-66EC-FA48-ACC9-29B2C5819201}"/>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94" name="Rectangle 93">
                <a:extLst>
                  <a:ext uri="{FF2B5EF4-FFF2-40B4-BE49-F238E27FC236}">
                    <a16:creationId xmlns:a16="http://schemas.microsoft.com/office/drawing/2014/main" id="{525BA580-66EC-FA48-ACC9-29B2C5819201}"/>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A9AABCFE-BE4A-3C49-94BC-42BF4897CB48}"/>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95" name="Rectangle 94">
                <a:extLst>
                  <a:ext uri="{FF2B5EF4-FFF2-40B4-BE49-F238E27FC236}">
                    <a16:creationId xmlns:a16="http://schemas.microsoft.com/office/drawing/2014/main" id="{A9AABCFE-BE4A-3C49-94BC-42BF4897CB48}"/>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EDCCDE48-B33A-A949-9A01-AB5F70EABCF0}"/>
              </a:ext>
            </a:extLst>
          </p:cNvPr>
          <p:cNvCxnSpPr>
            <a:cxnSpLocks/>
            <a:stCxn id="125" idx="0"/>
            <a:endCxn id="82" idx="2"/>
          </p:cNvCxnSpPr>
          <p:nvPr/>
        </p:nvCxnSpPr>
        <p:spPr>
          <a:xfrm flipH="1" flipV="1">
            <a:off x="7856783" y="857492"/>
            <a:ext cx="11926" cy="5744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97C1D55-79D5-114D-8580-F84A84E2F49E}"/>
              </a:ext>
            </a:extLst>
          </p:cNvPr>
          <p:cNvCxnSpPr>
            <a:cxnSpLocks/>
            <a:stCxn id="127" idx="0"/>
            <a:endCxn id="104" idx="2"/>
          </p:cNvCxnSpPr>
          <p:nvPr/>
        </p:nvCxnSpPr>
        <p:spPr>
          <a:xfrm flipH="1" flipV="1">
            <a:off x="8999768" y="867017"/>
            <a:ext cx="7186" cy="5601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3250D2B-F6F8-B849-BB1F-0CB9625CCDA6}"/>
              </a:ext>
            </a:extLst>
          </p:cNvPr>
          <p:cNvCxnSpPr>
            <a:cxnSpLocks/>
            <a:stCxn id="128" idx="0"/>
            <a:endCxn id="106" idx="2"/>
          </p:cNvCxnSpPr>
          <p:nvPr/>
        </p:nvCxnSpPr>
        <p:spPr>
          <a:xfrm flipH="1" flipV="1">
            <a:off x="10835028" y="890956"/>
            <a:ext cx="10262" cy="5457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1BC30BD-A9B3-5D4B-910C-77B4532ED7C2}"/>
                  </a:ext>
                </a:extLst>
              </p:cNvPr>
              <p:cNvSpPr/>
              <p:nvPr/>
            </p:nvSpPr>
            <p:spPr>
              <a:xfrm>
                <a:off x="8599434"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4" name="Rectangle 103">
                <a:extLst>
                  <a:ext uri="{FF2B5EF4-FFF2-40B4-BE49-F238E27FC236}">
                    <a16:creationId xmlns:a16="http://schemas.microsoft.com/office/drawing/2014/main" id="{81BC30BD-A9B3-5D4B-910C-77B4532ED7C2}"/>
                  </a:ext>
                </a:extLst>
              </p:cNvPr>
              <p:cNvSpPr>
                <a:spLocks noRot="1" noChangeAspect="1" noMove="1" noResize="1" noEditPoints="1" noAdjustHandles="1" noChangeArrowheads="1" noChangeShapeType="1" noTextEdit="1"/>
              </p:cNvSpPr>
              <p:nvPr/>
            </p:nvSpPr>
            <p:spPr>
              <a:xfrm>
                <a:off x="8599434"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6E378C86-C9C4-5D41-8726-8A2A0A04058F}"/>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6" name="Rectangle 105">
                <a:extLst>
                  <a:ext uri="{FF2B5EF4-FFF2-40B4-BE49-F238E27FC236}">
                    <a16:creationId xmlns:a16="http://schemas.microsoft.com/office/drawing/2014/main" id="{6E378C86-C9C4-5D41-8726-8A2A0A04058F}"/>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
        <p:nvSpPr>
          <p:cNvPr id="107" name="Oval 106">
            <a:extLst>
              <a:ext uri="{FF2B5EF4-FFF2-40B4-BE49-F238E27FC236}">
                <a16:creationId xmlns:a16="http://schemas.microsoft.com/office/drawing/2014/main" id="{69C33476-34B6-FB49-830E-D7D917F3F469}"/>
              </a:ext>
            </a:extLst>
          </p:cNvPr>
          <p:cNvSpPr/>
          <p:nvPr/>
        </p:nvSpPr>
        <p:spPr>
          <a:xfrm>
            <a:off x="6984740" y="424186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F30ACE-46D6-504E-8C76-E651975C3BFF}"/>
              </a:ext>
            </a:extLst>
          </p:cNvPr>
          <p:cNvSpPr/>
          <p:nvPr/>
        </p:nvSpPr>
        <p:spPr>
          <a:xfrm>
            <a:off x="8122985" y="423710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00EDDAC-BD71-1941-8396-28AF497812C1}"/>
              </a:ext>
            </a:extLst>
          </p:cNvPr>
          <p:cNvSpPr/>
          <p:nvPr/>
        </p:nvSpPr>
        <p:spPr>
          <a:xfrm>
            <a:off x="9947033" y="424662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Curved Connector 111">
            <a:extLst>
              <a:ext uri="{FF2B5EF4-FFF2-40B4-BE49-F238E27FC236}">
                <a16:creationId xmlns:a16="http://schemas.microsoft.com/office/drawing/2014/main" id="{3A13D0A5-35B7-6944-808D-5BCB052F52A0}"/>
              </a:ext>
            </a:extLst>
          </p:cNvPr>
          <p:cNvCxnSpPr>
            <a:cxnSpLocks/>
          </p:cNvCxnSpPr>
          <p:nvPr/>
        </p:nvCxnSpPr>
        <p:spPr>
          <a:xfrm flipV="1">
            <a:off x="7133081" y="436917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urved Connector 112">
            <a:extLst>
              <a:ext uri="{FF2B5EF4-FFF2-40B4-BE49-F238E27FC236}">
                <a16:creationId xmlns:a16="http://schemas.microsoft.com/office/drawing/2014/main" id="{35F941F4-A522-7440-9B2C-4CF23E724925}"/>
              </a:ext>
            </a:extLst>
          </p:cNvPr>
          <p:cNvCxnSpPr>
            <a:cxnSpLocks/>
          </p:cNvCxnSpPr>
          <p:nvPr/>
        </p:nvCxnSpPr>
        <p:spPr>
          <a:xfrm flipV="1">
            <a:off x="8257039" y="437869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930B1260-32BF-6946-BAFC-B63443B7FA72}"/>
              </a:ext>
            </a:extLst>
          </p:cNvPr>
          <p:cNvCxnSpPr>
            <a:cxnSpLocks/>
          </p:cNvCxnSpPr>
          <p:nvPr/>
        </p:nvCxnSpPr>
        <p:spPr>
          <a:xfrm flipV="1">
            <a:off x="10052511" y="435964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83A8E5E7-0F0C-EC4B-BF7D-47C09B08487E}"/>
              </a:ext>
            </a:extLst>
          </p:cNvPr>
          <p:cNvSpPr/>
          <p:nvPr/>
        </p:nvSpPr>
        <p:spPr>
          <a:xfrm>
            <a:off x="6979975" y="28512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E866EF8-CB83-AA44-ACE4-E32B1672CB6B}"/>
              </a:ext>
            </a:extLst>
          </p:cNvPr>
          <p:cNvSpPr/>
          <p:nvPr/>
        </p:nvSpPr>
        <p:spPr>
          <a:xfrm>
            <a:off x="8132508" y="284644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D826BBE-CC11-C440-B449-291B9130B3D1}"/>
              </a:ext>
            </a:extLst>
          </p:cNvPr>
          <p:cNvSpPr/>
          <p:nvPr/>
        </p:nvSpPr>
        <p:spPr>
          <a:xfrm>
            <a:off x="9942268" y="285596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urved Connector 120">
            <a:extLst>
              <a:ext uri="{FF2B5EF4-FFF2-40B4-BE49-F238E27FC236}">
                <a16:creationId xmlns:a16="http://schemas.microsoft.com/office/drawing/2014/main" id="{91A4151F-7E1A-ED48-BD0E-5B02F7E08CCF}"/>
              </a:ext>
            </a:extLst>
          </p:cNvPr>
          <p:cNvCxnSpPr>
            <a:cxnSpLocks/>
          </p:cNvCxnSpPr>
          <p:nvPr/>
        </p:nvCxnSpPr>
        <p:spPr>
          <a:xfrm flipV="1">
            <a:off x="7128316" y="297852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656BF348-6E59-C847-A8D3-869B3640AA25}"/>
              </a:ext>
            </a:extLst>
          </p:cNvPr>
          <p:cNvCxnSpPr>
            <a:cxnSpLocks/>
          </p:cNvCxnSpPr>
          <p:nvPr/>
        </p:nvCxnSpPr>
        <p:spPr>
          <a:xfrm flipV="1">
            <a:off x="8266562" y="298804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8514D8D5-AC04-744E-BE61-40951FAB632A}"/>
              </a:ext>
            </a:extLst>
          </p:cNvPr>
          <p:cNvCxnSpPr>
            <a:cxnSpLocks/>
          </p:cNvCxnSpPr>
          <p:nvPr/>
        </p:nvCxnSpPr>
        <p:spPr>
          <a:xfrm flipV="1">
            <a:off x="10047746" y="29689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345B619B-9998-C141-BB39-F74611038A93}"/>
              </a:ext>
            </a:extLst>
          </p:cNvPr>
          <p:cNvSpPr/>
          <p:nvPr/>
        </p:nvSpPr>
        <p:spPr>
          <a:xfrm>
            <a:off x="7489567" y="143197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0B224503-ADE8-3F4A-95E8-BBA975F6504F}"/>
              </a:ext>
            </a:extLst>
          </p:cNvPr>
          <p:cNvSpPr/>
          <p:nvPr/>
        </p:nvSpPr>
        <p:spPr>
          <a:xfrm>
            <a:off x="8627812" y="142720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933342B-26AF-2D4A-A95A-C052BC3A46AD}"/>
              </a:ext>
            </a:extLst>
          </p:cNvPr>
          <p:cNvSpPr/>
          <p:nvPr/>
        </p:nvSpPr>
        <p:spPr>
          <a:xfrm>
            <a:off x="10466148" y="143673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Curved Connector 129">
            <a:extLst>
              <a:ext uri="{FF2B5EF4-FFF2-40B4-BE49-F238E27FC236}">
                <a16:creationId xmlns:a16="http://schemas.microsoft.com/office/drawing/2014/main" id="{EA93DC13-303B-8B46-8647-26E9E4DD87CE}"/>
              </a:ext>
            </a:extLst>
          </p:cNvPr>
          <p:cNvCxnSpPr>
            <a:cxnSpLocks/>
          </p:cNvCxnSpPr>
          <p:nvPr/>
        </p:nvCxnSpPr>
        <p:spPr>
          <a:xfrm flipV="1">
            <a:off x="7637908" y="15592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5E6F6906-E360-9C46-8619-14E0CE761A5C}"/>
              </a:ext>
            </a:extLst>
          </p:cNvPr>
          <p:cNvCxnSpPr>
            <a:cxnSpLocks/>
          </p:cNvCxnSpPr>
          <p:nvPr/>
        </p:nvCxnSpPr>
        <p:spPr>
          <a:xfrm flipV="1">
            <a:off x="8761866" y="15688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4BD6FDC7-EB35-8F4B-9A9E-30F727327C76}"/>
              </a:ext>
            </a:extLst>
          </p:cNvPr>
          <p:cNvCxnSpPr>
            <a:cxnSpLocks/>
          </p:cNvCxnSpPr>
          <p:nvPr/>
        </p:nvCxnSpPr>
        <p:spPr>
          <a:xfrm flipV="1">
            <a:off x="10571626" y="154975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4D29B3F4-B11F-5A49-9575-8A6C778FF509}"/>
              </a:ext>
            </a:extLst>
          </p:cNvPr>
          <p:cNvSpPr/>
          <p:nvPr/>
        </p:nvSpPr>
        <p:spPr>
          <a:xfrm>
            <a:off x="7296144" y="547211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22E16F-50F9-164E-846D-3DF6CE78EA32}"/>
              </a:ext>
            </a:extLst>
          </p:cNvPr>
          <p:cNvSpPr/>
          <p:nvPr/>
        </p:nvSpPr>
        <p:spPr>
          <a:xfrm>
            <a:off x="8434385" y="5467349"/>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4131745-7EE5-FF4C-A2F1-01300493AA67}"/>
              </a:ext>
            </a:extLst>
          </p:cNvPr>
          <p:cNvSpPr/>
          <p:nvPr/>
        </p:nvSpPr>
        <p:spPr>
          <a:xfrm>
            <a:off x="10258429" y="5476873"/>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5A9404C-4C86-1F48-9CFD-8E4EFEF12220}"/>
              </a:ext>
            </a:extLst>
          </p:cNvPr>
          <p:cNvSpPr/>
          <p:nvPr/>
        </p:nvSpPr>
        <p:spPr>
          <a:xfrm>
            <a:off x="11253797" y="5457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436C3285-1814-5D4D-A138-230A614E368D}"/>
              </a:ext>
            </a:extLst>
          </p:cNvPr>
          <p:cNvCxnSpPr>
            <a:cxnSpLocks/>
            <a:stCxn id="134" idx="0"/>
            <a:endCxn id="107" idx="4"/>
          </p:cNvCxnSpPr>
          <p:nvPr/>
        </p:nvCxnSpPr>
        <p:spPr>
          <a:xfrm flipH="1" flipV="1">
            <a:off x="7363882" y="4944394"/>
            <a:ext cx="398" cy="52771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4D0AC93-D4E2-9A49-8A46-AAA6EDAAF74A}"/>
              </a:ext>
            </a:extLst>
          </p:cNvPr>
          <p:cNvCxnSpPr>
            <a:cxnSpLocks/>
            <a:stCxn id="136" idx="0"/>
            <a:endCxn id="109" idx="4"/>
          </p:cNvCxnSpPr>
          <p:nvPr/>
        </p:nvCxnSpPr>
        <p:spPr>
          <a:xfrm flipH="1" flipV="1">
            <a:off x="8502127" y="4939628"/>
            <a:ext cx="394"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6A17954-DAF3-1442-9267-A6AF5465E5E6}"/>
              </a:ext>
            </a:extLst>
          </p:cNvPr>
          <p:cNvCxnSpPr>
            <a:cxnSpLocks/>
            <a:stCxn id="137" idx="0"/>
            <a:endCxn id="110" idx="4"/>
          </p:cNvCxnSpPr>
          <p:nvPr/>
        </p:nvCxnSpPr>
        <p:spPr>
          <a:xfrm flipH="1" flipV="1">
            <a:off x="10326175" y="4949152"/>
            <a:ext cx="390" cy="52772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FB3EF3C-C649-594E-A4AE-D163250C6638}"/>
              </a:ext>
            </a:extLst>
          </p:cNvPr>
          <p:cNvCxnSpPr>
            <a:cxnSpLocks/>
            <a:stCxn id="107" idx="0"/>
            <a:endCxn id="116" idx="4"/>
          </p:cNvCxnSpPr>
          <p:nvPr/>
        </p:nvCxnSpPr>
        <p:spPr>
          <a:xfrm flipH="1" flipV="1">
            <a:off x="7359117" y="3553738"/>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B355FDB-E1AA-1348-962A-5591D19113C2}"/>
              </a:ext>
            </a:extLst>
          </p:cNvPr>
          <p:cNvCxnSpPr>
            <a:cxnSpLocks/>
            <a:stCxn id="109" idx="0"/>
            <a:endCxn id="118" idx="4"/>
          </p:cNvCxnSpPr>
          <p:nvPr/>
        </p:nvCxnSpPr>
        <p:spPr>
          <a:xfrm flipV="1">
            <a:off x="8502127" y="3548972"/>
            <a:ext cx="9523"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1F15DF7-8F03-0F4D-A211-3AF18D8494F6}"/>
              </a:ext>
            </a:extLst>
          </p:cNvPr>
          <p:cNvCxnSpPr>
            <a:cxnSpLocks/>
            <a:stCxn id="110" idx="0"/>
            <a:endCxn id="119" idx="4"/>
          </p:cNvCxnSpPr>
          <p:nvPr/>
        </p:nvCxnSpPr>
        <p:spPr>
          <a:xfrm flipH="1" flipV="1">
            <a:off x="10321410" y="3558496"/>
            <a:ext cx="4765" cy="68812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006C022-D10E-2D45-870F-56948C4A322A}"/>
              </a:ext>
            </a:extLst>
          </p:cNvPr>
          <p:cNvCxnSpPr>
            <a:cxnSpLocks/>
            <a:stCxn id="116" idx="0"/>
            <a:endCxn id="125" idx="4"/>
          </p:cNvCxnSpPr>
          <p:nvPr/>
        </p:nvCxnSpPr>
        <p:spPr>
          <a:xfrm flipV="1">
            <a:off x="7359117" y="2134501"/>
            <a:ext cx="509592"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A1C8F94-7FD8-0A41-BE99-9FE5310DF10F}"/>
              </a:ext>
            </a:extLst>
          </p:cNvPr>
          <p:cNvCxnSpPr>
            <a:cxnSpLocks/>
            <a:stCxn id="118" idx="0"/>
            <a:endCxn id="127" idx="4"/>
          </p:cNvCxnSpPr>
          <p:nvPr/>
        </p:nvCxnSpPr>
        <p:spPr>
          <a:xfrm flipV="1">
            <a:off x="8511650" y="2129735"/>
            <a:ext cx="495304"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A19DF8C-D03B-AE41-A68D-3B3530F43EAB}"/>
              </a:ext>
            </a:extLst>
          </p:cNvPr>
          <p:cNvCxnSpPr>
            <a:cxnSpLocks/>
            <a:stCxn id="119" idx="0"/>
            <a:endCxn id="128" idx="4"/>
          </p:cNvCxnSpPr>
          <p:nvPr/>
        </p:nvCxnSpPr>
        <p:spPr>
          <a:xfrm flipV="1">
            <a:off x="10321410" y="2139259"/>
            <a:ext cx="523880" cy="71671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0A49A95-A9BE-8B49-AB2A-A02AD893E12C}"/>
                  </a:ext>
                </a:extLst>
              </p:cNvPr>
              <p:cNvSpPr/>
              <p:nvPr/>
            </p:nvSpPr>
            <p:spPr>
              <a:xfrm>
                <a:off x="11070447" y="4663560"/>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3" name="Rectangle 152">
                <a:extLst>
                  <a:ext uri="{FF2B5EF4-FFF2-40B4-BE49-F238E27FC236}">
                    <a16:creationId xmlns:a16="http://schemas.microsoft.com/office/drawing/2014/main" id="{10A49A95-A9BE-8B49-AB2A-A02AD893E12C}"/>
                  </a:ext>
                </a:extLst>
              </p:cNvPr>
              <p:cNvSpPr>
                <a:spLocks noRot="1" noChangeAspect="1" noMove="1" noResize="1" noEditPoints="1" noAdjustHandles="1" noChangeArrowheads="1" noChangeShapeType="1" noTextEdit="1"/>
              </p:cNvSpPr>
              <p:nvPr/>
            </p:nvSpPr>
            <p:spPr>
              <a:xfrm>
                <a:off x="11070447" y="4663560"/>
                <a:ext cx="505267" cy="584775"/>
              </a:xfrm>
              <a:prstGeom prst="rect">
                <a:avLst/>
              </a:prstGeom>
              <a:blipFill>
                <a:blip r:embed="rId11"/>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B3C0759F-C315-BA4A-83D4-687E5DDB7D7E}"/>
              </a:ext>
            </a:extLst>
          </p:cNvPr>
          <p:cNvSpPr/>
          <p:nvPr/>
        </p:nvSpPr>
        <p:spPr>
          <a:xfrm>
            <a:off x="11249034" y="4252908"/>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B064ED85-A1B8-6447-B82E-97CA4CA784C1}"/>
                  </a:ext>
                </a:extLst>
              </p:cNvPr>
              <p:cNvSpPr/>
              <p:nvPr/>
            </p:nvSpPr>
            <p:spPr>
              <a:xfrm>
                <a:off x="11079969" y="3287186"/>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56" name="Rectangle 155">
                <a:extLst>
                  <a:ext uri="{FF2B5EF4-FFF2-40B4-BE49-F238E27FC236}">
                    <a16:creationId xmlns:a16="http://schemas.microsoft.com/office/drawing/2014/main" id="{B064ED85-A1B8-6447-B82E-97CA4CA784C1}"/>
                  </a:ext>
                </a:extLst>
              </p:cNvPr>
              <p:cNvSpPr>
                <a:spLocks noRot="1" noChangeAspect="1" noMove="1" noResize="1" noEditPoints="1" noAdjustHandles="1" noChangeArrowheads="1" noChangeShapeType="1" noTextEdit="1"/>
              </p:cNvSpPr>
              <p:nvPr/>
            </p:nvSpPr>
            <p:spPr>
              <a:xfrm>
                <a:off x="11079969" y="3287186"/>
                <a:ext cx="505267" cy="584775"/>
              </a:xfrm>
              <a:prstGeom prst="rect">
                <a:avLst/>
              </a:prstGeom>
              <a:blipFill>
                <a:blip r:embed="rId7"/>
                <a:stretch>
                  <a:fillRect/>
                </a:stretch>
              </a:blipFill>
            </p:spPr>
            <p:txBody>
              <a:bodyPr/>
              <a:lstStyle/>
              <a:p>
                <a:r>
                  <a:rPr lang="en-US">
                    <a:noFill/>
                  </a:rPr>
                  <a:t> </a:t>
                </a:r>
              </a:p>
            </p:txBody>
          </p:sp>
        </mc:Fallback>
      </mc:AlternateContent>
      <p:sp>
        <p:nvSpPr>
          <p:cNvPr id="158" name="Oval 157">
            <a:extLst>
              <a:ext uri="{FF2B5EF4-FFF2-40B4-BE49-F238E27FC236}">
                <a16:creationId xmlns:a16="http://schemas.microsoft.com/office/drawing/2014/main" id="{AB28B2BF-DD1C-0E40-8A5B-9A979CB2F215}"/>
              </a:ext>
            </a:extLst>
          </p:cNvPr>
          <p:cNvSpPr/>
          <p:nvPr/>
        </p:nvSpPr>
        <p:spPr>
          <a:xfrm>
            <a:off x="11258556" y="2890822"/>
            <a:ext cx="136272" cy="14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a:extLst>
              <a:ext uri="{FF2B5EF4-FFF2-40B4-BE49-F238E27FC236}">
                <a16:creationId xmlns:a16="http://schemas.microsoft.com/office/drawing/2014/main" id="{98A7CA44-1AF5-B44E-9D5D-D25F29A963F8}"/>
              </a:ext>
            </a:extLst>
          </p:cNvPr>
          <p:cNvCxnSpPr>
            <a:cxnSpLocks/>
            <a:stCxn id="139" idx="7"/>
            <a:endCxn id="110" idx="4"/>
          </p:cNvCxnSpPr>
          <p:nvPr/>
        </p:nvCxnSpPr>
        <p:spPr>
          <a:xfrm flipH="1" flipV="1">
            <a:off x="10326175" y="4949152"/>
            <a:ext cx="1043937" cy="5302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9755224-173F-744E-9269-7B60E93AEBD9}"/>
              </a:ext>
            </a:extLst>
          </p:cNvPr>
          <p:cNvCxnSpPr>
            <a:cxnSpLocks/>
            <a:stCxn id="139" idx="0"/>
            <a:endCxn id="109" idx="4"/>
          </p:cNvCxnSpPr>
          <p:nvPr/>
        </p:nvCxnSpPr>
        <p:spPr>
          <a:xfrm flipH="1" flipV="1">
            <a:off x="8502127" y="4939628"/>
            <a:ext cx="2819806" cy="51819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F2A80B7-FA42-2449-B7E0-1ECD90BDFC49}"/>
              </a:ext>
            </a:extLst>
          </p:cNvPr>
          <p:cNvCxnSpPr>
            <a:cxnSpLocks/>
            <a:stCxn id="139" idx="1"/>
            <a:endCxn id="107" idx="4"/>
          </p:cNvCxnSpPr>
          <p:nvPr/>
        </p:nvCxnSpPr>
        <p:spPr>
          <a:xfrm flipH="1" flipV="1">
            <a:off x="7363882" y="4944394"/>
            <a:ext cx="3909872" cy="53504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AC585C65-8B2A-DF40-97B7-A6E45C9BAF84}"/>
              </a:ext>
            </a:extLst>
          </p:cNvPr>
          <p:cNvCxnSpPr>
            <a:cxnSpLocks/>
            <a:stCxn id="134" idx="1"/>
            <a:endCxn id="109" idx="4"/>
          </p:cNvCxnSpPr>
          <p:nvPr/>
        </p:nvCxnSpPr>
        <p:spPr>
          <a:xfrm flipV="1">
            <a:off x="7316101" y="4939628"/>
            <a:ext cx="1186026" cy="55410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3446663-8C99-814B-849A-31793F5D205A}"/>
              </a:ext>
            </a:extLst>
          </p:cNvPr>
          <p:cNvCxnSpPr>
            <a:cxnSpLocks/>
            <a:stCxn id="134" idx="1"/>
            <a:endCxn id="110" idx="4"/>
          </p:cNvCxnSpPr>
          <p:nvPr/>
        </p:nvCxnSpPr>
        <p:spPr>
          <a:xfrm flipV="1">
            <a:off x="7316101" y="4949152"/>
            <a:ext cx="3010074" cy="54458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3002BFA-161E-0D47-820B-AC8862D59FDA}"/>
              </a:ext>
            </a:extLst>
          </p:cNvPr>
          <p:cNvCxnSpPr>
            <a:cxnSpLocks/>
            <a:stCxn id="136" idx="0"/>
            <a:endCxn id="107" idx="4"/>
          </p:cNvCxnSpPr>
          <p:nvPr/>
        </p:nvCxnSpPr>
        <p:spPr>
          <a:xfrm flipH="1" flipV="1">
            <a:off x="7363882" y="4944394"/>
            <a:ext cx="1138639" cy="52295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00A626-6222-4549-AA31-D164B2B15B1B}"/>
              </a:ext>
            </a:extLst>
          </p:cNvPr>
          <p:cNvCxnSpPr>
            <a:cxnSpLocks/>
            <a:stCxn id="136" idx="0"/>
            <a:endCxn id="110" idx="4"/>
          </p:cNvCxnSpPr>
          <p:nvPr/>
        </p:nvCxnSpPr>
        <p:spPr>
          <a:xfrm flipV="1">
            <a:off x="8502521" y="4949152"/>
            <a:ext cx="1823654" cy="51819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EFD7908D-46F6-694F-B4A5-99C13B3C42B2}"/>
              </a:ext>
            </a:extLst>
          </p:cNvPr>
          <p:cNvCxnSpPr>
            <a:cxnSpLocks/>
            <a:stCxn id="109" idx="0"/>
            <a:endCxn id="116" idx="4"/>
          </p:cNvCxnSpPr>
          <p:nvPr/>
        </p:nvCxnSpPr>
        <p:spPr>
          <a:xfrm flipH="1" flipV="1">
            <a:off x="7359117" y="3553738"/>
            <a:ext cx="1143010" cy="6833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31CC3EF7-2A3D-D247-BB22-504C0F00475D}"/>
              </a:ext>
            </a:extLst>
          </p:cNvPr>
          <p:cNvCxnSpPr>
            <a:cxnSpLocks/>
            <a:stCxn id="110" idx="0"/>
            <a:endCxn id="116" idx="4"/>
          </p:cNvCxnSpPr>
          <p:nvPr/>
        </p:nvCxnSpPr>
        <p:spPr>
          <a:xfrm flipH="1" flipV="1">
            <a:off x="7359117" y="3553738"/>
            <a:ext cx="2967058" cy="69288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17319AD-EEC4-FD42-ADCB-AFACC2CD2947}"/>
              </a:ext>
            </a:extLst>
          </p:cNvPr>
          <p:cNvCxnSpPr>
            <a:cxnSpLocks/>
            <a:stCxn id="155" idx="7"/>
            <a:endCxn id="116" idx="4"/>
          </p:cNvCxnSpPr>
          <p:nvPr/>
        </p:nvCxnSpPr>
        <p:spPr>
          <a:xfrm flipH="1" flipV="1">
            <a:off x="7359117" y="3553738"/>
            <a:ext cx="4006232" cy="7207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9FD14372-B9F3-B34A-8FBC-EC7DB86931A5}"/>
              </a:ext>
            </a:extLst>
          </p:cNvPr>
          <p:cNvCxnSpPr>
            <a:cxnSpLocks/>
            <a:stCxn id="107" idx="0"/>
            <a:endCxn id="118" idx="4"/>
          </p:cNvCxnSpPr>
          <p:nvPr/>
        </p:nvCxnSpPr>
        <p:spPr>
          <a:xfrm flipV="1">
            <a:off x="7363882" y="3548972"/>
            <a:ext cx="1147768" cy="69289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1D6E0B-2BBC-A143-A20B-6B196A1C3BF1}"/>
              </a:ext>
            </a:extLst>
          </p:cNvPr>
          <p:cNvCxnSpPr>
            <a:cxnSpLocks/>
            <a:stCxn id="107" idx="0"/>
            <a:endCxn id="119" idx="4"/>
          </p:cNvCxnSpPr>
          <p:nvPr/>
        </p:nvCxnSpPr>
        <p:spPr>
          <a:xfrm flipV="1">
            <a:off x="7363882" y="3558496"/>
            <a:ext cx="2957528" cy="68337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8D8AFB6B-BCC4-7742-8BB0-A750649486B0}"/>
              </a:ext>
            </a:extLst>
          </p:cNvPr>
          <p:cNvCxnSpPr>
            <a:cxnSpLocks/>
            <a:stCxn id="155" idx="0"/>
            <a:endCxn id="118" idx="4"/>
          </p:cNvCxnSpPr>
          <p:nvPr/>
        </p:nvCxnSpPr>
        <p:spPr>
          <a:xfrm flipH="1" flipV="1">
            <a:off x="8511650" y="3548972"/>
            <a:ext cx="2805520" cy="70393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85EE2282-36EA-394C-9716-06FB47F30855}"/>
              </a:ext>
            </a:extLst>
          </p:cNvPr>
          <p:cNvCxnSpPr>
            <a:cxnSpLocks/>
            <a:stCxn id="155" idx="0"/>
            <a:endCxn id="119" idx="4"/>
          </p:cNvCxnSpPr>
          <p:nvPr/>
        </p:nvCxnSpPr>
        <p:spPr>
          <a:xfrm flipH="1" flipV="1">
            <a:off x="10321410" y="3558496"/>
            <a:ext cx="995760" cy="69441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2102E0C2-0B74-C349-8D5D-22B9356EBDC2}"/>
              </a:ext>
            </a:extLst>
          </p:cNvPr>
          <p:cNvCxnSpPr>
            <a:cxnSpLocks/>
            <a:stCxn id="153" idx="0"/>
            <a:endCxn id="155" idx="4"/>
          </p:cNvCxnSpPr>
          <p:nvPr/>
        </p:nvCxnSpPr>
        <p:spPr>
          <a:xfrm flipH="1" flipV="1">
            <a:off x="11317170" y="4400544"/>
            <a:ext cx="5911" cy="26301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689BA02-C7EC-B84B-9ABD-12CEE9E7ABF6}"/>
              </a:ext>
            </a:extLst>
          </p:cNvPr>
          <p:cNvCxnSpPr>
            <a:cxnSpLocks/>
            <a:stCxn id="158" idx="0"/>
            <a:endCxn id="128" idx="4"/>
          </p:cNvCxnSpPr>
          <p:nvPr/>
        </p:nvCxnSpPr>
        <p:spPr>
          <a:xfrm flipH="1" flipV="1">
            <a:off x="10845290" y="2139259"/>
            <a:ext cx="481402" cy="751563"/>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F0F8B002-6FEF-0947-9304-5B8145FCBF73}"/>
              </a:ext>
            </a:extLst>
          </p:cNvPr>
          <p:cNvCxnSpPr>
            <a:cxnSpLocks/>
            <a:stCxn id="156" idx="0"/>
            <a:endCxn id="158" idx="4"/>
          </p:cNvCxnSpPr>
          <p:nvPr/>
        </p:nvCxnSpPr>
        <p:spPr>
          <a:xfrm flipH="1" flipV="1">
            <a:off x="11326692" y="3038458"/>
            <a:ext cx="5911" cy="24872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95DDC83A-D7BC-AE45-87FC-3EFFAC57C20B}"/>
              </a:ext>
            </a:extLst>
          </p:cNvPr>
          <p:cNvCxnSpPr>
            <a:cxnSpLocks/>
            <a:stCxn id="158" idx="1"/>
            <a:endCxn id="127" idx="4"/>
          </p:cNvCxnSpPr>
          <p:nvPr/>
        </p:nvCxnSpPr>
        <p:spPr>
          <a:xfrm flipH="1" flipV="1">
            <a:off x="9006954" y="2129735"/>
            <a:ext cx="2271559" cy="78270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2B0EA740-964E-A44C-A8BB-DBF5A623C1CA}"/>
              </a:ext>
            </a:extLst>
          </p:cNvPr>
          <p:cNvCxnSpPr>
            <a:cxnSpLocks/>
            <a:stCxn id="158" idx="1"/>
            <a:endCxn id="125" idx="4"/>
          </p:cNvCxnSpPr>
          <p:nvPr/>
        </p:nvCxnSpPr>
        <p:spPr>
          <a:xfrm flipH="1" flipV="1">
            <a:off x="7868709" y="2134501"/>
            <a:ext cx="3409804" cy="77794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73832BE-B9F9-4849-B526-D4860B2D7719}"/>
              </a:ext>
            </a:extLst>
          </p:cNvPr>
          <p:cNvCxnSpPr>
            <a:cxnSpLocks/>
            <a:stCxn id="118" idx="0"/>
            <a:endCxn id="128" idx="4"/>
          </p:cNvCxnSpPr>
          <p:nvPr/>
        </p:nvCxnSpPr>
        <p:spPr>
          <a:xfrm flipV="1">
            <a:off x="8511650" y="2139259"/>
            <a:ext cx="2333640" cy="70718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29105F6-2D38-9A42-B861-8514464BE5BC}"/>
              </a:ext>
            </a:extLst>
          </p:cNvPr>
          <p:cNvCxnSpPr>
            <a:cxnSpLocks/>
            <a:stCxn id="116" idx="0"/>
            <a:endCxn id="128" idx="4"/>
          </p:cNvCxnSpPr>
          <p:nvPr/>
        </p:nvCxnSpPr>
        <p:spPr>
          <a:xfrm flipV="1">
            <a:off x="7359117" y="2139259"/>
            <a:ext cx="3486173" cy="711952"/>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47C4CD8-D31A-5C48-955E-EFFBB1821E27}"/>
              </a:ext>
            </a:extLst>
          </p:cNvPr>
          <p:cNvCxnSpPr>
            <a:cxnSpLocks/>
            <a:stCxn id="119" idx="0"/>
            <a:endCxn id="127" idx="4"/>
          </p:cNvCxnSpPr>
          <p:nvPr/>
        </p:nvCxnSpPr>
        <p:spPr>
          <a:xfrm flipH="1" flipV="1">
            <a:off x="9006954" y="2129735"/>
            <a:ext cx="1314456" cy="72623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1DE09FC-2CE6-FF4E-B4E1-335E584DB6FF}"/>
              </a:ext>
            </a:extLst>
          </p:cNvPr>
          <p:cNvCxnSpPr>
            <a:cxnSpLocks/>
            <a:stCxn id="119" idx="0"/>
            <a:endCxn id="125" idx="4"/>
          </p:cNvCxnSpPr>
          <p:nvPr/>
        </p:nvCxnSpPr>
        <p:spPr>
          <a:xfrm flipH="1" flipV="1">
            <a:off x="7868709" y="2134501"/>
            <a:ext cx="2452701" cy="721468"/>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0E83AB8B-FD2A-DA43-81E1-2F6AB69B6D59}"/>
              </a:ext>
            </a:extLst>
          </p:cNvPr>
          <p:cNvCxnSpPr>
            <a:cxnSpLocks/>
            <a:stCxn id="116" idx="0"/>
            <a:endCxn id="127" idx="4"/>
          </p:cNvCxnSpPr>
          <p:nvPr/>
        </p:nvCxnSpPr>
        <p:spPr>
          <a:xfrm flipV="1">
            <a:off x="7359117" y="2129735"/>
            <a:ext cx="1647837" cy="721476"/>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1CA5A66-55BD-DA4C-8D0D-597A2F467799}"/>
              </a:ext>
            </a:extLst>
          </p:cNvPr>
          <p:cNvCxnSpPr>
            <a:cxnSpLocks/>
            <a:stCxn id="118" idx="0"/>
            <a:endCxn id="125" idx="4"/>
          </p:cNvCxnSpPr>
          <p:nvPr/>
        </p:nvCxnSpPr>
        <p:spPr>
          <a:xfrm flipH="1" flipV="1">
            <a:off x="7868709" y="2134501"/>
            <a:ext cx="642941" cy="711944"/>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F6FBEA1-35FD-B640-91A4-41351EA8B6D4}"/>
              </a:ext>
            </a:extLst>
          </p:cNvPr>
          <p:cNvCxnSpPr>
            <a:cxnSpLocks/>
            <a:stCxn id="109" idx="0"/>
            <a:endCxn id="119" idx="4"/>
          </p:cNvCxnSpPr>
          <p:nvPr/>
        </p:nvCxnSpPr>
        <p:spPr>
          <a:xfrm flipV="1">
            <a:off x="8502127" y="3558496"/>
            <a:ext cx="1819283" cy="67860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FF32B4D-3ECF-7F46-A9DB-F2585273202E}"/>
              </a:ext>
            </a:extLst>
          </p:cNvPr>
          <p:cNvCxnSpPr>
            <a:cxnSpLocks/>
            <a:stCxn id="137" idx="0"/>
            <a:endCxn id="107" idx="4"/>
          </p:cNvCxnSpPr>
          <p:nvPr/>
        </p:nvCxnSpPr>
        <p:spPr>
          <a:xfrm flipH="1" flipV="1">
            <a:off x="7363882" y="4944394"/>
            <a:ext cx="2962683" cy="532479"/>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5EF6962-C653-CA40-914E-15439ECBA320}"/>
              </a:ext>
            </a:extLst>
          </p:cNvPr>
          <p:cNvCxnSpPr>
            <a:cxnSpLocks/>
            <a:stCxn id="137" idx="0"/>
            <a:endCxn id="109" idx="4"/>
          </p:cNvCxnSpPr>
          <p:nvPr/>
        </p:nvCxnSpPr>
        <p:spPr>
          <a:xfrm flipH="1" flipV="1">
            <a:off x="8502127" y="4939628"/>
            <a:ext cx="1824438" cy="537245"/>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82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D36B-FED3-284D-B625-9923F2D6AAF8}"/>
              </a:ext>
            </a:extLst>
          </p:cNvPr>
          <p:cNvSpPr>
            <a:spLocks noGrp="1"/>
          </p:cNvSpPr>
          <p:nvPr>
            <p:ph type="title"/>
          </p:nvPr>
        </p:nvSpPr>
        <p:spPr>
          <a:xfrm>
            <a:off x="113374" y="64045"/>
            <a:ext cx="5161156" cy="1325563"/>
          </a:xfrm>
        </p:spPr>
        <p:txBody>
          <a:bodyPr/>
          <a:lstStyle/>
          <a:p>
            <a:r>
              <a:rPr lang="en-US" dirty="0"/>
              <a:t>Scalar Labels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096EEDD-08CD-4C4E-B172-D1AFA2A9EF6A}"/>
                  </a:ext>
                </a:extLst>
              </p:cNvPr>
              <p:cNvSpPr>
                <a:spLocks noGrp="1"/>
              </p:cNvSpPr>
              <p:nvPr>
                <p:ph sz="half" idx="2"/>
              </p:nvPr>
            </p:nvSpPr>
            <p:spPr>
              <a:xfrm>
                <a:off x="5553330" y="623552"/>
                <a:ext cx="5800470" cy="5736151"/>
              </a:xfrm>
            </p:spPr>
            <p:txBody>
              <a:bodyPr>
                <a:normAutofit/>
              </a:bodyPr>
              <a:lstStyle/>
              <a:p>
                <a:pPr marL="0" indent="0">
                  <a:lnSpc>
                    <a:spcPct val="100000"/>
                  </a:lnSpc>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𝒟</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d>
                            <m:dPr>
                              <m:ctrlPr>
                                <a:rPr lang="en-US" b="0" i="1" smtClean="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𝑦</m:t>
                                  </m:r>
                                </m:e>
                                <m:sub>
                                  <m:r>
                                    <a:rPr lang="en-US" i="1" dirty="0">
                                      <a:latin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𝑛</m:t>
                                  </m:r>
                                </m:sub>
                              </m:sSub>
                            </m:e>
                          </m:d>
                        </m:e>
                      </m:d>
                    </m:oMath>
                  </m:oMathPara>
                </a14:m>
                <a:endParaRPr lang="en-US" dirty="0"/>
              </a:p>
              <a:p>
                <a:pPr marL="0" indent="0">
                  <a:lnSpc>
                    <a:spcPct val="100000"/>
                  </a:lnSpc>
                  <a:buNone/>
                </a:pPr>
                <a:endParaRPr lang="en-US" dirty="0"/>
              </a:p>
              <a:p>
                <a:pPr marL="0" indent="0">
                  <a:lnSpc>
                    <a:spcPct val="100000"/>
                  </a:lnSpc>
                  <a:buNone/>
                </a:pPr>
                <a:r>
                  <a:rPr lang="en-US" dirty="0"/>
                  <a:t>Scalar labels: </a:t>
                </a:r>
              </a:p>
              <a:p>
                <a:pPr>
                  <a:lnSpc>
                    <a:spcPct val="100000"/>
                  </a:lnSpc>
                </a:pPr>
                <a:r>
                  <a:rPr lang="en-US" dirty="0"/>
                  <a:t>Signed binary (+1 or -1)</a:t>
                </a:r>
              </a:p>
              <a:p>
                <a:pPr lvl="1">
                  <a:lnSpc>
                    <a:spcPct val="100000"/>
                  </a:lnSpc>
                </a:pPr>
                <a:r>
                  <a:rPr lang="en-US" dirty="0"/>
                  <a:t>Example, -1=negative sentiment, +1=positive sentiment</a:t>
                </a:r>
              </a:p>
              <a:p>
                <a:pPr>
                  <a:lnSpc>
                    <a:spcPct val="100000"/>
                  </a:lnSpc>
                </a:pPr>
                <a:r>
                  <a:rPr lang="en-US" dirty="0"/>
                  <a:t>Unsigned binary (0 or 1) </a:t>
                </a:r>
              </a:p>
              <a:p>
                <a:pPr lvl="1">
                  <a:lnSpc>
                    <a:spcPct val="100000"/>
                  </a:lnSpc>
                </a:pPr>
                <a:r>
                  <a:rPr lang="en-US" dirty="0"/>
                  <a:t>Example: 1=animal, 0=non-animal.</a:t>
                </a:r>
              </a:p>
              <a:p>
                <a:pPr>
                  <a:lnSpc>
                    <a:spcPct val="100000"/>
                  </a:lnSpc>
                </a:pPr>
                <a:r>
                  <a:rPr lang="en-US" dirty="0"/>
                  <a:t>Any real number,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∞&lt;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b="0" i="1" dirty="0" smtClean="0">
                        <a:latin typeface="Cambria Math" panose="02040503050406030204" pitchFamily="18" charset="0"/>
                      </a:rPr>
                      <m:t>&lt;</m:t>
                    </m:r>
                    <m:r>
                      <a:rPr lang="en-US" b="0" i="1" dirty="0" smtClean="0">
                        <a:latin typeface="Cambria Math" panose="02040503050406030204" pitchFamily="18" charset="0"/>
                        <a:ea typeface="Cambria Math" panose="02040503050406030204" pitchFamily="18" charset="0"/>
                      </a:rPr>
                      <m:t>∞</m:t>
                    </m:r>
                  </m:oMath>
                </a14:m>
                <a:endParaRPr lang="en-US" dirty="0"/>
              </a:p>
              <a:p>
                <a:pPr lvl="1">
                  <a:lnSpc>
                    <a:spcPct val="100000"/>
                  </a:lnSpc>
                </a:pPr>
                <a:r>
                  <a:rPr lang="en-US" dirty="0"/>
                  <a:t>For example, the estimated value (for the black player) of a particular board position in chess</a:t>
                </a:r>
              </a:p>
            </p:txBody>
          </p:sp>
        </mc:Choice>
        <mc:Fallback xmlns="">
          <p:sp>
            <p:nvSpPr>
              <p:cNvPr id="4" name="Content Placeholder 3">
                <a:extLst>
                  <a:ext uri="{FF2B5EF4-FFF2-40B4-BE49-F238E27FC236}">
                    <a16:creationId xmlns:a16="http://schemas.microsoft.com/office/drawing/2014/main" id="{1096EEDD-08CD-4C4E-B172-D1AFA2A9EF6A}"/>
                  </a:ext>
                </a:extLst>
              </p:cNvPr>
              <p:cNvSpPr>
                <a:spLocks noGrp="1" noRot="1" noChangeAspect="1" noMove="1" noResize="1" noEditPoints="1" noAdjustHandles="1" noChangeArrowheads="1" noChangeShapeType="1" noTextEdit="1"/>
              </p:cNvSpPr>
              <p:nvPr>
                <p:ph sz="half" idx="2"/>
              </p:nvPr>
            </p:nvSpPr>
            <p:spPr>
              <a:xfrm>
                <a:off x="5553330" y="623552"/>
                <a:ext cx="5800470" cy="5736151"/>
              </a:xfrm>
              <a:blipFill>
                <a:blip r:embed="rId2"/>
                <a:stretch>
                  <a:fillRect l="-1965" t="-1987" b="-110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9063137-BAFB-6247-8F79-0835579B99F9}"/>
              </a:ext>
            </a:extLst>
          </p:cNvPr>
          <p:cNvPicPr>
            <a:picLocks noChangeAspect="1"/>
          </p:cNvPicPr>
          <p:nvPr/>
        </p:nvPicPr>
        <p:blipFill>
          <a:blip r:embed="rId3"/>
          <a:stretch>
            <a:fillRect/>
          </a:stretch>
        </p:blipFill>
        <p:spPr>
          <a:xfrm rot="5400000">
            <a:off x="4186241" y="3413126"/>
            <a:ext cx="1139825" cy="1139825"/>
          </a:xfrm>
          <a:prstGeom prst="rect">
            <a:avLst/>
          </a:prstGeom>
        </p:spPr>
      </p:pic>
      <p:pic>
        <p:nvPicPr>
          <p:cNvPr id="9" name="Picture 8">
            <a:extLst>
              <a:ext uri="{FF2B5EF4-FFF2-40B4-BE49-F238E27FC236}">
                <a16:creationId xmlns:a16="http://schemas.microsoft.com/office/drawing/2014/main" id="{69767EA6-0DD1-544C-AFAF-C045BB79A717}"/>
              </a:ext>
            </a:extLst>
          </p:cNvPr>
          <p:cNvPicPr>
            <a:picLocks noChangeAspect="1"/>
          </p:cNvPicPr>
          <p:nvPr/>
        </p:nvPicPr>
        <p:blipFill>
          <a:blip r:embed="rId4"/>
          <a:stretch>
            <a:fillRect/>
          </a:stretch>
        </p:blipFill>
        <p:spPr>
          <a:xfrm rot="5400000">
            <a:off x="2811456" y="3413127"/>
            <a:ext cx="1143000" cy="1143000"/>
          </a:xfrm>
          <a:prstGeom prst="rect">
            <a:avLst/>
          </a:prstGeom>
        </p:spPr>
      </p:pic>
      <p:pic>
        <p:nvPicPr>
          <p:cNvPr id="15" name="Picture 14">
            <a:extLst>
              <a:ext uri="{FF2B5EF4-FFF2-40B4-BE49-F238E27FC236}">
                <a16:creationId xmlns:a16="http://schemas.microsoft.com/office/drawing/2014/main" id="{E59D3CA7-D6D5-5B4B-A7EB-EF3A5A2F70C1}"/>
              </a:ext>
            </a:extLst>
          </p:cNvPr>
          <p:cNvPicPr>
            <a:picLocks noChangeAspect="1"/>
          </p:cNvPicPr>
          <p:nvPr/>
        </p:nvPicPr>
        <p:blipFill>
          <a:blip r:embed="rId5"/>
          <a:stretch>
            <a:fillRect/>
          </a:stretch>
        </p:blipFill>
        <p:spPr>
          <a:xfrm rot="5400000">
            <a:off x="136489" y="3409951"/>
            <a:ext cx="1143000" cy="1143000"/>
          </a:xfrm>
          <a:prstGeom prst="rect">
            <a:avLst/>
          </a:prstGeom>
        </p:spPr>
      </p:pic>
      <p:pic>
        <p:nvPicPr>
          <p:cNvPr id="21" name="Picture 20">
            <a:extLst>
              <a:ext uri="{FF2B5EF4-FFF2-40B4-BE49-F238E27FC236}">
                <a16:creationId xmlns:a16="http://schemas.microsoft.com/office/drawing/2014/main" id="{01B03FC4-75B9-8341-B33B-852B2228DB04}"/>
              </a:ext>
            </a:extLst>
          </p:cNvPr>
          <p:cNvPicPr>
            <a:picLocks noChangeAspect="1"/>
          </p:cNvPicPr>
          <p:nvPr/>
        </p:nvPicPr>
        <p:blipFill>
          <a:blip r:embed="rId6"/>
          <a:stretch>
            <a:fillRect/>
          </a:stretch>
        </p:blipFill>
        <p:spPr>
          <a:xfrm rot="5400000">
            <a:off x="1481783" y="3409951"/>
            <a:ext cx="1143000" cy="1143000"/>
          </a:xfrm>
          <a:prstGeom prst="rect">
            <a:avLst/>
          </a:prstGeom>
        </p:spPr>
      </p:pic>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D203789-B502-C641-A94D-4EC4D324965B}"/>
                  </a:ext>
                </a:extLst>
              </p:cNvPr>
              <p:cNvSpPr/>
              <p:nvPr/>
            </p:nvSpPr>
            <p:spPr>
              <a:xfrm>
                <a:off x="4107414" y="2987161"/>
                <a:ext cx="12737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4</m:t>
                          </m:r>
                        </m:sub>
                      </m:sSub>
                      <m:r>
                        <a:rPr lang="en-US" sz="2800" b="0" i="1" dirty="0" smtClean="0">
                          <a:latin typeface="Cambria Math" panose="02040503050406030204" pitchFamily="18" charset="0"/>
                        </a:rPr>
                        <m:t>=0</m:t>
                      </m:r>
                    </m:oMath>
                  </m:oMathPara>
                </a14:m>
                <a:endParaRPr lang="en-US" sz="2800" dirty="0"/>
              </a:p>
            </p:txBody>
          </p:sp>
        </mc:Choice>
        <mc:Fallback xmlns="">
          <p:sp>
            <p:nvSpPr>
              <p:cNvPr id="22" name="Rectangle 21">
                <a:extLst>
                  <a:ext uri="{FF2B5EF4-FFF2-40B4-BE49-F238E27FC236}">
                    <a16:creationId xmlns:a16="http://schemas.microsoft.com/office/drawing/2014/main" id="{9D203789-B502-C641-A94D-4EC4D324965B}"/>
                  </a:ext>
                </a:extLst>
              </p:cNvPr>
              <p:cNvSpPr>
                <a:spLocks noRot="1" noChangeAspect="1" noMove="1" noResize="1" noEditPoints="1" noAdjustHandles="1" noChangeArrowheads="1" noChangeShapeType="1" noTextEdit="1"/>
              </p:cNvSpPr>
              <p:nvPr/>
            </p:nvSpPr>
            <p:spPr>
              <a:xfrm>
                <a:off x="4107414" y="2987161"/>
                <a:ext cx="1273747" cy="523220"/>
              </a:xfrm>
              <a:prstGeom prst="rect">
                <a:avLst/>
              </a:prstGeom>
              <a:blipFill>
                <a:blip r:embed="rId7"/>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6555929-B7EC-D441-96C5-D7A15616410C}"/>
                  </a:ext>
                </a:extLst>
              </p:cNvPr>
              <p:cNvSpPr/>
              <p:nvPr/>
            </p:nvSpPr>
            <p:spPr>
              <a:xfrm>
                <a:off x="1416601" y="2982396"/>
                <a:ext cx="12890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=0</m:t>
                      </m:r>
                    </m:oMath>
                  </m:oMathPara>
                </a14:m>
                <a:endParaRPr lang="en-US" sz="2800" dirty="0"/>
              </a:p>
            </p:txBody>
          </p:sp>
        </mc:Choice>
        <mc:Fallback xmlns="">
          <p:sp>
            <p:nvSpPr>
              <p:cNvPr id="23" name="Rectangle 22">
                <a:extLst>
                  <a:ext uri="{FF2B5EF4-FFF2-40B4-BE49-F238E27FC236}">
                    <a16:creationId xmlns:a16="http://schemas.microsoft.com/office/drawing/2014/main" id="{F6555929-B7EC-D441-96C5-D7A15616410C}"/>
                  </a:ext>
                </a:extLst>
              </p:cNvPr>
              <p:cNvSpPr>
                <a:spLocks noRot="1" noChangeAspect="1" noMove="1" noResize="1" noEditPoints="1" noAdjustHandles="1" noChangeArrowheads="1" noChangeShapeType="1" noTextEdit="1"/>
              </p:cNvSpPr>
              <p:nvPr/>
            </p:nvSpPr>
            <p:spPr>
              <a:xfrm>
                <a:off x="1416601" y="2982396"/>
                <a:ext cx="1289071" cy="523220"/>
              </a:xfrm>
              <a:prstGeom prst="rect">
                <a:avLst/>
              </a:prstGeom>
              <a:blipFill>
                <a:blip r:embed="rId8"/>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7576C87-38BA-8B49-ADFB-B537DD7B5102}"/>
                  </a:ext>
                </a:extLst>
              </p:cNvPr>
              <p:cNvSpPr/>
              <p:nvPr/>
            </p:nvSpPr>
            <p:spPr>
              <a:xfrm>
                <a:off x="68818" y="2977632"/>
                <a:ext cx="12890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=1</m:t>
                      </m:r>
                    </m:oMath>
                  </m:oMathPara>
                </a14:m>
                <a:endParaRPr lang="en-US" sz="2800" dirty="0"/>
              </a:p>
            </p:txBody>
          </p:sp>
        </mc:Choice>
        <mc:Fallback xmlns="">
          <p:sp>
            <p:nvSpPr>
              <p:cNvPr id="24" name="Rectangle 23">
                <a:extLst>
                  <a:ext uri="{FF2B5EF4-FFF2-40B4-BE49-F238E27FC236}">
                    <a16:creationId xmlns:a16="http://schemas.microsoft.com/office/drawing/2014/main" id="{C7576C87-38BA-8B49-ADFB-B537DD7B5102}"/>
                  </a:ext>
                </a:extLst>
              </p:cNvPr>
              <p:cNvSpPr>
                <a:spLocks noRot="1" noChangeAspect="1" noMove="1" noResize="1" noEditPoints="1" noAdjustHandles="1" noChangeArrowheads="1" noChangeShapeType="1" noTextEdit="1"/>
              </p:cNvSpPr>
              <p:nvPr/>
            </p:nvSpPr>
            <p:spPr>
              <a:xfrm>
                <a:off x="68818" y="2977632"/>
                <a:ext cx="1289071" cy="523220"/>
              </a:xfrm>
              <a:prstGeom prst="rect">
                <a:avLst/>
              </a:prstGeom>
              <a:blipFill>
                <a:blip r:embed="rId9"/>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6A8AE7E-0D39-124A-939C-C16F5B9C0248}"/>
                  </a:ext>
                </a:extLst>
              </p:cNvPr>
              <p:cNvSpPr/>
              <p:nvPr/>
            </p:nvSpPr>
            <p:spPr>
              <a:xfrm>
                <a:off x="2707251" y="2958579"/>
                <a:ext cx="12890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𝑦</m:t>
                          </m:r>
                        </m:e>
                        <m:sub>
                          <m:r>
                            <a:rPr lang="en-US" sz="2800" b="0" i="1" dirty="0" smtClean="0">
                              <a:latin typeface="Cambria Math" panose="02040503050406030204" pitchFamily="18" charset="0"/>
                            </a:rPr>
                            <m:t>3</m:t>
                          </m:r>
                        </m:sub>
                      </m:sSub>
                      <m:r>
                        <a:rPr lang="en-US" sz="2800" b="0" i="1" dirty="0" smtClean="0">
                          <a:latin typeface="Cambria Math" panose="02040503050406030204" pitchFamily="18" charset="0"/>
                        </a:rPr>
                        <m:t>=1</m:t>
                      </m:r>
                    </m:oMath>
                  </m:oMathPara>
                </a14:m>
                <a:endParaRPr lang="en-US" sz="2800" dirty="0"/>
              </a:p>
            </p:txBody>
          </p:sp>
        </mc:Choice>
        <mc:Fallback xmlns="">
          <p:sp>
            <p:nvSpPr>
              <p:cNvPr id="25" name="Rectangle 24">
                <a:extLst>
                  <a:ext uri="{FF2B5EF4-FFF2-40B4-BE49-F238E27FC236}">
                    <a16:creationId xmlns:a16="http://schemas.microsoft.com/office/drawing/2014/main" id="{56A8AE7E-0D39-124A-939C-C16F5B9C0248}"/>
                  </a:ext>
                </a:extLst>
              </p:cNvPr>
              <p:cNvSpPr>
                <a:spLocks noRot="1" noChangeAspect="1" noMove="1" noResize="1" noEditPoints="1" noAdjustHandles="1" noChangeArrowheads="1" noChangeShapeType="1" noTextEdit="1"/>
              </p:cNvSpPr>
              <p:nvPr/>
            </p:nvSpPr>
            <p:spPr>
              <a:xfrm>
                <a:off x="2707251" y="2958579"/>
                <a:ext cx="1289071" cy="523220"/>
              </a:xfrm>
              <a:prstGeom prst="rect">
                <a:avLst/>
              </a:prstGeom>
              <a:blipFill>
                <a:blip r:embed="rId10"/>
                <a:stretch>
                  <a:fillRect b="-9524"/>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EEA44A8B-BE27-B64B-AEE1-CC9F8078D573}"/>
              </a:ext>
            </a:extLst>
          </p:cNvPr>
          <p:cNvSpPr/>
          <p:nvPr/>
        </p:nvSpPr>
        <p:spPr>
          <a:xfrm>
            <a:off x="192641" y="1458397"/>
            <a:ext cx="4894846" cy="461665"/>
          </a:xfrm>
          <a:prstGeom prst="rect">
            <a:avLst/>
          </a:prstGeom>
          <a:ln>
            <a:solidFill>
              <a:schemeClr val="accent1"/>
            </a:solidFill>
          </a:ln>
        </p:spPr>
        <p:txBody>
          <a:bodyPr wrap="square">
            <a:spAutoFit/>
          </a:bodyPr>
          <a:lstStyle/>
          <a:p>
            <a:pPr algn="ctr"/>
            <a:r>
              <a:rPr lang="en-US" sz="2400" i="1" dirty="0"/>
              <a:t>I’m warning you, it’s pretty pathetic.</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621C887-0E77-494F-913A-7310EE0E504F}"/>
                  </a:ext>
                </a:extLst>
              </p:cNvPr>
              <p:cNvSpPr/>
              <p:nvPr/>
            </p:nvSpPr>
            <p:spPr>
              <a:xfrm>
                <a:off x="6900" y="1029754"/>
                <a:ext cx="154850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a:latin typeface="Cambria Math" panose="02040503050406030204" pitchFamily="18" charset="0"/>
                            </a:rPr>
                            <m:t>𝑦</m:t>
                          </m:r>
                        </m:e>
                        <m:sub>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=−1</m:t>
                      </m:r>
                    </m:oMath>
                  </m:oMathPara>
                </a14:m>
                <a:endParaRPr lang="en-US" sz="2800" dirty="0"/>
              </a:p>
            </p:txBody>
          </p:sp>
        </mc:Choice>
        <mc:Fallback xmlns="">
          <p:sp>
            <p:nvSpPr>
              <p:cNvPr id="28" name="Rectangle 27">
                <a:extLst>
                  <a:ext uri="{FF2B5EF4-FFF2-40B4-BE49-F238E27FC236}">
                    <a16:creationId xmlns:a16="http://schemas.microsoft.com/office/drawing/2014/main" id="{C621C887-0E77-494F-913A-7310EE0E504F}"/>
                  </a:ext>
                </a:extLst>
              </p:cNvPr>
              <p:cNvSpPr>
                <a:spLocks noRot="1" noChangeAspect="1" noMove="1" noResize="1" noEditPoints="1" noAdjustHandles="1" noChangeArrowheads="1" noChangeShapeType="1" noTextEdit="1"/>
              </p:cNvSpPr>
              <p:nvPr/>
            </p:nvSpPr>
            <p:spPr>
              <a:xfrm>
                <a:off x="6900" y="1029754"/>
                <a:ext cx="1548501" cy="523220"/>
              </a:xfrm>
              <a:prstGeom prst="rect">
                <a:avLst/>
              </a:prstGeom>
              <a:blipFill>
                <a:blip r:embed="rId11"/>
                <a:stretch>
                  <a:fillRect b="-9524"/>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4FFE9237-C19D-D84A-A0E1-D9D7E53BF10F}"/>
              </a:ext>
            </a:extLst>
          </p:cNvPr>
          <p:cNvSpPr/>
          <p:nvPr/>
        </p:nvSpPr>
        <p:spPr>
          <a:xfrm>
            <a:off x="222722" y="2268028"/>
            <a:ext cx="4907627" cy="461665"/>
          </a:xfrm>
          <a:prstGeom prst="rect">
            <a:avLst/>
          </a:prstGeom>
          <a:ln>
            <a:solidFill>
              <a:schemeClr val="accent1"/>
            </a:solidFill>
          </a:ln>
        </p:spPr>
        <p:txBody>
          <a:bodyPr wrap="none">
            <a:spAutoFit/>
          </a:bodyPr>
          <a:lstStyle/>
          <a:p>
            <a:pPr algn="ctr"/>
            <a:r>
              <a:rPr lang="en-US" sz="2400" i="1" dirty="0"/>
              <a:t>This is a beautiful movie, you’ll love it.</a:t>
            </a: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0DF1600E-213D-784D-9AFC-E102F8477FD7}"/>
                  </a:ext>
                </a:extLst>
              </p:cNvPr>
              <p:cNvSpPr/>
              <p:nvPr/>
            </p:nvSpPr>
            <p:spPr>
              <a:xfrm>
                <a:off x="-26439" y="1825101"/>
                <a:ext cx="15567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a:latin typeface="Cambria Math" panose="02040503050406030204" pitchFamily="18" charset="0"/>
                            </a:rPr>
                            <m:t>𝑦</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=+1</m:t>
                      </m:r>
                    </m:oMath>
                  </m:oMathPara>
                </a14:m>
                <a:endParaRPr lang="en-US" sz="2800" dirty="0"/>
              </a:p>
            </p:txBody>
          </p:sp>
        </mc:Choice>
        <mc:Fallback xmlns="">
          <p:sp>
            <p:nvSpPr>
              <p:cNvPr id="30" name="Rectangle 29">
                <a:extLst>
                  <a:ext uri="{FF2B5EF4-FFF2-40B4-BE49-F238E27FC236}">
                    <a16:creationId xmlns:a16="http://schemas.microsoft.com/office/drawing/2014/main" id="{0DF1600E-213D-784D-9AFC-E102F8477FD7}"/>
                  </a:ext>
                </a:extLst>
              </p:cNvPr>
              <p:cNvSpPr>
                <a:spLocks noRot="1" noChangeAspect="1" noMove="1" noResize="1" noEditPoints="1" noAdjustHandles="1" noChangeArrowheads="1" noChangeShapeType="1" noTextEdit="1"/>
              </p:cNvSpPr>
              <p:nvPr/>
            </p:nvSpPr>
            <p:spPr>
              <a:xfrm>
                <a:off x="-26439" y="1825101"/>
                <a:ext cx="1556772" cy="523220"/>
              </a:xfrm>
              <a:prstGeom prst="rect">
                <a:avLst/>
              </a:prstGeom>
              <a:blipFill>
                <a:blip r:embed="rId12"/>
                <a:stretch>
                  <a:fillRect b="-9756"/>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3D8960E5-6C5C-1044-9C4C-51E09C6B11E0}"/>
              </a:ext>
            </a:extLst>
          </p:cNvPr>
          <p:cNvSpPr/>
          <p:nvPr/>
        </p:nvSpPr>
        <p:spPr>
          <a:xfrm>
            <a:off x="322235" y="4534587"/>
            <a:ext cx="5036717" cy="280300"/>
          </a:xfrm>
          <a:prstGeom prst="rect">
            <a:avLst/>
          </a:prstGeom>
        </p:spPr>
        <p:txBody>
          <a:bodyPr wrap="square">
            <a:spAutoFit/>
          </a:bodyPr>
          <a:lstStyle/>
          <a:p>
            <a:pPr algn="r"/>
            <a:r>
              <a:rPr lang="en-US" sz="1200" dirty="0">
                <a:hlinkClick r:id="rId13"/>
              </a:rPr>
              <a:t>Learning Multiple Layers of Features from Tiny Images</a:t>
            </a:r>
            <a:r>
              <a:rPr lang="en-US" sz="1200" dirty="0"/>
              <a:t>, Alex </a:t>
            </a:r>
            <a:r>
              <a:rPr lang="en-US" sz="1200" dirty="0" err="1"/>
              <a:t>Krizhevsky</a:t>
            </a:r>
            <a:r>
              <a:rPr lang="en-US" sz="1200" dirty="0"/>
              <a:t>, 2009</a:t>
            </a:r>
          </a:p>
        </p:txBody>
      </p:sp>
      <p:pic>
        <p:nvPicPr>
          <p:cNvPr id="33" name="Graphic 32" descr="Chess pieces">
            <a:extLst>
              <a:ext uri="{FF2B5EF4-FFF2-40B4-BE49-F238E27FC236}">
                <a16:creationId xmlns:a16="http://schemas.microsoft.com/office/drawing/2014/main" id="{186C2882-D322-9148-83E9-5508C5DBE98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17486" y="5377142"/>
            <a:ext cx="914400" cy="914400"/>
          </a:xfrm>
          <a:prstGeom prst="rect">
            <a:avLst/>
          </a:prstGeom>
        </p:spPr>
      </p:pic>
      <p:sp>
        <p:nvSpPr>
          <p:cNvPr id="34" name="Trapezoid 33">
            <a:extLst>
              <a:ext uri="{FF2B5EF4-FFF2-40B4-BE49-F238E27FC236}">
                <a16:creationId xmlns:a16="http://schemas.microsoft.com/office/drawing/2014/main" id="{C764216E-4C46-434C-969C-3E0A5D65DA86}"/>
              </a:ext>
            </a:extLst>
          </p:cNvPr>
          <p:cNvSpPr/>
          <p:nvPr/>
        </p:nvSpPr>
        <p:spPr>
          <a:xfrm>
            <a:off x="1296043" y="5515296"/>
            <a:ext cx="2947342" cy="1256982"/>
          </a:xfrm>
          <a:prstGeom prst="trapezoi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9B59776-089D-134C-9396-5021B12A8D4A}"/>
                  </a:ext>
                </a:extLst>
              </p:cNvPr>
              <p:cNvSpPr/>
              <p:nvPr/>
            </p:nvSpPr>
            <p:spPr>
              <a:xfrm>
                <a:off x="1478522" y="5044564"/>
                <a:ext cx="13377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𝑦</m:t>
                      </m:r>
                      <m:r>
                        <a:rPr lang="en-US" sz="2800" b="0" i="1" dirty="0" smtClean="0">
                          <a:latin typeface="Cambria Math" panose="02040503050406030204" pitchFamily="18" charset="0"/>
                        </a:rPr>
                        <m:t>=97</m:t>
                      </m:r>
                    </m:oMath>
                  </m:oMathPara>
                </a14:m>
                <a:endParaRPr lang="en-US" sz="2800" dirty="0"/>
              </a:p>
            </p:txBody>
          </p:sp>
        </mc:Choice>
        <mc:Fallback xmlns="">
          <p:sp>
            <p:nvSpPr>
              <p:cNvPr id="35" name="Rectangle 34">
                <a:extLst>
                  <a:ext uri="{FF2B5EF4-FFF2-40B4-BE49-F238E27FC236}">
                    <a16:creationId xmlns:a16="http://schemas.microsoft.com/office/drawing/2014/main" id="{09B59776-089D-134C-9396-5021B12A8D4A}"/>
                  </a:ext>
                </a:extLst>
              </p:cNvPr>
              <p:cNvSpPr>
                <a:spLocks noRot="1" noChangeAspect="1" noMove="1" noResize="1" noEditPoints="1" noAdjustHandles="1" noChangeArrowheads="1" noChangeShapeType="1" noTextEdit="1"/>
              </p:cNvSpPr>
              <p:nvPr/>
            </p:nvSpPr>
            <p:spPr>
              <a:xfrm>
                <a:off x="1478522" y="5044564"/>
                <a:ext cx="1337739" cy="523220"/>
              </a:xfrm>
              <a:prstGeom prst="rect">
                <a:avLst/>
              </a:prstGeom>
              <a:blipFill>
                <a:blip r:embed="rId16"/>
                <a:stretch>
                  <a:fillRect b="-9524"/>
                </a:stretch>
              </a:blipFill>
            </p:spPr>
            <p:txBody>
              <a:bodyPr/>
              <a:lstStyle/>
              <a:p>
                <a:r>
                  <a:rPr lang="en-US">
                    <a:noFill/>
                  </a:rPr>
                  <a:t> </a:t>
                </a:r>
              </a:p>
            </p:txBody>
          </p:sp>
        </mc:Fallback>
      </mc:AlternateContent>
    </p:spTree>
    <p:extLst>
      <p:ext uri="{BB962C8B-B14F-4D97-AF65-F5344CB8AC3E}">
        <p14:creationId xmlns:p14="http://schemas.microsoft.com/office/powerpoint/2010/main" val="2107121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EDA5-4DD6-DA47-ADF3-F5643FA0FE75}"/>
              </a:ext>
            </a:extLst>
          </p:cNvPr>
          <p:cNvSpPr>
            <a:spLocks noGrp="1"/>
          </p:cNvSpPr>
          <p:nvPr>
            <p:ph type="title"/>
          </p:nvPr>
        </p:nvSpPr>
        <p:spPr/>
        <p:txBody>
          <a:bodyPr/>
          <a:lstStyle/>
          <a:p>
            <a:r>
              <a:rPr lang="en-US" dirty="0"/>
              <a:t>Back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2B9A99-7C85-354E-A477-5A10263540AA}"/>
                  </a:ext>
                </a:extLst>
              </p:cNvPr>
              <p:cNvSpPr>
                <a:spLocks noGrp="1"/>
              </p:cNvSpPr>
              <p:nvPr>
                <p:ph idx="1"/>
              </p:nvPr>
            </p:nvSpPr>
            <p:spPr/>
            <p:txBody>
              <a:bodyPr>
                <a:normAutofit fontScale="92500"/>
              </a:bodyPr>
              <a:lstStyle/>
              <a:p>
                <a:pPr marL="0" indent="0">
                  <a:buNone/>
                </a:pPr>
                <a:r>
                  <a:rPr lang="en-US" dirty="0"/>
                  <a:t>Back-propagation depends on two main types of derivatives:</a:t>
                </a:r>
              </a:p>
              <a:p>
                <a:r>
                  <a:rPr lang="en-US" dirty="0"/>
                  <a:t>The derivative of an excitation with respect to the preceding layer’s activation,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m:t>
                            </m:r>
                            <m:r>
                              <a:rPr lang="en-US" i="1">
                                <a:latin typeface="Cambria Math" panose="02040503050406030204" pitchFamily="18" charset="0"/>
                              </a:rPr>
                              <m:t>𝑖</m:t>
                            </m:r>
                          </m:sub>
                          <m:sup>
                            <m:d>
                              <m:dPr>
                                <m:ctrlPr>
                                  <a:rPr lang="en-US" i="1">
                                    <a:latin typeface="Cambria Math" panose="02040503050406030204" pitchFamily="18" charset="0"/>
                                  </a:rPr>
                                </m:ctrlPr>
                              </m:dPr>
                              <m:e>
                                <m:r>
                                  <a:rPr lang="en-US" b="0" i="1" smtClean="0">
                                    <a:latin typeface="Cambria Math" panose="02040503050406030204" pitchFamily="18" charset="0"/>
                                  </a:rPr>
                                  <m:t>𝑙</m:t>
                                </m:r>
                              </m:e>
                            </m:d>
                          </m:sup>
                        </m:sSubSup>
                      </m:num>
                      <m:den>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rPr>
                              <m:t>𝑖</m:t>
                            </m:r>
                          </m:sub>
                          <m:sup>
                            <m:r>
                              <a:rPr lang="en-US" i="1">
                                <a:latin typeface="Cambria Math" panose="02040503050406030204" pitchFamily="18" charset="0"/>
                              </a:rPr>
                              <m:t>(</m:t>
                            </m:r>
                            <m:r>
                              <a:rPr lang="en-US" b="0" i="1" smtClean="0">
                                <a:latin typeface="Cambria Math" panose="02040503050406030204" pitchFamily="18" charset="0"/>
                              </a:rPr>
                              <m:t>𝑙</m:t>
                            </m:r>
                            <m:r>
                              <a:rPr lang="en-US" i="1">
                                <a:latin typeface="Cambria Math" panose="02040503050406030204" pitchFamily="18" charset="0"/>
                              </a:rPr>
                              <m:t>−1)</m:t>
                            </m:r>
                          </m:sup>
                        </m:sSubSup>
                      </m:den>
                    </m:f>
                  </m:oMath>
                </a14:m>
                <a:r>
                  <a:rPr lang="en-US" dirty="0"/>
                  <a:t>.</a:t>
                </a:r>
              </a:p>
              <a:p>
                <a:r>
                  <a:rPr lang="en-US" dirty="0"/>
                  <a:t>The derivative of an activation with respect to its own excitation,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h</m:t>
                            </m:r>
                          </m:e>
                          <m:sub>
                            <m:r>
                              <a:rPr lang="en-US" i="1">
                                <a:latin typeface="Cambria Math" panose="02040503050406030204" pitchFamily="18" charset="0"/>
                              </a:rPr>
                              <m:t>𝑘𝑖</m:t>
                            </m:r>
                          </m:sub>
                          <m:sup>
                            <m:d>
                              <m:dPr>
                                <m:ctrlPr>
                                  <a:rPr lang="en-US" i="1">
                                    <a:latin typeface="Cambria Math" panose="02040503050406030204" pitchFamily="18" charset="0"/>
                                  </a:rPr>
                                </m:ctrlPr>
                              </m:dPr>
                              <m:e>
                                <m:r>
                                  <a:rPr lang="en-US" i="1">
                                    <a:latin typeface="Cambria Math" panose="02040503050406030204" pitchFamily="18" charset="0"/>
                                  </a:rPr>
                                  <m:t>𝑙</m:t>
                                </m:r>
                              </m:e>
                            </m:d>
                          </m:sup>
                        </m:sSubSup>
                      </m:num>
                      <m:den>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𝑘𝑖</m:t>
                            </m:r>
                          </m:sub>
                          <m:sup>
                            <m:d>
                              <m:dPr>
                                <m:ctrlPr>
                                  <a:rPr lang="en-US" i="1">
                                    <a:latin typeface="Cambria Math" panose="02040503050406030204" pitchFamily="18" charset="0"/>
                                  </a:rPr>
                                </m:ctrlPr>
                              </m:dPr>
                              <m:e>
                                <m:r>
                                  <a:rPr lang="en-US" i="1">
                                    <a:latin typeface="Cambria Math" panose="02040503050406030204" pitchFamily="18" charset="0"/>
                                  </a:rPr>
                                  <m:t>𝑙</m:t>
                                </m:r>
                              </m:e>
                            </m:d>
                          </m:sup>
                        </m:sSubSup>
                      </m:den>
                    </m:f>
                  </m:oMath>
                </a14:m>
                <a:endParaRPr lang="en-US" dirty="0"/>
              </a:p>
              <a:p>
                <a:pPr marL="0" indent="0">
                  <a:buNone/>
                </a:pPr>
                <a:r>
                  <a:rPr lang="en-US" dirty="0"/>
                  <a:t>These two quantities are both easy to compute, and interesting.   But I’m not going to tell you what they are, because you don’t need to know.  The reason you don’t need to know is that </a:t>
                </a:r>
                <a:r>
                  <a:rPr lang="en-US" dirty="0" err="1"/>
                  <a:t>pytorch</a:t>
                </a:r>
                <a:r>
                  <a:rPr lang="en-US" dirty="0"/>
                  <a:t> has lookup tables for each of them, and will compute these quantities for you during MP6.</a:t>
                </a:r>
              </a:p>
            </p:txBody>
          </p:sp>
        </mc:Choice>
        <mc:Fallback xmlns="">
          <p:sp>
            <p:nvSpPr>
              <p:cNvPr id="3" name="Content Placeholder 2">
                <a:extLst>
                  <a:ext uri="{FF2B5EF4-FFF2-40B4-BE49-F238E27FC236}">
                    <a16:creationId xmlns:a16="http://schemas.microsoft.com/office/drawing/2014/main" id="{322B9A99-7C85-354E-A477-5A10263540AA}"/>
                  </a:ext>
                </a:extLst>
              </p:cNvPr>
              <p:cNvSpPr>
                <a:spLocks noGrp="1" noRot="1" noChangeAspect="1" noMove="1" noResize="1" noEditPoints="1" noAdjustHandles="1" noChangeArrowheads="1" noChangeShapeType="1" noTextEdit="1"/>
              </p:cNvSpPr>
              <p:nvPr>
                <p:ph idx="1"/>
              </p:nvPr>
            </p:nvSpPr>
            <p:spPr>
              <a:blipFill>
                <a:blip r:embed="rId2"/>
                <a:stretch>
                  <a:fillRect l="-965" t="-2339" r="-1448"/>
                </a:stretch>
              </a:blipFill>
            </p:spPr>
            <p:txBody>
              <a:bodyPr/>
              <a:lstStyle/>
              <a:p>
                <a:r>
                  <a:rPr lang="en-US">
                    <a:noFill/>
                  </a:rPr>
                  <a:t> </a:t>
                </a:r>
              </a:p>
            </p:txBody>
          </p:sp>
        </mc:Fallback>
      </mc:AlternateContent>
    </p:spTree>
    <p:extLst>
      <p:ext uri="{BB962C8B-B14F-4D97-AF65-F5344CB8AC3E}">
        <p14:creationId xmlns:p14="http://schemas.microsoft.com/office/powerpoint/2010/main" val="1305352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a:xfrm>
            <a:off x="166681" y="93659"/>
            <a:ext cx="10515600" cy="1006475"/>
          </a:xfrm>
        </p:spPr>
        <p:txBody>
          <a:bodyPr/>
          <a:lstStyle/>
          <a:p>
            <a:r>
              <a:rPr lang="en-US" dirty="0"/>
              <a:t>How to make a neural network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a:xfrm>
                <a:off x="157163" y="1371600"/>
                <a:ext cx="11815761" cy="5286375"/>
              </a:xfrm>
            </p:spPr>
            <p:txBody>
              <a:bodyPr>
                <a:normAutofit fontScale="77500" lnSpcReduction="20000"/>
              </a:bodyPr>
              <a:lstStyle/>
              <a:p>
                <a:r>
                  <a:rPr lang="en-US" dirty="0"/>
                  <a:t>Training Data: </a:t>
                </a:r>
                <a14:m>
                  <m:oMath xmlns:m="http://schemas.openxmlformats.org/officeDocument/2006/math">
                    <m:r>
                      <a:rPr lang="en-US" i="1">
                        <a:latin typeface="Cambria Math" panose="02040503050406030204" pitchFamily="18" charset="0"/>
                        <a:ea typeface="Cambria Math" panose="02040503050406030204" pitchFamily="18" charset="0"/>
                      </a:rPr>
                      <m:t>𝒟</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𝑛</m:t>
                                </m:r>
                              </m:sub>
                            </m:sSub>
                          </m:e>
                        </m:d>
                      </m:e>
                    </m:d>
                  </m:oMath>
                </a14:m>
                <a:endParaRPr lang="en-US" dirty="0"/>
              </a:p>
              <a:p>
                <a:r>
                  <a:rPr lang="en-US" dirty="0"/>
                  <a:t>Forward propagation: compute </a:t>
                </a:r>
                <a14:m>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oMath>
                </a14:m>
                <a:r>
                  <a:rPr lang="en-US" dirty="0"/>
                  <a:t> for each training token by alternating these two equations:</a:t>
                </a:r>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𝑘𝑖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r>
                            <a:rPr lang="en-US" i="1">
                              <a:latin typeface="Cambria Math" panose="02040503050406030204" pitchFamily="18" charset="0"/>
                            </a:rPr>
                            <m:t>+1</m:t>
                          </m:r>
                        </m:sup>
                        <m:e>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rPr>
                                <m:t>𝑗𝑖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−1)</m:t>
                              </m:r>
                            </m:sup>
                          </m:sSubSup>
                        </m:e>
                      </m:nary>
                    </m:oMath>
                  </m:oMathPara>
                </a14:m>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𝑘𝑖</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e>
                      </m:d>
                    </m:oMath>
                  </m:oMathPara>
                </a14:m>
                <a:endParaRPr lang="en-US" dirty="0"/>
              </a:p>
              <a:p>
                <a:r>
                  <a:rPr lang="en-US" dirty="0"/>
                  <a:t>Loss Function: </a:t>
                </a:r>
                <a14:m>
                  <m:oMath xmlns:m="http://schemas.openxmlformats.org/officeDocument/2006/math">
                    <m:r>
                      <a:rPr lang="en-US" i="1">
                        <a:latin typeface="Cambria Math" panose="02040503050406030204" pitchFamily="18" charset="0"/>
                        <a:ea typeface="Cambria Math" panose="02040503050406030204" pitchFamily="18" charset="0"/>
                      </a:rPr>
                      <m:t>ℒ</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e>
                    </m:nary>
                  </m:oMath>
                </a14:m>
                <a:endParaRPr lang="en-US" dirty="0"/>
              </a:p>
              <a:p>
                <a:r>
                  <a:rPr lang="en-US" dirty="0"/>
                  <a:t>Back propagation: apply the chain rule backward through the network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e>
                        </m:d>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oMath>
                </a14:m>
                <a:r>
                  <a:rPr lang="en-US" dirty="0"/>
                  <a:t>, then average over training data to compute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oMath>
                </a14:m>
                <a:r>
                  <a:rPr lang="en-US" dirty="0"/>
                  <a:t>, then update the weights as </a:t>
                </a: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ℒ</m:t>
                          </m:r>
                        </m:num>
                        <m:den>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𝑘𝑗</m:t>
                              </m:r>
                            </m:sub>
                            <m:sup>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sup>
                          </m:sSubSup>
                        </m:den>
                      </m:f>
                    </m:oMath>
                  </m:oMathPara>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C198D77F-E02E-1046-990F-005075ABEF5D}"/>
                  </a:ext>
                </a:extLst>
              </p:cNvPr>
              <p:cNvSpPr>
                <a:spLocks noGrp="1" noRot="1" noChangeAspect="1" noMove="1" noResize="1" noEditPoints="1" noAdjustHandles="1" noChangeArrowheads="1" noChangeShapeType="1" noTextEdit="1"/>
              </p:cNvSpPr>
              <p:nvPr>
                <p:ph idx="1"/>
              </p:nvPr>
            </p:nvSpPr>
            <p:spPr>
              <a:xfrm>
                <a:off x="157163" y="1371600"/>
                <a:ext cx="11815761" cy="5286375"/>
              </a:xfrm>
              <a:blipFill>
                <a:blip r:embed="rId2"/>
                <a:stretch>
                  <a:fillRect l="-644" t="-5048"/>
                </a:stretch>
              </a:blipFill>
            </p:spPr>
            <p:txBody>
              <a:bodyPr/>
              <a:lstStyle/>
              <a:p>
                <a:r>
                  <a:rPr lang="en-US">
                    <a:noFill/>
                  </a:rPr>
                  <a:t> </a:t>
                </a:r>
              </a:p>
            </p:txBody>
          </p:sp>
        </mc:Fallback>
      </mc:AlternateContent>
    </p:spTree>
    <p:extLst>
      <p:ext uri="{BB962C8B-B14F-4D97-AF65-F5344CB8AC3E}">
        <p14:creationId xmlns:p14="http://schemas.microsoft.com/office/powerpoint/2010/main" val="55024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D36B-FED3-284D-B625-9923F2D6AAF8}"/>
              </a:ext>
            </a:extLst>
          </p:cNvPr>
          <p:cNvSpPr>
            <a:spLocks noGrp="1"/>
          </p:cNvSpPr>
          <p:nvPr>
            <p:ph type="title"/>
          </p:nvPr>
        </p:nvSpPr>
        <p:spPr>
          <a:xfrm>
            <a:off x="113374" y="64045"/>
            <a:ext cx="5161156" cy="559507"/>
          </a:xfrm>
        </p:spPr>
        <p:txBody>
          <a:bodyPr>
            <a:normAutofit fontScale="90000"/>
          </a:bodyPr>
          <a:lstStyle/>
          <a:p>
            <a:r>
              <a:rPr lang="en-US" dirty="0"/>
              <a:t>Vector Labels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096EEDD-08CD-4C4E-B172-D1AFA2A9EF6A}"/>
                  </a:ext>
                </a:extLst>
              </p:cNvPr>
              <p:cNvSpPr>
                <a:spLocks noGrp="1"/>
              </p:cNvSpPr>
              <p:nvPr>
                <p:ph sz="half" idx="2"/>
              </p:nvPr>
            </p:nvSpPr>
            <p:spPr>
              <a:xfrm>
                <a:off x="5553330" y="623552"/>
                <a:ext cx="5800470" cy="5736151"/>
              </a:xfrm>
            </p:spPr>
            <p:txBody>
              <a:bodyPr>
                <a:normAutofit/>
              </a:bodyPr>
              <a:lstStyle/>
              <a:p>
                <a:pPr marL="0" indent="0">
                  <a:lnSpc>
                    <a:spcPct val="100000"/>
                  </a:lnSpc>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𝒟</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d>
                            <m:dPr>
                              <m:ctrlPr>
                                <a:rPr lang="en-US" b="0" i="1" smtClean="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𝑛</m:t>
                                  </m:r>
                                </m:sub>
                              </m:sSub>
                            </m:e>
                          </m:d>
                        </m:e>
                      </m:d>
                    </m:oMath>
                  </m:oMathPara>
                </a14:m>
                <a:endParaRPr lang="en-US" dirty="0"/>
              </a:p>
              <a:p>
                <a:pPr marL="0" indent="0">
                  <a:lnSpc>
                    <a:spcPct val="100000"/>
                  </a:lnSpc>
                  <a:buNone/>
                </a:pPr>
                <a:endParaRPr lang="en-US" dirty="0"/>
              </a:p>
              <a:p>
                <a:pPr marL="0" indent="0">
                  <a:lnSpc>
                    <a:spcPct val="100000"/>
                  </a:lnSpc>
                  <a:buNone/>
                </a:pPr>
                <a:r>
                  <a:rPr lang="en-US" dirty="0"/>
                  <a:t>Vector labels:</a:t>
                </a:r>
              </a:p>
              <a:p>
                <a:pPr>
                  <a:lnSpc>
                    <a:spcPct val="100000"/>
                  </a:lnSpc>
                </a:pPr>
                <a:r>
                  <a:rPr lang="en-US" dirty="0"/>
                  <a:t>A one-hot vector, in which the correct class has a “1”, and all other classes have a “0”.</a:t>
                </a:r>
              </a:p>
              <a:p>
                <a:pPr lvl="1">
                  <a:lnSpc>
                    <a:spcPct val="100000"/>
                  </a:lnSpc>
                </a:pPr>
                <a:r>
                  <a:rPr lang="en-US" dirty="0"/>
                  <a:t>Example: object recognition</a:t>
                </a:r>
              </a:p>
              <a:p>
                <a:pPr lvl="1">
                  <a:lnSpc>
                    <a:spcPct val="100000"/>
                  </a:lnSpc>
                </a:pPr>
                <a:r>
                  <a:rPr lang="en-US" dirty="0"/>
                  <a:t>Example: part of speech tagging</a:t>
                </a:r>
              </a:p>
              <a:p>
                <a:pPr>
                  <a:lnSpc>
                    <a:spcPct val="100000"/>
                  </a:lnSpc>
                </a:pPr>
                <a:r>
                  <a:rPr lang="en-US" dirty="0"/>
                  <a:t>A real vector</a:t>
                </a:r>
              </a:p>
              <a:p>
                <a:pPr lvl="1">
                  <a:lnSpc>
                    <a:spcPct val="100000"/>
                  </a:lnSpc>
                </a:pPr>
                <a:r>
                  <a:rPr lang="en-US" dirty="0"/>
                  <a:t>Example: input is a noisy image, desired output is the clean image.</a:t>
                </a:r>
              </a:p>
            </p:txBody>
          </p:sp>
        </mc:Choice>
        <mc:Fallback xmlns="">
          <p:sp>
            <p:nvSpPr>
              <p:cNvPr id="4" name="Content Placeholder 3">
                <a:extLst>
                  <a:ext uri="{FF2B5EF4-FFF2-40B4-BE49-F238E27FC236}">
                    <a16:creationId xmlns:a16="http://schemas.microsoft.com/office/drawing/2014/main" id="{1096EEDD-08CD-4C4E-B172-D1AFA2A9EF6A}"/>
                  </a:ext>
                </a:extLst>
              </p:cNvPr>
              <p:cNvSpPr>
                <a:spLocks noGrp="1" noRot="1" noChangeAspect="1" noMove="1" noResize="1" noEditPoints="1" noAdjustHandles="1" noChangeArrowheads="1" noChangeShapeType="1" noTextEdit="1"/>
              </p:cNvSpPr>
              <p:nvPr>
                <p:ph sz="half" idx="2"/>
              </p:nvPr>
            </p:nvSpPr>
            <p:spPr>
              <a:xfrm>
                <a:off x="5553330" y="623552"/>
                <a:ext cx="5800470" cy="5736151"/>
              </a:xfrm>
              <a:blipFill>
                <a:blip r:embed="rId2"/>
                <a:stretch>
                  <a:fillRect l="-1965" t="-1987" r="-240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5111B3D-DA4B-C842-9583-301D7346AC41}"/>
              </a:ext>
            </a:extLst>
          </p:cNvPr>
          <p:cNvPicPr>
            <a:picLocks noChangeAspect="1"/>
          </p:cNvPicPr>
          <p:nvPr/>
        </p:nvPicPr>
        <p:blipFill>
          <a:blip r:embed="rId3"/>
          <a:stretch>
            <a:fillRect/>
          </a:stretch>
        </p:blipFill>
        <p:spPr>
          <a:xfrm>
            <a:off x="709605" y="930248"/>
            <a:ext cx="3429000" cy="828073"/>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AA545AF-75BB-0947-B628-DC1FFED14A5F}"/>
                  </a:ext>
                </a:extLst>
              </p:cNvPr>
              <p:cNvSpPr/>
              <p:nvPr/>
            </p:nvSpPr>
            <p:spPr>
              <a:xfrm>
                <a:off x="643430" y="911738"/>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bg1"/>
                              </a:solidFill>
                              <a:latin typeface="Cambria Math" panose="02040503050406030204" pitchFamily="18" charset="0"/>
                            </a:rPr>
                          </m:ctrlPr>
                        </m:sSubPr>
                        <m:e>
                          <m:acc>
                            <m:accPr>
                              <m:chr m:val="⃗"/>
                              <m:ctrlPr>
                                <a:rPr lang="en-US" sz="2800" b="1" i="1" dirty="0">
                                  <a:solidFill>
                                    <a:schemeClr val="bg1"/>
                                  </a:solidFill>
                                  <a:latin typeface="Cambria Math" panose="02040503050406030204" pitchFamily="18" charset="0"/>
                                </a:rPr>
                              </m:ctrlPr>
                            </m:accPr>
                            <m:e>
                              <m:r>
                                <a:rPr lang="en-US" sz="2800" b="1" i="1" dirty="0" smtClean="0">
                                  <a:solidFill>
                                    <a:schemeClr val="bg1"/>
                                  </a:solidFill>
                                  <a:latin typeface="Cambria Math" panose="02040503050406030204" pitchFamily="18" charset="0"/>
                                </a:rPr>
                                <m:t>𝒙</m:t>
                              </m:r>
                            </m:e>
                          </m:acc>
                        </m:e>
                        <m:sub>
                          <m:r>
                            <a:rPr lang="en-US" sz="2800" b="1" i="1" dirty="0" smtClean="0">
                              <a:solidFill>
                                <a:schemeClr val="bg1"/>
                              </a:solidFill>
                              <a:latin typeface="Cambria Math" panose="02040503050406030204" pitchFamily="18" charset="0"/>
                            </a:rPr>
                            <m:t>𝟏</m:t>
                          </m:r>
                        </m:sub>
                      </m:sSub>
                    </m:oMath>
                  </m:oMathPara>
                </a14:m>
                <a:endParaRPr lang="en-US" sz="2800" b="1" dirty="0">
                  <a:solidFill>
                    <a:schemeClr val="bg1"/>
                  </a:solidFill>
                </a:endParaRPr>
              </a:p>
            </p:txBody>
          </p:sp>
        </mc:Choice>
        <mc:Fallback xmlns="">
          <p:sp>
            <p:nvSpPr>
              <p:cNvPr id="11" name="Rectangle 10">
                <a:extLst>
                  <a:ext uri="{FF2B5EF4-FFF2-40B4-BE49-F238E27FC236}">
                    <a16:creationId xmlns:a16="http://schemas.microsoft.com/office/drawing/2014/main" id="{0AA545AF-75BB-0947-B628-DC1FFED14A5F}"/>
                  </a:ext>
                </a:extLst>
              </p:cNvPr>
              <p:cNvSpPr>
                <a:spLocks noRot="1" noChangeAspect="1" noMove="1" noResize="1" noEditPoints="1" noAdjustHandles="1" noChangeArrowheads="1" noChangeShapeType="1" noTextEdit="1"/>
              </p:cNvSpPr>
              <p:nvPr/>
            </p:nvSpPr>
            <p:spPr>
              <a:xfrm>
                <a:off x="643430" y="911738"/>
                <a:ext cx="645177" cy="523220"/>
              </a:xfrm>
              <a:prstGeom prst="rect">
                <a:avLst/>
              </a:prstGeom>
              <a:blipFill>
                <a:blip r:embed="rId4"/>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B3D3E46-5C74-0143-BC06-0B1533DD7C4D}"/>
                  </a:ext>
                </a:extLst>
              </p:cNvPr>
              <p:cNvSpPr/>
              <p:nvPr/>
            </p:nvSpPr>
            <p:spPr>
              <a:xfrm>
                <a:off x="1547606" y="895741"/>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bg1"/>
                              </a:solidFill>
                              <a:latin typeface="Cambria Math" panose="02040503050406030204" pitchFamily="18" charset="0"/>
                            </a:rPr>
                          </m:ctrlPr>
                        </m:sSubPr>
                        <m:e>
                          <m:acc>
                            <m:accPr>
                              <m:chr m:val="⃗"/>
                              <m:ctrlPr>
                                <a:rPr lang="en-US" sz="2800" b="1" i="1" dirty="0">
                                  <a:solidFill>
                                    <a:schemeClr val="bg1"/>
                                  </a:solidFill>
                                  <a:latin typeface="Cambria Math" panose="02040503050406030204" pitchFamily="18" charset="0"/>
                                </a:rPr>
                              </m:ctrlPr>
                            </m:accPr>
                            <m:e>
                              <m:r>
                                <a:rPr lang="en-US" sz="2800" b="1" i="1" dirty="0" smtClean="0">
                                  <a:solidFill>
                                    <a:schemeClr val="bg1"/>
                                  </a:solidFill>
                                  <a:latin typeface="Cambria Math" panose="02040503050406030204" pitchFamily="18" charset="0"/>
                                </a:rPr>
                                <m:t>𝒙</m:t>
                              </m:r>
                            </m:e>
                          </m:acc>
                        </m:e>
                        <m:sub>
                          <m:r>
                            <a:rPr lang="en-US" sz="2800" b="1" i="1" dirty="0" smtClean="0">
                              <a:solidFill>
                                <a:schemeClr val="bg1"/>
                              </a:solidFill>
                              <a:latin typeface="Cambria Math" panose="02040503050406030204" pitchFamily="18" charset="0"/>
                            </a:rPr>
                            <m:t>𝟐</m:t>
                          </m:r>
                        </m:sub>
                      </m:sSub>
                    </m:oMath>
                  </m:oMathPara>
                </a14:m>
                <a:endParaRPr lang="en-US" sz="2800" b="1" dirty="0">
                  <a:solidFill>
                    <a:schemeClr val="bg1"/>
                  </a:solidFill>
                </a:endParaRPr>
              </a:p>
            </p:txBody>
          </p:sp>
        </mc:Choice>
        <mc:Fallback xmlns="">
          <p:sp>
            <p:nvSpPr>
              <p:cNvPr id="12" name="Rectangle 11">
                <a:extLst>
                  <a:ext uri="{FF2B5EF4-FFF2-40B4-BE49-F238E27FC236}">
                    <a16:creationId xmlns:a16="http://schemas.microsoft.com/office/drawing/2014/main" id="{EB3D3E46-5C74-0143-BC06-0B1533DD7C4D}"/>
                  </a:ext>
                </a:extLst>
              </p:cNvPr>
              <p:cNvSpPr>
                <a:spLocks noRot="1" noChangeAspect="1" noMove="1" noResize="1" noEditPoints="1" noAdjustHandles="1" noChangeArrowheads="1" noChangeShapeType="1" noTextEdit="1"/>
              </p:cNvSpPr>
              <p:nvPr/>
            </p:nvSpPr>
            <p:spPr>
              <a:xfrm>
                <a:off x="1547606" y="895741"/>
                <a:ext cx="645177" cy="523220"/>
              </a:xfrm>
              <a:prstGeom prst="rect">
                <a:avLst/>
              </a:prstGeom>
              <a:blipFill>
                <a:blip r:embed="rId5"/>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8994C48-7621-4F49-8E49-9007B9840B2C}"/>
                  </a:ext>
                </a:extLst>
              </p:cNvPr>
              <p:cNvSpPr/>
              <p:nvPr/>
            </p:nvSpPr>
            <p:spPr>
              <a:xfrm>
                <a:off x="2411166" y="904305"/>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bg1"/>
                              </a:solidFill>
                              <a:latin typeface="Cambria Math" panose="02040503050406030204" pitchFamily="18" charset="0"/>
                            </a:rPr>
                          </m:ctrlPr>
                        </m:sSubPr>
                        <m:e>
                          <m:acc>
                            <m:accPr>
                              <m:chr m:val="⃗"/>
                              <m:ctrlPr>
                                <a:rPr lang="en-US" sz="2800" b="1" i="1" dirty="0">
                                  <a:solidFill>
                                    <a:schemeClr val="bg1"/>
                                  </a:solidFill>
                                  <a:latin typeface="Cambria Math" panose="02040503050406030204" pitchFamily="18" charset="0"/>
                                </a:rPr>
                              </m:ctrlPr>
                            </m:accPr>
                            <m:e>
                              <m:r>
                                <a:rPr lang="en-US" sz="2800" b="1" i="1" dirty="0" smtClean="0">
                                  <a:solidFill>
                                    <a:schemeClr val="bg1"/>
                                  </a:solidFill>
                                  <a:latin typeface="Cambria Math" panose="02040503050406030204" pitchFamily="18" charset="0"/>
                                </a:rPr>
                                <m:t>𝒙</m:t>
                              </m:r>
                            </m:e>
                          </m:acc>
                        </m:e>
                        <m:sub>
                          <m:r>
                            <a:rPr lang="en-US" sz="2800" b="1" i="1" dirty="0" smtClean="0">
                              <a:solidFill>
                                <a:schemeClr val="bg1"/>
                              </a:solidFill>
                              <a:latin typeface="Cambria Math" panose="02040503050406030204" pitchFamily="18" charset="0"/>
                            </a:rPr>
                            <m:t>𝟑</m:t>
                          </m:r>
                        </m:sub>
                      </m:sSub>
                    </m:oMath>
                  </m:oMathPara>
                </a14:m>
                <a:endParaRPr lang="en-US" sz="2800" b="1" dirty="0">
                  <a:solidFill>
                    <a:schemeClr val="bg1"/>
                  </a:solidFill>
                </a:endParaRPr>
              </a:p>
            </p:txBody>
          </p:sp>
        </mc:Choice>
        <mc:Fallback xmlns="">
          <p:sp>
            <p:nvSpPr>
              <p:cNvPr id="13" name="Rectangle 12">
                <a:extLst>
                  <a:ext uri="{FF2B5EF4-FFF2-40B4-BE49-F238E27FC236}">
                    <a16:creationId xmlns:a16="http://schemas.microsoft.com/office/drawing/2014/main" id="{18994C48-7621-4F49-8E49-9007B9840B2C}"/>
                  </a:ext>
                </a:extLst>
              </p:cNvPr>
              <p:cNvSpPr>
                <a:spLocks noRot="1" noChangeAspect="1" noMove="1" noResize="1" noEditPoints="1" noAdjustHandles="1" noChangeArrowheads="1" noChangeShapeType="1" noTextEdit="1"/>
              </p:cNvSpPr>
              <p:nvPr/>
            </p:nvSpPr>
            <p:spPr>
              <a:xfrm>
                <a:off x="2411166" y="904305"/>
                <a:ext cx="645177" cy="523220"/>
              </a:xfrm>
              <a:prstGeom prst="rect">
                <a:avLst/>
              </a:prstGeom>
              <a:blipFill>
                <a:blip r:embed="rId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2A398EE-034A-0F48-9DD0-895BCD429CEE}"/>
                  </a:ext>
                </a:extLst>
              </p:cNvPr>
              <p:cNvSpPr/>
              <p:nvPr/>
            </p:nvSpPr>
            <p:spPr>
              <a:xfrm>
                <a:off x="3225122" y="902594"/>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bg1"/>
                              </a:solidFill>
                              <a:latin typeface="Cambria Math" panose="02040503050406030204" pitchFamily="18" charset="0"/>
                            </a:rPr>
                          </m:ctrlPr>
                        </m:sSubPr>
                        <m:e>
                          <m:acc>
                            <m:accPr>
                              <m:chr m:val="⃗"/>
                              <m:ctrlPr>
                                <a:rPr lang="en-US" sz="2800" b="1" i="1" dirty="0">
                                  <a:solidFill>
                                    <a:schemeClr val="bg1"/>
                                  </a:solidFill>
                                  <a:latin typeface="Cambria Math" panose="02040503050406030204" pitchFamily="18" charset="0"/>
                                </a:rPr>
                              </m:ctrlPr>
                            </m:accPr>
                            <m:e>
                              <m:r>
                                <a:rPr lang="en-US" sz="2800" b="1" i="1" dirty="0" smtClean="0">
                                  <a:solidFill>
                                    <a:schemeClr val="bg1"/>
                                  </a:solidFill>
                                  <a:latin typeface="Cambria Math" panose="02040503050406030204" pitchFamily="18" charset="0"/>
                                </a:rPr>
                                <m:t>𝒙</m:t>
                              </m:r>
                            </m:e>
                          </m:acc>
                        </m:e>
                        <m:sub>
                          <m:r>
                            <a:rPr lang="en-US" sz="2800" b="1" i="1" dirty="0" smtClean="0">
                              <a:solidFill>
                                <a:schemeClr val="bg1"/>
                              </a:solidFill>
                              <a:latin typeface="Cambria Math" panose="02040503050406030204" pitchFamily="18" charset="0"/>
                            </a:rPr>
                            <m:t>𝟒</m:t>
                          </m:r>
                        </m:sub>
                      </m:sSub>
                    </m:oMath>
                  </m:oMathPara>
                </a14:m>
                <a:endParaRPr lang="en-US" sz="2800" b="1" dirty="0">
                  <a:solidFill>
                    <a:schemeClr val="bg1"/>
                  </a:solidFill>
                </a:endParaRPr>
              </a:p>
            </p:txBody>
          </p:sp>
        </mc:Choice>
        <mc:Fallback xmlns="">
          <p:sp>
            <p:nvSpPr>
              <p:cNvPr id="14" name="Rectangle 13">
                <a:extLst>
                  <a:ext uri="{FF2B5EF4-FFF2-40B4-BE49-F238E27FC236}">
                    <a16:creationId xmlns:a16="http://schemas.microsoft.com/office/drawing/2014/main" id="{82A398EE-034A-0F48-9DD0-895BCD429CEE}"/>
                  </a:ext>
                </a:extLst>
              </p:cNvPr>
              <p:cNvSpPr>
                <a:spLocks noRot="1" noChangeAspect="1" noMove="1" noResize="1" noEditPoints="1" noAdjustHandles="1" noChangeArrowheads="1" noChangeShapeType="1" noTextEdit="1"/>
              </p:cNvSpPr>
              <p:nvPr/>
            </p:nvSpPr>
            <p:spPr>
              <a:xfrm>
                <a:off x="3225122" y="902594"/>
                <a:ext cx="645177" cy="523220"/>
              </a:xfrm>
              <a:prstGeom prst="rect">
                <a:avLst/>
              </a:prstGeom>
              <a:blipFill>
                <a:blip r:embed="rId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5138909-6D65-834D-9960-CBB008BA58E1}"/>
                  </a:ext>
                </a:extLst>
              </p:cNvPr>
              <p:cNvSpPr/>
              <p:nvPr/>
            </p:nvSpPr>
            <p:spPr>
              <a:xfrm rot="1800000">
                <a:off x="794936" y="2148158"/>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i="1" dirty="0">
                              <a:latin typeface="Cambria Math" panose="02040503050406030204" pitchFamily="18" charset="0"/>
                            </a:rPr>
                            <m:t>1</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0,1,0,0</m:t>
                          </m:r>
                        </m:e>
                      </m:d>
                    </m:oMath>
                  </m:oMathPara>
                </a14:m>
                <a:endParaRPr lang="en-US" sz="2800" dirty="0"/>
              </a:p>
            </p:txBody>
          </p:sp>
        </mc:Choice>
        <mc:Fallback xmlns="">
          <p:sp>
            <p:nvSpPr>
              <p:cNvPr id="19" name="Rectangle 18">
                <a:extLst>
                  <a:ext uri="{FF2B5EF4-FFF2-40B4-BE49-F238E27FC236}">
                    <a16:creationId xmlns:a16="http://schemas.microsoft.com/office/drawing/2014/main" id="{A5138909-6D65-834D-9960-CBB008BA58E1}"/>
                  </a:ext>
                </a:extLst>
              </p:cNvPr>
              <p:cNvSpPr>
                <a:spLocks noRot="1" noChangeAspect="1" noMove="1" noResize="1" noEditPoints="1" noAdjustHandles="1" noChangeArrowheads="1" noChangeShapeType="1" noTextEdit="1"/>
              </p:cNvSpPr>
              <p:nvPr/>
            </p:nvSpPr>
            <p:spPr>
              <a:xfrm rot="1800000">
                <a:off x="794936" y="2148158"/>
                <a:ext cx="2349810" cy="523220"/>
              </a:xfrm>
              <a:prstGeom prst="rect">
                <a:avLst/>
              </a:prstGeom>
              <a:blipFill>
                <a:blip r:embed="rId8"/>
                <a:stretch>
                  <a:fillRect l="-552" t="-5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30C59A8-F22F-2847-9A88-2A7C73069496}"/>
                  </a:ext>
                </a:extLst>
              </p:cNvPr>
              <p:cNvSpPr/>
              <p:nvPr/>
            </p:nvSpPr>
            <p:spPr>
              <a:xfrm rot="1800000">
                <a:off x="1605613" y="2158734"/>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1,0,0,0</m:t>
                          </m:r>
                        </m:e>
                      </m:d>
                    </m:oMath>
                  </m:oMathPara>
                </a14:m>
                <a:endParaRPr lang="en-US" sz="2800" dirty="0"/>
              </a:p>
            </p:txBody>
          </p:sp>
        </mc:Choice>
        <mc:Fallback xmlns="">
          <p:sp>
            <p:nvSpPr>
              <p:cNvPr id="16" name="Rectangle 15">
                <a:extLst>
                  <a:ext uri="{FF2B5EF4-FFF2-40B4-BE49-F238E27FC236}">
                    <a16:creationId xmlns:a16="http://schemas.microsoft.com/office/drawing/2014/main" id="{130C59A8-F22F-2847-9A88-2A7C73069496}"/>
                  </a:ext>
                </a:extLst>
              </p:cNvPr>
              <p:cNvSpPr>
                <a:spLocks noRot="1" noChangeAspect="1" noMove="1" noResize="1" noEditPoints="1" noAdjustHandles="1" noChangeArrowheads="1" noChangeShapeType="1" noTextEdit="1"/>
              </p:cNvSpPr>
              <p:nvPr/>
            </p:nvSpPr>
            <p:spPr>
              <a:xfrm rot="1800000">
                <a:off x="1605613" y="2158734"/>
                <a:ext cx="2349810" cy="523220"/>
              </a:xfrm>
              <a:prstGeom prst="rect">
                <a:avLst/>
              </a:prstGeom>
              <a:blipFill>
                <a:blip r:embed="rId9"/>
                <a:stretch>
                  <a:fillRect l="-552" t="-5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F06225A-BAD9-0943-AAEB-54C520BF0B1C}"/>
                  </a:ext>
                </a:extLst>
              </p:cNvPr>
              <p:cNvSpPr/>
              <p:nvPr/>
            </p:nvSpPr>
            <p:spPr>
              <a:xfrm rot="1800000">
                <a:off x="2462276" y="2123300"/>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3</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0,0,0,1</m:t>
                          </m:r>
                        </m:e>
                      </m:d>
                    </m:oMath>
                  </m:oMathPara>
                </a14:m>
                <a:endParaRPr lang="en-US" sz="2800" dirty="0"/>
              </a:p>
            </p:txBody>
          </p:sp>
        </mc:Choice>
        <mc:Fallback xmlns="">
          <p:sp>
            <p:nvSpPr>
              <p:cNvPr id="17" name="Rectangle 16">
                <a:extLst>
                  <a:ext uri="{FF2B5EF4-FFF2-40B4-BE49-F238E27FC236}">
                    <a16:creationId xmlns:a16="http://schemas.microsoft.com/office/drawing/2014/main" id="{6F06225A-BAD9-0943-AAEB-54C520BF0B1C}"/>
                  </a:ext>
                </a:extLst>
              </p:cNvPr>
              <p:cNvSpPr>
                <a:spLocks noRot="1" noChangeAspect="1" noMove="1" noResize="1" noEditPoints="1" noAdjustHandles="1" noChangeArrowheads="1" noChangeShapeType="1" noTextEdit="1"/>
              </p:cNvSpPr>
              <p:nvPr/>
            </p:nvSpPr>
            <p:spPr>
              <a:xfrm rot="1800000">
                <a:off x="2462276" y="2123300"/>
                <a:ext cx="2349810" cy="523220"/>
              </a:xfrm>
              <a:prstGeom prst="rect">
                <a:avLst/>
              </a:prstGeom>
              <a:blipFill>
                <a:blip r:embed="rId10"/>
                <a:stretch>
                  <a:fillRect l="-549" t="-5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DD80633-BFEF-344A-97A3-8E22E4CFB3CB}"/>
                  </a:ext>
                </a:extLst>
              </p:cNvPr>
              <p:cNvSpPr/>
              <p:nvPr/>
            </p:nvSpPr>
            <p:spPr>
              <a:xfrm rot="1800000">
                <a:off x="3252033" y="2119585"/>
                <a:ext cx="23498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acc>
                            <m:accPr>
                              <m:chr m:val="⃗"/>
                              <m:ctrlPr>
                                <a:rPr lang="en-US" sz="2800" i="1" dirty="0">
                                  <a:latin typeface="Cambria Math" panose="02040503050406030204" pitchFamily="18" charset="0"/>
                                </a:rPr>
                              </m:ctrlPr>
                            </m:accPr>
                            <m:e>
                              <m:r>
                                <a:rPr lang="en-US" sz="2800" b="0" i="1" dirty="0" smtClean="0">
                                  <a:latin typeface="Cambria Math" panose="02040503050406030204" pitchFamily="18" charset="0"/>
                                </a:rPr>
                                <m:t>𝑦</m:t>
                              </m:r>
                            </m:e>
                          </m:acc>
                        </m:e>
                        <m:sub>
                          <m:r>
                            <a:rPr lang="en-US" sz="2800" b="0" i="1" dirty="0" smtClean="0">
                              <a:latin typeface="Cambria Math" panose="02040503050406030204" pitchFamily="18" charset="0"/>
                            </a:rPr>
                            <m:t>4</m:t>
                          </m:r>
                        </m:sub>
                      </m:sSub>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0,0,1,0</m:t>
                          </m:r>
                        </m:e>
                      </m:d>
                    </m:oMath>
                  </m:oMathPara>
                </a14:m>
                <a:endParaRPr lang="en-US" sz="2800" dirty="0"/>
              </a:p>
            </p:txBody>
          </p:sp>
        </mc:Choice>
        <mc:Fallback xmlns="">
          <p:sp>
            <p:nvSpPr>
              <p:cNvPr id="18" name="Rectangle 17">
                <a:extLst>
                  <a:ext uri="{FF2B5EF4-FFF2-40B4-BE49-F238E27FC236}">
                    <a16:creationId xmlns:a16="http://schemas.microsoft.com/office/drawing/2014/main" id="{FDD80633-BFEF-344A-97A3-8E22E4CFB3CB}"/>
                  </a:ext>
                </a:extLst>
              </p:cNvPr>
              <p:cNvSpPr>
                <a:spLocks noRot="1" noChangeAspect="1" noMove="1" noResize="1" noEditPoints="1" noAdjustHandles="1" noChangeArrowheads="1" noChangeShapeType="1" noTextEdit="1"/>
              </p:cNvSpPr>
              <p:nvPr/>
            </p:nvSpPr>
            <p:spPr>
              <a:xfrm rot="1800000">
                <a:off x="3252033" y="2119585"/>
                <a:ext cx="2349810" cy="523220"/>
              </a:xfrm>
              <a:prstGeom prst="rect">
                <a:avLst/>
              </a:prstGeom>
              <a:blipFill>
                <a:blip r:embed="rId11"/>
                <a:stretch>
                  <a:fillRect t="-5426"/>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6BB9B594-6AF4-3A46-80BC-8B93FD7EB2E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0881" y="3094169"/>
            <a:ext cx="4104544" cy="3644035"/>
          </a:xfrm>
          <a:prstGeom prst="rect">
            <a:avLst/>
          </a:prstGeom>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DF5994DA-9025-B641-BB37-D4ADC2571A76}"/>
                  </a:ext>
                </a:extLst>
              </p:cNvPr>
              <p:cNvSpPr/>
              <p:nvPr/>
            </p:nvSpPr>
            <p:spPr>
              <a:xfrm>
                <a:off x="-32857" y="3364433"/>
                <a:ext cx="6125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e>
                        <m:sub>
                          <m:r>
                            <a:rPr lang="en-US" sz="2800" b="0" i="1" dirty="0" smtClean="0">
                              <a:solidFill>
                                <a:schemeClr val="tx1"/>
                              </a:solidFill>
                              <a:latin typeface="Cambria Math" panose="02040503050406030204" pitchFamily="18" charset="0"/>
                            </a:rPr>
                            <m:t>1</m:t>
                          </m:r>
                        </m:sub>
                      </m:sSub>
                    </m:oMath>
                  </m:oMathPara>
                </a14:m>
                <a:endParaRPr lang="en-US" sz="2800" dirty="0">
                  <a:solidFill>
                    <a:schemeClr val="tx1"/>
                  </a:solidFill>
                </a:endParaRPr>
              </a:p>
            </p:txBody>
          </p:sp>
        </mc:Choice>
        <mc:Fallback xmlns="">
          <p:sp>
            <p:nvSpPr>
              <p:cNvPr id="20" name="Rectangle 19">
                <a:extLst>
                  <a:ext uri="{FF2B5EF4-FFF2-40B4-BE49-F238E27FC236}">
                    <a16:creationId xmlns:a16="http://schemas.microsoft.com/office/drawing/2014/main" id="{DF5994DA-9025-B641-BB37-D4ADC2571A76}"/>
                  </a:ext>
                </a:extLst>
              </p:cNvPr>
              <p:cNvSpPr>
                <a:spLocks noRot="1" noChangeAspect="1" noMove="1" noResize="1" noEditPoints="1" noAdjustHandles="1" noChangeArrowheads="1" noChangeShapeType="1" noTextEdit="1"/>
              </p:cNvSpPr>
              <p:nvPr/>
            </p:nvSpPr>
            <p:spPr>
              <a:xfrm>
                <a:off x="-32857" y="3364433"/>
                <a:ext cx="612540" cy="523220"/>
              </a:xfrm>
              <a:prstGeom prst="rect">
                <a:avLst/>
              </a:prstGeom>
              <a:blipFill>
                <a:blip r:embed="rId13"/>
                <a:stretch>
                  <a:fillRect t="-21429"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867098F-85F8-B24F-9C5B-54019DE25CD8}"/>
                  </a:ext>
                </a:extLst>
              </p:cNvPr>
              <p:cNvSpPr/>
              <p:nvPr/>
            </p:nvSpPr>
            <p:spPr>
              <a:xfrm>
                <a:off x="-71662" y="4148544"/>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e>
                        <m:sub>
                          <m:r>
                            <a:rPr lang="en-US" sz="2800" b="0" i="1" dirty="0" smtClean="0">
                              <a:solidFill>
                                <a:schemeClr val="tx1"/>
                              </a:solidFill>
                              <a:latin typeface="Cambria Math" panose="02040503050406030204" pitchFamily="18" charset="0"/>
                            </a:rPr>
                            <m:t>2</m:t>
                          </m:r>
                        </m:sub>
                      </m:sSub>
                    </m:oMath>
                  </m:oMathPara>
                </a14:m>
                <a:endParaRPr lang="en-US" sz="2800" dirty="0">
                  <a:solidFill>
                    <a:schemeClr val="tx1"/>
                  </a:solidFill>
                </a:endParaRPr>
              </a:p>
            </p:txBody>
          </p:sp>
        </mc:Choice>
        <mc:Fallback xmlns="">
          <p:sp>
            <p:nvSpPr>
              <p:cNvPr id="21" name="Rectangle 20">
                <a:extLst>
                  <a:ext uri="{FF2B5EF4-FFF2-40B4-BE49-F238E27FC236}">
                    <a16:creationId xmlns:a16="http://schemas.microsoft.com/office/drawing/2014/main" id="{E867098F-85F8-B24F-9C5B-54019DE25CD8}"/>
                  </a:ext>
                </a:extLst>
              </p:cNvPr>
              <p:cNvSpPr>
                <a:spLocks noRot="1" noChangeAspect="1" noMove="1" noResize="1" noEditPoints="1" noAdjustHandles="1" noChangeArrowheads="1" noChangeShapeType="1" noTextEdit="1"/>
              </p:cNvSpPr>
              <p:nvPr/>
            </p:nvSpPr>
            <p:spPr>
              <a:xfrm>
                <a:off x="-71662" y="4148544"/>
                <a:ext cx="645177" cy="523220"/>
              </a:xfrm>
              <a:prstGeom prst="rect">
                <a:avLst/>
              </a:prstGeom>
              <a:blipFill>
                <a:blip r:embed="rId14"/>
                <a:stretch>
                  <a:fillRect t="-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F9C14AA3-1CAD-3B4B-AF9B-769C8CB79EB9}"/>
                  </a:ext>
                </a:extLst>
              </p:cNvPr>
              <p:cNvSpPr/>
              <p:nvPr/>
            </p:nvSpPr>
            <p:spPr>
              <a:xfrm>
                <a:off x="-65362" y="4971504"/>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e>
                        <m:sub>
                          <m:r>
                            <a:rPr lang="en-US" sz="2800" b="0" i="1" dirty="0" smtClean="0">
                              <a:solidFill>
                                <a:schemeClr val="tx1"/>
                              </a:solidFill>
                              <a:latin typeface="Cambria Math" panose="02040503050406030204" pitchFamily="18" charset="0"/>
                            </a:rPr>
                            <m:t>3</m:t>
                          </m:r>
                        </m:sub>
                      </m:sSub>
                    </m:oMath>
                  </m:oMathPara>
                </a14:m>
                <a:endParaRPr lang="en-US" sz="2800" dirty="0">
                  <a:solidFill>
                    <a:schemeClr val="tx1"/>
                  </a:solidFill>
                </a:endParaRPr>
              </a:p>
            </p:txBody>
          </p:sp>
        </mc:Choice>
        <mc:Fallback xmlns="">
          <p:sp>
            <p:nvSpPr>
              <p:cNvPr id="22" name="Rectangle 21">
                <a:extLst>
                  <a:ext uri="{FF2B5EF4-FFF2-40B4-BE49-F238E27FC236}">
                    <a16:creationId xmlns:a16="http://schemas.microsoft.com/office/drawing/2014/main" id="{F9C14AA3-1CAD-3B4B-AF9B-769C8CB79EB9}"/>
                  </a:ext>
                </a:extLst>
              </p:cNvPr>
              <p:cNvSpPr>
                <a:spLocks noRot="1" noChangeAspect="1" noMove="1" noResize="1" noEditPoints="1" noAdjustHandles="1" noChangeArrowheads="1" noChangeShapeType="1" noTextEdit="1"/>
              </p:cNvSpPr>
              <p:nvPr/>
            </p:nvSpPr>
            <p:spPr>
              <a:xfrm>
                <a:off x="-65362" y="4971504"/>
                <a:ext cx="645177" cy="523220"/>
              </a:xfrm>
              <a:prstGeom prst="rect">
                <a:avLst/>
              </a:prstGeom>
              <a:blipFill>
                <a:blip r:embed="rId15"/>
                <a:stretch>
                  <a:fillRect t="-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50D3C0A-8DDB-CC45-B616-5EF2992FE66B}"/>
                  </a:ext>
                </a:extLst>
              </p:cNvPr>
              <p:cNvSpPr/>
              <p:nvPr/>
            </p:nvSpPr>
            <p:spPr>
              <a:xfrm>
                <a:off x="-65789" y="5755607"/>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e>
                        <m:sub>
                          <m:r>
                            <a:rPr lang="en-US" sz="2800" b="0" i="1" dirty="0" smtClean="0">
                              <a:solidFill>
                                <a:schemeClr val="tx1"/>
                              </a:solidFill>
                              <a:latin typeface="Cambria Math" panose="02040503050406030204" pitchFamily="18" charset="0"/>
                            </a:rPr>
                            <m:t>4</m:t>
                          </m:r>
                        </m:sub>
                      </m:sSub>
                    </m:oMath>
                  </m:oMathPara>
                </a14:m>
                <a:endParaRPr lang="en-US" sz="2800" dirty="0">
                  <a:solidFill>
                    <a:schemeClr val="tx1"/>
                  </a:solidFill>
                </a:endParaRPr>
              </a:p>
            </p:txBody>
          </p:sp>
        </mc:Choice>
        <mc:Fallback xmlns="">
          <p:sp>
            <p:nvSpPr>
              <p:cNvPr id="23" name="Rectangle 22">
                <a:extLst>
                  <a:ext uri="{FF2B5EF4-FFF2-40B4-BE49-F238E27FC236}">
                    <a16:creationId xmlns:a16="http://schemas.microsoft.com/office/drawing/2014/main" id="{150D3C0A-8DDB-CC45-B616-5EF2992FE66B}"/>
                  </a:ext>
                </a:extLst>
              </p:cNvPr>
              <p:cNvSpPr>
                <a:spLocks noRot="1" noChangeAspect="1" noMove="1" noResize="1" noEditPoints="1" noAdjustHandles="1" noChangeArrowheads="1" noChangeShapeType="1" noTextEdit="1"/>
              </p:cNvSpPr>
              <p:nvPr/>
            </p:nvSpPr>
            <p:spPr>
              <a:xfrm>
                <a:off x="-65789" y="5755607"/>
                <a:ext cx="645177" cy="523220"/>
              </a:xfrm>
              <a:prstGeom prst="rect">
                <a:avLst/>
              </a:prstGeom>
              <a:blipFill>
                <a:blip r:embed="rId16"/>
                <a:stretch>
                  <a:fillRect t="-21429"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768D03B-6DF0-4243-93D5-E8C6FEF0871B}"/>
                  </a:ext>
                </a:extLst>
              </p:cNvPr>
              <p:cNvSpPr/>
              <p:nvPr/>
            </p:nvSpPr>
            <p:spPr>
              <a:xfrm>
                <a:off x="4305790" y="3359668"/>
                <a:ext cx="6125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𝑦</m:t>
                              </m:r>
                            </m:e>
                          </m:acc>
                        </m:e>
                        <m:sub>
                          <m:r>
                            <a:rPr lang="en-US" sz="2800" b="0" i="1" dirty="0" smtClean="0">
                              <a:solidFill>
                                <a:schemeClr val="tx1"/>
                              </a:solidFill>
                              <a:latin typeface="Cambria Math" panose="02040503050406030204" pitchFamily="18" charset="0"/>
                            </a:rPr>
                            <m:t>1</m:t>
                          </m:r>
                        </m:sub>
                      </m:sSub>
                    </m:oMath>
                  </m:oMathPara>
                </a14:m>
                <a:endParaRPr lang="en-US" sz="2800" dirty="0">
                  <a:solidFill>
                    <a:schemeClr val="tx1"/>
                  </a:solidFill>
                </a:endParaRPr>
              </a:p>
            </p:txBody>
          </p:sp>
        </mc:Choice>
        <mc:Fallback xmlns="">
          <p:sp>
            <p:nvSpPr>
              <p:cNvPr id="24" name="Rectangle 23">
                <a:extLst>
                  <a:ext uri="{FF2B5EF4-FFF2-40B4-BE49-F238E27FC236}">
                    <a16:creationId xmlns:a16="http://schemas.microsoft.com/office/drawing/2014/main" id="{9768D03B-6DF0-4243-93D5-E8C6FEF0871B}"/>
                  </a:ext>
                </a:extLst>
              </p:cNvPr>
              <p:cNvSpPr>
                <a:spLocks noRot="1" noChangeAspect="1" noMove="1" noResize="1" noEditPoints="1" noAdjustHandles="1" noChangeArrowheads="1" noChangeShapeType="1" noTextEdit="1"/>
              </p:cNvSpPr>
              <p:nvPr/>
            </p:nvSpPr>
            <p:spPr>
              <a:xfrm>
                <a:off x="4305790" y="3359668"/>
                <a:ext cx="612540" cy="523220"/>
              </a:xfrm>
              <a:prstGeom prst="rect">
                <a:avLst/>
              </a:prstGeom>
              <a:blipFill>
                <a:blip r:embed="rId17"/>
                <a:stretch>
                  <a:fillRect t="-23810"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0DE2453-5E76-4E41-926B-4AD211072DFC}"/>
                  </a:ext>
                </a:extLst>
              </p:cNvPr>
              <p:cNvSpPr/>
              <p:nvPr/>
            </p:nvSpPr>
            <p:spPr>
              <a:xfrm>
                <a:off x="4266985" y="4143779"/>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𝑦</m:t>
                              </m:r>
                            </m:e>
                          </m:acc>
                        </m:e>
                        <m:sub>
                          <m:r>
                            <a:rPr lang="en-US" sz="2800" b="0" i="1" dirty="0" smtClean="0">
                              <a:solidFill>
                                <a:schemeClr val="tx1"/>
                              </a:solidFill>
                              <a:latin typeface="Cambria Math" panose="02040503050406030204" pitchFamily="18" charset="0"/>
                            </a:rPr>
                            <m:t>2</m:t>
                          </m:r>
                        </m:sub>
                      </m:sSub>
                    </m:oMath>
                  </m:oMathPara>
                </a14:m>
                <a:endParaRPr lang="en-US" sz="2800" dirty="0">
                  <a:solidFill>
                    <a:schemeClr val="tx1"/>
                  </a:solidFill>
                </a:endParaRPr>
              </a:p>
            </p:txBody>
          </p:sp>
        </mc:Choice>
        <mc:Fallback xmlns="">
          <p:sp>
            <p:nvSpPr>
              <p:cNvPr id="25" name="Rectangle 24">
                <a:extLst>
                  <a:ext uri="{FF2B5EF4-FFF2-40B4-BE49-F238E27FC236}">
                    <a16:creationId xmlns:a16="http://schemas.microsoft.com/office/drawing/2014/main" id="{20DE2453-5E76-4E41-926B-4AD211072DFC}"/>
                  </a:ext>
                </a:extLst>
              </p:cNvPr>
              <p:cNvSpPr>
                <a:spLocks noRot="1" noChangeAspect="1" noMove="1" noResize="1" noEditPoints="1" noAdjustHandles="1" noChangeArrowheads="1" noChangeShapeType="1" noTextEdit="1"/>
              </p:cNvSpPr>
              <p:nvPr/>
            </p:nvSpPr>
            <p:spPr>
              <a:xfrm>
                <a:off x="4266985" y="4143779"/>
                <a:ext cx="645177" cy="523220"/>
              </a:xfrm>
              <a:prstGeom prst="rect">
                <a:avLst/>
              </a:prstGeom>
              <a:blipFill>
                <a:blip r:embed="rId18"/>
                <a:stretch>
                  <a:fillRect t="-21429"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C833EA6-A7D0-874D-AB4C-260E2D3764FF}"/>
                  </a:ext>
                </a:extLst>
              </p:cNvPr>
              <p:cNvSpPr/>
              <p:nvPr/>
            </p:nvSpPr>
            <p:spPr>
              <a:xfrm>
                <a:off x="4273285" y="4966739"/>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𝑦</m:t>
                              </m:r>
                            </m:e>
                          </m:acc>
                        </m:e>
                        <m:sub>
                          <m:r>
                            <a:rPr lang="en-US" sz="2800" b="0" i="1" dirty="0" smtClean="0">
                              <a:solidFill>
                                <a:schemeClr val="tx1"/>
                              </a:solidFill>
                              <a:latin typeface="Cambria Math" panose="02040503050406030204" pitchFamily="18" charset="0"/>
                            </a:rPr>
                            <m:t>3</m:t>
                          </m:r>
                        </m:sub>
                      </m:sSub>
                    </m:oMath>
                  </m:oMathPara>
                </a14:m>
                <a:endParaRPr lang="en-US" sz="2800" dirty="0">
                  <a:solidFill>
                    <a:schemeClr val="tx1"/>
                  </a:solidFill>
                </a:endParaRPr>
              </a:p>
            </p:txBody>
          </p:sp>
        </mc:Choice>
        <mc:Fallback xmlns="">
          <p:sp>
            <p:nvSpPr>
              <p:cNvPr id="26" name="Rectangle 25">
                <a:extLst>
                  <a:ext uri="{FF2B5EF4-FFF2-40B4-BE49-F238E27FC236}">
                    <a16:creationId xmlns:a16="http://schemas.microsoft.com/office/drawing/2014/main" id="{3C833EA6-A7D0-874D-AB4C-260E2D3764FF}"/>
                  </a:ext>
                </a:extLst>
              </p:cNvPr>
              <p:cNvSpPr>
                <a:spLocks noRot="1" noChangeAspect="1" noMove="1" noResize="1" noEditPoints="1" noAdjustHandles="1" noChangeArrowheads="1" noChangeShapeType="1" noTextEdit="1"/>
              </p:cNvSpPr>
              <p:nvPr/>
            </p:nvSpPr>
            <p:spPr>
              <a:xfrm>
                <a:off x="4273285" y="4966739"/>
                <a:ext cx="645177" cy="523220"/>
              </a:xfrm>
              <a:prstGeom prst="rect">
                <a:avLst/>
              </a:prstGeom>
              <a:blipFill>
                <a:blip r:embed="rId19"/>
                <a:stretch>
                  <a:fillRect t="-21429"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57599A65-3C61-D543-A217-EC840272631D}"/>
                  </a:ext>
                </a:extLst>
              </p:cNvPr>
              <p:cNvSpPr/>
              <p:nvPr/>
            </p:nvSpPr>
            <p:spPr>
              <a:xfrm>
                <a:off x="4272858" y="5750842"/>
                <a:ext cx="60773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panose="02040503050406030204" pitchFamily="18" charset="0"/>
                            </a:rPr>
                          </m:ctrlPr>
                        </m:sSubPr>
                        <m:e>
                          <m:acc>
                            <m:accPr>
                              <m:chr m:val="⃗"/>
                              <m:ctrlPr>
                                <a:rPr lang="en-US" sz="2800" i="1" dirty="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𝑦</m:t>
                              </m:r>
                            </m:e>
                          </m:acc>
                        </m:e>
                        <m:sub>
                          <m:r>
                            <a:rPr lang="en-US" sz="2800" b="0" i="1" dirty="0" smtClean="0">
                              <a:solidFill>
                                <a:schemeClr val="tx1"/>
                              </a:solidFill>
                              <a:latin typeface="Cambria Math" panose="02040503050406030204" pitchFamily="18" charset="0"/>
                            </a:rPr>
                            <m:t>4</m:t>
                          </m:r>
                        </m:sub>
                      </m:sSub>
                    </m:oMath>
                  </m:oMathPara>
                </a14:m>
                <a:endParaRPr lang="en-US" sz="2800" dirty="0">
                  <a:solidFill>
                    <a:schemeClr val="tx1"/>
                  </a:solidFill>
                </a:endParaRPr>
              </a:p>
            </p:txBody>
          </p:sp>
        </mc:Choice>
        <mc:Fallback xmlns="">
          <p:sp>
            <p:nvSpPr>
              <p:cNvPr id="27" name="Rectangle 26">
                <a:extLst>
                  <a:ext uri="{FF2B5EF4-FFF2-40B4-BE49-F238E27FC236}">
                    <a16:creationId xmlns:a16="http://schemas.microsoft.com/office/drawing/2014/main" id="{57599A65-3C61-D543-A217-EC840272631D}"/>
                  </a:ext>
                </a:extLst>
              </p:cNvPr>
              <p:cNvSpPr>
                <a:spLocks noRot="1" noChangeAspect="1" noMove="1" noResize="1" noEditPoints="1" noAdjustHandles="1" noChangeArrowheads="1" noChangeShapeType="1" noTextEdit="1"/>
              </p:cNvSpPr>
              <p:nvPr/>
            </p:nvSpPr>
            <p:spPr>
              <a:xfrm>
                <a:off x="4272858" y="5750842"/>
                <a:ext cx="607730" cy="523220"/>
              </a:xfrm>
              <a:prstGeom prst="rect">
                <a:avLst/>
              </a:prstGeom>
              <a:blipFill>
                <a:blip r:embed="rId20"/>
                <a:stretch>
                  <a:fillRect t="-21429" b="-9524"/>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4C538833-EC22-CA4B-80F3-64CC3771F9D9}"/>
              </a:ext>
            </a:extLst>
          </p:cNvPr>
          <p:cNvSpPr/>
          <p:nvPr/>
        </p:nvSpPr>
        <p:spPr>
          <a:xfrm>
            <a:off x="4462462" y="6285287"/>
            <a:ext cx="6096000" cy="461665"/>
          </a:xfrm>
          <a:prstGeom prst="rect">
            <a:avLst/>
          </a:prstGeom>
        </p:spPr>
        <p:txBody>
          <a:bodyPr>
            <a:spAutoFit/>
          </a:bodyPr>
          <a:lstStyle/>
          <a:p>
            <a:r>
              <a:rPr lang="en-US" sz="1200" dirty="0"/>
              <a:t>“Semantic Image Inpainting with Deep Generative Models,” Raymond Yeh, Chen Chen, Teck </a:t>
            </a:r>
            <a:r>
              <a:rPr lang="en-US" sz="1200" dirty="0" err="1"/>
              <a:t>Yian</a:t>
            </a:r>
            <a:r>
              <a:rPr lang="en-US" sz="1200" dirty="0"/>
              <a:t> Lim, Alexander G. Schwing, Mark Hasegawa-Johnson and Minh Do</a:t>
            </a:r>
          </a:p>
        </p:txBody>
      </p:sp>
    </p:spTree>
    <p:extLst>
      <p:ext uri="{BB962C8B-B14F-4D97-AF65-F5344CB8AC3E}">
        <p14:creationId xmlns:p14="http://schemas.microsoft.com/office/powerpoint/2010/main" val="192728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How to make a neural network</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solidFill>
                  <a:schemeClr val="bg1">
                    <a:lumMod val="85000"/>
                  </a:schemeClr>
                </a:solidFill>
              </a:rPr>
              <a:t>Training Data</a:t>
            </a:r>
          </a:p>
          <a:p>
            <a:r>
              <a:rPr lang="en-US" dirty="0"/>
              <a:t>Forward propagation</a:t>
            </a:r>
          </a:p>
          <a:p>
            <a:r>
              <a:rPr lang="en-US" dirty="0"/>
              <a:t>Loss Function</a:t>
            </a:r>
          </a:p>
          <a:p>
            <a:r>
              <a:rPr lang="en-US" dirty="0"/>
              <a:t>Back propagation</a:t>
            </a:r>
          </a:p>
          <a:p>
            <a:pPr lvl="1"/>
            <a:endParaRPr lang="en-US" dirty="0"/>
          </a:p>
        </p:txBody>
      </p:sp>
    </p:spTree>
    <p:extLst>
      <p:ext uri="{BB962C8B-B14F-4D97-AF65-F5344CB8AC3E}">
        <p14:creationId xmlns:p14="http://schemas.microsoft.com/office/powerpoint/2010/main" val="401495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p:txBody>
          <a:bodyPr/>
          <a:lstStyle/>
          <a:p>
            <a:r>
              <a:rPr lang="en-US" dirty="0"/>
              <a:t>Forward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357196" y="1468438"/>
                <a:ext cx="6343637" cy="5246753"/>
              </a:xfrm>
            </p:spPr>
            <p:txBody>
              <a:bodyPr>
                <a:normAutofit lnSpcReduction="10000"/>
              </a:bodyPr>
              <a:lstStyle/>
              <a:p>
                <a:pPr marL="0" indent="0">
                  <a:lnSpc>
                    <a:spcPct val="100000"/>
                  </a:lnSpc>
                  <a:buNone/>
                </a:pPr>
                <a:r>
                  <a:rPr lang="en-US" dirty="0"/>
                  <a:t>Remember that a training database is a set of feature vectors, each with a reference label: </a:t>
                </a:r>
                <a14:m>
                  <m:oMath xmlns:m="http://schemas.openxmlformats.org/officeDocument/2006/math">
                    <m:r>
                      <a:rPr lang="en-US" i="1">
                        <a:latin typeface="Cambria Math" panose="02040503050406030204" pitchFamily="18" charset="0"/>
                        <a:ea typeface="Cambria Math" panose="02040503050406030204" pitchFamily="18" charset="0"/>
                      </a:rPr>
                      <m:t>𝒟</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𝑛</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𝑛</m:t>
                                </m:r>
                              </m:sub>
                            </m:sSub>
                          </m:e>
                        </m:d>
                      </m:e>
                    </m:d>
                  </m:oMath>
                </a14:m>
                <a:endParaRPr lang="en-US" dirty="0"/>
              </a:p>
              <a:p>
                <a:pPr marL="0" indent="0">
                  <a:buNone/>
                </a:pPr>
                <a:endParaRPr lang="en-US" dirty="0"/>
              </a:p>
              <a:p>
                <a:pPr marL="0" indent="0">
                  <a:buNone/>
                </a:pPr>
                <a:r>
                  <a:rPr lang="en-US" dirty="0"/>
                  <a:t>“Forward propagation” means computing the neural network output, </a:t>
                </a:r>
                <a14:m>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a14:m>
                <a:r>
                  <a:rPr lang="en-US" dirty="0"/>
                  <a:t>, from its input,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𝑖</m:t>
                        </m:r>
                      </m:sub>
                    </m:sSub>
                  </m:oMath>
                </a14:m>
                <a:r>
                  <a:rPr lang="en-US" dirty="0"/>
                  <a:t>.  Our goal is going to be to train the neural network so that</a:t>
                </a:r>
              </a:p>
              <a:p>
                <a:pPr marL="0" indent="0">
                  <a:buNone/>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b="0" i="1" dirty="0" smtClean="0">
                              <a:latin typeface="Cambria Math" panose="02040503050406030204" pitchFamily="18" charset="0"/>
                            </a:rPr>
                            <m:t>𝑖</m:t>
                          </m:r>
                        </m:sub>
                      </m:sSub>
                    </m:oMath>
                  </m:oMathPara>
                </a14:m>
                <a:endParaRPr lang="en-US" dirty="0"/>
              </a:p>
              <a:p>
                <a:pPr marL="0" indent="0">
                  <a:buNone/>
                </a:pPr>
                <a:r>
                  <a:rPr lang="en-US" dirty="0"/>
                  <a:t>For each of the training tokens (for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a:t>
                </a:r>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357196" y="1468438"/>
                <a:ext cx="6343637" cy="5246753"/>
              </a:xfrm>
              <a:blipFill>
                <a:blip r:embed="rId2"/>
                <a:stretch>
                  <a:fillRect l="-1796" t="-1932" r="-39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5A3E80F-0B48-2444-8CBB-9899256BD6AE}"/>
              </a:ext>
            </a:extLst>
          </p:cNvPr>
          <p:cNvSpPr/>
          <p:nvPr/>
        </p:nvSpPr>
        <p:spPr>
          <a:xfrm>
            <a:off x="7158038" y="1414463"/>
            <a:ext cx="4429125" cy="4171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Neural Network</a:t>
            </a:r>
          </a:p>
        </p:txBody>
      </p:sp>
      <p:cxnSp>
        <p:nvCxnSpPr>
          <p:cNvPr id="6" name="Straight Arrow Connector 5">
            <a:extLst>
              <a:ext uri="{FF2B5EF4-FFF2-40B4-BE49-F238E27FC236}">
                <a16:creationId xmlns:a16="http://schemas.microsoft.com/office/drawing/2014/main" id="{3C44D66B-34EE-DD4A-A42D-0DCB92AC8143}"/>
              </a:ext>
            </a:extLst>
          </p:cNvPr>
          <p:cNvCxnSpPr>
            <a:cxnSpLocks/>
            <a:endCxn id="4" idx="2"/>
          </p:cNvCxnSpPr>
          <p:nvPr/>
        </p:nvCxnSpPr>
        <p:spPr>
          <a:xfrm flipV="1">
            <a:off x="9372601" y="5586413"/>
            <a:ext cx="0" cy="590550"/>
          </a:xfrm>
          <a:prstGeom prst="straightConnector1">
            <a:avLst/>
          </a:prstGeom>
          <a:ln w="1270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917DF90-4E04-AE49-96A0-5B91588519F4}"/>
                  </a:ext>
                </a:extLst>
              </p:cNvPr>
              <p:cNvSpPr/>
              <p:nvPr/>
            </p:nvSpPr>
            <p:spPr>
              <a:xfrm>
                <a:off x="9122573" y="6130417"/>
                <a:ext cx="62478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sub>
                          <m:r>
                            <a:rPr lang="en-US" sz="3200" i="1" dirty="0">
                              <a:latin typeface="Cambria Math" panose="02040503050406030204" pitchFamily="18" charset="0"/>
                            </a:rPr>
                            <m:t>𝑖</m:t>
                          </m:r>
                        </m:sub>
                      </m:sSub>
                    </m:oMath>
                  </m:oMathPara>
                </a14:m>
                <a:endParaRPr lang="en-US" sz="3200" dirty="0"/>
              </a:p>
            </p:txBody>
          </p:sp>
        </mc:Choice>
        <mc:Fallback xmlns="">
          <p:sp>
            <p:nvSpPr>
              <p:cNvPr id="8" name="Rectangle 7">
                <a:extLst>
                  <a:ext uri="{FF2B5EF4-FFF2-40B4-BE49-F238E27FC236}">
                    <a16:creationId xmlns:a16="http://schemas.microsoft.com/office/drawing/2014/main" id="{2917DF90-4E04-AE49-96A0-5B91588519F4}"/>
                  </a:ext>
                </a:extLst>
              </p:cNvPr>
              <p:cNvSpPr>
                <a:spLocks noRot="1" noChangeAspect="1" noMove="1" noResize="1" noEditPoints="1" noAdjustHandles="1" noChangeArrowheads="1" noChangeShapeType="1" noTextEdit="1"/>
              </p:cNvSpPr>
              <p:nvPr/>
            </p:nvSpPr>
            <p:spPr>
              <a:xfrm>
                <a:off x="9122573" y="6130417"/>
                <a:ext cx="624786" cy="584775"/>
              </a:xfrm>
              <a:prstGeom prst="rect">
                <a:avLst/>
              </a:prstGeom>
              <a:blipFill>
                <a:blip r:embed="rId3"/>
                <a:stretch>
                  <a:fillRect t="-25532" b="-6383"/>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4EA4D095-2640-6040-BDD1-4CB5E8093144}"/>
              </a:ext>
            </a:extLst>
          </p:cNvPr>
          <p:cNvCxnSpPr>
            <a:cxnSpLocks/>
          </p:cNvCxnSpPr>
          <p:nvPr/>
        </p:nvCxnSpPr>
        <p:spPr>
          <a:xfrm flipV="1">
            <a:off x="9353549" y="823903"/>
            <a:ext cx="0" cy="590550"/>
          </a:xfrm>
          <a:prstGeom prst="straightConnector1">
            <a:avLst/>
          </a:prstGeom>
          <a:ln w="1270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C1B6AE-0480-4243-8403-3FE75FED5A1D}"/>
                  </a:ext>
                </a:extLst>
              </p:cNvPr>
              <p:cNvSpPr/>
              <p:nvPr/>
            </p:nvSpPr>
            <p:spPr>
              <a:xfrm>
                <a:off x="9032829" y="286683"/>
                <a:ext cx="1453475" cy="585097"/>
              </a:xfrm>
              <a:prstGeom prst="rect">
                <a:avLst/>
              </a:prstGeom>
            </p:spPr>
            <p:txBody>
              <a:bodyPr wrap="none">
                <a:spAutoFit/>
              </a:bodyPr>
              <a:lstStyle/>
              <a:p>
                <a14:m>
                  <m:oMath xmlns:m="http://schemas.openxmlformats.org/officeDocument/2006/math">
                    <m:sSubSup>
                      <m:sSubSupPr>
                        <m:ctrlPr>
                          <a:rPr lang="en-US" sz="3200" i="1" dirty="0">
                            <a:latin typeface="Cambria Math" panose="02040503050406030204" pitchFamily="18" charset="0"/>
                          </a:rPr>
                        </m:ctrlPr>
                      </m:sSubSup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𝑦</m:t>
                            </m:r>
                          </m:e>
                        </m:acc>
                      </m:e>
                      <m:sub>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a14:m>
                <a:r>
                  <a:rPr lang="en-US" sz="3200" dirty="0">
                    <a:ea typeface="Cambria Math" panose="02040503050406030204" pitchFamily="18" charset="0"/>
                  </a:rPr>
                  <a:t> </a:t>
                </a:r>
                <a14:m>
                  <m:oMath xmlns:m="http://schemas.openxmlformats.org/officeDocument/2006/math">
                    <m:r>
                      <a:rPr lang="en-US" sz="3200" i="1" dirty="0">
                        <a:latin typeface="Cambria Math" panose="02040503050406030204" pitchFamily="18" charset="0"/>
                        <a:ea typeface="Cambria Math" panose="02040503050406030204" pitchFamily="18" charset="0"/>
                      </a:rPr>
                      <m:t>≈</m:t>
                    </m:r>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𝑦</m:t>
                            </m:r>
                          </m:e>
                        </m:acc>
                      </m:e>
                      <m:sub>
                        <m:r>
                          <a:rPr lang="en-US" sz="3200" i="1" dirty="0">
                            <a:latin typeface="Cambria Math" panose="02040503050406030204" pitchFamily="18" charset="0"/>
                          </a:rPr>
                          <m:t>𝑖</m:t>
                        </m:r>
                      </m:sub>
                    </m:sSub>
                  </m:oMath>
                </a14:m>
                <a:endParaRPr lang="en-US" sz="3200" dirty="0"/>
              </a:p>
            </p:txBody>
          </p:sp>
        </mc:Choice>
        <mc:Fallback xmlns="">
          <p:sp>
            <p:nvSpPr>
              <p:cNvPr id="10" name="Rectangle 9">
                <a:extLst>
                  <a:ext uri="{FF2B5EF4-FFF2-40B4-BE49-F238E27FC236}">
                    <a16:creationId xmlns:a16="http://schemas.microsoft.com/office/drawing/2014/main" id="{BEC1B6AE-0480-4243-8403-3FE75FED5A1D}"/>
                  </a:ext>
                </a:extLst>
              </p:cNvPr>
              <p:cNvSpPr>
                <a:spLocks noRot="1" noChangeAspect="1" noMove="1" noResize="1" noEditPoints="1" noAdjustHandles="1" noChangeArrowheads="1" noChangeShapeType="1" noTextEdit="1"/>
              </p:cNvSpPr>
              <p:nvPr/>
            </p:nvSpPr>
            <p:spPr>
              <a:xfrm>
                <a:off x="9032829" y="286683"/>
                <a:ext cx="1453475" cy="585097"/>
              </a:xfrm>
              <a:prstGeom prst="rect">
                <a:avLst/>
              </a:prstGeom>
              <a:blipFill>
                <a:blip r:embed="rId4"/>
                <a:stretch>
                  <a:fillRect l="-2586" t="-23404" b="-10638"/>
                </a:stretch>
              </a:blipFill>
            </p:spPr>
            <p:txBody>
              <a:bodyPr/>
              <a:lstStyle/>
              <a:p>
                <a:r>
                  <a:rPr lang="en-US">
                    <a:noFill/>
                  </a:rPr>
                  <a:t> </a:t>
                </a:r>
              </a:p>
            </p:txBody>
          </p:sp>
        </mc:Fallback>
      </mc:AlternateContent>
    </p:spTree>
    <p:extLst>
      <p:ext uri="{BB962C8B-B14F-4D97-AF65-F5344CB8AC3E}">
        <p14:creationId xmlns:p14="http://schemas.microsoft.com/office/powerpoint/2010/main" val="161680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p:txBody>
          <a:bodyPr/>
          <a:lstStyle/>
          <a:p>
            <a:r>
              <a:rPr lang="en-US" dirty="0"/>
              <a:t>Forward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838200" y="1825625"/>
                <a:ext cx="5362575" cy="4351338"/>
              </a:xfrm>
            </p:spPr>
            <p:txBody>
              <a:bodyPr>
                <a:normAutofit/>
              </a:bodyPr>
              <a:lstStyle/>
              <a:p>
                <a:pPr marL="0" indent="0">
                  <a:buNone/>
                </a:pPr>
                <a:r>
                  <a:rPr lang="en-US" dirty="0"/>
                  <a:t>“Forward propagation” means:</a:t>
                </a:r>
              </a:p>
              <a:p>
                <a:r>
                  <a:rPr lang="en-US" dirty="0"/>
                  <a:t>Computing the neural network output, </a:t>
                </a:r>
                <a14:m>
                  <m:oMath xmlns:m="http://schemas.openxmlformats.org/officeDocument/2006/math">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1</m:t>
                            </m:r>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𝑦</m:t>
                            </m:r>
                          </m:e>
                          <m:sub>
                            <m:r>
                              <a:rPr lang="en-US" b="0" i="1" dirty="0" smtClean="0">
                                <a:latin typeface="Cambria Math" panose="02040503050406030204" pitchFamily="18" charset="0"/>
                              </a:rPr>
                              <m:t>𝑉</m:t>
                            </m:r>
                            <m:r>
                              <a:rPr lang="en-US" i="1" dirty="0">
                                <a:latin typeface="Cambria Math" panose="02040503050406030204" pitchFamily="18" charset="0"/>
                              </a:rPr>
                              <m:t>𝑖</m:t>
                            </m:r>
                          </m:sub>
                          <m:sup>
                            <m:r>
                              <a:rPr lang="en-US" i="1" dirty="0">
                                <a:latin typeface="Cambria Math" panose="02040503050406030204" pitchFamily="18" charset="0"/>
                              </a:rPr>
                              <m:t>∗</m:t>
                            </m:r>
                          </m:sup>
                        </m:sSubSup>
                      </m:e>
                    </m:d>
                  </m:oMath>
                </a14:m>
                <a:r>
                  <a:rPr lang="en-US" dirty="0"/>
                  <a:t>, </a:t>
                </a:r>
              </a:p>
              <a:p>
                <a:r>
                  <a:rPr lang="en-US" dirty="0"/>
                  <a:t>from its input,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𝑖</m:t>
                        </m:r>
                      </m:sub>
                    </m:sSub>
                    <m:r>
                      <a:rPr lang="en-US"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r>
                              <a:rPr lang="en-US" i="1" dirty="0">
                                <a:latin typeface="Cambria Math" panose="02040503050406030204" pitchFamily="18" charset="0"/>
                              </a:rPr>
                              <m:t>𝑖</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𝐷</m:t>
                            </m:r>
                            <m:r>
                              <a:rPr lang="en-US" i="1" dirty="0">
                                <a:latin typeface="Cambria Math" panose="02040503050406030204" pitchFamily="18" charset="0"/>
                              </a:rPr>
                              <m:t>𝑖</m:t>
                            </m:r>
                          </m:sub>
                        </m:sSub>
                      </m:e>
                    </m:d>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838200" y="1825625"/>
                <a:ext cx="5362575" cy="4351338"/>
              </a:xfrm>
              <a:blipFill>
                <a:blip r:embed="rId2"/>
                <a:stretch>
                  <a:fillRect l="-2128" t="-263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5A3E80F-0B48-2444-8CBB-9899256BD6AE}"/>
              </a:ext>
            </a:extLst>
          </p:cNvPr>
          <p:cNvSpPr/>
          <p:nvPr/>
        </p:nvSpPr>
        <p:spPr>
          <a:xfrm>
            <a:off x="7158038" y="1414463"/>
            <a:ext cx="4429125" cy="4171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Neural Network</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C1B6AE-0480-4243-8403-3FE75FED5A1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 name="Rectangle 9">
                <a:extLst>
                  <a:ext uri="{FF2B5EF4-FFF2-40B4-BE49-F238E27FC236}">
                    <a16:creationId xmlns:a16="http://schemas.microsoft.com/office/drawing/2014/main" id="{BEC1B6AE-0480-4243-8403-3FE75FED5A1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44DD481-56AD-E241-B34E-568EEB30D2BA}"/>
              </a:ext>
            </a:extLst>
          </p:cNvPr>
          <p:cNvCxnSpPr>
            <a:cxnSpLocks/>
          </p:cNvCxnSpPr>
          <p:nvPr/>
        </p:nvCxnSpPr>
        <p:spPr>
          <a:xfrm flipV="1">
            <a:off x="7353295" y="5581649"/>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E0C2AC5-9A90-824D-A04B-26EED58E2C83}"/>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12" name="Rectangle 11">
                <a:extLst>
                  <a:ext uri="{FF2B5EF4-FFF2-40B4-BE49-F238E27FC236}">
                    <a16:creationId xmlns:a16="http://schemas.microsoft.com/office/drawing/2014/main" id="{8E0C2AC5-9A90-824D-A04B-26EED58E2C83}"/>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41C40164-AD2B-1144-A0AC-E0842CD6AACB}"/>
              </a:ext>
            </a:extLst>
          </p:cNvPr>
          <p:cNvCxnSpPr>
            <a:cxnSpLocks/>
          </p:cNvCxnSpPr>
          <p:nvPr/>
        </p:nvCxnSpPr>
        <p:spPr>
          <a:xfrm flipV="1">
            <a:off x="8491541" y="5605461"/>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A2FAF1E-8199-B74F-AD33-7FA5D5F7888B}"/>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14" name="Rectangle 13">
                <a:extLst>
                  <a:ext uri="{FF2B5EF4-FFF2-40B4-BE49-F238E27FC236}">
                    <a16:creationId xmlns:a16="http://schemas.microsoft.com/office/drawing/2014/main" id="{3A2FAF1E-8199-B74F-AD33-7FA5D5F7888B}"/>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45B9E89-B414-594D-AC8F-7AF67D2F7553}"/>
              </a:ext>
            </a:extLst>
          </p:cNvPr>
          <p:cNvCxnSpPr>
            <a:cxnSpLocks/>
          </p:cNvCxnSpPr>
          <p:nvPr/>
        </p:nvCxnSpPr>
        <p:spPr>
          <a:xfrm flipV="1">
            <a:off x="10301296" y="5586407"/>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4EDEAB-48D7-5A45-8D13-6FE8575A0F92}"/>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16" name="Rectangle 15">
                <a:extLst>
                  <a:ext uri="{FF2B5EF4-FFF2-40B4-BE49-F238E27FC236}">
                    <a16:creationId xmlns:a16="http://schemas.microsoft.com/office/drawing/2014/main" id="{C84EDEAB-48D7-5A45-8D13-6FE8575A0F92}"/>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1E1EF86A-2D44-7540-8980-A5EC1D13CE05}"/>
              </a:ext>
            </a:extLst>
          </p:cNvPr>
          <p:cNvCxnSpPr>
            <a:cxnSpLocks/>
          </p:cNvCxnSpPr>
          <p:nvPr/>
        </p:nvCxnSpPr>
        <p:spPr>
          <a:xfrm flipV="1">
            <a:off x="11325238" y="5581642"/>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F0FC485-54A7-1249-AF86-B9AA0F74126E}"/>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8" name="Rectangle 17">
                <a:extLst>
                  <a:ext uri="{FF2B5EF4-FFF2-40B4-BE49-F238E27FC236}">
                    <a16:creationId xmlns:a16="http://schemas.microsoft.com/office/drawing/2014/main" id="{7F0FC485-54A7-1249-AF86-B9AA0F74126E}"/>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8F6BD08-38E1-9A4D-BF4F-372E9EB3064F}"/>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19" name="Rectangle 18">
                <a:extLst>
                  <a:ext uri="{FF2B5EF4-FFF2-40B4-BE49-F238E27FC236}">
                    <a16:creationId xmlns:a16="http://schemas.microsoft.com/office/drawing/2014/main" id="{58F6BD08-38E1-9A4D-BF4F-372E9EB3064F}"/>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ECD075D-9E59-4749-8911-C2408C65BDCB}"/>
              </a:ext>
            </a:extLst>
          </p:cNvPr>
          <p:cNvCxnSpPr>
            <a:cxnSpLocks/>
          </p:cNvCxnSpPr>
          <p:nvPr/>
        </p:nvCxnSpPr>
        <p:spPr>
          <a:xfrm flipV="1">
            <a:off x="7848597" y="804854"/>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00BFE9B-B1E4-9C45-94C7-12E1D5F8AF63}"/>
              </a:ext>
            </a:extLst>
          </p:cNvPr>
          <p:cNvCxnSpPr>
            <a:cxnSpLocks/>
          </p:cNvCxnSpPr>
          <p:nvPr/>
        </p:nvCxnSpPr>
        <p:spPr>
          <a:xfrm flipV="1">
            <a:off x="8986843" y="828666"/>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211368-9D2D-B444-A6CF-67C8071722A7}"/>
              </a:ext>
            </a:extLst>
          </p:cNvPr>
          <p:cNvCxnSpPr>
            <a:cxnSpLocks/>
          </p:cNvCxnSpPr>
          <p:nvPr/>
        </p:nvCxnSpPr>
        <p:spPr>
          <a:xfrm flipV="1">
            <a:off x="10796598" y="809612"/>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1B341D3-CE3B-D846-9425-C537EB8168F2}"/>
                  </a:ext>
                </a:extLst>
              </p:cNvPr>
              <p:cNvSpPr/>
              <p:nvPr/>
            </p:nvSpPr>
            <p:spPr>
              <a:xfrm>
                <a:off x="8556570"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24" name="Rectangle 23">
                <a:extLst>
                  <a:ext uri="{FF2B5EF4-FFF2-40B4-BE49-F238E27FC236}">
                    <a16:creationId xmlns:a16="http://schemas.microsoft.com/office/drawing/2014/main" id="{A1B341D3-CE3B-D846-9425-C537EB8168F2}"/>
                  </a:ext>
                </a:extLst>
              </p:cNvPr>
              <p:cNvSpPr>
                <a:spLocks noRot="1" noChangeAspect="1" noMove="1" noResize="1" noEditPoints="1" noAdjustHandles="1" noChangeArrowheads="1" noChangeShapeType="1" noTextEdit="1"/>
              </p:cNvSpPr>
              <p:nvPr/>
            </p:nvSpPr>
            <p:spPr>
              <a:xfrm>
                <a:off x="8556570"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F73335D-EE2C-1746-85C0-3923701E8F96}"/>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25" name="Rectangle 24">
                <a:extLst>
                  <a:ext uri="{FF2B5EF4-FFF2-40B4-BE49-F238E27FC236}">
                    <a16:creationId xmlns:a16="http://schemas.microsoft.com/office/drawing/2014/main" id="{8F73335D-EE2C-1746-85C0-3923701E8F96}"/>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Tree>
    <p:extLst>
      <p:ext uri="{BB962C8B-B14F-4D97-AF65-F5344CB8AC3E}">
        <p14:creationId xmlns:p14="http://schemas.microsoft.com/office/powerpoint/2010/main" val="117751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595-6A28-CC4F-ABBC-2DE83486FC79}"/>
              </a:ext>
            </a:extLst>
          </p:cNvPr>
          <p:cNvSpPr>
            <a:spLocks noGrp="1"/>
          </p:cNvSpPr>
          <p:nvPr>
            <p:ph type="title"/>
          </p:nvPr>
        </p:nvSpPr>
        <p:spPr/>
        <p:txBody>
          <a:bodyPr/>
          <a:lstStyle/>
          <a:p>
            <a:r>
              <a:rPr lang="en-US" dirty="0"/>
              <a:t>Forward 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0DFD57-791D-E84B-A9BE-F8AAD4B28114}"/>
                  </a:ext>
                </a:extLst>
              </p:cNvPr>
              <p:cNvSpPr>
                <a:spLocks noGrp="1"/>
              </p:cNvSpPr>
              <p:nvPr>
                <p:ph idx="1"/>
              </p:nvPr>
            </p:nvSpPr>
            <p:spPr>
              <a:xfrm>
                <a:off x="581022" y="1468434"/>
                <a:ext cx="5937687" cy="5241994"/>
              </a:xfrm>
            </p:spPr>
            <p:txBody>
              <a:bodyPr>
                <a:normAutofit fontScale="77500" lnSpcReduction="20000"/>
              </a:bodyPr>
              <a:lstStyle/>
              <a:p>
                <a:pPr marL="0" indent="0">
                  <a:buNone/>
                </a:pPr>
                <a:r>
                  <a:rPr lang="en-US" b="1" u="sng" dirty="0"/>
                  <a:t>Tokens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sSub>
                          <m:sSubPr>
                            <m:ctrlPr>
                              <a:rPr lang="en-US" b="1" i="1" dirty="0">
                                <a:latin typeface="Cambria Math" panose="02040503050406030204" pitchFamily="18" charset="0"/>
                              </a:rPr>
                            </m:ctrlPr>
                          </m:sSubPr>
                          <m:e>
                            <m:acc>
                              <m:accPr>
                                <m:chr m:val="⃗"/>
                                <m:ctrlPr>
                                  <a:rPr lang="en-US" b="1" i="1" dirty="0">
                                    <a:latin typeface="Cambria Math" panose="02040503050406030204" pitchFamily="18" charset="0"/>
                                  </a:rPr>
                                </m:ctrlPr>
                              </m:accPr>
                              <m:e>
                                <m:r>
                                  <a:rPr lang="en-US" b="1" i="1" dirty="0">
                                    <a:latin typeface="Cambria Math" panose="02040503050406030204" pitchFamily="18" charset="0"/>
                                  </a:rPr>
                                  <m:t>𝒙</m:t>
                                </m:r>
                              </m:e>
                            </m:acc>
                          </m:e>
                          <m:sub>
                            <m:r>
                              <a:rPr lang="en-US" b="1" i="1" dirty="0" smtClean="0">
                                <a:latin typeface="Cambria Math" panose="02040503050406030204" pitchFamily="18" charset="0"/>
                              </a:rPr>
                              <m:t>𝒊</m:t>
                            </m:r>
                          </m:sub>
                        </m:sSub>
                        <m:r>
                          <a:rPr lang="en-US" b="1" i="1" dirty="0">
                            <a:latin typeface="Cambria Math" panose="02040503050406030204" pitchFamily="18" charset="0"/>
                          </a:rPr>
                          <m:t>,</m:t>
                        </m:r>
                        <m:sSub>
                          <m:sSubPr>
                            <m:ctrlPr>
                              <a:rPr lang="en-US" b="1" i="1" dirty="0">
                                <a:latin typeface="Cambria Math" panose="02040503050406030204" pitchFamily="18" charset="0"/>
                              </a:rPr>
                            </m:ctrlPr>
                          </m:sSubPr>
                          <m:e>
                            <m:acc>
                              <m:accPr>
                                <m:chr m:val="⃗"/>
                                <m:ctrlPr>
                                  <a:rPr lang="en-US" b="1" i="1" dirty="0">
                                    <a:latin typeface="Cambria Math" panose="02040503050406030204" pitchFamily="18" charset="0"/>
                                  </a:rPr>
                                </m:ctrlPr>
                              </m:accPr>
                              <m:e>
                                <m:r>
                                  <a:rPr lang="en-US" b="1" i="1" dirty="0">
                                    <a:latin typeface="Cambria Math" panose="02040503050406030204" pitchFamily="18" charset="0"/>
                                  </a:rPr>
                                  <m:t>𝒚</m:t>
                                </m:r>
                              </m:e>
                            </m:acc>
                          </m:e>
                          <m:sub>
                            <m:r>
                              <a:rPr lang="en-US" b="1" i="1" dirty="0" smtClean="0">
                                <a:latin typeface="Cambria Math" panose="02040503050406030204" pitchFamily="18" charset="0"/>
                              </a:rPr>
                              <m:t>𝒊</m:t>
                            </m:r>
                          </m:sub>
                        </m:sSub>
                      </m:e>
                    </m:d>
                  </m:oMath>
                </a14:m>
                <a:r>
                  <a:rPr lang="en-US" b="1" dirty="0"/>
                  <a:t>:</a:t>
                </a:r>
              </a:p>
              <a:p>
                <a14:m>
                  <m:oMath xmlns:m="http://schemas.openxmlformats.org/officeDocument/2006/math">
                    <m:r>
                      <a:rPr lang="en-US" i="1" dirty="0">
                        <a:latin typeface="Cambria Math" panose="02040503050406030204" pitchFamily="18" charset="0"/>
                      </a:rPr>
                      <m:t>𝑖</m:t>
                    </m:r>
                    <m:r>
                      <a:rPr lang="en-US" b="0" i="1" dirty="0" smtClean="0">
                        <a:latin typeface="Cambria Math" panose="02040503050406030204" pitchFamily="18" charset="0"/>
                      </a:rPr>
                      <m:t>=</m:t>
                    </m:r>
                  </m:oMath>
                </a14:m>
                <a:r>
                  <a:rPr lang="en-US" dirty="0"/>
                  <a:t> training token index,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oMath>
                </a14:m>
                <a:r>
                  <a:rPr lang="en-US" b="0" i="1" dirty="0">
                    <a:latin typeface="Cambria Math" panose="02040503050406030204" pitchFamily="18" charset="0"/>
                  </a:rPr>
                  <a:t>. </a:t>
                </a:r>
              </a:p>
              <a:p>
                <a14:m>
                  <m:oMath xmlns:m="http://schemas.openxmlformats.org/officeDocument/2006/math">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 </m:t>
                    </m:r>
                  </m:oMath>
                </a14:m>
                <a:r>
                  <a:rPr lang="en-US" dirty="0"/>
                  <a:t>is the number of training tokens.</a:t>
                </a:r>
              </a:p>
              <a:p>
                <a:endParaRPr lang="en-US" dirty="0"/>
              </a:p>
              <a:p>
                <a:pPr marL="0" indent="0">
                  <a:buNone/>
                </a:pPr>
                <a:r>
                  <a:rPr lang="en-US" b="1" u="sng" dirty="0"/>
                  <a:t>Classes </a:t>
                </a:r>
                <a14:m>
                  <m:oMath xmlns:m="http://schemas.openxmlformats.org/officeDocument/2006/math">
                    <m:sSubSup>
                      <m:sSubSupPr>
                        <m:ctrlPr>
                          <a:rPr lang="en-US" b="1" i="1" dirty="0">
                            <a:latin typeface="Cambria Math" panose="02040503050406030204" pitchFamily="18" charset="0"/>
                          </a:rPr>
                        </m:ctrlPr>
                      </m:sSubSupPr>
                      <m:e>
                        <m:r>
                          <a:rPr lang="en-US" b="1" i="1" dirty="0">
                            <a:latin typeface="Cambria Math" panose="02040503050406030204" pitchFamily="18" charset="0"/>
                          </a:rPr>
                          <m:t>𝒚</m:t>
                        </m:r>
                      </m:e>
                      <m:sub>
                        <m:r>
                          <a:rPr lang="en-US" b="1" i="1" dirty="0">
                            <a:latin typeface="Cambria Math" panose="02040503050406030204" pitchFamily="18" charset="0"/>
                          </a:rPr>
                          <m:t>𝒄𝒊</m:t>
                        </m:r>
                      </m:sub>
                      <m:sup>
                        <m:r>
                          <a:rPr lang="en-US" b="1" i="1" dirty="0">
                            <a:latin typeface="Cambria Math" panose="02040503050406030204" pitchFamily="18" charset="0"/>
                          </a:rPr>
                          <m:t>∗</m:t>
                        </m:r>
                      </m:sup>
                    </m:sSubSup>
                  </m:oMath>
                </a14:m>
                <a:r>
                  <a:rPr lang="en-US" b="1" dirty="0"/>
                  <a:t>:</a:t>
                </a:r>
              </a:p>
              <a:p>
                <a14:m>
                  <m:oMath xmlns:m="http://schemas.openxmlformats.org/officeDocument/2006/math">
                    <m:r>
                      <a:rPr lang="en-US" b="0" i="1" dirty="0" smtClean="0">
                        <a:latin typeface="Cambria Math" panose="02040503050406030204" pitchFamily="18" charset="0"/>
                      </a:rPr>
                      <m:t>𝑐</m:t>
                    </m:r>
                  </m:oMath>
                </a14:m>
                <a:r>
                  <a:rPr lang="en-US" dirty="0"/>
                  <a:t> is the class index,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r>
                  <a:rPr lang="en-US" dirty="0"/>
                  <a:t> (this terminology makes sense if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e>
                      <m:sub>
                        <m:r>
                          <a:rPr lang="en-US" i="1" dirty="0">
                            <a:latin typeface="Cambria Math" panose="02040503050406030204" pitchFamily="18" charset="0"/>
                          </a:rPr>
                          <m:t>𝑖</m:t>
                        </m:r>
                      </m:sub>
                    </m:sSub>
                  </m:oMath>
                </a14:m>
                <a:r>
                  <a:rPr lang="en-US" dirty="0"/>
                  <a:t> is a one-hot vector, i.e.,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𝑐𝑖</m:t>
                        </m:r>
                      </m:sub>
                    </m:sSub>
                    <m:r>
                      <a:rPr lang="en-US" b="0" i="1" dirty="0" smtClean="0">
                        <a:latin typeface="Cambria Math" panose="02040503050406030204" pitchFamily="18" charset="0"/>
                      </a:rPr>
                      <m:t>=1</m:t>
                    </m:r>
                  </m:oMath>
                </a14:m>
                <a:r>
                  <a:rPr lang="en-US" dirty="0"/>
                  <a:t> for the correct class,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𝑐𝑖</m:t>
                        </m:r>
                      </m:sub>
                    </m:sSub>
                    <m:r>
                      <a:rPr lang="en-US" i="1" dirty="0">
                        <a:latin typeface="Cambria Math" panose="02040503050406030204" pitchFamily="18" charset="0"/>
                      </a:rPr>
                      <m:t>=</m:t>
                    </m:r>
                    <m:r>
                      <a:rPr lang="en-US" b="0" i="1" dirty="0" smtClean="0">
                        <a:latin typeface="Cambria Math" panose="02040503050406030204" pitchFamily="18" charset="0"/>
                      </a:rPr>
                      <m:t>0</m:t>
                    </m:r>
                  </m:oMath>
                </a14:m>
                <a:r>
                  <a:rPr lang="en-US" dirty="0"/>
                  <a:t> otherwise). </a:t>
                </a:r>
              </a:p>
              <a:p>
                <a14:m>
                  <m:oMath xmlns:m="http://schemas.openxmlformats.org/officeDocument/2006/math">
                    <m:r>
                      <a:rPr lang="en-US" i="1" dirty="0" smtClean="0">
                        <a:latin typeface="Cambria Math" panose="02040503050406030204" pitchFamily="18" charset="0"/>
                      </a:rPr>
                      <m:t>𝑉</m:t>
                    </m:r>
                  </m:oMath>
                </a14:m>
                <a:r>
                  <a:rPr lang="en-US" dirty="0"/>
                  <a:t> is the vocabulary size (the number of distinct classes).</a:t>
                </a:r>
              </a:p>
              <a:p>
                <a:pPr marL="0" indent="0">
                  <a:buNone/>
                </a:pPr>
                <a:endParaRPr lang="en-US" dirty="0"/>
              </a:p>
              <a:p>
                <a:pPr marL="0" indent="0">
                  <a:buNone/>
                </a:pPr>
                <a:r>
                  <a:rPr lang="en-US" b="1" u="sng" dirty="0"/>
                  <a:t>Feature dimensions </a:t>
                </a:r>
                <a14:m>
                  <m:oMath xmlns:m="http://schemas.openxmlformats.org/officeDocument/2006/math">
                    <m:sSub>
                      <m:sSubPr>
                        <m:ctrlPr>
                          <a:rPr lang="en-US" b="1" i="1" dirty="0">
                            <a:latin typeface="Cambria Math" panose="02040503050406030204" pitchFamily="18" charset="0"/>
                          </a:rPr>
                        </m:ctrlPr>
                      </m:sSubPr>
                      <m:e>
                        <m:r>
                          <a:rPr lang="en-US" b="1" i="1" dirty="0">
                            <a:latin typeface="Cambria Math" panose="02040503050406030204" pitchFamily="18" charset="0"/>
                          </a:rPr>
                          <m:t>𝒙</m:t>
                        </m:r>
                      </m:e>
                      <m:sub>
                        <m:r>
                          <a:rPr lang="en-US" b="1" i="1" dirty="0" smtClean="0">
                            <a:latin typeface="Cambria Math" panose="02040503050406030204" pitchFamily="18" charset="0"/>
                          </a:rPr>
                          <m:t>𝒅</m:t>
                        </m:r>
                        <m:r>
                          <a:rPr lang="en-US" b="1" i="1" dirty="0">
                            <a:latin typeface="Cambria Math" panose="02040503050406030204" pitchFamily="18" charset="0"/>
                          </a:rPr>
                          <m:t>𝒊</m:t>
                        </m:r>
                      </m:sub>
                    </m:sSub>
                  </m:oMath>
                </a14:m>
                <a:r>
                  <a:rPr lang="en-US" b="1" dirty="0"/>
                  <a:t>:</a:t>
                </a:r>
              </a:p>
              <a:p>
                <a14:m>
                  <m:oMath xmlns:m="http://schemas.openxmlformats.org/officeDocument/2006/math">
                    <m:r>
                      <a:rPr lang="en-US" i="1" dirty="0" smtClean="0">
                        <a:latin typeface="Cambria Math" panose="02040503050406030204" pitchFamily="18" charset="0"/>
                      </a:rPr>
                      <m:t>𝑑</m:t>
                    </m:r>
                  </m:oMath>
                </a14:m>
                <a:r>
                  <a:rPr lang="en-US" dirty="0"/>
                  <a:t> is the input feature dimension,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oMath>
                </a14:m>
                <a:r>
                  <a:rPr lang="en-US" dirty="0"/>
                  <a:t>.</a:t>
                </a:r>
              </a:p>
              <a:p>
                <a14:m>
                  <m:oMath xmlns:m="http://schemas.openxmlformats.org/officeDocument/2006/math">
                    <m:r>
                      <a:rPr lang="en-US" i="1" dirty="0" smtClean="0">
                        <a:latin typeface="Cambria Math" panose="02040503050406030204" pitchFamily="18" charset="0"/>
                      </a:rPr>
                      <m:t>𝐷</m:t>
                    </m:r>
                  </m:oMath>
                </a14:m>
                <a:r>
                  <a:rPr lang="en-US" dirty="0"/>
                  <a:t> is the number of input features per training token.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10DFD57-791D-E84B-A9BE-F8AAD4B28114}"/>
                  </a:ext>
                </a:extLst>
              </p:cNvPr>
              <p:cNvSpPr>
                <a:spLocks noGrp="1" noRot="1" noChangeAspect="1" noMove="1" noResize="1" noEditPoints="1" noAdjustHandles="1" noChangeArrowheads="1" noChangeShapeType="1" noTextEdit="1"/>
              </p:cNvSpPr>
              <p:nvPr>
                <p:ph idx="1"/>
              </p:nvPr>
            </p:nvSpPr>
            <p:spPr>
              <a:xfrm>
                <a:off x="581022" y="1468434"/>
                <a:ext cx="5937687" cy="5241994"/>
              </a:xfrm>
              <a:blipFill>
                <a:blip r:embed="rId2"/>
                <a:stretch>
                  <a:fillRect l="-1282" t="-2421" r="-64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5A3E80F-0B48-2444-8CBB-9899256BD6AE}"/>
              </a:ext>
            </a:extLst>
          </p:cNvPr>
          <p:cNvSpPr/>
          <p:nvPr/>
        </p:nvSpPr>
        <p:spPr>
          <a:xfrm>
            <a:off x="7158038" y="1414463"/>
            <a:ext cx="4429125" cy="4171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Neural Network</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C1B6AE-0480-4243-8403-3FE75FED5A1D}"/>
                  </a:ext>
                </a:extLst>
              </p:cNvPr>
              <p:cNvSpPr/>
              <p:nvPr/>
            </p:nvSpPr>
            <p:spPr>
              <a:xfrm>
                <a:off x="7461193" y="272395"/>
                <a:ext cx="791179"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10" name="Rectangle 9">
                <a:extLst>
                  <a:ext uri="{FF2B5EF4-FFF2-40B4-BE49-F238E27FC236}">
                    <a16:creationId xmlns:a16="http://schemas.microsoft.com/office/drawing/2014/main" id="{BEC1B6AE-0480-4243-8403-3FE75FED5A1D}"/>
                  </a:ext>
                </a:extLst>
              </p:cNvPr>
              <p:cNvSpPr>
                <a:spLocks noRot="1" noChangeAspect="1" noMove="1" noResize="1" noEditPoints="1" noAdjustHandles="1" noChangeArrowheads="1" noChangeShapeType="1" noTextEdit="1"/>
              </p:cNvSpPr>
              <p:nvPr/>
            </p:nvSpPr>
            <p:spPr>
              <a:xfrm>
                <a:off x="7461193" y="272395"/>
                <a:ext cx="791179" cy="585097"/>
              </a:xfrm>
              <a:prstGeom prst="rect">
                <a:avLst/>
              </a:prstGeom>
              <a:blipFill>
                <a:blip r:embed="rId3"/>
                <a:stretch>
                  <a:fillRect b="-10417"/>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44DD481-56AD-E241-B34E-568EEB30D2BA}"/>
              </a:ext>
            </a:extLst>
          </p:cNvPr>
          <p:cNvCxnSpPr>
            <a:cxnSpLocks/>
          </p:cNvCxnSpPr>
          <p:nvPr/>
        </p:nvCxnSpPr>
        <p:spPr>
          <a:xfrm flipV="1">
            <a:off x="7353295" y="5581649"/>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E0C2AC5-9A90-824D-A04B-26EED58E2C83}"/>
                  </a:ext>
                </a:extLst>
              </p:cNvPr>
              <p:cNvSpPr/>
              <p:nvPr/>
            </p:nvSpPr>
            <p:spPr>
              <a:xfrm>
                <a:off x="6974675" y="6125653"/>
                <a:ext cx="7884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1</m:t>
                          </m:r>
                          <m:r>
                            <a:rPr lang="en-US" sz="3200" i="1" dirty="0">
                              <a:latin typeface="Cambria Math" panose="02040503050406030204" pitchFamily="18" charset="0"/>
                            </a:rPr>
                            <m:t>𝑖</m:t>
                          </m:r>
                        </m:sub>
                      </m:sSub>
                    </m:oMath>
                  </m:oMathPara>
                </a14:m>
                <a:endParaRPr lang="en-US" sz="3200" dirty="0"/>
              </a:p>
            </p:txBody>
          </p:sp>
        </mc:Choice>
        <mc:Fallback xmlns="">
          <p:sp>
            <p:nvSpPr>
              <p:cNvPr id="12" name="Rectangle 11">
                <a:extLst>
                  <a:ext uri="{FF2B5EF4-FFF2-40B4-BE49-F238E27FC236}">
                    <a16:creationId xmlns:a16="http://schemas.microsoft.com/office/drawing/2014/main" id="{8E0C2AC5-9A90-824D-A04B-26EED58E2C83}"/>
                  </a:ext>
                </a:extLst>
              </p:cNvPr>
              <p:cNvSpPr>
                <a:spLocks noRot="1" noChangeAspect="1" noMove="1" noResize="1" noEditPoints="1" noAdjustHandles="1" noChangeArrowheads="1" noChangeShapeType="1" noTextEdit="1"/>
              </p:cNvSpPr>
              <p:nvPr/>
            </p:nvSpPr>
            <p:spPr>
              <a:xfrm>
                <a:off x="6974675" y="6125653"/>
                <a:ext cx="788421" cy="584775"/>
              </a:xfrm>
              <a:prstGeom prst="rect">
                <a:avLst/>
              </a:prstGeom>
              <a:blipFill>
                <a:blip r:embed="rId4"/>
                <a:stretch>
                  <a:fillRect b="-8511"/>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41C40164-AD2B-1144-A0AC-E0842CD6AACB}"/>
              </a:ext>
            </a:extLst>
          </p:cNvPr>
          <p:cNvCxnSpPr>
            <a:cxnSpLocks/>
          </p:cNvCxnSpPr>
          <p:nvPr/>
        </p:nvCxnSpPr>
        <p:spPr>
          <a:xfrm flipV="1">
            <a:off x="8491541" y="5605461"/>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A2FAF1E-8199-B74F-AD33-7FA5D5F7888B}"/>
                  </a:ext>
                </a:extLst>
              </p:cNvPr>
              <p:cNvSpPr/>
              <p:nvPr/>
            </p:nvSpPr>
            <p:spPr>
              <a:xfrm>
                <a:off x="8112921" y="6149465"/>
                <a:ext cx="7979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Sub>
                    </m:oMath>
                  </m:oMathPara>
                </a14:m>
                <a:endParaRPr lang="en-US" sz="3200" dirty="0"/>
              </a:p>
            </p:txBody>
          </p:sp>
        </mc:Choice>
        <mc:Fallback xmlns="">
          <p:sp>
            <p:nvSpPr>
              <p:cNvPr id="14" name="Rectangle 13">
                <a:extLst>
                  <a:ext uri="{FF2B5EF4-FFF2-40B4-BE49-F238E27FC236}">
                    <a16:creationId xmlns:a16="http://schemas.microsoft.com/office/drawing/2014/main" id="{3A2FAF1E-8199-B74F-AD33-7FA5D5F7888B}"/>
                  </a:ext>
                </a:extLst>
              </p:cNvPr>
              <p:cNvSpPr>
                <a:spLocks noRot="1" noChangeAspect="1" noMove="1" noResize="1" noEditPoints="1" noAdjustHandles="1" noChangeArrowheads="1" noChangeShapeType="1" noTextEdit="1"/>
              </p:cNvSpPr>
              <p:nvPr/>
            </p:nvSpPr>
            <p:spPr>
              <a:xfrm>
                <a:off x="8112921" y="6149465"/>
                <a:ext cx="797911" cy="584775"/>
              </a:xfrm>
              <a:prstGeom prst="rect">
                <a:avLst/>
              </a:prstGeom>
              <a:blipFill>
                <a:blip r:embed="rId5"/>
                <a:stretch>
                  <a:fillRect b="-851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45B9E89-B414-594D-AC8F-7AF67D2F7553}"/>
              </a:ext>
            </a:extLst>
          </p:cNvPr>
          <p:cNvCxnSpPr>
            <a:cxnSpLocks/>
          </p:cNvCxnSpPr>
          <p:nvPr/>
        </p:nvCxnSpPr>
        <p:spPr>
          <a:xfrm flipV="1">
            <a:off x="10301296" y="5586407"/>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84EDEAB-48D7-5A45-8D13-6FE8575A0F92}"/>
                  </a:ext>
                </a:extLst>
              </p:cNvPr>
              <p:cNvSpPr/>
              <p:nvPr/>
            </p:nvSpPr>
            <p:spPr>
              <a:xfrm>
                <a:off x="9908388" y="6144699"/>
                <a:ext cx="8395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𝑥</m:t>
                          </m:r>
                        </m:e>
                        <m:sub>
                          <m:r>
                            <a:rPr lang="en-US" sz="3200" b="0" i="1" dirty="0" smtClean="0">
                              <a:latin typeface="Cambria Math" panose="02040503050406030204" pitchFamily="18" charset="0"/>
                            </a:rPr>
                            <m:t>𝐷</m:t>
                          </m:r>
                          <m:r>
                            <a:rPr lang="en-US" sz="3200" i="1" dirty="0">
                              <a:latin typeface="Cambria Math" panose="02040503050406030204" pitchFamily="18" charset="0"/>
                            </a:rPr>
                            <m:t>𝑖</m:t>
                          </m:r>
                        </m:sub>
                      </m:sSub>
                    </m:oMath>
                  </m:oMathPara>
                </a14:m>
                <a:endParaRPr lang="en-US" sz="3200" dirty="0"/>
              </a:p>
            </p:txBody>
          </p:sp>
        </mc:Choice>
        <mc:Fallback xmlns="">
          <p:sp>
            <p:nvSpPr>
              <p:cNvPr id="16" name="Rectangle 15">
                <a:extLst>
                  <a:ext uri="{FF2B5EF4-FFF2-40B4-BE49-F238E27FC236}">
                    <a16:creationId xmlns:a16="http://schemas.microsoft.com/office/drawing/2014/main" id="{C84EDEAB-48D7-5A45-8D13-6FE8575A0F92}"/>
                  </a:ext>
                </a:extLst>
              </p:cNvPr>
              <p:cNvSpPr>
                <a:spLocks noRot="1" noChangeAspect="1" noMove="1" noResize="1" noEditPoints="1" noAdjustHandles="1" noChangeArrowheads="1" noChangeShapeType="1" noTextEdit="1"/>
              </p:cNvSpPr>
              <p:nvPr/>
            </p:nvSpPr>
            <p:spPr>
              <a:xfrm>
                <a:off x="9908388" y="6144699"/>
                <a:ext cx="839589" cy="584775"/>
              </a:xfrm>
              <a:prstGeom prst="rect">
                <a:avLst/>
              </a:prstGeom>
              <a:blipFill>
                <a:blip r:embed="rId6"/>
                <a:stretch>
                  <a:fillRect b="-6383"/>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1E1EF86A-2D44-7540-8980-A5EC1D13CE05}"/>
              </a:ext>
            </a:extLst>
          </p:cNvPr>
          <p:cNvCxnSpPr>
            <a:cxnSpLocks/>
          </p:cNvCxnSpPr>
          <p:nvPr/>
        </p:nvCxnSpPr>
        <p:spPr>
          <a:xfrm flipV="1">
            <a:off x="11325238" y="5581642"/>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F0FC485-54A7-1249-AF86-B9AA0F74126E}"/>
                  </a:ext>
                </a:extLst>
              </p:cNvPr>
              <p:cNvSpPr/>
              <p:nvPr/>
            </p:nvSpPr>
            <p:spPr>
              <a:xfrm>
                <a:off x="11075210" y="6182798"/>
                <a:ext cx="5052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p:txBody>
          </p:sp>
        </mc:Choice>
        <mc:Fallback xmlns="">
          <p:sp>
            <p:nvSpPr>
              <p:cNvPr id="18" name="Rectangle 17">
                <a:extLst>
                  <a:ext uri="{FF2B5EF4-FFF2-40B4-BE49-F238E27FC236}">
                    <a16:creationId xmlns:a16="http://schemas.microsoft.com/office/drawing/2014/main" id="{7F0FC485-54A7-1249-AF86-B9AA0F74126E}"/>
                  </a:ext>
                </a:extLst>
              </p:cNvPr>
              <p:cNvSpPr>
                <a:spLocks noRot="1" noChangeAspect="1" noMove="1" noResize="1" noEditPoints="1" noAdjustHandles="1" noChangeArrowheads="1" noChangeShapeType="1" noTextEdit="1"/>
              </p:cNvSpPr>
              <p:nvPr/>
            </p:nvSpPr>
            <p:spPr>
              <a:xfrm>
                <a:off x="11075210" y="6182798"/>
                <a:ext cx="505267"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8F6BD08-38E1-9A4D-BF4F-372E9EB3064F}"/>
                  </a:ext>
                </a:extLst>
              </p:cNvPr>
              <p:cNvSpPr/>
              <p:nvPr/>
            </p:nvSpPr>
            <p:spPr>
              <a:xfrm>
                <a:off x="9122582" y="6173275"/>
                <a:ext cx="58702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m:t>
                      </m:r>
                    </m:oMath>
                  </m:oMathPara>
                </a14:m>
                <a:endParaRPr lang="en-US" sz="3200" dirty="0"/>
              </a:p>
            </p:txBody>
          </p:sp>
        </mc:Choice>
        <mc:Fallback xmlns="">
          <p:sp>
            <p:nvSpPr>
              <p:cNvPr id="19" name="Rectangle 18">
                <a:extLst>
                  <a:ext uri="{FF2B5EF4-FFF2-40B4-BE49-F238E27FC236}">
                    <a16:creationId xmlns:a16="http://schemas.microsoft.com/office/drawing/2014/main" id="{58F6BD08-38E1-9A4D-BF4F-372E9EB3064F}"/>
                  </a:ext>
                </a:extLst>
              </p:cNvPr>
              <p:cNvSpPr>
                <a:spLocks noRot="1" noChangeAspect="1" noMove="1" noResize="1" noEditPoints="1" noAdjustHandles="1" noChangeArrowheads="1" noChangeShapeType="1" noTextEdit="1"/>
              </p:cNvSpPr>
              <p:nvPr/>
            </p:nvSpPr>
            <p:spPr>
              <a:xfrm>
                <a:off x="9122582" y="6173275"/>
                <a:ext cx="587020" cy="584775"/>
              </a:xfrm>
              <a:prstGeom prst="rect">
                <a:avLst/>
              </a:prstGeom>
              <a:blipFill>
                <a:blip r:embed="rId8"/>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ECD075D-9E59-4749-8911-C2408C65BDCB}"/>
              </a:ext>
            </a:extLst>
          </p:cNvPr>
          <p:cNvCxnSpPr>
            <a:cxnSpLocks/>
          </p:cNvCxnSpPr>
          <p:nvPr/>
        </p:nvCxnSpPr>
        <p:spPr>
          <a:xfrm flipV="1">
            <a:off x="7848597" y="804854"/>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00BFE9B-B1E4-9C45-94C7-12E1D5F8AF63}"/>
              </a:ext>
            </a:extLst>
          </p:cNvPr>
          <p:cNvCxnSpPr>
            <a:cxnSpLocks/>
          </p:cNvCxnSpPr>
          <p:nvPr/>
        </p:nvCxnSpPr>
        <p:spPr>
          <a:xfrm flipV="1">
            <a:off x="8986843" y="828666"/>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211368-9D2D-B444-A6CF-67C8071722A7}"/>
              </a:ext>
            </a:extLst>
          </p:cNvPr>
          <p:cNvCxnSpPr>
            <a:cxnSpLocks/>
          </p:cNvCxnSpPr>
          <p:nvPr/>
        </p:nvCxnSpPr>
        <p:spPr>
          <a:xfrm flipV="1">
            <a:off x="10796598" y="809612"/>
            <a:ext cx="0" cy="59055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1B341D3-CE3B-D846-9425-C537EB8168F2}"/>
                  </a:ext>
                </a:extLst>
              </p:cNvPr>
              <p:cNvSpPr/>
              <p:nvPr/>
            </p:nvSpPr>
            <p:spPr>
              <a:xfrm>
                <a:off x="8556570" y="281920"/>
                <a:ext cx="800667" cy="585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2</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24" name="Rectangle 23">
                <a:extLst>
                  <a:ext uri="{FF2B5EF4-FFF2-40B4-BE49-F238E27FC236}">
                    <a16:creationId xmlns:a16="http://schemas.microsoft.com/office/drawing/2014/main" id="{A1B341D3-CE3B-D846-9425-C537EB8168F2}"/>
                  </a:ext>
                </a:extLst>
              </p:cNvPr>
              <p:cNvSpPr>
                <a:spLocks noRot="1" noChangeAspect="1" noMove="1" noResize="1" noEditPoints="1" noAdjustHandles="1" noChangeArrowheads="1" noChangeShapeType="1" noTextEdit="1"/>
              </p:cNvSpPr>
              <p:nvPr/>
            </p:nvSpPr>
            <p:spPr>
              <a:xfrm>
                <a:off x="8556570" y="281920"/>
                <a:ext cx="800667" cy="585097"/>
              </a:xfrm>
              <a:prstGeom prst="rect">
                <a:avLst/>
              </a:prstGeom>
              <a:blipFill>
                <a:blip r:embed="rId9"/>
                <a:stretch>
                  <a:fillRect b="-10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F73335D-EE2C-1746-85C0-3923701E8F96}"/>
                  </a:ext>
                </a:extLst>
              </p:cNvPr>
              <p:cNvSpPr/>
              <p:nvPr/>
            </p:nvSpPr>
            <p:spPr>
              <a:xfrm>
                <a:off x="10423473" y="305731"/>
                <a:ext cx="823109" cy="58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dirty="0" smtClean="0">
                              <a:latin typeface="Cambria Math" panose="02040503050406030204" pitchFamily="18" charset="0"/>
                            </a:rPr>
                          </m:ctrlPr>
                        </m:sSubSupPr>
                        <m:e>
                          <m:r>
                            <a:rPr lang="en-US" sz="3200" b="0" i="1" dirty="0" smtClean="0">
                              <a:latin typeface="Cambria Math" panose="02040503050406030204" pitchFamily="18" charset="0"/>
                            </a:rPr>
                            <m:t>𝑦</m:t>
                          </m:r>
                        </m:e>
                        <m:sub>
                          <m:r>
                            <a:rPr lang="en-US" sz="3200" b="0" i="1" dirty="0" smtClean="0">
                              <a:latin typeface="Cambria Math" panose="02040503050406030204" pitchFamily="18" charset="0"/>
                            </a:rPr>
                            <m:t>𝑉</m:t>
                          </m:r>
                          <m:r>
                            <a:rPr lang="en-US" sz="3200" i="1" dirty="0">
                              <a:latin typeface="Cambria Math" panose="02040503050406030204" pitchFamily="18" charset="0"/>
                            </a:rPr>
                            <m:t>𝑖</m:t>
                          </m:r>
                        </m:sub>
                        <m:sup>
                          <m:r>
                            <a:rPr lang="en-US" sz="3200" i="1" dirty="0">
                              <a:latin typeface="Cambria Math" panose="02040503050406030204" pitchFamily="18" charset="0"/>
                            </a:rPr>
                            <m:t>∗</m:t>
                          </m:r>
                        </m:sup>
                      </m:sSubSup>
                    </m:oMath>
                  </m:oMathPara>
                </a14:m>
                <a:endParaRPr lang="en-US" sz="3200" dirty="0"/>
              </a:p>
            </p:txBody>
          </p:sp>
        </mc:Choice>
        <mc:Fallback xmlns="">
          <p:sp>
            <p:nvSpPr>
              <p:cNvPr id="25" name="Rectangle 24">
                <a:extLst>
                  <a:ext uri="{FF2B5EF4-FFF2-40B4-BE49-F238E27FC236}">
                    <a16:creationId xmlns:a16="http://schemas.microsoft.com/office/drawing/2014/main" id="{8F73335D-EE2C-1746-85C0-3923701E8F96}"/>
                  </a:ext>
                </a:extLst>
              </p:cNvPr>
              <p:cNvSpPr>
                <a:spLocks noRot="1" noChangeAspect="1" noMove="1" noResize="1" noEditPoints="1" noAdjustHandles="1" noChangeArrowheads="1" noChangeShapeType="1" noTextEdit="1"/>
              </p:cNvSpPr>
              <p:nvPr/>
            </p:nvSpPr>
            <p:spPr>
              <a:xfrm>
                <a:off x="10423473" y="305731"/>
                <a:ext cx="823109" cy="585225"/>
              </a:xfrm>
              <a:prstGeom prst="rect">
                <a:avLst/>
              </a:prstGeom>
              <a:blipFill>
                <a:blip r:embed="rId10"/>
                <a:stretch>
                  <a:fillRect b="-10870"/>
                </a:stretch>
              </a:blipFill>
            </p:spPr>
            <p:txBody>
              <a:bodyPr/>
              <a:lstStyle/>
              <a:p>
                <a:r>
                  <a:rPr lang="en-US">
                    <a:noFill/>
                  </a:rPr>
                  <a:t> </a:t>
                </a:r>
              </a:p>
            </p:txBody>
          </p:sp>
        </mc:Fallback>
      </mc:AlternateContent>
    </p:spTree>
    <p:extLst>
      <p:ext uri="{BB962C8B-B14F-4D97-AF65-F5344CB8AC3E}">
        <p14:creationId xmlns:p14="http://schemas.microsoft.com/office/powerpoint/2010/main" val="4240781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2558</Words>
  <Application>Microsoft Macintosh PowerPoint</Application>
  <PresentationFormat>Widescreen</PresentationFormat>
  <Paragraphs>498</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Cambria Math</vt:lpstr>
      <vt:lpstr>Office Theme</vt:lpstr>
      <vt:lpstr>Lecture 28: Back-Propagation</vt:lpstr>
      <vt:lpstr>How to make a neural network</vt:lpstr>
      <vt:lpstr>Training Data</vt:lpstr>
      <vt:lpstr>Scalar Labels</vt:lpstr>
      <vt:lpstr>Vector Labels</vt:lpstr>
      <vt:lpstr>How to make a neural network</vt:lpstr>
      <vt:lpstr>Forward propagation</vt:lpstr>
      <vt:lpstr>Forward propagation</vt:lpstr>
      <vt:lpstr>Forward propagation</vt:lpstr>
      <vt:lpstr>Forward propagation</vt:lpstr>
      <vt:lpstr>Forward propagation</vt:lpstr>
      <vt:lpstr>How forward propagation works</vt:lpstr>
      <vt:lpstr>How forward propagation starts…</vt:lpstr>
      <vt:lpstr>How forward propagation continues…</vt:lpstr>
      <vt:lpstr>How forward propagation continues…</vt:lpstr>
      <vt:lpstr>How forward propagation continues…</vt:lpstr>
      <vt:lpstr>How forward propagation ends.</vt:lpstr>
      <vt:lpstr>Activation functions</vt:lpstr>
      <vt:lpstr>Activation functions</vt:lpstr>
      <vt:lpstr>How to make a neural network</vt:lpstr>
      <vt:lpstr>Loss Function</vt:lpstr>
      <vt:lpstr>Loss Function</vt:lpstr>
      <vt:lpstr>Loss Function</vt:lpstr>
      <vt:lpstr>Image de-noising, and other regression tasks</vt:lpstr>
      <vt:lpstr>Mean-Squared Error</vt:lpstr>
      <vt:lpstr>Object recognition, and other multi-class classification tasks</vt:lpstr>
      <vt:lpstr>Zero-One Loss</vt:lpstr>
      <vt:lpstr>Cross Entropy</vt:lpstr>
      <vt:lpstr>Binary object recognition</vt:lpstr>
      <vt:lpstr>Binary Cross Entropy</vt:lpstr>
      <vt:lpstr>Loss Function</vt:lpstr>
      <vt:lpstr>How to make a neural network</vt:lpstr>
      <vt:lpstr>Back propagation</vt:lpstr>
      <vt:lpstr>Newton’s method</vt:lpstr>
      <vt:lpstr>Finding the gradient</vt:lpstr>
      <vt:lpstr>Back propagation</vt:lpstr>
      <vt:lpstr>Back propagation</vt:lpstr>
      <vt:lpstr>Back propagation</vt:lpstr>
      <vt:lpstr>Back propagation</vt:lpstr>
      <vt:lpstr>Back propagation</vt:lpstr>
      <vt:lpstr>How to make a neural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27: Neural Networks and Deep Learning</dc:title>
  <dc:creator>Hasegawa-Johnson, Mark Allan</dc:creator>
  <cp:lastModifiedBy>Hasegawa-Johnson, Mark Allan</cp:lastModifiedBy>
  <cp:revision>73</cp:revision>
  <dcterms:created xsi:type="dcterms:W3CDTF">2020-04-05T17:00:58Z</dcterms:created>
  <dcterms:modified xsi:type="dcterms:W3CDTF">2020-04-08T00:35:43Z</dcterms:modified>
</cp:coreProperties>
</file>