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2" r:id="rId4"/>
    <p:sldId id="258" r:id="rId5"/>
    <p:sldId id="306" r:id="rId6"/>
    <p:sldId id="316" r:id="rId7"/>
    <p:sldId id="317" r:id="rId8"/>
    <p:sldId id="318" r:id="rId9"/>
    <p:sldId id="319" r:id="rId10"/>
    <p:sldId id="326" r:id="rId11"/>
    <p:sldId id="328" r:id="rId12"/>
    <p:sldId id="330" r:id="rId13"/>
    <p:sldId id="329" r:id="rId14"/>
    <p:sldId id="332" r:id="rId15"/>
    <p:sldId id="333" r:id="rId16"/>
    <p:sldId id="325" r:id="rId17"/>
    <p:sldId id="334" r:id="rId18"/>
    <p:sldId id="335" r:id="rId19"/>
    <p:sldId id="336" r:id="rId20"/>
    <p:sldId id="337" r:id="rId21"/>
    <p:sldId id="338" r:id="rId22"/>
    <p:sldId id="339" r:id="rId23"/>
    <p:sldId id="280" r:id="rId24"/>
    <p:sldId id="340" r:id="rId25"/>
    <p:sldId id="282" r:id="rId26"/>
    <p:sldId id="302" r:id="rId27"/>
    <p:sldId id="283" r:id="rId28"/>
    <p:sldId id="341" r:id="rId29"/>
    <p:sldId id="342" r:id="rId30"/>
    <p:sldId id="344" r:id="rId31"/>
    <p:sldId id="345" r:id="rId32"/>
    <p:sldId id="346" r:id="rId33"/>
    <p:sldId id="347" r:id="rId34"/>
    <p:sldId id="304" r:id="rId35"/>
    <p:sldId id="299" r:id="rId36"/>
    <p:sldId id="300" r:id="rId37"/>
    <p:sldId id="348" r:id="rId38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dneybrooks.com/forai-machine-learning-explained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7/07/marion-tinsley-checkers/534111/" TargetMode="External"/><Relationship Id="rId7" Type="http://schemas.openxmlformats.org/officeDocument/2006/relationships/hyperlink" Target="https://www.wired.com/2017/02/librat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mag.org/content/347/6218/145.abstract" TargetMode="External"/><Relationship Id="rId5" Type="http://schemas.openxmlformats.org/officeDocument/2006/relationships/hyperlink" Target="https://en.wikipedia.org/wiki/TD-Gammon" TargetMode="External"/><Relationship Id="rId4" Type="http://schemas.openxmlformats.org/officeDocument/2006/relationships/hyperlink" Target="http://www.technologyreview.com/view/541276/deep-learning-machine-teaches-itself-chess-in-72-hours-plays-at-international-master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86" y="2679040"/>
            <a:ext cx="4729947" cy="3377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87" y="278429"/>
            <a:ext cx="8077735" cy="218644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CS440/ECE448 Lecture 34:</a:t>
            </a:r>
            <a:br>
              <a:rPr lang="en-US" altLang="ja-JP" dirty="0"/>
            </a:br>
            <a:r>
              <a:rPr lang="en-US" altLang="ja-JP" dirty="0"/>
              <a:t>Games of Chance and Imperfect Information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8126" y="1174981"/>
            <a:ext cx="2914537" cy="809706"/>
          </a:xfrm>
        </p:spPr>
        <p:txBody>
          <a:bodyPr>
            <a:noAutofit/>
          </a:bodyPr>
          <a:lstStyle/>
          <a:p>
            <a:pPr algn="l"/>
            <a:r>
              <a:rPr lang="en-US" altLang="ja-JP" sz="1200" dirty="0"/>
              <a:t>Mark Hasegawa-Johnson, 4/2020</a:t>
            </a:r>
          </a:p>
          <a:p>
            <a:pPr algn="l"/>
            <a:r>
              <a:rPr kumimoji="1" lang="en-US" altLang="ja-JP" sz="1200" dirty="0"/>
              <a:t>Including slides by</a:t>
            </a:r>
            <a:r>
              <a:rPr lang="en-US" altLang="ja-JP" sz="1200" dirty="0"/>
              <a:t> Svetlana </a:t>
            </a:r>
            <a:r>
              <a:rPr lang="en-US" altLang="ja-JP" sz="1200" dirty="0" err="1"/>
              <a:t>Lazebnik</a:t>
            </a:r>
            <a:endParaRPr lang="en-US" altLang="ja-JP" sz="1200" dirty="0"/>
          </a:p>
          <a:p>
            <a:pPr algn="l"/>
            <a:r>
              <a:rPr lang="en-US" altLang="ja-JP" sz="1200" dirty="0"/>
              <a:t>CC-BY 4.0: you may remix or redistribute if you cite the source.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66" y="2988298"/>
            <a:ext cx="4490021" cy="2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75948B-B588-9B43-9B42-3811086651AC}"/>
              </a:ext>
            </a:extLst>
          </p:cNvPr>
          <p:cNvSpPr/>
          <p:nvPr/>
        </p:nvSpPr>
        <p:spPr>
          <a:xfrm>
            <a:off x="422288" y="5942931"/>
            <a:ext cx="4884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 contemporary backgammon set.  Public domain photo by Manuel </a:t>
            </a:r>
            <a:r>
              <a:rPr lang="en-US" sz="1200" dirty="0" err="1"/>
              <a:t>Hegner</a:t>
            </a:r>
            <a:r>
              <a:rPr lang="en-US" sz="1200" dirty="0"/>
              <a:t>,</a:t>
            </a:r>
          </a:p>
          <a:p>
            <a:pPr algn="ctr"/>
            <a:r>
              <a:rPr lang="en-US" sz="1200" dirty="0"/>
              <a:t>2013,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=25006945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5909E-A3AC-964A-9052-B9FB521FF042}"/>
              </a:ext>
            </a:extLst>
          </p:cNvPr>
          <p:cNvSpPr/>
          <p:nvPr/>
        </p:nvSpPr>
        <p:spPr>
          <a:xfrm>
            <a:off x="6946640" y="6007588"/>
            <a:ext cx="488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game of Texas </a:t>
            </a:r>
            <a:r>
              <a:rPr lang="en-US" sz="1200" dirty="0" err="1"/>
              <a:t>Hold’em</a:t>
            </a:r>
            <a:r>
              <a:rPr lang="en-US" sz="1200" dirty="0"/>
              <a:t> in progress. Copyright US Navy, released for public distribution 2009,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=8361356</a:t>
            </a:r>
          </a:p>
        </p:txBody>
      </p:sp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95110"/>
              </p:ext>
            </p:extLst>
          </p:nvPr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9" name="Picture 2" descr="Thumbnail for version as of 00:54, 16 June 2017">
            <a:extLst>
              <a:ext uri="{FF2B5EF4-FFF2-40B4-BE49-F238E27FC236}">
                <a16:creationId xmlns:a16="http://schemas.microsoft.com/office/drawing/2014/main" id="{1DFD8DC3-DF89-EF4F-8677-3B43A791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805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F7D4BE60-DB11-C240-879D-47DF97C425E5}"/>
              </a:ext>
            </a:extLst>
          </p:cNvPr>
          <p:cNvSpPr/>
          <p:nvPr/>
        </p:nvSpPr>
        <p:spPr>
          <a:xfrm>
            <a:off x="8961119" y="31994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8395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ICMA Photos - Coin Toss, CC BY-SA 2.0,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=71147286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9" y="243840"/>
            <a:ext cx="1848485" cy="23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0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232 L 0.1494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D26F058-8F2A-CE46-BE44-E826F012AFFE}"/>
              </a:ext>
            </a:extLst>
          </p:cNvPr>
          <p:cNvSpPr/>
          <p:nvPr/>
        </p:nvSpPr>
        <p:spPr>
          <a:xfrm>
            <a:off x="8961119" y="409860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0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F16504-E7AC-3442-81E6-B7B00B3A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484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5877049" y="6214795"/>
            <a:ext cx="6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https://commons.wikimedia.org/w/index.php?curid=59974366.</a:t>
            </a:r>
          </a:p>
          <a:p>
            <a:pPr algn="ctr"/>
            <a:r>
              <a:rPr lang="en-US" sz="1200" dirty="0"/>
              <a:t>$2 By Bureau of Engraving and Printing: U.S. Department of the Treasury - own scanned,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=56299470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E378D94-5060-2949-AFF9-5D92F14B4858}"/>
              </a:ext>
            </a:extLst>
          </p:cNvPr>
          <p:cNvSpPr/>
          <p:nvPr/>
        </p:nvSpPr>
        <p:spPr>
          <a:xfrm>
            <a:off x="7711440" y="5212080"/>
            <a:ext cx="3108960" cy="534607"/>
          </a:xfrm>
          <a:custGeom>
            <a:avLst/>
            <a:gdLst>
              <a:gd name="connsiteX0" fmla="*/ 0 w 3398640"/>
              <a:gd name="connsiteY0" fmla="*/ 487680 h 534607"/>
              <a:gd name="connsiteX1" fmla="*/ 2834640 w 3398640"/>
              <a:gd name="connsiteY1" fmla="*/ 487680 h 534607"/>
              <a:gd name="connsiteX2" fmla="*/ 3398520 w 3398640"/>
              <a:gd name="connsiteY2" fmla="*/ 0 h 5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8640" h="534607">
                <a:moveTo>
                  <a:pt x="0" y="487680"/>
                </a:moveTo>
                <a:cubicBezTo>
                  <a:pt x="1134110" y="528320"/>
                  <a:pt x="2268220" y="568960"/>
                  <a:pt x="2834640" y="487680"/>
                </a:cubicBezTo>
                <a:cubicBezTo>
                  <a:pt x="3401060" y="406400"/>
                  <a:pt x="3399790" y="203200"/>
                  <a:pt x="3398520" y="0"/>
                </a:cubicBezTo>
              </a:path>
            </a:pathLst>
          </a:custGeom>
          <a:noFill/>
          <a:ln w="508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C741FC9-CF47-C94E-A17A-B9E2CFC3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03" y="5311140"/>
            <a:ext cx="1984583" cy="8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1A3F9E-8EB2-E34A-A91A-16EEF08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8674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9EE8118-E0AA-6648-A06B-7906B7361A6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7628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1736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Max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77978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8452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 environments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Stochastic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Perfect</a:t>
                      </a:r>
                      <a:r>
                        <a:rPr lang="en-US" sz="2800" baseline="0" dirty="0"/>
                        <a:t> information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Imperfect information</a:t>
                      </a:r>
                    </a:p>
                    <a:p>
                      <a:r>
                        <a:rPr lang="en-US" sz="2800" dirty="0"/>
                        <a:t>(partially observable)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Battleship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Min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4743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 #2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70042"/>
              </p:ext>
            </p:extLst>
          </p:nvPr>
        </p:nvGraphicFramePr>
        <p:xfrm>
          <a:off x="5703571" y="4373670"/>
          <a:ext cx="6314952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136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2794455649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63368823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3481794310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431107446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451104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5877049" y="6214795"/>
            <a:ext cx="6314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https://commons.wikimedia.org/w/index.php?curid=59974366.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535686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9601200" y="3410635"/>
            <a:ext cx="213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Kolby Kirk, CC BY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=3037476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/>
                  <a:t>MIN: Min </a:t>
                </a:r>
                <a:r>
                  <a:rPr lang="en-US" altLang="ja-JP" sz="2400" dirty="0"/>
                  <a:t>decides whether  she’s going to move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  <a:endParaRPr kumimoji="1" lang="en-US" altLang="ja-JP" sz="2400" dirty="0"/>
              </a:p>
              <a:p>
                <a:r>
                  <a:rPr lang="en-US" altLang="ja-JP" sz="2400" dirty="0"/>
                  <a:t>Chance: she rolls the dice and moves her game piece in the direction indicated.</a:t>
                </a:r>
              </a:p>
              <a:p>
                <a:r>
                  <a:rPr lang="en-US" altLang="ja-JP" sz="2400" dirty="0"/>
                  <a:t>MAX: Max decides whether  he’s going to move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</a:p>
              <a:p>
                <a:r>
                  <a:rPr lang="en-US" altLang="ja-JP" sz="2400" dirty="0"/>
                  <a:t>Chance: he rolls the dice and moves his game piece in the direction indicated.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Reward: loser pays the winner a number of dollars equal to the number of spaces difference.</a:t>
                </a:r>
              </a:p>
              <a:p>
                <a:endParaRPr lang="en-US" altLang="ja-JP" sz="2400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  <a:blipFill>
                <a:blip r:embed="rId4"/>
                <a:stretch>
                  <a:fillRect l="-1643" t="-1229" r="-469" b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CDBC0E85-6A48-9240-9761-BF49FF46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60" y="1313180"/>
            <a:ext cx="27940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5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 #2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/>
                  <a:t>MIN: Min </a:t>
                </a:r>
                <a:r>
                  <a:rPr lang="en-US" altLang="ja-JP" sz="2400" dirty="0"/>
                  <a:t>decides whether  she’s going to move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  <a:endParaRPr kumimoji="1" lang="en-US" altLang="ja-JP" sz="2400" dirty="0"/>
              </a:p>
              <a:p>
                <a:r>
                  <a:rPr lang="en-US" altLang="ja-JP" sz="2400" dirty="0"/>
                  <a:t>Chance: she rolls the dice and moves her game piece in the direction indicated.</a:t>
                </a:r>
              </a:p>
              <a:p>
                <a:r>
                  <a:rPr lang="en-US" altLang="ja-JP" sz="2400" dirty="0"/>
                  <a:t>MAX: Max decides whether  he’s going to move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</a:p>
              <a:p>
                <a:r>
                  <a:rPr lang="en-US" altLang="ja-JP" sz="2400" dirty="0"/>
                  <a:t>Chance: he rolls the dice and moves his game piece in the direction indicated.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Reward: loser pays the winner a number of dollars equal to the number of spaces difference.</a:t>
                </a:r>
              </a:p>
              <a:p>
                <a:endParaRPr lang="en-US" altLang="ja-JP" sz="2400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  <a:blipFill>
                <a:blip r:embed="rId2"/>
                <a:stretch>
                  <a:fillRect l="-1643" t="-1229" r="-469" b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iangle 10">
            <a:extLst>
              <a:ext uri="{FF2B5EF4-FFF2-40B4-BE49-F238E27FC236}">
                <a16:creationId xmlns:a16="http://schemas.microsoft.com/office/drawing/2014/main" id="{C591BE39-12DE-4342-A42F-2459EC619CE3}"/>
              </a:ext>
            </a:extLst>
          </p:cNvPr>
          <p:cNvSpPr/>
          <p:nvPr/>
        </p:nvSpPr>
        <p:spPr>
          <a:xfrm rot="10800000">
            <a:off x="87333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0A874854-E309-4A4A-8DAF-CE7DD4DC7069}"/>
              </a:ext>
            </a:extLst>
          </p:cNvPr>
          <p:cNvSpPr/>
          <p:nvPr/>
        </p:nvSpPr>
        <p:spPr>
          <a:xfrm>
            <a:off x="621855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9EA0B08E-3C25-334E-B726-565C1F672061}"/>
              </a:ext>
            </a:extLst>
          </p:cNvPr>
          <p:cNvSpPr/>
          <p:nvPr/>
        </p:nvSpPr>
        <p:spPr>
          <a:xfrm>
            <a:off x="702627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462E2DA3-B709-AC40-BDC9-34CCA442B788}"/>
              </a:ext>
            </a:extLst>
          </p:cNvPr>
          <p:cNvSpPr/>
          <p:nvPr/>
        </p:nvSpPr>
        <p:spPr>
          <a:xfrm>
            <a:off x="1114107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9788A9-CBB1-0347-8CE0-66C2886FE713}"/>
              </a:ext>
            </a:extLst>
          </p:cNvPr>
          <p:cNvSpPr/>
          <p:nvPr/>
        </p:nvSpPr>
        <p:spPr>
          <a:xfrm>
            <a:off x="819503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9C3B92-1094-9149-910D-D80DE654E1F7}"/>
              </a:ext>
            </a:extLst>
          </p:cNvPr>
          <p:cNvSpPr/>
          <p:nvPr/>
        </p:nvSpPr>
        <p:spPr>
          <a:xfrm>
            <a:off x="1139543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63D326-93A5-0F47-A549-0808CF3B6A58}"/>
              </a:ext>
            </a:extLst>
          </p:cNvPr>
          <p:cNvCxnSpPr>
            <a:cxnSpLocks/>
            <a:stCxn id="11" idx="0"/>
            <a:endCxn id="42" idx="1"/>
          </p:cNvCxnSpPr>
          <p:nvPr/>
        </p:nvCxnSpPr>
        <p:spPr>
          <a:xfrm>
            <a:off x="9099130" y="1367110"/>
            <a:ext cx="238334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167080-EEA8-AA42-93D4-8BFD1746DABA}"/>
              </a:ext>
            </a:extLst>
          </p:cNvPr>
          <p:cNvCxnSpPr>
            <a:cxnSpLocks/>
            <a:stCxn id="11" idx="0"/>
            <a:endCxn id="41" idx="7"/>
          </p:cNvCxnSpPr>
          <p:nvPr/>
        </p:nvCxnSpPr>
        <p:spPr>
          <a:xfrm flipH="1">
            <a:off x="8702348" y="1367110"/>
            <a:ext cx="39678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4A1491-2435-B54A-8D1F-84616EAB8AE0}"/>
              </a:ext>
            </a:extLst>
          </p:cNvPr>
          <p:cNvCxnSpPr>
            <a:cxnSpLocks/>
            <a:stCxn id="41" idx="4"/>
            <a:endCxn id="37" idx="0"/>
          </p:cNvCxnSpPr>
          <p:nvPr/>
        </p:nvCxnSpPr>
        <p:spPr>
          <a:xfrm flipH="1">
            <a:off x="6584319" y="2621280"/>
            <a:ext cx="190789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2885F43-F932-8649-84D4-1DD908F1F1C7}"/>
              </a:ext>
            </a:extLst>
          </p:cNvPr>
          <p:cNvCxnSpPr>
            <a:cxnSpLocks/>
            <a:stCxn id="41" idx="4"/>
            <a:endCxn id="38" idx="0"/>
          </p:cNvCxnSpPr>
          <p:nvPr/>
        </p:nvCxnSpPr>
        <p:spPr>
          <a:xfrm flipH="1">
            <a:off x="7392039" y="2621280"/>
            <a:ext cx="110017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C55EB6-5FB6-2D45-8A1F-4582371F2385}"/>
              </a:ext>
            </a:extLst>
          </p:cNvPr>
          <p:cNvCxnSpPr>
            <a:cxnSpLocks/>
            <a:stCxn id="42" idx="4"/>
            <a:endCxn id="39" idx="0"/>
          </p:cNvCxnSpPr>
          <p:nvPr/>
        </p:nvCxnSpPr>
        <p:spPr>
          <a:xfrm flipH="1">
            <a:off x="11506839" y="2636520"/>
            <a:ext cx="18577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5B37D7-C77B-7641-906F-089EB0B17436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150683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05D266A-DC4A-8E4E-A1CC-EF415A4D1245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1118969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82D728-992F-D64E-95AA-66E1519C59C7}"/>
              </a:ext>
            </a:extLst>
          </p:cNvPr>
          <p:cNvCxnSpPr>
            <a:cxnSpLocks/>
          </p:cNvCxnSpPr>
          <p:nvPr/>
        </p:nvCxnSpPr>
        <p:spPr>
          <a:xfrm>
            <a:off x="7392039" y="353198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76E370B-7C33-0E47-8D59-A6569DC21C3D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7059650" y="354722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0B8C95-42C8-AE4E-9CA9-F02CB539DF3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58431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D73730F-F2CE-7A45-AB68-2A986E2720AB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23669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76C4F26-DEE9-BE4F-9DF3-C1B3370583E2}"/>
                  </a:ext>
                </a:extLst>
              </p:cNvPr>
              <p:cNvSpPr/>
              <p:nvPr/>
            </p:nvSpPr>
            <p:spPr>
              <a:xfrm>
                <a:off x="10289140" y="1351722"/>
                <a:ext cx="11367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76C4F26-DEE9-BE4F-9DF3-C1B337058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140" y="1351722"/>
                <a:ext cx="11367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ABD57B97-F6BF-114D-86F3-7E3AB16C832D}"/>
              </a:ext>
            </a:extLst>
          </p:cNvPr>
          <p:cNvSpPr/>
          <p:nvPr/>
        </p:nvSpPr>
        <p:spPr>
          <a:xfrm>
            <a:off x="11630260" y="25404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59E2ED-66FD-6848-B71D-D849DEEC1138}"/>
              </a:ext>
            </a:extLst>
          </p:cNvPr>
          <p:cNvSpPr/>
          <p:nvPr/>
        </p:nvSpPr>
        <p:spPr>
          <a:xfrm>
            <a:off x="6982060" y="27080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53EC48F-99C0-BE47-A0F8-F260F15905B0}"/>
                  </a:ext>
                </a:extLst>
              </p:cNvPr>
              <p:cNvSpPr/>
              <p:nvPr/>
            </p:nvSpPr>
            <p:spPr>
              <a:xfrm>
                <a:off x="7794658" y="1336482"/>
                <a:ext cx="12649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53EC48F-99C0-BE47-A0F8-F260F1590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58" y="1336482"/>
                <a:ext cx="12649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B059005A-FED9-1B4B-8163-9FBDA04273AC}"/>
              </a:ext>
            </a:extLst>
          </p:cNvPr>
          <p:cNvSpPr/>
          <p:nvPr/>
        </p:nvSpPr>
        <p:spPr>
          <a:xfrm>
            <a:off x="6250540" y="27080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5C3859-47C1-5742-844A-078BBDAF0F2D}"/>
              </a:ext>
            </a:extLst>
          </p:cNvPr>
          <p:cNvSpPr/>
          <p:nvPr/>
        </p:nvSpPr>
        <p:spPr>
          <a:xfrm>
            <a:off x="11157820" y="2753802"/>
            <a:ext cx="54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E1B091-4263-A843-8071-EE9F5A8BDDA5}"/>
              </a:ext>
            </a:extLst>
          </p:cNvPr>
          <p:cNvSpPr/>
          <p:nvPr/>
        </p:nvSpPr>
        <p:spPr>
          <a:xfrm rot="5400000">
            <a:off x="7393540" y="3866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00D52F-4AD0-5C47-AE56-5B2EFEBD98F0}"/>
              </a:ext>
            </a:extLst>
          </p:cNvPr>
          <p:cNvSpPr/>
          <p:nvPr/>
        </p:nvSpPr>
        <p:spPr>
          <a:xfrm rot="5400000">
            <a:off x="6540100" y="3881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EC2B6FCE-6E84-F947-B0DF-DB7CE481E9E6}"/>
              </a:ext>
            </a:extLst>
          </p:cNvPr>
          <p:cNvSpPr/>
          <p:nvPr/>
        </p:nvSpPr>
        <p:spPr>
          <a:xfrm>
            <a:off x="781875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53F7BC92-9F27-834E-8977-FF0165964144}"/>
              </a:ext>
            </a:extLst>
          </p:cNvPr>
          <p:cNvSpPr/>
          <p:nvPr/>
        </p:nvSpPr>
        <p:spPr>
          <a:xfrm>
            <a:off x="861123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0454C08-3563-1A41-8852-A2FA7432B303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897699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EFF8375-2986-B040-BD06-94BDF0885FF4}"/>
              </a:ext>
            </a:extLst>
          </p:cNvPr>
          <p:cNvCxnSpPr>
            <a:cxnSpLocks/>
            <a:stCxn id="91" idx="3"/>
          </p:cNvCxnSpPr>
          <p:nvPr/>
        </p:nvCxnSpPr>
        <p:spPr>
          <a:xfrm flipH="1">
            <a:off x="864461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2B271A-CD72-D647-8E8D-9F1730722AA6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818451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091D2EB-1C38-7544-BB02-39F0E3215AA8}"/>
              </a:ext>
            </a:extLst>
          </p:cNvPr>
          <p:cNvCxnSpPr>
            <a:cxnSpLocks/>
            <a:stCxn id="90" idx="3"/>
          </p:cNvCxnSpPr>
          <p:nvPr/>
        </p:nvCxnSpPr>
        <p:spPr>
          <a:xfrm flipH="1">
            <a:off x="783689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5141FC5B-C34A-6D43-89A1-8A8E1F3289EC}"/>
              </a:ext>
            </a:extLst>
          </p:cNvPr>
          <p:cNvSpPr/>
          <p:nvPr/>
        </p:nvSpPr>
        <p:spPr>
          <a:xfrm rot="5400000">
            <a:off x="8978500" y="38968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333DD0-29B6-4043-9AE8-1E8C397B37C0}"/>
              </a:ext>
            </a:extLst>
          </p:cNvPr>
          <p:cNvSpPr/>
          <p:nvPr/>
        </p:nvSpPr>
        <p:spPr>
          <a:xfrm rot="5400000">
            <a:off x="8170780" y="3881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1" name="Triangle 100">
            <a:extLst>
              <a:ext uri="{FF2B5EF4-FFF2-40B4-BE49-F238E27FC236}">
                <a16:creationId xmlns:a16="http://schemas.microsoft.com/office/drawing/2014/main" id="{2B456299-3E2B-A44A-871D-42D823CF3407}"/>
              </a:ext>
            </a:extLst>
          </p:cNvPr>
          <p:cNvSpPr/>
          <p:nvPr/>
        </p:nvSpPr>
        <p:spPr>
          <a:xfrm>
            <a:off x="940371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2" name="Triangle 101">
            <a:extLst>
              <a:ext uri="{FF2B5EF4-FFF2-40B4-BE49-F238E27FC236}">
                <a16:creationId xmlns:a16="http://schemas.microsoft.com/office/drawing/2014/main" id="{27D42E4C-554B-1244-945C-CF159395D275}"/>
              </a:ext>
            </a:extLst>
          </p:cNvPr>
          <p:cNvSpPr/>
          <p:nvPr/>
        </p:nvSpPr>
        <p:spPr>
          <a:xfrm>
            <a:off x="1019619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975CAB-477C-C749-AD98-E7788AB0B100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10561959" y="3577702"/>
            <a:ext cx="382501" cy="42587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191284E-F714-2447-957B-D297F5A64F39}"/>
              </a:ext>
            </a:extLst>
          </p:cNvPr>
          <p:cNvCxnSpPr>
            <a:cxnSpLocks/>
            <a:stCxn id="102" idx="3"/>
          </p:cNvCxnSpPr>
          <p:nvPr/>
        </p:nvCxnSpPr>
        <p:spPr>
          <a:xfrm flipH="1">
            <a:off x="10229570" y="357770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11682F8-241D-6C44-86B7-E175831C07B2}"/>
              </a:ext>
            </a:extLst>
          </p:cNvPr>
          <p:cNvCxnSpPr>
            <a:cxnSpLocks/>
            <a:stCxn id="101" idx="3"/>
          </p:cNvCxnSpPr>
          <p:nvPr/>
        </p:nvCxnSpPr>
        <p:spPr>
          <a:xfrm>
            <a:off x="9769479" y="356246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1288B38-287B-7D42-AFB9-ADC44D098500}"/>
              </a:ext>
            </a:extLst>
          </p:cNvPr>
          <p:cNvCxnSpPr>
            <a:cxnSpLocks/>
            <a:stCxn id="101" idx="3"/>
          </p:cNvCxnSpPr>
          <p:nvPr/>
        </p:nvCxnSpPr>
        <p:spPr>
          <a:xfrm flipH="1">
            <a:off x="942185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2362C88-EADE-A740-A733-1B574DFE7CE3}"/>
              </a:ext>
            </a:extLst>
          </p:cNvPr>
          <p:cNvSpPr/>
          <p:nvPr/>
        </p:nvSpPr>
        <p:spPr>
          <a:xfrm rot="5400000">
            <a:off x="11477860" y="39425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8858C2-F745-AF42-8A89-0A1BCD76307A}"/>
              </a:ext>
            </a:extLst>
          </p:cNvPr>
          <p:cNvSpPr/>
          <p:nvPr/>
        </p:nvSpPr>
        <p:spPr>
          <a:xfrm rot="5400000">
            <a:off x="10563460" y="3912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4264802-48C4-D94B-9E44-AF43F1ADFF20}"/>
              </a:ext>
            </a:extLst>
          </p:cNvPr>
          <p:cNvCxnSpPr>
            <a:cxnSpLocks/>
            <a:stCxn id="41" idx="4"/>
            <a:endCxn id="90" idx="0"/>
          </p:cNvCxnSpPr>
          <p:nvPr/>
        </p:nvCxnSpPr>
        <p:spPr>
          <a:xfrm flipH="1">
            <a:off x="8184519" y="2621280"/>
            <a:ext cx="30769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4D2E7DE-0B08-FD42-963D-260495064AD4}"/>
              </a:ext>
            </a:extLst>
          </p:cNvPr>
          <p:cNvCxnSpPr>
            <a:cxnSpLocks/>
            <a:stCxn id="41" idx="4"/>
            <a:endCxn id="91" idx="0"/>
          </p:cNvCxnSpPr>
          <p:nvPr/>
        </p:nvCxnSpPr>
        <p:spPr>
          <a:xfrm>
            <a:off x="8492210" y="2621280"/>
            <a:ext cx="4847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4A39925-9C01-A640-868B-5B3309E8C951}"/>
              </a:ext>
            </a:extLst>
          </p:cNvPr>
          <p:cNvCxnSpPr>
            <a:cxnSpLocks/>
            <a:stCxn id="41" idx="4"/>
            <a:endCxn id="101" idx="0"/>
          </p:cNvCxnSpPr>
          <p:nvPr/>
        </p:nvCxnSpPr>
        <p:spPr>
          <a:xfrm>
            <a:off x="8492210" y="2621280"/>
            <a:ext cx="127726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9121911-541E-CD41-A022-398551262B2E}"/>
              </a:ext>
            </a:extLst>
          </p:cNvPr>
          <p:cNvCxnSpPr>
            <a:cxnSpLocks/>
            <a:stCxn id="41" idx="4"/>
            <a:endCxn id="102" idx="0"/>
          </p:cNvCxnSpPr>
          <p:nvPr/>
        </p:nvCxnSpPr>
        <p:spPr>
          <a:xfrm>
            <a:off x="8492210" y="2621280"/>
            <a:ext cx="2069749" cy="3620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42BA95-CF59-4741-97C6-A8849AF07F16}"/>
              </a:ext>
            </a:extLst>
          </p:cNvPr>
          <p:cNvSpPr/>
          <p:nvPr/>
        </p:nvSpPr>
        <p:spPr>
          <a:xfrm>
            <a:off x="7789780" y="2723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5C9EC89-45EB-5441-978C-DC445167B137}"/>
              </a:ext>
            </a:extLst>
          </p:cNvPr>
          <p:cNvSpPr/>
          <p:nvPr/>
        </p:nvSpPr>
        <p:spPr>
          <a:xfrm>
            <a:off x="8932780" y="2723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0885241-66B3-904A-87C8-766044AF4E40}"/>
              </a:ext>
            </a:extLst>
          </p:cNvPr>
          <p:cNvSpPr/>
          <p:nvPr/>
        </p:nvSpPr>
        <p:spPr>
          <a:xfrm>
            <a:off x="9725260" y="2738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6E49F36-2D74-B24A-8F1B-6A2C775F9597}"/>
              </a:ext>
            </a:extLst>
          </p:cNvPr>
          <p:cNvSpPr/>
          <p:nvPr/>
        </p:nvSpPr>
        <p:spPr>
          <a:xfrm>
            <a:off x="10532980" y="2738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DAAC9F3-F7D5-124D-9F8A-E9D29D3AA76D}"/>
              </a:ext>
            </a:extLst>
          </p:cNvPr>
          <p:cNvSpPr/>
          <p:nvPr/>
        </p:nvSpPr>
        <p:spPr>
          <a:xfrm>
            <a:off x="11782660" y="29366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6044CA0-93B0-8444-B83E-72E4BA0AA91C}"/>
              </a:ext>
            </a:extLst>
          </p:cNvPr>
          <p:cNvSpPr/>
          <p:nvPr/>
        </p:nvSpPr>
        <p:spPr>
          <a:xfrm>
            <a:off x="11813140" y="34091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7CC0B05-B715-7449-BA9C-C94F96B35411}"/>
              </a:ext>
            </a:extLst>
          </p:cNvPr>
          <p:cNvSpPr/>
          <p:nvPr/>
        </p:nvSpPr>
        <p:spPr>
          <a:xfrm rot="5400000">
            <a:off x="9725260" y="39425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589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All of the same methods are useful:</a:t>
            </a:r>
          </a:p>
          <a:p>
            <a:pPr lvl="1"/>
            <a:r>
              <a:rPr lang="en-US" altLang="ja-JP" dirty="0"/>
              <a:t>Alpha-Beta pruning</a:t>
            </a:r>
          </a:p>
          <a:p>
            <a:pPr lvl="1"/>
            <a:r>
              <a:rPr lang="en-US" altLang="ja-JP" dirty="0"/>
              <a:t>Evaluation function</a:t>
            </a:r>
          </a:p>
          <a:p>
            <a:pPr lvl="1"/>
            <a:r>
              <a:rPr kumimoji="1" lang="en-US" altLang="ja-JP" dirty="0"/>
              <a:t>Quiescence search, Singular move</a:t>
            </a:r>
            <a:endParaRPr lang="en-US" altLang="ja-JP" dirty="0"/>
          </a:p>
          <a:p>
            <a:r>
              <a:rPr kumimoji="1" lang="en-US" altLang="ja-JP" dirty="0"/>
              <a:t>Computational complexity is pretty bad</a:t>
            </a:r>
          </a:p>
          <a:p>
            <a:pPr lvl="1"/>
            <a:r>
              <a:rPr lang="en-US" altLang="ja-JP" dirty="0"/>
              <a:t>Branching factor of the random choice can be high</a:t>
            </a:r>
          </a:p>
          <a:p>
            <a:pPr lvl="1"/>
            <a:r>
              <a:rPr kumimoji="1" lang="en-US" altLang="ja-JP" dirty="0"/>
              <a:t>Twice as many “levels” in the tree</a:t>
            </a:r>
          </a:p>
        </p:txBody>
      </p:sp>
    </p:spTree>
    <p:extLst>
      <p:ext uri="{BB962C8B-B14F-4D97-AF65-F5344CB8AC3E}">
        <p14:creationId xmlns:p14="http://schemas.microsoft.com/office/powerpoint/2010/main" val="371701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 of 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Stochastic games: the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Expectiminimax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algorithm</a:t>
            </a:r>
          </a:p>
          <a:p>
            <a:r>
              <a:rPr lang="en-US" altLang="ja-JP" dirty="0"/>
              <a:t>Imperfect information: belief states</a:t>
            </a:r>
          </a:p>
        </p:txBody>
      </p:sp>
    </p:spTree>
    <p:extLst>
      <p:ext uri="{BB962C8B-B14F-4D97-AF65-F5344CB8AC3E}">
        <p14:creationId xmlns:p14="http://schemas.microsoft.com/office/powerpoint/2010/main" val="124959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Min </a:t>
            </a:r>
            <a:r>
              <a:rPr lang="en-US" altLang="ja-JP" dirty="0"/>
              <a:t>chooses a coin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I say the name of a U.S. President.</a:t>
            </a:r>
          </a:p>
          <a:p>
            <a:pPr lvl="1"/>
            <a:r>
              <a:rPr lang="en-US" altLang="ja-JP" dirty="0"/>
              <a:t>If I guessed right, she gives me the coin.</a:t>
            </a:r>
          </a:p>
          <a:p>
            <a:pPr lvl="1"/>
            <a:r>
              <a:rPr lang="en-US" altLang="ja-JP" dirty="0"/>
              <a:t>If I guessed wrong, I have to give her a coin to match the one she has.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5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lang="en-US" altLang="ja-JP" dirty="0"/>
              <a:t>The problem: I don’t know which state I’m in.  I only know it’s one of these two.</a:t>
            </a:r>
          </a:p>
          <a:p>
            <a:endParaRPr lang="en-US" altLang="ja-JP" dirty="0"/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Oval 23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30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6182562" cy="4696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3200" dirty="0"/>
              <a:t>The equivalent of the minimax question, in this environment, is: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sz="33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3300" dirty="0"/>
              <a:t>Is there any strategy I can use that will </a:t>
            </a:r>
            <a:r>
              <a:rPr lang="en-US" altLang="ja-JP" sz="3300" b="1" i="1" u="sng" dirty="0"/>
              <a:t>guarantee</a:t>
            </a:r>
            <a:r>
              <a:rPr lang="en-US" altLang="ja-JP" sz="3300" dirty="0"/>
              <a:t> that I win a positive reward? (Minimax strategy)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33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3300" dirty="0"/>
              <a:t>If I assume a probability distribution over the set of possible states, what is the strategy that maximizes my </a:t>
            </a:r>
            <a:r>
              <a:rPr lang="en-US" altLang="ja-JP" sz="3300" b="1" i="1" u="sng" dirty="0"/>
              <a:t>expected</a:t>
            </a:r>
            <a:r>
              <a:rPr lang="en-US" altLang="ja-JP" sz="3300" dirty="0"/>
              <a:t> reward? (</a:t>
            </a:r>
            <a:r>
              <a:rPr lang="en-US" altLang="ja-JP" sz="3300" dirty="0" err="1"/>
              <a:t>Expectiminimax</a:t>
            </a:r>
            <a:r>
              <a:rPr lang="en-US" altLang="ja-JP" sz="3300" dirty="0"/>
              <a:t> strategy)</a:t>
            </a:r>
            <a:endParaRPr kumimoji="1" lang="en-US" altLang="ja-JP" sz="33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Arrow Connector 40"/>
          <p:cNvCxnSpPr>
            <a:endCxn id="39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3"/>
            <a:endCxn id="4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48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9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9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D5E7-766C-F64F-967E-DCB3922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22186-ED22-D248-8589-FCA4CDE5C0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environment is only partially observable, then an agent’s “belief state,”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is the set of all states,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that are currently possible, given the agent’s past and current actions,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observations,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22186-ED22-D248-8589-FCA4CDE5C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15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/>
              <a:t>Example: Maze War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20" y="1279216"/>
                <a:ext cx="5803136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Orange robot and blue robot can see one another if there is no wall in the way.  They can’t see around corners.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A complete description of the current game state specifies the locations of both robots, e.g.,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loser is the robot who moves to a position from which it can be seen by the other robot.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20" y="1279216"/>
                <a:ext cx="5803136" cy="5411515"/>
              </a:xfrm>
              <a:blipFill>
                <a:blip r:embed="rId2"/>
                <a:stretch>
                  <a:fillRect l="-1310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E5547-3051-1247-A9F1-05AA87093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94382"/>
              </p:ext>
            </p:extLst>
          </p:nvPr>
        </p:nvGraphicFramePr>
        <p:xfrm>
          <a:off x="6008271" y="121711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4216" y="2898204"/>
            <a:ext cx="1481575" cy="1356361"/>
          </a:xfrm>
          <a:prstGeom prst="rect">
            <a:avLst/>
          </a:prstGeom>
        </p:spPr>
      </p:pic>
      <p:pic>
        <p:nvPicPr>
          <p:cNvPr id="11" name="Graphic 10" descr="Robot">
            <a:extLst>
              <a:ext uri="{FF2B5EF4-FFF2-40B4-BE49-F238E27FC236}">
                <a16:creationId xmlns:a16="http://schemas.microsoft.com/office/drawing/2014/main" id="{D37BDA5A-C091-A444-A45E-89021DA09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6976" y="1496124"/>
            <a:ext cx="1481575" cy="13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12148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 of 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Stochastic games: the </a:t>
            </a:r>
            <a:r>
              <a:rPr kumimoji="1" lang="en-US" altLang="ja-JP" dirty="0" err="1"/>
              <a:t>Expectiminimax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/>
              <a:t>Imperfect information: belief states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4052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/>
              <a:t>Example: Maze War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Orange robot knows: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Orange robot is </a:t>
                </a:r>
                <a:r>
                  <a:rPr lang="en-US" sz="2400"/>
                  <a:t>in (2,1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Blue robot might be in (1,2), (1,3), (2,3), …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we can say that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Orange robot’s current belief state is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2,3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,(4,3)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  <a:blipFill>
                <a:blip r:embed="rId2"/>
                <a:stretch>
                  <a:fillRect l="-635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E5547-3051-1247-A9F1-05AA87093995}"/>
              </a:ext>
            </a:extLst>
          </p:cNvPr>
          <p:cNvGraphicFramePr>
            <a:graphicFrameLocks noGrp="1"/>
          </p:cNvGraphicFramePr>
          <p:nvPr/>
        </p:nvGraphicFramePr>
        <p:xfrm>
          <a:off x="6008271" y="121711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4216" y="2898204"/>
            <a:ext cx="1481575" cy="1356361"/>
          </a:xfrm>
          <a:prstGeom prst="rect">
            <a:avLst/>
          </a:prstGeom>
        </p:spPr>
      </p:pic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66555736-2D06-E14F-A36B-94203631D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3710" y="155004"/>
            <a:ext cx="1276449" cy="1276449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C015C7B2-F6C8-A34F-940D-FEECB8638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7710" y="170244"/>
            <a:ext cx="1276449" cy="1276449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EB58D8A4-0700-9E44-A80F-CD2EC9DF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70244"/>
            <a:ext cx="1276449" cy="1276449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1CEED023-9C59-9F40-8DAE-DEE2617EC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526604"/>
            <a:ext cx="1276449" cy="1276449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B96D1F37-9AFE-FA4A-882A-0222A115C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8190" y="1526604"/>
            <a:ext cx="1276449" cy="1276449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D36987DA-3CF9-AB49-A743-C7D11F4C4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0190" y="155004"/>
            <a:ext cx="1276449" cy="1276449"/>
          </a:xfrm>
          <a:prstGeom prst="rect">
            <a:avLst/>
          </a:prstGeom>
        </p:spPr>
      </p:pic>
      <p:pic>
        <p:nvPicPr>
          <p:cNvPr id="15" name="Graphic 14" descr="Question mark">
            <a:extLst>
              <a:ext uri="{FF2B5EF4-FFF2-40B4-BE49-F238E27FC236}">
                <a16:creationId xmlns:a16="http://schemas.microsoft.com/office/drawing/2014/main" id="{88E40162-3663-3B46-AE8A-1BBB0AB9C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0190" y="1526604"/>
            <a:ext cx="1276449" cy="12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D5E7-766C-F64F-967E-DCB3922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 update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22186-ED22-D248-8589-FCA4CDE5C0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6545"/>
                <a:ext cx="10515600" cy="481965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When the robot in belief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performs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then sees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, it can then update its belief state using a two-part algorithm: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𝑃𝑅𝐸𝐷𝐼𝐶𝑇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all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that could be reached by performing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any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current belief state: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𝑃𝑅𝐸𝐷𝐼𝐶𝑇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𝑅𝐸𝑆𝑈𝐿𝑇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𝑈𝑃𝐷𝐴𝑇𝐸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states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which it is possible to perceive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𝑈𝑃𝐷𝐴𝑇𝐸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𝑃𝐸𝑅𝐶𝐸𝑃𝑇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22186-ED22-D248-8589-FCA4CDE5C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6545"/>
                <a:ext cx="10515600" cy="4819650"/>
              </a:xfrm>
              <a:blipFill>
                <a:blip r:embed="rId2"/>
                <a:stretch>
                  <a:fillRect l="-1086" t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21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/>
              <a:t>Example: Maze War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Orange robot moves as shown.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Blue robot is not observed.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𝑃𝑅𝐸𝐷𝐼𝐶𝑇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,(4,3)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  <a:blipFill>
                <a:blip r:embed="rId2"/>
                <a:stretch>
                  <a:fillRect l="-635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E5547-3051-1247-A9F1-05AA87093995}"/>
              </a:ext>
            </a:extLst>
          </p:cNvPr>
          <p:cNvGraphicFramePr>
            <a:graphicFrameLocks noGrp="1"/>
          </p:cNvGraphicFramePr>
          <p:nvPr/>
        </p:nvGraphicFramePr>
        <p:xfrm>
          <a:off x="6008271" y="121711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4216" y="2898204"/>
            <a:ext cx="1481575" cy="1356361"/>
          </a:xfrm>
          <a:prstGeom prst="rect">
            <a:avLst/>
          </a:prstGeom>
        </p:spPr>
      </p:pic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66555736-2D06-E14F-A36B-94203631D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3710" y="155004"/>
            <a:ext cx="1276449" cy="1276449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C015C7B2-F6C8-A34F-940D-FEECB8638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7710" y="170244"/>
            <a:ext cx="1276449" cy="1276449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EB58D8A4-0700-9E44-A80F-CD2EC9DF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70244"/>
            <a:ext cx="1276449" cy="1276449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1CEED023-9C59-9F40-8DAE-DEE2617EC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526604"/>
            <a:ext cx="1276449" cy="1276449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B96D1F37-9AFE-FA4A-882A-0222A115C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8190" y="1526604"/>
            <a:ext cx="1276449" cy="127644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EF598703-3324-0544-B570-8FEBA45B9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0190" y="155004"/>
            <a:ext cx="1276449" cy="1276449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4E335613-B34C-284C-A5D1-F00201E50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0190" y="1526604"/>
            <a:ext cx="1276449" cy="12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12149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/>
              <a:t>Example: Maze War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Orange robot moves as shown.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Blue robot is not observed.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𝑃𝑅𝐸𝐷𝐼𝐶𝑇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4,3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𝑈𝑃𝐷𝐴𝑇𝐸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𝑃𝑅𝐸𝐷𝐼𝐶𝑇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3,3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4,2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,(4,3)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11981923" cy="5411515"/>
              </a:xfrm>
              <a:blipFill>
                <a:blip r:embed="rId2"/>
                <a:stretch>
                  <a:fillRect l="-635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E5547-3051-1247-A9F1-05AA87093995}"/>
              </a:ext>
            </a:extLst>
          </p:cNvPr>
          <p:cNvGraphicFramePr>
            <a:graphicFrameLocks noGrp="1"/>
          </p:cNvGraphicFramePr>
          <p:nvPr/>
        </p:nvGraphicFramePr>
        <p:xfrm>
          <a:off x="6008271" y="121711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0216" y="2898204"/>
            <a:ext cx="1481575" cy="1356361"/>
          </a:xfrm>
          <a:prstGeom prst="rect">
            <a:avLst/>
          </a:prstGeom>
        </p:spPr>
      </p:pic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66555736-2D06-E14F-A36B-94203631D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3710" y="155004"/>
            <a:ext cx="1276449" cy="1276449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C015C7B2-F6C8-A34F-940D-FEECB8638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7710" y="170244"/>
            <a:ext cx="1276449" cy="1276449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EB58D8A4-0700-9E44-A80F-CD2EC9DF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70244"/>
            <a:ext cx="1276449" cy="1276449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1CEED023-9C59-9F40-8DAE-DEE2617EC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1710" y="1526604"/>
            <a:ext cx="1276449" cy="1276449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B96D1F37-9AFE-FA4A-882A-0222A115C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8190" y="1526604"/>
            <a:ext cx="1276449" cy="12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42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Stochastic games of imperfect information</a:t>
            </a:r>
          </a:p>
        </p:txBody>
      </p:sp>
      <p:pic>
        <p:nvPicPr>
          <p:cNvPr id="4" name="Picture 3" descr="Screen Shot 2015-02-18 at 2.4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1"/>
            <a:ext cx="7162800" cy="5410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6474024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Source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610600" y="1143000"/>
            <a:ext cx="1981200" cy="762000"/>
          </a:xfrm>
          <a:prstGeom prst="wedgeRoundRectCallout">
            <a:avLst>
              <a:gd name="adj1" fmla="val -62543"/>
              <a:gd name="adj2" fmla="val 53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States are grouped into </a:t>
            </a:r>
            <a:r>
              <a:rPr lang="en-US" sz="1400" i="1" dirty="0"/>
              <a:t>information sets </a:t>
            </a:r>
            <a:r>
              <a:rPr lang="en-US" sz="1400" dirty="0"/>
              <a:t>for each player</a:t>
            </a:r>
          </a:p>
        </p:txBody>
      </p:sp>
    </p:spTree>
    <p:extLst>
      <p:ext uri="{BB962C8B-B14F-4D97-AF65-F5344CB8AC3E}">
        <p14:creationId xmlns:p14="http://schemas.microsoft.com/office/powerpoint/2010/main" val="945125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AI: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 (</a:t>
            </a:r>
            <a:r>
              <a:rPr lang="en-US" dirty="0">
                <a:hlinkClick r:id="rId4"/>
              </a:rPr>
              <a:t>Rodney Brooks blog post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Game AI: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8686800" cy="57302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Observable &amp; Deterministic:</a:t>
            </a:r>
          </a:p>
          <a:p>
            <a:pPr lvl="1"/>
            <a:r>
              <a:rPr lang="en-US" b="1" dirty="0"/>
              <a:t>Checkers: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solved in 2007</a:t>
            </a:r>
            <a:endParaRPr lang="en-US" dirty="0"/>
          </a:p>
          <a:p>
            <a:pPr lvl="1"/>
            <a:r>
              <a:rPr lang="en-US" b="1" dirty="0"/>
              <a:t>Chess: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Deep learning machine teaches itself chess in 72 hours, plays at International Master Level</a:t>
            </a:r>
            <a:r>
              <a:rPr lang="en-US" dirty="0"/>
              <a:t> (</a:t>
            </a:r>
            <a:r>
              <a:rPr lang="en-US" dirty="0" err="1"/>
              <a:t>arXiv</a:t>
            </a:r>
            <a:r>
              <a:rPr lang="en-US" dirty="0"/>
              <a:t>, September 2015)</a:t>
            </a:r>
          </a:p>
          <a:p>
            <a:pPr lvl="1"/>
            <a:r>
              <a:rPr lang="en-US" b="1" dirty="0"/>
              <a:t>Go</a:t>
            </a:r>
            <a:r>
              <a:rPr lang="en-US" dirty="0"/>
              <a:t>: AlphaGo beats Lee Sedol, 2015</a:t>
            </a:r>
          </a:p>
          <a:p>
            <a:r>
              <a:rPr lang="en-US" sz="2400" dirty="0"/>
              <a:t>Observable &amp; Stochastic:</a:t>
            </a:r>
          </a:p>
          <a:p>
            <a:pPr lvl="1"/>
            <a:r>
              <a:rPr lang="en-US" b="1" dirty="0"/>
              <a:t>Backgammon: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TD-Gammon system</a:t>
            </a:r>
            <a:r>
              <a:rPr lang="en-US" dirty="0"/>
              <a:t> (1992) used </a:t>
            </a:r>
            <a:r>
              <a:rPr lang="en-US" i="1" dirty="0"/>
              <a:t>reinforcement learning</a:t>
            </a:r>
            <a:r>
              <a:rPr lang="en-US" dirty="0"/>
              <a:t> to learn a good evaluation function</a:t>
            </a:r>
          </a:p>
          <a:p>
            <a:r>
              <a:rPr lang="en-US" dirty="0"/>
              <a:t>Partially Observable and Stochastic:</a:t>
            </a:r>
          </a:p>
          <a:p>
            <a:pPr lvl="1"/>
            <a:r>
              <a:rPr lang="en-US" b="1" dirty="0"/>
              <a:t>Poker </a:t>
            </a:r>
          </a:p>
          <a:p>
            <a:pPr lvl="2"/>
            <a:r>
              <a:rPr lang="en-US" dirty="0">
                <a:hlinkClick r:id="rId6"/>
              </a:rPr>
              <a:t>Heads-up limit hold’em poker is solved</a:t>
            </a:r>
            <a:r>
              <a:rPr lang="en-US" dirty="0"/>
              <a:t> (2015) </a:t>
            </a:r>
            <a:endParaRPr lang="en-US" i="1" dirty="0"/>
          </a:p>
          <a:p>
            <a:pPr lvl="3"/>
            <a:r>
              <a:rPr lang="en-US" sz="1600" dirty="0"/>
              <a:t>Simplest variant played competitively by humans</a:t>
            </a:r>
          </a:p>
          <a:p>
            <a:pPr lvl="3"/>
            <a:r>
              <a:rPr lang="en-US" sz="1600" dirty="0"/>
              <a:t>Smaller number of states than checkers, but partial observability makes it difficult</a:t>
            </a:r>
          </a:p>
          <a:p>
            <a:pPr lvl="3"/>
            <a:r>
              <a:rPr lang="en-US" sz="1600" i="1" dirty="0"/>
              <a:t>Essentially weakly solved </a:t>
            </a:r>
            <a:r>
              <a:rPr lang="en-US" sz="1600" dirty="0"/>
              <a:t>= cannot be beaten with statistical significance </a:t>
            </a:r>
            <a:br>
              <a:rPr lang="en-US" sz="1600" dirty="0"/>
            </a:br>
            <a:r>
              <a:rPr lang="en-US" sz="1600" dirty="0"/>
              <a:t>in a lifetime of playing</a:t>
            </a:r>
            <a:endParaRPr lang="en-US" sz="2000" dirty="0"/>
          </a:p>
          <a:p>
            <a:pPr lvl="2">
              <a:defRPr/>
            </a:pPr>
            <a:r>
              <a:rPr lang="en-US" dirty="0">
                <a:hlinkClick r:id="rId7"/>
              </a:rPr>
              <a:t>CMU’s Libratus system beats four of the best human players at no-limit Texas Hold’em poker</a:t>
            </a:r>
            <a:r>
              <a:rPr lang="en-US" dirty="0"/>
              <a:t> (2017)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4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 of today’s lecture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Stochastic games: the </a:t>
                </a:r>
                <a:r>
                  <a:rPr kumimoji="1" lang="en-US" altLang="ja-JP" dirty="0" err="1"/>
                  <a:t>Expectiminimax</a:t>
                </a:r>
                <a:r>
                  <a:rPr kumimoji="1" lang="en-US" altLang="ja-JP" dirty="0"/>
                  <a:t> algorithm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ja-JP" dirty="0"/>
              </a:p>
              <a:p>
                <a:r>
                  <a:rPr lang="en-US" altLang="ja-JP" dirty="0"/>
                  <a:t>Imperfect information: belief states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𝑃𝑅𝐸𝐷𝐼𝐶𝑇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𝑅𝐸𝑆𝑈𝐿𝑇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𝑈𝑃𝐷𝐴𝑇𝐸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𝑃𝐸𝑅𝐶𝐸𝑃𝑇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5731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1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incorporate dice throwing into the game tree?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deterministically (when a player acts, that action uniquely determines the following state).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resulting utility: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  <a:blipFill>
                <a:blip r:embed="rId2"/>
                <a:stretch>
                  <a:fillRect l="-1458" t="-937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0FBD215B-4A4B-1749-B344-3546564D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16" y="1024063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/>
              <a:t>Bellman’s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that action influences the state transition probability).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the player.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  <a:blipFill>
                <a:blip r:embed="rId2"/>
                <a:stretch>
                  <a:fillRect l="-1250" t="-937" b="-28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7E5547-3051-1247-A9F1-05AA87093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55792"/>
              </p:ext>
            </p:extLst>
          </p:nvPr>
        </p:nvGraphicFramePr>
        <p:xfrm>
          <a:off x="6008271" y="1340911"/>
          <a:ext cx="6053572" cy="41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93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45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6" name="Graphic 5" descr="Fire">
            <a:extLst>
              <a:ext uri="{FF2B5EF4-FFF2-40B4-BE49-F238E27FC236}">
                <a16:creationId xmlns:a16="http://schemas.microsoft.com/office/drawing/2014/main" id="{CCFCBAAE-CE94-EB44-AC5A-78A719552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0269" y="2780960"/>
            <a:ext cx="1481575" cy="1260246"/>
          </a:xfrm>
          <a:prstGeom prst="rect">
            <a:avLst/>
          </a:prstGeom>
        </p:spPr>
      </p:pic>
      <p:pic>
        <p:nvPicPr>
          <p:cNvPr id="7" name="Graphic 6" descr="Diamond">
            <a:extLst>
              <a:ext uri="{FF2B5EF4-FFF2-40B4-BE49-F238E27FC236}">
                <a16:creationId xmlns:a16="http://schemas.microsoft.com/office/drawing/2014/main" id="{CD1CF29A-0229-B94C-B663-87DFA172A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0270" y="1349572"/>
            <a:ext cx="1481575" cy="1325563"/>
          </a:xfrm>
          <a:prstGeom prst="rect">
            <a:avLst/>
          </a:prstGeom>
        </p:spPr>
      </p:pic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3056" y="4117404"/>
            <a:ext cx="1481575" cy="1356361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FD927A54-9A29-9344-BED5-B475C7928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7871" y="4025965"/>
            <a:ext cx="716278" cy="716278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030CE86D-2DC4-574A-BDCA-72B974630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8391" y="4178365"/>
            <a:ext cx="716278" cy="7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1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that action influences the state transition probability).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  <a:blipFill>
                <a:blip r:embed="rId2"/>
                <a:stretch>
                  <a:fillRect l="-1022" t="-939" r="-1874" b="-3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00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10870582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r>
              <a:rPr lang="en-US" dirty="0"/>
              <a:t>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MAX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MIN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Chance node.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  <a:blipFill>
                <a:blip r:embed="rId2"/>
                <a:stretch>
                  <a:fillRect l="-1449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5170483B-29D8-6449-9EA5-7BE7F32CE0E1}"/>
              </a:ext>
            </a:extLst>
          </p:cNvPr>
          <p:cNvSpPr/>
          <p:nvPr/>
        </p:nvSpPr>
        <p:spPr>
          <a:xfrm>
            <a:off x="503559" y="12764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F56DB4B-7559-FA4C-9A37-D9776B7AECAF}"/>
              </a:ext>
            </a:extLst>
          </p:cNvPr>
          <p:cNvSpPr/>
          <p:nvPr/>
        </p:nvSpPr>
        <p:spPr>
          <a:xfrm rot="10800000">
            <a:off x="488530" y="244915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BA5AD2-D6FC-0D4A-91D4-00401E27B389}"/>
              </a:ext>
            </a:extLst>
          </p:cNvPr>
          <p:cNvSpPr/>
          <p:nvPr/>
        </p:nvSpPr>
        <p:spPr>
          <a:xfrm>
            <a:off x="468350" y="34899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20425"/>
              </p:ext>
            </p:extLst>
          </p:nvPr>
        </p:nvGraphicFramePr>
        <p:xfrm>
          <a:off x="6379969" y="263631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27279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456887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4" name="Oval Callout 263">
            <a:extLst>
              <a:ext uri="{FF2B5EF4-FFF2-40B4-BE49-F238E27FC236}">
                <a16:creationId xmlns:a16="http://schemas.microsoft.com/office/drawing/2014/main" id="{86B324C6-E552-6144-9F9B-5CE0173833B0}"/>
              </a:ext>
            </a:extLst>
          </p:cNvPr>
          <p:cNvSpPr/>
          <p:nvPr/>
        </p:nvSpPr>
        <p:spPr>
          <a:xfrm>
            <a:off x="8961119" y="14468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3083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2654</Words>
  <Application>Microsoft Macintosh PowerPoint</Application>
  <PresentationFormat>Widescreen</PresentationFormat>
  <Paragraphs>475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CS440/ECE448 Lecture 34: Games of Chance and Imperfect Information</vt:lpstr>
      <vt:lpstr>Types of game environments</vt:lpstr>
      <vt:lpstr>Content of today’s lecture</vt:lpstr>
      <vt:lpstr>Stochastic games</vt:lpstr>
      <vt:lpstr>Minimax</vt:lpstr>
      <vt:lpstr>Bellman’s Equation</vt:lpstr>
      <vt:lpstr>Expectiminimax</vt:lpstr>
      <vt:lpstr>Expectiminimax: notation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 #2</vt:lpstr>
      <vt:lpstr>Expectiminimax example #2</vt:lpstr>
      <vt:lpstr>Expectiminimax summary</vt:lpstr>
      <vt:lpstr>Content of today’s lecture</vt:lpstr>
      <vt:lpstr>Imperfect information example</vt:lpstr>
      <vt:lpstr>Imperfect information example</vt:lpstr>
      <vt:lpstr>Imperfect information example</vt:lpstr>
      <vt:lpstr>Belief states</vt:lpstr>
      <vt:lpstr>Example: Maze War</vt:lpstr>
      <vt:lpstr>Example: Maze War</vt:lpstr>
      <vt:lpstr>Belief state update equations</vt:lpstr>
      <vt:lpstr>Example: Maze War</vt:lpstr>
      <vt:lpstr>Example: Maze War</vt:lpstr>
      <vt:lpstr>Stochastic games of imperfect information</vt:lpstr>
      <vt:lpstr>Game AI: Origins</vt:lpstr>
      <vt:lpstr>Game AI: State of the art</vt:lpstr>
      <vt:lpstr>Content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Hasegawa-Johnson, Mark Allan</cp:lastModifiedBy>
  <cp:revision>87</cp:revision>
  <cp:lastPrinted>2020-04-22T01:27:43Z</cp:lastPrinted>
  <dcterms:created xsi:type="dcterms:W3CDTF">2017-09-27T15:09:22Z</dcterms:created>
  <dcterms:modified xsi:type="dcterms:W3CDTF">2020-04-22T01:42:40Z</dcterms:modified>
</cp:coreProperties>
</file>